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96" r:id="rId2"/>
    <p:sldId id="387" r:id="rId3"/>
    <p:sldId id="391" r:id="rId4"/>
    <p:sldId id="392" r:id="rId5"/>
    <p:sldId id="390" r:id="rId6"/>
    <p:sldId id="409" r:id="rId7"/>
    <p:sldId id="442" r:id="rId8"/>
    <p:sldId id="407" r:id="rId9"/>
    <p:sldId id="408" r:id="rId10"/>
    <p:sldId id="494" r:id="rId11"/>
    <p:sldId id="411" r:id="rId12"/>
    <p:sldId id="493" r:id="rId13"/>
    <p:sldId id="412" r:id="rId14"/>
    <p:sldId id="413" r:id="rId15"/>
    <p:sldId id="469" r:id="rId16"/>
    <p:sldId id="471" r:id="rId17"/>
    <p:sldId id="473" r:id="rId18"/>
    <p:sldId id="443" r:id="rId19"/>
    <p:sldId id="444" r:id="rId20"/>
    <p:sldId id="445" r:id="rId21"/>
    <p:sldId id="446" r:id="rId22"/>
    <p:sldId id="465" r:id="rId23"/>
    <p:sldId id="448" r:id="rId24"/>
    <p:sldId id="423" r:id="rId25"/>
    <p:sldId id="369" r:id="rId26"/>
    <p:sldId id="366" r:id="rId27"/>
    <p:sldId id="421" r:id="rId28"/>
    <p:sldId id="422" r:id="rId29"/>
    <p:sldId id="326" r:id="rId30"/>
    <p:sldId id="404" r:id="rId31"/>
    <p:sldId id="377" r:id="rId32"/>
    <p:sldId id="376" r:id="rId33"/>
    <p:sldId id="378" r:id="rId34"/>
    <p:sldId id="381" r:id="rId35"/>
    <p:sldId id="385" r:id="rId36"/>
    <p:sldId id="462" r:id="rId37"/>
    <p:sldId id="386" r:id="rId38"/>
    <p:sldId id="457" r:id="rId39"/>
    <p:sldId id="454" r:id="rId40"/>
    <p:sldId id="476" r:id="rId41"/>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a:srgbClr val="0000FF"/>
    <a:srgbClr val="58D298"/>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E6976F3-F0D8-46EC-B594-90F1663285A3}" type="datetimeFigureOut">
              <a:rPr lang="en-GB" smtClean="0"/>
              <a:pPr/>
              <a:t>24/01/2017</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91CA28F4-3A4C-4C89-A131-011A694F759A}" type="slidenum">
              <a:rPr lang="en-GB" smtClean="0"/>
              <a:pPr/>
              <a:t>‹#›</a:t>
            </a:fld>
            <a:endParaRPr lang="en-GB"/>
          </a:p>
        </p:txBody>
      </p:sp>
    </p:spTree>
    <p:extLst>
      <p:ext uri="{BB962C8B-B14F-4D97-AF65-F5344CB8AC3E}">
        <p14:creationId xmlns:p14="http://schemas.microsoft.com/office/powerpoint/2010/main" val="117845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xfrm>
            <a:off x="942975" y="749300"/>
            <a:ext cx="4910138" cy="3684588"/>
          </a:xfrm>
          <a:ln/>
        </p:spPr>
      </p:sp>
      <p:sp>
        <p:nvSpPr>
          <p:cNvPr id="31748" name="Rectangle 3"/>
          <p:cNvSpPr>
            <a:spLocks noGrp="1" noChangeArrowheads="1"/>
          </p:cNvSpPr>
          <p:nvPr>
            <p:ph type="body" idx="1"/>
          </p:nvPr>
        </p:nvSpPr>
        <p:spPr>
          <a:xfrm>
            <a:off x="906357" y="4687802"/>
            <a:ext cx="4984962" cy="444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11287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eaLnBrk="1" hangingPunct="1"/>
            <a:fld id="{2D01FC0B-C991-4BE8-AA1F-D697AD267B21}" type="slidenum">
              <a:rPr lang="lt-LT" sz="1200" smtClean="0">
                <a:solidFill>
                  <a:srgbClr val="000000"/>
                </a:solidFill>
              </a:rPr>
              <a:pPr eaLnBrk="1" hangingPunct="1"/>
              <a:t>36</a:t>
            </a:fld>
            <a:endParaRPr lang="lt-LT" sz="1200" smtClean="0">
              <a:solidFill>
                <a:srgbClr val="000000"/>
              </a:solidFill>
            </a:endParaRPr>
          </a:p>
        </p:txBody>
      </p:sp>
      <p:sp>
        <p:nvSpPr>
          <p:cNvPr id="67587" name="Rectangle 1"/>
          <p:cNvSpPr>
            <a:spLocks noGrp="1" noRot="1" noChangeAspect="1" noChangeArrowheads="1" noTextEdit="1"/>
          </p:cNvSpPr>
          <p:nvPr>
            <p:ph type="sldImg"/>
          </p:nvPr>
        </p:nvSpPr>
        <p:spPr>
          <a:xfrm>
            <a:off x="639763" y="798513"/>
            <a:ext cx="5326062" cy="39957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881180" y="5059740"/>
            <a:ext cx="4841770" cy="479407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66470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xfrm>
            <a:off x="942975" y="749300"/>
            <a:ext cx="4910138" cy="3684588"/>
          </a:xfrm>
          <a:ln/>
        </p:spPr>
      </p:sp>
      <p:sp>
        <p:nvSpPr>
          <p:cNvPr id="35844" name="Rectangle 3"/>
          <p:cNvSpPr>
            <a:spLocks noGrp="1" noChangeArrowheads="1"/>
          </p:cNvSpPr>
          <p:nvPr>
            <p:ph type="body" idx="1"/>
          </p:nvPr>
        </p:nvSpPr>
        <p:spPr>
          <a:xfrm>
            <a:off x="906357" y="4687802"/>
            <a:ext cx="4984962" cy="444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GPS positioning is based on trilateration: estimation of position based on measurement of distances.</a:t>
            </a:r>
          </a:p>
          <a:p>
            <a:pPr eaLnBrk="1" hangingPunct="1"/>
            <a:r>
              <a:rPr lang="en-US">
                <a:latin typeface="Arial" charset="0"/>
                <a:ea typeface="ＭＳ Ｐゴシック" charset="0"/>
                <a:cs typeface="ＭＳ Ｐゴシック" charset="0"/>
              </a:rPr>
              <a:t>GPS is a time of arrival system, as the distance between the transmitter and receiver can be determined</a:t>
            </a:r>
          </a:p>
          <a:p>
            <a:pPr eaLnBrk="1" hangingPunct="1"/>
            <a:r>
              <a:rPr lang="en-US">
                <a:latin typeface="Arial" charset="0"/>
                <a:ea typeface="ＭＳ Ｐゴシック" charset="0"/>
                <a:cs typeface="ＭＳ Ｐゴシック" charset="0"/>
              </a:rPr>
              <a:t>by measuring the transit time of the signal.</a:t>
            </a:r>
          </a:p>
        </p:txBody>
      </p:sp>
    </p:spTree>
    <p:extLst>
      <p:ext uri="{BB962C8B-B14F-4D97-AF65-F5344CB8AC3E}">
        <p14:creationId xmlns:p14="http://schemas.microsoft.com/office/powerpoint/2010/main" val="58800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3A37D1E-B7D3-41CA-8EB6-BFF21B8577C5}" type="slidenum">
              <a:rPr lang="en-US">
                <a:solidFill>
                  <a:prstClr val="black"/>
                </a:solidFill>
              </a:rPr>
              <a:pPr/>
              <a:t>10</a:t>
            </a:fld>
            <a:endParaRPr lang="en-US">
              <a:solidFill>
                <a:prstClr val="black"/>
              </a:solidFill>
            </a:endParaRPr>
          </a:p>
        </p:txBody>
      </p:sp>
      <p:sp>
        <p:nvSpPr>
          <p:cNvPr id="56322" name="Rectangle 2"/>
          <p:cNvSpPr>
            <a:spLocks noGrp="1" noRot="1" noChangeAspect="1" noChangeArrowheads="1" noTextEdit="1"/>
          </p:cNvSpPr>
          <p:nvPr>
            <p:ph type="sldImg"/>
          </p:nvPr>
        </p:nvSpPr>
        <p:spPr>
          <a:xfrm>
            <a:off x="941388" y="747713"/>
            <a:ext cx="4914900" cy="3687762"/>
          </a:xfrm>
          <a:ln cap="flat"/>
        </p:spPr>
      </p:sp>
      <p:sp>
        <p:nvSpPr>
          <p:cNvPr id="5632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92908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xfrm>
            <a:off x="942975" y="749300"/>
            <a:ext cx="4910138" cy="3684588"/>
          </a:xfrm>
          <a:ln/>
        </p:spPr>
      </p:sp>
      <p:sp>
        <p:nvSpPr>
          <p:cNvPr id="40964" name="Rectangle 3"/>
          <p:cNvSpPr>
            <a:spLocks noGrp="1" noChangeArrowheads="1"/>
          </p:cNvSpPr>
          <p:nvPr>
            <p:ph type="body" idx="1"/>
          </p:nvPr>
        </p:nvSpPr>
        <p:spPr>
          <a:xfrm>
            <a:off x="906357" y="4687802"/>
            <a:ext cx="4984962" cy="444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7403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p:cNvSpPr>
            <a:spLocks noGrp="1" noChangeArrowheads="1"/>
          </p:cNvSpPr>
          <p:nvPr>
            <p:ph type="sldNum" sz="quarter"/>
          </p:nvPr>
        </p:nvSpPr>
        <p:spPr>
          <a:noFill/>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eaLnBrk="1" hangingPunct="1"/>
            <a:fld id="{7A25FD37-B3AD-49C8-A296-93AEBAE3C0FD}" type="slidenum">
              <a:rPr lang="lt-LT" sz="1200" smtClean="0">
                <a:solidFill>
                  <a:srgbClr val="000000"/>
                </a:solidFill>
              </a:rPr>
              <a:pPr eaLnBrk="1" hangingPunct="1"/>
              <a:t>16</a:t>
            </a:fld>
            <a:endParaRPr lang="lt-LT" sz="1200" smtClean="0">
              <a:solidFill>
                <a:srgbClr val="000000"/>
              </a:solidFill>
            </a:endParaRPr>
          </a:p>
        </p:txBody>
      </p:sp>
      <p:sp>
        <p:nvSpPr>
          <p:cNvPr id="57347" name="Rectangle 1"/>
          <p:cNvSpPr>
            <a:spLocks noGrp="1" noRot="1" noChangeAspect="1" noChangeArrowheads="1" noTextEdit="1"/>
          </p:cNvSpPr>
          <p:nvPr>
            <p:ph type="sldImg"/>
          </p:nvPr>
        </p:nvSpPr>
        <p:spPr>
          <a:xfrm>
            <a:off x="639763" y="798513"/>
            <a:ext cx="5326062" cy="39957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881180" y="5059740"/>
            <a:ext cx="4841770" cy="479407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426283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266FE57-CF77-4AB5-9835-939B4CD9AE99}" type="slidenum">
              <a:rPr lang="en-US"/>
              <a:pPr/>
              <a:t>17</a:t>
            </a:fld>
            <a:endParaRPr lang="en-US"/>
          </a:p>
        </p:txBody>
      </p:sp>
      <p:sp>
        <p:nvSpPr>
          <p:cNvPr id="58370" name="Rectangle 2"/>
          <p:cNvSpPr>
            <a:spLocks noGrp="1" noRot="1" noChangeAspect="1" noChangeArrowheads="1" noTextEdit="1"/>
          </p:cNvSpPr>
          <p:nvPr>
            <p:ph type="sldImg"/>
          </p:nvPr>
        </p:nvSpPr>
        <p:spPr>
          <a:xfrm>
            <a:off x="941388" y="747713"/>
            <a:ext cx="4914900" cy="3687762"/>
          </a:xfrm>
          <a:ln cap="flat"/>
        </p:spPr>
      </p:sp>
      <p:sp>
        <p:nvSpPr>
          <p:cNvPr id="5837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592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xfrm>
            <a:off x="942975" y="749300"/>
            <a:ext cx="4910138" cy="3684588"/>
          </a:xfrm>
          <a:ln/>
        </p:spPr>
      </p:sp>
      <p:sp>
        <p:nvSpPr>
          <p:cNvPr id="49156" name="Rectangle 3"/>
          <p:cNvSpPr>
            <a:spLocks noGrp="1" noChangeArrowheads="1"/>
          </p:cNvSpPr>
          <p:nvPr>
            <p:ph type="body" idx="1"/>
          </p:nvPr>
        </p:nvSpPr>
        <p:spPr>
          <a:xfrm>
            <a:off x="906357" y="4687802"/>
            <a:ext cx="4984962" cy="444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718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34AA45-978C-45B7-A17E-5FA7FDA1AA8E}" type="slidenum">
              <a:rPr lang="en-US"/>
              <a:pPr/>
              <a:t>25</a:t>
            </a:fld>
            <a:endParaRPr lang="en-US"/>
          </a:p>
        </p:txBody>
      </p:sp>
      <p:sp>
        <p:nvSpPr>
          <p:cNvPr id="97282" name="Rectangle 2"/>
          <p:cNvSpPr>
            <a:spLocks noGrp="1" noRot="1" noChangeAspect="1" noChangeArrowheads="1" noTextEdit="1"/>
          </p:cNvSpPr>
          <p:nvPr>
            <p:ph type="sldImg"/>
          </p:nvPr>
        </p:nvSpPr>
        <p:spPr>
          <a:xfrm>
            <a:off x="941388" y="747713"/>
            <a:ext cx="4914900" cy="3687762"/>
          </a:xfrm>
          <a:ln cap="flat"/>
        </p:spPr>
      </p:sp>
      <p:sp>
        <p:nvSpPr>
          <p:cNvPr id="9728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091727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13C74-5DBF-4807-9EF7-30BE34C29A5A}" type="slidenum">
              <a:rPr lang="en-US"/>
              <a:pPr/>
              <a:t>26</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817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75E653-FB75-474A-9A3E-BB0B27427480}" type="datetime1">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FB26ED-C810-4D74-9148-F716B5AE48A2}" type="datetime1">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653E28-661A-4B59-BC3B-74DCA7B0D68D}" type="datetime1">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8B2A91B-4CED-45F2-A02C-4D784986ECD5}" type="datetime1">
              <a:rPr lang="en-GB" smtClean="0"/>
              <a:pPr>
                <a:defRPr/>
              </a:pPr>
              <a:t>24/01/2017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B75C1F-DC76-7E4C-BA59-89A7E3115ADD}" type="slidenum">
              <a:rPr lang="en-US"/>
              <a:pPr/>
              <a:t>‹#›</a:t>
            </a:fld>
            <a:endParaRPr lang="en-US"/>
          </a:p>
        </p:txBody>
      </p:sp>
    </p:spTree>
    <p:extLst>
      <p:ext uri="{BB962C8B-B14F-4D97-AF65-F5344CB8AC3E}">
        <p14:creationId xmlns:p14="http://schemas.microsoft.com/office/powerpoint/2010/main" val="276102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1DBD85-39D5-4136-88FD-241652103DC7}" type="datetime1">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D84D0-E61B-4787-9B8D-B47E7EB9B4D6}" type="datetime1">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C02CCE-4866-4232-A3B8-F50B37941858}" type="datetime1">
              <a:rPr lang="en-GB" smtClean="0"/>
              <a:pPr/>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F4D468-8B2F-4F43-9EEC-F611BEDBE05F}" type="datetime1">
              <a:rPr lang="en-GB" smtClean="0"/>
              <a:pPr/>
              <a:t>24/01/2017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7B8147-F977-4912-8FD3-733630069691}" type="datetime1">
              <a:rPr lang="en-GB" smtClean="0"/>
              <a:pPr/>
              <a:t>24/01/2017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B8658-60BD-481B-986C-B56FD7CE8520}" type="datetime1">
              <a:rPr lang="en-GB" smtClean="0"/>
              <a:pPr/>
              <a:t>24/01/2017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DBDB5-ED17-4CB5-A23F-90E367C46CC6}" type="datetime1">
              <a:rPr lang="en-GB" smtClean="0"/>
              <a:pPr/>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CC277F-3719-4441-A74D-5A1EBC42EFD6}" type="datetime1">
              <a:rPr lang="en-GB" smtClean="0"/>
              <a:pPr/>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E46DEE-15D5-4039-836C-0562E02347E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CD2F2-C3D8-4A50-9CD7-68569DF92290}" type="datetime1">
              <a:rPr lang="en-GB" smtClean="0"/>
              <a:pPr/>
              <a:t>24/01/2017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46DEE-15D5-4039-836C-0562E02347E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2.gif"/><Relationship Id="rId4" Type="http://schemas.openxmlformats.org/officeDocument/2006/relationships/image" Target="../media/image11.wmf"/><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51.png"/><Relationship Id="rId3" Type="http://schemas.openxmlformats.org/officeDocument/2006/relationships/notesSlide" Target="../notesSlides/notesSlide9.xml"/><Relationship Id="rId7" Type="http://schemas.openxmlformats.org/officeDocument/2006/relationships/oleObject" Target="../embeddings/oleObject2.bin"/><Relationship Id="rId12" Type="http://schemas.openxmlformats.org/officeDocument/2006/relationships/image" Target="../media/image41.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4.png"/><Relationship Id="rId11" Type="http://schemas.openxmlformats.org/officeDocument/2006/relationships/oleObject" Target="../embeddings/oleObject4.bin"/><Relationship Id="rId5" Type="http://schemas.openxmlformats.org/officeDocument/2006/relationships/image" Target="../media/image43.png"/><Relationship Id="rId10" Type="http://schemas.openxmlformats.org/officeDocument/2006/relationships/image" Target="../media/image40.wmf"/><Relationship Id="rId4" Type="http://schemas.openxmlformats.org/officeDocument/2006/relationships/image" Target="../media/image42.gif"/><Relationship Id="rId9"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53.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image" Target="../media/image45.wmf"/><Relationship Id="rId10" Type="http://schemas.openxmlformats.org/officeDocument/2006/relationships/oleObject" Target="../embeddings/oleObject10.bin"/><Relationship Id="rId4" Type="http://schemas.openxmlformats.org/officeDocument/2006/relationships/oleObject" Target="../embeddings/oleObject5.bin"/><Relationship Id="rId9"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0.jpeg"/><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GB" dirty="0">
                <a:solidFill>
                  <a:srgbClr val="FFFF00"/>
                </a:solidFill>
                <a:latin typeface="Times" pitchFamily="18" charset="0"/>
              </a:rPr>
              <a:t>Global Navigation Satellite System (GNSS)</a:t>
            </a:r>
            <a:endParaRPr lang="en-US" dirty="0"/>
          </a:p>
        </p:txBody>
      </p:sp>
      <p:sp>
        <p:nvSpPr>
          <p:cNvPr id="4" name="Slide Number Placeholder 3"/>
          <p:cNvSpPr>
            <a:spLocks noGrp="1"/>
          </p:cNvSpPr>
          <p:nvPr>
            <p:ph type="sldNum" sz="quarter" idx="12"/>
          </p:nvPr>
        </p:nvSpPr>
        <p:spPr/>
        <p:txBody>
          <a:bodyPr/>
          <a:lstStyle/>
          <a:p>
            <a:fld id="{B8E46DEE-15D5-4039-836C-0562E02347E2}" type="slidenum">
              <a:rPr lang="en-GB" smtClean="0"/>
              <a:pPr/>
              <a:t>1</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501" y="2460625"/>
            <a:ext cx="3910484"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233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5138" y="116632"/>
            <a:ext cx="8229600" cy="648072"/>
          </a:xfrm>
          <a:noFill/>
          <a:ln/>
        </p:spPr>
        <p:txBody>
          <a:bodyPr>
            <a:noAutofit/>
          </a:bodyPr>
          <a:lstStyle/>
          <a:p>
            <a:r>
              <a:rPr lang="en-US" sz="2800" dirty="0">
                <a:solidFill>
                  <a:srgbClr val="FFFF00"/>
                </a:solidFill>
                <a:latin typeface="Times" pitchFamily="18" charset="0"/>
              </a:rPr>
              <a:t>How do we know when the signal left the satellite?</a:t>
            </a:r>
          </a:p>
        </p:txBody>
      </p:sp>
      <p:sp>
        <p:nvSpPr>
          <p:cNvPr id="55299" name="Rectangle 3"/>
          <p:cNvSpPr>
            <a:spLocks noGrp="1" noChangeArrowheads="1"/>
          </p:cNvSpPr>
          <p:nvPr>
            <p:ph type="body" idx="1"/>
          </p:nvPr>
        </p:nvSpPr>
        <p:spPr>
          <a:xfrm>
            <a:off x="465138" y="989762"/>
            <a:ext cx="8229600" cy="4652214"/>
          </a:xfrm>
          <a:noFill/>
          <a:ln/>
        </p:spPr>
        <p:txBody>
          <a:bodyPr/>
          <a:lstStyle/>
          <a:p>
            <a:pPr>
              <a:buFontTx/>
              <a:buNone/>
            </a:pPr>
            <a:r>
              <a:rPr lang="en-US" sz="2400" dirty="0">
                <a:solidFill>
                  <a:schemeClr val="bg1"/>
                </a:solidFill>
                <a:latin typeface="Times" pitchFamily="18" charset="0"/>
              </a:rPr>
              <a:t>One of the </a:t>
            </a:r>
            <a:r>
              <a:rPr lang="en-US" sz="2400" i="1" dirty="0" smtClean="0">
                <a:solidFill>
                  <a:schemeClr val="bg1"/>
                </a:solidFill>
                <a:latin typeface="Times" pitchFamily="18" charset="0"/>
              </a:rPr>
              <a:t>clever </a:t>
            </a:r>
            <a:r>
              <a:rPr lang="en-US" sz="2400" i="1" dirty="0">
                <a:solidFill>
                  <a:schemeClr val="bg1"/>
                </a:solidFill>
                <a:latin typeface="Times" pitchFamily="18" charset="0"/>
              </a:rPr>
              <a:t>i</a:t>
            </a:r>
            <a:r>
              <a:rPr lang="en-US" sz="2400" i="1" dirty="0" smtClean="0">
                <a:solidFill>
                  <a:schemeClr val="bg1"/>
                </a:solidFill>
                <a:latin typeface="Times" pitchFamily="18" charset="0"/>
              </a:rPr>
              <a:t>deas </a:t>
            </a:r>
            <a:r>
              <a:rPr lang="en-US" sz="2400" dirty="0">
                <a:solidFill>
                  <a:schemeClr val="bg1"/>
                </a:solidFill>
                <a:latin typeface="Times" pitchFamily="18" charset="0"/>
              </a:rPr>
              <a:t>of </a:t>
            </a:r>
            <a:r>
              <a:rPr lang="en-US" sz="2400" dirty="0" smtClean="0">
                <a:solidFill>
                  <a:schemeClr val="bg1"/>
                </a:solidFill>
                <a:latin typeface="Times" pitchFamily="18" charset="0"/>
              </a:rPr>
              <a:t>GPS</a:t>
            </a:r>
            <a:endParaRPr lang="en-US" sz="2400" i="1" dirty="0">
              <a:solidFill>
                <a:schemeClr val="bg1"/>
              </a:solidFill>
              <a:latin typeface="Times" pitchFamily="18" charset="0"/>
            </a:endParaRPr>
          </a:p>
          <a:p>
            <a:pPr>
              <a:buClr>
                <a:srgbClr val="FFFF00"/>
              </a:buClr>
              <a:buFont typeface="Wingdings" pitchFamily="2" charset="2"/>
              <a:buChar char="§"/>
            </a:pPr>
            <a:r>
              <a:rPr lang="en-US" sz="2400" dirty="0">
                <a:solidFill>
                  <a:schemeClr val="bg1"/>
                </a:solidFill>
                <a:latin typeface="Times" pitchFamily="18" charset="0"/>
              </a:rPr>
              <a:t>Use </a:t>
            </a:r>
            <a:r>
              <a:rPr lang="en-US" sz="2400" dirty="0" smtClean="0">
                <a:solidFill>
                  <a:schemeClr val="bg1"/>
                </a:solidFill>
                <a:latin typeface="Times" pitchFamily="18" charset="0"/>
              </a:rPr>
              <a:t>the same </a:t>
            </a:r>
            <a:r>
              <a:rPr lang="en-US" sz="2400" dirty="0">
                <a:solidFill>
                  <a:schemeClr val="bg1"/>
                </a:solidFill>
                <a:latin typeface="Times" pitchFamily="18" charset="0"/>
              </a:rPr>
              <a:t>code </a:t>
            </a:r>
            <a:r>
              <a:rPr lang="en-US" sz="2400" dirty="0" smtClean="0">
                <a:solidFill>
                  <a:schemeClr val="bg1"/>
                </a:solidFill>
                <a:latin typeface="Times" pitchFamily="18" charset="0"/>
              </a:rPr>
              <a:t>at a receiver </a:t>
            </a:r>
            <a:r>
              <a:rPr lang="en-US" sz="2400" dirty="0">
                <a:solidFill>
                  <a:schemeClr val="bg1"/>
                </a:solidFill>
                <a:latin typeface="Times" pitchFamily="18" charset="0"/>
              </a:rPr>
              <a:t>and </a:t>
            </a:r>
            <a:r>
              <a:rPr lang="en-US" sz="2400" dirty="0" smtClean="0">
                <a:solidFill>
                  <a:schemeClr val="bg1"/>
                </a:solidFill>
                <a:latin typeface="Times" pitchFamily="18" charset="0"/>
              </a:rPr>
              <a:t>satellite, </a:t>
            </a:r>
            <a:r>
              <a:rPr lang="en-US" sz="2400" b="1" dirty="0" smtClean="0">
                <a:solidFill>
                  <a:srgbClr val="FFFF00"/>
                </a:solidFill>
                <a:latin typeface="Times" pitchFamily="18" charset="0"/>
              </a:rPr>
              <a:t>PRN</a:t>
            </a:r>
            <a:r>
              <a:rPr lang="en-US" sz="2400" dirty="0" smtClean="0">
                <a:solidFill>
                  <a:schemeClr val="bg1"/>
                </a:solidFill>
                <a:latin typeface="Times" pitchFamily="18" charset="0"/>
              </a:rPr>
              <a:t> (</a:t>
            </a:r>
            <a:r>
              <a:rPr lang="en-US" sz="2400" b="1" dirty="0">
                <a:solidFill>
                  <a:srgbClr val="FFFF00"/>
                </a:solidFill>
                <a:latin typeface="Times" pitchFamily="18" charset="0"/>
              </a:rPr>
              <a:t>P</a:t>
            </a:r>
            <a:r>
              <a:rPr lang="en-US" sz="2400" i="1" dirty="0" smtClean="0">
                <a:solidFill>
                  <a:srgbClr val="FFFF00"/>
                </a:solidFill>
                <a:latin typeface="Times" pitchFamily="18" charset="0"/>
              </a:rPr>
              <a:t>seudo </a:t>
            </a:r>
            <a:r>
              <a:rPr lang="en-US" sz="2400" b="1" dirty="0" smtClean="0">
                <a:solidFill>
                  <a:srgbClr val="FFFF00"/>
                </a:solidFill>
                <a:latin typeface="Times" pitchFamily="18" charset="0"/>
              </a:rPr>
              <a:t>R</a:t>
            </a:r>
            <a:r>
              <a:rPr lang="en-US" sz="2400" i="1" dirty="0" smtClean="0">
                <a:solidFill>
                  <a:srgbClr val="FFFF00"/>
                </a:solidFill>
                <a:latin typeface="Times" pitchFamily="18" charset="0"/>
              </a:rPr>
              <a:t>andom </a:t>
            </a:r>
            <a:r>
              <a:rPr lang="en-US" sz="2400" b="1" dirty="0" smtClean="0">
                <a:solidFill>
                  <a:srgbClr val="FFFF00"/>
                </a:solidFill>
                <a:latin typeface="Times" pitchFamily="18" charset="0"/>
              </a:rPr>
              <a:t>N</a:t>
            </a:r>
            <a:r>
              <a:rPr lang="en-US" sz="2400" i="1" dirty="0" smtClean="0">
                <a:solidFill>
                  <a:srgbClr val="FFFF00"/>
                </a:solidFill>
                <a:latin typeface="Times" pitchFamily="18" charset="0"/>
              </a:rPr>
              <a:t>oise</a:t>
            </a:r>
            <a:r>
              <a:rPr lang="en-US" sz="2400" dirty="0" smtClean="0">
                <a:solidFill>
                  <a:schemeClr val="bg1"/>
                </a:solidFill>
                <a:latin typeface="Times" pitchFamily="18" charset="0"/>
              </a:rPr>
              <a:t>) code</a:t>
            </a:r>
            <a:endParaRPr lang="en-US" sz="2400" dirty="0">
              <a:solidFill>
                <a:schemeClr val="bg1"/>
              </a:solidFill>
              <a:latin typeface="Times" pitchFamily="18" charset="0"/>
            </a:endParaRPr>
          </a:p>
          <a:p>
            <a:pPr>
              <a:buClr>
                <a:srgbClr val="FFFF00"/>
              </a:buClr>
              <a:buFont typeface="Wingdings" pitchFamily="2" charset="2"/>
              <a:buChar char="§"/>
            </a:pPr>
            <a:r>
              <a:rPr lang="en-US" sz="2400" dirty="0">
                <a:solidFill>
                  <a:schemeClr val="bg1"/>
                </a:solidFill>
                <a:latin typeface="Times" pitchFamily="18" charset="0"/>
              </a:rPr>
              <a:t> Synchronize satellites and receivers so they're generating same code at same time</a:t>
            </a:r>
          </a:p>
          <a:p>
            <a:pPr>
              <a:buClr>
                <a:srgbClr val="FFFF00"/>
              </a:buClr>
              <a:buFont typeface="Wingdings" pitchFamily="2" charset="2"/>
              <a:buChar char="§"/>
            </a:pPr>
            <a:r>
              <a:rPr lang="en-US" sz="2400" dirty="0">
                <a:solidFill>
                  <a:schemeClr val="bg1"/>
                </a:solidFill>
                <a:latin typeface="Times" pitchFamily="18" charset="0"/>
              </a:rPr>
              <a:t>Then we look at the incoming code from the satellite and see how long ago our receiver generated the same code</a:t>
            </a:r>
          </a:p>
        </p:txBody>
      </p:sp>
      <p:sp>
        <p:nvSpPr>
          <p:cNvPr id="55300" name="Rectangle 4"/>
          <p:cNvSpPr>
            <a:spLocks noChangeArrowheads="1"/>
          </p:cNvSpPr>
          <p:nvPr/>
        </p:nvSpPr>
        <p:spPr bwMode="auto">
          <a:xfrm>
            <a:off x="3175" y="5334001"/>
            <a:ext cx="23415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dirty="0" smtClean="0">
                <a:solidFill>
                  <a:prstClr val="white"/>
                </a:solidFill>
                <a:latin typeface="Times" pitchFamily="18" charset="0"/>
              </a:rPr>
              <a:t>Code Transmitted  by satellite</a:t>
            </a:r>
            <a:endParaRPr lang="en-US" sz="1400" dirty="0">
              <a:solidFill>
                <a:prstClr val="white"/>
              </a:solidFill>
              <a:latin typeface="Times" pitchFamily="18" charset="0"/>
            </a:endParaRPr>
          </a:p>
        </p:txBody>
      </p:sp>
      <p:sp>
        <p:nvSpPr>
          <p:cNvPr id="55301" name="Rectangle 5"/>
          <p:cNvSpPr>
            <a:spLocks noChangeArrowheads="1"/>
          </p:cNvSpPr>
          <p:nvPr/>
        </p:nvSpPr>
        <p:spPr bwMode="auto">
          <a:xfrm>
            <a:off x="0" y="5821363"/>
            <a:ext cx="33496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dirty="0" smtClean="0">
                <a:solidFill>
                  <a:prstClr val="white"/>
                </a:solidFill>
                <a:latin typeface="Times" pitchFamily="18" charset="0"/>
              </a:rPr>
              <a:t>Replica of Code  generated in </a:t>
            </a:r>
            <a:r>
              <a:rPr lang="en-US" sz="1600" dirty="0">
                <a:solidFill>
                  <a:prstClr val="white"/>
                </a:solidFill>
                <a:latin typeface="Times" pitchFamily="18" charset="0"/>
              </a:rPr>
              <a:t>receiver</a:t>
            </a:r>
          </a:p>
        </p:txBody>
      </p:sp>
      <p:sp>
        <p:nvSpPr>
          <p:cNvPr id="55304" name="Freeform 8"/>
          <p:cNvSpPr>
            <a:spLocks/>
          </p:cNvSpPr>
          <p:nvPr/>
        </p:nvSpPr>
        <p:spPr bwMode="auto">
          <a:xfrm>
            <a:off x="3436938" y="5776913"/>
            <a:ext cx="4062413" cy="230188"/>
          </a:xfrm>
          <a:custGeom>
            <a:avLst/>
            <a:gdLst>
              <a:gd name="T0" fmla="*/ 0 w 2559"/>
              <a:gd name="T1" fmla="*/ 136 h 145"/>
              <a:gd name="T2" fmla="*/ 80 w 2559"/>
              <a:gd name="T3" fmla="*/ 136 h 145"/>
              <a:gd name="T4" fmla="*/ 80 w 2559"/>
              <a:gd name="T5" fmla="*/ 0 h 145"/>
              <a:gd name="T6" fmla="*/ 176 w 2559"/>
              <a:gd name="T7" fmla="*/ 0 h 145"/>
              <a:gd name="T8" fmla="*/ 176 w 2559"/>
              <a:gd name="T9" fmla="*/ 136 h 145"/>
              <a:gd name="T10" fmla="*/ 271 w 2559"/>
              <a:gd name="T11" fmla="*/ 136 h 145"/>
              <a:gd name="T12" fmla="*/ 447 w 2559"/>
              <a:gd name="T13" fmla="*/ 136 h 145"/>
              <a:gd name="T14" fmla="*/ 447 w 2559"/>
              <a:gd name="T15" fmla="*/ 0 h 145"/>
              <a:gd name="T16" fmla="*/ 583 w 2559"/>
              <a:gd name="T17" fmla="*/ 0 h 145"/>
              <a:gd name="T18" fmla="*/ 583 w 2559"/>
              <a:gd name="T19" fmla="*/ 136 h 145"/>
              <a:gd name="T20" fmla="*/ 863 w 2559"/>
              <a:gd name="T21" fmla="*/ 136 h 145"/>
              <a:gd name="T22" fmla="*/ 863 w 2559"/>
              <a:gd name="T23" fmla="*/ 0 h 145"/>
              <a:gd name="T24" fmla="*/ 983 w 2559"/>
              <a:gd name="T25" fmla="*/ 0 h 145"/>
              <a:gd name="T26" fmla="*/ 983 w 2559"/>
              <a:gd name="T27" fmla="*/ 136 h 145"/>
              <a:gd name="T28" fmla="*/ 1071 w 2559"/>
              <a:gd name="T29" fmla="*/ 136 h 145"/>
              <a:gd name="T30" fmla="*/ 1071 w 2559"/>
              <a:gd name="T31" fmla="*/ 0 h 145"/>
              <a:gd name="T32" fmla="*/ 1207 w 2559"/>
              <a:gd name="T33" fmla="*/ 0 h 145"/>
              <a:gd name="T34" fmla="*/ 1207 w 2559"/>
              <a:gd name="T35" fmla="*/ 136 h 145"/>
              <a:gd name="T36" fmla="*/ 1271 w 2559"/>
              <a:gd name="T37" fmla="*/ 136 h 145"/>
              <a:gd name="T38" fmla="*/ 1271 w 2559"/>
              <a:gd name="T39" fmla="*/ 0 h 145"/>
              <a:gd name="T40" fmla="*/ 1391 w 2559"/>
              <a:gd name="T41" fmla="*/ 0 h 145"/>
              <a:gd name="T42" fmla="*/ 1391 w 2559"/>
              <a:gd name="T43" fmla="*/ 136 h 145"/>
              <a:gd name="T44" fmla="*/ 1686 w 2559"/>
              <a:gd name="T45" fmla="*/ 136 h 145"/>
              <a:gd name="T46" fmla="*/ 1686 w 2559"/>
              <a:gd name="T47" fmla="*/ 0 h 145"/>
              <a:gd name="T48" fmla="*/ 1806 w 2559"/>
              <a:gd name="T49" fmla="*/ 0 h 145"/>
              <a:gd name="T50" fmla="*/ 1806 w 2559"/>
              <a:gd name="T51" fmla="*/ 136 h 145"/>
              <a:gd name="T52" fmla="*/ 1910 w 2559"/>
              <a:gd name="T53" fmla="*/ 136 h 145"/>
              <a:gd name="T54" fmla="*/ 1910 w 2559"/>
              <a:gd name="T55" fmla="*/ 0 h 145"/>
              <a:gd name="T56" fmla="*/ 2022 w 2559"/>
              <a:gd name="T57" fmla="*/ 0 h 145"/>
              <a:gd name="T58" fmla="*/ 2022 w 2559"/>
              <a:gd name="T59" fmla="*/ 136 h 145"/>
              <a:gd name="T60" fmla="*/ 2110 w 2559"/>
              <a:gd name="T61" fmla="*/ 136 h 145"/>
              <a:gd name="T62" fmla="*/ 2318 w 2559"/>
              <a:gd name="T63" fmla="*/ 136 h 145"/>
              <a:gd name="T64" fmla="*/ 2318 w 2559"/>
              <a:gd name="T65" fmla="*/ 0 h 145"/>
              <a:gd name="T66" fmla="*/ 2422 w 2559"/>
              <a:gd name="T67" fmla="*/ 0 h 145"/>
              <a:gd name="T68" fmla="*/ 2422 w 2559"/>
              <a:gd name="T69" fmla="*/ 136 h 145"/>
              <a:gd name="T70" fmla="*/ 2422 w 2559"/>
              <a:gd name="T71" fmla="*/ 144 h 145"/>
              <a:gd name="T72" fmla="*/ 2558 w 2559"/>
              <a:gd name="T73"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9" h="145">
                <a:moveTo>
                  <a:pt x="0" y="136"/>
                </a:moveTo>
                <a:lnTo>
                  <a:pt x="80" y="136"/>
                </a:lnTo>
                <a:lnTo>
                  <a:pt x="80" y="0"/>
                </a:lnTo>
                <a:lnTo>
                  <a:pt x="176" y="0"/>
                </a:lnTo>
                <a:lnTo>
                  <a:pt x="176" y="136"/>
                </a:lnTo>
                <a:lnTo>
                  <a:pt x="271" y="136"/>
                </a:lnTo>
                <a:lnTo>
                  <a:pt x="447" y="136"/>
                </a:lnTo>
                <a:lnTo>
                  <a:pt x="447" y="0"/>
                </a:lnTo>
                <a:lnTo>
                  <a:pt x="583" y="0"/>
                </a:lnTo>
                <a:lnTo>
                  <a:pt x="583" y="136"/>
                </a:lnTo>
                <a:lnTo>
                  <a:pt x="863" y="136"/>
                </a:lnTo>
                <a:lnTo>
                  <a:pt x="863" y="0"/>
                </a:lnTo>
                <a:lnTo>
                  <a:pt x="983" y="0"/>
                </a:lnTo>
                <a:lnTo>
                  <a:pt x="983" y="136"/>
                </a:lnTo>
                <a:lnTo>
                  <a:pt x="1071" y="136"/>
                </a:lnTo>
                <a:lnTo>
                  <a:pt x="1071" y="0"/>
                </a:lnTo>
                <a:lnTo>
                  <a:pt x="1207" y="0"/>
                </a:lnTo>
                <a:lnTo>
                  <a:pt x="1207" y="136"/>
                </a:lnTo>
                <a:lnTo>
                  <a:pt x="1271" y="136"/>
                </a:lnTo>
                <a:lnTo>
                  <a:pt x="1271" y="0"/>
                </a:lnTo>
                <a:lnTo>
                  <a:pt x="1391" y="0"/>
                </a:lnTo>
                <a:lnTo>
                  <a:pt x="1391" y="136"/>
                </a:lnTo>
                <a:lnTo>
                  <a:pt x="1686" y="136"/>
                </a:lnTo>
                <a:lnTo>
                  <a:pt x="1686" y="0"/>
                </a:lnTo>
                <a:lnTo>
                  <a:pt x="1806" y="0"/>
                </a:lnTo>
                <a:lnTo>
                  <a:pt x="1806" y="136"/>
                </a:lnTo>
                <a:lnTo>
                  <a:pt x="1910" y="136"/>
                </a:lnTo>
                <a:lnTo>
                  <a:pt x="1910" y="0"/>
                </a:lnTo>
                <a:lnTo>
                  <a:pt x="2022" y="0"/>
                </a:lnTo>
                <a:lnTo>
                  <a:pt x="2022" y="136"/>
                </a:lnTo>
                <a:lnTo>
                  <a:pt x="2110" y="136"/>
                </a:lnTo>
                <a:lnTo>
                  <a:pt x="2318" y="136"/>
                </a:lnTo>
                <a:lnTo>
                  <a:pt x="2318" y="0"/>
                </a:lnTo>
                <a:lnTo>
                  <a:pt x="2422" y="0"/>
                </a:lnTo>
                <a:lnTo>
                  <a:pt x="2422" y="136"/>
                </a:lnTo>
                <a:lnTo>
                  <a:pt x="2422" y="144"/>
                </a:lnTo>
                <a:lnTo>
                  <a:pt x="2558" y="144"/>
                </a:lnTo>
              </a:path>
            </a:pathLst>
          </a:custGeom>
          <a:noFill/>
          <a:ln w="12699"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55305" name="Freeform 9"/>
          <p:cNvSpPr>
            <a:spLocks/>
          </p:cNvSpPr>
          <p:nvPr/>
        </p:nvSpPr>
        <p:spPr bwMode="auto">
          <a:xfrm>
            <a:off x="2319338" y="5281613"/>
            <a:ext cx="4062413" cy="230188"/>
          </a:xfrm>
          <a:custGeom>
            <a:avLst/>
            <a:gdLst>
              <a:gd name="T0" fmla="*/ 0 w 2559"/>
              <a:gd name="T1" fmla="*/ 136 h 145"/>
              <a:gd name="T2" fmla="*/ 80 w 2559"/>
              <a:gd name="T3" fmla="*/ 136 h 145"/>
              <a:gd name="T4" fmla="*/ 80 w 2559"/>
              <a:gd name="T5" fmla="*/ 0 h 145"/>
              <a:gd name="T6" fmla="*/ 176 w 2559"/>
              <a:gd name="T7" fmla="*/ 0 h 145"/>
              <a:gd name="T8" fmla="*/ 176 w 2559"/>
              <a:gd name="T9" fmla="*/ 136 h 145"/>
              <a:gd name="T10" fmla="*/ 272 w 2559"/>
              <a:gd name="T11" fmla="*/ 136 h 145"/>
              <a:gd name="T12" fmla="*/ 456 w 2559"/>
              <a:gd name="T13" fmla="*/ 136 h 145"/>
              <a:gd name="T14" fmla="*/ 456 w 2559"/>
              <a:gd name="T15" fmla="*/ 0 h 145"/>
              <a:gd name="T16" fmla="*/ 584 w 2559"/>
              <a:gd name="T17" fmla="*/ 0 h 145"/>
              <a:gd name="T18" fmla="*/ 584 w 2559"/>
              <a:gd name="T19" fmla="*/ 136 h 145"/>
              <a:gd name="T20" fmla="*/ 872 w 2559"/>
              <a:gd name="T21" fmla="*/ 136 h 145"/>
              <a:gd name="T22" fmla="*/ 872 w 2559"/>
              <a:gd name="T23" fmla="*/ 0 h 145"/>
              <a:gd name="T24" fmla="*/ 983 w 2559"/>
              <a:gd name="T25" fmla="*/ 0 h 145"/>
              <a:gd name="T26" fmla="*/ 983 w 2559"/>
              <a:gd name="T27" fmla="*/ 136 h 145"/>
              <a:gd name="T28" fmla="*/ 1071 w 2559"/>
              <a:gd name="T29" fmla="*/ 136 h 145"/>
              <a:gd name="T30" fmla="*/ 1071 w 2559"/>
              <a:gd name="T31" fmla="*/ 0 h 145"/>
              <a:gd name="T32" fmla="*/ 1215 w 2559"/>
              <a:gd name="T33" fmla="*/ 0 h 145"/>
              <a:gd name="T34" fmla="*/ 1215 w 2559"/>
              <a:gd name="T35" fmla="*/ 136 h 145"/>
              <a:gd name="T36" fmla="*/ 1271 w 2559"/>
              <a:gd name="T37" fmla="*/ 136 h 145"/>
              <a:gd name="T38" fmla="*/ 1271 w 2559"/>
              <a:gd name="T39" fmla="*/ 0 h 145"/>
              <a:gd name="T40" fmla="*/ 1391 w 2559"/>
              <a:gd name="T41" fmla="*/ 0 h 145"/>
              <a:gd name="T42" fmla="*/ 1391 w 2559"/>
              <a:gd name="T43" fmla="*/ 136 h 145"/>
              <a:gd name="T44" fmla="*/ 1687 w 2559"/>
              <a:gd name="T45" fmla="*/ 136 h 145"/>
              <a:gd name="T46" fmla="*/ 1687 w 2559"/>
              <a:gd name="T47" fmla="*/ 0 h 145"/>
              <a:gd name="T48" fmla="*/ 1807 w 2559"/>
              <a:gd name="T49" fmla="*/ 0 h 145"/>
              <a:gd name="T50" fmla="*/ 1807 w 2559"/>
              <a:gd name="T51" fmla="*/ 136 h 145"/>
              <a:gd name="T52" fmla="*/ 1911 w 2559"/>
              <a:gd name="T53" fmla="*/ 136 h 145"/>
              <a:gd name="T54" fmla="*/ 1911 w 2559"/>
              <a:gd name="T55" fmla="*/ 0 h 145"/>
              <a:gd name="T56" fmla="*/ 2023 w 2559"/>
              <a:gd name="T57" fmla="*/ 0 h 145"/>
              <a:gd name="T58" fmla="*/ 2023 w 2559"/>
              <a:gd name="T59" fmla="*/ 136 h 145"/>
              <a:gd name="T60" fmla="*/ 2119 w 2559"/>
              <a:gd name="T61" fmla="*/ 136 h 145"/>
              <a:gd name="T62" fmla="*/ 2318 w 2559"/>
              <a:gd name="T63" fmla="*/ 136 h 145"/>
              <a:gd name="T64" fmla="*/ 2318 w 2559"/>
              <a:gd name="T65" fmla="*/ 0 h 145"/>
              <a:gd name="T66" fmla="*/ 2422 w 2559"/>
              <a:gd name="T67" fmla="*/ 0 h 145"/>
              <a:gd name="T68" fmla="*/ 2422 w 2559"/>
              <a:gd name="T69" fmla="*/ 136 h 145"/>
              <a:gd name="T70" fmla="*/ 2422 w 2559"/>
              <a:gd name="T71" fmla="*/ 144 h 145"/>
              <a:gd name="T72" fmla="*/ 2558 w 2559"/>
              <a:gd name="T73"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9" h="145">
                <a:moveTo>
                  <a:pt x="0" y="136"/>
                </a:moveTo>
                <a:lnTo>
                  <a:pt x="80" y="136"/>
                </a:lnTo>
                <a:lnTo>
                  <a:pt x="80" y="0"/>
                </a:lnTo>
                <a:lnTo>
                  <a:pt x="176" y="0"/>
                </a:lnTo>
                <a:lnTo>
                  <a:pt x="176" y="136"/>
                </a:lnTo>
                <a:lnTo>
                  <a:pt x="272" y="136"/>
                </a:lnTo>
                <a:lnTo>
                  <a:pt x="456" y="136"/>
                </a:lnTo>
                <a:lnTo>
                  <a:pt x="456" y="0"/>
                </a:lnTo>
                <a:lnTo>
                  <a:pt x="584" y="0"/>
                </a:lnTo>
                <a:lnTo>
                  <a:pt x="584" y="136"/>
                </a:lnTo>
                <a:lnTo>
                  <a:pt x="872" y="136"/>
                </a:lnTo>
                <a:lnTo>
                  <a:pt x="872" y="0"/>
                </a:lnTo>
                <a:lnTo>
                  <a:pt x="983" y="0"/>
                </a:lnTo>
                <a:lnTo>
                  <a:pt x="983" y="136"/>
                </a:lnTo>
                <a:lnTo>
                  <a:pt x="1071" y="136"/>
                </a:lnTo>
                <a:lnTo>
                  <a:pt x="1071" y="0"/>
                </a:lnTo>
                <a:lnTo>
                  <a:pt x="1215" y="0"/>
                </a:lnTo>
                <a:lnTo>
                  <a:pt x="1215" y="136"/>
                </a:lnTo>
                <a:lnTo>
                  <a:pt x="1271" y="136"/>
                </a:lnTo>
                <a:lnTo>
                  <a:pt x="1271" y="0"/>
                </a:lnTo>
                <a:lnTo>
                  <a:pt x="1391" y="0"/>
                </a:lnTo>
                <a:lnTo>
                  <a:pt x="1391" y="136"/>
                </a:lnTo>
                <a:lnTo>
                  <a:pt x="1687" y="136"/>
                </a:lnTo>
                <a:lnTo>
                  <a:pt x="1687" y="0"/>
                </a:lnTo>
                <a:lnTo>
                  <a:pt x="1807" y="0"/>
                </a:lnTo>
                <a:lnTo>
                  <a:pt x="1807" y="136"/>
                </a:lnTo>
                <a:lnTo>
                  <a:pt x="1911" y="136"/>
                </a:lnTo>
                <a:lnTo>
                  <a:pt x="1911" y="0"/>
                </a:lnTo>
                <a:lnTo>
                  <a:pt x="2023" y="0"/>
                </a:lnTo>
                <a:lnTo>
                  <a:pt x="2023" y="136"/>
                </a:lnTo>
                <a:lnTo>
                  <a:pt x="2119" y="136"/>
                </a:lnTo>
                <a:lnTo>
                  <a:pt x="2318" y="136"/>
                </a:lnTo>
                <a:lnTo>
                  <a:pt x="2318" y="0"/>
                </a:lnTo>
                <a:lnTo>
                  <a:pt x="2422" y="0"/>
                </a:lnTo>
                <a:lnTo>
                  <a:pt x="2422" y="136"/>
                </a:lnTo>
                <a:lnTo>
                  <a:pt x="2422" y="144"/>
                </a:lnTo>
                <a:lnTo>
                  <a:pt x="2558" y="144"/>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55306" name="Rectangle 10"/>
          <p:cNvSpPr>
            <a:spLocks noChangeArrowheads="1"/>
          </p:cNvSpPr>
          <p:nvPr/>
        </p:nvSpPr>
        <p:spPr bwMode="auto">
          <a:xfrm>
            <a:off x="4918076" y="4357688"/>
            <a:ext cx="1200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dirty="0">
                <a:solidFill>
                  <a:prstClr val="white"/>
                </a:solidFill>
                <a:latin typeface="Arial Narrow" pitchFamily="34" charset="0"/>
              </a:rPr>
              <a:t>measure time</a:t>
            </a:r>
          </a:p>
        </p:txBody>
      </p:sp>
      <p:sp>
        <p:nvSpPr>
          <p:cNvPr id="55307" name="Rectangle 11"/>
          <p:cNvSpPr>
            <a:spLocks noChangeArrowheads="1"/>
          </p:cNvSpPr>
          <p:nvPr/>
        </p:nvSpPr>
        <p:spPr bwMode="auto">
          <a:xfrm>
            <a:off x="5983288" y="4357688"/>
            <a:ext cx="2333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700" dirty="0">
                <a:solidFill>
                  <a:prstClr val="black"/>
                </a:solidFill>
                <a:latin typeface="Arial Narrow" pitchFamily="34" charset="0"/>
              </a:rPr>
              <a:t> </a:t>
            </a:r>
          </a:p>
        </p:txBody>
      </p:sp>
      <p:sp>
        <p:nvSpPr>
          <p:cNvPr id="55308" name="Rectangle 12"/>
          <p:cNvSpPr>
            <a:spLocks noChangeArrowheads="1"/>
          </p:cNvSpPr>
          <p:nvPr/>
        </p:nvSpPr>
        <p:spPr bwMode="auto">
          <a:xfrm>
            <a:off x="4918076" y="4589463"/>
            <a:ext cx="14287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dirty="0">
                <a:solidFill>
                  <a:prstClr val="white"/>
                </a:solidFill>
                <a:latin typeface="Arial Narrow" pitchFamily="34" charset="0"/>
              </a:rPr>
              <a:t>difference between</a:t>
            </a:r>
          </a:p>
        </p:txBody>
      </p:sp>
      <p:sp>
        <p:nvSpPr>
          <p:cNvPr id="55309" name="Rectangle 13"/>
          <p:cNvSpPr>
            <a:spLocks noChangeArrowheads="1"/>
          </p:cNvSpPr>
          <p:nvPr/>
        </p:nvSpPr>
        <p:spPr bwMode="auto">
          <a:xfrm>
            <a:off x="6415088" y="4610101"/>
            <a:ext cx="2333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700">
                <a:solidFill>
                  <a:prstClr val="black"/>
                </a:solidFill>
                <a:latin typeface="Arial Narrow" pitchFamily="34" charset="0"/>
              </a:rPr>
              <a:t> </a:t>
            </a:r>
          </a:p>
        </p:txBody>
      </p:sp>
      <p:sp>
        <p:nvSpPr>
          <p:cNvPr id="55310" name="Rectangle 14"/>
          <p:cNvSpPr>
            <a:spLocks noChangeArrowheads="1"/>
          </p:cNvSpPr>
          <p:nvPr/>
        </p:nvSpPr>
        <p:spPr bwMode="auto">
          <a:xfrm>
            <a:off x="4918076" y="4864101"/>
            <a:ext cx="1458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dirty="0">
                <a:solidFill>
                  <a:prstClr val="white"/>
                </a:solidFill>
                <a:latin typeface="Times" pitchFamily="18" charset="0"/>
              </a:rPr>
              <a:t>same part of code</a:t>
            </a:r>
          </a:p>
        </p:txBody>
      </p:sp>
      <p:sp>
        <p:nvSpPr>
          <p:cNvPr id="55311" name="Arc 15"/>
          <p:cNvSpPr>
            <a:spLocks/>
          </p:cNvSpPr>
          <p:nvPr/>
        </p:nvSpPr>
        <p:spPr bwMode="auto">
          <a:xfrm>
            <a:off x="4579938" y="4889501"/>
            <a:ext cx="185738" cy="96838"/>
          </a:xfrm>
          <a:custGeom>
            <a:avLst/>
            <a:gdLst>
              <a:gd name="G0" fmla="+- 21600 0 0"/>
              <a:gd name="G1" fmla="+- 6077 0 0"/>
              <a:gd name="G2" fmla="+- 21600 0 0"/>
              <a:gd name="T0" fmla="*/ 712 w 21600"/>
              <a:gd name="T1" fmla="*/ 11579 h 11579"/>
              <a:gd name="T2" fmla="*/ 873 w 21600"/>
              <a:gd name="T3" fmla="*/ 0 h 11579"/>
              <a:gd name="T4" fmla="*/ 21600 w 21600"/>
              <a:gd name="T5" fmla="*/ 6077 h 11579"/>
            </a:gdLst>
            <a:ahLst/>
            <a:cxnLst>
              <a:cxn ang="0">
                <a:pos x="T0" y="T1"/>
              </a:cxn>
              <a:cxn ang="0">
                <a:pos x="T2" y="T3"/>
              </a:cxn>
              <a:cxn ang="0">
                <a:pos x="T4" y="T5"/>
              </a:cxn>
            </a:cxnLst>
            <a:rect l="0" t="0" r="r" b="b"/>
            <a:pathLst>
              <a:path w="21600" h="11579" fill="none" extrusionOk="0">
                <a:moveTo>
                  <a:pt x="712" y="11578"/>
                </a:moveTo>
                <a:cubicBezTo>
                  <a:pt x="239" y="9783"/>
                  <a:pt x="0" y="7933"/>
                  <a:pt x="0" y="6077"/>
                </a:cubicBezTo>
                <a:cubicBezTo>
                  <a:pt x="-1" y="4020"/>
                  <a:pt x="293" y="1973"/>
                  <a:pt x="872" y="-1"/>
                </a:cubicBezTo>
              </a:path>
              <a:path w="21600" h="11579" stroke="0" extrusionOk="0">
                <a:moveTo>
                  <a:pt x="712" y="11578"/>
                </a:moveTo>
                <a:cubicBezTo>
                  <a:pt x="239" y="9783"/>
                  <a:pt x="0" y="7933"/>
                  <a:pt x="0" y="6077"/>
                </a:cubicBezTo>
                <a:cubicBezTo>
                  <a:pt x="-1" y="4020"/>
                  <a:pt x="293" y="1973"/>
                  <a:pt x="872" y="-1"/>
                </a:cubicBezTo>
                <a:lnTo>
                  <a:pt x="21600" y="6077"/>
                </a:lnTo>
                <a:close/>
              </a:path>
            </a:pathLst>
          </a:custGeom>
          <a:solidFill>
            <a:schemeClr val="bg1"/>
          </a:solidFill>
          <a:ln w="9525" cap="rnd">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ndParaRPr>
          </a:p>
        </p:txBody>
      </p:sp>
      <p:sp>
        <p:nvSpPr>
          <p:cNvPr id="55312" name="Arc 16"/>
          <p:cNvSpPr>
            <a:spLocks/>
          </p:cNvSpPr>
          <p:nvPr/>
        </p:nvSpPr>
        <p:spPr bwMode="auto">
          <a:xfrm>
            <a:off x="3724276" y="4889501"/>
            <a:ext cx="185738" cy="96838"/>
          </a:xfrm>
          <a:custGeom>
            <a:avLst/>
            <a:gdLst>
              <a:gd name="G0" fmla="+- 0 0 0"/>
              <a:gd name="G1" fmla="+- 6154 0 0"/>
              <a:gd name="G2" fmla="+- 21600 0 0"/>
              <a:gd name="T0" fmla="*/ 20705 w 21600"/>
              <a:gd name="T1" fmla="*/ 0 h 11725"/>
              <a:gd name="T2" fmla="*/ 20869 w 21600"/>
              <a:gd name="T3" fmla="*/ 11725 h 11725"/>
              <a:gd name="T4" fmla="*/ 0 w 21600"/>
              <a:gd name="T5" fmla="*/ 6154 h 11725"/>
            </a:gdLst>
            <a:ahLst/>
            <a:cxnLst>
              <a:cxn ang="0">
                <a:pos x="T0" y="T1"/>
              </a:cxn>
              <a:cxn ang="0">
                <a:pos x="T2" y="T3"/>
              </a:cxn>
              <a:cxn ang="0">
                <a:pos x="T4" y="T5"/>
              </a:cxn>
            </a:cxnLst>
            <a:rect l="0" t="0" r="r" b="b"/>
            <a:pathLst>
              <a:path w="21600" h="11725" fill="none" extrusionOk="0">
                <a:moveTo>
                  <a:pt x="20704" y="0"/>
                </a:moveTo>
                <a:cubicBezTo>
                  <a:pt x="21298" y="1997"/>
                  <a:pt x="21600" y="4070"/>
                  <a:pt x="21600" y="6154"/>
                </a:cubicBezTo>
                <a:cubicBezTo>
                  <a:pt x="21600" y="8034"/>
                  <a:pt x="21354" y="9907"/>
                  <a:pt x="20869" y="11725"/>
                </a:cubicBezTo>
              </a:path>
              <a:path w="21600" h="11725" stroke="0" extrusionOk="0">
                <a:moveTo>
                  <a:pt x="20704" y="0"/>
                </a:moveTo>
                <a:cubicBezTo>
                  <a:pt x="21298" y="1997"/>
                  <a:pt x="21600" y="4070"/>
                  <a:pt x="21600" y="6154"/>
                </a:cubicBezTo>
                <a:cubicBezTo>
                  <a:pt x="21600" y="8034"/>
                  <a:pt x="21354" y="9907"/>
                  <a:pt x="20869" y="11725"/>
                </a:cubicBezTo>
                <a:lnTo>
                  <a:pt x="0" y="6154"/>
                </a:lnTo>
                <a:close/>
              </a:path>
            </a:pathLst>
          </a:custGeom>
          <a:solidFill>
            <a:schemeClr val="bg1"/>
          </a:solidFill>
          <a:ln w="9525" cap="rnd">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ndParaRPr>
          </a:p>
        </p:txBody>
      </p:sp>
      <p:sp>
        <p:nvSpPr>
          <p:cNvPr id="55313" name="Line 17"/>
          <p:cNvSpPr>
            <a:spLocks noChangeShapeType="1"/>
          </p:cNvSpPr>
          <p:nvPr/>
        </p:nvSpPr>
        <p:spPr bwMode="auto">
          <a:xfrm flipH="1">
            <a:off x="3841751" y="4938713"/>
            <a:ext cx="787400" cy="0"/>
          </a:xfrm>
          <a:prstGeom prst="line">
            <a:avLst/>
          </a:prstGeom>
          <a:solidFill>
            <a:schemeClr val="bg1"/>
          </a:solidFill>
          <a:ln w="12699">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ndParaRPr>
          </a:p>
        </p:txBody>
      </p:sp>
      <mc:AlternateContent xmlns:mc="http://schemas.openxmlformats.org/markup-compatibility/2006" xmlns:a14="http://schemas.microsoft.com/office/drawing/2010/main">
        <mc:Choice Requires="a14">
          <p:sp>
            <p:nvSpPr>
              <p:cNvPr id="20" name="Rectangle 28"/>
              <p:cNvSpPr>
                <a:spLocks noChangeArrowheads="1"/>
              </p:cNvSpPr>
              <p:nvPr/>
            </p:nvSpPr>
            <p:spPr bwMode="auto">
              <a:xfrm>
                <a:off x="894648" y="4628862"/>
                <a:ext cx="952313" cy="582211"/>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488" tIns="44450" rIns="90488" bIns="44450">
                <a:spAutoFit/>
              </a:bodyPr>
              <a:lstStyle/>
              <a:p>
                <a:pPr algn="ctr"/>
                <a:r>
                  <a:rPr lang="en-GB" sz="1600" dirty="0" smtClean="0">
                    <a:solidFill>
                      <a:srgbClr val="FFFF00"/>
                    </a:solidFill>
                    <a:latin typeface="Times" pitchFamily="18" charset="0"/>
                  </a:rPr>
                  <a:t>Satellite</a:t>
                </a:r>
                <a:br>
                  <a:rPr lang="en-GB" sz="1600" dirty="0" smtClean="0">
                    <a:solidFill>
                      <a:srgbClr val="FFFF00"/>
                    </a:solidFill>
                    <a:latin typeface="Times" pitchFamily="18" charset="0"/>
                  </a:rPr>
                </a:br>
                <a:r>
                  <a:rPr lang="en-GB" sz="1600" dirty="0" smtClean="0">
                    <a:solidFill>
                      <a:srgbClr val="FFFF00"/>
                    </a:solidFill>
                    <a:latin typeface="Times" pitchFamily="18" charset="0"/>
                  </a:rPr>
                  <a:t>clock, </a:t>
                </a:r>
                <a14:m>
                  <m:oMath xmlns:m="http://schemas.openxmlformats.org/officeDocument/2006/math">
                    <m:sSup>
                      <m:sSupPr>
                        <m:ctrlPr>
                          <a:rPr lang="en-GB" sz="1600" i="1" smtClean="0">
                            <a:solidFill>
                              <a:srgbClr val="FFFF00"/>
                            </a:solidFill>
                            <a:latin typeface="Cambria Math" panose="02040503050406030204" pitchFamily="18" charset="0"/>
                          </a:rPr>
                        </m:ctrlPr>
                      </m:sSupPr>
                      <m:e>
                        <m:r>
                          <a:rPr lang="en-GB" sz="1600" i="1" smtClean="0">
                            <a:solidFill>
                              <a:srgbClr val="FFFF00"/>
                            </a:solidFill>
                            <a:latin typeface="Cambria Math"/>
                          </a:rPr>
                          <m:t>𝑇</m:t>
                        </m:r>
                      </m:e>
                      <m:sup>
                        <m:r>
                          <a:rPr lang="en-GB" sz="1600" i="1" smtClean="0">
                            <a:solidFill>
                              <a:srgbClr val="FFFF00"/>
                            </a:solidFill>
                            <a:latin typeface="Cambria Math"/>
                          </a:rPr>
                          <m:t>𝑠</m:t>
                        </m:r>
                      </m:sup>
                    </m:sSup>
                  </m:oMath>
                </a14:m>
                <a:endParaRPr lang="en-GB" sz="1600" baseline="30000" dirty="0">
                  <a:solidFill>
                    <a:srgbClr val="FFFF00"/>
                  </a:solidFill>
                  <a:latin typeface="Times" pitchFamily="18" charset="0"/>
                </a:endParaRPr>
              </a:p>
            </p:txBody>
          </p:sp>
        </mc:Choice>
        <mc:Fallback xmlns="">
          <p:sp>
            <p:nvSpPr>
              <p:cNvPr id="20" name="Rectangle 28"/>
              <p:cNvSpPr>
                <a:spLocks noRot="1" noChangeAspect="1" noMove="1" noResize="1" noEditPoints="1" noAdjustHandles="1" noChangeArrowheads="1" noChangeShapeType="1" noTextEdit="1"/>
              </p:cNvSpPr>
              <p:nvPr/>
            </p:nvSpPr>
            <p:spPr bwMode="auto">
              <a:xfrm>
                <a:off x="894648" y="4628862"/>
                <a:ext cx="952313" cy="582211"/>
              </a:xfrm>
              <a:prstGeom prst="rect">
                <a:avLst/>
              </a:prstGeom>
              <a:blipFill rotWithShape="1">
                <a:blip r:embed="rId3"/>
                <a:stretch>
                  <a:fillRect l="-3846" t="-2083" b="-13542"/>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30"/>
              <p:cNvSpPr>
                <a:spLocks noChangeArrowheads="1"/>
              </p:cNvSpPr>
              <p:nvPr/>
            </p:nvSpPr>
            <p:spPr bwMode="auto">
              <a:xfrm>
                <a:off x="833780" y="6167439"/>
                <a:ext cx="913713" cy="582211"/>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0488" tIns="44450" rIns="90488" bIns="44450">
                <a:spAutoFit/>
              </a:bodyPr>
              <a:lstStyle/>
              <a:p>
                <a:pPr algn="ctr"/>
                <a:r>
                  <a:rPr lang="en-GB" sz="1600" dirty="0" smtClean="0">
                    <a:solidFill>
                      <a:srgbClr val="FF0000"/>
                    </a:solidFill>
                    <a:latin typeface="Times" pitchFamily="18" charset="0"/>
                  </a:rPr>
                  <a:t>Receiver</a:t>
                </a:r>
                <a:br>
                  <a:rPr lang="en-GB" sz="1600" dirty="0" smtClean="0">
                    <a:solidFill>
                      <a:srgbClr val="FF0000"/>
                    </a:solidFill>
                    <a:latin typeface="Times" pitchFamily="18" charset="0"/>
                  </a:rPr>
                </a:br>
                <a:r>
                  <a:rPr lang="en-GB" sz="1600" dirty="0" smtClean="0">
                    <a:solidFill>
                      <a:srgbClr val="FF0000"/>
                    </a:solidFill>
                    <a:latin typeface="Times" pitchFamily="18" charset="0"/>
                  </a:rPr>
                  <a:t>clock, </a:t>
                </a:r>
                <a14:m>
                  <m:oMath xmlns:m="http://schemas.openxmlformats.org/officeDocument/2006/math">
                    <m:sSub>
                      <m:sSubPr>
                        <m:ctrlPr>
                          <a:rPr lang="en-GB" sz="1600" i="1" smtClean="0">
                            <a:solidFill>
                              <a:srgbClr val="FF0000"/>
                            </a:solidFill>
                            <a:latin typeface="Cambria Math" panose="02040503050406030204" pitchFamily="18" charset="0"/>
                          </a:rPr>
                        </m:ctrlPr>
                      </m:sSubPr>
                      <m:e>
                        <m:r>
                          <a:rPr lang="en-GB" sz="1600" i="1" smtClean="0">
                            <a:solidFill>
                              <a:srgbClr val="FF0000"/>
                            </a:solidFill>
                            <a:latin typeface="Cambria Math"/>
                          </a:rPr>
                          <m:t>𝑇</m:t>
                        </m:r>
                      </m:e>
                      <m:sub>
                        <m:r>
                          <a:rPr lang="en-GB" sz="1600" i="1" smtClean="0">
                            <a:solidFill>
                              <a:srgbClr val="FF0000"/>
                            </a:solidFill>
                            <a:latin typeface="Cambria Math"/>
                          </a:rPr>
                          <m:t>𝑟</m:t>
                        </m:r>
                      </m:sub>
                    </m:sSub>
                  </m:oMath>
                </a14:m>
                <a:endParaRPr lang="en-GB" sz="1600" dirty="0">
                  <a:solidFill>
                    <a:srgbClr val="FF0000"/>
                  </a:solidFill>
                  <a:latin typeface="Times" pitchFamily="18" charset="0"/>
                </a:endParaRPr>
              </a:p>
            </p:txBody>
          </p:sp>
        </mc:Choice>
        <mc:Fallback xmlns="">
          <p:sp>
            <p:nvSpPr>
              <p:cNvPr id="21" name="Rectangle 30"/>
              <p:cNvSpPr>
                <a:spLocks noRot="1" noChangeAspect="1" noMove="1" noResize="1" noEditPoints="1" noAdjustHandles="1" noChangeArrowheads="1" noChangeShapeType="1" noTextEdit="1"/>
              </p:cNvSpPr>
              <p:nvPr/>
            </p:nvSpPr>
            <p:spPr bwMode="auto">
              <a:xfrm>
                <a:off x="833780" y="6167439"/>
                <a:ext cx="913713" cy="582211"/>
              </a:xfrm>
              <a:prstGeom prst="rect">
                <a:avLst/>
              </a:prstGeom>
              <a:blipFill rotWithShape="1">
                <a:blip r:embed="rId4"/>
                <a:stretch>
                  <a:fillRect l="-4000" t="-2105" r="-1333" b="-14737"/>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noFill/>
                  </a:rPr>
                  <a:t> </a:t>
                </a:r>
              </a:p>
            </p:txBody>
          </p:sp>
        </mc:Fallback>
      </mc:AlternateContent>
      <p:cxnSp>
        <p:nvCxnSpPr>
          <p:cNvPr id="3" name="Straight Connector 2"/>
          <p:cNvCxnSpPr/>
          <p:nvPr/>
        </p:nvCxnSpPr>
        <p:spPr>
          <a:xfrm>
            <a:off x="3687088" y="4697413"/>
            <a:ext cx="0" cy="792642"/>
          </a:xfrm>
          <a:prstGeom prst="line">
            <a:avLst/>
          </a:prstGeom>
          <a:ln w="158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88024" y="4656859"/>
            <a:ext cx="0" cy="1354283"/>
          </a:xfrm>
          <a:prstGeom prst="line">
            <a:avLst/>
          </a:prstGeom>
          <a:ln w="158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8E46DEE-15D5-4039-836C-0562E02347E2}" type="slidenum">
              <a:rPr lang="en-GB" smtClean="0">
                <a:solidFill>
                  <a:prstClr val="black">
                    <a:tint val="75000"/>
                  </a:prstClr>
                </a:solidFill>
              </a:rPr>
              <a:pPr/>
              <a:t>10</a:t>
            </a:fld>
            <a:endParaRPr lang="en-GB" dirty="0">
              <a:solidFill>
                <a:prstClr val="black">
                  <a:tint val="75000"/>
                </a:prstClr>
              </a:solidFill>
            </a:endParaRPr>
          </a:p>
        </p:txBody>
      </p:sp>
    </p:spTree>
    <p:extLst>
      <p:ext uri="{BB962C8B-B14F-4D97-AF65-F5344CB8AC3E}">
        <p14:creationId xmlns:p14="http://schemas.microsoft.com/office/powerpoint/2010/main" val="3523624513"/>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136904" cy="720080"/>
          </a:xfrm>
        </p:spPr>
        <p:txBody>
          <a:bodyPr>
            <a:normAutofit fontScale="90000"/>
          </a:bodyPr>
          <a:lstStyle/>
          <a:p>
            <a:r>
              <a:rPr lang="en-GB" dirty="0">
                <a:solidFill>
                  <a:srgbClr val="FFFF00"/>
                </a:solidFill>
                <a:latin typeface="Times" pitchFamily="18" charset="0"/>
              </a:rPr>
              <a:t>Code ranging</a:t>
            </a:r>
            <a:endParaRPr lang="en-GB" dirty="0">
              <a:solidFill>
                <a:srgbClr val="FFFF00"/>
              </a:solidFill>
            </a:endParaRPr>
          </a:p>
        </p:txBody>
      </p:sp>
      <p:sp>
        <p:nvSpPr>
          <p:cNvPr id="3" name="Content Placeholder 2"/>
          <p:cNvSpPr>
            <a:spLocks noGrp="1"/>
          </p:cNvSpPr>
          <p:nvPr>
            <p:ph idx="1"/>
          </p:nvPr>
        </p:nvSpPr>
        <p:spPr>
          <a:xfrm>
            <a:off x="457200" y="1340768"/>
            <a:ext cx="8229600" cy="4785395"/>
          </a:xfrm>
        </p:spPr>
        <p:txBody>
          <a:bodyPr>
            <a:normAutofit/>
          </a:bodyPr>
          <a:lstStyle/>
          <a:p>
            <a:pPr>
              <a:buFont typeface="Wingdings" pitchFamily="2" charset="2"/>
              <a:buChar char="§"/>
            </a:pPr>
            <a:r>
              <a:rPr lang="en-GB" sz="2000" dirty="0" smtClean="0">
                <a:solidFill>
                  <a:schemeClr val="bg1"/>
                </a:solidFill>
                <a:latin typeface="Times" pitchFamily="18" charset="0"/>
              </a:rPr>
              <a:t>For GPS point positioning, the </a:t>
            </a:r>
            <a:r>
              <a:rPr lang="en-GB" sz="2000" dirty="0" smtClean="0">
                <a:solidFill>
                  <a:srgbClr val="FFC000"/>
                </a:solidFill>
                <a:latin typeface="Times" pitchFamily="18" charset="0"/>
              </a:rPr>
              <a:t>C/A code </a:t>
            </a:r>
            <a:r>
              <a:rPr lang="en-GB" sz="2000" dirty="0" smtClean="0">
                <a:solidFill>
                  <a:schemeClr val="bg1"/>
                </a:solidFill>
                <a:latin typeface="Times" pitchFamily="18" charset="0"/>
              </a:rPr>
              <a:t>broadcast on </a:t>
            </a:r>
            <a:r>
              <a:rPr lang="en-GB" sz="2000" dirty="0" smtClean="0">
                <a:solidFill>
                  <a:srgbClr val="FFC000"/>
                </a:solidFill>
                <a:latin typeface="Times" pitchFamily="18" charset="0"/>
              </a:rPr>
              <a:t>L1</a:t>
            </a:r>
            <a:r>
              <a:rPr lang="en-GB" sz="2000" dirty="0" smtClean="0">
                <a:solidFill>
                  <a:schemeClr val="bg1"/>
                </a:solidFill>
                <a:latin typeface="Times" pitchFamily="18" charset="0"/>
              </a:rPr>
              <a:t> frequency allows to the standard positioning service(SPS) which is used for most civilian applications and has a three-dimensional accuracy of about </a:t>
            </a:r>
            <a:r>
              <a:rPr lang="en-GB" sz="2000" dirty="0" smtClean="0">
                <a:solidFill>
                  <a:srgbClr val="FFC000"/>
                </a:solidFill>
                <a:latin typeface="Times" pitchFamily="18" charset="0"/>
              </a:rPr>
              <a:t>10-20m</a:t>
            </a:r>
            <a:r>
              <a:rPr lang="en-GB" sz="2000" dirty="0" smtClean="0">
                <a:solidFill>
                  <a:schemeClr val="bg1"/>
                </a:solidFill>
                <a:latin typeface="Times" pitchFamily="18" charset="0"/>
              </a:rPr>
              <a:t>.</a:t>
            </a:r>
          </a:p>
          <a:p>
            <a:endParaRPr lang="en-GB" sz="2000" dirty="0" smtClean="0">
              <a:solidFill>
                <a:schemeClr val="bg1"/>
              </a:solidFill>
              <a:latin typeface="Times" pitchFamily="18" charset="0"/>
            </a:endParaRPr>
          </a:p>
          <a:p>
            <a:pPr>
              <a:buFont typeface="Wingdings" pitchFamily="2" charset="2"/>
              <a:buChar char="§"/>
            </a:pPr>
            <a:r>
              <a:rPr lang="en-GB" sz="2000" dirty="0" smtClean="0">
                <a:solidFill>
                  <a:schemeClr val="bg1"/>
                </a:solidFill>
                <a:latin typeface="Times" pitchFamily="18" charset="0"/>
              </a:rPr>
              <a:t>The coordinate of  GPS like other quantities in surveying, have a measurement uncertainty associated with them, the accuracy is normally quoted at the 95% probability.</a:t>
            </a:r>
          </a:p>
          <a:p>
            <a:endParaRPr lang="en-GB" sz="2000" dirty="0" smtClean="0">
              <a:solidFill>
                <a:schemeClr val="bg1"/>
              </a:solidFill>
              <a:latin typeface="Times" pitchFamily="18" charset="0"/>
            </a:endParaRPr>
          </a:p>
          <a:p>
            <a:pPr>
              <a:buFont typeface="Wingdings" pitchFamily="2" charset="2"/>
              <a:buChar char="§"/>
            </a:pPr>
            <a:r>
              <a:rPr lang="en-GB" sz="2000" dirty="0" smtClean="0">
                <a:solidFill>
                  <a:schemeClr val="bg1"/>
                </a:solidFill>
                <a:latin typeface="Times" pitchFamily="18" charset="0"/>
              </a:rPr>
              <a:t>This means 95% of the time, the coordinates will be as good as or better than </a:t>
            </a:r>
            <a:r>
              <a:rPr lang="en-GB" sz="2000" dirty="0" smtClean="0">
                <a:solidFill>
                  <a:srgbClr val="FF0000"/>
                </a:solidFill>
                <a:latin typeface="Times" pitchFamily="18" charset="0"/>
              </a:rPr>
              <a:t>10-20m</a:t>
            </a:r>
            <a:r>
              <a:rPr lang="en-GB" sz="2000" dirty="0" smtClean="0">
                <a:solidFill>
                  <a:schemeClr val="bg1"/>
                </a:solidFill>
                <a:latin typeface="Times" pitchFamily="18" charset="0"/>
              </a:rPr>
              <a:t>, but 5% chance they may not be.</a:t>
            </a:r>
          </a:p>
          <a:p>
            <a:endParaRPr lang="en-GB" sz="2000" dirty="0" smtClean="0">
              <a:solidFill>
                <a:schemeClr val="bg1"/>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11</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45" y="4797152"/>
            <a:ext cx="3810000" cy="1905000"/>
          </a:xfrm>
          <a:prstGeom prst="rect">
            <a:avLst/>
          </a:prstGeom>
        </p:spPr>
      </p:pic>
    </p:spTree>
    <p:extLst>
      <p:ext uri="{BB962C8B-B14F-4D97-AF65-F5344CB8AC3E}">
        <p14:creationId xmlns:p14="http://schemas.microsoft.com/office/powerpoint/2010/main" val="2049510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lstStyle/>
          <a:p>
            <a:r>
              <a:rPr lang="en-US" dirty="0">
                <a:solidFill>
                  <a:srgbClr val="FFFF00"/>
                </a:solidFill>
                <a:latin typeface="Times" pitchFamily="18" charset="0"/>
              </a:rPr>
              <a:t>GPS Signals</a:t>
            </a:r>
          </a:p>
        </p:txBody>
      </p:sp>
      <p:sp>
        <p:nvSpPr>
          <p:cNvPr id="21507" name="Rectangle 3"/>
          <p:cNvSpPr>
            <a:spLocks noGrp="1" noChangeArrowheads="1"/>
          </p:cNvSpPr>
          <p:nvPr>
            <p:ph type="body" idx="1"/>
          </p:nvPr>
        </p:nvSpPr>
        <p:spPr>
          <a:xfrm>
            <a:off x="457200" y="1600200"/>
            <a:ext cx="8229600" cy="4925144"/>
          </a:xfrm>
          <a:noFill/>
          <a:ln/>
        </p:spPr>
        <p:txBody>
          <a:bodyPr>
            <a:normAutofit/>
          </a:bodyPr>
          <a:lstStyle/>
          <a:p>
            <a:r>
              <a:rPr lang="en-US" sz="2400" dirty="0">
                <a:solidFill>
                  <a:schemeClr val="bg1"/>
                </a:solidFill>
                <a:latin typeface="Times" pitchFamily="18" charset="0"/>
              </a:rPr>
              <a:t>The satellites transmit as part of their unique Spread Spectrum signal a clock or timing </a:t>
            </a:r>
            <a:r>
              <a:rPr lang="en-US" sz="2400" dirty="0" smtClean="0">
                <a:solidFill>
                  <a:schemeClr val="bg1"/>
                </a:solidFill>
                <a:latin typeface="Times" pitchFamily="18" charset="0"/>
              </a:rPr>
              <a:t>signal</a:t>
            </a:r>
          </a:p>
          <a:p>
            <a:endParaRPr lang="en-US" sz="2400" dirty="0" smtClean="0">
              <a:solidFill>
                <a:schemeClr val="bg1"/>
              </a:solidFill>
              <a:latin typeface="Times" pitchFamily="18" charset="0"/>
            </a:endParaRPr>
          </a:p>
          <a:p>
            <a:r>
              <a:rPr lang="en-US" sz="2400" dirty="0">
                <a:solidFill>
                  <a:schemeClr val="bg1"/>
                </a:solidFill>
                <a:latin typeface="Times" pitchFamily="18" charset="0"/>
              </a:rPr>
              <a:t>All 24 GPS satellites transmit on the same two frequencies </a:t>
            </a:r>
            <a:r>
              <a:rPr lang="en-US" sz="2400" dirty="0" smtClean="0">
                <a:solidFill>
                  <a:schemeClr val="bg1"/>
                </a:solidFill>
                <a:latin typeface="Times" pitchFamily="18" charset="0"/>
              </a:rPr>
              <a:t>but </a:t>
            </a:r>
            <a:r>
              <a:rPr lang="en-US" sz="2400" dirty="0">
                <a:solidFill>
                  <a:schemeClr val="bg1"/>
                </a:solidFill>
                <a:latin typeface="Times" pitchFamily="18" charset="0"/>
              </a:rPr>
              <a:t>use a different </a:t>
            </a:r>
            <a:r>
              <a:rPr lang="en-US" sz="2400" dirty="0">
                <a:solidFill>
                  <a:srgbClr val="FFFF00"/>
                </a:solidFill>
                <a:latin typeface="Times" pitchFamily="18" charset="0"/>
              </a:rPr>
              <a:t>ID </a:t>
            </a:r>
            <a:r>
              <a:rPr lang="en-US" sz="2400" dirty="0" smtClean="0">
                <a:solidFill>
                  <a:srgbClr val="FFFF00"/>
                </a:solidFill>
                <a:latin typeface="Times" pitchFamily="18" charset="0"/>
              </a:rPr>
              <a:t>sequence (PRN)</a:t>
            </a:r>
            <a:endParaRPr lang="en-US" sz="2400" dirty="0">
              <a:solidFill>
                <a:srgbClr val="FFFF00"/>
              </a:solidFill>
              <a:latin typeface="Times" pitchFamily="18" charset="0"/>
            </a:endParaRPr>
          </a:p>
          <a:p>
            <a:pPr marL="0" indent="0">
              <a:buNone/>
            </a:pPr>
            <a:endParaRPr lang="en-US" sz="2400" dirty="0" smtClean="0">
              <a:solidFill>
                <a:schemeClr val="bg1"/>
              </a:solidFill>
              <a:latin typeface="Times" pitchFamily="18" charset="0"/>
            </a:endParaRPr>
          </a:p>
          <a:p>
            <a:r>
              <a:rPr lang="en-US" sz="2400" dirty="0" smtClean="0">
                <a:solidFill>
                  <a:schemeClr val="bg1"/>
                </a:solidFill>
                <a:latin typeface="Times" pitchFamily="18" charset="0"/>
              </a:rPr>
              <a:t>The </a:t>
            </a:r>
            <a:r>
              <a:rPr lang="en-US" sz="2400" dirty="0">
                <a:solidFill>
                  <a:schemeClr val="bg1"/>
                </a:solidFill>
                <a:latin typeface="Times" pitchFamily="18" charset="0"/>
              </a:rPr>
              <a:t>range or distance to the satellite is obtained by measuring how long it takes for the transmitted signal to reach the </a:t>
            </a:r>
            <a:r>
              <a:rPr lang="en-US" sz="2400" dirty="0" smtClean="0">
                <a:solidFill>
                  <a:schemeClr val="bg1"/>
                </a:solidFill>
                <a:latin typeface="Times" pitchFamily="18" charset="0"/>
              </a:rPr>
              <a:t>receiver</a:t>
            </a:r>
          </a:p>
          <a:p>
            <a:pPr marL="0" indent="0">
              <a:buNone/>
            </a:pPr>
            <a:endParaRPr lang="en-US" sz="2400" dirty="0">
              <a:solidFill>
                <a:schemeClr val="bg1"/>
              </a:solidFill>
              <a:latin typeface="Times" pitchFamily="18" charset="0"/>
            </a:endParaRPr>
          </a:p>
          <a:p>
            <a:r>
              <a:rPr lang="en-US" sz="2400" dirty="0">
                <a:solidFill>
                  <a:schemeClr val="bg1"/>
                </a:solidFill>
                <a:latin typeface="Times" pitchFamily="18" charset="0"/>
              </a:rPr>
              <a:t>This is not the “true” range due to clock errors - what is obtained is </a:t>
            </a:r>
            <a:r>
              <a:rPr lang="en-US" sz="2400" dirty="0" smtClean="0">
                <a:solidFill>
                  <a:schemeClr val="bg1"/>
                </a:solidFill>
                <a:latin typeface="Times" pitchFamily="18" charset="0"/>
              </a:rPr>
              <a:t>known </a:t>
            </a:r>
            <a:r>
              <a:rPr lang="en-US" sz="2400" dirty="0">
                <a:solidFill>
                  <a:schemeClr val="bg1"/>
                </a:solidFill>
                <a:latin typeface="Times" pitchFamily="18" charset="0"/>
              </a:rPr>
              <a:t>as the “</a:t>
            </a:r>
            <a:r>
              <a:rPr lang="en-US" sz="2400" dirty="0">
                <a:solidFill>
                  <a:srgbClr val="FF0000"/>
                </a:solidFill>
                <a:latin typeface="Times" pitchFamily="18" charset="0"/>
              </a:rPr>
              <a:t>pseudo-range</a:t>
            </a:r>
            <a:r>
              <a:rPr lang="en-US" sz="2400" dirty="0">
                <a:solidFill>
                  <a:schemeClr val="bg1"/>
                </a:solidFill>
                <a:latin typeface="Times" pitchFamily="18" charset="0"/>
              </a:rPr>
              <a:t>”</a:t>
            </a:r>
          </a:p>
        </p:txBody>
      </p:sp>
      <p:sp>
        <p:nvSpPr>
          <p:cNvPr id="2" name="Slide Number Placeholder 1"/>
          <p:cNvSpPr>
            <a:spLocks noGrp="1"/>
          </p:cNvSpPr>
          <p:nvPr>
            <p:ph type="sldNum" sz="quarter" idx="12"/>
          </p:nvPr>
        </p:nvSpPr>
        <p:spPr/>
        <p:txBody>
          <a:bodyPr/>
          <a:lstStyle/>
          <a:p>
            <a:fld id="{B8E46DEE-15D5-4039-836C-0562E02347E2}" type="slidenum">
              <a:rPr lang="en-GB" smtClean="0">
                <a:solidFill>
                  <a:prstClr val="black">
                    <a:tint val="75000"/>
                  </a:prstClr>
                </a:solidFill>
              </a:rPr>
              <a:pPr/>
              <a:t>12</a:t>
            </a:fld>
            <a:endParaRPr lang="en-GB">
              <a:solidFill>
                <a:prstClr val="black">
                  <a:tint val="75000"/>
                </a:prstClr>
              </a:solidFill>
            </a:endParaRPr>
          </a:p>
        </p:txBody>
      </p:sp>
    </p:spTree>
    <p:extLst>
      <p:ext uri="{BB962C8B-B14F-4D97-AF65-F5344CB8AC3E}">
        <p14:creationId xmlns:p14="http://schemas.microsoft.com/office/powerpoint/2010/main" val="26712518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00CC"/>
                </a:solidFill>
                <a:latin typeface="Times" pitchFamily="18" charset="0"/>
              </a:rPr>
              <a:t>Carrier phase measurements</a:t>
            </a:r>
            <a:br>
              <a:rPr lang="en-GB" dirty="0">
                <a:solidFill>
                  <a:srgbClr val="0000CC"/>
                </a:solidFill>
                <a:latin typeface="Times" pitchFamily="18" charset="0"/>
              </a:rPr>
            </a:br>
            <a:endParaRPr lang="en-GB" dirty="0">
              <a:solidFill>
                <a:srgbClr val="0000CC"/>
              </a:solidFill>
            </a:endParaRPr>
          </a:p>
        </p:txBody>
      </p:sp>
      <p:sp>
        <p:nvSpPr>
          <p:cNvPr id="3" name="Content Placeholder 2"/>
          <p:cNvSpPr>
            <a:spLocks noGrp="1"/>
          </p:cNvSpPr>
          <p:nvPr>
            <p:ph idx="1"/>
          </p:nvPr>
        </p:nvSpPr>
        <p:spPr>
          <a:xfrm>
            <a:off x="457200" y="1340768"/>
            <a:ext cx="8291264" cy="5281705"/>
          </a:xfrm>
        </p:spPr>
        <p:txBody>
          <a:bodyPr/>
          <a:lstStyle/>
          <a:p>
            <a:pPr>
              <a:buClr>
                <a:srgbClr val="FF0000"/>
              </a:buClr>
              <a:buFont typeface="Wingdings" pitchFamily="2" charset="2"/>
              <a:buChar char="§"/>
            </a:pPr>
            <a:r>
              <a:rPr lang="en-GB" sz="2400" dirty="0" smtClean="0">
                <a:latin typeface="Times" pitchFamily="18" charset="0"/>
              </a:rPr>
              <a:t>The accuracy of ranging is clearly inadequate for high –precision surveying where accuracies at the </a:t>
            </a:r>
            <a:r>
              <a:rPr lang="en-GB" sz="2400" dirty="0" smtClean="0">
                <a:solidFill>
                  <a:srgbClr val="FF0000"/>
                </a:solidFill>
                <a:latin typeface="Times" pitchFamily="18" charset="0"/>
              </a:rPr>
              <a:t>centimetre level </a:t>
            </a:r>
            <a:r>
              <a:rPr lang="en-GB" sz="2400" dirty="0" smtClean="0">
                <a:latin typeface="Times" pitchFamily="18" charset="0"/>
              </a:rPr>
              <a:t>or better are required.</a:t>
            </a:r>
          </a:p>
          <a:p>
            <a:pPr>
              <a:buClr>
                <a:srgbClr val="FF0000"/>
              </a:buClr>
              <a:buFont typeface="Wingdings" pitchFamily="2" charset="2"/>
              <a:buChar char="§"/>
            </a:pPr>
            <a:endParaRPr lang="en-GB" sz="2400" dirty="0" smtClean="0">
              <a:latin typeface="Times" pitchFamily="18" charset="0"/>
            </a:endParaRPr>
          </a:p>
          <a:p>
            <a:pPr>
              <a:buClr>
                <a:srgbClr val="FF0000"/>
              </a:buClr>
              <a:buFont typeface="Wingdings" pitchFamily="2" charset="2"/>
              <a:buChar char="§"/>
            </a:pPr>
            <a:r>
              <a:rPr lang="en-GB" sz="2400" dirty="0" smtClean="0">
                <a:latin typeface="Times" pitchFamily="18" charset="0"/>
              </a:rPr>
              <a:t>The system uses the same principle as electro-optical distance measurements work in </a:t>
            </a:r>
            <a:r>
              <a:rPr lang="en-GB" sz="2400" dirty="0" smtClean="0">
                <a:solidFill>
                  <a:srgbClr val="00B050"/>
                </a:solidFill>
                <a:latin typeface="Times" pitchFamily="18" charset="0"/>
              </a:rPr>
              <a:t>Total station </a:t>
            </a:r>
            <a:r>
              <a:rPr lang="en-GB" sz="2400" dirty="0" smtClean="0">
                <a:latin typeface="Times" pitchFamily="18" charset="0"/>
              </a:rPr>
              <a:t>using the phase shift method</a:t>
            </a:r>
          </a:p>
          <a:p>
            <a:endParaRPr lang="en-GB" dirty="0">
              <a:latin typeface="Times" pitchFamily="18" charset="0"/>
            </a:endParaRPr>
          </a:p>
        </p:txBody>
      </p:sp>
      <p:sp>
        <p:nvSpPr>
          <p:cNvPr id="20" name="Line 33"/>
          <p:cNvSpPr>
            <a:spLocks noChangeShapeType="1"/>
          </p:cNvSpPr>
          <p:nvPr/>
        </p:nvSpPr>
        <p:spPr bwMode="auto">
          <a:xfrm flipH="1">
            <a:off x="1702129" y="4304564"/>
            <a:ext cx="5778744" cy="0"/>
          </a:xfrm>
          <a:prstGeom prst="line">
            <a:avLst/>
          </a:prstGeom>
          <a:noFill/>
          <a:ln w="9525">
            <a:solidFill>
              <a:srgbClr val="0000FF"/>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GB"/>
          </a:p>
        </p:txBody>
      </p:sp>
      <p:grpSp>
        <p:nvGrpSpPr>
          <p:cNvPr id="311" name="Group 310"/>
          <p:cNvGrpSpPr/>
          <p:nvPr/>
        </p:nvGrpSpPr>
        <p:grpSpPr>
          <a:xfrm>
            <a:off x="1299175" y="4104802"/>
            <a:ext cx="6264696" cy="2517671"/>
            <a:chOff x="1958146" y="3647634"/>
            <a:chExt cx="4341127" cy="1653574"/>
          </a:xfrm>
        </p:grpSpPr>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146" y="3703726"/>
              <a:ext cx="620134" cy="159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70"/>
            <p:cNvGrpSpPr>
              <a:grpSpLocks/>
            </p:cNvGrpSpPr>
            <p:nvPr/>
          </p:nvGrpSpPr>
          <p:grpSpPr bwMode="auto">
            <a:xfrm>
              <a:off x="6156176" y="3770982"/>
              <a:ext cx="143097" cy="1530226"/>
              <a:chOff x="159" y="965"/>
              <a:chExt cx="228" cy="2783"/>
            </a:xfrm>
          </p:grpSpPr>
          <p:sp>
            <p:nvSpPr>
              <p:cNvPr id="70" name="Rectangle 73"/>
              <p:cNvSpPr>
                <a:spLocks noChangeArrowheads="1"/>
              </p:cNvSpPr>
              <p:nvPr/>
            </p:nvSpPr>
            <p:spPr bwMode="auto">
              <a:xfrm rot="5400000">
                <a:off x="313" y="1418"/>
                <a:ext cx="63" cy="27"/>
              </a:xfrm>
              <a:prstGeom prst="rect">
                <a:avLst/>
              </a:prstGeom>
              <a:gradFill rotWithShape="0">
                <a:gsLst>
                  <a:gs pos="0">
                    <a:srgbClr val="000099"/>
                  </a:gs>
                  <a:gs pos="100000">
                    <a:srgbClr val="000099">
                      <a:gamma/>
                      <a:shade val="19216"/>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7" name="Group 74"/>
              <p:cNvGrpSpPr>
                <a:grpSpLocks/>
              </p:cNvGrpSpPr>
              <p:nvPr/>
            </p:nvGrpSpPr>
            <p:grpSpPr bwMode="auto">
              <a:xfrm>
                <a:off x="219" y="1528"/>
                <a:ext cx="106" cy="2220"/>
                <a:chOff x="2363" y="1424"/>
                <a:chExt cx="106" cy="2220"/>
              </a:xfrm>
            </p:grpSpPr>
            <p:sp>
              <p:nvSpPr>
                <p:cNvPr id="66" name="Rectangle 75"/>
                <p:cNvSpPr>
                  <a:spLocks noChangeArrowheads="1"/>
                </p:cNvSpPr>
                <p:nvPr/>
              </p:nvSpPr>
              <p:spPr bwMode="auto">
                <a:xfrm>
                  <a:off x="2386" y="1424"/>
                  <a:ext cx="60" cy="910"/>
                </a:xfrm>
                <a:prstGeom prst="rect">
                  <a:avLst/>
                </a:prstGeom>
                <a:gradFill rotWithShape="0">
                  <a:gsLst>
                    <a:gs pos="0">
                      <a:srgbClr val="B2B2B2"/>
                    </a:gs>
                    <a:gs pos="50000">
                      <a:srgbClr val="B2B2B2">
                        <a:gamma/>
                        <a:shade val="22353"/>
                        <a:invGamma/>
                      </a:srgbClr>
                    </a:gs>
                    <a:gs pos="100000">
                      <a:srgbClr val="B2B2B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Rectangle 76"/>
                <p:cNvSpPr>
                  <a:spLocks noChangeArrowheads="1"/>
                </p:cNvSpPr>
                <p:nvPr/>
              </p:nvSpPr>
              <p:spPr bwMode="auto">
                <a:xfrm>
                  <a:off x="2363" y="2309"/>
                  <a:ext cx="106" cy="1198"/>
                </a:xfrm>
                <a:prstGeom prst="rect">
                  <a:avLst/>
                </a:prstGeom>
                <a:solidFill>
                  <a:srgbClr val="2929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AutoShape 77"/>
                <p:cNvSpPr>
                  <a:spLocks noChangeArrowheads="1"/>
                </p:cNvSpPr>
                <p:nvPr/>
              </p:nvSpPr>
              <p:spPr bwMode="auto">
                <a:xfrm flipV="1">
                  <a:off x="2380" y="3504"/>
                  <a:ext cx="72" cy="140"/>
                </a:xfrm>
                <a:prstGeom prst="triangle">
                  <a:avLst>
                    <a:gd name="adj" fmla="val 50000"/>
                  </a:avLst>
                </a:prstGeom>
                <a:gradFill rotWithShape="0">
                  <a:gsLst>
                    <a:gs pos="0">
                      <a:srgbClr val="969696"/>
                    </a:gs>
                    <a:gs pos="50000">
                      <a:srgbClr val="969696">
                        <a:gamma/>
                        <a:shade val="31765"/>
                        <a:invGamma/>
                      </a:srgbClr>
                    </a:gs>
                    <a:gs pos="100000">
                      <a:srgbClr val="96969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8" name="AutoShape 78"/>
              <p:cNvSpPr>
                <a:spLocks noChangeArrowheads="1"/>
              </p:cNvSpPr>
              <p:nvPr/>
            </p:nvSpPr>
            <p:spPr bwMode="auto">
              <a:xfrm>
                <a:off x="159" y="2444"/>
                <a:ext cx="228" cy="66"/>
              </a:xfrm>
              <a:prstGeom prst="roundRect">
                <a:avLst>
                  <a:gd name="adj" fmla="val 16667"/>
                </a:avLst>
              </a:prstGeom>
              <a:solidFill>
                <a:srgbClr val="1C1C1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1" name="Group 81"/>
              <p:cNvGrpSpPr>
                <a:grpSpLocks/>
              </p:cNvGrpSpPr>
              <p:nvPr/>
            </p:nvGrpSpPr>
            <p:grpSpPr bwMode="auto">
              <a:xfrm>
                <a:off x="208" y="1239"/>
                <a:ext cx="129" cy="317"/>
                <a:chOff x="2363" y="1135"/>
                <a:chExt cx="129" cy="317"/>
              </a:xfrm>
            </p:grpSpPr>
            <p:sp>
              <p:nvSpPr>
                <p:cNvPr id="63" name="Rectangle 82"/>
                <p:cNvSpPr>
                  <a:spLocks noChangeArrowheads="1"/>
                </p:cNvSpPr>
                <p:nvPr/>
              </p:nvSpPr>
              <p:spPr bwMode="auto">
                <a:xfrm>
                  <a:off x="2363" y="1239"/>
                  <a:ext cx="129" cy="175"/>
                </a:xfrm>
                <a:prstGeom prst="rect">
                  <a:avLst/>
                </a:prstGeom>
                <a:gradFill rotWithShape="0">
                  <a:gsLst>
                    <a:gs pos="0">
                      <a:srgbClr val="000099">
                        <a:gamma/>
                        <a:shade val="19216"/>
                        <a:invGamma/>
                      </a:srgbClr>
                    </a:gs>
                    <a:gs pos="50000">
                      <a:srgbClr val="000099"/>
                    </a:gs>
                    <a:gs pos="100000">
                      <a:srgbClr val="000099">
                        <a:gamma/>
                        <a:shade val="1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Rectangle 83"/>
                <p:cNvSpPr>
                  <a:spLocks noChangeArrowheads="1"/>
                </p:cNvSpPr>
                <p:nvPr/>
              </p:nvSpPr>
              <p:spPr bwMode="auto">
                <a:xfrm>
                  <a:off x="2382" y="1413"/>
                  <a:ext cx="91" cy="39"/>
                </a:xfrm>
                <a:prstGeom prst="rect">
                  <a:avLst/>
                </a:prstGeom>
                <a:gradFill rotWithShape="0">
                  <a:gsLst>
                    <a:gs pos="0">
                      <a:srgbClr val="000099">
                        <a:gamma/>
                        <a:shade val="19216"/>
                        <a:invGamma/>
                      </a:srgbClr>
                    </a:gs>
                    <a:gs pos="50000">
                      <a:srgbClr val="000099"/>
                    </a:gs>
                    <a:gs pos="100000">
                      <a:srgbClr val="000099">
                        <a:gamma/>
                        <a:shade val="1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Rectangle 84"/>
                <p:cNvSpPr>
                  <a:spLocks noChangeArrowheads="1"/>
                </p:cNvSpPr>
                <p:nvPr/>
              </p:nvSpPr>
              <p:spPr bwMode="auto">
                <a:xfrm>
                  <a:off x="2397" y="1135"/>
                  <a:ext cx="61" cy="145"/>
                </a:xfrm>
                <a:prstGeom prst="rect">
                  <a:avLst/>
                </a:prstGeom>
                <a:gradFill rotWithShape="0">
                  <a:gsLst>
                    <a:gs pos="0">
                      <a:srgbClr val="000099">
                        <a:gamma/>
                        <a:shade val="19216"/>
                        <a:invGamma/>
                      </a:srgbClr>
                    </a:gs>
                    <a:gs pos="50000">
                      <a:srgbClr val="000099"/>
                    </a:gs>
                    <a:gs pos="100000">
                      <a:srgbClr val="000099">
                        <a:gamma/>
                        <a:shade val="1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1" name="Group 86"/>
              <p:cNvGrpSpPr>
                <a:grpSpLocks/>
              </p:cNvGrpSpPr>
              <p:nvPr/>
            </p:nvGrpSpPr>
            <p:grpSpPr bwMode="auto">
              <a:xfrm>
                <a:off x="163" y="965"/>
                <a:ext cx="218" cy="275"/>
                <a:chOff x="3089" y="2317"/>
                <a:chExt cx="282" cy="355"/>
              </a:xfrm>
            </p:grpSpPr>
            <p:sp>
              <p:nvSpPr>
                <p:cNvPr id="54" name="Freeform 87"/>
                <p:cNvSpPr>
                  <a:spLocks/>
                </p:cNvSpPr>
                <p:nvPr/>
              </p:nvSpPr>
              <p:spPr bwMode="auto">
                <a:xfrm flipV="1">
                  <a:off x="3089" y="2370"/>
                  <a:ext cx="282" cy="75"/>
                </a:xfrm>
                <a:custGeom>
                  <a:avLst/>
                  <a:gdLst>
                    <a:gd name="T0" fmla="*/ 93 w 282"/>
                    <a:gd name="T1" fmla="*/ 18 h 147"/>
                    <a:gd name="T2" fmla="*/ 27 w 282"/>
                    <a:gd name="T3" fmla="*/ 129 h 147"/>
                    <a:gd name="T4" fmla="*/ 254 w 282"/>
                    <a:gd name="T5" fmla="*/ 129 h 147"/>
                    <a:gd name="T6" fmla="*/ 193 w 282"/>
                    <a:gd name="T7" fmla="*/ 23 h 147"/>
                    <a:gd name="T8" fmla="*/ 93 w 282"/>
                    <a:gd name="T9" fmla="*/ 18 h 147"/>
                  </a:gdLst>
                  <a:ahLst/>
                  <a:cxnLst>
                    <a:cxn ang="0">
                      <a:pos x="T0" y="T1"/>
                    </a:cxn>
                    <a:cxn ang="0">
                      <a:pos x="T2" y="T3"/>
                    </a:cxn>
                    <a:cxn ang="0">
                      <a:pos x="T4" y="T5"/>
                    </a:cxn>
                    <a:cxn ang="0">
                      <a:pos x="T6" y="T7"/>
                    </a:cxn>
                    <a:cxn ang="0">
                      <a:pos x="T8" y="T9"/>
                    </a:cxn>
                  </a:cxnLst>
                  <a:rect l="0" t="0" r="r" b="b"/>
                  <a:pathLst>
                    <a:path w="282" h="147">
                      <a:moveTo>
                        <a:pt x="93" y="18"/>
                      </a:moveTo>
                      <a:cubicBezTo>
                        <a:pt x="65" y="36"/>
                        <a:pt x="0" y="111"/>
                        <a:pt x="27" y="129"/>
                      </a:cubicBezTo>
                      <a:cubicBezTo>
                        <a:pt x="54" y="147"/>
                        <a:pt x="226" y="147"/>
                        <a:pt x="254" y="129"/>
                      </a:cubicBezTo>
                      <a:cubicBezTo>
                        <a:pt x="282" y="111"/>
                        <a:pt x="220" y="41"/>
                        <a:pt x="193" y="23"/>
                      </a:cubicBezTo>
                      <a:cubicBezTo>
                        <a:pt x="166" y="5"/>
                        <a:pt x="121" y="0"/>
                        <a:pt x="93" y="18"/>
                      </a:cubicBezTo>
                      <a:close/>
                    </a:path>
                  </a:pathLst>
                </a:custGeom>
                <a:solidFill>
                  <a:srgbClr val="29292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5" name="Freeform 88"/>
                <p:cNvSpPr>
                  <a:spLocks/>
                </p:cNvSpPr>
                <p:nvPr/>
              </p:nvSpPr>
              <p:spPr bwMode="auto">
                <a:xfrm>
                  <a:off x="3089" y="2562"/>
                  <a:ext cx="282" cy="75"/>
                </a:xfrm>
                <a:custGeom>
                  <a:avLst/>
                  <a:gdLst>
                    <a:gd name="T0" fmla="*/ 93 w 282"/>
                    <a:gd name="T1" fmla="*/ 18 h 147"/>
                    <a:gd name="T2" fmla="*/ 27 w 282"/>
                    <a:gd name="T3" fmla="*/ 129 h 147"/>
                    <a:gd name="T4" fmla="*/ 254 w 282"/>
                    <a:gd name="T5" fmla="*/ 129 h 147"/>
                    <a:gd name="T6" fmla="*/ 193 w 282"/>
                    <a:gd name="T7" fmla="*/ 23 h 147"/>
                    <a:gd name="T8" fmla="*/ 93 w 282"/>
                    <a:gd name="T9" fmla="*/ 18 h 147"/>
                  </a:gdLst>
                  <a:ahLst/>
                  <a:cxnLst>
                    <a:cxn ang="0">
                      <a:pos x="T0" y="T1"/>
                    </a:cxn>
                    <a:cxn ang="0">
                      <a:pos x="T2" y="T3"/>
                    </a:cxn>
                    <a:cxn ang="0">
                      <a:pos x="T4" y="T5"/>
                    </a:cxn>
                    <a:cxn ang="0">
                      <a:pos x="T6" y="T7"/>
                    </a:cxn>
                    <a:cxn ang="0">
                      <a:pos x="T8" y="T9"/>
                    </a:cxn>
                  </a:cxnLst>
                  <a:rect l="0" t="0" r="r" b="b"/>
                  <a:pathLst>
                    <a:path w="282" h="147">
                      <a:moveTo>
                        <a:pt x="93" y="18"/>
                      </a:moveTo>
                      <a:cubicBezTo>
                        <a:pt x="65" y="36"/>
                        <a:pt x="0" y="111"/>
                        <a:pt x="27" y="129"/>
                      </a:cubicBezTo>
                      <a:cubicBezTo>
                        <a:pt x="54" y="147"/>
                        <a:pt x="226" y="147"/>
                        <a:pt x="254" y="129"/>
                      </a:cubicBezTo>
                      <a:cubicBezTo>
                        <a:pt x="282" y="111"/>
                        <a:pt x="220" y="41"/>
                        <a:pt x="193" y="23"/>
                      </a:cubicBezTo>
                      <a:cubicBezTo>
                        <a:pt x="166" y="5"/>
                        <a:pt x="121" y="0"/>
                        <a:pt x="93" y="18"/>
                      </a:cubicBezTo>
                      <a:close/>
                    </a:path>
                  </a:pathLst>
                </a:custGeom>
                <a:solidFill>
                  <a:srgbClr val="29292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 name="Freeform 89"/>
                <p:cNvSpPr>
                  <a:spLocks/>
                </p:cNvSpPr>
                <p:nvPr/>
              </p:nvSpPr>
              <p:spPr bwMode="auto">
                <a:xfrm>
                  <a:off x="3144" y="2420"/>
                  <a:ext cx="92" cy="168"/>
                </a:xfrm>
                <a:custGeom>
                  <a:avLst/>
                  <a:gdLst>
                    <a:gd name="T0" fmla="*/ 8 w 92"/>
                    <a:gd name="T1" fmla="*/ 0 h 168"/>
                    <a:gd name="T2" fmla="*/ 0 w 92"/>
                    <a:gd name="T3" fmla="*/ 168 h 168"/>
                    <a:gd name="T4" fmla="*/ 92 w 92"/>
                    <a:gd name="T5" fmla="*/ 0 h 168"/>
                    <a:gd name="T6" fmla="*/ 8 w 92"/>
                    <a:gd name="T7" fmla="*/ 0 h 168"/>
                  </a:gdLst>
                  <a:ahLst/>
                  <a:cxnLst>
                    <a:cxn ang="0">
                      <a:pos x="T0" y="T1"/>
                    </a:cxn>
                    <a:cxn ang="0">
                      <a:pos x="T2" y="T3"/>
                    </a:cxn>
                    <a:cxn ang="0">
                      <a:pos x="T4" y="T5"/>
                    </a:cxn>
                    <a:cxn ang="0">
                      <a:pos x="T6" y="T7"/>
                    </a:cxn>
                  </a:cxnLst>
                  <a:rect l="0" t="0" r="r" b="b"/>
                  <a:pathLst>
                    <a:path w="92" h="168">
                      <a:moveTo>
                        <a:pt x="8" y="0"/>
                      </a:moveTo>
                      <a:lnTo>
                        <a:pt x="0" y="168"/>
                      </a:lnTo>
                      <a:lnTo>
                        <a:pt x="92" y="0"/>
                      </a:lnTo>
                      <a:lnTo>
                        <a:pt x="8" y="0"/>
                      </a:lnTo>
                      <a:close/>
                    </a:path>
                  </a:pathLst>
                </a:custGeom>
                <a:gradFill rotWithShape="0">
                  <a:gsLst>
                    <a:gs pos="0">
                      <a:srgbClr val="66FFFF">
                        <a:gamma/>
                        <a:shade val="46275"/>
                        <a:invGamma/>
                      </a:srgbClr>
                    </a:gs>
                    <a:gs pos="100000">
                      <a:srgbClr val="66FFFF"/>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Freeform 90"/>
                <p:cNvSpPr>
                  <a:spLocks/>
                </p:cNvSpPr>
                <p:nvPr/>
              </p:nvSpPr>
              <p:spPr bwMode="auto">
                <a:xfrm>
                  <a:off x="3228" y="2416"/>
                  <a:ext cx="88" cy="172"/>
                </a:xfrm>
                <a:custGeom>
                  <a:avLst/>
                  <a:gdLst>
                    <a:gd name="T0" fmla="*/ 88 w 88"/>
                    <a:gd name="T1" fmla="*/ 4 h 172"/>
                    <a:gd name="T2" fmla="*/ 84 w 88"/>
                    <a:gd name="T3" fmla="*/ 172 h 172"/>
                    <a:gd name="T4" fmla="*/ 0 w 88"/>
                    <a:gd name="T5" fmla="*/ 0 h 172"/>
                    <a:gd name="T6" fmla="*/ 88 w 88"/>
                    <a:gd name="T7" fmla="*/ 4 h 172"/>
                  </a:gdLst>
                  <a:ahLst/>
                  <a:cxnLst>
                    <a:cxn ang="0">
                      <a:pos x="T0" y="T1"/>
                    </a:cxn>
                    <a:cxn ang="0">
                      <a:pos x="T2" y="T3"/>
                    </a:cxn>
                    <a:cxn ang="0">
                      <a:pos x="T4" y="T5"/>
                    </a:cxn>
                    <a:cxn ang="0">
                      <a:pos x="T6" y="T7"/>
                    </a:cxn>
                  </a:cxnLst>
                  <a:rect l="0" t="0" r="r" b="b"/>
                  <a:pathLst>
                    <a:path w="88" h="172">
                      <a:moveTo>
                        <a:pt x="88" y="4"/>
                      </a:moveTo>
                      <a:lnTo>
                        <a:pt x="84" y="172"/>
                      </a:lnTo>
                      <a:lnTo>
                        <a:pt x="0" y="0"/>
                      </a:lnTo>
                      <a:lnTo>
                        <a:pt x="88" y="4"/>
                      </a:lnTo>
                      <a:close/>
                    </a:path>
                  </a:pathLst>
                </a:custGeom>
                <a:gradFill rotWithShape="0">
                  <a:gsLst>
                    <a:gs pos="0">
                      <a:srgbClr val="66FFFF">
                        <a:gamma/>
                        <a:shade val="46275"/>
                        <a:invGamma/>
                      </a:srgbClr>
                    </a:gs>
                    <a:gs pos="100000">
                      <a:srgbClr val="66FFFF"/>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 name="Freeform 91"/>
                <p:cNvSpPr>
                  <a:spLocks/>
                </p:cNvSpPr>
                <p:nvPr/>
              </p:nvSpPr>
              <p:spPr bwMode="auto">
                <a:xfrm>
                  <a:off x="3152" y="2432"/>
                  <a:ext cx="156" cy="152"/>
                </a:xfrm>
                <a:custGeom>
                  <a:avLst/>
                  <a:gdLst>
                    <a:gd name="T0" fmla="*/ 80 w 156"/>
                    <a:gd name="T1" fmla="*/ 0 h 152"/>
                    <a:gd name="T2" fmla="*/ 156 w 156"/>
                    <a:gd name="T3" fmla="*/ 148 h 152"/>
                    <a:gd name="T4" fmla="*/ 0 w 156"/>
                    <a:gd name="T5" fmla="*/ 152 h 152"/>
                    <a:gd name="T6" fmla="*/ 80 w 156"/>
                    <a:gd name="T7" fmla="*/ 0 h 152"/>
                  </a:gdLst>
                  <a:ahLst/>
                  <a:cxnLst>
                    <a:cxn ang="0">
                      <a:pos x="T0" y="T1"/>
                    </a:cxn>
                    <a:cxn ang="0">
                      <a:pos x="T2" y="T3"/>
                    </a:cxn>
                    <a:cxn ang="0">
                      <a:pos x="T4" y="T5"/>
                    </a:cxn>
                    <a:cxn ang="0">
                      <a:pos x="T6" y="T7"/>
                    </a:cxn>
                  </a:cxnLst>
                  <a:rect l="0" t="0" r="r" b="b"/>
                  <a:pathLst>
                    <a:path w="156" h="152">
                      <a:moveTo>
                        <a:pt x="80" y="0"/>
                      </a:moveTo>
                      <a:lnTo>
                        <a:pt x="156" y="148"/>
                      </a:lnTo>
                      <a:lnTo>
                        <a:pt x="0" y="152"/>
                      </a:lnTo>
                      <a:lnTo>
                        <a:pt x="80" y="0"/>
                      </a:lnTo>
                      <a:close/>
                    </a:path>
                  </a:pathLst>
                </a:custGeom>
                <a:gradFill rotWithShape="0">
                  <a:gsLst>
                    <a:gs pos="28000">
                      <a:srgbClr val="FF0000"/>
                    </a:gs>
                    <a:gs pos="100000">
                      <a:srgbClr val="66FFFF"/>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Rectangle 92"/>
                <p:cNvSpPr>
                  <a:spLocks noChangeArrowheads="1"/>
                </p:cNvSpPr>
                <p:nvPr/>
              </p:nvSpPr>
              <p:spPr bwMode="auto">
                <a:xfrm>
                  <a:off x="3185" y="2633"/>
                  <a:ext cx="91" cy="39"/>
                </a:xfrm>
                <a:prstGeom prst="rect">
                  <a:avLst/>
                </a:prstGeom>
                <a:gradFill rotWithShape="0">
                  <a:gsLst>
                    <a:gs pos="0">
                      <a:srgbClr val="5F5F5F">
                        <a:gamma/>
                        <a:shade val="46275"/>
                        <a:invGamma/>
                      </a:srgbClr>
                    </a:gs>
                    <a:gs pos="50000">
                      <a:srgbClr val="5F5F5F"/>
                    </a:gs>
                    <a:gs pos="100000">
                      <a:srgbClr val="5F5F5F">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 name="Freeform 93"/>
                <p:cNvSpPr>
                  <a:spLocks/>
                </p:cNvSpPr>
                <p:nvPr/>
              </p:nvSpPr>
              <p:spPr bwMode="auto">
                <a:xfrm>
                  <a:off x="3197" y="2317"/>
                  <a:ext cx="66" cy="60"/>
                </a:xfrm>
                <a:custGeom>
                  <a:avLst/>
                  <a:gdLst>
                    <a:gd name="T0" fmla="*/ 93 w 282"/>
                    <a:gd name="T1" fmla="*/ 18 h 147"/>
                    <a:gd name="T2" fmla="*/ 27 w 282"/>
                    <a:gd name="T3" fmla="*/ 129 h 147"/>
                    <a:gd name="T4" fmla="*/ 254 w 282"/>
                    <a:gd name="T5" fmla="*/ 129 h 147"/>
                    <a:gd name="T6" fmla="*/ 193 w 282"/>
                    <a:gd name="T7" fmla="*/ 23 h 147"/>
                    <a:gd name="T8" fmla="*/ 93 w 282"/>
                    <a:gd name="T9" fmla="*/ 18 h 147"/>
                  </a:gdLst>
                  <a:ahLst/>
                  <a:cxnLst>
                    <a:cxn ang="0">
                      <a:pos x="T0" y="T1"/>
                    </a:cxn>
                    <a:cxn ang="0">
                      <a:pos x="T2" y="T3"/>
                    </a:cxn>
                    <a:cxn ang="0">
                      <a:pos x="T4" y="T5"/>
                    </a:cxn>
                    <a:cxn ang="0">
                      <a:pos x="T6" y="T7"/>
                    </a:cxn>
                    <a:cxn ang="0">
                      <a:pos x="T8" y="T9"/>
                    </a:cxn>
                  </a:cxnLst>
                  <a:rect l="0" t="0" r="r" b="b"/>
                  <a:pathLst>
                    <a:path w="282" h="147">
                      <a:moveTo>
                        <a:pt x="93" y="18"/>
                      </a:moveTo>
                      <a:cubicBezTo>
                        <a:pt x="65" y="36"/>
                        <a:pt x="0" y="111"/>
                        <a:pt x="27" y="129"/>
                      </a:cubicBezTo>
                      <a:cubicBezTo>
                        <a:pt x="54" y="147"/>
                        <a:pt x="226" y="147"/>
                        <a:pt x="254" y="129"/>
                      </a:cubicBezTo>
                      <a:cubicBezTo>
                        <a:pt x="282" y="111"/>
                        <a:pt x="220" y="41"/>
                        <a:pt x="193" y="23"/>
                      </a:cubicBezTo>
                      <a:cubicBezTo>
                        <a:pt x="166" y="5"/>
                        <a:pt x="121" y="0"/>
                        <a:pt x="93" y="18"/>
                      </a:cubicBezTo>
                      <a:close/>
                    </a:path>
                  </a:pathLst>
                </a:custGeom>
                <a:solidFill>
                  <a:srgbClr val="29292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310" name="AutoShape 455"/>
            <p:cNvSpPr>
              <a:spLocks noChangeArrowheads="1"/>
            </p:cNvSpPr>
            <p:nvPr/>
          </p:nvSpPr>
          <p:spPr bwMode="auto">
            <a:xfrm rot="16200000">
              <a:off x="4047950" y="1834703"/>
              <a:ext cx="297805" cy="3923667"/>
            </a:xfrm>
            <a:prstGeom prst="triangle">
              <a:avLst>
                <a:gd name="adj" fmla="val 50000"/>
              </a:avLst>
            </a:prstGeom>
            <a:solidFill>
              <a:srgbClr val="FF00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 name="Slide Number Placeholder 4"/>
          <p:cNvSpPr>
            <a:spLocks noGrp="1"/>
          </p:cNvSpPr>
          <p:nvPr>
            <p:ph type="sldNum" sz="quarter" idx="12"/>
          </p:nvPr>
        </p:nvSpPr>
        <p:spPr/>
        <p:txBody>
          <a:bodyPr/>
          <a:lstStyle/>
          <a:p>
            <a:fld id="{B8E46DEE-15D5-4039-836C-0562E02347E2}" type="slidenum">
              <a:rPr lang="en-GB" smtClean="0"/>
              <a:pPr/>
              <a:t>13</a:t>
            </a:fld>
            <a:endParaRPr lang="en-GB"/>
          </a:p>
        </p:txBody>
      </p:sp>
    </p:spTree>
    <p:extLst>
      <p:ext uri="{BB962C8B-B14F-4D97-AF65-F5344CB8AC3E}">
        <p14:creationId xmlns:p14="http://schemas.microsoft.com/office/powerpoint/2010/main" val="2165178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402" y="82468"/>
            <a:ext cx="8229600" cy="854968"/>
          </a:xfrm>
        </p:spPr>
        <p:txBody>
          <a:bodyPr>
            <a:normAutofit/>
          </a:bodyPr>
          <a:lstStyle/>
          <a:p>
            <a:r>
              <a:rPr lang="en-GB" sz="3200" dirty="0" smtClean="0">
                <a:latin typeface="Times" pitchFamily="18" charset="0"/>
              </a:rPr>
              <a:t>Phase shift method</a:t>
            </a:r>
            <a:endParaRPr lang="en-GB" sz="3200" dirty="0">
              <a:latin typeface="Times" pitchFamily="18" charset="0"/>
            </a:endParaRPr>
          </a:p>
        </p:txBody>
      </p:sp>
      <p:cxnSp>
        <p:nvCxnSpPr>
          <p:cNvPr id="17" name="Straight Connector 16"/>
          <p:cNvCxnSpPr/>
          <p:nvPr/>
        </p:nvCxnSpPr>
        <p:spPr>
          <a:xfrm>
            <a:off x="1602917" y="1231524"/>
            <a:ext cx="1260000" cy="0"/>
          </a:xfrm>
          <a:prstGeom prst="line">
            <a:avLst/>
          </a:prstGeom>
          <a:ln w="9525">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895077" y="2131210"/>
            <a:ext cx="3931670" cy="1123325"/>
            <a:chOff x="320637" y="3614674"/>
            <a:chExt cx="5868164" cy="1728192"/>
          </a:xfrm>
        </p:grpSpPr>
        <p:sp>
          <p:nvSpPr>
            <p:cNvPr id="41" name="TextBox 40"/>
            <p:cNvSpPr txBox="1"/>
            <p:nvPr/>
          </p:nvSpPr>
          <p:spPr>
            <a:xfrm>
              <a:off x="747169" y="4647430"/>
              <a:ext cx="263214" cy="276999"/>
            </a:xfrm>
            <a:prstGeom prst="rect">
              <a:avLst/>
            </a:prstGeom>
            <a:noFill/>
          </p:spPr>
          <p:txBody>
            <a:bodyPr wrap="none" rtlCol="0">
              <a:spAutoFit/>
            </a:bodyPr>
            <a:lstStyle/>
            <a:p>
              <a:r>
                <a:rPr lang="en-GB" sz="1200" dirty="0" smtClean="0"/>
                <a:t>0</a:t>
              </a:r>
              <a:endParaRPr lang="en-GB" sz="1200" dirty="0"/>
            </a:p>
          </p:txBody>
        </p:sp>
        <p:grpSp>
          <p:nvGrpSpPr>
            <p:cNvPr id="62" name="Group 61"/>
            <p:cNvGrpSpPr/>
            <p:nvPr/>
          </p:nvGrpSpPr>
          <p:grpSpPr>
            <a:xfrm>
              <a:off x="320637" y="3614674"/>
              <a:ext cx="5868164" cy="1728192"/>
              <a:chOff x="41012" y="4018845"/>
              <a:chExt cx="5868164" cy="1728192"/>
            </a:xfrm>
          </p:grpSpPr>
          <p:cxnSp>
            <p:nvCxnSpPr>
              <p:cNvPr id="20" name="Straight Connector 19"/>
              <p:cNvCxnSpPr/>
              <p:nvPr/>
            </p:nvCxnSpPr>
            <p:spPr>
              <a:xfrm flipV="1">
                <a:off x="467544" y="5007996"/>
                <a:ext cx="5112568" cy="3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67544" y="4018845"/>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403648" y="4935449"/>
                <a:ext cx="0" cy="15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391276" y="4975501"/>
                <a:ext cx="0" cy="15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81275" y="4935449"/>
                <a:ext cx="0" cy="15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211960" y="4975501"/>
                <a:ext cx="0" cy="15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148064" y="4931896"/>
                <a:ext cx="0" cy="152200"/>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16200000">
                <a:off x="-239033" y="4777162"/>
                <a:ext cx="837089" cy="276999"/>
              </a:xfrm>
              <a:prstGeom prst="rect">
                <a:avLst/>
              </a:prstGeom>
              <a:noFill/>
            </p:spPr>
            <p:txBody>
              <a:bodyPr wrap="none" rtlCol="0">
                <a:spAutoFit/>
              </a:bodyPr>
              <a:lstStyle/>
              <a:p>
                <a:r>
                  <a:rPr lang="en-GB" sz="1200" dirty="0" smtClean="0"/>
                  <a:t>Amplitude</a:t>
                </a:r>
                <a:endParaRPr lang="en-GB" sz="1200" dirty="0"/>
              </a:p>
            </p:txBody>
          </p:sp>
          <mc:AlternateContent xmlns:mc="http://schemas.openxmlformats.org/markup-compatibility/2006" xmlns:a14="http://schemas.microsoft.com/office/drawing/2010/main">
            <mc:Choice Requires="a14">
              <p:sp>
                <p:nvSpPr>
                  <p:cNvPr id="59" name="TextBox 58"/>
                  <p:cNvSpPr txBox="1"/>
                  <p:nvPr/>
                </p:nvSpPr>
                <p:spPr>
                  <a:xfrm>
                    <a:off x="5580112" y="4882941"/>
                    <a:ext cx="32906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smtClean="0">
                              <a:latin typeface="Cambria Math"/>
                              <a:ea typeface="Cambria Math"/>
                            </a:rPr>
                            <m:t>𝜙</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580112" y="4882941"/>
                    <a:ext cx="329064" cy="276999"/>
                  </a:xfrm>
                  <a:prstGeom prst="rect">
                    <a:avLst/>
                  </a:prstGeom>
                  <a:blipFill rotWithShape="1">
                    <a:blip r:embed="rId2"/>
                    <a:stretch>
                      <a:fillRect r="-19444" b="-62069"/>
                    </a:stretch>
                  </a:blipFill>
                </p:spPr>
                <p:txBody>
                  <a:bodyPr/>
                  <a:lstStyle/>
                  <a:p>
                    <a:r>
                      <a:rPr lang="en-GB">
                        <a:noFill/>
                      </a:rPr>
                      <a:t> </a:t>
                    </a:r>
                  </a:p>
                </p:txBody>
              </p:sp>
            </mc:Fallback>
          </mc:AlternateContent>
        </p:grpSp>
        <p:sp>
          <p:nvSpPr>
            <p:cNvPr id="64" name="TextBox 63"/>
            <p:cNvSpPr txBox="1"/>
            <p:nvPr/>
          </p:nvSpPr>
          <p:spPr>
            <a:xfrm>
              <a:off x="1551666" y="4661520"/>
              <a:ext cx="341760" cy="276999"/>
            </a:xfrm>
            <a:prstGeom prst="rect">
              <a:avLst/>
            </a:prstGeom>
            <a:noFill/>
          </p:spPr>
          <p:txBody>
            <a:bodyPr wrap="none" rtlCol="0">
              <a:spAutoFit/>
            </a:bodyPr>
            <a:lstStyle/>
            <a:p>
              <a:r>
                <a:rPr lang="en-GB" sz="1200" dirty="0" smtClean="0"/>
                <a:t>90</a:t>
              </a:r>
              <a:endParaRPr lang="en-GB" sz="1200" dirty="0"/>
            </a:p>
          </p:txBody>
        </p:sp>
        <p:sp>
          <p:nvSpPr>
            <p:cNvPr id="65" name="TextBox 64"/>
            <p:cNvSpPr txBox="1"/>
            <p:nvPr/>
          </p:nvSpPr>
          <p:spPr>
            <a:xfrm>
              <a:off x="2550617" y="4693557"/>
              <a:ext cx="420308" cy="276999"/>
            </a:xfrm>
            <a:prstGeom prst="rect">
              <a:avLst/>
            </a:prstGeom>
            <a:noFill/>
          </p:spPr>
          <p:txBody>
            <a:bodyPr wrap="none" rtlCol="0">
              <a:spAutoFit/>
            </a:bodyPr>
            <a:lstStyle/>
            <a:p>
              <a:r>
                <a:rPr lang="en-GB" sz="1200" dirty="0" smtClean="0"/>
                <a:t>180</a:t>
              </a:r>
              <a:endParaRPr lang="en-GB" sz="1200" dirty="0"/>
            </a:p>
          </p:txBody>
        </p:sp>
        <p:sp>
          <p:nvSpPr>
            <p:cNvPr id="66" name="TextBox 65"/>
            <p:cNvSpPr txBox="1"/>
            <p:nvPr/>
          </p:nvSpPr>
          <p:spPr>
            <a:xfrm>
              <a:off x="3496543" y="4693556"/>
              <a:ext cx="420308" cy="276999"/>
            </a:xfrm>
            <a:prstGeom prst="rect">
              <a:avLst/>
            </a:prstGeom>
            <a:noFill/>
          </p:spPr>
          <p:txBody>
            <a:bodyPr wrap="none" rtlCol="0">
              <a:spAutoFit/>
            </a:bodyPr>
            <a:lstStyle/>
            <a:p>
              <a:r>
                <a:rPr lang="en-GB" sz="1200" dirty="0" smtClean="0"/>
                <a:t>270</a:t>
              </a:r>
              <a:endParaRPr lang="en-GB" sz="1200" dirty="0"/>
            </a:p>
          </p:txBody>
        </p:sp>
        <p:sp>
          <p:nvSpPr>
            <p:cNvPr id="67" name="TextBox 66"/>
            <p:cNvSpPr txBox="1"/>
            <p:nvPr/>
          </p:nvSpPr>
          <p:spPr>
            <a:xfrm>
              <a:off x="4317687" y="4675420"/>
              <a:ext cx="420308" cy="276999"/>
            </a:xfrm>
            <a:prstGeom prst="rect">
              <a:avLst/>
            </a:prstGeom>
            <a:noFill/>
          </p:spPr>
          <p:txBody>
            <a:bodyPr wrap="none" rtlCol="0">
              <a:spAutoFit/>
            </a:bodyPr>
            <a:lstStyle/>
            <a:p>
              <a:r>
                <a:rPr lang="en-GB" sz="1200" dirty="0" smtClean="0"/>
                <a:t>360</a:t>
              </a:r>
              <a:endParaRPr lang="en-GB" sz="1200" dirty="0"/>
            </a:p>
          </p:txBody>
        </p:sp>
        <p:sp>
          <p:nvSpPr>
            <p:cNvPr id="68" name="TextBox 67"/>
            <p:cNvSpPr txBox="1"/>
            <p:nvPr/>
          </p:nvSpPr>
          <p:spPr>
            <a:xfrm>
              <a:off x="5282881" y="4653136"/>
              <a:ext cx="341760" cy="276999"/>
            </a:xfrm>
            <a:prstGeom prst="rect">
              <a:avLst/>
            </a:prstGeom>
            <a:noFill/>
          </p:spPr>
          <p:txBody>
            <a:bodyPr wrap="none" rtlCol="0">
              <a:spAutoFit/>
            </a:bodyPr>
            <a:lstStyle/>
            <a:p>
              <a:r>
                <a:rPr lang="en-GB" sz="1200" dirty="0" smtClean="0"/>
                <a:t>90</a:t>
              </a:r>
              <a:endParaRPr lang="en-GB" sz="1200" dirty="0"/>
            </a:p>
          </p:txBody>
        </p:sp>
      </p:grpSp>
      <mc:AlternateContent xmlns:mc="http://schemas.openxmlformats.org/markup-compatibility/2006" xmlns:a14="http://schemas.microsoft.com/office/drawing/2010/main">
        <mc:Choice Requires="a14">
          <p:sp>
            <p:nvSpPr>
              <p:cNvPr id="72" name="TextBox 71"/>
              <p:cNvSpPr txBox="1"/>
              <p:nvPr/>
            </p:nvSpPr>
            <p:spPr>
              <a:xfrm>
                <a:off x="409151" y="3276892"/>
                <a:ext cx="7850238" cy="553998"/>
              </a:xfrm>
              <a:prstGeom prst="rect">
                <a:avLst/>
              </a:prstGeom>
              <a:noFill/>
            </p:spPr>
            <p:txBody>
              <a:bodyPr wrap="square" rtlCol="0">
                <a:spAutoFit/>
              </a:bodyPr>
              <a:lstStyle/>
              <a:p>
                <a:r>
                  <a:rPr lang="en-GB" sz="1400" dirty="0" smtClean="0"/>
                  <a:t>Figure. Sinusoidal wave motion (a) as a function of distance or time  (b) as a function of phase angle </a:t>
                </a:r>
                <a14:m>
                  <m:oMath xmlns:m="http://schemas.openxmlformats.org/officeDocument/2006/math">
                    <m:r>
                      <a:rPr lang="en-GB" sz="1400" i="1" smtClean="0">
                        <a:latin typeface="Cambria Math"/>
                        <a:ea typeface="Cambria Math"/>
                      </a:rPr>
                      <m:t>𝜙</m:t>
                    </m:r>
                  </m:oMath>
                </a14:m>
                <a:endParaRPr lang="en-GB" sz="1400" dirty="0" smtClean="0"/>
              </a:p>
              <a:p>
                <a:endParaRPr lang="en-GB" sz="1600" dirty="0"/>
              </a:p>
            </p:txBody>
          </p:sp>
        </mc:Choice>
        <mc:Fallback xmlns="">
          <p:sp>
            <p:nvSpPr>
              <p:cNvPr id="72" name="TextBox 71"/>
              <p:cNvSpPr txBox="1">
                <a:spLocks noRot="1" noChangeAspect="1" noMove="1" noResize="1" noEditPoints="1" noAdjustHandles="1" noChangeArrowheads="1" noChangeShapeType="1" noTextEdit="1"/>
              </p:cNvSpPr>
              <p:nvPr/>
            </p:nvSpPr>
            <p:spPr>
              <a:xfrm>
                <a:off x="409151" y="3276892"/>
                <a:ext cx="7850238" cy="553998"/>
              </a:xfrm>
              <a:prstGeom prst="rect">
                <a:avLst/>
              </a:prstGeom>
              <a:blipFill rotWithShape="1">
                <a:blip r:embed="rId3"/>
                <a:stretch>
                  <a:fillRect l="-155" t="-1111"/>
                </a:stretch>
              </a:blipFill>
            </p:spPr>
            <p:txBody>
              <a:bodyPr/>
              <a:lstStyle/>
              <a:p>
                <a:r>
                  <a:rPr lang="en-GB">
                    <a:noFill/>
                  </a:rPr>
                  <a:t> </a:t>
                </a:r>
              </a:p>
            </p:txBody>
          </p:sp>
        </mc:Fallback>
      </mc:AlternateContent>
      <p:sp>
        <p:nvSpPr>
          <p:cNvPr id="73" name="TextBox 72"/>
          <p:cNvSpPr txBox="1"/>
          <p:nvPr/>
        </p:nvSpPr>
        <p:spPr>
          <a:xfrm>
            <a:off x="419193" y="1347310"/>
            <a:ext cx="351378" cy="276999"/>
          </a:xfrm>
          <a:prstGeom prst="rect">
            <a:avLst/>
          </a:prstGeom>
          <a:noFill/>
        </p:spPr>
        <p:txBody>
          <a:bodyPr wrap="none" rtlCol="0">
            <a:spAutoFit/>
          </a:bodyPr>
          <a:lstStyle/>
          <a:p>
            <a:r>
              <a:rPr lang="en-GB" sz="1200" dirty="0" smtClean="0"/>
              <a:t>(a)</a:t>
            </a:r>
          </a:p>
        </p:txBody>
      </p:sp>
      <p:sp>
        <p:nvSpPr>
          <p:cNvPr id="74" name="TextBox 73"/>
          <p:cNvSpPr txBox="1"/>
          <p:nvPr/>
        </p:nvSpPr>
        <p:spPr>
          <a:xfrm>
            <a:off x="423895" y="2497159"/>
            <a:ext cx="357790" cy="276999"/>
          </a:xfrm>
          <a:prstGeom prst="rect">
            <a:avLst/>
          </a:prstGeom>
          <a:noFill/>
        </p:spPr>
        <p:txBody>
          <a:bodyPr wrap="none" rtlCol="0">
            <a:spAutoFit/>
          </a:bodyPr>
          <a:lstStyle/>
          <a:p>
            <a:r>
              <a:rPr lang="en-GB" sz="1200" dirty="0" smtClean="0"/>
              <a:t>(b)</a:t>
            </a:r>
          </a:p>
        </p:txBody>
      </p:sp>
      <p:grpSp>
        <p:nvGrpSpPr>
          <p:cNvPr id="78" name="Group 77"/>
          <p:cNvGrpSpPr/>
          <p:nvPr/>
        </p:nvGrpSpPr>
        <p:grpSpPr>
          <a:xfrm>
            <a:off x="476420" y="3814841"/>
            <a:ext cx="3559005" cy="1273251"/>
            <a:chOff x="1958146" y="3647635"/>
            <a:chExt cx="4341127" cy="1653573"/>
          </a:xfrm>
        </p:grpSpPr>
        <p:pic>
          <p:nvPicPr>
            <p:cNvPr id="7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146" y="3703726"/>
              <a:ext cx="620134" cy="159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0" name="Group 70"/>
            <p:cNvGrpSpPr>
              <a:grpSpLocks/>
            </p:cNvGrpSpPr>
            <p:nvPr/>
          </p:nvGrpSpPr>
          <p:grpSpPr bwMode="auto">
            <a:xfrm>
              <a:off x="6156176" y="3770982"/>
              <a:ext cx="143097" cy="1530226"/>
              <a:chOff x="159" y="965"/>
              <a:chExt cx="228" cy="2783"/>
            </a:xfrm>
          </p:grpSpPr>
          <p:sp>
            <p:nvSpPr>
              <p:cNvPr id="82" name="Rectangle 73"/>
              <p:cNvSpPr>
                <a:spLocks noChangeArrowheads="1"/>
              </p:cNvSpPr>
              <p:nvPr/>
            </p:nvSpPr>
            <p:spPr bwMode="auto">
              <a:xfrm rot="5400000">
                <a:off x="313" y="1418"/>
                <a:ext cx="63" cy="27"/>
              </a:xfrm>
              <a:prstGeom prst="rect">
                <a:avLst/>
              </a:prstGeom>
              <a:gradFill rotWithShape="0">
                <a:gsLst>
                  <a:gs pos="0">
                    <a:srgbClr val="000099"/>
                  </a:gs>
                  <a:gs pos="100000">
                    <a:srgbClr val="000099">
                      <a:gamma/>
                      <a:shade val="19216"/>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3" name="Group 74"/>
              <p:cNvGrpSpPr>
                <a:grpSpLocks/>
              </p:cNvGrpSpPr>
              <p:nvPr/>
            </p:nvGrpSpPr>
            <p:grpSpPr bwMode="auto">
              <a:xfrm>
                <a:off x="219" y="1528"/>
                <a:ext cx="106" cy="2220"/>
                <a:chOff x="2363" y="1424"/>
                <a:chExt cx="106" cy="2220"/>
              </a:xfrm>
            </p:grpSpPr>
            <p:sp>
              <p:nvSpPr>
                <p:cNvPr id="97" name="Rectangle 75"/>
                <p:cNvSpPr>
                  <a:spLocks noChangeArrowheads="1"/>
                </p:cNvSpPr>
                <p:nvPr/>
              </p:nvSpPr>
              <p:spPr bwMode="auto">
                <a:xfrm>
                  <a:off x="2386" y="1424"/>
                  <a:ext cx="60" cy="910"/>
                </a:xfrm>
                <a:prstGeom prst="rect">
                  <a:avLst/>
                </a:prstGeom>
                <a:gradFill rotWithShape="0">
                  <a:gsLst>
                    <a:gs pos="0">
                      <a:srgbClr val="B2B2B2"/>
                    </a:gs>
                    <a:gs pos="50000">
                      <a:srgbClr val="B2B2B2">
                        <a:gamma/>
                        <a:shade val="22353"/>
                        <a:invGamma/>
                      </a:srgbClr>
                    </a:gs>
                    <a:gs pos="100000">
                      <a:srgbClr val="B2B2B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 name="Rectangle 76"/>
                <p:cNvSpPr>
                  <a:spLocks noChangeArrowheads="1"/>
                </p:cNvSpPr>
                <p:nvPr/>
              </p:nvSpPr>
              <p:spPr bwMode="auto">
                <a:xfrm>
                  <a:off x="2363" y="2309"/>
                  <a:ext cx="106" cy="1198"/>
                </a:xfrm>
                <a:prstGeom prst="rect">
                  <a:avLst/>
                </a:prstGeom>
                <a:solidFill>
                  <a:srgbClr val="2929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 name="AutoShape 77"/>
                <p:cNvSpPr>
                  <a:spLocks noChangeArrowheads="1"/>
                </p:cNvSpPr>
                <p:nvPr/>
              </p:nvSpPr>
              <p:spPr bwMode="auto">
                <a:xfrm flipV="1">
                  <a:off x="2380" y="3504"/>
                  <a:ext cx="72" cy="140"/>
                </a:xfrm>
                <a:prstGeom prst="triangle">
                  <a:avLst>
                    <a:gd name="adj" fmla="val 50000"/>
                  </a:avLst>
                </a:prstGeom>
                <a:gradFill rotWithShape="0">
                  <a:gsLst>
                    <a:gs pos="0">
                      <a:srgbClr val="969696"/>
                    </a:gs>
                    <a:gs pos="50000">
                      <a:srgbClr val="969696">
                        <a:gamma/>
                        <a:shade val="31765"/>
                        <a:invGamma/>
                      </a:srgbClr>
                    </a:gs>
                    <a:gs pos="100000">
                      <a:srgbClr val="96969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4" name="AutoShape 78"/>
              <p:cNvSpPr>
                <a:spLocks noChangeArrowheads="1"/>
              </p:cNvSpPr>
              <p:nvPr/>
            </p:nvSpPr>
            <p:spPr bwMode="auto">
              <a:xfrm>
                <a:off x="159" y="2444"/>
                <a:ext cx="228" cy="66"/>
              </a:xfrm>
              <a:prstGeom prst="roundRect">
                <a:avLst>
                  <a:gd name="adj" fmla="val 16667"/>
                </a:avLst>
              </a:prstGeom>
              <a:solidFill>
                <a:srgbClr val="1C1C1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5" name="Group 81"/>
              <p:cNvGrpSpPr>
                <a:grpSpLocks/>
              </p:cNvGrpSpPr>
              <p:nvPr/>
            </p:nvGrpSpPr>
            <p:grpSpPr bwMode="auto">
              <a:xfrm>
                <a:off x="208" y="1239"/>
                <a:ext cx="129" cy="317"/>
                <a:chOff x="2363" y="1135"/>
                <a:chExt cx="129" cy="317"/>
              </a:xfrm>
            </p:grpSpPr>
            <p:sp>
              <p:nvSpPr>
                <p:cNvPr id="94" name="Rectangle 82"/>
                <p:cNvSpPr>
                  <a:spLocks noChangeArrowheads="1"/>
                </p:cNvSpPr>
                <p:nvPr/>
              </p:nvSpPr>
              <p:spPr bwMode="auto">
                <a:xfrm>
                  <a:off x="2363" y="1239"/>
                  <a:ext cx="129" cy="175"/>
                </a:xfrm>
                <a:prstGeom prst="rect">
                  <a:avLst/>
                </a:prstGeom>
                <a:gradFill rotWithShape="0">
                  <a:gsLst>
                    <a:gs pos="0">
                      <a:srgbClr val="000099">
                        <a:gamma/>
                        <a:shade val="19216"/>
                        <a:invGamma/>
                      </a:srgbClr>
                    </a:gs>
                    <a:gs pos="50000">
                      <a:srgbClr val="000099"/>
                    </a:gs>
                    <a:gs pos="100000">
                      <a:srgbClr val="000099">
                        <a:gamma/>
                        <a:shade val="1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Rectangle 83"/>
                <p:cNvSpPr>
                  <a:spLocks noChangeArrowheads="1"/>
                </p:cNvSpPr>
                <p:nvPr/>
              </p:nvSpPr>
              <p:spPr bwMode="auto">
                <a:xfrm>
                  <a:off x="2382" y="1413"/>
                  <a:ext cx="91" cy="39"/>
                </a:xfrm>
                <a:prstGeom prst="rect">
                  <a:avLst/>
                </a:prstGeom>
                <a:gradFill rotWithShape="0">
                  <a:gsLst>
                    <a:gs pos="0">
                      <a:srgbClr val="000099">
                        <a:gamma/>
                        <a:shade val="19216"/>
                        <a:invGamma/>
                      </a:srgbClr>
                    </a:gs>
                    <a:gs pos="50000">
                      <a:srgbClr val="000099"/>
                    </a:gs>
                    <a:gs pos="100000">
                      <a:srgbClr val="000099">
                        <a:gamma/>
                        <a:shade val="1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Rectangle 84"/>
                <p:cNvSpPr>
                  <a:spLocks noChangeArrowheads="1"/>
                </p:cNvSpPr>
                <p:nvPr/>
              </p:nvSpPr>
              <p:spPr bwMode="auto">
                <a:xfrm>
                  <a:off x="2397" y="1135"/>
                  <a:ext cx="61" cy="145"/>
                </a:xfrm>
                <a:prstGeom prst="rect">
                  <a:avLst/>
                </a:prstGeom>
                <a:gradFill rotWithShape="0">
                  <a:gsLst>
                    <a:gs pos="0">
                      <a:srgbClr val="000099">
                        <a:gamma/>
                        <a:shade val="19216"/>
                        <a:invGamma/>
                      </a:srgbClr>
                    </a:gs>
                    <a:gs pos="50000">
                      <a:srgbClr val="000099"/>
                    </a:gs>
                    <a:gs pos="100000">
                      <a:srgbClr val="000099">
                        <a:gamma/>
                        <a:shade val="1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6" name="Group 86"/>
              <p:cNvGrpSpPr>
                <a:grpSpLocks/>
              </p:cNvGrpSpPr>
              <p:nvPr/>
            </p:nvGrpSpPr>
            <p:grpSpPr bwMode="auto">
              <a:xfrm>
                <a:off x="163" y="965"/>
                <a:ext cx="218" cy="275"/>
                <a:chOff x="3089" y="2317"/>
                <a:chExt cx="282" cy="355"/>
              </a:xfrm>
            </p:grpSpPr>
            <p:sp>
              <p:nvSpPr>
                <p:cNvPr id="87" name="Freeform 87"/>
                <p:cNvSpPr>
                  <a:spLocks/>
                </p:cNvSpPr>
                <p:nvPr/>
              </p:nvSpPr>
              <p:spPr bwMode="auto">
                <a:xfrm flipV="1">
                  <a:off x="3089" y="2370"/>
                  <a:ext cx="282" cy="75"/>
                </a:xfrm>
                <a:custGeom>
                  <a:avLst/>
                  <a:gdLst>
                    <a:gd name="T0" fmla="*/ 93 w 282"/>
                    <a:gd name="T1" fmla="*/ 18 h 147"/>
                    <a:gd name="T2" fmla="*/ 27 w 282"/>
                    <a:gd name="T3" fmla="*/ 129 h 147"/>
                    <a:gd name="T4" fmla="*/ 254 w 282"/>
                    <a:gd name="T5" fmla="*/ 129 h 147"/>
                    <a:gd name="T6" fmla="*/ 193 w 282"/>
                    <a:gd name="T7" fmla="*/ 23 h 147"/>
                    <a:gd name="T8" fmla="*/ 93 w 282"/>
                    <a:gd name="T9" fmla="*/ 18 h 147"/>
                  </a:gdLst>
                  <a:ahLst/>
                  <a:cxnLst>
                    <a:cxn ang="0">
                      <a:pos x="T0" y="T1"/>
                    </a:cxn>
                    <a:cxn ang="0">
                      <a:pos x="T2" y="T3"/>
                    </a:cxn>
                    <a:cxn ang="0">
                      <a:pos x="T4" y="T5"/>
                    </a:cxn>
                    <a:cxn ang="0">
                      <a:pos x="T6" y="T7"/>
                    </a:cxn>
                    <a:cxn ang="0">
                      <a:pos x="T8" y="T9"/>
                    </a:cxn>
                  </a:cxnLst>
                  <a:rect l="0" t="0" r="r" b="b"/>
                  <a:pathLst>
                    <a:path w="282" h="147">
                      <a:moveTo>
                        <a:pt x="93" y="18"/>
                      </a:moveTo>
                      <a:cubicBezTo>
                        <a:pt x="65" y="36"/>
                        <a:pt x="0" y="111"/>
                        <a:pt x="27" y="129"/>
                      </a:cubicBezTo>
                      <a:cubicBezTo>
                        <a:pt x="54" y="147"/>
                        <a:pt x="226" y="147"/>
                        <a:pt x="254" y="129"/>
                      </a:cubicBezTo>
                      <a:cubicBezTo>
                        <a:pt x="282" y="111"/>
                        <a:pt x="220" y="41"/>
                        <a:pt x="193" y="23"/>
                      </a:cubicBezTo>
                      <a:cubicBezTo>
                        <a:pt x="166" y="5"/>
                        <a:pt x="121" y="0"/>
                        <a:pt x="93" y="18"/>
                      </a:cubicBezTo>
                      <a:close/>
                    </a:path>
                  </a:pathLst>
                </a:custGeom>
                <a:solidFill>
                  <a:srgbClr val="29292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 name="Freeform 88"/>
                <p:cNvSpPr>
                  <a:spLocks/>
                </p:cNvSpPr>
                <p:nvPr/>
              </p:nvSpPr>
              <p:spPr bwMode="auto">
                <a:xfrm>
                  <a:off x="3089" y="2562"/>
                  <a:ext cx="282" cy="75"/>
                </a:xfrm>
                <a:custGeom>
                  <a:avLst/>
                  <a:gdLst>
                    <a:gd name="T0" fmla="*/ 93 w 282"/>
                    <a:gd name="T1" fmla="*/ 18 h 147"/>
                    <a:gd name="T2" fmla="*/ 27 w 282"/>
                    <a:gd name="T3" fmla="*/ 129 h 147"/>
                    <a:gd name="T4" fmla="*/ 254 w 282"/>
                    <a:gd name="T5" fmla="*/ 129 h 147"/>
                    <a:gd name="T6" fmla="*/ 193 w 282"/>
                    <a:gd name="T7" fmla="*/ 23 h 147"/>
                    <a:gd name="T8" fmla="*/ 93 w 282"/>
                    <a:gd name="T9" fmla="*/ 18 h 147"/>
                  </a:gdLst>
                  <a:ahLst/>
                  <a:cxnLst>
                    <a:cxn ang="0">
                      <a:pos x="T0" y="T1"/>
                    </a:cxn>
                    <a:cxn ang="0">
                      <a:pos x="T2" y="T3"/>
                    </a:cxn>
                    <a:cxn ang="0">
                      <a:pos x="T4" y="T5"/>
                    </a:cxn>
                    <a:cxn ang="0">
                      <a:pos x="T6" y="T7"/>
                    </a:cxn>
                    <a:cxn ang="0">
                      <a:pos x="T8" y="T9"/>
                    </a:cxn>
                  </a:cxnLst>
                  <a:rect l="0" t="0" r="r" b="b"/>
                  <a:pathLst>
                    <a:path w="282" h="147">
                      <a:moveTo>
                        <a:pt x="93" y="18"/>
                      </a:moveTo>
                      <a:cubicBezTo>
                        <a:pt x="65" y="36"/>
                        <a:pt x="0" y="111"/>
                        <a:pt x="27" y="129"/>
                      </a:cubicBezTo>
                      <a:cubicBezTo>
                        <a:pt x="54" y="147"/>
                        <a:pt x="226" y="147"/>
                        <a:pt x="254" y="129"/>
                      </a:cubicBezTo>
                      <a:cubicBezTo>
                        <a:pt x="282" y="111"/>
                        <a:pt x="220" y="41"/>
                        <a:pt x="193" y="23"/>
                      </a:cubicBezTo>
                      <a:cubicBezTo>
                        <a:pt x="166" y="5"/>
                        <a:pt x="121" y="0"/>
                        <a:pt x="93" y="18"/>
                      </a:cubicBezTo>
                      <a:close/>
                    </a:path>
                  </a:pathLst>
                </a:custGeom>
                <a:solidFill>
                  <a:srgbClr val="29292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 name="Freeform 89"/>
                <p:cNvSpPr>
                  <a:spLocks/>
                </p:cNvSpPr>
                <p:nvPr/>
              </p:nvSpPr>
              <p:spPr bwMode="auto">
                <a:xfrm>
                  <a:off x="3144" y="2420"/>
                  <a:ext cx="92" cy="168"/>
                </a:xfrm>
                <a:custGeom>
                  <a:avLst/>
                  <a:gdLst>
                    <a:gd name="T0" fmla="*/ 8 w 92"/>
                    <a:gd name="T1" fmla="*/ 0 h 168"/>
                    <a:gd name="T2" fmla="*/ 0 w 92"/>
                    <a:gd name="T3" fmla="*/ 168 h 168"/>
                    <a:gd name="T4" fmla="*/ 92 w 92"/>
                    <a:gd name="T5" fmla="*/ 0 h 168"/>
                    <a:gd name="T6" fmla="*/ 8 w 92"/>
                    <a:gd name="T7" fmla="*/ 0 h 168"/>
                  </a:gdLst>
                  <a:ahLst/>
                  <a:cxnLst>
                    <a:cxn ang="0">
                      <a:pos x="T0" y="T1"/>
                    </a:cxn>
                    <a:cxn ang="0">
                      <a:pos x="T2" y="T3"/>
                    </a:cxn>
                    <a:cxn ang="0">
                      <a:pos x="T4" y="T5"/>
                    </a:cxn>
                    <a:cxn ang="0">
                      <a:pos x="T6" y="T7"/>
                    </a:cxn>
                  </a:cxnLst>
                  <a:rect l="0" t="0" r="r" b="b"/>
                  <a:pathLst>
                    <a:path w="92" h="168">
                      <a:moveTo>
                        <a:pt x="8" y="0"/>
                      </a:moveTo>
                      <a:lnTo>
                        <a:pt x="0" y="168"/>
                      </a:lnTo>
                      <a:lnTo>
                        <a:pt x="92" y="0"/>
                      </a:lnTo>
                      <a:lnTo>
                        <a:pt x="8" y="0"/>
                      </a:lnTo>
                      <a:close/>
                    </a:path>
                  </a:pathLst>
                </a:custGeom>
                <a:gradFill rotWithShape="0">
                  <a:gsLst>
                    <a:gs pos="0">
                      <a:srgbClr val="66FFFF">
                        <a:gamma/>
                        <a:shade val="46275"/>
                        <a:invGamma/>
                      </a:srgbClr>
                    </a:gs>
                    <a:gs pos="100000">
                      <a:srgbClr val="66FFFF"/>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 name="Freeform 90"/>
                <p:cNvSpPr>
                  <a:spLocks/>
                </p:cNvSpPr>
                <p:nvPr/>
              </p:nvSpPr>
              <p:spPr bwMode="auto">
                <a:xfrm>
                  <a:off x="3228" y="2416"/>
                  <a:ext cx="88" cy="172"/>
                </a:xfrm>
                <a:custGeom>
                  <a:avLst/>
                  <a:gdLst>
                    <a:gd name="T0" fmla="*/ 88 w 88"/>
                    <a:gd name="T1" fmla="*/ 4 h 172"/>
                    <a:gd name="T2" fmla="*/ 84 w 88"/>
                    <a:gd name="T3" fmla="*/ 172 h 172"/>
                    <a:gd name="T4" fmla="*/ 0 w 88"/>
                    <a:gd name="T5" fmla="*/ 0 h 172"/>
                    <a:gd name="T6" fmla="*/ 88 w 88"/>
                    <a:gd name="T7" fmla="*/ 4 h 172"/>
                  </a:gdLst>
                  <a:ahLst/>
                  <a:cxnLst>
                    <a:cxn ang="0">
                      <a:pos x="T0" y="T1"/>
                    </a:cxn>
                    <a:cxn ang="0">
                      <a:pos x="T2" y="T3"/>
                    </a:cxn>
                    <a:cxn ang="0">
                      <a:pos x="T4" y="T5"/>
                    </a:cxn>
                    <a:cxn ang="0">
                      <a:pos x="T6" y="T7"/>
                    </a:cxn>
                  </a:cxnLst>
                  <a:rect l="0" t="0" r="r" b="b"/>
                  <a:pathLst>
                    <a:path w="88" h="172">
                      <a:moveTo>
                        <a:pt x="88" y="4"/>
                      </a:moveTo>
                      <a:lnTo>
                        <a:pt x="84" y="172"/>
                      </a:lnTo>
                      <a:lnTo>
                        <a:pt x="0" y="0"/>
                      </a:lnTo>
                      <a:lnTo>
                        <a:pt x="88" y="4"/>
                      </a:lnTo>
                      <a:close/>
                    </a:path>
                  </a:pathLst>
                </a:custGeom>
                <a:gradFill rotWithShape="0">
                  <a:gsLst>
                    <a:gs pos="0">
                      <a:srgbClr val="66FFFF">
                        <a:gamma/>
                        <a:shade val="46275"/>
                        <a:invGamma/>
                      </a:srgbClr>
                    </a:gs>
                    <a:gs pos="100000">
                      <a:srgbClr val="66FFFF"/>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 name="Freeform 91"/>
                <p:cNvSpPr>
                  <a:spLocks/>
                </p:cNvSpPr>
                <p:nvPr/>
              </p:nvSpPr>
              <p:spPr bwMode="auto">
                <a:xfrm>
                  <a:off x="3152" y="2432"/>
                  <a:ext cx="156" cy="152"/>
                </a:xfrm>
                <a:custGeom>
                  <a:avLst/>
                  <a:gdLst>
                    <a:gd name="T0" fmla="*/ 80 w 156"/>
                    <a:gd name="T1" fmla="*/ 0 h 152"/>
                    <a:gd name="T2" fmla="*/ 156 w 156"/>
                    <a:gd name="T3" fmla="*/ 148 h 152"/>
                    <a:gd name="T4" fmla="*/ 0 w 156"/>
                    <a:gd name="T5" fmla="*/ 152 h 152"/>
                    <a:gd name="T6" fmla="*/ 80 w 156"/>
                    <a:gd name="T7" fmla="*/ 0 h 152"/>
                  </a:gdLst>
                  <a:ahLst/>
                  <a:cxnLst>
                    <a:cxn ang="0">
                      <a:pos x="T0" y="T1"/>
                    </a:cxn>
                    <a:cxn ang="0">
                      <a:pos x="T2" y="T3"/>
                    </a:cxn>
                    <a:cxn ang="0">
                      <a:pos x="T4" y="T5"/>
                    </a:cxn>
                    <a:cxn ang="0">
                      <a:pos x="T6" y="T7"/>
                    </a:cxn>
                  </a:cxnLst>
                  <a:rect l="0" t="0" r="r" b="b"/>
                  <a:pathLst>
                    <a:path w="156" h="152">
                      <a:moveTo>
                        <a:pt x="80" y="0"/>
                      </a:moveTo>
                      <a:lnTo>
                        <a:pt x="156" y="148"/>
                      </a:lnTo>
                      <a:lnTo>
                        <a:pt x="0" y="152"/>
                      </a:lnTo>
                      <a:lnTo>
                        <a:pt x="80" y="0"/>
                      </a:lnTo>
                      <a:close/>
                    </a:path>
                  </a:pathLst>
                </a:custGeom>
                <a:gradFill rotWithShape="0">
                  <a:gsLst>
                    <a:gs pos="28000">
                      <a:srgbClr val="FF0000"/>
                    </a:gs>
                    <a:gs pos="100000">
                      <a:srgbClr val="66FFFF"/>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 name="Rectangle 92"/>
                <p:cNvSpPr>
                  <a:spLocks noChangeArrowheads="1"/>
                </p:cNvSpPr>
                <p:nvPr/>
              </p:nvSpPr>
              <p:spPr bwMode="auto">
                <a:xfrm>
                  <a:off x="3185" y="2633"/>
                  <a:ext cx="91" cy="39"/>
                </a:xfrm>
                <a:prstGeom prst="rect">
                  <a:avLst/>
                </a:prstGeom>
                <a:gradFill rotWithShape="0">
                  <a:gsLst>
                    <a:gs pos="0">
                      <a:srgbClr val="5F5F5F">
                        <a:gamma/>
                        <a:shade val="46275"/>
                        <a:invGamma/>
                      </a:srgbClr>
                    </a:gs>
                    <a:gs pos="50000">
                      <a:srgbClr val="5F5F5F"/>
                    </a:gs>
                    <a:gs pos="100000">
                      <a:srgbClr val="5F5F5F">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Freeform 93"/>
                <p:cNvSpPr>
                  <a:spLocks/>
                </p:cNvSpPr>
                <p:nvPr/>
              </p:nvSpPr>
              <p:spPr bwMode="auto">
                <a:xfrm>
                  <a:off x="3197" y="2317"/>
                  <a:ext cx="66" cy="60"/>
                </a:xfrm>
                <a:custGeom>
                  <a:avLst/>
                  <a:gdLst>
                    <a:gd name="T0" fmla="*/ 93 w 282"/>
                    <a:gd name="T1" fmla="*/ 18 h 147"/>
                    <a:gd name="T2" fmla="*/ 27 w 282"/>
                    <a:gd name="T3" fmla="*/ 129 h 147"/>
                    <a:gd name="T4" fmla="*/ 254 w 282"/>
                    <a:gd name="T5" fmla="*/ 129 h 147"/>
                    <a:gd name="T6" fmla="*/ 193 w 282"/>
                    <a:gd name="T7" fmla="*/ 23 h 147"/>
                    <a:gd name="T8" fmla="*/ 93 w 282"/>
                    <a:gd name="T9" fmla="*/ 18 h 147"/>
                  </a:gdLst>
                  <a:ahLst/>
                  <a:cxnLst>
                    <a:cxn ang="0">
                      <a:pos x="T0" y="T1"/>
                    </a:cxn>
                    <a:cxn ang="0">
                      <a:pos x="T2" y="T3"/>
                    </a:cxn>
                    <a:cxn ang="0">
                      <a:pos x="T4" y="T5"/>
                    </a:cxn>
                    <a:cxn ang="0">
                      <a:pos x="T6" y="T7"/>
                    </a:cxn>
                    <a:cxn ang="0">
                      <a:pos x="T8" y="T9"/>
                    </a:cxn>
                  </a:cxnLst>
                  <a:rect l="0" t="0" r="r" b="b"/>
                  <a:pathLst>
                    <a:path w="282" h="147">
                      <a:moveTo>
                        <a:pt x="93" y="18"/>
                      </a:moveTo>
                      <a:cubicBezTo>
                        <a:pt x="65" y="36"/>
                        <a:pt x="0" y="111"/>
                        <a:pt x="27" y="129"/>
                      </a:cubicBezTo>
                      <a:cubicBezTo>
                        <a:pt x="54" y="147"/>
                        <a:pt x="226" y="147"/>
                        <a:pt x="254" y="129"/>
                      </a:cubicBezTo>
                      <a:cubicBezTo>
                        <a:pt x="282" y="111"/>
                        <a:pt x="220" y="41"/>
                        <a:pt x="193" y="23"/>
                      </a:cubicBezTo>
                      <a:cubicBezTo>
                        <a:pt x="166" y="5"/>
                        <a:pt x="121" y="0"/>
                        <a:pt x="93" y="18"/>
                      </a:cubicBezTo>
                      <a:close/>
                    </a:path>
                  </a:pathLst>
                </a:custGeom>
                <a:solidFill>
                  <a:srgbClr val="29292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81" name="AutoShape 455"/>
            <p:cNvSpPr>
              <a:spLocks noChangeArrowheads="1"/>
            </p:cNvSpPr>
            <p:nvPr/>
          </p:nvSpPr>
          <p:spPr bwMode="auto">
            <a:xfrm rot="16200000">
              <a:off x="4047950" y="1834704"/>
              <a:ext cx="297805" cy="3923667"/>
            </a:xfrm>
            <a:prstGeom prst="triangle">
              <a:avLst>
                <a:gd name="adj" fmla="val 50000"/>
              </a:avLst>
            </a:prstGeom>
            <a:solidFill>
              <a:srgbClr val="FF00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122" name="Straight Connector 121"/>
          <p:cNvCxnSpPr/>
          <p:nvPr/>
        </p:nvCxnSpPr>
        <p:spPr>
          <a:xfrm>
            <a:off x="700412" y="5246109"/>
            <a:ext cx="6276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09740" y="5877272"/>
            <a:ext cx="5933049" cy="24942"/>
          </a:xfrm>
          <a:prstGeom prst="line">
            <a:avLst/>
          </a:prstGeom>
          <a:ln w="127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697414" y="4143525"/>
            <a:ext cx="5996" cy="1367996"/>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3966119" y="4655716"/>
            <a:ext cx="5996" cy="93352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90729" y="5633472"/>
            <a:ext cx="0" cy="42735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3975377" y="5805264"/>
            <a:ext cx="3262" cy="250077"/>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929677" y="4762257"/>
            <a:ext cx="0" cy="129857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642789" y="5907894"/>
            <a:ext cx="286888" cy="0"/>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0729" y="6055341"/>
            <a:ext cx="3298650" cy="0"/>
          </a:xfrm>
          <a:prstGeom prst="line">
            <a:avLst/>
          </a:prstGeom>
          <a:ln w="127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3972115" y="6055341"/>
            <a:ext cx="2957562" cy="10981"/>
          </a:xfrm>
          <a:prstGeom prst="line">
            <a:avLst/>
          </a:prstGeom>
          <a:ln w="127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2037786" y="5993477"/>
            <a:ext cx="279244" cy="276999"/>
          </a:xfrm>
          <a:prstGeom prst="rect">
            <a:avLst/>
          </a:prstGeom>
          <a:noFill/>
        </p:spPr>
        <p:txBody>
          <a:bodyPr wrap="none" rtlCol="0">
            <a:spAutoFit/>
          </a:bodyPr>
          <a:lstStyle/>
          <a:p>
            <a:r>
              <a:rPr lang="en-GB" sz="1200" dirty="0"/>
              <a:t>D</a:t>
            </a:r>
            <a:endParaRPr lang="en-GB" sz="1200" dirty="0" smtClean="0"/>
          </a:p>
        </p:txBody>
      </p:sp>
      <p:sp>
        <p:nvSpPr>
          <p:cNvPr id="153" name="TextBox 152"/>
          <p:cNvSpPr txBox="1"/>
          <p:nvPr/>
        </p:nvSpPr>
        <p:spPr>
          <a:xfrm>
            <a:off x="5282459" y="6073064"/>
            <a:ext cx="279244" cy="276999"/>
          </a:xfrm>
          <a:prstGeom prst="rect">
            <a:avLst/>
          </a:prstGeom>
          <a:noFill/>
        </p:spPr>
        <p:txBody>
          <a:bodyPr wrap="none" rtlCol="0">
            <a:spAutoFit/>
          </a:bodyPr>
          <a:lstStyle/>
          <a:p>
            <a:r>
              <a:rPr lang="en-GB" sz="1200" dirty="0"/>
              <a:t>D</a:t>
            </a:r>
            <a:endParaRPr lang="en-GB" sz="1200" dirty="0" smtClean="0"/>
          </a:p>
        </p:txBody>
      </p:sp>
      <mc:AlternateContent xmlns:mc="http://schemas.openxmlformats.org/markup-compatibility/2006" xmlns:a14="http://schemas.microsoft.com/office/drawing/2010/main">
        <mc:Choice Requires="a14">
          <p:sp>
            <p:nvSpPr>
              <p:cNvPr id="159" name="TextBox 158"/>
              <p:cNvSpPr txBox="1"/>
              <p:nvPr/>
            </p:nvSpPr>
            <p:spPr>
              <a:xfrm>
                <a:off x="3736874" y="5570152"/>
                <a:ext cx="50501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𝑛</m:t>
                      </m:r>
                      <m:sSub>
                        <m:sSubPr>
                          <m:ctrlPr>
                            <a:rPr lang="en-GB" sz="1200" b="0" i="1" smtClean="0">
                              <a:latin typeface="Cambria Math" panose="02040503050406030204" pitchFamily="18" charset="0"/>
                              <a:ea typeface="Cambria Math"/>
                            </a:rPr>
                          </m:ctrlPr>
                        </m:sSubPr>
                        <m:e>
                          <m:r>
                            <a:rPr lang="en-GB" sz="1200" b="0" i="1" smtClean="0">
                              <a:latin typeface="Cambria Math"/>
                              <a:ea typeface="Cambria Math"/>
                            </a:rPr>
                            <m:t>𝜆</m:t>
                          </m:r>
                        </m:e>
                        <m:sub>
                          <m:r>
                            <a:rPr lang="en-GB" sz="1200" b="0" i="1" smtClean="0">
                              <a:latin typeface="Cambria Math"/>
                              <a:ea typeface="Cambria Math"/>
                            </a:rPr>
                            <m:t>𝑚</m:t>
                          </m:r>
                        </m:sub>
                      </m:sSub>
                    </m:oMath>
                  </m:oMathPara>
                </a14:m>
                <a:endParaRPr lang="en-GB" sz="1200" dirty="0"/>
              </a:p>
            </p:txBody>
          </p:sp>
        </mc:Choice>
        <mc:Fallback xmlns="">
          <p:sp>
            <p:nvSpPr>
              <p:cNvPr id="159" name="TextBox 158"/>
              <p:cNvSpPr txBox="1">
                <a:spLocks noRot="1" noChangeAspect="1" noMove="1" noResize="1" noEditPoints="1" noAdjustHandles="1" noChangeArrowheads="1" noChangeShapeType="1" noTextEdit="1"/>
              </p:cNvSpPr>
              <p:nvPr/>
            </p:nvSpPr>
            <p:spPr>
              <a:xfrm>
                <a:off x="3736874" y="5570152"/>
                <a:ext cx="505010"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7294425" y="6167126"/>
                <a:ext cx="50558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200" i="1" smtClean="0">
                          <a:latin typeface="Cambria Math"/>
                          <a:ea typeface="Cambria Math"/>
                        </a:rPr>
                        <m:t>Δ</m:t>
                      </m:r>
                      <m:sSub>
                        <m:sSubPr>
                          <m:ctrlPr>
                            <a:rPr lang="el-GR" sz="1200" i="1" smtClean="0">
                              <a:latin typeface="Cambria Math" panose="02040503050406030204" pitchFamily="18" charset="0"/>
                              <a:ea typeface="Cambria Math"/>
                            </a:rPr>
                          </m:ctrlPr>
                        </m:sSubPr>
                        <m:e>
                          <m:r>
                            <a:rPr lang="el-GR" sz="1200" i="1" smtClean="0">
                              <a:latin typeface="Cambria Math"/>
                              <a:ea typeface="Cambria Math"/>
                            </a:rPr>
                            <m:t>𝜆</m:t>
                          </m:r>
                        </m:e>
                        <m:sub>
                          <m:r>
                            <a:rPr lang="en-GB" sz="1200" b="0" i="1" smtClean="0">
                              <a:latin typeface="Cambria Math"/>
                              <a:ea typeface="Cambria Math"/>
                            </a:rPr>
                            <m:t>𝑚</m:t>
                          </m:r>
                        </m:sub>
                      </m:sSub>
                    </m:oMath>
                  </m:oMathPara>
                </a14:m>
                <a:endParaRPr lang="en-GB" sz="1200" dirty="0"/>
              </a:p>
            </p:txBody>
          </p:sp>
        </mc:Choice>
        <mc:Fallback xmlns="">
          <p:sp>
            <p:nvSpPr>
              <p:cNvPr id="160" name="TextBox 159"/>
              <p:cNvSpPr txBox="1">
                <a:spLocks noRot="1" noChangeAspect="1" noMove="1" noResize="1" noEditPoints="1" noAdjustHandles="1" noChangeArrowheads="1" noChangeShapeType="1" noTextEdit="1"/>
              </p:cNvSpPr>
              <p:nvPr/>
            </p:nvSpPr>
            <p:spPr>
              <a:xfrm>
                <a:off x="7294425" y="6167126"/>
                <a:ext cx="505587" cy="276999"/>
              </a:xfrm>
              <a:prstGeom prst="rect">
                <a:avLst/>
              </a:prstGeom>
              <a:blipFill rotWithShape="1">
                <a:blip r:embed="rId6"/>
                <a:stretch>
                  <a:fillRect/>
                </a:stretch>
              </a:blipFill>
            </p:spPr>
            <p:txBody>
              <a:bodyPr/>
              <a:lstStyle/>
              <a:p>
                <a:r>
                  <a:rPr lang="en-GB">
                    <a:noFill/>
                  </a:rPr>
                  <a:t> </a:t>
                </a:r>
              </a:p>
            </p:txBody>
          </p:sp>
        </mc:Fallback>
      </mc:AlternateContent>
      <p:sp>
        <p:nvSpPr>
          <p:cNvPr id="139" name="Text Box 102"/>
          <p:cNvSpPr txBox="1">
            <a:spLocks noChangeArrowheads="1"/>
          </p:cNvSpPr>
          <p:nvPr/>
        </p:nvSpPr>
        <p:spPr bwMode="auto">
          <a:xfrm>
            <a:off x="2146804" y="1088934"/>
            <a:ext cx="3508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ym typeface="Symbol" pitchFamily="18" charset="2"/>
              </a:rPr>
              <a:t></a:t>
            </a:r>
          </a:p>
        </p:txBody>
      </p:sp>
      <p:grpSp>
        <p:nvGrpSpPr>
          <p:cNvPr id="40" name="Group 39"/>
          <p:cNvGrpSpPr/>
          <p:nvPr/>
        </p:nvGrpSpPr>
        <p:grpSpPr>
          <a:xfrm>
            <a:off x="1192837" y="1215134"/>
            <a:ext cx="4200474" cy="890308"/>
            <a:chOff x="1184759" y="1296785"/>
            <a:chExt cx="4200474" cy="890308"/>
          </a:xfrm>
        </p:grpSpPr>
        <p:grpSp>
          <p:nvGrpSpPr>
            <p:cNvPr id="3" name="Group 2"/>
            <p:cNvGrpSpPr/>
            <p:nvPr/>
          </p:nvGrpSpPr>
          <p:grpSpPr>
            <a:xfrm>
              <a:off x="1184759" y="1311667"/>
              <a:ext cx="1425625" cy="875426"/>
              <a:chOff x="6028773" y="2512738"/>
              <a:chExt cx="1425625" cy="875426"/>
            </a:xfrm>
          </p:grpSpPr>
          <p:sp>
            <p:nvSpPr>
              <p:cNvPr id="141" name="Freeform 97"/>
              <p:cNvSpPr>
                <a:spLocks/>
              </p:cNvSpPr>
              <p:nvPr/>
            </p:nvSpPr>
            <p:spPr bwMode="auto">
              <a:xfrm>
                <a:off x="6028773" y="2512738"/>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2" name="Freeform 98"/>
              <p:cNvSpPr>
                <a:spLocks/>
              </p:cNvSpPr>
              <p:nvPr/>
            </p:nvSpPr>
            <p:spPr bwMode="auto">
              <a:xfrm flipH="1" flipV="1">
                <a:off x="6730498" y="2930964"/>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 name="Group 3"/>
            <p:cNvGrpSpPr/>
            <p:nvPr/>
          </p:nvGrpSpPr>
          <p:grpSpPr>
            <a:xfrm>
              <a:off x="2599475" y="1296785"/>
              <a:ext cx="1414603" cy="842606"/>
              <a:chOff x="7416924" y="2545558"/>
              <a:chExt cx="1414603" cy="842606"/>
            </a:xfrm>
          </p:grpSpPr>
          <p:sp>
            <p:nvSpPr>
              <p:cNvPr id="143" name="Freeform 97"/>
              <p:cNvSpPr>
                <a:spLocks/>
              </p:cNvSpPr>
              <p:nvPr/>
            </p:nvSpPr>
            <p:spPr bwMode="auto">
              <a:xfrm>
                <a:off x="7416924" y="2545558"/>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6" name="Freeform 98"/>
              <p:cNvSpPr>
                <a:spLocks/>
              </p:cNvSpPr>
              <p:nvPr/>
            </p:nvSpPr>
            <p:spPr bwMode="auto">
              <a:xfrm flipH="1" flipV="1">
                <a:off x="8107627" y="2930964"/>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1" name="Group 110"/>
            <p:cNvGrpSpPr/>
            <p:nvPr/>
          </p:nvGrpSpPr>
          <p:grpSpPr>
            <a:xfrm>
              <a:off x="3970630" y="1313175"/>
              <a:ext cx="1414603" cy="842606"/>
              <a:chOff x="7416924" y="2545558"/>
              <a:chExt cx="1414603" cy="842606"/>
            </a:xfrm>
          </p:grpSpPr>
          <p:sp>
            <p:nvSpPr>
              <p:cNvPr id="126" name="Freeform 97"/>
              <p:cNvSpPr>
                <a:spLocks/>
              </p:cNvSpPr>
              <p:nvPr/>
            </p:nvSpPr>
            <p:spPr bwMode="auto">
              <a:xfrm>
                <a:off x="7416924" y="2545558"/>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9" name="Freeform 98"/>
              <p:cNvSpPr>
                <a:spLocks/>
              </p:cNvSpPr>
              <p:nvPr/>
            </p:nvSpPr>
            <p:spPr bwMode="auto">
              <a:xfrm flipH="1" flipV="1">
                <a:off x="8107627" y="2930964"/>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10" name="Group 9"/>
          <p:cNvGrpSpPr/>
          <p:nvPr/>
        </p:nvGrpSpPr>
        <p:grpSpPr>
          <a:xfrm>
            <a:off x="1191588" y="2336445"/>
            <a:ext cx="3875911" cy="875426"/>
            <a:chOff x="1191588" y="2336445"/>
            <a:chExt cx="3875911" cy="875426"/>
          </a:xfrm>
        </p:grpSpPr>
        <p:grpSp>
          <p:nvGrpSpPr>
            <p:cNvPr id="133" name="Group 132"/>
            <p:cNvGrpSpPr/>
            <p:nvPr/>
          </p:nvGrpSpPr>
          <p:grpSpPr>
            <a:xfrm>
              <a:off x="1191588" y="2336445"/>
              <a:ext cx="2552427" cy="875426"/>
              <a:chOff x="6028773" y="2512738"/>
              <a:chExt cx="1425625" cy="875426"/>
            </a:xfrm>
          </p:grpSpPr>
          <p:sp>
            <p:nvSpPr>
              <p:cNvPr id="136" name="Freeform 97"/>
              <p:cNvSpPr>
                <a:spLocks/>
              </p:cNvSpPr>
              <p:nvPr/>
            </p:nvSpPr>
            <p:spPr bwMode="auto">
              <a:xfrm>
                <a:off x="6028773" y="2512738"/>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8" name="Freeform 98"/>
              <p:cNvSpPr>
                <a:spLocks/>
              </p:cNvSpPr>
              <p:nvPr/>
            </p:nvSpPr>
            <p:spPr bwMode="auto">
              <a:xfrm flipH="1" flipV="1">
                <a:off x="6730498" y="2930964"/>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51" name="Freeform 97"/>
            <p:cNvSpPr>
              <a:spLocks/>
            </p:cNvSpPr>
            <p:nvPr/>
          </p:nvSpPr>
          <p:spPr bwMode="auto">
            <a:xfrm>
              <a:off x="3736907" y="2336445"/>
              <a:ext cx="1330592" cy="431583"/>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5" name="Group 44"/>
          <p:cNvGrpSpPr/>
          <p:nvPr/>
        </p:nvGrpSpPr>
        <p:grpSpPr>
          <a:xfrm>
            <a:off x="730623" y="4938659"/>
            <a:ext cx="6217641" cy="602427"/>
            <a:chOff x="730623" y="4938659"/>
            <a:chExt cx="6217641" cy="602427"/>
          </a:xfrm>
        </p:grpSpPr>
        <p:grpSp>
          <p:nvGrpSpPr>
            <p:cNvPr id="43" name="Group 42"/>
            <p:cNvGrpSpPr/>
            <p:nvPr/>
          </p:nvGrpSpPr>
          <p:grpSpPr>
            <a:xfrm>
              <a:off x="730623" y="4938659"/>
              <a:ext cx="3498435" cy="602427"/>
              <a:chOff x="730623" y="4938659"/>
              <a:chExt cx="3498435" cy="602427"/>
            </a:xfrm>
          </p:grpSpPr>
          <p:grpSp>
            <p:nvGrpSpPr>
              <p:cNvPr id="155" name="Group 154"/>
              <p:cNvGrpSpPr/>
              <p:nvPr/>
            </p:nvGrpSpPr>
            <p:grpSpPr>
              <a:xfrm>
                <a:off x="730623" y="4946969"/>
                <a:ext cx="864000" cy="558000"/>
                <a:chOff x="6028773" y="2512738"/>
                <a:chExt cx="1425625" cy="875426"/>
              </a:xfrm>
            </p:grpSpPr>
            <p:sp>
              <p:nvSpPr>
                <p:cNvPr id="156" name="Freeform 97"/>
                <p:cNvSpPr>
                  <a:spLocks/>
                </p:cNvSpPr>
                <p:nvPr/>
              </p:nvSpPr>
              <p:spPr bwMode="auto">
                <a:xfrm>
                  <a:off x="6028773" y="2512738"/>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7" name="Freeform 98"/>
                <p:cNvSpPr>
                  <a:spLocks/>
                </p:cNvSpPr>
                <p:nvPr/>
              </p:nvSpPr>
              <p:spPr bwMode="auto">
                <a:xfrm flipH="1" flipV="1">
                  <a:off x="6730498" y="2930964"/>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63" name="Freeform 98"/>
              <p:cNvSpPr>
                <a:spLocks/>
              </p:cNvSpPr>
              <p:nvPr/>
            </p:nvSpPr>
            <p:spPr bwMode="auto">
              <a:xfrm flipH="1" flipV="1">
                <a:off x="3790338" y="5217521"/>
                <a:ext cx="438720" cy="291421"/>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64" name="Group 163"/>
              <p:cNvGrpSpPr/>
              <p:nvPr/>
            </p:nvGrpSpPr>
            <p:grpSpPr>
              <a:xfrm>
                <a:off x="2437576" y="4961065"/>
                <a:ext cx="864000" cy="580021"/>
                <a:chOff x="6028773" y="2512738"/>
                <a:chExt cx="1447802" cy="909974"/>
              </a:xfrm>
            </p:grpSpPr>
            <p:sp>
              <p:nvSpPr>
                <p:cNvPr id="165" name="Freeform 97"/>
                <p:cNvSpPr>
                  <a:spLocks/>
                </p:cNvSpPr>
                <p:nvPr/>
              </p:nvSpPr>
              <p:spPr bwMode="auto">
                <a:xfrm>
                  <a:off x="6028773" y="2512738"/>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 name="Freeform 98"/>
                <p:cNvSpPr>
                  <a:spLocks/>
                </p:cNvSpPr>
                <p:nvPr/>
              </p:nvSpPr>
              <p:spPr bwMode="auto">
                <a:xfrm flipH="1" flipV="1">
                  <a:off x="6752674" y="2965512"/>
                  <a:ext cx="723901"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2" name="Freeform 97"/>
              <p:cNvSpPr>
                <a:spLocks/>
              </p:cNvSpPr>
              <p:nvPr/>
            </p:nvSpPr>
            <p:spPr bwMode="auto">
              <a:xfrm>
                <a:off x="3289897" y="4961065"/>
                <a:ext cx="521999" cy="291421"/>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83" name="Group 182"/>
              <p:cNvGrpSpPr/>
              <p:nvPr/>
            </p:nvGrpSpPr>
            <p:grpSpPr>
              <a:xfrm>
                <a:off x="1594623" y="4938659"/>
                <a:ext cx="864000" cy="580021"/>
                <a:chOff x="6028773" y="2512738"/>
                <a:chExt cx="1447802" cy="909974"/>
              </a:xfrm>
            </p:grpSpPr>
            <p:sp>
              <p:nvSpPr>
                <p:cNvPr id="184" name="Freeform 97"/>
                <p:cNvSpPr>
                  <a:spLocks/>
                </p:cNvSpPr>
                <p:nvPr/>
              </p:nvSpPr>
              <p:spPr bwMode="auto">
                <a:xfrm>
                  <a:off x="6028773" y="2512738"/>
                  <a:ext cx="723900"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 name="Freeform 98"/>
                <p:cNvSpPr>
                  <a:spLocks/>
                </p:cNvSpPr>
                <p:nvPr/>
              </p:nvSpPr>
              <p:spPr bwMode="auto">
                <a:xfrm flipH="1" flipV="1">
                  <a:off x="6752674" y="2965512"/>
                  <a:ext cx="723901" cy="457200"/>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mpd="sng">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44" name="Group 43"/>
            <p:cNvGrpSpPr/>
            <p:nvPr/>
          </p:nvGrpSpPr>
          <p:grpSpPr>
            <a:xfrm>
              <a:off x="4211891" y="4961065"/>
              <a:ext cx="2736373" cy="550456"/>
              <a:chOff x="4211891" y="4961065"/>
              <a:chExt cx="2736373" cy="550456"/>
            </a:xfrm>
          </p:grpSpPr>
          <p:grpSp>
            <p:nvGrpSpPr>
              <p:cNvPr id="5" name="Group 4"/>
              <p:cNvGrpSpPr/>
              <p:nvPr/>
            </p:nvGrpSpPr>
            <p:grpSpPr>
              <a:xfrm>
                <a:off x="4211891" y="4971521"/>
                <a:ext cx="864000" cy="540000"/>
                <a:chOff x="5726132" y="3012532"/>
                <a:chExt cx="1126780" cy="725560"/>
              </a:xfrm>
            </p:grpSpPr>
            <p:sp>
              <p:nvSpPr>
                <p:cNvPr id="121" name="Freeform 108"/>
                <p:cNvSpPr>
                  <a:spLocks/>
                </p:cNvSpPr>
                <p:nvPr/>
              </p:nvSpPr>
              <p:spPr bwMode="auto">
                <a:xfrm>
                  <a:off x="5726132" y="3012532"/>
                  <a:ext cx="564642" cy="356616"/>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ap="flat" cmpd="sng">
                  <a:solidFill>
                    <a:srgbClr val="3333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 name="Freeform 109"/>
                <p:cNvSpPr>
                  <a:spLocks/>
                </p:cNvSpPr>
                <p:nvPr/>
              </p:nvSpPr>
              <p:spPr bwMode="auto">
                <a:xfrm flipH="1" flipV="1">
                  <a:off x="6288270" y="3381476"/>
                  <a:ext cx="564642" cy="356616"/>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ap="flat" cmpd="sng">
                  <a:solidFill>
                    <a:srgbClr val="3333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72" name="Group 171"/>
              <p:cNvGrpSpPr/>
              <p:nvPr/>
            </p:nvGrpSpPr>
            <p:grpSpPr>
              <a:xfrm>
                <a:off x="5082558" y="4961065"/>
                <a:ext cx="864000" cy="540000"/>
                <a:chOff x="5726132" y="3012532"/>
                <a:chExt cx="1126780" cy="725560"/>
              </a:xfrm>
            </p:grpSpPr>
            <p:sp>
              <p:nvSpPr>
                <p:cNvPr id="173" name="Freeform 108"/>
                <p:cNvSpPr>
                  <a:spLocks/>
                </p:cNvSpPr>
                <p:nvPr/>
              </p:nvSpPr>
              <p:spPr bwMode="auto">
                <a:xfrm>
                  <a:off x="5726132" y="3012532"/>
                  <a:ext cx="564642" cy="356616"/>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ap="flat" cmpd="sng">
                  <a:solidFill>
                    <a:srgbClr val="3333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5" name="Freeform 109"/>
                <p:cNvSpPr>
                  <a:spLocks/>
                </p:cNvSpPr>
                <p:nvPr/>
              </p:nvSpPr>
              <p:spPr bwMode="auto">
                <a:xfrm flipH="1" flipV="1">
                  <a:off x="6288270" y="3381476"/>
                  <a:ext cx="564642" cy="356616"/>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ap="flat" cmpd="sng">
                  <a:solidFill>
                    <a:srgbClr val="3333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8" name="Freeform 108"/>
              <p:cNvSpPr>
                <a:spLocks/>
              </p:cNvSpPr>
              <p:nvPr/>
            </p:nvSpPr>
            <p:spPr bwMode="auto">
              <a:xfrm>
                <a:off x="5946558" y="4961065"/>
                <a:ext cx="432960" cy="265412"/>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ap="flat" cmpd="sng">
                <a:solidFill>
                  <a:srgbClr val="3333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 name="Freeform 109"/>
              <p:cNvSpPr>
                <a:spLocks/>
              </p:cNvSpPr>
              <p:nvPr/>
            </p:nvSpPr>
            <p:spPr bwMode="auto">
              <a:xfrm flipH="1" flipV="1">
                <a:off x="6370049" y="5226477"/>
                <a:ext cx="432960" cy="265412"/>
              </a:xfrm>
              <a:custGeom>
                <a:avLst/>
                <a:gdLst>
                  <a:gd name="T0" fmla="*/ 0 w 816"/>
                  <a:gd name="T1" fmla="*/ 576 h 576"/>
                  <a:gd name="T2" fmla="*/ 432 w 816"/>
                  <a:gd name="T3" fmla="*/ 0 h 576"/>
                  <a:gd name="T4" fmla="*/ 816 w 816"/>
                  <a:gd name="T5" fmla="*/ 576 h 576"/>
                </a:gdLst>
                <a:ahLst/>
                <a:cxnLst>
                  <a:cxn ang="0">
                    <a:pos x="T0" y="T1"/>
                  </a:cxn>
                  <a:cxn ang="0">
                    <a:pos x="T2" y="T3"/>
                  </a:cxn>
                  <a:cxn ang="0">
                    <a:pos x="T4" y="T5"/>
                  </a:cxn>
                </a:cxnLst>
                <a:rect l="0" t="0" r="r" b="b"/>
                <a:pathLst>
                  <a:path w="816" h="576">
                    <a:moveTo>
                      <a:pt x="0" y="576"/>
                    </a:moveTo>
                    <a:cubicBezTo>
                      <a:pt x="148" y="288"/>
                      <a:pt x="296" y="0"/>
                      <a:pt x="432" y="0"/>
                    </a:cubicBezTo>
                    <a:cubicBezTo>
                      <a:pt x="568" y="0"/>
                      <a:pt x="692" y="288"/>
                      <a:pt x="816" y="576"/>
                    </a:cubicBezTo>
                  </a:path>
                </a:pathLst>
              </a:custGeom>
              <a:noFill/>
              <a:ln w="19050" cap="flat" cmpd="sng">
                <a:solidFill>
                  <a:srgbClr val="3333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Freeform 25"/>
              <p:cNvSpPr/>
              <p:nvPr/>
            </p:nvSpPr>
            <p:spPr>
              <a:xfrm>
                <a:off x="6817635" y="5007429"/>
                <a:ext cx="130629" cy="195942"/>
              </a:xfrm>
              <a:custGeom>
                <a:avLst/>
                <a:gdLst>
                  <a:gd name="connsiteX0" fmla="*/ 0 w 130629"/>
                  <a:gd name="connsiteY0" fmla="*/ 195942 h 195942"/>
                  <a:gd name="connsiteX1" fmla="*/ 54429 w 130629"/>
                  <a:gd name="connsiteY1" fmla="*/ 76200 h 195942"/>
                  <a:gd name="connsiteX2" fmla="*/ 130629 w 130629"/>
                  <a:gd name="connsiteY2" fmla="*/ 0 h 195942"/>
                </a:gdLst>
                <a:ahLst/>
                <a:cxnLst>
                  <a:cxn ang="0">
                    <a:pos x="connsiteX0" y="connsiteY0"/>
                  </a:cxn>
                  <a:cxn ang="0">
                    <a:pos x="connsiteX1" y="connsiteY1"/>
                  </a:cxn>
                  <a:cxn ang="0">
                    <a:pos x="connsiteX2" y="connsiteY2"/>
                  </a:cxn>
                </a:cxnLst>
                <a:rect l="l" t="t" r="r" b="b"/>
                <a:pathLst>
                  <a:path w="130629" h="195942">
                    <a:moveTo>
                      <a:pt x="0" y="195942"/>
                    </a:moveTo>
                    <a:cubicBezTo>
                      <a:pt x="16329" y="152399"/>
                      <a:pt x="32658" y="108857"/>
                      <a:pt x="54429" y="76200"/>
                    </a:cubicBezTo>
                    <a:cubicBezTo>
                      <a:pt x="76200" y="43543"/>
                      <a:pt x="103414" y="21771"/>
                      <a:pt x="130629" y="0"/>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36" name="Curved Connector 35"/>
          <p:cNvCxnSpPr>
            <a:endCxn id="160" idx="1"/>
          </p:cNvCxnSpPr>
          <p:nvPr/>
        </p:nvCxnSpPr>
        <p:spPr>
          <a:xfrm>
            <a:off x="6736758" y="5922004"/>
            <a:ext cx="557667" cy="383622"/>
          </a:xfrm>
          <a:prstGeom prst="curvedConnector3">
            <a:avLst>
              <a:gd name="adj1" fmla="val -752"/>
            </a:avLst>
          </a:prstGeom>
          <a:ln w="22225">
            <a:solidFill>
              <a:srgbClr val="FF0066"/>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0" name="TextBox 189"/>
              <p:cNvSpPr txBox="1"/>
              <p:nvPr/>
            </p:nvSpPr>
            <p:spPr>
              <a:xfrm>
                <a:off x="7025505" y="5105400"/>
                <a:ext cx="77450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smtClean="0">
                          <a:latin typeface="Cambria Math"/>
                          <a:ea typeface="Cambria Math"/>
                        </a:rPr>
                        <m:t>𝜙</m:t>
                      </m:r>
                      <m:r>
                        <a:rPr lang="en-GB" sz="1200" b="0" i="1" dirty="0" smtClean="0">
                          <a:latin typeface="Cambria Math"/>
                          <a:ea typeface="Cambria Math"/>
                        </a:rPr>
                        <m:t>=</m:t>
                      </m:r>
                      <m:sSup>
                        <m:sSupPr>
                          <m:ctrlPr>
                            <a:rPr lang="en-GB" sz="1200" b="0" i="1" dirty="0" smtClean="0">
                              <a:latin typeface="Cambria Math" panose="02040503050406030204" pitchFamily="18" charset="0"/>
                              <a:ea typeface="Cambria Math"/>
                            </a:rPr>
                          </m:ctrlPr>
                        </m:sSupPr>
                        <m:e>
                          <m:r>
                            <a:rPr lang="en-GB" sz="1200" b="0" i="1" dirty="0" smtClean="0">
                              <a:latin typeface="Cambria Math"/>
                              <a:ea typeface="Cambria Math"/>
                            </a:rPr>
                            <m:t>90</m:t>
                          </m:r>
                        </m:e>
                        <m:sup>
                          <m:r>
                            <a:rPr lang="en-GB" sz="1200" b="0" i="1" dirty="0" smtClean="0">
                              <a:latin typeface="Cambria Math"/>
                              <a:ea typeface="Cambria Math"/>
                            </a:rPr>
                            <m:t>𝑜</m:t>
                          </m:r>
                        </m:sup>
                      </m:sSup>
                    </m:oMath>
                  </m:oMathPara>
                </a14:m>
                <a:endParaRPr lang="en-GB" sz="1200" dirty="0"/>
              </a:p>
            </p:txBody>
          </p:sp>
        </mc:Choice>
        <mc:Fallback xmlns="">
          <p:sp>
            <p:nvSpPr>
              <p:cNvPr id="190" name="TextBox 189"/>
              <p:cNvSpPr txBox="1">
                <a:spLocks noRot="1" noChangeAspect="1" noMove="1" noResize="1" noEditPoints="1" noAdjustHandles="1" noChangeArrowheads="1" noChangeShapeType="1" noTextEdit="1"/>
              </p:cNvSpPr>
              <p:nvPr/>
            </p:nvSpPr>
            <p:spPr>
              <a:xfrm>
                <a:off x="7025505" y="5105400"/>
                <a:ext cx="774507" cy="276999"/>
              </a:xfrm>
              <a:prstGeom prst="rect">
                <a:avLst/>
              </a:prstGeom>
              <a:blipFill rotWithShape="1">
                <a:blip r:embed="rId7"/>
                <a:stretch>
                  <a:fillRect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1" name="TextBox 190"/>
              <p:cNvSpPr txBox="1"/>
              <p:nvPr/>
            </p:nvSpPr>
            <p:spPr>
              <a:xfrm>
                <a:off x="510973" y="5235653"/>
                <a:ext cx="6895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smtClean="0">
                          <a:latin typeface="Cambria Math"/>
                          <a:ea typeface="Cambria Math"/>
                        </a:rPr>
                        <m:t>𝜙</m:t>
                      </m:r>
                      <m:r>
                        <a:rPr lang="en-GB" sz="1200" b="0" i="1" dirty="0" smtClean="0">
                          <a:latin typeface="Cambria Math"/>
                          <a:ea typeface="Cambria Math"/>
                        </a:rPr>
                        <m:t>=</m:t>
                      </m:r>
                      <m:sSup>
                        <m:sSupPr>
                          <m:ctrlPr>
                            <a:rPr lang="en-GB" sz="1200" b="0" i="1" dirty="0" smtClean="0">
                              <a:latin typeface="Cambria Math" panose="02040503050406030204" pitchFamily="18" charset="0"/>
                              <a:ea typeface="Cambria Math"/>
                            </a:rPr>
                          </m:ctrlPr>
                        </m:sSupPr>
                        <m:e>
                          <m:r>
                            <a:rPr lang="en-GB" sz="1200" b="0" i="1" dirty="0" smtClean="0">
                              <a:latin typeface="Cambria Math"/>
                              <a:ea typeface="Cambria Math"/>
                            </a:rPr>
                            <m:t>0</m:t>
                          </m:r>
                        </m:e>
                        <m:sup>
                          <m:r>
                            <a:rPr lang="en-GB" sz="1200" b="0" i="1" dirty="0" smtClean="0">
                              <a:latin typeface="Cambria Math"/>
                              <a:ea typeface="Cambria Math"/>
                            </a:rPr>
                            <m:t>𝑜</m:t>
                          </m:r>
                        </m:sup>
                      </m:sSup>
                    </m:oMath>
                  </m:oMathPara>
                </a14:m>
                <a:endParaRPr lang="en-GB" sz="1200" dirty="0"/>
              </a:p>
            </p:txBody>
          </p:sp>
        </mc:Choice>
        <mc:Fallback xmlns="">
          <p:sp>
            <p:nvSpPr>
              <p:cNvPr id="191" name="TextBox 190"/>
              <p:cNvSpPr txBox="1">
                <a:spLocks noRot="1" noChangeAspect="1" noMove="1" noResize="1" noEditPoints="1" noAdjustHandles="1" noChangeArrowheads="1" noChangeShapeType="1" noTextEdit="1"/>
              </p:cNvSpPr>
              <p:nvPr/>
            </p:nvSpPr>
            <p:spPr>
              <a:xfrm>
                <a:off x="510973" y="5235653"/>
                <a:ext cx="689548" cy="276999"/>
              </a:xfrm>
              <a:prstGeom prst="rect">
                <a:avLst/>
              </a:prstGeom>
              <a:blipFill rotWithShape="1">
                <a:blip r:embed="rId8"/>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729108" y="3773058"/>
                <a:ext cx="2414892" cy="1173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2</m:t>
                      </m:r>
                      <m:r>
                        <a:rPr lang="en-GB" b="0" i="1" smtClean="0">
                          <a:latin typeface="Cambria Math"/>
                          <a:ea typeface="Cambria Math"/>
                        </a:rPr>
                        <m:t>𝐷</m:t>
                      </m:r>
                      <m:r>
                        <a:rPr lang="en-GB" b="0" i="1" smtClean="0">
                          <a:latin typeface="Cambria Math"/>
                          <a:ea typeface="Cambria Math"/>
                        </a:rPr>
                        <m:t>=</m:t>
                      </m:r>
                      <m:r>
                        <a:rPr lang="en-GB" b="0" i="1" smtClean="0">
                          <a:latin typeface="Cambria Math"/>
                          <a:ea typeface="Cambria Math"/>
                        </a:rPr>
                        <m:t>𝑛</m:t>
                      </m:r>
                      <m:r>
                        <a:rPr lang="en-GB" i="1" smtClean="0">
                          <a:latin typeface="Cambria Math"/>
                          <a:ea typeface="Cambria Math"/>
                        </a:rPr>
                        <m:t>𝜆</m:t>
                      </m:r>
                      <m:r>
                        <a:rPr lang="en-GB" b="0" i="1" smtClean="0">
                          <a:latin typeface="Cambria Math"/>
                          <a:ea typeface="Cambria Math"/>
                        </a:rPr>
                        <m:t>+</m:t>
                      </m:r>
                      <m:r>
                        <m:rPr>
                          <m:sty m:val="p"/>
                        </m:rPr>
                        <a:rPr lang="el-GR" b="0" i="1" smtClean="0">
                          <a:latin typeface="Cambria Math"/>
                          <a:ea typeface="Cambria Math"/>
                        </a:rPr>
                        <m:t>Δ</m:t>
                      </m:r>
                      <m:r>
                        <a:rPr lang="el-GR" b="0" i="1" smtClean="0">
                          <a:latin typeface="Cambria Math"/>
                          <a:ea typeface="Cambria Math"/>
                        </a:rPr>
                        <m:t>𝜆</m:t>
                      </m:r>
                    </m:oMath>
                  </m:oMathPara>
                </a14:m>
                <a:endParaRPr lang="en-GB" b="0" dirty="0" smtClean="0">
                  <a:ea typeface="Cambria Math"/>
                </a:endParaRPr>
              </a:p>
              <a:p>
                <a:pPr/>
                <a14:m>
                  <m:oMathPara xmlns:m="http://schemas.openxmlformats.org/officeDocument/2006/math">
                    <m:oMathParaPr>
                      <m:jc m:val="centerGroup"/>
                    </m:oMathParaPr>
                    <m:oMath xmlns:m="http://schemas.openxmlformats.org/officeDocument/2006/math">
                      <m:r>
                        <m:rPr>
                          <m:sty m:val="p"/>
                        </m:rPr>
                        <a:rPr lang="el-GR" b="0" i="1" smtClean="0">
                          <a:latin typeface="Cambria Math"/>
                          <a:ea typeface="Cambria Math"/>
                        </a:rPr>
                        <m:t>Δ</m:t>
                      </m:r>
                      <m:r>
                        <a:rPr lang="el-GR" b="0" i="1" smtClean="0">
                          <a:latin typeface="Cambria Math"/>
                          <a:ea typeface="Cambria Math"/>
                        </a:rPr>
                        <m:t>𝜆</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𝜙</m:t>
                              </m:r>
                            </m:e>
                            <m:sub>
                              <m:r>
                                <a:rPr lang="en-GB" i="1">
                                  <a:latin typeface="Cambria Math"/>
                                  <a:ea typeface="Cambria Math"/>
                                </a:rPr>
                                <m:t>2</m:t>
                              </m:r>
                            </m:sub>
                          </m:sSub>
                          <m:r>
                            <a:rPr lang="en-GB" i="1">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𝜙</m:t>
                              </m:r>
                            </m:e>
                            <m:sub>
                              <m:r>
                                <a:rPr lang="en-GB" i="1">
                                  <a:latin typeface="Cambria Math"/>
                                  <a:ea typeface="Cambria Math"/>
                                </a:rPr>
                                <m:t>1</m:t>
                              </m:r>
                            </m:sub>
                          </m:sSub>
                          <m:r>
                            <a:rPr lang="en-GB" b="0" i="1" smtClean="0">
                              <a:latin typeface="Cambria Math"/>
                              <a:ea typeface="Cambria Math"/>
                            </a:rPr>
                            <m:t>)</m:t>
                          </m:r>
                        </m:num>
                        <m:den>
                          <m:r>
                            <a:rPr lang="en-GB" b="0" i="1" smtClean="0">
                              <a:latin typeface="Cambria Math"/>
                              <a:ea typeface="Cambria Math"/>
                            </a:rPr>
                            <m:t>360</m:t>
                          </m:r>
                        </m:den>
                      </m:f>
                      <m:r>
                        <a:rPr lang="en-GB" b="0" i="1" smtClean="0">
                          <a:latin typeface="Cambria Math"/>
                          <a:ea typeface="Cambria Math"/>
                        </a:rPr>
                        <m:t>×</m:t>
                      </m:r>
                      <m:r>
                        <a:rPr lang="en-GB" b="0" i="1" smtClean="0">
                          <a:latin typeface="Cambria Math"/>
                          <a:ea typeface="Cambria Math"/>
                        </a:rPr>
                        <m:t>𝜆</m:t>
                      </m:r>
                    </m:oMath>
                  </m:oMathPara>
                </a14:m>
                <a:endParaRPr lang="en-GB" b="0" dirty="0" smtClean="0">
                  <a:ea typeface="Cambria Math"/>
                </a:endParaRPr>
              </a:p>
              <a:p>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6729108" y="3773058"/>
                <a:ext cx="2414892" cy="1173911"/>
              </a:xfrm>
              <a:prstGeom prst="rect">
                <a:avLst/>
              </a:prstGeom>
              <a:blipFill rotWithShape="1">
                <a:blip r:embed="rId9"/>
                <a:stretch>
                  <a:fillRect/>
                </a:stretch>
              </a:blipFill>
            </p:spPr>
            <p:txBody>
              <a:bodyPr/>
              <a:lstStyle/>
              <a:p>
                <a:r>
                  <a:rPr lang="en-GB">
                    <a:noFill/>
                  </a:rPr>
                  <a:t> </a:t>
                </a:r>
              </a:p>
            </p:txBody>
          </p:sp>
        </mc:Fallback>
      </mc:AlternateContent>
      <p:sp>
        <p:nvSpPr>
          <p:cNvPr id="7" name="Slide Number Placeholder 6"/>
          <p:cNvSpPr>
            <a:spLocks noGrp="1"/>
          </p:cNvSpPr>
          <p:nvPr>
            <p:ph type="sldNum" sz="quarter" idx="12"/>
          </p:nvPr>
        </p:nvSpPr>
        <p:spPr/>
        <p:txBody>
          <a:bodyPr/>
          <a:lstStyle/>
          <a:p>
            <a:fld id="{B8E46DEE-15D5-4039-836C-0562E02347E2}" type="slidenum">
              <a:rPr lang="en-GB" smtClean="0"/>
              <a:pPr/>
              <a:t>14</a:t>
            </a:fld>
            <a:endParaRPr lang="en-GB"/>
          </a:p>
        </p:txBody>
      </p:sp>
      <p:sp>
        <p:nvSpPr>
          <p:cNvPr id="8" name="Rectangle 7"/>
          <p:cNvSpPr/>
          <p:nvPr/>
        </p:nvSpPr>
        <p:spPr>
          <a:xfrm>
            <a:off x="5346900" y="1701355"/>
            <a:ext cx="3797100" cy="1200329"/>
          </a:xfrm>
          <a:prstGeom prst="rect">
            <a:avLst/>
          </a:prstGeom>
          <a:ln>
            <a:solidFill>
              <a:srgbClr val="FF0000"/>
            </a:solidFill>
          </a:ln>
        </p:spPr>
        <p:txBody>
          <a:bodyPr wrap="square">
            <a:spAutoFit/>
          </a:bodyPr>
          <a:lstStyle/>
          <a:p>
            <a:r>
              <a:rPr lang="en-GB" b="1" dirty="0"/>
              <a:t>Phase shift</a:t>
            </a:r>
            <a:r>
              <a:rPr lang="en-GB" dirty="0"/>
              <a:t> is any change that occurs in the phase of one quantity, or in the phase difference between two or more quantities</a:t>
            </a: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0521" y="712643"/>
            <a:ext cx="4146379" cy="1545267"/>
          </a:xfrm>
          <a:prstGeom prst="rect">
            <a:avLst/>
          </a:prstGeom>
        </p:spPr>
      </p:pic>
    </p:spTree>
    <p:extLst>
      <p:ext uri="{BB962C8B-B14F-4D97-AF65-F5344CB8AC3E}">
        <p14:creationId xmlns:p14="http://schemas.microsoft.com/office/powerpoint/2010/main" val="2445271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457200" y="274638"/>
            <a:ext cx="8229600" cy="850106"/>
          </a:xfrm>
        </p:spPr>
        <p:txBody>
          <a:bodyPr>
            <a:normAutofit/>
          </a:bodyPr>
          <a:lstStyle/>
          <a:p>
            <a:pPr eaLnBrk="1" hangingPunct="1"/>
            <a:r>
              <a:rPr lang="en-US" dirty="0">
                <a:solidFill>
                  <a:srgbClr val="FFFF00"/>
                </a:solidFill>
                <a:latin typeface="Times" pitchFamily="18" charset="0"/>
                <a:ea typeface="ＭＳ Ｐゴシック" charset="0"/>
                <a:cs typeface="ＭＳ Ｐゴシック" charset="0"/>
              </a:rPr>
              <a:t>Measurement Equation</a:t>
            </a:r>
          </a:p>
        </p:txBody>
      </p:sp>
      <p:sp>
        <p:nvSpPr>
          <p:cNvPr id="39941" name="Rectangle 4"/>
          <p:cNvSpPr>
            <a:spLocks noChangeArrowheads="1"/>
          </p:cNvSpPr>
          <p:nvPr/>
        </p:nvSpPr>
        <p:spPr bwMode="auto">
          <a:xfrm>
            <a:off x="762000" y="1295400"/>
            <a:ext cx="7698432" cy="8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1"/>
              </a:buClr>
              <a:buSzPct val="65000"/>
            </a:pPr>
            <a:r>
              <a:rPr lang="en-US" sz="3000" dirty="0">
                <a:solidFill>
                  <a:schemeClr val="bg1"/>
                </a:solidFill>
                <a:latin typeface="Times" pitchFamily="18" charset="0"/>
                <a:sym typeface="Symbol" charset="0"/>
              </a:rPr>
              <a:t>GPS receiver measures </a:t>
            </a:r>
            <a:r>
              <a:rPr lang="ja-JP" altLang="en-US" sz="3000" dirty="0">
                <a:solidFill>
                  <a:schemeClr val="bg1"/>
                </a:solidFill>
                <a:latin typeface="Times" pitchFamily="18" charset="0"/>
                <a:sym typeface="Symbol" charset="0"/>
              </a:rPr>
              <a:t>“</a:t>
            </a:r>
            <a:r>
              <a:rPr lang="en-US" sz="3000" dirty="0">
                <a:solidFill>
                  <a:schemeClr val="bg1"/>
                </a:solidFill>
                <a:latin typeface="Times" pitchFamily="18" charset="0"/>
                <a:sym typeface="Symbol" charset="0"/>
              </a:rPr>
              <a:t>Pseudorange</a:t>
            </a:r>
            <a:r>
              <a:rPr lang="ja-JP" altLang="en-US" sz="3000" dirty="0">
                <a:solidFill>
                  <a:schemeClr val="bg1"/>
                </a:solidFill>
                <a:latin typeface="Times" pitchFamily="18" charset="0"/>
                <a:sym typeface="Symbol" charset="0"/>
              </a:rPr>
              <a:t>”</a:t>
            </a:r>
            <a:r>
              <a:rPr lang="en-US" sz="3000" dirty="0">
                <a:solidFill>
                  <a:schemeClr val="bg1"/>
                </a:solidFill>
                <a:latin typeface="Times" pitchFamily="18" charset="0"/>
                <a:sym typeface="Symbol" charset="0"/>
              </a:rPr>
              <a:t> by measuring the transit time of the signal: </a:t>
            </a:r>
          </a:p>
        </p:txBody>
      </p:sp>
      <p:sp>
        <p:nvSpPr>
          <p:cNvPr id="39942" name="Text Box 5"/>
          <p:cNvSpPr txBox="1">
            <a:spLocks noChangeArrowheads="1"/>
          </p:cNvSpPr>
          <p:nvPr/>
        </p:nvSpPr>
        <p:spPr bwMode="auto">
          <a:xfrm>
            <a:off x="5127283" y="3994150"/>
            <a:ext cx="23358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chemeClr val="bg1"/>
                </a:solidFill>
                <a:latin typeface="Times" pitchFamily="18" charset="0"/>
              </a:rPr>
              <a:t>time of transmission,</a:t>
            </a:r>
            <a:br>
              <a:rPr lang="en-US" sz="2000" dirty="0">
                <a:solidFill>
                  <a:schemeClr val="bg1"/>
                </a:solidFill>
                <a:latin typeface="Times" pitchFamily="18" charset="0"/>
              </a:rPr>
            </a:br>
            <a:r>
              <a:rPr lang="en-US" sz="2000" dirty="0">
                <a:solidFill>
                  <a:schemeClr val="bg1"/>
                </a:solidFill>
                <a:latin typeface="Times" pitchFamily="18" charset="0"/>
              </a:rPr>
              <a:t>encoded in signal by</a:t>
            </a:r>
            <a:br>
              <a:rPr lang="en-US" sz="2000" dirty="0">
                <a:solidFill>
                  <a:schemeClr val="bg1"/>
                </a:solidFill>
                <a:latin typeface="Times" pitchFamily="18" charset="0"/>
              </a:rPr>
            </a:br>
            <a:r>
              <a:rPr lang="en-US" sz="2000" dirty="0">
                <a:solidFill>
                  <a:schemeClr val="bg1"/>
                </a:solidFill>
                <a:latin typeface="Times" pitchFamily="18" charset="0"/>
              </a:rPr>
              <a:t>GPS satellite clock </a:t>
            </a:r>
            <a:br>
              <a:rPr lang="en-US" sz="2000" dirty="0">
                <a:solidFill>
                  <a:schemeClr val="bg1"/>
                </a:solidFill>
                <a:latin typeface="Times" pitchFamily="18" charset="0"/>
              </a:rPr>
            </a:br>
            <a:r>
              <a:rPr lang="en-US" sz="2000" dirty="0">
                <a:solidFill>
                  <a:schemeClr val="bg1"/>
                </a:solidFill>
                <a:latin typeface="Times" pitchFamily="18" charset="0"/>
              </a:rPr>
              <a:t>(known precisely)</a:t>
            </a:r>
          </a:p>
        </p:txBody>
      </p:sp>
      <p:sp>
        <p:nvSpPr>
          <p:cNvPr id="39945" name="Text Box 8"/>
          <p:cNvSpPr txBox="1">
            <a:spLocks noChangeArrowheads="1"/>
          </p:cNvSpPr>
          <p:nvPr/>
        </p:nvSpPr>
        <p:spPr bwMode="auto">
          <a:xfrm>
            <a:off x="1641420" y="3943350"/>
            <a:ext cx="30973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chemeClr val="bg1"/>
                </a:solidFill>
                <a:latin typeface="Times" pitchFamily="18" charset="0"/>
              </a:rPr>
              <a:t>time of signal reception, </a:t>
            </a:r>
            <a:br>
              <a:rPr lang="en-US" sz="2000" dirty="0">
                <a:solidFill>
                  <a:schemeClr val="bg1"/>
                </a:solidFill>
                <a:latin typeface="Times" pitchFamily="18" charset="0"/>
              </a:rPr>
            </a:br>
            <a:r>
              <a:rPr lang="en-US" sz="2000" dirty="0">
                <a:solidFill>
                  <a:schemeClr val="bg1"/>
                </a:solidFill>
                <a:latin typeface="Times" pitchFamily="18" charset="0"/>
              </a:rPr>
              <a:t>(based on receiver clock,</a:t>
            </a:r>
            <a:br>
              <a:rPr lang="en-US" sz="2000" dirty="0">
                <a:solidFill>
                  <a:schemeClr val="bg1"/>
                </a:solidFill>
                <a:latin typeface="Times" pitchFamily="18" charset="0"/>
              </a:rPr>
            </a:br>
            <a:r>
              <a:rPr lang="en-US" sz="2000" dirty="0">
                <a:solidFill>
                  <a:schemeClr val="bg1"/>
                </a:solidFill>
                <a:latin typeface="Times" pitchFamily="18" charset="0"/>
              </a:rPr>
              <a:t>can be significantly in error)</a:t>
            </a:r>
          </a:p>
        </p:txBody>
      </p:sp>
      <mc:AlternateContent xmlns:mc="http://schemas.openxmlformats.org/markup-compatibility/2006" xmlns:a14="http://schemas.microsoft.com/office/drawing/2010/main">
        <mc:Choice Requires="a14">
          <p:sp>
            <p:nvSpPr>
              <p:cNvPr id="4" name="Rectangle 3"/>
              <p:cNvSpPr/>
              <p:nvPr/>
            </p:nvSpPr>
            <p:spPr>
              <a:xfrm>
                <a:off x="2281106" y="2937197"/>
                <a:ext cx="4032448"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3600" i="1" smtClean="0">
                              <a:solidFill>
                                <a:schemeClr val="bg1"/>
                              </a:solidFill>
                              <a:latin typeface="Cambria Math" panose="02040503050406030204" pitchFamily="18" charset="0"/>
                            </a:rPr>
                          </m:ctrlPr>
                        </m:sSubSupPr>
                        <m:e>
                          <m:r>
                            <m:rPr>
                              <m:sty m:val="p"/>
                            </m:rPr>
                            <a:rPr lang="en-GB" sz="3600" b="0" i="0">
                              <a:solidFill>
                                <a:schemeClr val="bg1"/>
                              </a:solidFill>
                              <a:latin typeface="Cambria Math"/>
                              <a:ea typeface="Cambria Math"/>
                            </a:rPr>
                            <m:t>ρ</m:t>
                          </m:r>
                        </m:e>
                        <m:sub>
                          <m:r>
                            <m:rPr>
                              <m:sty m:val="p"/>
                            </m:rPr>
                            <a:rPr lang="en-GB" sz="3600" b="0" i="0">
                              <a:solidFill>
                                <a:schemeClr val="bg1"/>
                              </a:solidFill>
                              <a:latin typeface="Cambria Math"/>
                            </a:rPr>
                            <m:t>r</m:t>
                          </m:r>
                        </m:sub>
                        <m:sup>
                          <m:r>
                            <m:rPr>
                              <m:sty m:val="p"/>
                            </m:rPr>
                            <a:rPr lang="en-GB" sz="3600" b="0" i="0">
                              <a:solidFill>
                                <a:schemeClr val="bg1"/>
                              </a:solidFill>
                              <a:latin typeface="Cambria Math"/>
                            </a:rPr>
                            <m:t>s</m:t>
                          </m:r>
                        </m:sup>
                      </m:sSubSup>
                      <m:r>
                        <a:rPr lang="en-GB" sz="3600" b="0" i="0" smtClean="0">
                          <a:solidFill>
                            <a:schemeClr val="bg1"/>
                          </a:solidFill>
                          <a:latin typeface="Cambria Math"/>
                        </a:rPr>
                        <m:t>=</m:t>
                      </m:r>
                      <m:r>
                        <m:rPr>
                          <m:sty m:val="p"/>
                        </m:rPr>
                        <a:rPr lang="en-GB" sz="3600" b="0" i="0" smtClean="0">
                          <a:solidFill>
                            <a:schemeClr val="bg1"/>
                          </a:solidFill>
                          <a:latin typeface="Cambria Math"/>
                        </a:rPr>
                        <m:t>c</m:t>
                      </m:r>
                      <m:r>
                        <a:rPr lang="en-GB" sz="3600" b="0" i="0" smtClean="0">
                          <a:solidFill>
                            <a:schemeClr val="bg1"/>
                          </a:solidFill>
                          <a:latin typeface="Cambria Math"/>
                          <a:ea typeface="Cambria Math"/>
                        </a:rPr>
                        <m:t> </m:t>
                      </m:r>
                      <m:r>
                        <a:rPr lang="en-GB" sz="3600" b="0" i="0">
                          <a:solidFill>
                            <a:schemeClr val="bg1"/>
                          </a:solidFill>
                          <a:latin typeface="Cambria Math"/>
                          <a:ea typeface="Cambria Math"/>
                        </a:rPr>
                        <m:t>(</m:t>
                      </m:r>
                      <m:sSub>
                        <m:sSubPr>
                          <m:ctrlPr>
                            <a:rPr lang="en-GB" sz="3600" i="1" smtClean="0">
                              <a:solidFill>
                                <a:srgbClr val="FF0000"/>
                              </a:solidFill>
                              <a:latin typeface="Cambria Math" panose="02040503050406030204" pitchFamily="18" charset="0"/>
                              <a:ea typeface="Cambria Math"/>
                            </a:rPr>
                          </m:ctrlPr>
                        </m:sSubPr>
                        <m:e>
                          <m:r>
                            <m:rPr>
                              <m:sty m:val="p"/>
                            </m:rPr>
                            <a:rPr lang="en-GB" sz="3600" b="0" i="0">
                              <a:solidFill>
                                <a:srgbClr val="FF0000"/>
                              </a:solidFill>
                              <a:latin typeface="Cambria Math"/>
                              <a:ea typeface="Cambria Math"/>
                            </a:rPr>
                            <m:t>t</m:t>
                          </m:r>
                        </m:e>
                        <m:sub>
                          <m:r>
                            <m:rPr>
                              <m:sty m:val="p"/>
                            </m:rPr>
                            <a:rPr lang="en-GB" sz="3600" b="0" i="0">
                              <a:solidFill>
                                <a:srgbClr val="FF0000"/>
                              </a:solidFill>
                              <a:latin typeface="Cambria Math"/>
                              <a:ea typeface="Cambria Math"/>
                            </a:rPr>
                            <m:t>r</m:t>
                          </m:r>
                        </m:sub>
                      </m:sSub>
                      <m:r>
                        <a:rPr lang="en-GB" sz="3600" b="0" i="0">
                          <a:solidFill>
                            <a:schemeClr val="bg1"/>
                          </a:solidFill>
                          <a:latin typeface="Cambria Math"/>
                          <a:ea typeface="Cambria Math"/>
                        </a:rPr>
                        <m:t>−</m:t>
                      </m:r>
                      <m:sSup>
                        <m:sSupPr>
                          <m:ctrlPr>
                            <a:rPr lang="en-GB" sz="3600" i="1" smtClean="0">
                              <a:solidFill>
                                <a:srgbClr val="FFFF00"/>
                              </a:solidFill>
                              <a:latin typeface="Cambria Math" panose="02040503050406030204" pitchFamily="18" charset="0"/>
                              <a:ea typeface="Cambria Math"/>
                            </a:rPr>
                          </m:ctrlPr>
                        </m:sSupPr>
                        <m:e>
                          <m:r>
                            <m:rPr>
                              <m:sty m:val="p"/>
                            </m:rPr>
                            <a:rPr lang="en-GB" sz="3600" b="0" i="0">
                              <a:solidFill>
                                <a:srgbClr val="FFFF00"/>
                              </a:solidFill>
                              <a:latin typeface="Cambria Math"/>
                              <a:ea typeface="Cambria Math"/>
                            </a:rPr>
                            <m:t>t</m:t>
                          </m:r>
                        </m:e>
                        <m:sup>
                          <m:r>
                            <m:rPr>
                              <m:sty m:val="p"/>
                            </m:rPr>
                            <a:rPr lang="en-GB" sz="3600" b="0" i="0">
                              <a:solidFill>
                                <a:srgbClr val="FFFF00"/>
                              </a:solidFill>
                              <a:latin typeface="Cambria Math"/>
                              <a:ea typeface="Cambria Math"/>
                            </a:rPr>
                            <m:t>s</m:t>
                          </m:r>
                        </m:sup>
                      </m:sSup>
                      <m:r>
                        <a:rPr lang="en-GB" sz="3600" b="0" i="0" smtClean="0">
                          <a:solidFill>
                            <a:schemeClr val="bg1"/>
                          </a:solidFill>
                          <a:latin typeface="Cambria Math"/>
                          <a:ea typeface="Cambria Math"/>
                        </a:rPr>
                        <m:t>)</m:t>
                      </m:r>
                    </m:oMath>
                  </m:oMathPara>
                </a14:m>
                <a:endParaRPr lang="en-GB" sz="3600" dirty="0"/>
              </a:p>
            </p:txBody>
          </p:sp>
        </mc:Choice>
        <mc:Fallback xmlns="">
          <p:sp>
            <p:nvSpPr>
              <p:cNvPr id="4" name="Rectangle 3"/>
              <p:cNvSpPr>
                <a:spLocks noRot="1" noChangeAspect="1" noMove="1" noResize="1" noEditPoints="1" noAdjustHandles="1" noChangeArrowheads="1" noChangeShapeType="1" noTextEdit="1"/>
              </p:cNvSpPr>
              <p:nvPr/>
            </p:nvSpPr>
            <p:spPr>
              <a:xfrm>
                <a:off x="2281106" y="2937197"/>
                <a:ext cx="4032448" cy="646331"/>
              </a:xfrm>
              <a:prstGeom prst="rect">
                <a:avLst/>
              </a:prstGeom>
              <a:blipFill rotWithShape="1">
                <a:blip r:embed="rId3"/>
                <a:stretch>
                  <a:fillRect/>
                </a:stretch>
              </a:blipFill>
            </p:spPr>
            <p:txBody>
              <a:bodyPr/>
              <a:lstStyle/>
              <a:p>
                <a:r>
                  <a:rPr lang="en-GB">
                    <a:noFill/>
                  </a:rPr>
                  <a:t> </a:t>
                </a:r>
              </a:p>
            </p:txBody>
          </p:sp>
        </mc:Fallback>
      </mc:AlternateContent>
      <p:cxnSp>
        <p:nvCxnSpPr>
          <p:cNvPr id="6" name="Curved Connector 5"/>
          <p:cNvCxnSpPr/>
          <p:nvPr/>
        </p:nvCxnSpPr>
        <p:spPr>
          <a:xfrm flipV="1">
            <a:off x="3563887" y="3579899"/>
            <a:ext cx="1012857" cy="497174"/>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a:off x="5364089" y="3526660"/>
            <a:ext cx="1224136" cy="603652"/>
          </a:xfrm>
          <a:prstGeom prst="curvedConnector3">
            <a:avLst>
              <a:gd name="adj1" fmla="val 100688"/>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8E46DEE-15D5-4039-836C-0562E02347E2}" type="slidenum">
              <a:rPr lang="en-GB" smtClean="0"/>
              <a:pPr/>
              <a:t>15</a:t>
            </a:fld>
            <a:endParaRPr lang="en-GB"/>
          </a:p>
        </p:txBody>
      </p:sp>
    </p:spTree>
    <p:extLst>
      <p:ext uri="{BB962C8B-B14F-4D97-AF65-F5344CB8AC3E}">
        <p14:creationId xmlns:p14="http://schemas.microsoft.com/office/powerpoint/2010/main" val="1728521419"/>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635000" y="116632"/>
            <a:ext cx="76327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endParaRPr lang="en-GB" sz="4000" dirty="0" smtClean="0">
              <a:solidFill>
                <a:srgbClr val="FFFF00"/>
              </a:solidFill>
              <a:latin typeface="Times" pitchFamily="18" charset="0"/>
            </a:endParaRPr>
          </a:p>
          <a:p>
            <a:pPr algn="ctr" eaLnBrk="1" hangingPunct="1">
              <a:buClrTx/>
              <a:buFontTx/>
              <a:buNone/>
            </a:pPr>
            <a:r>
              <a:rPr lang="en-GB" sz="4000" dirty="0" smtClean="0">
                <a:solidFill>
                  <a:srgbClr val="FFFF00"/>
                </a:solidFill>
                <a:latin typeface="Times" pitchFamily="18" charset="0"/>
              </a:rPr>
              <a:t>Observation </a:t>
            </a:r>
            <a:r>
              <a:rPr lang="en-GB" sz="4000" dirty="0">
                <a:solidFill>
                  <a:srgbClr val="FFFF00"/>
                </a:solidFill>
                <a:latin typeface="Times" pitchFamily="18" charset="0"/>
              </a:rPr>
              <a:t>model</a:t>
            </a:r>
            <a:br>
              <a:rPr lang="en-GB" sz="4000" dirty="0">
                <a:solidFill>
                  <a:srgbClr val="FFFF00"/>
                </a:solidFill>
                <a:latin typeface="Times" pitchFamily="18" charset="0"/>
              </a:rPr>
            </a:br>
            <a:endParaRPr lang="de-DE" sz="3800" dirty="0">
              <a:solidFill>
                <a:srgbClr val="701139"/>
              </a:solidFill>
              <a:latin typeface="Times" pitchFamily="18" charset="0"/>
            </a:endParaRPr>
          </a:p>
        </p:txBody>
      </p:sp>
      <p:grpSp>
        <p:nvGrpSpPr>
          <p:cNvPr id="5" name="Group 4"/>
          <p:cNvGrpSpPr/>
          <p:nvPr/>
        </p:nvGrpSpPr>
        <p:grpSpPr>
          <a:xfrm>
            <a:off x="103981" y="3298366"/>
            <a:ext cx="3817938" cy="3040063"/>
            <a:chOff x="838200" y="2130425"/>
            <a:chExt cx="3817938" cy="3178175"/>
          </a:xfrm>
        </p:grpSpPr>
        <p:grpSp>
          <p:nvGrpSpPr>
            <p:cNvPr id="8198" name="Group 9"/>
            <p:cNvGrpSpPr>
              <a:grpSpLocks/>
            </p:cNvGrpSpPr>
            <p:nvPr/>
          </p:nvGrpSpPr>
          <p:grpSpPr bwMode="auto">
            <a:xfrm>
              <a:off x="1113631" y="2789238"/>
              <a:ext cx="204787" cy="282575"/>
              <a:chOff x="1218" y="1757"/>
              <a:chExt cx="129" cy="178"/>
            </a:xfrm>
          </p:grpSpPr>
          <p:sp>
            <p:nvSpPr>
              <p:cNvPr id="8517" name="Freeform 10"/>
              <p:cNvSpPr>
                <a:spLocks noChangeArrowheads="1"/>
              </p:cNvSpPr>
              <p:nvPr/>
            </p:nvSpPr>
            <p:spPr bwMode="auto">
              <a:xfrm>
                <a:off x="1291" y="1840"/>
                <a:ext cx="29" cy="38"/>
              </a:xfrm>
              <a:custGeom>
                <a:avLst/>
                <a:gdLst>
                  <a:gd name="T0" fmla="*/ 0 w 64"/>
                  <a:gd name="T1" fmla="*/ 0 h 83"/>
                  <a:gd name="T2" fmla="*/ 0 w 64"/>
                  <a:gd name="T3" fmla="*/ 0 h 83"/>
                  <a:gd name="T4" fmla="*/ 0 w 64"/>
                  <a:gd name="T5" fmla="*/ 0 h 83"/>
                  <a:gd name="T6" fmla="*/ 0 w 64"/>
                  <a:gd name="T7" fmla="*/ 0 h 83"/>
                  <a:gd name="T8" fmla="*/ 0 w 64"/>
                  <a:gd name="T9" fmla="*/ 0 h 83"/>
                  <a:gd name="T10" fmla="*/ 0 w 64"/>
                  <a:gd name="T11" fmla="*/ 0 h 83"/>
                  <a:gd name="T12" fmla="*/ 0 w 64"/>
                  <a:gd name="T13" fmla="*/ 0 h 83"/>
                  <a:gd name="T14" fmla="*/ 0 w 64"/>
                  <a:gd name="T15" fmla="*/ 1 h 83"/>
                  <a:gd name="T16" fmla="*/ 0 w 64"/>
                  <a:gd name="T17" fmla="*/ 1 h 83"/>
                  <a:gd name="T18" fmla="*/ 0 w 64"/>
                  <a:gd name="T19" fmla="*/ 1 h 83"/>
                  <a:gd name="T20" fmla="*/ 0 w 64"/>
                  <a:gd name="T21" fmla="*/ 1 h 83"/>
                  <a:gd name="T22" fmla="*/ 0 w 64"/>
                  <a:gd name="T23" fmla="*/ 1 h 83"/>
                  <a:gd name="T24" fmla="*/ 0 w 64"/>
                  <a:gd name="T25" fmla="*/ 1 h 83"/>
                  <a:gd name="T26" fmla="*/ 0 w 64"/>
                  <a:gd name="T27" fmla="*/ 2 h 83"/>
                  <a:gd name="T28" fmla="*/ 0 w 64"/>
                  <a:gd name="T29" fmla="*/ 2 h 83"/>
                  <a:gd name="T30" fmla="*/ 0 w 64"/>
                  <a:gd name="T31" fmla="*/ 2 h 83"/>
                  <a:gd name="T32" fmla="*/ 0 w 64"/>
                  <a:gd name="T33" fmla="*/ 2 h 83"/>
                  <a:gd name="T34" fmla="*/ 1 w 64"/>
                  <a:gd name="T35" fmla="*/ 2 h 83"/>
                  <a:gd name="T36" fmla="*/ 1 w 64"/>
                  <a:gd name="T37" fmla="*/ 2 h 83"/>
                  <a:gd name="T38" fmla="*/ 1 w 64"/>
                  <a:gd name="T39" fmla="*/ 2 h 83"/>
                  <a:gd name="T40" fmla="*/ 1 w 64"/>
                  <a:gd name="T41" fmla="*/ 2 h 83"/>
                  <a:gd name="T42" fmla="*/ 1 w 64"/>
                  <a:gd name="T43" fmla="*/ 2 h 83"/>
                  <a:gd name="T44" fmla="*/ 1 w 64"/>
                  <a:gd name="T45" fmla="*/ 2 h 83"/>
                  <a:gd name="T46" fmla="*/ 1 w 64"/>
                  <a:gd name="T47" fmla="*/ 2 h 83"/>
                  <a:gd name="T48" fmla="*/ 1 w 64"/>
                  <a:gd name="T49" fmla="*/ 2 h 83"/>
                  <a:gd name="T50" fmla="*/ 1 w 64"/>
                  <a:gd name="T51" fmla="*/ 1 h 83"/>
                  <a:gd name="T52" fmla="*/ 1 w 64"/>
                  <a:gd name="T53" fmla="*/ 1 h 83"/>
                  <a:gd name="T54" fmla="*/ 1 w 64"/>
                  <a:gd name="T55" fmla="*/ 1 h 83"/>
                  <a:gd name="T56" fmla="*/ 1 w 64"/>
                  <a:gd name="T57" fmla="*/ 1 h 83"/>
                  <a:gd name="T58" fmla="*/ 1 w 64"/>
                  <a:gd name="T59" fmla="*/ 1 h 83"/>
                  <a:gd name="T60" fmla="*/ 1 w 64"/>
                  <a:gd name="T61" fmla="*/ 1 h 83"/>
                  <a:gd name="T62" fmla="*/ 1 w 64"/>
                  <a:gd name="T63" fmla="*/ 0 h 83"/>
                  <a:gd name="T64" fmla="*/ 1 w 64"/>
                  <a:gd name="T65" fmla="*/ 0 h 83"/>
                  <a:gd name="T66" fmla="*/ 1 w 64"/>
                  <a:gd name="T67" fmla="*/ 0 h 83"/>
                  <a:gd name="T68" fmla="*/ 1 w 64"/>
                  <a:gd name="T69" fmla="*/ 0 h 83"/>
                  <a:gd name="T70" fmla="*/ 1 w 64"/>
                  <a:gd name="T71" fmla="*/ 0 h 83"/>
                  <a:gd name="T72" fmla="*/ 1 w 64"/>
                  <a:gd name="T73" fmla="*/ 0 h 83"/>
                  <a:gd name="T74" fmla="*/ 1 w 64"/>
                  <a:gd name="T75" fmla="*/ 0 h 83"/>
                  <a:gd name="T76" fmla="*/ 0 w 64"/>
                  <a:gd name="T77" fmla="*/ 0 h 83"/>
                  <a:gd name="T78" fmla="*/ 0 w 64"/>
                  <a:gd name="T79" fmla="*/ 0 h 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
                  <a:gd name="T121" fmla="*/ 0 h 83"/>
                  <a:gd name="T122" fmla="*/ 64 w 64"/>
                  <a:gd name="T123" fmla="*/ 83 h 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 h="83">
                    <a:moveTo>
                      <a:pt x="20" y="2"/>
                    </a:moveTo>
                    <a:lnTo>
                      <a:pt x="17" y="2"/>
                    </a:lnTo>
                    <a:lnTo>
                      <a:pt x="15" y="3"/>
                    </a:lnTo>
                    <a:lnTo>
                      <a:pt x="12" y="5"/>
                    </a:lnTo>
                    <a:lnTo>
                      <a:pt x="10" y="5"/>
                    </a:lnTo>
                    <a:lnTo>
                      <a:pt x="9" y="8"/>
                    </a:lnTo>
                    <a:lnTo>
                      <a:pt x="6" y="10"/>
                    </a:lnTo>
                    <a:lnTo>
                      <a:pt x="4" y="11"/>
                    </a:lnTo>
                    <a:lnTo>
                      <a:pt x="3" y="14"/>
                    </a:lnTo>
                    <a:lnTo>
                      <a:pt x="3" y="16"/>
                    </a:lnTo>
                    <a:lnTo>
                      <a:pt x="1" y="19"/>
                    </a:lnTo>
                    <a:lnTo>
                      <a:pt x="1" y="20"/>
                    </a:lnTo>
                    <a:lnTo>
                      <a:pt x="1" y="23"/>
                    </a:lnTo>
                    <a:lnTo>
                      <a:pt x="1" y="26"/>
                    </a:lnTo>
                    <a:lnTo>
                      <a:pt x="0" y="30"/>
                    </a:lnTo>
                    <a:lnTo>
                      <a:pt x="0" y="33"/>
                    </a:lnTo>
                    <a:lnTo>
                      <a:pt x="1" y="36"/>
                    </a:lnTo>
                    <a:lnTo>
                      <a:pt x="1" y="39"/>
                    </a:lnTo>
                    <a:lnTo>
                      <a:pt x="1" y="42"/>
                    </a:lnTo>
                    <a:lnTo>
                      <a:pt x="1" y="45"/>
                    </a:lnTo>
                    <a:lnTo>
                      <a:pt x="3" y="49"/>
                    </a:lnTo>
                    <a:lnTo>
                      <a:pt x="3" y="52"/>
                    </a:lnTo>
                    <a:lnTo>
                      <a:pt x="4" y="54"/>
                    </a:lnTo>
                    <a:lnTo>
                      <a:pt x="6" y="57"/>
                    </a:lnTo>
                    <a:lnTo>
                      <a:pt x="9" y="60"/>
                    </a:lnTo>
                    <a:lnTo>
                      <a:pt x="10" y="63"/>
                    </a:lnTo>
                    <a:lnTo>
                      <a:pt x="12" y="66"/>
                    </a:lnTo>
                    <a:lnTo>
                      <a:pt x="15" y="69"/>
                    </a:lnTo>
                    <a:lnTo>
                      <a:pt x="17" y="71"/>
                    </a:lnTo>
                    <a:lnTo>
                      <a:pt x="20" y="72"/>
                    </a:lnTo>
                    <a:lnTo>
                      <a:pt x="21" y="75"/>
                    </a:lnTo>
                    <a:lnTo>
                      <a:pt x="23" y="77"/>
                    </a:lnTo>
                    <a:lnTo>
                      <a:pt x="26" y="79"/>
                    </a:lnTo>
                    <a:lnTo>
                      <a:pt x="29" y="80"/>
                    </a:lnTo>
                    <a:lnTo>
                      <a:pt x="32" y="82"/>
                    </a:lnTo>
                    <a:lnTo>
                      <a:pt x="33" y="82"/>
                    </a:lnTo>
                    <a:lnTo>
                      <a:pt x="35" y="83"/>
                    </a:lnTo>
                    <a:lnTo>
                      <a:pt x="38" y="83"/>
                    </a:lnTo>
                    <a:lnTo>
                      <a:pt x="41" y="83"/>
                    </a:lnTo>
                    <a:lnTo>
                      <a:pt x="43" y="83"/>
                    </a:lnTo>
                    <a:lnTo>
                      <a:pt x="44" y="83"/>
                    </a:lnTo>
                    <a:lnTo>
                      <a:pt x="47" y="82"/>
                    </a:lnTo>
                    <a:lnTo>
                      <a:pt x="50" y="82"/>
                    </a:lnTo>
                    <a:lnTo>
                      <a:pt x="52" y="80"/>
                    </a:lnTo>
                    <a:lnTo>
                      <a:pt x="53" y="79"/>
                    </a:lnTo>
                    <a:lnTo>
                      <a:pt x="55" y="77"/>
                    </a:lnTo>
                    <a:lnTo>
                      <a:pt x="57" y="75"/>
                    </a:lnTo>
                    <a:lnTo>
                      <a:pt x="58" y="72"/>
                    </a:lnTo>
                    <a:lnTo>
                      <a:pt x="60" y="71"/>
                    </a:lnTo>
                    <a:lnTo>
                      <a:pt x="61" y="69"/>
                    </a:lnTo>
                    <a:lnTo>
                      <a:pt x="61" y="66"/>
                    </a:lnTo>
                    <a:lnTo>
                      <a:pt x="63" y="63"/>
                    </a:lnTo>
                    <a:lnTo>
                      <a:pt x="63" y="60"/>
                    </a:lnTo>
                    <a:lnTo>
                      <a:pt x="64" y="57"/>
                    </a:lnTo>
                    <a:lnTo>
                      <a:pt x="64" y="54"/>
                    </a:lnTo>
                    <a:lnTo>
                      <a:pt x="64" y="52"/>
                    </a:lnTo>
                    <a:lnTo>
                      <a:pt x="64" y="49"/>
                    </a:lnTo>
                    <a:lnTo>
                      <a:pt x="64" y="46"/>
                    </a:lnTo>
                    <a:lnTo>
                      <a:pt x="63" y="42"/>
                    </a:lnTo>
                    <a:lnTo>
                      <a:pt x="63" y="39"/>
                    </a:lnTo>
                    <a:lnTo>
                      <a:pt x="61" y="36"/>
                    </a:lnTo>
                    <a:lnTo>
                      <a:pt x="60" y="33"/>
                    </a:lnTo>
                    <a:lnTo>
                      <a:pt x="58" y="30"/>
                    </a:lnTo>
                    <a:lnTo>
                      <a:pt x="57" y="26"/>
                    </a:lnTo>
                    <a:lnTo>
                      <a:pt x="55" y="23"/>
                    </a:lnTo>
                    <a:lnTo>
                      <a:pt x="53" y="20"/>
                    </a:lnTo>
                    <a:lnTo>
                      <a:pt x="52" y="19"/>
                    </a:lnTo>
                    <a:lnTo>
                      <a:pt x="50" y="17"/>
                    </a:lnTo>
                    <a:lnTo>
                      <a:pt x="47" y="14"/>
                    </a:lnTo>
                    <a:lnTo>
                      <a:pt x="44" y="11"/>
                    </a:lnTo>
                    <a:lnTo>
                      <a:pt x="43" y="10"/>
                    </a:lnTo>
                    <a:lnTo>
                      <a:pt x="41" y="8"/>
                    </a:lnTo>
                    <a:lnTo>
                      <a:pt x="38" y="5"/>
                    </a:lnTo>
                    <a:lnTo>
                      <a:pt x="35" y="5"/>
                    </a:lnTo>
                    <a:lnTo>
                      <a:pt x="33" y="3"/>
                    </a:lnTo>
                    <a:lnTo>
                      <a:pt x="32" y="2"/>
                    </a:lnTo>
                    <a:lnTo>
                      <a:pt x="29" y="2"/>
                    </a:lnTo>
                    <a:lnTo>
                      <a:pt x="26" y="0"/>
                    </a:lnTo>
                    <a:lnTo>
                      <a:pt x="23" y="0"/>
                    </a:lnTo>
                    <a:lnTo>
                      <a:pt x="21" y="0"/>
                    </a:lnTo>
                    <a:lnTo>
                      <a:pt x="20" y="2"/>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18" name="Freeform 11"/>
              <p:cNvSpPr>
                <a:spLocks noChangeArrowheads="1"/>
              </p:cNvSpPr>
              <p:nvPr/>
            </p:nvSpPr>
            <p:spPr bwMode="auto">
              <a:xfrm>
                <a:off x="1301" y="1840"/>
                <a:ext cx="14" cy="28"/>
              </a:xfrm>
              <a:custGeom>
                <a:avLst/>
                <a:gdLst>
                  <a:gd name="T0" fmla="*/ 0 w 30"/>
                  <a:gd name="T1" fmla="*/ 1 h 63"/>
                  <a:gd name="T2" fmla="*/ 0 w 30"/>
                  <a:gd name="T3" fmla="*/ 1 h 63"/>
                  <a:gd name="T4" fmla="*/ 0 w 30"/>
                  <a:gd name="T5" fmla="*/ 1 h 63"/>
                  <a:gd name="T6" fmla="*/ 0 w 30"/>
                  <a:gd name="T7" fmla="*/ 1 h 63"/>
                  <a:gd name="T8" fmla="*/ 0 w 30"/>
                  <a:gd name="T9" fmla="*/ 1 h 63"/>
                  <a:gd name="T10" fmla="*/ 0 w 30"/>
                  <a:gd name="T11" fmla="*/ 1 h 63"/>
                  <a:gd name="T12" fmla="*/ 0 w 30"/>
                  <a:gd name="T13" fmla="*/ 1 h 63"/>
                  <a:gd name="T14" fmla="*/ 0 w 30"/>
                  <a:gd name="T15" fmla="*/ 1 h 63"/>
                  <a:gd name="T16" fmla="*/ 1 w 30"/>
                  <a:gd name="T17" fmla="*/ 1 h 63"/>
                  <a:gd name="T18" fmla="*/ 1 w 30"/>
                  <a:gd name="T19" fmla="*/ 1 h 63"/>
                  <a:gd name="T20" fmla="*/ 1 w 30"/>
                  <a:gd name="T21" fmla="*/ 1 h 63"/>
                  <a:gd name="T22" fmla="*/ 1 w 30"/>
                  <a:gd name="T23" fmla="*/ 1 h 63"/>
                  <a:gd name="T24" fmla="*/ 1 w 30"/>
                  <a:gd name="T25" fmla="*/ 1 h 63"/>
                  <a:gd name="T26" fmla="*/ 1 w 30"/>
                  <a:gd name="T27" fmla="*/ 1 h 63"/>
                  <a:gd name="T28" fmla="*/ 1 w 30"/>
                  <a:gd name="T29" fmla="*/ 1 h 63"/>
                  <a:gd name="T30" fmla="*/ 1 w 30"/>
                  <a:gd name="T31" fmla="*/ 1 h 63"/>
                  <a:gd name="T32" fmla="*/ 1 w 30"/>
                  <a:gd name="T33" fmla="*/ 0 h 63"/>
                  <a:gd name="T34" fmla="*/ 1 w 30"/>
                  <a:gd name="T35" fmla="*/ 0 h 63"/>
                  <a:gd name="T36" fmla="*/ 0 w 30"/>
                  <a:gd name="T37" fmla="*/ 0 h 63"/>
                  <a:gd name="T38" fmla="*/ 0 w 30"/>
                  <a:gd name="T39" fmla="*/ 0 h 63"/>
                  <a:gd name="T40" fmla="*/ 0 w 30"/>
                  <a:gd name="T41" fmla="*/ 0 h 63"/>
                  <a:gd name="T42" fmla="*/ 0 w 30"/>
                  <a:gd name="T43" fmla="*/ 0 h 63"/>
                  <a:gd name="T44" fmla="*/ 0 w 30"/>
                  <a:gd name="T45" fmla="*/ 0 h 63"/>
                  <a:gd name="T46" fmla="*/ 0 w 30"/>
                  <a:gd name="T47" fmla="*/ 0 h 63"/>
                  <a:gd name="T48" fmla="*/ 0 w 30"/>
                  <a:gd name="T49" fmla="*/ 0 h 63"/>
                  <a:gd name="T50" fmla="*/ 0 w 30"/>
                  <a:gd name="T51" fmla="*/ 0 h 63"/>
                  <a:gd name="T52" fmla="*/ 0 w 30"/>
                  <a:gd name="T53" fmla="*/ 0 h 63"/>
                  <a:gd name="T54" fmla="*/ 0 w 30"/>
                  <a:gd name="T55" fmla="*/ 0 h 63"/>
                  <a:gd name="T56" fmla="*/ 0 w 30"/>
                  <a:gd name="T57" fmla="*/ 0 h 63"/>
                  <a:gd name="T58" fmla="*/ 0 w 30"/>
                  <a:gd name="T59" fmla="*/ 0 h 63"/>
                  <a:gd name="T60" fmla="*/ 0 w 30"/>
                  <a:gd name="T61" fmla="*/ 0 h 63"/>
                  <a:gd name="T62" fmla="*/ 0 w 30"/>
                  <a:gd name="T63" fmla="*/ 0 h 63"/>
                  <a:gd name="T64" fmla="*/ 0 w 30"/>
                  <a:gd name="T65" fmla="*/ 0 h 63"/>
                  <a:gd name="T66" fmla="*/ 0 w 30"/>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63"/>
                  <a:gd name="T104" fmla="*/ 30 w 30"/>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63">
                    <a:moveTo>
                      <a:pt x="17" y="63"/>
                    </a:moveTo>
                    <a:lnTo>
                      <a:pt x="18" y="63"/>
                    </a:lnTo>
                    <a:lnTo>
                      <a:pt x="20" y="62"/>
                    </a:lnTo>
                    <a:lnTo>
                      <a:pt x="21" y="60"/>
                    </a:lnTo>
                    <a:lnTo>
                      <a:pt x="23" y="57"/>
                    </a:lnTo>
                    <a:lnTo>
                      <a:pt x="24" y="56"/>
                    </a:lnTo>
                    <a:lnTo>
                      <a:pt x="26" y="54"/>
                    </a:lnTo>
                    <a:lnTo>
                      <a:pt x="27" y="52"/>
                    </a:lnTo>
                    <a:lnTo>
                      <a:pt x="29" y="51"/>
                    </a:lnTo>
                    <a:lnTo>
                      <a:pt x="29" y="48"/>
                    </a:lnTo>
                    <a:lnTo>
                      <a:pt x="30" y="45"/>
                    </a:lnTo>
                    <a:lnTo>
                      <a:pt x="30" y="42"/>
                    </a:lnTo>
                    <a:lnTo>
                      <a:pt x="30" y="40"/>
                    </a:lnTo>
                    <a:lnTo>
                      <a:pt x="30" y="37"/>
                    </a:lnTo>
                    <a:lnTo>
                      <a:pt x="30" y="36"/>
                    </a:lnTo>
                    <a:lnTo>
                      <a:pt x="30" y="33"/>
                    </a:lnTo>
                    <a:lnTo>
                      <a:pt x="30" y="30"/>
                    </a:lnTo>
                    <a:lnTo>
                      <a:pt x="29" y="26"/>
                    </a:lnTo>
                    <a:lnTo>
                      <a:pt x="27" y="25"/>
                    </a:lnTo>
                    <a:lnTo>
                      <a:pt x="27" y="22"/>
                    </a:lnTo>
                    <a:lnTo>
                      <a:pt x="26" y="19"/>
                    </a:lnTo>
                    <a:lnTo>
                      <a:pt x="24" y="17"/>
                    </a:lnTo>
                    <a:lnTo>
                      <a:pt x="23" y="16"/>
                    </a:lnTo>
                    <a:lnTo>
                      <a:pt x="21" y="13"/>
                    </a:lnTo>
                    <a:lnTo>
                      <a:pt x="20" y="11"/>
                    </a:lnTo>
                    <a:lnTo>
                      <a:pt x="18" y="10"/>
                    </a:lnTo>
                    <a:lnTo>
                      <a:pt x="17" y="7"/>
                    </a:lnTo>
                    <a:lnTo>
                      <a:pt x="14" y="5"/>
                    </a:lnTo>
                    <a:lnTo>
                      <a:pt x="12" y="3"/>
                    </a:lnTo>
                    <a:lnTo>
                      <a:pt x="10" y="3"/>
                    </a:lnTo>
                    <a:lnTo>
                      <a:pt x="7" y="2"/>
                    </a:lnTo>
                    <a:lnTo>
                      <a:pt x="6" y="0"/>
                    </a:lnTo>
                    <a:lnTo>
                      <a:pt x="3"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19" name="Freeform 12"/>
              <p:cNvSpPr>
                <a:spLocks noChangeArrowheads="1"/>
              </p:cNvSpPr>
              <p:nvPr/>
            </p:nvSpPr>
            <p:spPr bwMode="auto">
              <a:xfrm>
                <a:off x="1295" y="1843"/>
                <a:ext cx="18" cy="26"/>
              </a:xfrm>
              <a:custGeom>
                <a:avLst/>
                <a:gdLst>
                  <a:gd name="T0" fmla="*/ 0 w 40"/>
                  <a:gd name="T1" fmla="*/ 1 h 58"/>
                  <a:gd name="T2" fmla="*/ 0 w 40"/>
                  <a:gd name="T3" fmla="*/ 1 h 58"/>
                  <a:gd name="T4" fmla="*/ 0 w 40"/>
                  <a:gd name="T5" fmla="*/ 1 h 58"/>
                  <a:gd name="T6" fmla="*/ 0 w 40"/>
                  <a:gd name="T7" fmla="*/ 1 h 58"/>
                  <a:gd name="T8" fmla="*/ 0 w 40"/>
                  <a:gd name="T9" fmla="*/ 1 h 58"/>
                  <a:gd name="T10" fmla="*/ 1 w 40"/>
                  <a:gd name="T11" fmla="*/ 1 h 58"/>
                  <a:gd name="T12" fmla="*/ 1 w 40"/>
                  <a:gd name="T13" fmla="*/ 1 h 58"/>
                  <a:gd name="T14" fmla="*/ 1 w 40"/>
                  <a:gd name="T15" fmla="*/ 1 h 58"/>
                  <a:gd name="T16" fmla="*/ 1 w 40"/>
                  <a:gd name="T17" fmla="*/ 1 h 58"/>
                  <a:gd name="T18" fmla="*/ 1 w 40"/>
                  <a:gd name="T19" fmla="*/ 1 h 58"/>
                  <a:gd name="T20" fmla="*/ 1 w 40"/>
                  <a:gd name="T21" fmla="*/ 1 h 58"/>
                  <a:gd name="T22" fmla="*/ 1 w 40"/>
                  <a:gd name="T23" fmla="*/ 1 h 58"/>
                  <a:gd name="T24" fmla="*/ 1 w 40"/>
                  <a:gd name="T25" fmla="*/ 1 h 58"/>
                  <a:gd name="T26" fmla="*/ 1 w 40"/>
                  <a:gd name="T27" fmla="*/ 1 h 58"/>
                  <a:gd name="T28" fmla="*/ 1 w 40"/>
                  <a:gd name="T29" fmla="*/ 0 h 58"/>
                  <a:gd name="T30" fmla="*/ 1 w 40"/>
                  <a:gd name="T31" fmla="*/ 0 h 58"/>
                  <a:gd name="T32" fmla="*/ 1 w 40"/>
                  <a:gd name="T33" fmla="*/ 0 h 58"/>
                  <a:gd name="T34" fmla="*/ 1 w 40"/>
                  <a:gd name="T35" fmla="*/ 0 h 58"/>
                  <a:gd name="T36" fmla="*/ 1 w 40"/>
                  <a:gd name="T37" fmla="*/ 0 h 58"/>
                  <a:gd name="T38" fmla="*/ 1 w 40"/>
                  <a:gd name="T39" fmla="*/ 0 h 58"/>
                  <a:gd name="T40" fmla="*/ 1 w 40"/>
                  <a:gd name="T41" fmla="*/ 0 h 58"/>
                  <a:gd name="T42" fmla="*/ 1 w 40"/>
                  <a:gd name="T43" fmla="*/ 0 h 58"/>
                  <a:gd name="T44" fmla="*/ 0 w 40"/>
                  <a:gd name="T45" fmla="*/ 0 h 58"/>
                  <a:gd name="T46" fmla="*/ 0 w 40"/>
                  <a:gd name="T47" fmla="*/ 0 h 58"/>
                  <a:gd name="T48" fmla="*/ 0 w 40"/>
                  <a:gd name="T49" fmla="*/ 0 h 58"/>
                  <a:gd name="T50" fmla="*/ 0 w 40"/>
                  <a:gd name="T51" fmla="*/ 0 h 58"/>
                  <a:gd name="T52" fmla="*/ 0 w 40"/>
                  <a:gd name="T53" fmla="*/ 0 h 58"/>
                  <a:gd name="T54" fmla="*/ 0 w 40"/>
                  <a:gd name="T55" fmla="*/ 0 h 58"/>
                  <a:gd name="T56" fmla="*/ 0 w 40"/>
                  <a:gd name="T57" fmla="*/ 0 h 58"/>
                  <a:gd name="T58" fmla="*/ 0 w 40"/>
                  <a:gd name="T59" fmla="*/ 0 h 58"/>
                  <a:gd name="T60" fmla="*/ 0 w 40"/>
                  <a:gd name="T61" fmla="*/ 0 h 58"/>
                  <a:gd name="T62" fmla="*/ 0 w 40"/>
                  <a:gd name="T63" fmla="*/ 0 h 58"/>
                  <a:gd name="T64" fmla="*/ 0 w 40"/>
                  <a:gd name="T65" fmla="*/ 0 h 58"/>
                  <a:gd name="T66" fmla="*/ 0 w 40"/>
                  <a:gd name="T67" fmla="*/ 0 h 58"/>
                  <a:gd name="T68" fmla="*/ 0 w 40"/>
                  <a:gd name="T69" fmla="*/ 0 h 58"/>
                  <a:gd name="T70" fmla="*/ 0 w 40"/>
                  <a:gd name="T71" fmla="*/ 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58"/>
                  <a:gd name="T110" fmla="*/ 40 w 40"/>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58">
                    <a:moveTo>
                      <a:pt x="22" y="58"/>
                    </a:moveTo>
                    <a:lnTo>
                      <a:pt x="25" y="56"/>
                    </a:lnTo>
                    <a:lnTo>
                      <a:pt x="26" y="55"/>
                    </a:lnTo>
                    <a:lnTo>
                      <a:pt x="30" y="53"/>
                    </a:lnTo>
                    <a:lnTo>
                      <a:pt x="30" y="52"/>
                    </a:lnTo>
                    <a:lnTo>
                      <a:pt x="33" y="50"/>
                    </a:lnTo>
                    <a:lnTo>
                      <a:pt x="34" y="47"/>
                    </a:lnTo>
                    <a:lnTo>
                      <a:pt x="36" y="47"/>
                    </a:lnTo>
                    <a:lnTo>
                      <a:pt x="37" y="44"/>
                    </a:lnTo>
                    <a:lnTo>
                      <a:pt x="37" y="42"/>
                    </a:lnTo>
                    <a:lnTo>
                      <a:pt x="39" y="39"/>
                    </a:lnTo>
                    <a:lnTo>
                      <a:pt x="39" y="36"/>
                    </a:lnTo>
                    <a:lnTo>
                      <a:pt x="40" y="35"/>
                    </a:lnTo>
                    <a:lnTo>
                      <a:pt x="40" y="32"/>
                    </a:lnTo>
                    <a:lnTo>
                      <a:pt x="40" y="29"/>
                    </a:lnTo>
                    <a:lnTo>
                      <a:pt x="40" y="27"/>
                    </a:lnTo>
                    <a:lnTo>
                      <a:pt x="39" y="26"/>
                    </a:lnTo>
                    <a:lnTo>
                      <a:pt x="39" y="23"/>
                    </a:lnTo>
                    <a:lnTo>
                      <a:pt x="37" y="19"/>
                    </a:lnTo>
                    <a:lnTo>
                      <a:pt x="36" y="18"/>
                    </a:lnTo>
                    <a:lnTo>
                      <a:pt x="34" y="15"/>
                    </a:lnTo>
                    <a:lnTo>
                      <a:pt x="33" y="13"/>
                    </a:lnTo>
                    <a:lnTo>
                      <a:pt x="31" y="12"/>
                    </a:lnTo>
                    <a:lnTo>
                      <a:pt x="30" y="10"/>
                    </a:lnTo>
                    <a:lnTo>
                      <a:pt x="28" y="9"/>
                    </a:lnTo>
                    <a:lnTo>
                      <a:pt x="26" y="7"/>
                    </a:lnTo>
                    <a:lnTo>
                      <a:pt x="23" y="6"/>
                    </a:lnTo>
                    <a:lnTo>
                      <a:pt x="20" y="4"/>
                    </a:lnTo>
                    <a:lnTo>
                      <a:pt x="20" y="3"/>
                    </a:lnTo>
                    <a:lnTo>
                      <a:pt x="17" y="1"/>
                    </a:lnTo>
                    <a:lnTo>
                      <a:pt x="14" y="1"/>
                    </a:lnTo>
                    <a:lnTo>
                      <a:pt x="11" y="0"/>
                    </a:lnTo>
                    <a:lnTo>
                      <a:pt x="10" y="0"/>
                    </a:lnTo>
                    <a:lnTo>
                      <a:pt x="6" y="0"/>
                    </a:lnTo>
                    <a:lnTo>
                      <a:pt x="3"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0" name="Freeform 13"/>
              <p:cNvSpPr>
                <a:spLocks noChangeArrowheads="1"/>
              </p:cNvSpPr>
              <p:nvPr/>
            </p:nvSpPr>
            <p:spPr bwMode="auto">
              <a:xfrm>
                <a:off x="1294" y="1853"/>
                <a:ext cx="11" cy="14"/>
              </a:xfrm>
              <a:custGeom>
                <a:avLst/>
                <a:gdLst>
                  <a:gd name="T0" fmla="*/ 0 w 26"/>
                  <a:gd name="T1" fmla="*/ 0 h 30"/>
                  <a:gd name="T2" fmla="*/ 0 w 26"/>
                  <a:gd name="T3" fmla="*/ 0 h 30"/>
                  <a:gd name="T4" fmla="*/ 0 w 26"/>
                  <a:gd name="T5" fmla="*/ 0 h 30"/>
                  <a:gd name="T6" fmla="*/ 0 w 26"/>
                  <a:gd name="T7" fmla="*/ 0 h 30"/>
                  <a:gd name="T8" fmla="*/ 0 w 26"/>
                  <a:gd name="T9" fmla="*/ 0 h 30"/>
                  <a:gd name="T10" fmla="*/ 0 w 26"/>
                  <a:gd name="T11" fmla="*/ 0 h 30"/>
                  <a:gd name="T12" fmla="*/ 0 w 26"/>
                  <a:gd name="T13" fmla="*/ 0 h 30"/>
                  <a:gd name="T14" fmla="*/ 0 w 26"/>
                  <a:gd name="T15" fmla="*/ 0 h 30"/>
                  <a:gd name="T16" fmla="*/ 0 w 26"/>
                  <a:gd name="T17" fmla="*/ 0 h 30"/>
                  <a:gd name="T18" fmla="*/ 0 w 26"/>
                  <a:gd name="T19" fmla="*/ 0 h 30"/>
                  <a:gd name="T20" fmla="*/ 0 w 26"/>
                  <a:gd name="T21" fmla="*/ 0 h 30"/>
                  <a:gd name="T22" fmla="*/ 0 w 26"/>
                  <a:gd name="T23" fmla="*/ 0 h 30"/>
                  <a:gd name="T24" fmla="*/ 0 w 26"/>
                  <a:gd name="T25" fmla="*/ 0 h 30"/>
                  <a:gd name="T26" fmla="*/ 0 w 26"/>
                  <a:gd name="T27" fmla="*/ 1 h 30"/>
                  <a:gd name="T28" fmla="*/ 0 w 26"/>
                  <a:gd name="T29" fmla="*/ 1 h 30"/>
                  <a:gd name="T30" fmla="*/ 0 w 26"/>
                  <a:gd name="T31" fmla="*/ 1 h 30"/>
                  <a:gd name="T32" fmla="*/ 0 w 26"/>
                  <a:gd name="T33" fmla="*/ 1 h 30"/>
                  <a:gd name="T34" fmla="*/ 0 w 26"/>
                  <a:gd name="T35" fmla="*/ 1 h 30"/>
                  <a:gd name="T36" fmla="*/ 0 w 26"/>
                  <a:gd name="T37" fmla="*/ 0 h 30"/>
                  <a:gd name="T38" fmla="*/ 0 w 26"/>
                  <a:gd name="T39" fmla="*/ 0 h 30"/>
                  <a:gd name="T40" fmla="*/ 0 w 26"/>
                  <a:gd name="T41" fmla="*/ 0 h 30"/>
                  <a:gd name="T42" fmla="*/ 0 w 26"/>
                  <a:gd name="T43" fmla="*/ 0 h 30"/>
                  <a:gd name="T44" fmla="*/ 0 w 26"/>
                  <a:gd name="T45" fmla="*/ 0 h 30"/>
                  <a:gd name="T46" fmla="*/ 0 w 26"/>
                  <a:gd name="T47" fmla="*/ 0 h 30"/>
                  <a:gd name="T48" fmla="*/ 0 w 26"/>
                  <a:gd name="T49" fmla="*/ 0 h 30"/>
                  <a:gd name="T50" fmla="*/ 0 w 26"/>
                  <a:gd name="T51" fmla="*/ 0 h 30"/>
                  <a:gd name="T52" fmla="*/ 0 w 26"/>
                  <a:gd name="T53" fmla="*/ 0 h 30"/>
                  <a:gd name="T54" fmla="*/ 0 w 26"/>
                  <a:gd name="T55" fmla="*/ 0 h 30"/>
                  <a:gd name="T56" fmla="*/ 0 w 26"/>
                  <a:gd name="T57" fmla="*/ 0 h 30"/>
                  <a:gd name="T58" fmla="*/ 0 w 26"/>
                  <a:gd name="T59" fmla="*/ 0 h 30"/>
                  <a:gd name="T60" fmla="*/ 0 w 26"/>
                  <a:gd name="T61" fmla="*/ 0 h 30"/>
                  <a:gd name="T62" fmla="*/ 0 w 2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30"/>
                  <a:gd name="T98" fmla="*/ 26 w 2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30">
                    <a:moveTo>
                      <a:pt x="11" y="0"/>
                    </a:moveTo>
                    <a:lnTo>
                      <a:pt x="9" y="0"/>
                    </a:lnTo>
                    <a:lnTo>
                      <a:pt x="7" y="1"/>
                    </a:lnTo>
                    <a:lnTo>
                      <a:pt x="6" y="1"/>
                    </a:lnTo>
                    <a:lnTo>
                      <a:pt x="4" y="3"/>
                    </a:lnTo>
                    <a:lnTo>
                      <a:pt x="3" y="3"/>
                    </a:lnTo>
                    <a:lnTo>
                      <a:pt x="3" y="4"/>
                    </a:lnTo>
                    <a:lnTo>
                      <a:pt x="1" y="6"/>
                    </a:lnTo>
                    <a:lnTo>
                      <a:pt x="0" y="7"/>
                    </a:lnTo>
                    <a:lnTo>
                      <a:pt x="0" y="9"/>
                    </a:lnTo>
                    <a:lnTo>
                      <a:pt x="0" y="10"/>
                    </a:lnTo>
                    <a:lnTo>
                      <a:pt x="0" y="12"/>
                    </a:lnTo>
                    <a:lnTo>
                      <a:pt x="0" y="13"/>
                    </a:lnTo>
                    <a:lnTo>
                      <a:pt x="0" y="15"/>
                    </a:lnTo>
                    <a:lnTo>
                      <a:pt x="0" y="16"/>
                    </a:lnTo>
                    <a:lnTo>
                      <a:pt x="0" y="18"/>
                    </a:lnTo>
                    <a:lnTo>
                      <a:pt x="0" y="19"/>
                    </a:lnTo>
                    <a:lnTo>
                      <a:pt x="1" y="21"/>
                    </a:lnTo>
                    <a:lnTo>
                      <a:pt x="1" y="22"/>
                    </a:lnTo>
                    <a:lnTo>
                      <a:pt x="3" y="22"/>
                    </a:lnTo>
                    <a:lnTo>
                      <a:pt x="3" y="24"/>
                    </a:lnTo>
                    <a:lnTo>
                      <a:pt x="4" y="24"/>
                    </a:lnTo>
                    <a:lnTo>
                      <a:pt x="6" y="26"/>
                    </a:lnTo>
                    <a:lnTo>
                      <a:pt x="6" y="27"/>
                    </a:lnTo>
                    <a:lnTo>
                      <a:pt x="7" y="27"/>
                    </a:lnTo>
                    <a:lnTo>
                      <a:pt x="9" y="27"/>
                    </a:lnTo>
                    <a:lnTo>
                      <a:pt x="9" y="29"/>
                    </a:lnTo>
                    <a:lnTo>
                      <a:pt x="11" y="29"/>
                    </a:lnTo>
                    <a:lnTo>
                      <a:pt x="12" y="29"/>
                    </a:lnTo>
                    <a:lnTo>
                      <a:pt x="12" y="30"/>
                    </a:lnTo>
                    <a:lnTo>
                      <a:pt x="14" y="30"/>
                    </a:lnTo>
                    <a:lnTo>
                      <a:pt x="15" y="30"/>
                    </a:lnTo>
                    <a:lnTo>
                      <a:pt x="17" y="30"/>
                    </a:lnTo>
                    <a:lnTo>
                      <a:pt x="18" y="29"/>
                    </a:lnTo>
                    <a:lnTo>
                      <a:pt x="20" y="29"/>
                    </a:lnTo>
                    <a:lnTo>
                      <a:pt x="21" y="27"/>
                    </a:lnTo>
                    <a:lnTo>
                      <a:pt x="23" y="27"/>
                    </a:lnTo>
                    <a:lnTo>
                      <a:pt x="23" y="26"/>
                    </a:lnTo>
                    <a:lnTo>
                      <a:pt x="24" y="24"/>
                    </a:lnTo>
                    <a:lnTo>
                      <a:pt x="26" y="22"/>
                    </a:lnTo>
                    <a:lnTo>
                      <a:pt x="26" y="21"/>
                    </a:lnTo>
                    <a:lnTo>
                      <a:pt x="26" y="19"/>
                    </a:lnTo>
                    <a:lnTo>
                      <a:pt x="26" y="18"/>
                    </a:lnTo>
                    <a:lnTo>
                      <a:pt x="26" y="16"/>
                    </a:lnTo>
                    <a:lnTo>
                      <a:pt x="26" y="15"/>
                    </a:lnTo>
                    <a:lnTo>
                      <a:pt x="26" y="13"/>
                    </a:lnTo>
                    <a:lnTo>
                      <a:pt x="26" y="12"/>
                    </a:lnTo>
                    <a:lnTo>
                      <a:pt x="24" y="10"/>
                    </a:lnTo>
                    <a:lnTo>
                      <a:pt x="24" y="9"/>
                    </a:lnTo>
                    <a:lnTo>
                      <a:pt x="24" y="7"/>
                    </a:lnTo>
                    <a:lnTo>
                      <a:pt x="23" y="7"/>
                    </a:lnTo>
                    <a:lnTo>
                      <a:pt x="23" y="6"/>
                    </a:lnTo>
                    <a:lnTo>
                      <a:pt x="21" y="6"/>
                    </a:lnTo>
                    <a:lnTo>
                      <a:pt x="20" y="4"/>
                    </a:lnTo>
                    <a:lnTo>
                      <a:pt x="18" y="3"/>
                    </a:lnTo>
                    <a:lnTo>
                      <a:pt x="17" y="3"/>
                    </a:lnTo>
                    <a:lnTo>
                      <a:pt x="17" y="1"/>
                    </a:lnTo>
                    <a:lnTo>
                      <a:pt x="15" y="1"/>
                    </a:lnTo>
                    <a:lnTo>
                      <a:pt x="14" y="1"/>
                    </a:lnTo>
                    <a:lnTo>
                      <a:pt x="14" y="0"/>
                    </a:lnTo>
                    <a:lnTo>
                      <a:pt x="12" y="0"/>
                    </a:lnTo>
                    <a:lnTo>
                      <a:pt x="11"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1" name="Freeform 14"/>
              <p:cNvSpPr>
                <a:spLocks noChangeArrowheads="1"/>
              </p:cNvSpPr>
              <p:nvPr/>
            </p:nvSpPr>
            <p:spPr bwMode="auto">
              <a:xfrm>
                <a:off x="1295" y="1844"/>
                <a:ext cx="4" cy="6"/>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
                  <a:gd name="T118" fmla="*/ 0 h 15"/>
                  <a:gd name="T119" fmla="*/ 13 w 13"/>
                  <a:gd name="T120" fmla="*/ 15 h 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 h="15">
                    <a:moveTo>
                      <a:pt x="3" y="1"/>
                    </a:moveTo>
                    <a:lnTo>
                      <a:pt x="2" y="1"/>
                    </a:lnTo>
                    <a:lnTo>
                      <a:pt x="0" y="1"/>
                    </a:lnTo>
                    <a:lnTo>
                      <a:pt x="0" y="3"/>
                    </a:lnTo>
                    <a:lnTo>
                      <a:pt x="0" y="4"/>
                    </a:lnTo>
                    <a:lnTo>
                      <a:pt x="0" y="6"/>
                    </a:lnTo>
                    <a:lnTo>
                      <a:pt x="0" y="7"/>
                    </a:lnTo>
                    <a:lnTo>
                      <a:pt x="0" y="9"/>
                    </a:lnTo>
                    <a:lnTo>
                      <a:pt x="2" y="9"/>
                    </a:lnTo>
                    <a:lnTo>
                      <a:pt x="2" y="10"/>
                    </a:lnTo>
                    <a:lnTo>
                      <a:pt x="3" y="12"/>
                    </a:lnTo>
                    <a:lnTo>
                      <a:pt x="5" y="13"/>
                    </a:lnTo>
                    <a:lnTo>
                      <a:pt x="6" y="13"/>
                    </a:lnTo>
                    <a:lnTo>
                      <a:pt x="6" y="15"/>
                    </a:lnTo>
                    <a:lnTo>
                      <a:pt x="8" y="15"/>
                    </a:lnTo>
                    <a:lnTo>
                      <a:pt x="10" y="15"/>
                    </a:lnTo>
                    <a:lnTo>
                      <a:pt x="11" y="15"/>
                    </a:lnTo>
                    <a:lnTo>
                      <a:pt x="13" y="15"/>
                    </a:lnTo>
                    <a:lnTo>
                      <a:pt x="13" y="13"/>
                    </a:lnTo>
                    <a:lnTo>
                      <a:pt x="13" y="12"/>
                    </a:lnTo>
                    <a:lnTo>
                      <a:pt x="13" y="10"/>
                    </a:lnTo>
                    <a:lnTo>
                      <a:pt x="13" y="9"/>
                    </a:lnTo>
                    <a:lnTo>
                      <a:pt x="13" y="7"/>
                    </a:lnTo>
                    <a:lnTo>
                      <a:pt x="13" y="6"/>
                    </a:lnTo>
                    <a:lnTo>
                      <a:pt x="13" y="4"/>
                    </a:lnTo>
                    <a:lnTo>
                      <a:pt x="11" y="4"/>
                    </a:lnTo>
                    <a:lnTo>
                      <a:pt x="11" y="3"/>
                    </a:lnTo>
                    <a:lnTo>
                      <a:pt x="10" y="3"/>
                    </a:lnTo>
                    <a:lnTo>
                      <a:pt x="10" y="1"/>
                    </a:lnTo>
                    <a:lnTo>
                      <a:pt x="8" y="1"/>
                    </a:lnTo>
                    <a:lnTo>
                      <a:pt x="6" y="1"/>
                    </a:lnTo>
                    <a:lnTo>
                      <a:pt x="6" y="0"/>
                    </a:lnTo>
                    <a:lnTo>
                      <a:pt x="5" y="0"/>
                    </a:lnTo>
                    <a:lnTo>
                      <a:pt x="3" y="0"/>
                    </a:lnTo>
                    <a:lnTo>
                      <a:pt x="3" y="1"/>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2" name="Freeform 15"/>
              <p:cNvSpPr>
                <a:spLocks noChangeArrowheads="1"/>
              </p:cNvSpPr>
              <p:nvPr/>
            </p:nvSpPr>
            <p:spPr bwMode="auto">
              <a:xfrm>
                <a:off x="1305" y="1864"/>
                <a:ext cx="6" cy="6"/>
              </a:xfrm>
              <a:custGeom>
                <a:avLst/>
                <a:gdLst>
                  <a:gd name="T0" fmla="*/ 0 w 14"/>
                  <a:gd name="T1" fmla="*/ 0 h 16"/>
                  <a:gd name="T2" fmla="*/ 0 w 14"/>
                  <a:gd name="T3" fmla="*/ 0 h 16"/>
                  <a:gd name="T4" fmla="*/ 0 w 14"/>
                  <a:gd name="T5" fmla="*/ 0 h 16"/>
                  <a:gd name="T6" fmla="*/ 0 w 14"/>
                  <a:gd name="T7" fmla="*/ 0 h 16"/>
                  <a:gd name="T8" fmla="*/ 0 w 14"/>
                  <a:gd name="T9" fmla="*/ 0 h 16"/>
                  <a:gd name="T10" fmla="*/ 0 w 14"/>
                  <a:gd name="T11" fmla="*/ 0 h 16"/>
                  <a:gd name="T12" fmla="*/ 0 w 14"/>
                  <a:gd name="T13" fmla="*/ 0 h 16"/>
                  <a:gd name="T14" fmla="*/ 0 w 14"/>
                  <a:gd name="T15" fmla="*/ 0 h 16"/>
                  <a:gd name="T16" fmla="*/ 0 w 14"/>
                  <a:gd name="T17" fmla="*/ 0 h 16"/>
                  <a:gd name="T18" fmla="*/ 0 w 14"/>
                  <a:gd name="T19" fmla="*/ 0 h 16"/>
                  <a:gd name="T20" fmla="*/ 0 w 14"/>
                  <a:gd name="T21" fmla="*/ 0 h 16"/>
                  <a:gd name="T22" fmla="*/ 0 w 14"/>
                  <a:gd name="T23" fmla="*/ 0 h 16"/>
                  <a:gd name="T24" fmla="*/ 0 w 14"/>
                  <a:gd name="T25" fmla="*/ 0 h 16"/>
                  <a:gd name="T26" fmla="*/ 0 w 14"/>
                  <a:gd name="T27" fmla="*/ 0 h 16"/>
                  <a:gd name="T28" fmla="*/ 0 w 14"/>
                  <a:gd name="T29" fmla="*/ 0 h 16"/>
                  <a:gd name="T30" fmla="*/ 0 w 14"/>
                  <a:gd name="T31" fmla="*/ 0 h 16"/>
                  <a:gd name="T32" fmla="*/ 0 w 14"/>
                  <a:gd name="T33" fmla="*/ 0 h 16"/>
                  <a:gd name="T34" fmla="*/ 0 w 14"/>
                  <a:gd name="T35" fmla="*/ 0 h 16"/>
                  <a:gd name="T36" fmla="*/ 0 w 14"/>
                  <a:gd name="T37" fmla="*/ 0 h 16"/>
                  <a:gd name="T38" fmla="*/ 0 w 14"/>
                  <a:gd name="T39" fmla="*/ 0 h 16"/>
                  <a:gd name="T40" fmla="*/ 0 w 14"/>
                  <a:gd name="T41" fmla="*/ 0 h 16"/>
                  <a:gd name="T42" fmla="*/ 0 w 14"/>
                  <a:gd name="T43" fmla="*/ 0 h 16"/>
                  <a:gd name="T44" fmla="*/ 0 w 14"/>
                  <a:gd name="T45" fmla="*/ 0 h 16"/>
                  <a:gd name="T46" fmla="*/ 0 w 14"/>
                  <a:gd name="T47" fmla="*/ 0 h 16"/>
                  <a:gd name="T48" fmla="*/ 0 w 14"/>
                  <a:gd name="T49" fmla="*/ 0 h 16"/>
                  <a:gd name="T50" fmla="*/ 0 w 14"/>
                  <a:gd name="T51" fmla="*/ 0 h 16"/>
                  <a:gd name="T52" fmla="*/ 0 w 14"/>
                  <a:gd name="T53" fmla="*/ 0 h 16"/>
                  <a:gd name="T54" fmla="*/ 0 w 14"/>
                  <a:gd name="T55" fmla="*/ 0 h 16"/>
                  <a:gd name="T56" fmla="*/ 0 w 14"/>
                  <a:gd name="T57" fmla="*/ 0 h 16"/>
                  <a:gd name="T58" fmla="*/ 0 w 14"/>
                  <a:gd name="T59" fmla="*/ 0 h 16"/>
                  <a:gd name="T60" fmla="*/ 0 w 14"/>
                  <a:gd name="T61" fmla="*/ 0 h 16"/>
                  <a:gd name="T62" fmla="*/ 0 w 14"/>
                  <a:gd name="T63" fmla="*/ 0 h 16"/>
                  <a:gd name="T64" fmla="*/ 0 w 14"/>
                  <a:gd name="T65" fmla="*/ 0 h 16"/>
                  <a:gd name="T66" fmla="*/ 0 w 14"/>
                  <a:gd name="T67" fmla="*/ 0 h 16"/>
                  <a:gd name="T68" fmla="*/ 0 w 14"/>
                  <a:gd name="T69" fmla="*/ 0 h 16"/>
                  <a:gd name="T70" fmla="*/ 0 w 14"/>
                  <a:gd name="T71" fmla="*/ 0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6"/>
                  <a:gd name="T110" fmla="*/ 14 w 14"/>
                  <a:gd name="T111" fmla="*/ 16 h 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6">
                    <a:moveTo>
                      <a:pt x="3" y="2"/>
                    </a:moveTo>
                    <a:lnTo>
                      <a:pt x="2" y="2"/>
                    </a:lnTo>
                    <a:lnTo>
                      <a:pt x="0" y="2"/>
                    </a:lnTo>
                    <a:lnTo>
                      <a:pt x="0" y="4"/>
                    </a:lnTo>
                    <a:lnTo>
                      <a:pt x="0" y="5"/>
                    </a:lnTo>
                    <a:lnTo>
                      <a:pt x="0" y="7"/>
                    </a:lnTo>
                    <a:lnTo>
                      <a:pt x="0" y="8"/>
                    </a:lnTo>
                    <a:lnTo>
                      <a:pt x="2" y="8"/>
                    </a:lnTo>
                    <a:lnTo>
                      <a:pt x="2" y="10"/>
                    </a:lnTo>
                    <a:lnTo>
                      <a:pt x="2" y="11"/>
                    </a:lnTo>
                    <a:lnTo>
                      <a:pt x="3" y="11"/>
                    </a:lnTo>
                    <a:lnTo>
                      <a:pt x="3" y="13"/>
                    </a:lnTo>
                    <a:lnTo>
                      <a:pt x="5" y="13"/>
                    </a:lnTo>
                    <a:lnTo>
                      <a:pt x="5" y="14"/>
                    </a:lnTo>
                    <a:lnTo>
                      <a:pt x="7" y="14"/>
                    </a:lnTo>
                    <a:lnTo>
                      <a:pt x="7" y="16"/>
                    </a:lnTo>
                    <a:lnTo>
                      <a:pt x="8" y="16"/>
                    </a:lnTo>
                    <a:lnTo>
                      <a:pt x="10" y="16"/>
                    </a:lnTo>
                    <a:lnTo>
                      <a:pt x="11" y="16"/>
                    </a:lnTo>
                    <a:lnTo>
                      <a:pt x="13" y="14"/>
                    </a:lnTo>
                    <a:lnTo>
                      <a:pt x="14" y="13"/>
                    </a:lnTo>
                    <a:lnTo>
                      <a:pt x="14" y="11"/>
                    </a:lnTo>
                    <a:lnTo>
                      <a:pt x="14" y="10"/>
                    </a:lnTo>
                    <a:lnTo>
                      <a:pt x="14" y="8"/>
                    </a:lnTo>
                    <a:lnTo>
                      <a:pt x="13" y="7"/>
                    </a:lnTo>
                    <a:lnTo>
                      <a:pt x="13" y="5"/>
                    </a:lnTo>
                    <a:lnTo>
                      <a:pt x="11" y="4"/>
                    </a:lnTo>
                    <a:lnTo>
                      <a:pt x="11" y="2"/>
                    </a:lnTo>
                    <a:lnTo>
                      <a:pt x="10" y="2"/>
                    </a:lnTo>
                    <a:lnTo>
                      <a:pt x="8" y="2"/>
                    </a:lnTo>
                    <a:lnTo>
                      <a:pt x="7" y="2"/>
                    </a:lnTo>
                    <a:lnTo>
                      <a:pt x="7" y="0"/>
                    </a:lnTo>
                    <a:lnTo>
                      <a:pt x="5" y="0"/>
                    </a:lnTo>
                    <a:lnTo>
                      <a:pt x="3" y="2"/>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3" name="Freeform 16"/>
              <p:cNvSpPr>
                <a:spLocks noChangeArrowheads="1"/>
              </p:cNvSpPr>
              <p:nvPr/>
            </p:nvSpPr>
            <p:spPr bwMode="auto">
              <a:xfrm>
                <a:off x="1300" y="1870"/>
                <a:ext cx="6" cy="6"/>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w 14"/>
                  <a:gd name="T37" fmla="*/ 0 h 14"/>
                  <a:gd name="T38" fmla="*/ 0 w 14"/>
                  <a:gd name="T39" fmla="*/ 0 h 14"/>
                  <a:gd name="T40" fmla="*/ 0 w 14"/>
                  <a:gd name="T41" fmla="*/ 0 h 14"/>
                  <a:gd name="T42" fmla="*/ 0 w 14"/>
                  <a:gd name="T43" fmla="*/ 0 h 14"/>
                  <a:gd name="T44" fmla="*/ 0 w 14"/>
                  <a:gd name="T45" fmla="*/ 0 h 14"/>
                  <a:gd name="T46" fmla="*/ 0 w 14"/>
                  <a:gd name="T47" fmla="*/ 0 h 14"/>
                  <a:gd name="T48" fmla="*/ 0 w 14"/>
                  <a:gd name="T49" fmla="*/ 0 h 14"/>
                  <a:gd name="T50" fmla="*/ 0 w 14"/>
                  <a:gd name="T51" fmla="*/ 0 h 14"/>
                  <a:gd name="T52" fmla="*/ 0 w 14"/>
                  <a:gd name="T53" fmla="*/ 0 h 14"/>
                  <a:gd name="T54" fmla="*/ 0 w 14"/>
                  <a:gd name="T55" fmla="*/ 0 h 14"/>
                  <a:gd name="T56" fmla="*/ 0 w 14"/>
                  <a:gd name="T57" fmla="*/ 0 h 14"/>
                  <a:gd name="T58" fmla="*/ 0 w 14"/>
                  <a:gd name="T59" fmla="*/ 0 h 14"/>
                  <a:gd name="T60" fmla="*/ 0 w 14"/>
                  <a:gd name="T61" fmla="*/ 0 h 14"/>
                  <a:gd name="T62" fmla="*/ 0 w 14"/>
                  <a:gd name="T63" fmla="*/ 0 h 14"/>
                  <a:gd name="T64" fmla="*/ 0 w 14"/>
                  <a:gd name="T65" fmla="*/ 0 h 14"/>
                  <a:gd name="T66" fmla="*/ 0 w 14"/>
                  <a:gd name="T67" fmla="*/ 0 h 14"/>
                  <a:gd name="T68" fmla="*/ 0 w 14"/>
                  <a:gd name="T69" fmla="*/ 0 h 14"/>
                  <a:gd name="T70" fmla="*/ 0 w 14"/>
                  <a:gd name="T71" fmla="*/ 0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4"/>
                  <a:gd name="T110" fmla="*/ 14 w 14"/>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4">
                    <a:moveTo>
                      <a:pt x="2" y="0"/>
                    </a:moveTo>
                    <a:lnTo>
                      <a:pt x="2" y="0"/>
                    </a:lnTo>
                    <a:lnTo>
                      <a:pt x="2" y="1"/>
                    </a:lnTo>
                    <a:lnTo>
                      <a:pt x="0" y="3"/>
                    </a:lnTo>
                    <a:lnTo>
                      <a:pt x="0" y="4"/>
                    </a:lnTo>
                    <a:lnTo>
                      <a:pt x="0" y="6"/>
                    </a:lnTo>
                    <a:lnTo>
                      <a:pt x="2" y="6"/>
                    </a:lnTo>
                    <a:lnTo>
                      <a:pt x="2" y="7"/>
                    </a:lnTo>
                    <a:lnTo>
                      <a:pt x="2" y="9"/>
                    </a:lnTo>
                    <a:lnTo>
                      <a:pt x="2" y="10"/>
                    </a:lnTo>
                    <a:lnTo>
                      <a:pt x="3" y="10"/>
                    </a:lnTo>
                    <a:lnTo>
                      <a:pt x="3" y="12"/>
                    </a:lnTo>
                    <a:lnTo>
                      <a:pt x="5" y="12"/>
                    </a:lnTo>
                    <a:lnTo>
                      <a:pt x="6" y="14"/>
                    </a:lnTo>
                    <a:lnTo>
                      <a:pt x="8" y="14"/>
                    </a:lnTo>
                    <a:lnTo>
                      <a:pt x="9" y="14"/>
                    </a:lnTo>
                    <a:lnTo>
                      <a:pt x="11" y="14"/>
                    </a:lnTo>
                    <a:lnTo>
                      <a:pt x="12" y="14"/>
                    </a:lnTo>
                    <a:lnTo>
                      <a:pt x="12" y="12"/>
                    </a:lnTo>
                    <a:lnTo>
                      <a:pt x="14" y="12"/>
                    </a:lnTo>
                    <a:lnTo>
                      <a:pt x="14" y="10"/>
                    </a:lnTo>
                    <a:lnTo>
                      <a:pt x="14" y="9"/>
                    </a:lnTo>
                    <a:lnTo>
                      <a:pt x="14" y="7"/>
                    </a:lnTo>
                    <a:lnTo>
                      <a:pt x="14" y="6"/>
                    </a:lnTo>
                    <a:lnTo>
                      <a:pt x="12" y="6"/>
                    </a:lnTo>
                    <a:lnTo>
                      <a:pt x="12" y="4"/>
                    </a:lnTo>
                    <a:lnTo>
                      <a:pt x="11" y="3"/>
                    </a:lnTo>
                    <a:lnTo>
                      <a:pt x="9" y="1"/>
                    </a:lnTo>
                    <a:lnTo>
                      <a:pt x="8" y="0"/>
                    </a:lnTo>
                    <a:lnTo>
                      <a:pt x="6" y="0"/>
                    </a:lnTo>
                    <a:lnTo>
                      <a:pt x="5" y="0"/>
                    </a:lnTo>
                    <a:lnTo>
                      <a:pt x="3" y="0"/>
                    </a:lnTo>
                    <a:lnTo>
                      <a:pt x="2"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4" name="Freeform 17"/>
              <p:cNvSpPr>
                <a:spLocks noChangeArrowheads="1"/>
              </p:cNvSpPr>
              <p:nvPr/>
            </p:nvSpPr>
            <p:spPr bwMode="auto">
              <a:xfrm>
                <a:off x="1305" y="1855"/>
                <a:ext cx="7" cy="6"/>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10"/>
                    </a:moveTo>
                    <a:lnTo>
                      <a:pt x="10" y="0"/>
                    </a:lnTo>
                    <a:lnTo>
                      <a:pt x="0" y="3"/>
                    </a:lnTo>
                    <a:lnTo>
                      <a:pt x="7" y="15"/>
                    </a:lnTo>
                    <a:lnTo>
                      <a:pt x="17" y="1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5" name="Freeform 18"/>
              <p:cNvSpPr>
                <a:spLocks noChangeArrowheads="1"/>
              </p:cNvSpPr>
              <p:nvPr/>
            </p:nvSpPr>
            <p:spPr bwMode="auto">
              <a:xfrm>
                <a:off x="1290" y="1852"/>
                <a:ext cx="1" cy="6"/>
              </a:xfrm>
              <a:custGeom>
                <a:avLst/>
                <a:gdLst>
                  <a:gd name="T0" fmla="*/ 0 w 5"/>
                  <a:gd name="T1" fmla="*/ 0 h 16"/>
                  <a:gd name="T2" fmla="*/ 0 w 5"/>
                  <a:gd name="T3" fmla="*/ 0 h 16"/>
                  <a:gd name="T4" fmla="*/ 0 w 5"/>
                  <a:gd name="T5" fmla="*/ 0 h 16"/>
                  <a:gd name="T6" fmla="*/ 0 w 5"/>
                  <a:gd name="T7" fmla="*/ 0 h 16"/>
                  <a:gd name="T8" fmla="*/ 0 w 5"/>
                  <a:gd name="T9" fmla="*/ 0 h 16"/>
                  <a:gd name="T10" fmla="*/ 0 w 5"/>
                  <a:gd name="T11" fmla="*/ 0 h 16"/>
                  <a:gd name="T12" fmla="*/ 0 w 5"/>
                  <a:gd name="T13" fmla="*/ 0 h 16"/>
                  <a:gd name="T14" fmla="*/ 0 w 5"/>
                  <a:gd name="T15" fmla="*/ 0 h 16"/>
                  <a:gd name="T16" fmla="*/ 0 w 5"/>
                  <a:gd name="T17" fmla="*/ 0 h 16"/>
                  <a:gd name="T18" fmla="*/ 0 w 5"/>
                  <a:gd name="T19" fmla="*/ 0 h 16"/>
                  <a:gd name="T20" fmla="*/ 0 w 5"/>
                  <a:gd name="T21" fmla="*/ 0 h 16"/>
                  <a:gd name="T22" fmla="*/ 0 w 5"/>
                  <a:gd name="T23" fmla="*/ 0 h 16"/>
                  <a:gd name="T24" fmla="*/ 0 w 5"/>
                  <a:gd name="T25" fmla="*/ 0 h 16"/>
                  <a:gd name="T26" fmla="*/ 0 w 5"/>
                  <a:gd name="T27" fmla="*/ 0 h 16"/>
                  <a:gd name="T28" fmla="*/ 0 w 5"/>
                  <a:gd name="T29" fmla="*/ 0 h 16"/>
                  <a:gd name="T30" fmla="*/ 0 w 5"/>
                  <a:gd name="T31" fmla="*/ 0 h 16"/>
                  <a:gd name="T32" fmla="*/ 0 w 5"/>
                  <a:gd name="T33" fmla="*/ 0 h 16"/>
                  <a:gd name="T34" fmla="*/ 0 w 5"/>
                  <a:gd name="T35" fmla="*/ 0 h 16"/>
                  <a:gd name="T36" fmla="*/ 0 w 5"/>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16"/>
                  <a:gd name="T59" fmla="*/ 5 w 5"/>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16">
                    <a:moveTo>
                      <a:pt x="0" y="16"/>
                    </a:moveTo>
                    <a:lnTo>
                      <a:pt x="2" y="16"/>
                    </a:lnTo>
                    <a:lnTo>
                      <a:pt x="3" y="16"/>
                    </a:lnTo>
                    <a:lnTo>
                      <a:pt x="3" y="14"/>
                    </a:lnTo>
                    <a:lnTo>
                      <a:pt x="3" y="13"/>
                    </a:lnTo>
                    <a:lnTo>
                      <a:pt x="5" y="13"/>
                    </a:lnTo>
                    <a:lnTo>
                      <a:pt x="5" y="11"/>
                    </a:lnTo>
                    <a:lnTo>
                      <a:pt x="5" y="10"/>
                    </a:lnTo>
                    <a:lnTo>
                      <a:pt x="5" y="8"/>
                    </a:lnTo>
                    <a:lnTo>
                      <a:pt x="5" y="7"/>
                    </a:lnTo>
                    <a:lnTo>
                      <a:pt x="5" y="5"/>
                    </a:lnTo>
                    <a:lnTo>
                      <a:pt x="3" y="5"/>
                    </a:lnTo>
                    <a:lnTo>
                      <a:pt x="3" y="4"/>
                    </a:lnTo>
                    <a:lnTo>
                      <a:pt x="3" y="2"/>
                    </a:lnTo>
                    <a:lnTo>
                      <a:pt x="2" y="2"/>
                    </a:lnTo>
                    <a:lnTo>
                      <a:pt x="2"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6" name="Freeform 19"/>
              <p:cNvSpPr>
                <a:spLocks noChangeArrowheads="1"/>
              </p:cNvSpPr>
              <p:nvPr/>
            </p:nvSpPr>
            <p:spPr bwMode="auto">
              <a:xfrm>
                <a:off x="1299" y="1830"/>
                <a:ext cx="2" cy="1"/>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w 6"/>
                  <a:gd name="T13" fmla="*/ 0 h 5"/>
                  <a:gd name="T14" fmla="*/ 0 w 6"/>
                  <a:gd name="T15" fmla="*/ 0 h 5"/>
                  <a:gd name="T16" fmla="*/ 0 w 6"/>
                  <a:gd name="T17" fmla="*/ 0 h 5"/>
                  <a:gd name="T18" fmla="*/ 0 w 6"/>
                  <a:gd name="T19" fmla="*/ 0 h 5"/>
                  <a:gd name="T20" fmla="*/ 0 w 6"/>
                  <a:gd name="T21" fmla="*/ 0 h 5"/>
                  <a:gd name="T22" fmla="*/ 0 w 6"/>
                  <a:gd name="T23" fmla="*/ 0 h 5"/>
                  <a:gd name="T24" fmla="*/ 0 w 6"/>
                  <a:gd name="T25" fmla="*/ 0 h 5"/>
                  <a:gd name="T26" fmla="*/ 0 w 6"/>
                  <a:gd name="T27" fmla="*/ 0 h 5"/>
                  <a:gd name="T28" fmla="*/ 0 w 6"/>
                  <a:gd name="T29" fmla="*/ 0 h 5"/>
                  <a:gd name="T30" fmla="*/ 0 w 6"/>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5"/>
                  <a:gd name="T50" fmla="*/ 6 w 6"/>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5">
                    <a:moveTo>
                      <a:pt x="1" y="0"/>
                    </a:moveTo>
                    <a:lnTo>
                      <a:pt x="0" y="0"/>
                    </a:lnTo>
                    <a:lnTo>
                      <a:pt x="0" y="2"/>
                    </a:lnTo>
                    <a:lnTo>
                      <a:pt x="0" y="3"/>
                    </a:lnTo>
                    <a:lnTo>
                      <a:pt x="1" y="5"/>
                    </a:lnTo>
                    <a:lnTo>
                      <a:pt x="3" y="5"/>
                    </a:lnTo>
                    <a:lnTo>
                      <a:pt x="4" y="5"/>
                    </a:lnTo>
                    <a:lnTo>
                      <a:pt x="6" y="3"/>
                    </a:lnTo>
                    <a:lnTo>
                      <a:pt x="4" y="2"/>
                    </a:lnTo>
                    <a:lnTo>
                      <a:pt x="4" y="0"/>
                    </a:lnTo>
                    <a:lnTo>
                      <a:pt x="3" y="0"/>
                    </a:lnTo>
                    <a:lnTo>
                      <a:pt x="1"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7" name="Freeform 20"/>
              <p:cNvSpPr>
                <a:spLocks noChangeArrowheads="1"/>
              </p:cNvSpPr>
              <p:nvPr/>
            </p:nvSpPr>
            <p:spPr bwMode="auto">
              <a:xfrm>
                <a:off x="1314" y="1863"/>
                <a:ext cx="22" cy="16"/>
              </a:xfrm>
              <a:custGeom>
                <a:avLst/>
                <a:gdLst>
                  <a:gd name="T0" fmla="*/ 1 w 51"/>
                  <a:gd name="T1" fmla="*/ 0 h 35"/>
                  <a:gd name="T2" fmla="*/ 1 w 51"/>
                  <a:gd name="T3" fmla="*/ 0 h 35"/>
                  <a:gd name="T4" fmla="*/ 1 w 51"/>
                  <a:gd name="T5" fmla="*/ 0 h 35"/>
                  <a:gd name="T6" fmla="*/ 1 w 51"/>
                  <a:gd name="T7" fmla="*/ 0 h 35"/>
                  <a:gd name="T8" fmla="*/ 1 w 51"/>
                  <a:gd name="T9" fmla="*/ 0 h 35"/>
                  <a:gd name="T10" fmla="*/ 0 w 51"/>
                  <a:gd name="T11" fmla="*/ 0 h 35"/>
                  <a:gd name="T12" fmla="*/ 0 w 51"/>
                  <a:gd name="T13" fmla="*/ 0 h 35"/>
                  <a:gd name="T14" fmla="*/ 0 w 51"/>
                  <a:gd name="T15" fmla="*/ 0 h 35"/>
                  <a:gd name="T16" fmla="*/ 0 w 51"/>
                  <a:gd name="T17" fmla="*/ 0 h 35"/>
                  <a:gd name="T18" fmla="*/ 0 w 51"/>
                  <a:gd name="T19" fmla="*/ 0 h 35"/>
                  <a:gd name="T20" fmla="*/ 0 w 51"/>
                  <a:gd name="T21" fmla="*/ 0 h 35"/>
                  <a:gd name="T22" fmla="*/ 0 w 51"/>
                  <a:gd name="T23" fmla="*/ 0 h 35"/>
                  <a:gd name="T24" fmla="*/ 0 w 51"/>
                  <a:gd name="T25" fmla="*/ 0 h 35"/>
                  <a:gd name="T26" fmla="*/ 0 w 51"/>
                  <a:gd name="T27" fmla="*/ 0 h 35"/>
                  <a:gd name="T28" fmla="*/ 0 w 51"/>
                  <a:gd name="T29" fmla="*/ 0 h 35"/>
                  <a:gd name="T30" fmla="*/ 0 w 51"/>
                  <a:gd name="T31" fmla="*/ 0 h 35"/>
                  <a:gd name="T32" fmla="*/ 0 w 51"/>
                  <a:gd name="T33" fmla="*/ 0 h 35"/>
                  <a:gd name="T34" fmla="*/ 0 w 51"/>
                  <a:gd name="T35" fmla="*/ 1 h 35"/>
                  <a:gd name="T36" fmla="*/ 0 w 51"/>
                  <a:gd name="T37" fmla="*/ 1 h 35"/>
                  <a:gd name="T38" fmla="*/ 0 w 51"/>
                  <a:gd name="T39" fmla="*/ 1 h 35"/>
                  <a:gd name="T40" fmla="*/ 0 w 51"/>
                  <a:gd name="T41" fmla="*/ 1 h 35"/>
                  <a:gd name="T42" fmla="*/ 0 w 51"/>
                  <a:gd name="T43" fmla="*/ 1 h 35"/>
                  <a:gd name="T44" fmla="*/ 0 w 51"/>
                  <a:gd name="T45" fmla="*/ 1 h 35"/>
                  <a:gd name="T46" fmla="*/ 0 w 51"/>
                  <a:gd name="T47" fmla="*/ 1 h 35"/>
                  <a:gd name="T48" fmla="*/ 0 w 51"/>
                  <a:gd name="T49" fmla="*/ 1 h 35"/>
                  <a:gd name="T50" fmla="*/ 0 w 51"/>
                  <a:gd name="T51" fmla="*/ 1 h 35"/>
                  <a:gd name="T52" fmla="*/ 0 w 51"/>
                  <a:gd name="T53" fmla="*/ 0 h 35"/>
                  <a:gd name="T54" fmla="*/ 0 w 51"/>
                  <a:gd name="T55" fmla="*/ 0 h 35"/>
                  <a:gd name="T56" fmla="*/ 1 w 51"/>
                  <a:gd name="T57" fmla="*/ 0 h 35"/>
                  <a:gd name="T58" fmla="*/ 1 w 51"/>
                  <a:gd name="T59" fmla="*/ 0 h 35"/>
                  <a:gd name="T60" fmla="*/ 1 w 51"/>
                  <a:gd name="T61" fmla="*/ 0 h 35"/>
                  <a:gd name="T62" fmla="*/ 1 w 51"/>
                  <a:gd name="T63" fmla="*/ 0 h 35"/>
                  <a:gd name="T64" fmla="*/ 1 w 51"/>
                  <a:gd name="T65" fmla="*/ 0 h 35"/>
                  <a:gd name="T66" fmla="*/ 1 w 51"/>
                  <a:gd name="T67" fmla="*/ 0 h 35"/>
                  <a:gd name="T68" fmla="*/ 1 w 51"/>
                  <a:gd name="T69" fmla="*/ 0 h 35"/>
                  <a:gd name="T70" fmla="*/ 1 w 51"/>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50" y="3"/>
                    </a:moveTo>
                    <a:lnTo>
                      <a:pt x="48" y="1"/>
                    </a:lnTo>
                    <a:lnTo>
                      <a:pt x="46" y="1"/>
                    </a:lnTo>
                    <a:lnTo>
                      <a:pt x="45" y="1"/>
                    </a:lnTo>
                    <a:lnTo>
                      <a:pt x="43" y="0"/>
                    </a:lnTo>
                    <a:lnTo>
                      <a:pt x="42" y="0"/>
                    </a:lnTo>
                    <a:lnTo>
                      <a:pt x="40" y="0"/>
                    </a:lnTo>
                    <a:lnTo>
                      <a:pt x="39" y="1"/>
                    </a:lnTo>
                    <a:lnTo>
                      <a:pt x="36" y="1"/>
                    </a:lnTo>
                    <a:lnTo>
                      <a:pt x="34" y="1"/>
                    </a:lnTo>
                    <a:lnTo>
                      <a:pt x="33" y="1"/>
                    </a:lnTo>
                    <a:lnTo>
                      <a:pt x="31" y="3"/>
                    </a:lnTo>
                    <a:lnTo>
                      <a:pt x="30" y="3"/>
                    </a:lnTo>
                    <a:lnTo>
                      <a:pt x="26" y="3"/>
                    </a:lnTo>
                    <a:lnTo>
                      <a:pt x="25" y="5"/>
                    </a:lnTo>
                    <a:lnTo>
                      <a:pt x="23" y="5"/>
                    </a:lnTo>
                    <a:lnTo>
                      <a:pt x="20" y="6"/>
                    </a:lnTo>
                    <a:lnTo>
                      <a:pt x="20" y="8"/>
                    </a:lnTo>
                    <a:lnTo>
                      <a:pt x="17" y="9"/>
                    </a:lnTo>
                    <a:lnTo>
                      <a:pt x="16" y="11"/>
                    </a:lnTo>
                    <a:lnTo>
                      <a:pt x="14" y="12"/>
                    </a:lnTo>
                    <a:lnTo>
                      <a:pt x="11" y="12"/>
                    </a:lnTo>
                    <a:lnTo>
                      <a:pt x="10" y="14"/>
                    </a:lnTo>
                    <a:lnTo>
                      <a:pt x="8" y="15"/>
                    </a:lnTo>
                    <a:lnTo>
                      <a:pt x="6" y="17"/>
                    </a:lnTo>
                    <a:lnTo>
                      <a:pt x="5" y="18"/>
                    </a:lnTo>
                    <a:lnTo>
                      <a:pt x="5" y="20"/>
                    </a:lnTo>
                    <a:lnTo>
                      <a:pt x="3" y="21"/>
                    </a:lnTo>
                    <a:lnTo>
                      <a:pt x="2" y="23"/>
                    </a:lnTo>
                    <a:lnTo>
                      <a:pt x="2" y="24"/>
                    </a:lnTo>
                    <a:lnTo>
                      <a:pt x="2" y="26"/>
                    </a:lnTo>
                    <a:lnTo>
                      <a:pt x="0" y="26"/>
                    </a:lnTo>
                    <a:lnTo>
                      <a:pt x="0" y="28"/>
                    </a:lnTo>
                    <a:lnTo>
                      <a:pt x="0" y="29"/>
                    </a:lnTo>
                    <a:lnTo>
                      <a:pt x="2" y="31"/>
                    </a:lnTo>
                    <a:lnTo>
                      <a:pt x="2" y="32"/>
                    </a:lnTo>
                    <a:lnTo>
                      <a:pt x="3" y="32"/>
                    </a:lnTo>
                    <a:lnTo>
                      <a:pt x="5" y="34"/>
                    </a:lnTo>
                    <a:lnTo>
                      <a:pt x="6" y="34"/>
                    </a:lnTo>
                    <a:lnTo>
                      <a:pt x="8" y="35"/>
                    </a:lnTo>
                    <a:lnTo>
                      <a:pt x="10" y="35"/>
                    </a:lnTo>
                    <a:lnTo>
                      <a:pt x="13" y="35"/>
                    </a:lnTo>
                    <a:lnTo>
                      <a:pt x="14" y="34"/>
                    </a:lnTo>
                    <a:lnTo>
                      <a:pt x="16" y="34"/>
                    </a:lnTo>
                    <a:lnTo>
                      <a:pt x="17" y="34"/>
                    </a:lnTo>
                    <a:lnTo>
                      <a:pt x="20" y="34"/>
                    </a:lnTo>
                    <a:lnTo>
                      <a:pt x="20" y="32"/>
                    </a:lnTo>
                    <a:lnTo>
                      <a:pt x="23" y="32"/>
                    </a:lnTo>
                    <a:lnTo>
                      <a:pt x="25" y="31"/>
                    </a:lnTo>
                    <a:lnTo>
                      <a:pt x="28" y="29"/>
                    </a:lnTo>
                    <a:lnTo>
                      <a:pt x="30" y="29"/>
                    </a:lnTo>
                    <a:lnTo>
                      <a:pt x="31" y="28"/>
                    </a:lnTo>
                    <a:lnTo>
                      <a:pt x="33" y="26"/>
                    </a:lnTo>
                    <a:lnTo>
                      <a:pt x="34" y="26"/>
                    </a:lnTo>
                    <a:lnTo>
                      <a:pt x="36" y="24"/>
                    </a:lnTo>
                    <a:lnTo>
                      <a:pt x="39" y="23"/>
                    </a:lnTo>
                    <a:lnTo>
                      <a:pt x="40" y="23"/>
                    </a:lnTo>
                    <a:lnTo>
                      <a:pt x="42" y="21"/>
                    </a:lnTo>
                    <a:lnTo>
                      <a:pt x="42" y="20"/>
                    </a:lnTo>
                    <a:lnTo>
                      <a:pt x="45" y="17"/>
                    </a:lnTo>
                    <a:lnTo>
                      <a:pt x="46" y="17"/>
                    </a:lnTo>
                    <a:lnTo>
                      <a:pt x="48" y="15"/>
                    </a:lnTo>
                    <a:lnTo>
                      <a:pt x="48" y="14"/>
                    </a:lnTo>
                    <a:lnTo>
                      <a:pt x="50" y="12"/>
                    </a:lnTo>
                    <a:lnTo>
                      <a:pt x="51" y="11"/>
                    </a:lnTo>
                    <a:lnTo>
                      <a:pt x="51" y="9"/>
                    </a:lnTo>
                    <a:lnTo>
                      <a:pt x="51" y="8"/>
                    </a:lnTo>
                    <a:lnTo>
                      <a:pt x="51" y="6"/>
                    </a:lnTo>
                    <a:lnTo>
                      <a:pt x="51" y="5"/>
                    </a:lnTo>
                    <a:lnTo>
                      <a:pt x="51" y="3"/>
                    </a:lnTo>
                    <a:lnTo>
                      <a:pt x="50" y="3"/>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8" name="Freeform 21"/>
              <p:cNvSpPr>
                <a:spLocks noChangeArrowheads="1"/>
              </p:cNvSpPr>
              <p:nvPr/>
            </p:nvSpPr>
            <p:spPr bwMode="auto">
              <a:xfrm>
                <a:off x="1342" y="1860"/>
                <a:ext cx="1"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w 5"/>
                  <a:gd name="T13" fmla="*/ 0 h 4"/>
                  <a:gd name="T14" fmla="*/ 0 w 5"/>
                  <a:gd name="T15" fmla="*/ 0 h 4"/>
                  <a:gd name="T16" fmla="*/ 0 w 5"/>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2" y="4"/>
                    </a:moveTo>
                    <a:lnTo>
                      <a:pt x="3" y="4"/>
                    </a:lnTo>
                    <a:lnTo>
                      <a:pt x="3" y="3"/>
                    </a:lnTo>
                    <a:lnTo>
                      <a:pt x="5" y="3"/>
                    </a:lnTo>
                    <a:lnTo>
                      <a:pt x="5" y="1"/>
                    </a:lnTo>
                    <a:lnTo>
                      <a:pt x="5" y="0"/>
                    </a:lnTo>
                    <a:lnTo>
                      <a:pt x="3" y="0"/>
                    </a:lnTo>
                    <a:lnTo>
                      <a:pt x="2"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9" name="Freeform 22"/>
              <p:cNvSpPr>
                <a:spLocks noChangeArrowheads="1"/>
              </p:cNvSpPr>
              <p:nvPr/>
            </p:nvSpPr>
            <p:spPr bwMode="auto">
              <a:xfrm>
                <a:off x="1327" y="1863"/>
                <a:ext cx="14" cy="18"/>
              </a:xfrm>
              <a:custGeom>
                <a:avLst/>
                <a:gdLst>
                  <a:gd name="T0" fmla="*/ 0 w 30"/>
                  <a:gd name="T1" fmla="*/ 1 h 40"/>
                  <a:gd name="T2" fmla="*/ 0 w 30"/>
                  <a:gd name="T3" fmla="*/ 1 h 40"/>
                  <a:gd name="T4" fmla="*/ 0 w 30"/>
                  <a:gd name="T5" fmla="*/ 1 h 40"/>
                  <a:gd name="T6" fmla="*/ 0 w 30"/>
                  <a:gd name="T7" fmla="*/ 1 h 40"/>
                  <a:gd name="T8" fmla="*/ 0 w 30"/>
                  <a:gd name="T9" fmla="*/ 1 h 40"/>
                  <a:gd name="T10" fmla="*/ 0 w 30"/>
                  <a:gd name="T11" fmla="*/ 1 h 40"/>
                  <a:gd name="T12" fmla="*/ 0 w 30"/>
                  <a:gd name="T13" fmla="*/ 1 h 40"/>
                  <a:gd name="T14" fmla="*/ 0 w 30"/>
                  <a:gd name="T15" fmla="*/ 1 h 40"/>
                  <a:gd name="T16" fmla="*/ 0 w 30"/>
                  <a:gd name="T17" fmla="*/ 1 h 40"/>
                  <a:gd name="T18" fmla="*/ 0 w 30"/>
                  <a:gd name="T19" fmla="*/ 1 h 40"/>
                  <a:gd name="T20" fmla="*/ 0 w 30"/>
                  <a:gd name="T21" fmla="*/ 1 h 40"/>
                  <a:gd name="T22" fmla="*/ 0 w 30"/>
                  <a:gd name="T23" fmla="*/ 0 h 40"/>
                  <a:gd name="T24" fmla="*/ 0 w 30"/>
                  <a:gd name="T25" fmla="*/ 0 h 40"/>
                  <a:gd name="T26" fmla="*/ 0 w 30"/>
                  <a:gd name="T27" fmla="*/ 0 h 40"/>
                  <a:gd name="T28" fmla="*/ 0 w 30"/>
                  <a:gd name="T29" fmla="*/ 0 h 40"/>
                  <a:gd name="T30" fmla="*/ 0 w 30"/>
                  <a:gd name="T31" fmla="*/ 0 h 40"/>
                  <a:gd name="T32" fmla="*/ 0 w 30"/>
                  <a:gd name="T33" fmla="*/ 0 h 40"/>
                  <a:gd name="T34" fmla="*/ 0 w 30"/>
                  <a:gd name="T35" fmla="*/ 0 h 40"/>
                  <a:gd name="T36" fmla="*/ 0 w 30"/>
                  <a:gd name="T37" fmla="*/ 0 h 40"/>
                  <a:gd name="T38" fmla="*/ 0 w 30"/>
                  <a:gd name="T39" fmla="*/ 0 h 40"/>
                  <a:gd name="T40" fmla="*/ 0 w 30"/>
                  <a:gd name="T41" fmla="*/ 0 h 40"/>
                  <a:gd name="T42" fmla="*/ 0 w 30"/>
                  <a:gd name="T43" fmla="*/ 0 h 40"/>
                  <a:gd name="T44" fmla="*/ 0 w 30"/>
                  <a:gd name="T45" fmla="*/ 0 h 40"/>
                  <a:gd name="T46" fmla="*/ 0 w 30"/>
                  <a:gd name="T47" fmla="*/ 0 h 40"/>
                  <a:gd name="T48" fmla="*/ 0 w 30"/>
                  <a:gd name="T49" fmla="*/ 0 h 40"/>
                  <a:gd name="T50" fmla="*/ 0 w 30"/>
                  <a:gd name="T51" fmla="*/ 0 h 40"/>
                  <a:gd name="T52" fmla="*/ 0 w 30"/>
                  <a:gd name="T53" fmla="*/ 0 h 40"/>
                  <a:gd name="T54" fmla="*/ 1 w 30"/>
                  <a:gd name="T55" fmla="*/ 0 h 40"/>
                  <a:gd name="T56" fmla="*/ 1 w 30"/>
                  <a:gd name="T57" fmla="*/ 0 h 40"/>
                  <a:gd name="T58" fmla="*/ 1 w 30"/>
                  <a:gd name="T59" fmla="*/ 0 h 40"/>
                  <a:gd name="T60" fmla="*/ 1 w 30"/>
                  <a:gd name="T61" fmla="*/ 0 h 40"/>
                  <a:gd name="T62" fmla="*/ 1 w 30"/>
                  <a:gd name="T63" fmla="*/ 0 h 40"/>
                  <a:gd name="T64" fmla="*/ 1 w 30"/>
                  <a:gd name="T65" fmla="*/ 0 h 40"/>
                  <a:gd name="T66" fmla="*/ 1 w 30"/>
                  <a:gd name="T67" fmla="*/ 0 h 40"/>
                  <a:gd name="T68" fmla="*/ 1 w 30"/>
                  <a:gd name="T69" fmla="*/ 0 h 40"/>
                  <a:gd name="T70" fmla="*/ 1 w 30"/>
                  <a:gd name="T71" fmla="*/ 0 h 40"/>
                  <a:gd name="T72" fmla="*/ 1 w 30"/>
                  <a:gd name="T73" fmla="*/ 0 h 40"/>
                  <a:gd name="T74" fmla="*/ 1 w 30"/>
                  <a:gd name="T75" fmla="*/ 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40"/>
                  <a:gd name="T116" fmla="*/ 30 w 30"/>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40">
                    <a:moveTo>
                      <a:pt x="0" y="40"/>
                    </a:moveTo>
                    <a:lnTo>
                      <a:pt x="1" y="38"/>
                    </a:lnTo>
                    <a:lnTo>
                      <a:pt x="3" y="38"/>
                    </a:lnTo>
                    <a:lnTo>
                      <a:pt x="4" y="38"/>
                    </a:lnTo>
                    <a:lnTo>
                      <a:pt x="6" y="38"/>
                    </a:lnTo>
                    <a:lnTo>
                      <a:pt x="7" y="37"/>
                    </a:lnTo>
                    <a:lnTo>
                      <a:pt x="9" y="35"/>
                    </a:lnTo>
                    <a:lnTo>
                      <a:pt x="10" y="35"/>
                    </a:lnTo>
                    <a:lnTo>
                      <a:pt x="12" y="34"/>
                    </a:lnTo>
                    <a:lnTo>
                      <a:pt x="12" y="32"/>
                    </a:lnTo>
                    <a:lnTo>
                      <a:pt x="13" y="32"/>
                    </a:lnTo>
                    <a:lnTo>
                      <a:pt x="13" y="31"/>
                    </a:lnTo>
                    <a:lnTo>
                      <a:pt x="15" y="29"/>
                    </a:lnTo>
                    <a:lnTo>
                      <a:pt x="16" y="29"/>
                    </a:lnTo>
                    <a:lnTo>
                      <a:pt x="16" y="28"/>
                    </a:lnTo>
                    <a:lnTo>
                      <a:pt x="18" y="26"/>
                    </a:lnTo>
                    <a:lnTo>
                      <a:pt x="20" y="24"/>
                    </a:lnTo>
                    <a:lnTo>
                      <a:pt x="21" y="23"/>
                    </a:lnTo>
                    <a:lnTo>
                      <a:pt x="23" y="21"/>
                    </a:lnTo>
                    <a:lnTo>
                      <a:pt x="23" y="20"/>
                    </a:lnTo>
                    <a:lnTo>
                      <a:pt x="24" y="20"/>
                    </a:lnTo>
                    <a:lnTo>
                      <a:pt x="24" y="18"/>
                    </a:lnTo>
                    <a:lnTo>
                      <a:pt x="26" y="18"/>
                    </a:lnTo>
                    <a:lnTo>
                      <a:pt x="26" y="17"/>
                    </a:lnTo>
                    <a:lnTo>
                      <a:pt x="27" y="15"/>
                    </a:lnTo>
                    <a:lnTo>
                      <a:pt x="27" y="14"/>
                    </a:lnTo>
                    <a:lnTo>
                      <a:pt x="27" y="12"/>
                    </a:lnTo>
                    <a:lnTo>
                      <a:pt x="29" y="12"/>
                    </a:lnTo>
                    <a:lnTo>
                      <a:pt x="29" y="11"/>
                    </a:lnTo>
                    <a:lnTo>
                      <a:pt x="29" y="9"/>
                    </a:lnTo>
                    <a:lnTo>
                      <a:pt x="29" y="8"/>
                    </a:lnTo>
                    <a:lnTo>
                      <a:pt x="29" y="6"/>
                    </a:lnTo>
                    <a:lnTo>
                      <a:pt x="29" y="5"/>
                    </a:lnTo>
                    <a:lnTo>
                      <a:pt x="29" y="3"/>
                    </a:lnTo>
                    <a:lnTo>
                      <a:pt x="30" y="3"/>
                    </a:lnTo>
                    <a:lnTo>
                      <a:pt x="30" y="1"/>
                    </a:lnTo>
                    <a:lnTo>
                      <a:pt x="3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30" name="Freeform 23"/>
              <p:cNvSpPr>
                <a:spLocks noChangeArrowheads="1"/>
              </p:cNvSpPr>
              <p:nvPr/>
            </p:nvSpPr>
            <p:spPr bwMode="auto">
              <a:xfrm>
                <a:off x="1341" y="1862"/>
                <a:ext cx="6" cy="5"/>
              </a:xfrm>
              <a:custGeom>
                <a:avLst/>
                <a:gdLst>
                  <a:gd name="T0" fmla="*/ 0 w 14"/>
                  <a:gd name="T1" fmla="*/ 0 h 11"/>
                  <a:gd name="T2" fmla="*/ 0 w 14"/>
                  <a:gd name="T3" fmla="*/ 0 h 11"/>
                  <a:gd name="T4" fmla="*/ 0 w 14"/>
                  <a:gd name="T5" fmla="*/ 0 h 11"/>
                  <a:gd name="T6" fmla="*/ 0 w 14"/>
                  <a:gd name="T7" fmla="*/ 0 h 11"/>
                  <a:gd name="T8" fmla="*/ 0 60000 65536"/>
                  <a:gd name="T9" fmla="*/ 0 60000 65536"/>
                  <a:gd name="T10" fmla="*/ 0 60000 65536"/>
                  <a:gd name="T11" fmla="*/ 0 60000 65536"/>
                  <a:gd name="T12" fmla="*/ 0 w 14"/>
                  <a:gd name="T13" fmla="*/ 0 h 11"/>
                  <a:gd name="T14" fmla="*/ 14 w 14"/>
                  <a:gd name="T15" fmla="*/ 11 h 11"/>
                </a:gdLst>
                <a:ahLst/>
                <a:cxnLst>
                  <a:cxn ang="T8">
                    <a:pos x="T0" y="T1"/>
                  </a:cxn>
                  <a:cxn ang="T9">
                    <a:pos x="T2" y="T3"/>
                  </a:cxn>
                  <a:cxn ang="T10">
                    <a:pos x="T4" y="T5"/>
                  </a:cxn>
                  <a:cxn ang="T11">
                    <a:pos x="T6" y="T7"/>
                  </a:cxn>
                </a:cxnLst>
                <a:rect l="T12" t="T13" r="T14" b="T15"/>
                <a:pathLst>
                  <a:path w="14" h="11">
                    <a:moveTo>
                      <a:pt x="1" y="3"/>
                    </a:moveTo>
                    <a:lnTo>
                      <a:pt x="14" y="0"/>
                    </a:lnTo>
                    <a:lnTo>
                      <a:pt x="6" y="10"/>
                    </a:lnTo>
                    <a:lnTo>
                      <a:pt x="0" y="11"/>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31" name="Freeform 24"/>
              <p:cNvSpPr>
                <a:spLocks noChangeArrowheads="1"/>
              </p:cNvSpPr>
              <p:nvPr/>
            </p:nvSpPr>
            <p:spPr bwMode="auto">
              <a:xfrm>
                <a:off x="1334" y="1874"/>
                <a:ext cx="6" cy="5"/>
              </a:xfrm>
              <a:custGeom>
                <a:avLst/>
                <a:gdLst>
                  <a:gd name="T0" fmla="*/ 0 w 14"/>
                  <a:gd name="T1" fmla="*/ 0 h 13"/>
                  <a:gd name="T2" fmla="*/ 0 w 14"/>
                  <a:gd name="T3" fmla="*/ 0 h 13"/>
                  <a:gd name="T4" fmla="*/ 0 w 14"/>
                  <a:gd name="T5" fmla="*/ 0 h 13"/>
                  <a:gd name="T6" fmla="*/ 0 w 14"/>
                  <a:gd name="T7" fmla="*/ 0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8" y="0"/>
                    </a:moveTo>
                    <a:lnTo>
                      <a:pt x="14" y="0"/>
                    </a:lnTo>
                    <a:lnTo>
                      <a:pt x="3" y="13"/>
                    </a:lnTo>
                    <a:lnTo>
                      <a:pt x="0"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32" name="Freeform 25"/>
              <p:cNvSpPr>
                <a:spLocks noChangeArrowheads="1"/>
              </p:cNvSpPr>
              <p:nvPr/>
            </p:nvSpPr>
            <p:spPr bwMode="auto">
              <a:xfrm>
                <a:off x="1279" y="1825"/>
                <a:ext cx="50" cy="64"/>
              </a:xfrm>
              <a:custGeom>
                <a:avLst/>
                <a:gdLst>
                  <a:gd name="T0" fmla="*/ 3 w 108"/>
                  <a:gd name="T1" fmla="*/ 2 h 138"/>
                  <a:gd name="T2" fmla="*/ 3 w 108"/>
                  <a:gd name="T3" fmla="*/ 1 h 138"/>
                  <a:gd name="T4" fmla="*/ 2 w 108"/>
                  <a:gd name="T5" fmla="*/ 0 h 138"/>
                  <a:gd name="T6" fmla="*/ 1 w 108"/>
                  <a:gd name="T7" fmla="*/ 0 h 138"/>
                  <a:gd name="T8" fmla="*/ 0 w 108"/>
                  <a:gd name="T9" fmla="*/ 1 h 138"/>
                  <a:gd name="T10" fmla="*/ 0 w 108"/>
                  <a:gd name="T11" fmla="*/ 2 h 138"/>
                  <a:gd name="T12" fmla="*/ 0 w 108"/>
                  <a:gd name="T13" fmla="*/ 3 h 138"/>
                  <a:gd name="T14" fmla="*/ 2 w 108"/>
                  <a:gd name="T15" fmla="*/ 3 h 138"/>
                  <a:gd name="T16" fmla="*/ 2 w 108"/>
                  <a:gd name="T17" fmla="*/ 3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38"/>
                  <a:gd name="T29" fmla="*/ 108 w 108"/>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38">
                    <a:moveTo>
                      <a:pt x="105" y="84"/>
                    </a:moveTo>
                    <a:lnTo>
                      <a:pt x="108" y="54"/>
                    </a:lnTo>
                    <a:lnTo>
                      <a:pt x="79" y="8"/>
                    </a:lnTo>
                    <a:lnTo>
                      <a:pt x="40" y="0"/>
                    </a:lnTo>
                    <a:lnTo>
                      <a:pt x="0" y="34"/>
                    </a:lnTo>
                    <a:lnTo>
                      <a:pt x="0" y="92"/>
                    </a:lnTo>
                    <a:lnTo>
                      <a:pt x="28" y="135"/>
                    </a:lnTo>
                    <a:lnTo>
                      <a:pt x="71" y="138"/>
                    </a:lnTo>
                    <a:lnTo>
                      <a:pt x="80" y="13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33" name="Freeform 26"/>
              <p:cNvSpPr>
                <a:spLocks noChangeArrowheads="1"/>
              </p:cNvSpPr>
              <p:nvPr/>
            </p:nvSpPr>
            <p:spPr bwMode="auto">
              <a:xfrm>
                <a:off x="1312" y="1890"/>
                <a:ext cx="22" cy="4"/>
              </a:xfrm>
              <a:custGeom>
                <a:avLst/>
                <a:gdLst>
                  <a:gd name="T0" fmla="*/ 0 w 49"/>
                  <a:gd name="T1" fmla="*/ 0 h 11"/>
                  <a:gd name="T2" fmla="*/ 1 w 49"/>
                  <a:gd name="T3" fmla="*/ 0 h 11"/>
                  <a:gd name="T4" fmla="*/ 1 w 49"/>
                  <a:gd name="T5" fmla="*/ 0 h 11"/>
                  <a:gd name="T6" fmla="*/ 0 w 49"/>
                  <a:gd name="T7" fmla="*/ 0 h 11"/>
                  <a:gd name="T8" fmla="*/ 0 60000 65536"/>
                  <a:gd name="T9" fmla="*/ 0 60000 65536"/>
                  <a:gd name="T10" fmla="*/ 0 60000 65536"/>
                  <a:gd name="T11" fmla="*/ 0 60000 65536"/>
                  <a:gd name="T12" fmla="*/ 0 w 49"/>
                  <a:gd name="T13" fmla="*/ 0 h 11"/>
                  <a:gd name="T14" fmla="*/ 49 w 49"/>
                  <a:gd name="T15" fmla="*/ 11 h 11"/>
                </a:gdLst>
                <a:ahLst/>
                <a:cxnLst>
                  <a:cxn ang="T8">
                    <a:pos x="T0" y="T1"/>
                  </a:cxn>
                  <a:cxn ang="T9">
                    <a:pos x="T2" y="T3"/>
                  </a:cxn>
                  <a:cxn ang="T10">
                    <a:pos x="T4" y="T5"/>
                  </a:cxn>
                  <a:cxn ang="T11">
                    <a:pos x="T6" y="T7"/>
                  </a:cxn>
                </a:cxnLst>
                <a:rect l="T12" t="T13" r="T14" b="T15"/>
                <a:pathLst>
                  <a:path w="49" h="11">
                    <a:moveTo>
                      <a:pt x="2" y="0"/>
                    </a:moveTo>
                    <a:lnTo>
                      <a:pt x="49" y="6"/>
                    </a:lnTo>
                    <a:lnTo>
                      <a:pt x="49" y="11"/>
                    </a:lnTo>
                    <a:lnTo>
                      <a:pt x="0" y="2"/>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34" name="Line 27"/>
              <p:cNvSpPr>
                <a:spLocks noChangeShapeType="1"/>
              </p:cNvSpPr>
              <p:nvPr/>
            </p:nvSpPr>
            <p:spPr bwMode="auto">
              <a:xfrm flipH="1" flipV="1">
                <a:off x="1325" y="1884"/>
                <a:ext cx="8" cy="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35" name="Freeform 28"/>
              <p:cNvSpPr>
                <a:spLocks noChangeArrowheads="1"/>
              </p:cNvSpPr>
              <p:nvPr/>
            </p:nvSpPr>
            <p:spPr bwMode="auto">
              <a:xfrm>
                <a:off x="1328" y="1882"/>
                <a:ext cx="11" cy="10"/>
              </a:xfrm>
              <a:custGeom>
                <a:avLst/>
                <a:gdLst>
                  <a:gd name="T0" fmla="*/ 0 w 26"/>
                  <a:gd name="T1" fmla="*/ 0 h 24"/>
                  <a:gd name="T2" fmla="*/ 0 w 26"/>
                  <a:gd name="T3" fmla="*/ 0 h 24"/>
                  <a:gd name="T4" fmla="*/ 0 w 26"/>
                  <a:gd name="T5" fmla="*/ 0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0" y="0"/>
                    </a:moveTo>
                    <a:lnTo>
                      <a:pt x="26" y="14"/>
                    </a:lnTo>
                    <a:lnTo>
                      <a:pt x="15" y="24"/>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36" name="Freeform 29"/>
              <p:cNvSpPr>
                <a:spLocks noChangeArrowheads="1"/>
              </p:cNvSpPr>
              <p:nvPr/>
            </p:nvSpPr>
            <p:spPr bwMode="auto">
              <a:xfrm>
                <a:off x="1268" y="1890"/>
                <a:ext cx="44" cy="2"/>
              </a:xfrm>
              <a:custGeom>
                <a:avLst/>
                <a:gdLst>
                  <a:gd name="T0" fmla="*/ 2 w 96"/>
                  <a:gd name="T1" fmla="*/ 0 h 6"/>
                  <a:gd name="T2" fmla="*/ 1 w 96"/>
                  <a:gd name="T3" fmla="*/ 0 h 6"/>
                  <a:gd name="T4" fmla="*/ 0 w 96"/>
                  <a:gd name="T5" fmla="*/ 0 h 6"/>
                  <a:gd name="T6" fmla="*/ 0 60000 65536"/>
                  <a:gd name="T7" fmla="*/ 0 60000 65536"/>
                  <a:gd name="T8" fmla="*/ 0 60000 65536"/>
                  <a:gd name="T9" fmla="*/ 0 w 96"/>
                  <a:gd name="T10" fmla="*/ 0 h 6"/>
                  <a:gd name="T11" fmla="*/ 96 w 96"/>
                  <a:gd name="T12" fmla="*/ 6 h 6"/>
                </a:gdLst>
                <a:ahLst/>
                <a:cxnLst>
                  <a:cxn ang="T6">
                    <a:pos x="T0" y="T1"/>
                  </a:cxn>
                  <a:cxn ang="T7">
                    <a:pos x="T2" y="T3"/>
                  </a:cxn>
                  <a:cxn ang="T8">
                    <a:pos x="T4" y="T5"/>
                  </a:cxn>
                </a:cxnLst>
                <a:rect l="T9" t="T10" r="T11" b="T12"/>
                <a:pathLst>
                  <a:path w="96" h="6">
                    <a:moveTo>
                      <a:pt x="96" y="0"/>
                    </a:moveTo>
                    <a:lnTo>
                      <a:pt x="40" y="6"/>
                    </a:lnTo>
                    <a:lnTo>
                      <a:pt x="0" y="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37" name="Line 30"/>
              <p:cNvSpPr>
                <a:spLocks noChangeShapeType="1"/>
              </p:cNvSpPr>
              <p:nvPr/>
            </p:nvSpPr>
            <p:spPr bwMode="auto">
              <a:xfrm flipH="1">
                <a:off x="1267" y="1887"/>
                <a:ext cx="25" cy="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38" name="Line 31"/>
              <p:cNvSpPr>
                <a:spLocks noChangeShapeType="1"/>
              </p:cNvSpPr>
              <p:nvPr/>
            </p:nvSpPr>
            <p:spPr bwMode="auto">
              <a:xfrm flipH="1">
                <a:off x="1254" y="1840"/>
                <a:ext cx="25" cy="1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39" name="Line 32"/>
              <p:cNvSpPr>
                <a:spLocks noChangeShapeType="1"/>
              </p:cNvSpPr>
              <p:nvPr/>
            </p:nvSpPr>
            <p:spPr bwMode="auto">
              <a:xfrm flipH="1">
                <a:off x="1267" y="1868"/>
                <a:ext cx="11"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40" name="Line 33"/>
              <p:cNvSpPr>
                <a:spLocks noChangeShapeType="1"/>
              </p:cNvSpPr>
              <p:nvPr/>
            </p:nvSpPr>
            <p:spPr bwMode="auto">
              <a:xfrm flipH="1">
                <a:off x="1253" y="1874"/>
                <a:ext cx="4"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41" name="Freeform 34"/>
              <p:cNvSpPr>
                <a:spLocks noChangeArrowheads="1"/>
              </p:cNvSpPr>
              <p:nvPr/>
            </p:nvSpPr>
            <p:spPr bwMode="auto">
              <a:xfrm>
                <a:off x="1261" y="1834"/>
                <a:ext cx="13" cy="34"/>
              </a:xfrm>
              <a:custGeom>
                <a:avLst/>
                <a:gdLst>
                  <a:gd name="T0" fmla="*/ 1 w 29"/>
                  <a:gd name="T1" fmla="*/ 0 h 75"/>
                  <a:gd name="T2" fmla="*/ 0 w 29"/>
                  <a:gd name="T3" fmla="*/ 0 h 75"/>
                  <a:gd name="T4" fmla="*/ 0 w 29"/>
                  <a:gd name="T5" fmla="*/ 2 h 75"/>
                  <a:gd name="T6" fmla="*/ 0 60000 65536"/>
                  <a:gd name="T7" fmla="*/ 0 60000 65536"/>
                  <a:gd name="T8" fmla="*/ 0 60000 65536"/>
                  <a:gd name="T9" fmla="*/ 0 w 29"/>
                  <a:gd name="T10" fmla="*/ 0 h 75"/>
                  <a:gd name="T11" fmla="*/ 29 w 29"/>
                  <a:gd name="T12" fmla="*/ 75 h 75"/>
                </a:gdLst>
                <a:ahLst/>
                <a:cxnLst>
                  <a:cxn ang="T6">
                    <a:pos x="T0" y="T1"/>
                  </a:cxn>
                  <a:cxn ang="T7">
                    <a:pos x="T2" y="T3"/>
                  </a:cxn>
                  <a:cxn ang="T8">
                    <a:pos x="T4" y="T5"/>
                  </a:cxn>
                </a:cxnLst>
                <a:rect l="T9" t="T10" r="T11" b="T12"/>
                <a:pathLst>
                  <a:path w="29" h="75">
                    <a:moveTo>
                      <a:pt x="29" y="0"/>
                    </a:moveTo>
                    <a:lnTo>
                      <a:pt x="6" y="29"/>
                    </a:lnTo>
                    <a:lnTo>
                      <a:pt x="0" y="7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42" name="Freeform 35"/>
              <p:cNvSpPr>
                <a:spLocks noChangeArrowheads="1"/>
              </p:cNvSpPr>
              <p:nvPr/>
            </p:nvSpPr>
            <p:spPr bwMode="auto">
              <a:xfrm>
                <a:off x="1270" y="1837"/>
                <a:ext cx="8" cy="23"/>
              </a:xfrm>
              <a:custGeom>
                <a:avLst/>
                <a:gdLst>
                  <a:gd name="T0" fmla="*/ 0 w 20"/>
                  <a:gd name="T1" fmla="*/ 0 h 52"/>
                  <a:gd name="T2" fmla="*/ 0 w 20"/>
                  <a:gd name="T3" fmla="*/ 0 h 52"/>
                  <a:gd name="T4" fmla="*/ 0 w 20"/>
                  <a:gd name="T5" fmla="*/ 1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20" y="0"/>
                    </a:moveTo>
                    <a:lnTo>
                      <a:pt x="7" y="16"/>
                    </a:lnTo>
                    <a:lnTo>
                      <a:pt x="0" y="52"/>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43" name="Freeform 36"/>
              <p:cNvSpPr>
                <a:spLocks noChangeArrowheads="1"/>
              </p:cNvSpPr>
              <p:nvPr/>
            </p:nvSpPr>
            <p:spPr bwMode="auto">
              <a:xfrm>
                <a:off x="1268" y="1871"/>
                <a:ext cx="29" cy="20"/>
              </a:xfrm>
              <a:custGeom>
                <a:avLst/>
                <a:gdLst>
                  <a:gd name="T0" fmla="*/ 1 w 63"/>
                  <a:gd name="T1" fmla="*/ 1 h 43"/>
                  <a:gd name="T2" fmla="*/ 0 w 63"/>
                  <a:gd name="T3" fmla="*/ 1 h 43"/>
                  <a:gd name="T4" fmla="*/ 0 w 63"/>
                  <a:gd name="T5" fmla="*/ 0 h 43"/>
                  <a:gd name="T6" fmla="*/ 0 60000 65536"/>
                  <a:gd name="T7" fmla="*/ 0 60000 65536"/>
                  <a:gd name="T8" fmla="*/ 0 60000 65536"/>
                  <a:gd name="T9" fmla="*/ 0 w 63"/>
                  <a:gd name="T10" fmla="*/ 0 h 43"/>
                  <a:gd name="T11" fmla="*/ 63 w 63"/>
                  <a:gd name="T12" fmla="*/ 43 h 43"/>
                </a:gdLst>
                <a:ahLst/>
                <a:cxnLst>
                  <a:cxn ang="T6">
                    <a:pos x="T0" y="T1"/>
                  </a:cxn>
                  <a:cxn ang="T7">
                    <a:pos x="T2" y="T3"/>
                  </a:cxn>
                  <a:cxn ang="T8">
                    <a:pos x="T4" y="T5"/>
                  </a:cxn>
                </a:cxnLst>
                <a:rect l="T9" t="T10" r="T11" b="T12"/>
                <a:pathLst>
                  <a:path w="63" h="43">
                    <a:moveTo>
                      <a:pt x="63" y="43"/>
                    </a:moveTo>
                    <a:lnTo>
                      <a:pt x="28" y="38"/>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44" name="Freeform 37"/>
              <p:cNvSpPr>
                <a:spLocks noChangeArrowheads="1"/>
              </p:cNvSpPr>
              <p:nvPr/>
            </p:nvSpPr>
            <p:spPr bwMode="auto">
              <a:xfrm>
                <a:off x="1267" y="1881"/>
                <a:ext cx="20" cy="10"/>
              </a:xfrm>
              <a:custGeom>
                <a:avLst/>
                <a:gdLst>
                  <a:gd name="T0" fmla="*/ 1 w 45"/>
                  <a:gd name="T1" fmla="*/ 0 h 25"/>
                  <a:gd name="T2" fmla="*/ 0 w 45"/>
                  <a:gd name="T3" fmla="*/ 0 h 25"/>
                  <a:gd name="T4" fmla="*/ 0 w 45"/>
                  <a:gd name="T5" fmla="*/ 0 h 25"/>
                  <a:gd name="T6" fmla="*/ 0 60000 65536"/>
                  <a:gd name="T7" fmla="*/ 0 60000 65536"/>
                  <a:gd name="T8" fmla="*/ 0 60000 65536"/>
                  <a:gd name="T9" fmla="*/ 0 w 45"/>
                  <a:gd name="T10" fmla="*/ 0 h 25"/>
                  <a:gd name="T11" fmla="*/ 45 w 45"/>
                  <a:gd name="T12" fmla="*/ 25 h 25"/>
                </a:gdLst>
                <a:ahLst/>
                <a:cxnLst>
                  <a:cxn ang="T6">
                    <a:pos x="T0" y="T1"/>
                  </a:cxn>
                  <a:cxn ang="T7">
                    <a:pos x="T2" y="T3"/>
                  </a:cxn>
                  <a:cxn ang="T8">
                    <a:pos x="T4" y="T5"/>
                  </a:cxn>
                </a:cxnLst>
                <a:rect l="T9" t="T10" r="T11" b="T12"/>
                <a:pathLst>
                  <a:path w="45" h="25">
                    <a:moveTo>
                      <a:pt x="45" y="25"/>
                    </a:moveTo>
                    <a:lnTo>
                      <a:pt x="10" y="17"/>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45" name="Freeform 38"/>
              <p:cNvSpPr>
                <a:spLocks noChangeArrowheads="1"/>
              </p:cNvSpPr>
              <p:nvPr/>
            </p:nvSpPr>
            <p:spPr bwMode="auto">
              <a:xfrm>
                <a:off x="1268" y="1856"/>
                <a:ext cx="7" cy="6"/>
              </a:xfrm>
              <a:custGeom>
                <a:avLst/>
                <a:gdLst>
                  <a:gd name="T0" fmla="*/ 0 w 19"/>
                  <a:gd name="T1" fmla="*/ 0 h 15"/>
                  <a:gd name="T2" fmla="*/ 0 w 19"/>
                  <a:gd name="T3" fmla="*/ 0 h 15"/>
                  <a:gd name="T4" fmla="*/ 0 w 19"/>
                  <a:gd name="T5" fmla="*/ 0 h 15"/>
                  <a:gd name="T6" fmla="*/ 0 w 19"/>
                  <a:gd name="T7" fmla="*/ 0 h 15"/>
                  <a:gd name="T8" fmla="*/ 0 w 19"/>
                  <a:gd name="T9" fmla="*/ 0 h 15"/>
                  <a:gd name="T10" fmla="*/ 0 w 19"/>
                  <a:gd name="T11" fmla="*/ 0 h 15"/>
                  <a:gd name="T12" fmla="*/ 0 w 19"/>
                  <a:gd name="T13" fmla="*/ 0 h 15"/>
                  <a:gd name="T14" fmla="*/ 0 w 19"/>
                  <a:gd name="T15" fmla="*/ 0 h 15"/>
                  <a:gd name="T16" fmla="*/ 0 w 19"/>
                  <a:gd name="T17" fmla="*/ 0 h 15"/>
                  <a:gd name="T18" fmla="*/ 0 w 19"/>
                  <a:gd name="T19" fmla="*/ 0 h 15"/>
                  <a:gd name="T20" fmla="*/ 0 w 19"/>
                  <a:gd name="T21" fmla="*/ 0 h 15"/>
                  <a:gd name="T22" fmla="*/ 0 w 19"/>
                  <a:gd name="T23" fmla="*/ 0 h 15"/>
                  <a:gd name="T24" fmla="*/ 0 w 19"/>
                  <a:gd name="T25" fmla="*/ 0 h 15"/>
                  <a:gd name="T26" fmla="*/ 0 w 19"/>
                  <a:gd name="T27" fmla="*/ 0 h 15"/>
                  <a:gd name="T28" fmla="*/ 0 w 19"/>
                  <a:gd name="T29" fmla="*/ 0 h 15"/>
                  <a:gd name="T30" fmla="*/ 0 w 19"/>
                  <a:gd name="T31" fmla="*/ 0 h 15"/>
                  <a:gd name="T32" fmla="*/ 0 w 19"/>
                  <a:gd name="T33" fmla="*/ 0 h 15"/>
                  <a:gd name="T34" fmla="*/ 0 w 19"/>
                  <a:gd name="T35" fmla="*/ 0 h 15"/>
                  <a:gd name="T36" fmla="*/ 0 w 19"/>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5"/>
                  <a:gd name="T59" fmla="*/ 19 w 19"/>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5">
                    <a:moveTo>
                      <a:pt x="19" y="0"/>
                    </a:moveTo>
                    <a:lnTo>
                      <a:pt x="17" y="0"/>
                    </a:lnTo>
                    <a:lnTo>
                      <a:pt x="16" y="1"/>
                    </a:lnTo>
                    <a:lnTo>
                      <a:pt x="14" y="3"/>
                    </a:lnTo>
                    <a:lnTo>
                      <a:pt x="13" y="3"/>
                    </a:lnTo>
                    <a:lnTo>
                      <a:pt x="13" y="4"/>
                    </a:lnTo>
                    <a:lnTo>
                      <a:pt x="11" y="4"/>
                    </a:lnTo>
                    <a:lnTo>
                      <a:pt x="11" y="6"/>
                    </a:lnTo>
                    <a:lnTo>
                      <a:pt x="10" y="6"/>
                    </a:lnTo>
                    <a:lnTo>
                      <a:pt x="8" y="7"/>
                    </a:lnTo>
                    <a:lnTo>
                      <a:pt x="7" y="7"/>
                    </a:lnTo>
                    <a:lnTo>
                      <a:pt x="7" y="9"/>
                    </a:lnTo>
                    <a:lnTo>
                      <a:pt x="5" y="10"/>
                    </a:lnTo>
                    <a:lnTo>
                      <a:pt x="3" y="10"/>
                    </a:lnTo>
                    <a:lnTo>
                      <a:pt x="3" y="12"/>
                    </a:lnTo>
                    <a:lnTo>
                      <a:pt x="2" y="13"/>
                    </a:lnTo>
                    <a:lnTo>
                      <a:pt x="2" y="15"/>
                    </a:lnTo>
                    <a:lnTo>
                      <a:pt x="0" y="1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46" name="Freeform 39"/>
              <p:cNvSpPr>
                <a:spLocks noChangeArrowheads="1"/>
              </p:cNvSpPr>
              <p:nvPr/>
            </p:nvSpPr>
            <p:spPr bwMode="auto">
              <a:xfrm>
                <a:off x="1269" y="1858"/>
                <a:ext cx="7" cy="6"/>
              </a:xfrm>
              <a:custGeom>
                <a:avLst/>
                <a:gdLst>
                  <a:gd name="T0" fmla="*/ 0 w 18"/>
                  <a:gd name="T1" fmla="*/ 0 h 15"/>
                  <a:gd name="T2" fmla="*/ 0 w 18"/>
                  <a:gd name="T3" fmla="*/ 0 h 15"/>
                  <a:gd name="T4" fmla="*/ 0 w 18"/>
                  <a:gd name="T5" fmla="*/ 0 h 15"/>
                  <a:gd name="T6" fmla="*/ 0 w 18"/>
                  <a:gd name="T7" fmla="*/ 0 h 15"/>
                  <a:gd name="T8" fmla="*/ 0 w 18"/>
                  <a:gd name="T9" fmla="*/ 0 h 15"/>
                  <a:gd name="T10" fmla="*/ 0 w 18"/>
                  <a:gd name="T11" fmla="*/ 0 h 15"/>
                  <a:gd name="T12" fmla="*/ 0 w 18"/>
                  <a:gd name="T13" fmla="*/ 0 h 15"/>
                  <a:gd name="T14" fmla="*/ 0 w 18"/>
                  <a:gd name="T15" fmla="*/ 0 h 15"/>
                  <a:gd name="T16" fmla="*/ 0 w 18"/>
                  <a:gd name="T17" fmla="*/ 0 h 15"/>
                  <a:gd name="T18" fmla="*/ 0 w 18"/>
                  <a:gd name="T19" fmla="*/ 0 h 15"/>
                  <a:gd name="T20" fmla="*/ 0 w 18"/>
                  <a:gd name="T21" fmla="*/ 0 h 15"/>
                  <a:gd name="T22" fmla="*/ 0 w 18"/>
                  <a:gd name="T23" fmla="*/ 0 h 15"/>
                  <a:gd name="T24" fmla="*/ 0 w 18"/>
                  <a:gd name="T25" fmla="*/ 0 h 15"/>
                  <a:gd name="T26" fmla="*/ 0 w 18"/>
                  <a:gd name="T27" fmla="*/ 0 h 15"/>
                  <a:gd name="T28" fmla="*/ 0 w 18"/>
                  <a:gd name="T29" fmla="*/ 0 h 15"/>
                  <a:gd name="T30" fmla="*/ 0 w 18"/>
                  <a:gd name="T31" fmla="*/ 0 h 15"/>
                  <a:gd name="T32" fmla="*/ 0 w 18"/>
                  <a:gd name="T33" fmla="*/ 0 h 15"/>
                  <a:gd name="T34" fmla="*/ 0 w 18"/>
                  <a:gd name="T35" fmla="*/ 0 h 15"/>
                  <a:gd name="T36" fmla="*/ 0 w 18"/>
                  <a:gd name="T37" fmla="*/ 0 h 15"/>
                  <a:gd name="T38" fmla="*/ 0 w 18"/>
                  <a:gd name="T39" fmla="*/ 0 h 15"/>
                  <a:gd name="T40" fmla="*/ 0 w 18"/>
                  <a:gd name="T41" fmla="*/ 0 h 15"/>
                  <a:gd name="T42" fmla="*/ 0 w 18"/>
                  <a:gd name="T43" fmla="*/ 0 h 15"/>
                  <a:gd name="T44" fmla="*/ 0 w 18"/>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5"/>
                  <a:gd name="T71" fmla="*/ 18 w 18"/>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5">
                    <a:moveTo>
                      <a:pt x="18" y="0"/>
                    </a:moveTo>
                    <a:lnTo>
                      <a:pt x="17" y="0"/>
                    </a:lnTo>
                    <a:lnTo>
                      <a:pt x="17" y="1"/>
                    </a:lnTo>
                    <a:lnTo>
                      <a:pt x="15" y="1"/>
                    </a:lnTo>
                    <a:lnTo>
                      <a:pt x="14" y="1"/>
                    </a:lnTo>
                    <a:lnTo>
                      <a:pt x="14" y="3"/>
                    </a:lnTo>
                    <a:lnTo>
                      <a:pt x="12" y="3"/>
                    </a:lnTo>
                    <a:lnTo>
                      <a:pt x="12" y="4"/>
                    </a:lnTo>
                    <a:lnTo>
                      <a:pt x="11" y="4"/>
                    </a:lnTo>
                    <a:lnTo>
                      <a:pt x="11" y="6"/>
                    </a:lnTo>
                    <a:lnTo>
                      <a:pt x="9" y="6"/>
                    </a:lnTo>
                    <a:lnTo>
                      <a:pt x="9" y="7"/>
                    </a:lnTo>
                    <a:lnTo>
                      <a:pt x="8" y="7"/>
                    </a:lnTo>
                    <a:lnTo>
                      <a:pt x="6" y="7"/>
                    </a:lnTo>
                    <a:lnTo>
                      <a:pt x="6" y="9"/>
                    </a:lnTo>
                    <a:lnTo>
                      <a:pt x="5" y="10"/>
                    </a:lnTo>
                    <a:lnTo>
                      <a:pt x="3" y="12"/>
                    </a:lnTo>
                    <a:lnTo>
                      <a:pt x="3" y="13"/>
                    </a:lnTo>
                    <a:lnTo>
                      <a:pt x="1" y="13"/>
                    </a:lnTo>
                    <a:lnTo>
                      <a:pt x="1" y="15"/>
                    </a:lnTo>
                    <a:lnTo>
                      <a:pt x="0" y="1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47" name="Freeform 40"/>
              <p:cNvSpPr>
                <a:spLocks noChangeArrowheads="1"/>
              </p:cNvSpPr>
              <p:nvPr/>
            </p:nvSpPr>
            <p:spPr bwMode="auto">
              <a:xfrm>
                <a:off x="1228" y="1862"/>
                <a:ext cx="39" cy="73"/>
              </a:xfrm>
              <a:custGeom>
                <a:avLst/>
                <a:gdLst>
                  <a:gd name="T0" fmla="*/ 2 w 86"/>
                  <a:gd name="T1" fmla="*/ 0 h 158"/>
                  <a:gd name="T2" fmla="*/ 0 w 86"/>
                  <a:gd name="T3" fmla="*/ 3 h 158"/>
                  <a:gd name="T4" fmla="*/ 0 w 86"/>
                  <a:gd name="T5" fmla="*/ 4 h 158"/>
                  <a:gd name="T6" fmla="*/ 0 w 86"/>
                  <a:gd name="T7" fmla="*/ 4 h 158"/>
                  <a:gd name="T8" fmla="*/ 0 w 86"/>
                  <a:gd name="T9" fmla="*/ 3 h 158"/>
                  <a:gd name="T10" fmla="*/ 2 w 86"/>
                  <a:gd name="T11" fmla="*/ 0 h 158"/>
                  <a:gd name="T12" fmla="*/ 0 60000 65536"/>
                  <a:gd name="T13" fmla="*/ 0 60000 65536"/>
                  <a:gd name="T14" fmla="*/ 0 60000 65536"/>
                  <a:gd name="T15" fmla="*/ 0 60000 65536"/>
                  <a:gd name="T16" fmla="*/ 0 60000 65536"/>
                  <a:gd name="T17" fmla="*/ 0 60000 65536"/>
                  <a:gd name="T18" fmla="*/ 0 w 86"/>
                  <a:gd name="T19" fmla="*/ 0 h 158"/>
                  <a:gd name="T20" fmla="*/ 86 w 86"/>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86" h="158">
                    <a:moveTo>
                      <a:pt x="86" y="0"/>
                    </a:moveTo>
                    <a:lnTo>
                      <a:pt x="0" y="100"/>
                    </a:lnTo>
                    <a:lnTo>
                      <a:pt x="12" y="158"/>
                    </a:lnTo>
                    <a:lnTo>
                      <a:pt x="15" y="158"/>
                    </a:lnTo>
                    <a:lnTo>
                      <a:pt x="3" y="100"/>
                    </a:lnTo>
                    <a:lnTo>
                      <a:pt x="86" y="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48" name="Freeform 41"/>
              <p:cNvSpPr>
                <a:spLocks noChangeArrowheads="1"/>
              </p:cNvSpPr>
              <p:nvPr/>
            </p:nvSpPr>
            <p:spPr bwMode="auto">
              <a:xfrm>
                <a:off x="1261" y="1863"/>
                <a:ext cx="6" cy="21"/>
              </a:xfrm>
              <a:custGeom>
                <a:avLst/>
                <a:gdLst>
                  <a:gd name="T0" fmla="*/ 0 w 17"/>
                  <a:gd name="T1" fmla="*/ 0 h 47"/>
                  <a:gd name="T2" fmla="*/ 0 w 17"/>
                  <a:gd name="T3" fmla="*/ 1 h 47"/>
                  <a:gd name="T4" fmla="*/ 0 w 17"/>
                  <a:gd name="T5" fmla="*/ 1 h 47"/>
                  <a:gd name="T6" fmla="*/ 0 60000 65536"/>
                  <a:gd name="T7" fmla="*/ 0 60000 65536"/>
                  <a:gd name="T8" fmla="*/ 0 60000 65536"/>
                  <a:gd name="T9" fmla="*/ 0 w 17"/>
                  <a:gd name="T10" fmla="*/ 0 h 47"/>
                  <a:gd name="T11" fmla="*/ 17 w 17"/>
                  <a:gd name="T12" fmla="*/ 47 h 47"/>
                </a:gdLst>
                <a:ahLst/>
                <a:cxnLst>
                  <a:cxn ang="T6">
                    <a:pos x="T0" y="T1"/>
                  </a:cxn>
                  <a:cxn ang="T7">
                    <a:pos x="T2" y="T3"/>
                  </a:cxn>
                  <a:cxn ang="T8">
                    <a:pos x="T4" y="T5"/>
                  </a:cxn>
                </a:cxnLst>
                <a:rect l="T9" t="T10" r="T11" b="T12"/>
                <a:pathLst>
                  <a:path w="17" h="47">
                    <a:moveTo>
                      <a:pt x="17" y="0"/>
                    </a:moveTo>
                    <a:lnTo>
                      <a:pt x="15" y="34"/>
                    </a:lnTo>
                    <a:lnTo>
                      <a:pt x="0" y="47"/>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49" name="Line 42"/>
              <p:cNvSpPr>
                <a:spLocks noChangeShapeType="1"/>
              </p:cNvSpPr>
              <p:nvPr/>
            </p:nvSpPr>
            <p:spPr bwMode="auto">
              <a:xfrm>
                <a:off x="1239" y="1897"/>
                <a:ext cx="4" cy="2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50" name="Line 43"/>
              <p:cNvSpPr>
                <a:spLocks noChangeShapeType="1"/>
              </p:cNvSpPr>
              <p:nvPr/>
            </p:nvSpPr>
            <p:spPr bwMode="auto">
              <a:xfrm flipH="1">
                <a:off x="1261" y="1890"/>
                <a:ext cx="6" cy="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51" name="Freeform 44"/>
              <p:cNvSpPr>
                <a:spLocks noChangeArrowheads="1"/>
              </p:cNvSpPr>
              <p:nvPr/>
            </p:nvSpPr>
            <p:spPr bwMode="auto">
              <a:xfrm>
                <a:off x="1236" y="1889"/>
                <a:ext cx="30" cy="46"/>
              </a:xfrm>
              <a:custGeom>
                <a:avLst/>
                <a:gdLst>
                  <a:gd name="T0" fmla="*/ 0 w 68"/>
                  <a:gd name="T1" fmla="*/ 3 h 99"/>
                  <a:gd name="T2" fmla="*/ 1 w 68"/>
                  <a:gd name="T3" fmla="*/ 0 h 99"/>
                  <a:gd name="T4" fmla="*/ 1 w 68"/>
                  <a:gd name="T5" fmla="*/ 0 h 99"/>
                  <a:gd name="T6" fmla="*/ 1 w 68"/>
                  <a:gd name="T7" fmla="*/ 0 h 99"/>
                  <a:gd name="T8" fmla="*/ 1 w 68"/>
                  <a:gd name="T9" fmla="*/ 0 h 99"/>
                  <a:gd name="T10" fmla="*/ 0 60000 65536"/>
                  <a:gd name="T11" fmla="*/ 0 60000 65536"/>
                  <a:gd name="T12" fmla="*/ 0 60000 65536"/>
                  <a:gd name="T13" fmla="*/ 0 60000 65536"/>
                  <a:gd name="T14" fmla="*/ 0 60000 65536"/>
                  <a:gd name="T15" fmla="*/ 0 w 68"/>
                  <a:gd name="T16" fmla="*/ 0 h 99"/>
                  <a:gd name="T17" fmla="*/ 68 w 68"/>
                  <a:gd name="T18" fmla="*/ 99 h 99"/>
                </a:gdLst>
                <a:ahLst/>
                <a:cxnLst>
                  <a:cxn ang="T10">
                    <a:pos x="T0" y="T1"/>
                  </a:cxn>
                  <a:cxn ang="T11">
                    <a:pos x="T2" y="T3"/>
                  </a:cxn>
                  <a:cxn ang="T12">
                    <a:pos x="T4" y="T5"/>
                  </a:cxn>
                  <a:cxn ang="T13">
                    <a:pos x="T6" y="T7"/>
                  </a:cxn>
                  <a:cxn ang="T14">
                    <a:pos x="T8" y="T9"/>
                  </a:cxn>
                </a:cxnLst>
                <a:rect l="T15" t="T16" r="T17" b="T18"/>
                <a:pathLst>
                  <a:path w="68" h="99">
                    <a:moveTo>
                      <a:pt x="0" y="99"/>
                    </a:moveTo>
                    <a:lnTo>
                      <a:pt x="68" y="26"/>
                    </a:lnTo>
                    <a:lnTo>
                      <a:pt x="68" y="0"/>
                    </a:lnTo>
                    <a:lnTo>
                      <a:pt x="65" y="0"/>
                    </a:lnTo>
                    <a:lnTo>
                      <a:pt x="56" y="7"/>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52" name="Line 45"/>
              <p:cNvSpPr>
                <a:spLocks noChangeShapeType="1"/>
              </p:cNvSpPr>
              <p:nvPr/>
            </p:nvSpPr>
            <p:spPr bwMode="auto">
              <a:xfrm flipH="1" flipV="1">
                <a:off x="1237" y="1895"/>
                <a:ext cx="8" cy="3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53" name="Line 46"/>
              <p:cNvSpPr>
                <a:spLocks noChangeShapeType="1"/>
              </p:cNvSpPr>
              <p:nvPr/>
            </p:nvSpPr>
            <p:spPr bwMode="auto">
              <a:xfrm flipV="1">
                <a:off x="1233" y="1913"/>
                <a:ext cx="7" cy="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54" name="Line 47"/>
              <p:cNvSpPr>
                <a:spLocks noChangeShapeType="1"/>
              </p:cNvSpPr>
              <p:nvPr/>
            </p:nvSpPr>
            <p:spPr bwMode="auto">
              <a:xfrm flipV="1">
                <a:off x="1233" y="1911"/>
                <a:ext cx="6" cy="1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55" name="Line 48"/>
              <p:cNvSpPr>
                <a:spLocks noChangeShapeType="1"/>
              </p:cNvSpPr>
              <p:nvPr/>
            </p:nvSpPr>
            <p:spPr bwMode="auto">
              <a:xfrm flipH="1" flipV="1">
                <a:off x="1249" y="1882"/>
                <a:ext cx="5" cy="3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56" name="Line 49"/>
              <p:cNvSpPr>
                <a:spLocks noChangeShapeType="1"/>
              </p:cNvSpPr>
              <p:nvPr/>
            </p:nvSpPr>
            <p:spPr bwMode="auto">
              <a:xfrm flipH="1" flipV="1">
                <a:off x="1248" y="1884"/>
                <a:ext cx="4" cy="3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57" name="Line 50"/>
              <p:cNvSpPr>
                <a:spLocks noChangeShapeType="1"/>
              </p:cNvSpPr>
              <p:nvPr/>
            </p:nvSpPr>
            <p:spPr bwMode="auto">
              <a:xfrm flipV="1">
                <a:off x="1242" y="1901"/>
                <a:ext cx="8" cy="1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58" name="Line 51"/>
              <p:cNvSpPr>
                <a:spLocks noChangeShapeType="1"/>
              </p:cNvSpPr>
              <p:nvPr/>
            </p:nvSpPr>
            <p:spPr bwMode="auto">
              <a:xfrm flipV="1">
                <a:off x="1242" y="1900"/>
                <a:ext cx="8" cy="1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59" name="Line 52"/>
              <p:cNvSpPr>
                <a:spLocks noChangeShapeType="1"/>
              </p:cNvSpPr>
              <p:nvPr/>
            </p:nvSpPr>
            <p:spPr bwMode="auto">
              <a:xfrm flipH="1">
                <a:off x="1251" y="1892"/>
                <a:ext cx="9" cy="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60" name="Line 53"/>
              <p:cNvSpPr>
                <a:spLocks noChangeShapeType="1"/>
              </p:cNvSpPr>
              <p:nvPr/>
            </p:nvSpPr>
            <p:spPr bwMode="auto">
              <a:xfrm flipH="1">
                <a:off x="1251" y="1892"/>
                <a:ext cx="9" cy="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61" name="Line 54"/>
              <p:cNvSpPr>
                <a:spLocks noChangeShapeType="1"/>
              </p:cNvSpPr>
              <p:nvPr/>
            </p:nvSpPr>
            <p:spPr bwMode="auto">
              <a:xfrm flipH="1" flipV="1">
                <a:off x="1258" y="1872"/>
                <a:ext cx="3" cy="3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62" name="Line 55"/>
              <p:cNvSpPr>
                <a:spLocks noChangeShapeType="1"/>
              </p:cNvSpPr>
              <p:nvPr/>
            </p:nvSpPr>
            <p:spPr bwMode="auto">
              <a:xfrm flipH="1" flipV="1">
                <a:off x="1258" y="1872"/>
                <a:ext cx="4" cy="3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63" name="Line 56"/>
              <p:cNvSpPr>
                <a:spLocks noChangeShapeType="1"/>
              </p:cNvSpPr>
              <p:nvPr/>
            </p:nvSpPr>
            <p:spPr bwMode="auto">
              <a:xfrm>
                <a:off x="1267" y="1891"/>
                <a:ext cx="0"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64" name="Line 57"/>
              <p:cNvSpPr>
                <a:spLocks noChangeShapeType="1"/>
              </p:cNvSpPr>
              <p:nvPr/>
            </p:nvSpPr>
            <p:spPr bwMode="auto">
              <a:xfrm>
                <a:off x="1267" y="1892"/>
                <a:ext cx="1"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65" name="Freeform 58"/>
              <p:cNvSpPr>
                <a:spLocks noChangeArrowheads="1"/>
              </p:cNvSpPr>
              <p:nvPr/>
            </p:nvSpPr>
            <p:spPr bwMode="auto">
              <a:xfrm>
                <a:off x="1254" y="1832"/>
                <a:ext cx="24" cy="44"/>
              </a:xfrm>
              <a:custGeom>
                <a:avLst/>
                <a:gdLst>
                  <a:gd name="T0" fmla="*/ 0 w 53"/>
                  <a:gd name="T1" fmla="*/ 2 h 95"/>
                  <a:gd name="T2" fmla="*/ 0 w 53"/>
                  <a:gd name="T3" fmla="*/ 2 h 95"/>
                  <a:gd name="T4" fmla="*/ 0 w 53"/>
                  <a:gd name="T5" fmla="*/ 1 h 95"/>
                  <a:gd name="T6" fmla="*/ 1 w 53"/>
                  <a:gd name="T7" fmla="*/ 0 h 95"/>
                  <a:gd name="T8" fmla="*/ 1 w 53"/>
                  <a:gd name="T9" fmla="*/ 0 h 95"/>
                  <a:gd name="T10" fmla="*/ 0 60000 65536"/>
                  <a:gd name="T11" fmla="*/ 0 60000 65536"/>
                  <a:gd name="T12" fmla="*/ 0 60000 65536"/>
                  <a:gd name="T13" fmla="*/ 0 60000 65536"/>
                  <a:gd name="T14" fmla="*/ 0 60000 65536"/>
                  <a:gd name="T15" fmla="*/ 0 w 53"/>
                  <a:gd name="T16" fmla="*/ 0 h 95"/>
                  <a:gd name="T17" fmla="*/ 53 w 53"/>
                  <a:gd name="T18" fmla="*/ 95 h 95"/>
                </a:gdLst>
                <a:ahLst/>
                <a:cxnLst>
                  <a:cxn ang="T10">
                    <a:pos x="T0" y="T1"/>
                  </a:cxn>
                  <a:cxn ang="T11">
                    <a:pos x="T2" y="T3"/>
                  </a:cxn>
                  <a:cxn ang="T12">
                    <a:pos x="T4" y="T5"/>
                  </a:cxn>
                  <a:cxn ang="T13">
                    <a:pos x="T6" y="T7"/>
                  </a:cxn>
                  <a:cxn ang="T14">
                    <a:pos x="T8" y="T9"/>
                  </a:cxn>
                </a:cxnLst>
                <a:rect l="T15" t="T16" r="T17" b="T18"/>
                <a:pathLst>
                  <a:path w="53" h="95">
                    <a:moveTo>
                      <a:pt x="1" y="95"/>
                    </a:moveTo>
                    <a:lnTo>
                      <a:pt x="0" y="90"/>
                    </a:lnTo>
                    <a:lnTo>
                      <a:pt x="3" y="40"/>
                    </a:lnTo>
                    <a:lnTo>
                      <a:pt x="37" y="8"/>
                    </a:lnTo>
                    <a:lnTo>
                      <a:pt x="53"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66" name="Freeform 59"/>
              <p:cNvSpPr>
                <a:spLocks noChangeArrowheads="1"/>
              </p:cNvSpPr>
              <p:nvPr/>
            </p:nvSpPr>
            <p:spPr bwMode="auto">
              <a:xfrm>
                <a:off x="1255" y="1862"/>
                <a:ext cx="3" cy="6"/>
              </a:xfrm>
              <a:custGeom>
                <a:avLst/>
                <a:gdLst>
                  <a:gd name="T0" fmla="*/ 0 w 9"/>
                  <a:gd name="T1" fmla="*/ 0 h 14"/>
                  <a:gd name="T2" fmla="*/ 0 w 9"/>
                  <a:gd name="T3" fmla="*/ 0 h 14"/>
                  <a:gd name="T4" fmla="*/ 0 w 9"/>
                  <a:gd name="T5" fmla="*/ 0 h 14"/>
                  <a:gd name="T6" fmla="*/ 0 w 9"/>
                  <a:gd name="T7" fmla="*/ 0 h 14"/>
                  <a:gd name="T8" fmla="*/ 0 w 9"/>
                  <a:gd name="T9" fmla="*/ 0 h 14"/>
                  <a:gd name="T10" fmla="*/ 0 w 9"/>
                  <a:gd name="T11" fmla="*/ 0 h 14"/>
                  <a:gd name="T12" fmla="*/ 0 w 9"/>
                  <a:gd name="T13" fmla="*/ 0 h 14"/>
                  <a:gd name="T14" fmla="*/ 0 w 9"/>
                  <a:gd name="T15" fmla="*/ 0 h 14"/>
                  <a:gd name="T16" fmla="*/ 0 w 9"/>
                  <a:gd name="T17" fmla="*/ 0 h 14"/>
                  <a:gd name="T18" fmla="*/ 0 w 9"/>
                  <a:gd name="T19" fmla="*/ 0 h 14"/>
                  <a:gd name="T20" fmla="*/ 0 w 9"/>
                  <a:gd name="T21" fmla="*/ 0 h 14"/>
                  <a:gd name="T22" fmla="*/ 0 w 9"/>
                  <a:gd name="T23" fmla="*/ 0 h 14"/>
                  <a:gd name="T24" fmla="*/ 0 w 9"/>
                  <a:gd name="T25" fmla="*/ 0 h 14"/>
                  <a:gd name="T26" fmla="*/ 0 w 9"/>
                  <a:gd name="T27" fmla="*/ 0 h 14"/>
                  <a:gd name="T28" fmla="*/ 0 w 9"/>
                  <a:gd name="T29" fmla="*/ 0 h 14"/>
                  <a:gd name="T30" fmla="*/ 0 w 9"/>
                  <a:gd name="T31" fmla="*/ 0 h 14"/>
                  <a:gd name="T32" fmla="*/ 0 w 9"/>
                  <a:gd name="T33" fmla="*/ 0 h 14"/>
                  <a:gd name="T34" fmla="*/ 0 w 9"/>
                  <a:gd name="T35" fmla="*/ 0 h 14"/>
                  <a:gd name="T36" fmla="*/ 0 w 9"/>
                  <a:gd name="T37" fmla="*/ 0 h 14"/>
                  <a:gd name="T38" fmla="*/ 0 w 9"/>
                  <a:gd name="T39" fmla="*/ 0 h 14"/>
                  <a:gd name="T40" fmla="*/ 0 w 9"/>
                  <a:gd name="T41" fmla="*/ 0 h 14"/>
                  <a:gd name="T42" fmla="*/ 0 w 9"/>
                  <a:gd name="T43" fmla="*/ 0 h 14"/>
                  <a:gd name="T44" fmla="*/ 0 w 9"/>
                  <a:gd name="T45" fmla="*/ 0 h 14"/>
                  <a:gd name="T46" fmla="*/ 0 w 9"/>
                  <a:gd name="T47" fmla="*/ 0 h 14"/>
                  <a:gd name="T48" fmla="*/ 0 w 9"/>
                  <a:gd name="T49" fmla="*/ 0 h 14"/>
                  <a:gd name="T50" fmla="*/ 0 w 9"/>
                  <a:gd name="T51" fmla="*/ 0 h 14"/>
                  <a:gd name="T52" fmla="*/ 0 w 9"/>
                  <a:gd name="T53" fmla="*/ 0 h 14"/>
                  <a:gd name="T54" fmla="*/ 0 w 9"/>
                  <a:gd name="T55" fmla="*/ 0 h 14"/>
                  <a:gd name="T56" fmla="*/ 0 w 9"/>
                  <a:gd name="T57" fmla="*/ 0 h 14"/>
                  <a:gd name="T58" fmla="*/ 0 w 9"/>
                  <a:gd name="T59" fmla="*/ 0 h 14"/>
                  <a:gd name="T60" fmla="*/ 0 w 9"/>
                  <a:gd name="T61" fmla="*/ 0 h 14"/>
                  <a:gd name="T62" fmla="*/ 0 w 9"/>
                  <a:gd name="T63" fmla="*/ 0 h 14"/>
                  <a:gd name="T64" fmla="*/ 0 w 9"/>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4"/>
                  <a:gd name="T101" fmla="*/ 9 w 9"/>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4">
                    <a:moveTo>
                      <a:pt x="5" y="0"/>
                    </a:moveTo>
                    <a:lnTo>
                      <a:pt x="3" y="0"/>
                    </a:lnTo>
                    <a:lnTo>
                      <a:pt x="3" y="2"/>
                    </a:lnTo>
                    <a:lnTo>
                      <a:pt x="2" y="2"/>
                    </a:lnTo>
                    <a:lnTo>
                      <a:pt x="2" y="3"/>
                    </a:lnTo>
                    <a:lnTo>
                      <a:pt x="0" y="3"/>
                    </a:lnTo>
                    <a:lnTo>
                      <a:pt x="0" y="5"/>
                    </a:lnTo>
                    <a:lnTo>
                      <a:pt x="0" y="6"/>
                    </a:lnTo>
                    <a:lnTo>
                      <a:pt x="0" y="8"/>
                    </a:lnTo>
                    <a:lnTo>
                      <a:pt x="0" y="10"/>
                    </a:lnTo>
                    <a:lnTo>
                      <a:pt x="0" y="11"/>
                    </a:lnTo>
                    <a:lnTo>
                      <a:pt x="2" y="11"/>
                    </a:lnTo>
                    <a:lnTo>
                      <a:pt x="2" y="13"/>
                    </a:lnTo>
                    <a:lnTo>
                      <a:pt x="3" y="13"/>
                    </a:lnTo>
                    <a:lnTo>
                      <a:pt x="3" y="14"/>
                    </a:lnTo>
                    <a:lnTo>
                      <a:pt x="5" y="14"/>
                    </a:lnTo>
                    <a:lnTo>
                      <a:pt x="6" y="14"/>
                    </a:lnTo>
                    <a:lnTo>
                      <a:pt x="6" y="13"/>
                    </a:lnTo>
                    <a:lnTo>
                      <a:pt x="8" y="13"/>
                    </a:lnTo>
                    <a:lnTo>
                      <a:pt x="8" y="11"/>
                    </a:lnTo>
                    <a:lnTo>
                      <a:pt x="8" y="10"/>
                    </a:lnTo>
                    <a:lnTo>
                      <a:pt x="9" y="10"/>
                    </a:lnTo>
                    <a:lnTo>
                      <a:pt x="9" y="8"/>
                    </a:lnTo>
                    <a:lnTo>
                      <a:pt x="9" y="6"/>
                    </a:lnTo>
                    <a:lnTo>
                      <a:pt x="9" y="5"/>
                    </a:lnTo>
                    <a:lnTo>
                      <a:pt x="8" y="5"/>
                    </a:lnTo>
                    <a:lnTo>
                      <a:pt x="8" y="3"/>
                    </a:lnTo>
                    <a:lnTo>
                      <a:pt x="8" y="2"/>
                    </a:lnTo>
                    <a:lnTo>
                      <a:pt x="6" y="2"/>
                    </a:lnTo>
                    <a:lnTo>
                      <a:pt x="6" y="0"/>
                    </a:lnTo>
                    <a:lnTo>
                      <a:pt x="5"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67" name="Freeform 60"/>
              <p:cNvSpPr>
                <a:spLocks noChangeArrowheads="1"/>
              </p:cNvSpPr>
              <p:nvPr/>
            </p:nvSpPr>
            <p:spPr bwMode="auto">
              <a:xfrm>
                <a:off x="1250" y="1863"/>
                <a:ext cx="6" cy="6"/>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12" y="0"/>
                    </a:moveTo>
                    <a:lnTo>
                      <a:pt x="0" y="3"/>
                    </a:lnTo>
                    <a:lnTo>
                      <a:pt x="1" y="15"/>
                    </a:lnTo>
                    <a:lnTo>
                      <a:pt x="14" y="6"/>
                    </a:lnTo>
                    <a:lnTo>
                      <a:pt x="12"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68" name="Freeform 61"/>
              <p:cNvSpPr>
                <a:spLocks noChangeArrowheads="1"/>
              </p:cNvSpPr>
              <p:nvPr/>
            </p:nvSpPr>
            <p:spPr bwMode="auto">
              <a:xfrm>
                <a:off x="1255" y="1862"/>
                <a:ext cx="2" cy="4"/>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1"/>
                  <a:gd name="T71" fmla="*/ 6 w 6"/>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1">
                    <a:moveTo>
                      <a:pt x="3" y="0"/>
                    </a:moveTo>
                    <a:lnTo>
                      <a:pt x="1" y="0"/>
                    </a:lnTo>
                    <a:lnTo>
                      <a:pt x="1" y="1"/>
                    </a:lnTo>
                    <a:lnTo>
                      <a:pt x="0" y="3"/>
                    </a:lnTo>
                    <a:lnTo>
                      <a:pt x="0" y="4"/>
                    </a:lnTo>
                    <a:lnTo>
                      <a:pt x="0" y="6"/>
                    </a:lnTo>
                    <a:lnTo>
                      <a:pt x="0" y="8"/>
                    </a:lnTo>
                    <a:lnTo>
                      <a:pt x="0" y="9"/>
                    </a:lnTo>
                    <a:lnTo>
                      <a:pt x="1" y="9"/>
                    </a:lnTo>
                    <a:lnTo>
                      <a:pt x="1" y="11"/>
                    </a:lnTo>
                    <a:lnTo>
                      <a:pt x="3" y="11"/>
                    </a:lnTo>
                    <a:lnTo>
                      <a:pt x="4" y="11"/>
                    </a:lnTo>
                    <a:lnTo>
                      <a:pt x="4" y="9"/>
                    </a:lnTo>
                    <a:lnTo>
                      <a:pt x="4" y="8"/>
                    </a:lnTo>
                    <a:lnTo>
                      <a:pt x="6" y="8"/>
                    </a:lnTo>
                    <a:lnTo>
                      <a:pt x="6" y="6"/>
                    </a:lnTo>
                    <a:lnTo>
                      <a:pt x="6" y="4"/>
                    </a:lnTo>
                    <a:lnTo>
                      <a:pt x="6" y="3"/>
                    </a:lnTo>
                    <a:lnTo>
                      <a:pt x="4" y="3"/>
                    </a:lnTo>
                    <a:lnTo>
                      <a:pt x="4" y="1"/>
                    </a:lnTo>
                    <a:lnTo>
                      <a:pt x="3"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69" name="Freeform 62"/>
              <p:cNvSpPr>
                <a:spLocks noChangeArrowheads="1"/>
              </p:cNvSpPr>
              <p:nvPr/>
            </p:nvSpPr>
            <p:spPr bwMode="auto">
              <a:xfrm>
                <a:off x="1249" y="1864"/>
                <a:ext cx="2" cy="4"/>
              </a:xfrm>
              <a:custGeom>
                <a:avLst/>
                <a:gdLst>
                  <a:gd name="T0" fmla="*/ 0 w 7"/>
                  <a:gd name="T1" fmla="*/ 0 h 11"/>
                  <a:gd name="T2" fmla="*/ 0 w 7"/>
                  <a:gd name="T3" fmla="*/ 0 h 11"/>
                  <a:gd name="T4" fmla="*/ 0 w 7"/>
                  <a:gd name="T5" fmla="*/ 0 h 11"/>
                  <a:gd name="T6" fmla="*/ 0 w 7"/>
                  <a:gd name="T7" fmla="*/ 0 h 11"/>
                  <a:gd name="T8" fmla="*/ 0 w 7"/>
                  <a:gd name="T9" fmla="*/ 0 h 11"/>
                  <a:gd name="T10" fmla="*/ 0 w 7"/>
                  <a:gd name="T11" fmla="*/ 0 h 11"/>
                  <a:gd name="T12" fmla="*/ 0 w 7"/>
                  <a:gd name="T13" fmla="*/ 0 h 11"/>
                  <a:gd name="T14" fmla="*/ 0 w 7"/>
                  <a:gd name="T15" fmla="*/ 0 h 11"/>
                  <a:gd name="T16" fmla="*/ 0 w 7"/>
                  <a:gd name="T17" fmla="*/ 0 h 11"/>
                  <a:gd name="T18" fmla="*/ 0 w 7"/>
                  <a:gd name="T19" fmla="*/ 0 h 11"/>
                  <a:gd name="T20" fmla="*/ 0 w 7"/>
                  <a:gd name="T21" fmla="*/ 0 h 11"/>
                  <a:gd name="T22" fmla="*/ 0 w 7"/>
                  <a:gd name="T23" fmla="*/ 0 h 11"/>
                  <a:gd name="T24" fmla="*/ 0 w 7"/>
                  <a:gd name="T25" fmla="*/ 0 h 11"/>
                  <a:gd name="T26" fmla="*/ 0 w 7"/>
                  <a:gd name="T27" fmla="*/ 0 h 11"/>
                  <a:gd name="T28" fmla="*/ 0 w 7"/>
                  <a:gd name="T29" fmla="*/ 0 h 11"/>
                  <a:gd name="T30" fmla="*/ 0 w 7"/>
                  <a:gd name="T31" fmla="*/ 0 h 11"/>
                  <a:gd name="T32" fmla="*/ 0 w 7"/>
                  <a:gd name="T33" fmla="*/ 0 h 11"/>
                  <a:gd name="T34" fmla="*/ 0 w 7"/>
                  <a:gd name="T35" fmla="*/ 0 h 11"/>
                  <a:gd name="T36" fmla="*/ 0 w 7"/>
                  <a:gd name="T37" fmla="*/ 0 h 11"/>
                  <a:gd name="T38" fmla="*/ 0 w 7"/>
                  <a:gd name="T39" fmla="*/ 0 h 11"/>
                  <a:gd name="T40" fmla="*/ 0 w 7"/>
                  <a:gd name="T41" fmla="*/ 0 h 11"/>
                  <a:gd name="T42" fmla="*/ 0 w 7"/>
                  <a:gd name="T43" fmla="*/ 0 h 11"/>
                  <a:gd name="T44" fmla="*/ 0 w 7"/>
                  <a:gd name="T45" fmla="*/ 0 h 11"/>
                  <a:gd name="T46" fmla="*/ 0 w 7"/>
                  <a:gd name="T47" fmla="*/ 0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11"/>
                  <a:gd name="T74" fmla="*/ 7 w 7"/>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11">
                    <a:moveTo>
                      <a:pt x="2" y="0"/>
                    </a:moveTo>
                    <a:lnTo>
                      <a:pt x="0" y="0"/>
                    </a:lnTo>
                    <a:lnTo>
                      <a:pt x="0" y="2"/>
                    </a:lnTo>
                    <a:lnTo>
                      <a:pt x="0" y="4"/>
                    </a:lnTo>
                    <a:lnTo>
                      <a:pt x="0" y="5"/>
                    </a:lnTo>
                    <a:lnTo>
                      <a:pt x="0" y="7"/>
                    </a:lnTo>
                    <a:lnTo>
                      <a:pt x="2" y="7"/>
                    </a:lnTo>
                    <a:lnTo>
                      <a:pt x="2" y="8"/>
                    </a:lnTo>
                    <a:lnTo>
                      <a:pt x="3" y="10"/>
                    </a:lnTo>
                    <a:lnTo>
                      <a:pt x="5" y="10"/>
                    </a:lnTo>
                    <a:lnTo>
                      <a:pt x="5" y="11"/>
                    </a:lnTo>
                    <a:lnTo>
                      <a:pt x="5" y="10"/>
                    </a:lnTo>
                    <a:lnTo>
                      <a:pt x="7" y="10"/>
                    </a:lnTo>
                    <a:lnTo>
                      <a:pt x="7" y="8"/>
                    </a:lnTo>
                    <a:lnTo>
                      <a:pt x="7" y="7"/>
                    </a:lnTo>
                    <a:lnTo>
                      <a:pt x="7" y="5"/>
                    </a:lnTo>
                    <a:lnTo>
                      <a:pt x="7" y="4"/>
                    </a:lnTo>
                    <a:lnTo>
                      <a:pt x="5" y="4"/>
                    </a:lnTo>
                    <a:lnTo>
                      <a:pt x="5" y="2"/>
                    </a:lnTo>
                    <a:lnTo>
                      <a:pt x="3" y="2"/>
                    </a:lnTo>
                    <a:lnTo>
                      <a:pt x="3" y="0"/>
                    </a:lnTo>
                    <a:lnTo>
                      <a:pt x="2"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70" name="Line 63"/>
              <p:cNvSpPr>
                <a:spLocks noChangeShapeType="1"/>
              </p:cNvSpPr>
              <p:nvPr/>
            </p:nvSpPr>
            <p:spPr bwMode="auto">
              <a:xfrm>
                <a:off x="1269" y="1860"/>
                <a:ext cx="0"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71" name="Freeform 64"/>
              <p:cNvSpPr>
                <a:spLocks noChangeArrowheads="1"/>
              </p:cNvSpPr>
              <p:nvPr/>
            </p:nvSpPr>
            <p:spPr bwMode="auto">
              <a:xfrm>
                <a:off x="1275" y="1856"/>
                <a:ext cx="2" cy="2"/>
              </a:xfrm>
              <a:custGeom>
                <a:avLst/>
                <a:gdLst>
                  <a:gd name="T0" fmla="*/ 0 w 6"/>
                  <a:gd name="T1" fmla="*/ 1 h 4"/>
                  <a:gd name="T2" fmla="*/ 0 w 6"/>
                  <a:gd name="T3" fmla="*/ 1 h 4"/>
                  <a:gd name="T4" fmla="*/ 0 w 6"/>
                  <a:gd name="T5" fmla="*/ 1 h 4"/>
                  <a:gd name="T6" fmla="*/ 0 w 6"/>
                  <a:gd name="T7" fmla="*/ 0 h 4"/>
                  <a:gd name="T8" fmla="*/ 0 w 6"/>
                  <a:gd name="T9" fmla="*/ 1 h 4"/>
                  <a:gd name="T10" fmla="*/ 0 w 6"/>
                  <a:gd name="T11" fmla="*/ 1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4" y="4"/>
                    </a:moveTo>
                    <a:lnTo>
                      <a:pt x="0" y="4"/>
                    </a:lnTo>
                    <a:lnTo>
                      <a:pt x="0" y="1"/>
                    </a:lnTo>
                    <a:lnTo>
                      <a:pt x="4" y="0"/>
                    </a:lnTo>
                    <a:lnTo>
                      <a:pt x="6" y="3"/>
                    </a:lnTo>
                    <a:lnTo>
                      <a:pt x="4" y="4"/>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72" name="Line 65"/>
              <p:cNvSpPr>
                <a:spLocks noChangeShapeType="1"/>
              </p:cNvSpPr>
              <p:nvPr/>
            </p:nvSpPr>
            <p:spPr bwMode="auto">
              <a:xfrm flipH="1">
                <a:off x="1340" y="1863"/>
                <a:ext cx="2"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73" name="Freeform 66"/>
              <p:cNvSpPr>
                <a:spLocks noChangeArrowheads="1"/>
              </p:cNvSpPr>
              <p:nvPr/>
            </p:nvSpPr>
            <p:spPr bwMode="auto">
              <a:xfrm>
                <a:off x="1332" y="1865"/>
                <a:ext cx="4" cy="10"/>
              </a:xfrm>
              <a:custGeom>
                <a:avLst/>
                <a:gdLst>
                  <a:gd name="T0" fmla="*/ 0 w 9"/>
                  <a:gd name="T1" fmla="*/ 0 h 23"/>
                  <a:gd name="T2" fmla="*/ 0 w 9"/>
                  <a:gd name="T3" fmla="*/ 0 h 23"/>
                  <a:gd name="T4" fmla="*/ 0 w 9"/>
                  <a:gd name="T5" fmla="*/ 0 h 23"/>
                  <a:gd name="T6" fmla="*/ 0 w 9"/>
                  <a:gd name="T7" fmla="*/ 0 h 23"/>
                  <a:gd name="T8" fmla="*/ 0 w 9"/>
                  <a:gd name="T9" fmla="*/ 0 h 23"/>
                  <a:gd name="T10" fmla="*/ 0 w 9"/>
                  <a:gd name="T11" fmla="*/ 0 h 23"/>
                  <a:gd name="T12" fmla="*/ 0 w 9"/>
                  <a:gd name="T13" fmla="*/ 0 h 23"/>
                  <a:gd name="T14" fmla="*/ 0 w 9"/>
                  <a:gd name="T15" fmla="*/ 0 h 23"/>
                  <a:gd name="T16" fmla="*/ 0 w 9"/>
                  <a:gd name="T17" fmla="*/ 0 h 23"/>
                  <a:gd name="T18" fmla="*/ 0 w 9"/>
                  <a:gd name="T19" fmla="*/ 0 h 23"/>
                  <a:gd name="T20" fmla="*/ 0 w 9"/>
                  <a:gd name="T21" fmla="*/ 0 h 23"/>
                  <a:gd name="T22" fmla="*/ 0 w 9"/>
                  <a:gd name="T23" fmla="*/ 0 h 23"/>
                  <a:gd name="T24" fmla="*/ 0 w 9"/>
                  <a:gd name="T25" fmla="*/ 0 h 23"/>
                  <a:gd name="T26" fmla="*/ 0 w 9"/>
                  <a:gd name="T27" fmla="*/ 0 h 23"/>
                  <a:gd name="T28" fmla="*/ 0 w 9"/>
                  <a:gd name="T29" fmla="*/ 0 h 23"/>
                  <a:gd name="T30" fmla="*/ 0 w 9"/>
                  <a:gd name="T31" fmla="*/ 0 h 23"/>
                  <a:gd name="T32" fmla="*/ 0 w 9"/>
                  <a:gd name="T33" fmla="*/ 0 h 23"/>
                  <a:gd name="T34" fmla="*/ 0 w 9"/>
                  <a:gd name="T35" fmla="*/ 0 h 23"/>
                  <a:gd name="T36" fmla="*/ 0 w 9"/>
                  <a:gd name="T37" fmla="*/ 0 h 23"/>
                  <a:gd name="T38" fmla="*/ 0 w 9"/>
                  <a:gd name="T39" fmla="*/ 0 h 23"/>
                  <a:gd name="T40" fmla="*/ 0 w 9"/>
                  <a:gd name="T41" fmla="*/ 0 h 23"/>
                  <a:gd name="T42" fmla="*/ 0 w 9"/>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23"/>
                  <a:gd name="T68" fmla="*/ 9 w 9"/>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23">
                    <a:moveTo>
                      <a:pt x="7" y="0"/>
                    </a:moveTo>
                    <a:lnTo>
                      <a:pt x="7" y="1"/>
                    </a:lnTo>
                    <a:lnTo>
                      <a:pt x="9" y="1"/>
                    </a:lnTo>
                    <a:lnTo>
                      <a:pt x="9" y="3"/>
                    </a:lnTo>
                    <a:lnTo>
                      <a:pt x="9" y="4"/>
                    </a:lnTo>
                    <a:lnTo>
                      <a:pt x="9" y="6"/>
                    </a:lnTo>
                    <a:lnTo>
                      <a:pt x="9" y="7"/>
                    </a:lnTo>
                    <a:lnTo>
                      <a:pt x="9" y="9"/>
                    </a:lnTo>
                    <a:lnTo>
                      <a:pt x="9" y="10"/>
                    </a:lnTo>
                    <a:lnTo>
                      <a:pt x="7" y="10"/>
                    </a:lnTo>
                    <a:lnTo>
                      <a:pt x="7" y="12"/>
                    </a:lnTo>
                    <a:lnTo>
                      <a:pt x="7" y="13"/>
                    </a:lnTo>
                    <a:lnTo>
                      <a:pt x="6" y="15"/>
                    </a:lnTo>
                    <a:lnTo>
                      <a:pt x="4" y="15"/>
                    </a:lnTo>
                    <a:lnTo>
                      <a:pt x="4" y="16"/>
                    </a:lnTo>
                    <a:lnTo>
                      <a:pt x="3" y="18"/>
                    </a:lnTo>
                    <a:lnTo>
                      <a:pt x="3" y="19"/>
                    </a:lnTo>
                    <a:lnTo>
                      <a:pt x="3" y="21"/>
                    </a:lnTo>
                    <a:lnTo>
                      <a:pt x="1" y="21"/>
                    </a:lnTo>
                    <a:lnTo>
                      <a:pt x="0" y="2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74" name="Freeform 67"/>
              <p:cNvSpPr>
                <a:spLocks noChangeArrowheads="1"/>
              </p:cNvSpPr>
              <p:nvPr/>
            </p:nvSpPr>
            <p:spPr bwMode="auto">
              <a:xfrm>
                <a:off x="1318" y="1877"/>
                <a:ext cx="13" cy="6"/>
              </a:xfrm>
              <a:custGeom>
                <a:avLst/>
                <a:gdLst>
                  <a:gd name="T0" fmla="*/ 1 w 29"/>
                  <a:gd name="T1" fmla="*/ 0 h 15"/>
                  <a:gd name="T2" fmla="*/ 1 w 29"/>
                  <a:gd name="T3" fmla="*/ 0 h 15"/>
                  <a:gd name="T4" fmla="*/ 0 w 29"/>
                  <a:gd name="T5" fmla="*/ 0 h 15"/>
                  <a:gd name="T6" fmla="*/ 0 w 29"/>
                  <a:gd name="T7" fmla="*/ 0 h 15"/>
                  <a:gd name="T8" fmla="*/ 0 w 29"/>
                  <a:gd name="T9" fmla="*/ 0 h 15"/>
                  <a:gd name="T10" fmla="*/ 0 w 29"/>
                  <a:gd name="T11" fmla="*/ 0 h 15"/>
                  <a:gd name="T12" fmla="*/ 0 w 29"/>
                  <a:gd name="T13" fmla="*/ 0 h 15"/>
                  <a:gd name="T14" fmla="*/ 0 w 29"/>
                  <a:gd name="T15" fmla="*/ 0 h 15"/>
                  <a:gd name="T16" fmla="*/ 0 w 29"/>
                  <a:gd name="T17" fmla="*/ 0 h 15"/>
                  <a:gd name="T18" fmla="*/ 0 w 29"/>
                  <a:gd name="T19" fmla="*/ 0 h 15"/>
                  <a:gd name="T20" fmla="*/ 0 w 29"/>
                  <a:gd name="T21" fmla="*/ 0 h 15"/>
                  <a:gd name="T22" fmla="*/ 0 w 29"/>
                  <a:gd name="T23" fmla="*/ 0 h 15"/>
                  <a:gd name="T24" fmla="*/ 0 w 29"/>
                  <a:gd name="T25" fmla="*/ 0 h 15"/>
                  <a:gd name="T26" fmla="*/ 0 w 29"/>
                  <a:gd name="T27" fmla="*/ 0 h 15"/>
                  <a:gd name="T28" fmla="*/ 0 w 29"/>
                  <a:gd name="T29" fmla="*/ 0 h 15"/>
                  <a:gd name="T30" fmla="*/ 0 w 29"/>
                  <a:gd name="T31" fmla="*/ 0 h 15"/>
                  <a:gd name="T32" fmla="*/ 0 w 29"/>
                  <a:gd name="T33" fmla="*/ 0 h 15"/>
                  <a:gd name="T34" fmla="*/ 0 w 29"/>
                  <a:gd name="T35" fmla="*/ 0 h 15"/>
                  <a:gd name="T36" fmla="*/ 0 w 29"/>
                  <a:gd name="T37" fmla="*/ 0 h 15"/>
                  <a:gd name="T38" fmla="*/ 0 w 29"/>
                  <a:gd name="T39" fmla="*/ 0 h 15"/>
                  <a:gd name="T40" fmla="*/ 0 w 29"/>
                  <a:gd name="T41" fmla="*/ 0 h 15"/>
                  <a:gd name="T42" fmla="*/ 0 w 29"/>
                  <a:gd name="T43" fmla="*/ 0 h 15"/>
                  <a:gd name="T44" fmla="*/ 0 w 29"/>
                  <a:gd name="T45" fmla="*/ 0 h 15"/>
                  <a:gd name="T46" fmla="*/ 0 w 29"/>
                  <a:gd name="T47" fmla="*/ 0 h 15"/>
                  <a:gd name="T48" fmla="*/ 0 w 29"/>
                  <a:gd name="T49" fmla="*/ 0 h 15"/>
                  <a:gd name="T50" fmla="*/ 0 w 29"/>
                  <a:gd name="T51" fmla="*/ 0 h 15"/>
                  <a:gd name="T52" fmla="*/ 0 w 29"/>
                  <a:gd name="T53" fmla="*/ 0 h 15"/>
                  <a:gd name="T54" fmla="*/ 0 w 29"/>
                  <a:gd name="T55" fmla="*/ 0 h 15"/>
                  <a:gd name="T56" fmla="*/ 0 w 29"/>
                  <a:gd name="T57" fmla="*/ 0 h 15"/>
                  <a:gd name="T58" fmla="*/ 0 w 29"/>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15"/>
                  <a:gd name="T92" fmla="*/ 29 w 29"/>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15">
                    <a:moveTo>
                      <a:pt x="29" y="0"/>
                    </a:moveTo>
                    <a:lnTo>
                      <a:pt x="29" y="1"/>
                    </a:lnTo>
                    <a:lnTo>
                      <a:pt x="27" y="1"/>
                    </a:lnTo>
                    <a:lnTo>
                      <a:pt x="26" y="3"/>
                    </a:lnTo>
                    <a:lnTo>
                      <a:pt x="24" y="3"/>
                    </a:lnTo>
                    <a:lnTo>
                      <a:pt x="24" y="4"/>
                    </a:lnTo>
                    <a:lnTo>
                      <a:pt x="23" y="4"/>
                    </a:lnTo>
                    <a:lnTo>
                      <a:pt x="23" y="6"/>
                    </a:lnTo>
                    <a:lnTo>
                      <a:pt x="21" y="6"/>
                    </a:lnTo>
                    <a:lnTo>
                      <a:pt x="20" y="7"/>
                    </a:lnTo>
                    <a:lnTo>
                      <a:pt x="20" y="9"/>
                    </a:lnTo>
                    <a:lnTo>
                      <a:pt x="18" y="9"/>
                    </a:lnTo>
                    <a:lnTo>
                      <a:pt x="18" y="10"/>
                    </a:lnTo>
                    <a:lnTo>
                      <a:pt x="16" y="10"/>
                    </a:lnTo>
                    <a:lnTo>
                      <a:pt x="15" y="10"/>
                    </a:lnTo>
                    <a:lnTo>
                      <a:pt x="13" y="10"/>
                    </a:lnTo>
                    <a:lnTo>
                      <a:pt x="12" y="10"/>
                    </a:lnTo>
                    <a:lnTo>
                      <a:pt x="12" y="12"/>
                    </a:lnTo>
                    <a:lnTo>
                      <a:pt x="10" y="12"/>
                    </a:lnTo>
                    <a:lnTo>
                      <a:pt x="9" y="12"/>
                    </a:lnTo>
                    <a:lnTo>
                      <a:pt x="9" y="13"/>
                    </a:lnTo>
                    <a:lnTo>
                      <a:pt x="7" y="13"/>
                    </a:lnTo>
                    <a:lnTo>
                      <a:pt x="6" y="13"/>
                    </a:lnTo>
                    <a:lnTo>
                      <a:pt x="4" y="13"/>
                    </a:lnTo>
                    <a:lnTo>
                      <a:pt x="4" y="15"/>
                    </a:lnTo>
                    <a:lnTo>
                      <a:pt x="3" y="15"/>
                    </a:lnTo>
                    <a:lnTo>
                      <a:pt x="1" y="15"/>
                    </a:lnTo>
                    <a:lnTo>
                      <a:pt x="0" y="1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75" name="Line 68"/>
              <p:cNvSpPr>
                <a:spLocks noChangeShapeType="1"/>
              </p:cNvSpPr>
              <p:nvPr/>
            </p:nvSpPr>
            <p:spPr bwMode="auto">
              <a:xfrm flipV="1">
                <a:off x="1318" y="1865"/>
                <a:ext cx="17" cy="1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76" name="Freeform 69"/>
              <p:cNvSpPr>
                <a:spLocks noChangeArrowheads="1"/>
              </p:cNvSpPr>
              <p:nvPr/>
            </p:nvSpPr>
            <p:spPr bwMode="auto">
              <a:xfrm>
                <a:off x="1303" y="1860"/>
                <a:ext cx="38" cy="25"/>
              </a:xfrm>
              <a:custGeom>
                <a:avLst/>
                <a:gdLst>
                  <a:gd name="T0" fmla="*/ 1 w 81"/>
                  <a:gd name="T1" fmla="*/ 1 h 56"/>
                  <a:gd name="T2" fmla="*/ 1 w 81"/>
                  <a:gd name="T3" fmla="*/ 1 h 56"/>
                  <a:gd name="T4" fmla="*/ 0 w 81"/>
                  <a:gd name="T5" fmla="*/ 1 h 56"/>
                  <a:gd name="T6" fmla="*/ 1 w 81"/>
                  <a:gd name="T7" fmla="*/ 0 h 56"/>
                  <a:gd name="T8" fmla="*/ 2 w 81"/>
                  <a:gd name="T9" fmla="*/ 0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51" y="46"/>
                    </a:moveTo>
                    <a:lnTo>
                      <a:pt x="40" y="56"/>
                    </a:lnTo>
                    <a:lnTo>
                      <a:pt x="0" y="56"/>
                    </a:lnTo>
                    <a:lnTo>
                      <a:pt x="43" y="9"/>
                    </a:lnTo>
                    <a:lnTo>
                      <a:pt x="81"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77" name="Line 70"/>
              <p:cNvSpPr>
                <a:spLocks noChangeShapeType="1"/>
              </p:cNvSpPr>
              <p:nvPr/>
            </p:nvSpPr>
            <p:spPr bwMode="auto">
              <a:xfrm flipH="1" flipV="1">
                <a:off x="1226" y="1763"/>
                <a:ext cx="72" cy="6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78" name="Line 71"/>
              <p:cNvSpPr>
                <a:spLocks noChangeShapeType="1"/>
              </p:cNvSpPr>
              <p:nvPr/>
            </p:nvSpPr>
            <p:spPr bwMode="auto">
              <a:xfrm flipH="1" flipV="1">
                <a:off x="1222" y="1763"/>
                <a:ext cx="72" cy="6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79" name="Freeform 72"/>
              <p:cNvSpPr>
                <a:spLocks noChangeArrowheads="1"/>
              </p:cNvSpPr>
              <p:nvPr/>
            </p:nvSpPr>
            <p:spPr bwMode="auto">
              <a:xfrm>
                <a:off x="1218" y="1757"/>
                <a:ext cx="10" cy="10"/>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25" y="14"/>
                    </a:moveTo>
                    <a:lnTo>
                      <a:pt x="9" y="0"/>
                    </a:lnTo>
                    <a:lnTo>
                      <a:pt x="0" y="9"/>
                    </a:lnTo>
                    <a:lnTo>
                      <a:pt x="17" y="23"/>
                    </a:lnTo>
                    <a:lnTo>
                      <a:pt x="25" y="14"/>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80" name="Line 73"/>
              <p:cNvSpPr>
                <a:spLocks noChangeShapeType="1"/>
              </p:cNvSpPr>
              <p:nvPr/>
            </p:nvSpPr>
            <p:spPr bwMode="auto">
              <a:xfrm flipH="1">
                <a:off x="1289" y="1825"/>
                <a:ext cx="9"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81" name="Freeform 74"/>
              <p:cNvSpPr>
                <a:spLocks noChangeArrowheads="1"/>
              </p:cNvSpPr>
              <p:nvPr/>
            </p:nvSpPr>
            <p:spPr bwMode="auto">
              <a:xfrm>
                <a:off x="1275" y="1810"/>
                <a:ext cx="4" cy="27"/>
              </a:xfrm>
              <a:custGeom>
                <a:avLst/>
                <a:gdLst>
                  <a:gd name="T0" fmla="*/ 0 w 12"/>
                  <a:gd name="T1" fmla="*/ 0 h 59"/>
                  <a:gd name="T2" fmla="*/ 0 w 12"/>
                  <a:gd name="T3" fmla="*/ 1 h 59"/>
                  <a:gd name="T4" fmla="*/ 0 w 12"/>
                  <a:gd name="T5" fmla="*/ 1 h 59"/>
                  <a:gd name="T6" fmla="*/ 0 w 12"/>
                  <a:gd name="T7" fmla="*/ 0 h 59"/>
                  <a:gd name="T8" fmla="*/ 0 60000 65536"/>
                  <a:gd name="T9" fmla="*/ 0 60000 65536"/>
                  <a:gd name="T10" fmla="*/ 0 60000 65536"/>
                  <a:gd name="T11" fmla="*/ 0 60000 65536"/>
                  <a:gd name="T12" fmla="*/ 0 w 12"/>
                  <a:gd name="T13" fmla="*/ 0 h 59"/>
                  <a:gd name="T14" fmla="*/ 12 w 12"/>
                  <a:gd name="T15" fmla="*/ 59 h 59"/>
                </a:gdLst>
                <a:ahLst/>
                <a:cxnLst>
                  <a:cxn ang="T8">
                    <a:pos x="T0" y="T1"/>
                  </a:cxn>
                  <a:cxn ang="T9">
                    <a:pos x="T2" y="T3"/>
                  </a:cxn>
                  <a:cxn ang="T10">
                    <a:pos x="T4" y="T5"/>
                  </a:cxn>
                  <a:cxn ang="T11">
                    <a:pos x="T6" y="T7"/>
                  </a:cxn>
                </a:cxnLst>
                <a:rect l="T12" t="T13" r="T14" b="T15"/>
                <a:pathLst>
                  <a:path w="12" h="59">
                    <a:moveTo>
                      <a:pt x="0" y="0"/>
                    </a:moveTo>
                    <a:lnTo>
                      <a:pt x="9" y="59"/>
                    </a:lnTo>
                    <a:lnTo>
                      <a:pt x="12" y="58"/>
                    </a:lnTo>
                    <a:lnTo>
                      <a:pt x="9" y="7"/>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82" name="Freeform 75"/>
              <p:cNvSpPr>
                <a:spLocks noChangeArrowheads="1"/>
              </p:cNvSpPr>
              <p:nvPr/>
            </p:nvSpPr>
            <p:spPr bwMode="auto">
              <a:xfrm>
                <a:off x="1283" y="1815"/>
                <a:ext cx="6" cy="12"/>
              </a:xfrm>
              <a:custGeom>
                <a:avLst/>
                <a:gdLst>
                  <a:gd name="T0" fmla="*/ 0 w 14"/>
                  <a:gd name="T1" fmla="*/ 0 h 29"/>
                  <a:gd name="T2" fmla="*/ 0 w 14"/>
                  <a:gd name="T3" fmla="*/ 0 h 29"/>
                  <a:gd name="T4" fmla="*/ 0 w 14"/>
                  <a:gd name="T5" fmla="*/ 0 h 29"/>
                  <a:gd name="T6" fmla="*/ 0 w 14"/>
                  <a:gd name="T7" fmla="*/ 0 h 29"/>
                  <a:gd name="T8" fmla="*/ 0 60000 65536"/>
                  <a:gd name="T9" fmla="*/ 0 60000 65536"/>
                  <a:gd name="T10" fmla="*/ 0 60000 65536"/>
                  <a:gd name="T11" fmla="*/ 0 60000 65536"/>
                  <a:gd name="T12" fmla="*/ 0 w 14"/>
                  <a:gd name="T13" fmla="*/ 0 h 29"/>
                  <a:gd name="T14" fmla="*/ 14 w 14"/>
                  <a:gd name="T15" fmla="*/ 29 h 29"/>
                </a:gdLst>
                <a:ahLst/>
                <a:cxnLst>
                  <a:cxn ang="T8">
                    <a:pos x="T0" y="T1"/>
                  </a:cxn>
                  <a:cxn ang="T9">
                    <a:pos x="T2" y="T3"/>
                  </a:cxn>
                  <a:cxn ang="T10">
                    <a:pos x="T4" y="T5"/>
                  </a:cxn>
                  <a:cxn ang="T11">
                    <a:pos x="T6" y="T7"/>
                  </a:cxn>
                </a:cxnLst>
                <a:rect l="T12" t="T13" r="T14" b="T15"/>
                <a:pathLst>
                  <a:path w="14" h="29">
                    <a:moveTo>
                      <a:pt x="8" y="8"/>
                    </a:moveTo>
                    <a:lnTo>
                      <a:pt x="14" y="28"/>
                    </a:lnTo>
                    <a:lnTo>
                      <a:pt x="11" y="29"/>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83" name="Line 76"/>
              <p:cNvSpPr>
                <a:spLocks noChangeShapeType="1"/>
              </p:cNvSpPr>
              <p:nvPr/>
            </p:nvSpPr>
            <p:spPr bwMode="auto">
              <a:xfrm flipH="1">
                <a:off x="1279" y="1828"/>
                <a:ext cx="8"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84" name="Freeform 77"/>
              <p:cNvSpPr>
                <a:spLocks noChangeArrowheads="1"/>
              </p:cNvSpPr>
              <p:nvPr/>
            </p:nvSpPr>
            <p:spPr bwMode="auto">
              <a:xfrm>
                <a:off x="1278" y="1806"/>
                <a:ext cx="6" cy="7"/>
              </a:xfrm>
              <a:custGeom>
                <a:avLst/>
                <a:gdLst>
                  <a:gd name="T0" fmla="*/ 0 w 14"/>
                  <a:gd name="T1" fmla="*/ 0 h 19"/>
                  <a:gd name="T2" fmla="*/ 0 w 14"/>
                  <a:gd name="T3" fmla="*/ 0 h 19"/>
                  <a:gd name="T4" fmla="*/ 0 w 14"/>
                  <a:gd name="T5" fmla="*/ 0 h 19"/>
                  <a:gd name="T6" fmla="*/ 0 w 14"/>
                  <a:gd name="T7" fmla="*/ 0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14" y="19"/>
                    </a:moveTo>
                    <a:lnTo>
                      <a:pt x="11" y="4"/>
                    </a:lnTo>
                    <a:lnTo>
                      <a:pt x="8" y="0"/>
                    </a:lnTo>
                    <a:lnTo>
                      <a:pt x="0" y="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85" name="Line 78"/>
              <p:cNvSpPr>
                <a:spLocks noChangeShapeType="1"/>
              </p:cNvSpPr>
              <p:nvPr/>
            </p:nvSpPr>
            <p:spPr bwMode="auto">
              <a:xfrm flipH="1">
                <a:off x="1294" y="1830"/>
                <a:ext cx="6" cy="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86" name="Line 79"/>
              <p:cNvSpPr>
                <a:spLocks noChangeShapeType="1"/>
              </p:cNvSpPr>
              <p:nvPr/>
            </p:nvSpPr>
            <p:spPr bwMode="auto">
              <a:xfrm flipH="1">
                <a:off x="1295" y="1832"/>
                <a:ext cx="6"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87" name="Line 80"/>
              <p:cNvSpPr>
                <a:spLocks noChangeShapeType="1"/>
              </p:cNvSpPr>
              <p:nvPr/>
            </p:nvSpPr>
            <p:spPr bwMode="auto">
              <a:xfrm flipH="1">
                <a:off x="1299" y="1840"/>
                <a:ext cx="4"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88" name="Freeform 81"/>
              <p:cNvSpPr>
                <a:spLocks noChangeArrowheads="1"/>
              </p:cNvSpPr>
              <p:nvPr/>
            </p:nvSpPr>
            <p:spPr bwMode="auto">
              <a:xfrm>
                <a:off x="1311" y="1777"/>
                <a:ext cx="33" cy="49"/>
              </a:xfrm>
              <a:custGeom>
                <a:avLst/>
                <a:gdLst>
                  <a:gd name="T0" fmla="*/ 0 w 72"/>
                  <a:gd name="T1" fmla="*/ 3 h 106"/>
                  <a:gd name="T2" fmla="*/ 0 w 72"/>
                  <a:gd name="T3" fmla="*/ 2 h 106"/>
                  <a:gd name="T4" fmla="*/ 2 w 72"/>
                  <a:gd name="T5" fmla="*/ 0 h 106"/>
                  <a:gd name="T6" fmla="*/ 2 w 72"/>
                  <a:gd name="T7" fmla="*/ 0 h 106"/>
                  <a:gd name="T8" fmla="*/ 0 w 72"/>
                  <a:gd name="T9" fmla="*/ 2 h 106"/>
                  <a:gd name="T10" fmla="*/ 0 w 72"/>
                  <a:gd name="T11" fmla="*/ 3 h 106"/>
                  <a:gd name="T12" fmla="*/ 0 60000 65536"/>
                  <a:gd name="T13" fmla="*/ 0 60000 65536"/>
                  <a:gd name="T14" fmla="*/ 0 60000 65536"/>
                  <a:gd name="T15" fmla="*/ 0 60000 65536"/>
                  <a:gd name="T16" fmla="*/ 0 60000 65536"/>
                  <a:gd name="T17" fmla="*/ 0 60000 65536"/>
                  <a:gd name="T18" fmla="*/ 0 w 72"/>
                  <a:gd name="T19" fmla="*/ 0 h 106"/>
                  <a:gd name="T20" fmla="*/ 72 w 72"/>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72" h="106">
                    <a:moveTo>
                      <a:pt x="0" y="106"/>
                    </a:moveTo>
                    <a:lnTo>
                      <a:pt x="7" y="69"/>
                    </a:lnTo>
                    <a:lnTo>
                      <a:pt x="69" y="0"/>
                    </a:lnTo>
                    <a:lnTo>
                      <a:pt x="72" y="2"/>
                    </a:lnTo>
                    <a:lnTo>
                      <a:pt x="10" y="72"/>
                    </a:lnTo>
                    <a:lnTo>
                      <a:pt x="3" y="106"/>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89" name="Freeform 82"/>
              <p:cNvSpPr>
                <a:spLocks noChangeArrowheads="1"/>
              </p:cNvSpPr>
              <p:nvPr/>
            </p:nvSpPr>
            <p:spPr bwMode="auto">
              <a:xfrm>
                <a:off x="1319" y="1779"/>
                <a:ext cx="24" cy="54"/>
              </a:xfrm>
              <a:custGeom>
                <a:avLst/>
                <a:gdLst>
                  <a:gd name="T0" fmla="*/ 1 w 55"/>
                  <a:gd name="T1" fmla="*/ 0 h 118"/>
                  <a:gd name="T2" fmla="*/ 0 w 55"/>
                  <a:gd name="T3" fmla="*/ 2 h 118"/>
                  <a:gd name="T4" fmla="*/ 0 w 55"/>
                  <a:gd name="T5" fmla="*/ 3 h 118"/>
                  <a:gd name="T6" fmla="*/ 0 60000 65536"/>
                  <a:gd name="T7" fmla="*/ 0 60000 65536"/>
                  <a:gd name="T8" fmla="*/ 0 60000 65536"/>
                  <a:gd name="T9" fmla="*/ 0 w 55"/>
                  <a:gd name="T10" fmla="*/ 0 h 118"/>
                  <a:gd name="T11" fmla="*/ 55 w 55"/>
                  <a:gd name="T12" fmla="*/ 118 h 118"/>
                </a:gdLst>
                <a:ahLst/>
                <a:cxnLst>
                  <a:cxn ang="T6">
                    <a:pos x="T0" y="T1"/>
                  </a:cxn>
                  <a:cxn ang="T7">
                    <a:pos x="T2" y="T3"/>
                  </a:cxn>
                  <a:cxn ang="T8">
                    <a:pos x="T4" y="T5"/>
                  </a:cxn>
                </a:cxnLst>
                <a:rect l="T9" t="T10" r="T11" b="T12"/>
                <a:pathLst>
                  <a:path w="55" h="118">
                    <a:moveTo>
                      <a:pt x="55" y="0"/>
                    </a:moveTo>
                    <a:lnTo>
                      <a:pt x="29" y="92"/>
                    </a:lnTo>
                    <a:lnTo>
                      <a:pt x="0" y="11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90" name="Line 83"/>
              <p:cNvSpPr>
                <a:spLocks noChangeShapeType="1"/>
              </p:cNvSpPr>
              <p:nvPr/>
            </p:nvSpPr>
            <p:spPr bwMode="auto">
              <a:xfrm flipH="1">
                <a:off x="1325" y="1786"/>
                <a:ext cx="12" cy="4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91" name="Line 84"/>
              <p:cNvSpPr>
                <a:spLocks noChangeShapeType="1"/>
              </p:cNvSpPr>
              <p:nvPr/>
            </p:nvSpPr>
            <p:spPr bwMode="auto">
              <a:xfrm flipH="1">
                <a:off x="1324" y="1788"/>
                <a:ext cx="12" cy="3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92" name="Line 85"/>
              <p:cNvSpPr>
                <a:spLocks noChangeShapeType="1"/>
              </p:cNvSpPr>
              <p:nvPr/>
            </p:nvSpPr>
            <p:spPr bwMode="auto">
              <a:xfrm flipH="1">
                <a:off x="1320" y="1797"/>
                <a:ext cx="8" cy="3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93" name="Line 86"/>
              <p:cNvSpPr>
                <a:spLocks noChangeShapeType="1"/>
              </p:cNvSpPr>
              <p:nvPr/>
            </p:nvSpPr>
            <p:spPr bwMode="auto">
              <a:xfrm flipH="1">
                <a:off x="1319" y="1797"/>
                <a:ext cx="8" cy="3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94" name="Line 87"/>
              <p:cNvSpPr>
                <a:spLocks noChangeShapeType="1"/>
              </p:cNvSpPr>
              <p:nvPr/>
            </p:nvSpPr>
            <p:spPr bwMode="auto">
              <a:xfrm flipH="1">
                <a:off x="1315" y="1803"/>
                <a:ext cx="6" cy="2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95" name="Line 88"/>
              <p:cNvSpPr>
                <a:spLocks noChangeShapeType="1"/>
              </p:cNvSpPr>
              <p:nvPr/>
            </p:nvSpPr>
            <p:spPr bwMode="auto">
              <a:xfrm flipH="1">
                <a:off x="1314" y="1805"/>
                <a:ext cx="6" cy="2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96" name="Line 89"/>
              <p:cNvSpPr>
                <a:spLocks noChangeShapeType="1"/>
              </p:cNvSpPr>
              <p:nvPr/>
            </p:nvSpPr>
            <p:spPr bwMode="auto">
              <a:xfrm flipH="1">
                <a:off x="1329" y="1805"/>
                <a:ext cx="8" cy="6"/>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97" name="Line 90"/>
              <p:cNvSpPr>
                <a:spLocks noChangeShapeType="1"/>
              </p:cNvSpPr>
              <p:nvPr/>
            </p:nvSpPr>
            <p:spPr bwMode="auto">
              <a:xfrm flipH="1">
                <a:off x="1323" y="1814"/>
                <a:ext cx="6" cy="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98" name="Line 91"/>
              <p:cNvSpPr>
                <a:spLocks noChangeShapeType="1"/>
              </p:cNvSpPr>
              <p:nvPr/>
            </p:nvSpPr>
            <p:spPr bwMode="auto">
              <a:xfrm flipH="1">
                <a:off x="1316" y="1822"/>
                <a:ext cx="5"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99" name="Line 92"/>
              <p:cNvSpPr>
                <a:spLocks noChangeShapeType="1"/>
              </p:cNvSpPr>
              <p:nvPr/>
            </p:nvSpPr>
            <p:spPr bwMode="auto">
              <a:xfrm flipH="1">
                <a:off x="1329" y="1803"/>
                <a:ext cx="9" cy="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600" name="Line 93"/>
              <p:cNvSpPr>
                <a:spLocks noChangeShapeType="1"/>
              </p:cNvSpPr>
              <p:nvPr/>
            </p:nvSpPr>
            <p:spPr bwMode="auto">
              <a:xfrm flipH="1">
                <a:off x="1322" y="1812"/>
                <a:ext cx="8" cy="6"/>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601" name="Line 94"/>
              <p:cNvSpPr>
                <a:spLocks noChangeShapeType="1"/>
              </p:cNvSpPr>
              <p:nvPr/>
            </p:nvSpPr>
            <p:spPr bwMode="auto">
              <a:xfrm flipH="1">
                <a:off x="1316" y="1820"/>
                <a:ext cx="6"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602" name="Line 95"/>
              <p:cNvSpPr>
                <a:spLocks noChangeShapeType="1"/>
              </p:cNvSpPr>
              <p:nvPr/>
            </p:nvSpPr>
            <p:spPr bwMode="auto">
              <a:xfrm flipH="1">
                <a:off x="1314" y="1827"/>
                <a:ext cx="2"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603" name="Freeform 96"/>
              <p:cNvSpPr>
                <a:spLocks noChangeArrowheads="1"/>
              </p:cNvSpPr>
              <p:nvPr/>
            </p:nvSpPr>
            <p:spPr bwMode="auto">
              <a:xfrm>
                <a:off x="1307" y="1816"/>
                <a:ext cx="6" cy="8"/>
              </a:xfrm>
              <a:custGeom>
                <a:avLst/>
                <a:gdLst>
                  <a:gd name="T0" fmla="*/ 0 w 14"/>
                  <a:gd name="T1" fmla="*/ 0 h 20"/>
                  <a:gd name="T2" fmla="*/ 0 w 14"/>
                  <a:gd name="T3" fmla="*/ 0 h 20"/>
                  <a:gd name="T4" fmla="*/ 0 w 14"/>
                  <a:gd name="T5" fmla="*/ 0 h 20"/>
                  <a:gd name="T6" fmla="*/ 0 w 14"/>
                  <a:gd name="T7" fmla="*/ 0 h 20"/>
                  <a:gd name="T8" fmla="*/ 0 w 14"/>
                  <a:gd name="T9" fmla="*/ 0 h 20"/>
                  <a:gd name="T10" fmla="*/ 0 w 14"/>
                  <a:gd name="T11" fmla="*/ 0 h 20"/>
                  <a:gd name="T12" fmla="*/ 0 w 14"/>
                  <a:gd name="T13" fmla="*/ 0 h 20"/>
                  <a:gd name="T14" fmla="*/ 0 w 14"/>
                  <a:gd name="T15" fmla="*/ 0 h 20"/>
                  <a:gd name="T16" fmla="*/ 0 w 14"/>
                  <a:gd name="T17" fmla="*/ 0 h 20"/>
                  <a:gd name="T18" fmla="*/ 0 w 14"/>
                  <a:gd name="T19" fmla="*/ 0 h 20"/>
                  <a:gd name="T20" fmla="*/ 0 w 14"/>
                  <a:gd name="T21" fmla="*/ 0 h 20"/>
                  <a:gd name="T22" fmla="*/ 0 w 14"/>
                  <a:gd name="T23" fmla="*/ 0 h 20"/>
                  <a:gd name="T24" fmla="*/ 0 w 14"/>
                  <a:gd name="T25" fmla="*/ 0 h 20"/>
                  <a:gd name="T26" fmla="*/ 0 w 14"/>
                  <a:gd name="T27" fmla="*/ 0 h 20"/>
                  <a:gd name="T28" fmla="*/ 0 w 14"/>
                  <a:gd name="T29" fmla="*/ 0 h 20"/>
                  <a:gd name="T30" fmla="*/ 0 w 14"/>
                  <a:gd name="T31" fmla="*/ 0 h 20"/>
                  <a:gd name="T32" fmla="*/ 0 w 14"/>
                  <a:gd name="T33" fmla="*/ 0 h 20"/>
                  <a:gd name="T34" fmla="*/ 0 w 14"/>
                  <a:gd name="T35" fmla="*/ 0 h 20"/>
                  <a:gd name="T36" fmla="*/ 0 w 14"/>
                  <a:gd name="T37" fmla="*/ 0 h 20"/>
                  <a:gd name="T38" fmla="*/ 0 w 14"/>
                  <a:gd name="T39" fmla="*/ 0 h 20"/>
                  <a:gd name="T40" fmla="*/ 0 w 14"/>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20"/>
                  <a:gd name="T65" fmla="*/ 14 w 14"/>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20">
                    <a:moveTo>
                      <a:pt x="14" y="0"/>
                    </a:moveTo>
                    <a:lnTo>
                      <a:pt x="13" y="0"/>
                    </a:lnTo>
                    <a:lnTo>
                      <a:pt x="13" y="2"/>
                    </a:lnTo>
                    <a:lnTo>
                      <a:pt x="11" y="2"/>
                    </a:lnTo>
                    <a:lnTo>
                      <a:pt x="10" y="2"/>
                    </a:lnTo>
                    <a:lnTo>
                      <a:pt x="10" y="3"/>
                    </a:lnTo>
                    <a:lnTo>
                      <a:pt x="8" y="3"/>
                    </a:lnTo>
                    <a:lnTo>
                      <a:pt x="8" y="5"/>
                    </a:lnTo>
                    <a:lnTo>
                      <a:pt x="5" y="7"/>
                    </a:lnTo>
                    <a:lnTo>
                      <a:pt x="5" y="8"/>
                    </a:lnTo>
                    <a:lnTo>
                      <a:pt x="4" y="10"/>
                    </a:lnTo>
                    <a:lnTo>
                      <a:pt x="4" y="11"/>
                    </a:lnTo>
                    <a:lnTo>
                      <a:pt x="2" y="11"/>
                    </a:lnTo>
                    <a:lnTo>
                      <a:pt x="2" y="13"/>
                    </a:lnTo>
                    <a:lnTo>
                      <a:pt x="2" y="14"/>
                    </a:lnTo>
                    <a:lnTo>
                      <a:pt x="0" y="14"/>
                    </a:lnTo>
                    <a:lnTo>
                      <a:pt x="0" y="16"/>
                    </a:lnTo>
                    <a:lnTo>
                      <a:pt x="0" y="17"/>
                    </a:lnTo>
                    <a:lnTo>
                      <a:pt x="0" y="19"/>
                    </a:lnTo>
                    <a:lnTo>
                      <a:pt x="0" y="2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604" name="Freeform 97"/>
              <p:cNvSpPr>
                <a:spLocks noChangeArrowheads="1"/>
              </p:cNvSpPr>
              <p:nvPr/>
            </p:nvSpPr>
            <p:spPr bwMode="auto">
              <a:xfrm>
                <a:off x="1308" y="1817"/>
                <a:ext cx="5" cy="7"/>
              </a:xfrm>
              <a:custGeom>
                <a:avLst/>
                <a:gdLst>
                  <a:gd name="T0" fmla="*/ 0 w 12"/>
                  <a:gd name="T1" fmla="*/ 0 h 18"/>
                  <a:gd name="T2" fmla="*/ 0 w 12"/>
                  <a:gd name="T3" fmla="*/ 0 h 18"/>
                  <a:gd name="T4" fmla="*/ 0 w 12"/>
                  <a:gd name="T5" fmla="*/ 0 h 18"/>
                  <a:gd name="T6" fmla="*/ 0 w 12"/>
                  <a:gd name="T7" fmla="*/ 0 h 18"/>
                  <a:gd name="T8" fmla="*/ 0 w 12"/>
                  <a:gd name="T9" fmla="*/ 0 h 18"/>
                  <a:gd name="T10" fmla="*/ 0 w 12"/>
                  <a:gd name="T11" fmla="*/ 0 h 18"/>
                  <a:gd name="T12" fmla="*/ 0 w 12"/>
                  <a:gd name="T13" fmla="*/ 0 h 18"/>
                  <a:gd name="T14" fmla="*/ 0 w 12"/>
                  <a:gd name="T15" fmla="*/ 0 h 18"/>
                  <a:gd name="T16" fmla="*/ 0 w 12"/>
                  <a:gd name="T17" fmla="*/ 0 h 18"/>
                  <a:gd name="T18" fmla="*/ 0 w 12"/>
                  <a:gd name="T19" fmla="*/ 0 h 18"/>
                  <a:gd name="T20" fmla="*/ 0 w 12"/>
                  <a:gd name="T21" fmla="*/ 0 h 18"/>
                  <a:gd name="T22" fmla="*/ 0 w 12"/>
                  <a:gd name="T23" fmla="*/ 0 h 18"/>
                  <a:gd name="T24" fmla="*/ 0 w 12"/>
                  <a:gd name="T25" fmla="*/ 0 h 18"/>
                  <a:gd name="T26" fmla="*/ 0 w 12"/>
                  <a:gd name="T27" fmla="*/ 0 h 18"/>
                  <a:gd name="T28" fmla="*/ 0 w 12"/>
                  <a:gd name="T29" fmla="*/ 0 h 18"/>
                  <a:gd name="T30" fmla="*/ 0 w 12"/>
                  <a:gd name="T31" fmla="*/ 0 h 18"/>
                  <a:gd name="T32" fmla="*/ 0 w 12"/>
                  <a:gd name="T33" fmla="*/ 0 h 18"/>
                  <a:gd name="T34" fmla="*/ 0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0"/>
                    </a:moveTo>
                    <a:lnTo>
                      <a:pt x="11" y="0"/>
                    </a:lnTo>
                    <a:lnTo>
                      <a:pt x="11" y="1"/>
                    </a:lnTo>
                    <a:lnTo>
                      <a:pt x="9" y="1"/>
                    </a:lnTo>
                    <a:lnTo>
                      <a:pt x="8" y="3"/>
                    </a:lnTo>
                    <a:lnTo>
                      <a:pt x="6" y="5"/>
                    </a:lnTo>
                    <a:lnTo>
                      <a:pt x="5" y="6"/>
                    </a:lnTo>
                    <a:lnTo>
                      <a:pt x="5" y="8"/>
                    </a:lnTo>
                    <a:lnTo>
                      <a:pt x="3" y="8"/>
                    </a:lnTo>
                    <a:lnTo>
                      <a:pt x="3" y="9"/>
                    </a:lnTo>
                    <a:lnTo>
                      <a:pt x="2" y="9"/>
                    </a:lnTo>
                    <a:lnTo>
                      <a:pt x="2" y="11"/>
                    </a:lnTo>
                    <a:lnTo>
                      <a:pt x="2" y="12"/>
                    </a:lnTo>
                    <a:lnTo>
                      <a:pt x="0" y="12"/>
                    </a:lnTo>
                    <a:lnTo>
                      <a:pt x="0" y="14"/>
                    </a:lnTo>
                    <a:lnTo>
                      <a:pt x="0" y="15"/>
                    </a:lnTo>
                    <a:lnTo>
                      <a:pt x="0" y="17"/>
                    </a:lnTo>
                    <a:lnTo>
                      <a:pt x="0" y="1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8199" name="Group 98"/>
            <p:cNvGrpSpPr>
              <a:grpSpLocks/>
            </p:cNvGrpSpPr>
            <p:nvPr/>
          </p:nvGrpSpPr>
          <p:grpSpPr bwMode="auto">
            <a:xfrm>
              <a:off x="1942306" y="2411413"/>
              <a:ext cx="203200" cy="282575"/>
              <a:chOff x="1740" y="1519"/>
              <a:chExt cx="128" cy="178"/>
            </a:xfrm>
          </p:grpSpPr>
          <p:sp>
            <p:nvSpPr>
              <p:cNvPr id="8429" name="Freeform 99"/>
              <p:cNvSpPr>
                <a:spLocks noChangeArrowheads="1"/>
              </p:cNvSpPr>
              <p:nvPr/>
            </p:nvSpPr>
            <p:spPr bwMode="auto">
              <a:xfrm>
                <a:off x="1812" y="1602"/>
                <a:ext cx="30" cy="38"/>
              </a:xfrm>
              <a:custGeom>
                <a:avLst/>
                <a:gdLst>
                  <a:gd name="T0" fmla="*/ 0 w 64"/>
                  <a:gd name="T1" fmla="*/ 0 h 81"/>
                  <a:gd name="T2" fmla="*/ 0 w 64"/>
                  <a:gd name="T3" fmla="*/ 0 h 81"/>
                  <a:gd name="T4" fmla="*/ 0 w 64"/>
                  <a:gd name="T5" fmla="*/ 0 h 81"/>
                  <a:gd name="T6" fmla="*/ 0 w 64"/>
                  <a:gd name="T7" fmla="*/ 0 h 81"/>
                  <a:gd name="T8" fmla="*/ 0 w 64"/>
                  <a:gd name="T9" fmla="*/ 0 h 81"/>
                  <a:gd name="T10" fmla="*/ 0 w 64"/>
                  <a:gd name="T11" fmla="*/ 0 h 81"/>
                  <a:gd name="T12" fmla="*/ 0 w 64"/>
                  <a:gd name="T13" fmla="*/ 0 h 81"/>
                  <a:gd name="T14" fmla="*/ 0 w 64"/>
                  <a:gd name="T15" fmla="*/ 1 h 81"/>
                  <a:gd name="T16" fmla="*/ 0 w 64"/>
                  <a:gd name="T17" fmla="*/ 1 h 81"/>
                  <a:gd name="T18" fmla="*/ 0 w 64"/>
                  <a:gd name="T19" fmla="*/ 1 h 81"/>
                  <a:gd name="T20" fmla="*/ 0 w 64"/>
                  <a:gd name="T21" fmla="*/ 1 h 81"/>
                  <a:gd name="T22" fmla="*/ 0 w 64"/>
                  <a:gd name="T23" fmla="*/ 1 h 81"/>
                  <a:gd name="T24" fmla="*/ 0 w 64"/>
                  <a:gd name="T25" fmla="*/ 2 h 81"/>
                  <a:gd name="T26" fmla="*/ 0 w 64"/>
                  <a:gd name="T27" fmla="*/ 2 h 81"/>
                  <a:gd name="T28" fmla="*/ 0 w 64"/>
                  <a:gd name="T29" fmla="*/ 2 h 81"/>
                  <a:gd name="T30" fmla="*/ 0 w 64"/>
                  <a:gd name="T31" fmla="*/ 2 h 81"/>
                  <a:gd name="T32" fmla="*/ 1 w 64"/>
                  <a:gd name="T33" fmla="*/ 2 h 81"/>
                  <a:gd name="T34" fmla="*/ 1 w 64"/>
                  <a:gd name="T35" fmla="*/ 2 h 81"/>
                  <a:gd name="T36" fmla="*/ 1 w 64"/>
                  <a:gd name="T37" fmla="*/ 2 h 81"/>
                  <a:gd name="T38" fmla="*/ 1 w 64"/>
                  <a:gd name="T39" fmla="*/ 2 h 81"/>
                  <a:gd name="T40" fmla="*/ 1 w 64"/>
                  <a:gd name="T41" fmla="*/ 2 h 81"/>
                  <a:gd name="T42" fmla="*/ 1 w 64"/>
                  <a:gd name="T43" fmla="*/ 2 h 81"/>
                  <a:gd name="T44" fmla="*/ 1 w 64"/>
                  <a:gd name="T45" fmla="*/ 2 h 81"/>
                  <a:gd name="T46" fmla="*/ 1 w 64"/>
                  <a:gd name="T47" fmla="*/ 2 h 81"/>
                  <a:gd name="T48" fmla="*/ 2 w 64"/>
                  <a:gd name="T49" fmla="*/ 2 h 81"/>
                  <a:gd name="T50" fmla="*/ 2 w 64"/>
                  <a:gd name="T51" fmla="*/ 2 h 81"/>
                  <a:gd name="T52" fmla="*/ 2 w 64"/>
                  <a:gd name="T53" fmla="*/ 1 h 81"/>
                  <a:gd name="T54" fmla="*/ 2 w 64"/>
                  <a:gd name="T55" fmla="*/ 1 h 81"/>
                  <a:gd name="T56" fmla="*/ 2 w 64"/>
                  <a:gd name="T57" fmla="*/ 1 h 81"/>
                  <a:gd name="T58" fmla="*/ 2 w 64"/>
                  <a:gd name="T59" fmla="*/ 1 h 81"/>
                  <a:gd name="T60" fmla="*/ 2 w 64"/>
                  <a:gd name="T61" fmla="*/ 1 h 81"/>
                  <a:gd name="T62" fmla="*/ 1 w 64"/>
                  <a:gd name="T63" fmla="*/ 0 h 81"/>
                  <a:gd name="T64" fmla="*/ 1 w 64"/>
                  <a:gd name="T65" fmla="*/ 0 h 81"/>
                  <a:gd name="T66" fmla="*/ 1 w 64"/>
                  <a:gd name="T67" fmla="*/ 0 h 81"/>
                  <a:gd name="T68" fmla="*/ 1 w 64"/>
                  <a:gd name="T69" fmla="*/ 0 h 81"/>
                  <a:gd name="T70" fmla="*/ 1 w 64"/>
                  <a:gd name="T71" fmla="*/ 0 h 81"/>
                  <a:gd name="T72" fmla="*/ 1 w 64"/>
                  <a:gd name="T73" fmla="*/ 0 h 81"/>
                  <a:gd name="T74" fmla="*/ 1 w 64"/>
                  <a:gd name="T75" fmla="*/ 0 h 81"/>
                  <a:gd name="T76" fmla="*/ 0 w 64"/>
                  <a:gd name="T77" fmla="*/ 0 h 81"/>
                  <a:gd name="T78" fmla="*/ 0 w 64"/>
                  <a:gd name="T79" fmla="*/ 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
                  <a:gd name="T121" fmla="*/ 0 h 81"/>
                  <a:gd name="T122" fmla="*/ 64 w 64"/>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 h="81">
                    <a:moveTo>
                      <a:pt x="20" y="1"/>
                    </a:moveTo>
                    <a:lnTo>
                      <a:pt x="17" y="1"/>
                    </a:lnTo>
                    <a:lnTo>
                      <a:pt x="15" y="3"/>
                    </a:lnTo>
                    <a:lnTo>
                      <a:pt x="12" y="4"/>
                    </a:lnTo>
                    <a:lnTo>
                      <a:pt x="11" y="4"/>
                    </a:lnTo>
                    <a:lnTo>
                      <a:pt x="9" y="8"/>
                    </a:lnTo>
                    <a:lnTo>
                      <a:pt x="6" y="9"/>
                    </a:lnTo>
                    <a:lnTo>
                      <a:pt x="4" y="11"/>
                    </a:lnTo>
                    <a:lnTo>
                      <a:pt x="3" y="14"/>
                    </a:lnTo>
                    <a:lnTo>
                      <a:pt x="1" y="17"/>
                    </a:lnTo>
                    <a:lnTo>
                      <a:pt x="1" y="20"/>
                    </a:lnTo>
                    <a:lnTo>
                      <a:pt x="1" y="23"/>
                    </a:lnTo>
                    <a:lnTo>
                      <a:pt x="1" y="26"/>
                    </a:lnTo>
                    <a:lnTo>
                      <a:pt x="0" y="27"/>
                    </a:lnTo>
                    <a:lnTo>
                      <a:pt x="0" y="31"/>
                    </a:lnTo>
                    <a:lnTo>
                      <a:pt x="1" y="35"/>
                    </a:lnTo>
                    <a:lnTo>
                      <a:pt x="1" y="38"/>
                    </a:lnTo>
                    <a:lnTo>
                      <a:pt x="1" y="40"/>
                    </a:lnTo>
                    <a:lnTo>
                      <a:pt x="1" y="43"/>
                    </a:lnTo>
                    <a:lnTo>
                      <a:pt x="3" y="47"/>
                    </a:lnTo>
                    <a:lnTo>
                      <a:pt x="3" y="50"/>
                    </a:lnTo>
                    <a:lnTo>
                      <a:pt x="4" y="53"/>
                    </a:lnTo>
                    <a:lnTo>
                      <a:pt x="6" y="55"/>
                    </a:lnTo>
                    <a:lnTo>
                      <a:pt x="9" y="58"/>
                    </a:lnTo>
                    <a:lnTo>
                      <a:pt x="11" y="61"/>
                    </a:lnTo>
                    <a:lnTo>
                      <a:pt x="12" y="64"/>
                    </a:lnTo>
                    <a:lnTo>
                      <a:pt x="15" y="67"/>
                    </a:lnTo>
                    <a:lnTo>
                      <a:pt x="17" y="69"/>
                    </a:lnTo>
                    <a:lnTo>
                      <a:pt x="20" y="70"/>
                    </a:lnTo>
                    <a:lnTo>
                      <a:pt x="21" y="73"/>
                    </a:lnTo>
                    <a:lnTo>
                      <a:pt x="23" y="75"/>
                    </a:lnTo>
                    <a:lnTo>
                      <a:pt x="26" y="76"/>
                    </a:lnTo>
                    <a:lnTo>
                      <a:pt x="29" y="78"/>
                    </a:lnTo>
                    <a:lnTo>
                      <a:pt x="32" y="80"/>
                    </a:lnTo>
                    <a:lnTo>
                      <a:pt x="34" y="80"/>
                    </a:lnTo>
                    <a:lnTo>
                      <a:pt x="35" y="81"/>
                    </a:lnTo>
                    <a:lnTo>
                      <a:pt x="38" y="81"/>
                    </a:lnTo>
                    <a:lnTo>
                      <a:pt x="41" y="81"/>
                    </a:lnTo>
                    <a:lnTo>
                      <a:pt x="43" y="81"/>
                    </a:lnTo>
                    <a:lnTo>
                      <a:pt x="44" y="81"/>
                    </a:lnTo>
                    <a:lnTo>
                      <a:pt x="48" y="80"/>
                    </a:lnTo>
                    <a:lnTo>
                      <a:pt x="51" y="80"/>
                    </a:lnTo>
                    <a:lnTo>
                      <a:pt x="52" y="78"/>
                    </a:lnTo>
                    <a:lnTo>
                      <a:pt x="54" y="76"/>
                    </a:lnTo>
                    <a:lnTo>
                      <a:pt x="55" y="75"/>
                    </a:lnTo>
                    <a:lnTo>
                      <a:pt x="57" y="73"/>
                    </a:lnTo>
                    <a:lnTo>
                      <a:pt x="58" y="70"/>
                    </a:lnTo>
                    <a:lnTo>
                      <a:pt x="60" y="69"/>
                    </a:lnTo>
                    <a:lnTo>
                      <a:pt x="61" y="67"/>
                    </a:lnTo>
                    <a:lnTo>
                      <a:pt x="61" y="64"/>
                    </a:lnTo>
                    <a:lnTo>
                      <a:pt x="63" y="61"/>
                    </a:lnTo>
                    <a:lnTo>
                      <a:pt x="63" y="58"/>
                    </a:lnTo>
                    <a:lnTo>
                      <a:pt x="64" y="55"/>
                    </a:lnTo>
                    <a:lnTo>
                      <a:pt x="64" y="53"/>
                    </a:lnTo>
                    <a:lnTo>
                      <a:pt x="64" y="50"/>
                    </a:lnTo>
                    <a:lnTo>
                      <a:pt x="64" y="47"/>
                    </a:lnTo>
                    <a:lnTo>
                      <a:pt x="64" y="44"/>
                    </a:lnTo>
                    <a:lnTo>
                      <a:pt x="63" y="40"/>
                    </a:lnTo>
                    <a:lnTo>
                      <a:pt x="63" y="38"/>
                    </a:lnTo>
                    <a:lnTo>
                      <a:pt x="61" y="35"/>
                    </a:lnTo>
                    <a:lnTo>
                      <a:pt x="60" y="31"/>
                    </a:lnTo>
                    <a:lnTo>
                      <a:pt x="58" y="27"/>
                    </a:lnTo>
                    <a:lnTo>
                      <a:pt x="57" y="26"/>
                    </a:lnTo>
                    <a:lnTo>
                      <a:pt x="55" y="23"/>
                    </a:lnTo>
                    <a:lnTo>
                      <a:pt x="54" y="20"/>
                    </a:lnTo>
                    <a:lnTo>
                      <a:pt x="52" y="17"/>
                    </a:lnTo>
                    <a:lnTo>
                      <a:pt x="51" y="15"/>
                    </a:lnTo>
                    <a:lnTo>
                      <a:pt x="48" y="14"/>
                    </a:lnTo>
                    <a:lnTo>
                      <a:pt x="44" y="11"/>
                    </a:lnTo>
                    <a:lnTo>
                      <a:pt x="43" y="9"/>
                    </a:lnTo>
                    <a:lnTo>
                      <a:pt x="41" y="8"/>
                    </a:lnTo>
                    <a:lnTo>
                      <a:pt x="38" y="4"/>
                    </a:lnTo>
                    <a:lnTo>
                      <a:pt x="35" y="4"/>
                    </a:lnTo>
                    <a:lnTo>
                      <a:pt x="34" y="3"/>
                    </a:lnTo>
                    <a:lnTo>
                      <a:pt x="32" y="1"/>
                    </a:lnTo>
                    <a:lnTo>
                      <a:pt x="29" y="1"/>
                    </a:lnTo>
                    <a:lnTo>
                      <a:pt x="26" y="0"/>
                    </a:lnTo>
                    <a:lnTo>
                      <a:pt x="23" y="0"/>
                    </a:lnTo>
                    <a:lnTo>
                      <a:pt x="21" y="0"/>
                    </a:lnTo>
                    <a:lnTo>
                      <a:pt x="20" y="1"/>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0" name="Freeform 100"/>
              <p:cNvSpPr>
                <a:spLocks noChangeArrowheads="1"/>
              </p:cNvSpPr>
              <p:nvPr/>
            </p:nvSpPr>
            <p:spPr bwMode="auto">
              <a:xfrm>
                <a:off x="1824" y="1602"/>
                <a:ext cx="13" cy="28"/>
              </a:xfrm>
              <a:custGeom>
                <a:avLst/>
                <a:gdLst>
                  <a:gd name="T0" fmla="*/ 0 w 31"/>
                  <a:gd name="T1" fmla="*/ 1 h 61"/>
                  <a:gd name="T2" fmla="*/ 0 w 31"/>
                  <a:gd name="T3" fmla="*/ 1 h 61"/>
                  <a:gd name="T4" fmla="*/ 0 w 31"/>
                  <a:gd name="T5" fmla="*/ 1 h 61"/>
                  <a:gd name="T6" fmla="*/ 0 w 31"/>
                  <a:gd name="T7" fmla="*/ 1 h 61"/>
                  <a:gd name="T8" fmla="*/ 0 w 31"/>
                  <a:gd name="T9" fmla="*/ 1 h 61"/>
                  <a:gd name="T10" fmla="*/ 0 w 31"/>
                  <a:gd name="T11" fmla="*/ 1 h 61"/>
                  <a:gd name="T12" fmla="*/ 0 w 31"/>
                  <a:gd name="T13" fmla="*/ 1 h 61"/>
                  <a:gd name="T14" fmla="*/ 0 w 31"/>
                  <a:gd name="T15" fmla="*/ 1 h 61"/>
                  <a:gd name="T16" fmla="*/ 0 w 31"/>
                  <a:gd name="T17" fmla="*/ 1 h 61"/>
                  <a:gd name="T18" fmla="*/ 0 w 31"/>
                  <a:gd name="T19" fmla="*/ 1 h 61"/>
                  <a:gd name="T20" fmla="*/ 0 w 31"/>
                  <a:gd name="T21" fmla="*/ 1 h 61"/>
                  <a:gd name="T22" fmla="*/ 0 w 31"/>
                  <a:gd name="T23" fmla="*/ 1 h 61"/>
                  <a:gd name="T24" fmla="*/ 0 w 31"/>
                  <a:gd name="T25" fmla="*/ 1 h 61"/>
                  <a:gd name="T26" fmla="*/ 0 w 31"/>
                  <a:gd name="T27" fmla="*/ 1 h 61"/>
                  <a:gd name="T28" fmla="*/ 0 w 31"/>
                  <a:gd name="T29" fmla="*/ 1 h 61"/>
                  <a:gd name="T30" fmla="*/ 0 w 31"/>
                  <a:gd name="T31" fmla="*/ 1 h 61"/>
                  <a:gd name="T32" fmla="*/ 0 w 31"/>
                  <a:gd name="T33" fmla="*/ 0 h 61"/>
                  <a:gd name="T34" fmla="*/ 0 w 31"/>
                  <a:gd name="T35" fmla="*/ 0 h 61"/>
                  <a:gd name="T36" fmla="*/ 0 w 31"/>
                  <a:gd name="T37" fmla="*/ 0 h 61"/>
                  <a:gd name="T38" fmla="*/ 0 w 31"/>
                  <a:gd name="T39" fmla="*/ 0 h 61"/>
                  <a:gd name="T40" fmla="*/ 0 w 31"/>
                  <a:gd name="T41" fmla="*/ 0 h 61"/>
                  <a:gd name="T42" fmla="*/ 0 w 31"/>
                  <a:gd name="T43" fmla="*/ 0 h 61"/>
                  <a:gd name="T44" fmla="*/ 0 w 31"/>
                  <a:gd name="T45" fmla="*/ 0 h 61"/>
                  <a:gd name="T46" fmla="*/ 0 w 31"/>
                  <a:gd name="T47" fmla="*/ 0 h 61"/>
                  <a:gd name="T48" fmla="*/ 0 w 31"/>
                  <a:gd name="T49" fmla="*/ 0 h 61"/>
                  <a:gd name="T50" fmla="*/ 0 w 31"/>
                  <a:gd name="T51" fmla="*/ 0 h 61"/>
                  <a:gd name="T52" fmla="*/ 0 w 31"/>
                  <a:gd name="T53" fmla="*/ 0 h 61"/>
                  <a:gd name="T54" fmla="*/ 0 w 31"/>
                  <a:gd name="T55" fmla="*/ 0 h 61"/>
                  <a:gd name="T56" fmla="*/ 0 w 31"/>
                  <a:gd name="T57" fmla="*/ 0 h 61"/>
                  <a:gd name="T58" fmla="*/ 0 w 31"/>
                  <a:gd name="T59" fmla="*/ 0 h 61"/>
                  <a:gd name="T60" fmla="*/ 0 w 31"/>
                  <a:gd name="T61" fmla="*/ 0 h 61"/>
                  <a:gd name="T62" fmla="*/ 0 w 31"/>
                  <a:gd name="T63" fmla="*/ 0 h 61"/>
                  <a:gd name="T64" fmla="*/ 0 w 31"/>
                  <a:gd name="T65" fmla="*/ 0 h 61"/>
                  <a:gd name="T66" fmla="*/ 0 w 31"/>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
                  <a:gd name="T103" fmla="*/ 0 h 61"/>
                  <a:gd name="T104" fmla="*/ 31 w 31"/>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 h="61">
                    <a:moveTo>
                      <a:pt x="17" y="61"/>
                    </a:moveTo>
                    <a:lnTo>
                      <a:pt x="18" y="61"/>
                    </a:lnTo>
                    <a:lnTo>
                      <a:pt x="20" y="60"/>
                    </a:lnTo>
                    <a:lnTo>
                      <a:pt x="21" y="58"/>
                    </a:lnTo>
                    <a:lnTo>
                      <a:pt x="23" y="55"/>
                    </a:lnTo>
                    <a:lnTo>
                      <a:pt x="25" y="53"/>
                    </a:lnTo>
                    <a:lnTo>
                      <a:pt x="26" y="52"/>
                    </a:lnTo>
                    <a:lnTo>
                      <a:pt x="28" y="50"/>
                    </a:lnTo>
                    <a:lnTo>
                      <a:pt x="29" y="49"/>
                    </a:lnTo>
                    <a:lnTo>
                      <a:pt x="29" y="46"/>
                    </a:lnTo>
                    <a:lnTo>
                      <a:pt x="31" y="43"/>
                    </a:lnTo>
                    <a:lnTo>
                      <a:pt x="31" y="40"/>
                    </a:lnTo>
                    <a:lnTo>
                      <a:pt x="31" y="38"/>
                    </a:lnTo>
                    <a:lnTo>
                      <a:pt x="31" y="37"/>
                    </a:lnTo>
                    <a:lnTo>
                      <a:pt x="31" y="34"/>
                    </a:lnTo>
                    <a:lnTo>
                      <a:pt x="31" y="31"/>
                    </a:lnTo>
                    <a:lnTo>
                      <a:pt x="31" y="27"/>
                    </a:lnTo>
                    <a:lnTo>
                      <a:pt x="29" y="24"/>
                    </a:lnTo>
                    <a:lnTo>
                      <a:pt x="28" y="24"/>
                    </a:lnTo>
                    <a:lnTo>
                      <a:pt x="28" y="21"/>
                    </a:lnTo>
                    <a:lnTo>
                      <a:pt x="26" y="18"/>
                    </a:lnTo>
                    <a:lnTo>
                      <a:pt x="25" y="15"/>
                    </a:lnTo>
                    <a:lnTo>
                      <a:pt x="23" y="14"/>
                    </a:lnTo>
                    <a:lnTo>
                      <a:pt x="21" y="12"/>
                    </a:lnTo>
                    <a:lnTo>
                      <a:pt x="20" y="11"/>
                    </a:lnTo>
                    <a:lnTo>
                      <a:pt x="18" y="9"/>
                    </a:lnTo>
                    <a:lnTo>
                      <a:pt x="17" y="6"/>
                    </a:lnTo>
                    <a:lnTo>
                      <a:pt x="14" y="4"/>
                    </a:lnTo>
                    <a:lnTo>
                      <a:pt x="12" y="3"/>
                    </a:lnTo>
                    <a:lnTo>
                      <a:pt x="11" y="3"/>
                    </a:lnTo>
                    <a:lnTo>
                      <a:pt x="8" y="1"/>
                    </a:lnTo>
                    <a:lnTo>
                      <a:pt x="6" y="0"/>
                    </a:lnTo>
                    <a:lnTo>
                      <a:pt x="3"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1" name="Freeform 101"/>
              <p:cNvSpPr>
                <a:spLocks noChangeArrowheads="1"/>
              </p:cNvSpPr>
              <p:nvPr/>
            </p:nvSpPr>
            <p:spPr bwMode="auto">
              <a:xfrm>
                <a:off x="1816" y="1606"/>
                <a:ext cx="18" cy="25"/>
              </a:xfrm>
              <a:custGeom>
                <a:avLst/>
                <a:gdLst>
                  <a:gd name="T0" fmla="*/ 0 w 40"/>
                  <a:gd name="T1" fmla="*/ 1 h 57"/>
                  <a:gd name="T2" fmla="*/ 0 w 40"/>
                  <a:gd name="T3" fmla="*/ 1 h 57"/>
                  <a:gd name="T4" fmla="*/ 0 w 40"/>
                  <a:gd name="T5" fmla="*/ 1 h 57"/>
                  <a:gd name="T6" fmla="*/ 0 w 40"/>
                  <a:gd name="T7" fmla="*/ 1 h 57"/>
                  <a:gd name="T8" fmla="*/ 0 w 40"/>
                  <a:gd name="T9" fmla="*/ 1 h 57"/>
                  <a:gd name="T10" fmla="*/ 1 w 40"/>
                  <a:gd name="T11" fmla="*/ 1 h 57"/>
                  <a:gd name="T12" fmla="*/ 1 w 40"/>
                  <a:gd name="T13" fmla="*/ 1 h 57"/>
                  <a:gd name="T14" fmla="*/ 1 w 40"/>
                  <a:gd name="T15" fmla="*/ 1 h 57"/>
                  <a:gd name="T16" fmla="*/ 1 w 40"/>
                  <a:gd name="T17" fmla="*/ 1 h 57"/>
                  <a:gd name="T18" fmla="*/ 1 w 40"/>
                  <a:gd name="T19" fmla="*/ 1 h 57"/>
                  <a:gd name="T20" fmla="*/ 1 w 40"/>
                  <a:gd name="T21" fmla="*/ 1 h 57"/>
                  <a:gd name="T22" fmla="*/ 1 w 40"/>
                  <a:gd name="T23" fmla="*/ 1 h 57"/>
                  <a:gd name="T24" fmla="*/ 1 w 40"/>
                  <a:gd name="T25" fmla="*/ 1 h 57"/>
                  <a:gd name="T26" fmla="*/ 1 w 40"/>
                  <a:gd name="T27" fmla="*/ 1 h 57"/>
                  <a:gd name="T28" fmla="*/ 1 w 40"/>
                  <a:gd name="T29" fmla="*/ 0 h 57"/>
                  <a:gd name="T30" fmla="*/ 1 w 40"/>
                  <a:gd name="T31" fmla="*/ 0 h 57"/>
                  <a:gd name="T32" fmla="*/ 1 w 40"/>
                  <a:gd name="T33" fmla="*/ 0 h 57"/>
                  <a:gd name="T34" fmla="*/ 1 w 40"/>
                  <a:gd name="T35" fmla="*/ 0 h 57"/>
                  <a:gd name="T36" fmla="*/ 1 w 40"/>
                  <a:gd name="T37" fmla="*/ 0 h 57"/>
                  <a:gd name="T38" fmla="*/ 1 w 40"/>
                  <a:gd name="T39" fmla="*/ 0 h 57"/>
                  <a:gd name="T40" fmla="*/ 1 w 40"/>
                  <a:gd name="T41" fmla="*/ 0 h 57"/>
                  <a:gd name="T42" fmla="*/ 1 w 40"/>
                  <a:gd name="T43" fmla="*/ 0 h 57"/>
                  <a:gd name="T44" fmla="*/ 0 w 40"/>
                  <a:gd name="T45" fmla="*/ 0 h 57"/>
                  <a:gd name="T46" fmla="*/ 0 w 40"/>
                  <a:gd name="T47" fmla="*/ 0 h 57"/>
                  <a:gd name="T48" fmla="*/ 0 w 40"/>
                  <a:gd name="T49" fmla="*/ 0 h 57"/>
                  <a:gd name="T50" fmla="*/ 0 w 40"/>
                  <a:gd name="T51" fmla="*/ 0 h 57"/>
                  <a:gd name="T52" fmla="*/ 0 w 40"/>
                  <a:gd name="T53" fmla="*/ 0 h 57"/>
                  <a:gd name="T54" fmla="*/ 0 w 40"/>
                  <a:gd name="T55" fmla="*/ 0 h 57"/>
                  <a:gd name="T56" fmla="*/ 0 w 40"/>
                  <a:gd name="T57" fmla="*/ 0 h 57"/>
                  <a:gd name="T58" fmla="*/ 0 w 40"/>
                  <a:gd name="T59" fmla="*/ 0 h 57"/>
                  <a:gd name="T60" fmla="*/ 0 w 40"/>
                  <a:gd name="T61" fmla="*/ 0 h 57"/>
                  <a:gd name="T62" fmla="*/ 0 w 40"/>
                  <a:gd name="T63" fmla="*/ 0 h 57"/>
                  <a:gd name="T64" fmla="*/ 0 w 40"/>
                  <a:gd name="T65" fmla="*/ 0 h 57"/>
                  <a:gd name="T66" fmla="*/ 0 w 40"/>
                  <a:gd name="T67" fmla="*/ 0 h 57"/>
                  <a:gd name="T68" fmla="*/ 0 w 40"/>
                  <a:gd name="T69" fmla="*/ 0 h 57"/>
                  <a:gd name="T70" fmla="*/ 0 w 40"/>
                  <a:gd name="T71" fmla="*/ 0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57"/>
                  <a:gd name="T110" fmla="*/ 40 w 40"/>
                  <a:gd name="T111" fmla="*/ 57 h 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57">
                    <a:moveTo>
                      <a:pt x="21" y="57"/>
                    </a:moveTo>
                    <a:lnTo>
                      <a:pt x="24" y="55"/>
                    </a:lnTo>
                    <a:lnTo>
                      <a:pt x="26" y="54"/>
                    </a:lnTo>
                    <a:lnTo>
                      <a:pt x="29" y="52"/>
                    </a:lnTo>
                    <a:lnTo>
                      <a:pt x="29" y="51"/>
                    </a:lnTo>
                    <a:lnTo>
                      <a:pt x="32" y="49"/>
                    </a:lnTo>
                    <a:lnTo>
                      <a:pt x="33" y="46"/>
                    </a:lnTo>
                    <a:lnTo>
                      <a:pt x="35" y="46"/>
                    </a:lnTo>
                    <a:lnTo>
                      <a:pt x="36" y="43"/>
                    </a:lnTo>
                    <a:lnTo>
                      <a:pt x="36" y="41"/>
                    </a:lnTo>
                    <a:lnTo>
                      <a:pt x="38" y="38"/>
                    </a:lnTo>
                    <a:lnTo>
                      <a:pt x="38" y="35"/>
                    </a:lnTo>
                    <a:lnTo>
                      <a:pt x="40" y="34"/>
                    </a:lnTo>
                    <a:lnTo>
                      <a:pt x="40" y="32"/>
                    </a:lnTo>
                    <a:lnTo>
                      <a:pt x="40" y="29"/>
                    </a:lnTo>
                    <a:lnTo>
                      <a:pt x="40" y="26"/>
                    </a:lnTo>
                    <a:lnTo>
                      <a:pt x="38" y="25"/>
                    </a:lnTo>
                    <a:lnTo>
                      <a:pt x="38" y="23"/>
                    </a:lnTo>
                    <a:lnTo>
                      <a:pt x="36" y="20"/>
                    </a:lnTo>
                    <a:lnTo>
                      <a:pt x="35" y="18"/>
                    </a:lnTo>
                    <a:lnTo>
                      <a:pt x="33" y="15"/>
                    </a:lnTo>
                    <a:lnTo>
                      <a:pt x="32" y="14"/>
                    </a:lnTo>
                    <a:lnTo>
                      <a:pt x="30" y="11"/>
                    </a:lnTo>
                    <a:lnTo>
                      <a:pt x="29" y="11"/>
                    </a:lnTo>
                    <a:lnTo>
                      <a:pt x="27" y="9"/>
                    </a:lnTo>
                    <a:lnTo>
                      <a:pt x="26" y="8"/>
                    </a:lnTo>
                    <a:lnTo>
                      <a:pt x="23" y="6"/>
                    </a:lnTo>
                    <a:lnTo>
                      <a:pt x="20" y="5"/>
                    </a:lnTo>
                    <a:lnTo>
                      <a:pt x="20" y="3"/>
                    </a:lnTo>
                    <a:lnTo>
                      <a:pt x="16" y="2"/>
                    </a:lnTo>
                    <a:lnTo>
                      <a:pt x="13" y="2"/>
                    </a:lnTo>
                    <a:lnTo>
                      <a:pt x="10" y="0"/>
                    </a:lnTo>
                    <a:lnTo>
                      <a:pt x="9" y="0"/>
                    </a:lnTo>
                    <a:lnTo>
                      <a:pt x="6" y="0"/>
                    </a:lnTo>
                    <a:lnTo>
                      <a:pt x="3"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2" name="Freeform 102"/>
              <p:cNvSpPr>
                <a:spLocks noChangeArrowheads="1"/>
              </p:cNvSpPr>
              <p:nvPr/>
            </p:nvSpPr>
            <p:spPr bwMode="auto">
              <a:xfrm>
                <a:off x="1815" y="1615"/>
                <a:ext cx="12" cy="14"/>
              </a:xfrm>
              <a:custGeom>
                <a:avLst/>
                <a:gdLst>
                  <a:gd name="T0" fmla="*/ 0 w 26"/>
                  <a:gd name="T1" fmla="*/ 0 h 31"/>
                  <a:gd name="T2" fmla="*/ 0 w 26"/>
                  <a:gd name="T3" fmla="*/ 0 h 31"/>
                  <a:gd name="T4" fmla="*/ 0 w 26"/>
                  <a:gd name="T5" fmla="*/ 0 h 31"/>
                  <a:gd name="T6" fmla="*/ 0 w 26"/>
                  <a:gd name="T7" fmla="*/ 0 h 31"/>
                  <a:gd name="T8" fmla="*/ 0 w 26"/>
                  <a:gd name="T9" fmla="*/ 0 h 31"/>
                  <a:gd name="T10" fmla="*/ 0 w 26"/>
                  <a:gd name="T11" fmla="*/ 0 h 31"/>
                  <a:gd name="T12" fmla="*/ 0 w 26"/>
                  <a:gd name="T13" fmla="*/ 0 h 31"/>
                  <a:gd name="T14" fmla="*/ 0 w 26"/>
                  <a:gd name="T15" fmla="*/ 0 h 31"/>
                  <a:gd name="T16" fmla="*/ 0 w 26"/>
                  <a:gd name="T17" fmla="*/ 0 h 31"/>
                  <a:gd name="T18" fmla="*/ 0 w 26"/>
                  <a:gd name="T19" fmla="*/ 0 h 31"/>
                  <a:gd name="T20" fmla="*/ 0 w 26"/>
                  <a:gd name="T21" fmla="*/ 0 h 31"/>
                  <a:gd name="T22" fmla="*/ 0 w 26"/>
                  <a:gd name="T23" fmla="*/ 0 h 31"/>
                  <a:gd name="T24" fmla="*/ 0 w 26"/>
                  <a:gd name="T25" fmla="*/ 0 h 31"/>
                  <a:gd name="T26" fmla="*/ 0 w 26"/>
                  <a:gd name="T27" fmla="*/ 1 h 31"/>
                  <a:gd name="T28" fmla="*/ 0 w 26"/>
                  <a:gd name="T29" fmla="*/ 1 h 31"/>
                  <a:gd name="T30" fmla="*/ 0 w 26"/>
                  <a:gd name="T31" fmla="*/ 1 h 31"/>
                  <a:gd name="T32" fmla="*/ 0 w 26"/>
                  <a:gd name="T33" fmla="*/ 1 h 31"/>
                  <a:gd name="T34" fmla="*/ 0 w 26"/>
                  <a:gd name="T35" fmla="*/ 1 h 31"/>
                  <a:gd name="T36" fmla="*/ 0 w 26"/>
                  <a:gd name="T37" fmla="*/ 0 h 31"/>
                  <a:gd name="T38" fmla="*/ 0 w 26"/>
                  <a:gd name="T39" fmla="*/ 0 h 31"/>
                  <a:gd name="T40" fmla="*/ 0 w 26"/>
                  <a:gd name="T41" fmla="*/ 0 h 31"/>
                  <a:gd name="T42" fmla="*/ 1 w 26"/>
                  <a:gd name="T43" fmla="*/ 0 h 31"/>
                  <a:gd name="T44" fmla="*/ 1 w 26"/>
                  <a:gd name="T45" fmla="*/ 0 h 31"/>
                  <a:gd name="T46" fmla="*/ 1 w 26"/>
                  <a:gd name="T47" fmla="*/ 0 h 31"/>
                  <a:gd name="T48" fmla="*/ 1 w 26"/>
                  <a:gd name="T49" fmla="*/ 0 h 31"/>
                  <a:gd name="T50" fmla="*/ 0 w 26"/>
                  <a:gd name="T51" fmla="*/ 0 h 31"/>
                  <a:gd name="T52" fmla="*/ 0 w 26"/>
                  <a:gd name="T53" fmla="*/ 0 h 31"/>
                  <a:gd name="T54" fmla="*/ 0 w 26"/>
                  <a:gd name="T55" fmla="*/ 0 h 31"/>
                  <a:gd name="T56" fmla="*/ 0 w 26"/>
                  <a:gd name="T57" fmla="*/ 0 h 31"/>
                  <a:gd name="T58" fmla="*/ 0 w 26"/>
                  <a:gd name="T59" fmla="*/ 0 h 31"/>
                  <a:gd name="T60" fmla="*/ 0 w 26"/>
                  <a:gd name="T61" fmla="*/ 0 h 31"/>
                  <a:gd name="T62" fmla="*/ 0 w 26"/>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31"/>
                  <a:gd name="T98" fmla="*/ 26 w 26"/>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31">
                    <a:moveTo>
                      <a:pt x="11" y="0"/>
                    </a:moveTo>
                    <a:lnTo>
                      <a:pt x="9" y="0"/>
                    </a:lnTo>
                    <a:lnTo>
                      <a:pt x="8" y="2"/>
                    </a:lnTo>
                    <a:lnTo>
                      <a:pt x="6" y="2"/>
                    </a:lnTo>
                    <a:lnTo>
                      <a:pt x="5" y="4"/>
                    </a:lnTo>
                    <a:lnTo>
                      <a:pt x="3" y="4"/>
                    </a:lnTo>
                    <a:lnTo>
                      <a:pt x="3" y="5"/>
                    </a:lnTo>
                    <a:lnTo>
                      <a:pt x="2" y="7"/>
                    </a:lnTo>
                    <a:lnTo>
                      <a:pt x="0" y="8"/>
                    </a:lnTo>
                    <a:lnTo>
                      <a:pt x="0" y="10"/>
                    </a:lnTo>
                    <a:lnTo>
                      <a:pt x="0" y="11"/>
                    </a:lnTo>
                    <a:lnTo>
                      <a:pt x="0" y="13"/>
                    </a:lnTo>
                    <a:lnTo>
                      <a:pt x="0" y="14"/>
                    </a:lnTo>
                    <a:lnTo>
                      <a:pt x="0" y="16"/>
                    </a:lnTo>
                    <a:lnTo>
                      <a:pt x="0" y="17"/>
                    </a:lnTo>
                    <a:lnTo>
                      <a:pt x="0" y="19"/>
                    </a:lnTo>
                    <a:lnTo>
                      <a:pt x="0" y="20"/>
                    </a:lnTo>
                    <a:lnTo>
                      <a:pt x="2" y="22"/>
                    </a:lnTo>
                    <a:lnTo>
                      <a:pt x="2" y="23"/>
                    </a:lnTo>
                    <a:lnTo>
                      <a:pt x="3" y="23"/>
                    </a:lnTo>
                    <a:lnTo>
                      <a:pt x="3" y="25"/>
                    </a:lnTo>
                    <a:lnTo>
                      <a:pt x="5" y="25"/>
                    </a:lnTo>
                    <a:lnTo>
                      <a:pt x="6" y="26"/>
                    </a:lnTo>
                    <a:lnTo>
                      <a:pt x="6" y="28"/>
                    </a:lnTo>
                    <a:lnTo>
                      <a:pt x="8" y="28"/>
                    </a:lnTo>
                    <a:lnTo>
                      <a:pt x="9" y="28"/>
                    </a:lnTo>
                    <a:lnTo>
                      <a:pt x="9" y="30"/>
                    </a:lnTo>
                    <a:lnTo>
                      <a:pt x="11" y="30"/>
                    </a:lnTo>
                    <a:lnTo>
                      <a:pt x="12" y="30"/>
                    </a:lnTo>
                    <a:lnTo>
                      <a:pt x="12" y="31"/>
                    </a:lnTo>
                    <a:lnTo>
                      <a:pt x="14" y="31"/>
                    </a:lnTo>
                    <a:lnTo>
                      <a:pt x="15" y="31"/>
                    </a:lnTo>
                    <a:lnTo>
                      <a:pt x="17" y="31"/>
                    </a:lnTo>
                    <a:lnTo>
                      <a:pt x="18" y="30"/>
                    </a:lnTo>
                    <a:lnTo>
                      <a:pt x="20" y="30"/>
                    </a:lnTo>
                    <a:lnTo>
                      <a:pt x="22" y="28"/>
                    </a:lnTo>
                    <a:lnTo>
                      <a:pt x="23" y="28"/>
                    </a:lnTo>
                    <a:lnTo>
                      <a:pt x="23" y="26"/>
                    </a:lnTo>
                    <a:lnTo>
                      <a:pt x="25" y="25"/>
                    </a:lnTo>
                    <a:lnTo>
                      <a:pt x="26" y="23"/>
                    </a:lnTo>
                    <a:lnTo>
                      <a:pt x="26" y="22"/>
                    </a:lnTo>
                    <a:lnTo>
                      <a:pt x="26" y="20"/>
                    </a:lnTo>
                    <a:lnTo>
                      <a:pt x="26" y="19"/>
                    </a:lnTo>
                    <a:lnTo>
                      <a:pt x="26" y="17"/>
                    </a:lnTo>
                    <a:lnTo>
                      <a:pt x="26" y="16"/>
                    </a:lnTo>
                    <a:lnTo>
                      <a:pt x="26" y="14"/>
                    </a:lnTo>
                    <a:lnTo>
                      <a:pt x="26" y="13"/>
                    </a:lnTo>
                    <a:lnTo>
                      <a:pt x="25" y="11"/>
                    </a:lnTo>
                    <a:lnTo>
                      <a:pt x="25" y="10"/>
                    </a:lnTo>
                    <a:lnTo>
                      <a:pt x="25" y="8"/>
                    </a:lnTo>
                    <a:lnTo>
                      <a:pt x="23" y="8"/>
                    </a:lnTo>
                    <a:lnTo>
                      <a:pt x="23" y="7"/>
                    </a:lnTo>
                    <a:lnTo>
                      <a:pt x="22" y="7"/>
                    </a:lnTo>
                    <a:lnTo>
                      <a:pt x="20" y="5"/>
                    </a:lnTo>
                    <a:lnTo>
                      <a:pt x="18" y="4"/>
                    </a:lnTo>
                    <a:lnTo>
                      <a:pt x="17" y="4"/>
                    </a:lnTo>
                    <a:lnTo>
                      <a:pt x="17" y="2"/>
                    </a:lnTo>
                    <a:lnTo>
                      <a:pt x="15" y="2"/>
                    </a:lnTo>
                    <a:lnTo>
                      <a:pt x="14" y="2"/>
                    </a:lnTo>
                    <a:lnTo>
                      <a:pt x="14" y="0"/>
                    </a:lnTo>
                    <a:lnTo>
                      <a:pt x="12" y="0"/>
                    </a:lnTo>
                    <a:lnTo>
                      <a:pt x="11"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3" name="Freeform 103"/>
              <p:cNvSpPr>
                <a:spLocks noChangeArrowheads="1"/>
              </p:cNvSpPr>
              <p:nvPr/>
            </p:nvSpPr>
            <p:spPr bwMode="auto">
              <a:xfrm>
                <a:off x="1816" y="1606"/>
                <a:ext cx="5" cy="6"/>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15"/>
                  <a:gd name="T119" fmla="*/ 12 w 12"/>
                  <a:gd name="T120" fmla="*/ 15 h 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15">
                    <a:moveTo>
                      <a:pt x="3" y="1"/>
                    </a:moveTo>
                    <a:lnTo>
                      <a:pt x="1" y="1"/>
                    </a:lnTo>
                    <a:lnTo>
                      <a:pt x="0" y="1"/>
                    </a:lnTo>
                    <a:lnTo>
                      <a:pt x="0" y="3"/>
                    </a:lnTo>
                    <a:lnTo>
                      <a:pt x="0" y="4"/>
                    </a:lnTo>
                    <a:lnTo>
                      <a:pt x="0" y="6"/>
                    </a:lnTo>
                    <a:lnTo>
                      <a:pt x="0" y="7"/>
                    </a:lnTo>
                    <a:lnTo>
                      <a:pt x="0" y="9"/>
                    </a:lnTo>
                    <a:lnTo>
                      <a:pt x="1" y="9"/>
                    </a:lnTo>
                    <a:lnTo>
                      <a:pt x="1" y="10"/>
                    </a:lnTo>
                    <a:lnTo>
                      <a:pt x="3" y="12"/>
                    </a:lnTo>
                    <a:lnTo>
                      <a:pt x="4" y="13"/>
                    </a:lnTo>
                    <a:lnTo>
                      <a:pt x="6" y="13"/>
                    </a:lnTo>
                    <a:lnTo>
                      <a:pt x="6" y="15"/>
                    </a:lnTo>
                    <a:lnTo>
                      <a:pt x="7" y="15"/>
                    </a:lnTo>
                    <a:lnTo>
                      <a:pt x="9" y="15"/>
                    </a:lnTo>
                    <a:lnTo>
                      <a:pt x="10" y="15"/>
                    </a:lnTo>
                    <a:lnTo>
                      <a:pt x="12" y="15"/>
                    </a:lnTo>
                    <a:lnTo>
                      <a:pt x="12" y="13"/>
                    </a:lnTo>
                    <a:lnTo>
                      <a:pt x="12" y="12"/>
                    </a:lnTo>
                    <a:lnTo>
                      <a:pt x="12" y="10"/>
                    </a:lnTo>
                    <a:lnTo>
                      <a:pt x="12" y="9"/>
                    </a:lnTo>
                    <a:lnTo>
                      <a:pt x="12" y="7"/>
                    </a:lnTo>
                    <a:lnTo>
                      <a:pt x="12" y="6"/>
                    </a:lnTo>
                    <a:lnTo>
                      <a:pt x="12" y="4"/>
                    </a:lnTo>
                    <a:lnTo>
                      <a:pt x="10" y="4"/>
                    </a:lnTo>
                    <a:lnTo>
                      <a:pt x="10" y="3"/>
                    </a:lnTo>
                    <a:lnTo>
                      <a:pt x="9" y="3"/>
                    </a:lnTo>
                    <a:lnTo>
                      <a:pt x="9" y="1"/>
                    </a:lnTo>
                    <a:lnTo>
                      <a:pt x="7" y="1"/>
                    </a:lnTo>
                    <a:lnTo>
                      <a:pt x="6" y="1"/>
                    </a:lnTo>
                    <a:lnTo>
                      <a:pt x="6" y="0"/>
                    </a:lnTo>
                    <a:lnTo>
                      <a:pt x="4" y="0"/>
                    </a:lnTo>
                    <a:lnTo>
                      <a:pt x="3" y="0"/>
                    </a:lnTo>
                    <a:lnTo>
                      <a:pt x="3" y="1"/>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4" name="Freeform 104"/>
              <p:cNvSpPr>
                <a:spLocks noChangeArrowheads="1"/>
              </p:cNvSpPr>
              <p:nvPr/>
            </p:nvSpPr>
            <p:spPr bwMode="auto">
              <a:xfrm>
                <a:off x="1828" y="1626"/>
                <a:ext cx="6" cy="6"/>
              </a:xfrm>
              <a:custGeom>
                <a:avLst/>
                <a:gdLst>
                  <a:gd name="T0" fmla="*/ 0 w 13"/>
                  <a:gd name="T1" fmla="*/ 0 h 16"/>
                  <a:gd name="T2" fmla="*/ 0 w 13"/>
                  <a:gd name="T3" fmla="*/ 0 h 16"/>
                  <a:gd name="T4" fmla="*/ 0 w 13"/>
                  <a:gd name="T5" fmla="*/ 0 h 16"/>
                  <a:gd name="T6" fmla="*/ 0 w 13"/>
                  <a:gd name="T7" fmla="*/ 0 h 16"/>
                  <a:gd name="T8" fmla="*/ 0 w 13"/>
                  <a:gd name="T9" fmla="*/ 0 h 16"/>
                  <a:gd name="T10" fmla="*/ 0 w 13"/>
                  <a:gd name="T11" fmla="*/ 0 h 16"/>
                  <a:gd name="T12" fmla="*/ 0 w 13"/>
                  <a:gd name="T13" fmla="*/ 0 h 16"/>
                  <a:gd name="T14" fmla="*/ 0 w 13"/>
                  <a:gd name="T15" fmla="*/ 0 h 16"/>
                  <a:gd name="T16" fmla="*/ 0 w 13"/>
                  <a:gd name="T17" fmla="*/ 0 h 16"/>
                  <a:gd name="T18" fmla="*/ 0 w 13"/>
                  <a:gd name="T19" fmla="*/ 0 h 16"/>
                  <a:gd name="T20" fmla="*/ 0 w 13"/>
                  <a:gd name="T21" fmla="*/ 0 h 16"/>
                  <a:gd name="T22" fmla="*/ 0 w 13"/>
                  <a:gd name="T23" fmla="*/ 0 h 16"/>
                  <a:gd name="T24" fmla="*/ 0 w 13"/>
                  <a:gd name="T25" fmla="*/ 0 h 16"/>
                  <a:gd name="T26" fmla="*/ 0 w 13"/>
                  <a:gd name="T27" fmla="*/ 0 h 16"/>
                  <a:gd name="T28" fmla="*/ 0 w 13"/>
                  <a:gd name="T29" fmla="*/ 0 h 16"/>
                  <a:gd name="T30" fmla="*/ 0 w 13"/>
                  <a:gd name="T31" fmla="*/ 0 h 16"/>
                  <a:gd name="T32" fmla="*/ 0 w 13"/>
                  <a:gd name="T33" fmla="*/ 0 h 16"/>
                  <a:gd name="T34" fmla="*/ 0 w 13"/>
                  <a:gd name="T35" fmla="*/ 0 h 16"/>
                  <a:gd name="T36" fmla="*/ 0 w 13"/>
                  <a:gd name="T37" fmla="*/ 0 h 16"/>
                  <a:gd name="T38" fmla="*/ 0 w 13"/>
                  <a:gd name="T39" fmla="*/ 0 h 16"/>
                  <a:gd name="T40" fmla="*/ 0 w 13"/>
                  <a:gd name="T41" fmla="*/ 0 h 16"/>
                  <a:gd name="T42" fmla="*/ 0 w 13"/>
                  <a:gd name="T43" fmla="*/ 0 h 16"/>
                  <a:gd name="T44" fmla="*/ 0 w 13"/>
                  <a:gd name="T45" fmla="*/ 0 h 16"/>
                  <a:gd name="T46" fmla="*/ 0 w 13"/>
                  <a:gd name="T47" fmla="*/ 0 h 16"/>
                  <a:gd name="T48" fmla="*/ 0 w 13"/>
                  <a:gd name="T49" fmla="*/ 0 h 16"/>
                  <a:gd name="T50" fmla="*/ 0 w 13"/>
                  <a:gd name="T51" fmla="*/ 0 h 16"/>
                  <a:gd name="T52" fmla="*/ 0 w 13"/>
                  <a:gd name="T53" fmla="*/ 0 h 16"/>
                  <a:gd name="T54" fmla="*/ 0 w 13"/>
                  <a:gd name="T55" fmla="*/ 0 h 16"/>
                  <a:gd name="T56" fmla="*/ 0 w 13"/>
                  <a:gd name="T57" fmla="*/ 0 h 16"/>
                  <a:gd name="T58" fmla="*/ 0 w 13"/>
                  <a:gd name="T59" fmla="*/ 0 h 16"/>
                  <a:gd name="T60" fmla="*/ 0 w 13"/>
                  <a:gd name="T61" fmla="*/ 0 h 16"/>
                  <a:gd name="T62" fmla="*/ 0 w 13"/>
                  <a:gd name="T63" fmla="*/ 0 h 16"/>
                  <a:gd name="T64" fmla="*/ 0 w 13"/>
                  <a:gd name="T65" fmla="*/ 0 h 16"/>
                  <a:gd name="T66" fmla="*/ 0 w 13"/>
                  <a:gd name="T67" fmla="*/ 0 h 16"/>
                  <a:gd name="T68" fmla="*/ 0 w 13"/>
                  <a:gd name="T69" fmla="*/ 0 h 16"/>
                  <a:gd name="T70" fmla="*/ 0 w 13"/>
                  <a:gd name="T71" fmla="*/ 0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
                  <a:gd name="T109" fmla="*/ 0 h 16"/>
                  <a:gd name="T110" fmla="*/ 13 w 13"/>
                  <a:gd name="T111" fmla="*/ 16 h 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 h="16">
                    <a:moveTo>
                      <a:pt x="3" y="2"/>
                    </a:moveTo>
                    <a:lnTo>
                      <a:pt x="1" y="2"/>
                    </a:lnTo>
                    <a:lnTo>
                      <a:pt x="0" y="2"/>
                    </a:lnTo>
                    <a:lnTo>
                      <a:pt x="0" y="3"/>
                    </a:lnTo>
                    <a:lnTo>
                      <a:pt x="0" y="5"/>
                    </a:lnTo>
                    <a:lnTo>
                      <a:pt x="0" y="7"/>
                    </a:lnTo>
                    <a:lnTo>
                      <a:pt x="0" y="8"/>
                    </a:lnTo>
                    <a:lnTo>
                      <a:pt x="1" y="8"/>
                    </a:lnTo>
                    <a:lnTo>
                      <a:pt x="1" y="10"/>
                    </a:lnTo>
                    <a:lnTo>
                      <a:pt x="1" y="11"/>
                    </a:lnTo>
                    <a:lnTo>
                      <a:pt x="3" y="11"/>
                    </a:lnTo>
                    <a:lnTo>
                      <a:pt x="3" y="13"/>
                    </a:lnTo>
                    <a:lnTo>
                      <a:pt x="4" y="13"/>
                    </a:lnTo>
                    <a:lnTo>
                      <a:pt x="4" y="14"/>
                    </a:lnTo>
                    <a:lnTo>
                      <a:pt x="6" y="14"/>
                    </a:lnTo>
                    <a:lnTo>
                      <a:pt x="6" y="16"/>
                    </a:lnTo>
                    <a:lnTo>
                      <a:pt x="7" y="16"/>
                    </a:lnTo>
                    <a:lnTo>
                      <a:pt x="9" y="16"/>
                    </a:lnTo>
                    <a:lnTo>
                      <a:pt x="10" y="16"/>
                    </a:lnTo>
                    <a:lnTo>
                      <a:pt x="12" y="14"/>
                    </a:lnTo>
                    <a:lnTo>
                      <a:pt x="13" y="13"/>
                    </a:lnTo>
                    <a:lnTo>
                      <a:pt x="13" y="11"/>
                    </a:lnTo>
                    <a:lnTo>
                      <a:pt x="13" y="10"/>
                    </a:lnTo>
                    <a:lnTo>
                      <a:pt x="13" y="8"/>
                    </a:lnTo>
                    <a:lnTo>
                      <a:pt x="12" y="7"/>
                    </a:lnTo>
                    <a:lnTo>
                      <a:pt x="12" y="5"/>
                    </a:lnTo>
                    <a:lnTo>
                      <a:pt x="10" y="3"/>
                    </a:lnTo>
                    <a:lnTo>
                      <a:pt x="10" y="2"/>
                    </a:lnTo>
                    <a:lnTo>
                      <a:pt x="9" y="2"/>
                    </a:lnTo>
                    <a:lnTo>
                      <a:pt x="7" y="2"/>
                    </a:lnTo>
                    <a:lnTo>
                      <a:pt x="6" y="2"/>
                    </a:lnTo>
                    <a:lnTo>
                      <a:pt x="6" y="0"/>
                    </a:lnTo>
                    <a:lnTo>
                      <a:pt x="4" y="0"/>
                    </a:lnTo>
                    <a:lnTo>
                      <a:pt x="3" y="2"/>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5" name="Freeform 105"/>
              <p:cNvSpPr>
                <a:spLocks noChangeArrowheads="1"/>
              </p:cNvSpPr>
              <p:nvPr/>
            </p:nvSpPr>
            <p:spPr bwMode="auto">
              <a:xfrm>
                <a:off x="1822" y="1632"/>
                <a:ext cx="5" cy="6"/>
              </a:xfrm>
              <a:custGeom>
                <a:avLst/>
                <a:gdLst>
                  <a:gd name="T0" fmla="*/ 0 w 14"/>
                  <a:gd name="T1" fmla="*/ 0 h 13"/>
                  <a:gd name="T2" fmla="*/ 0 w 14"/>
                  <a:gd name="T3" fmla="*/ 0 h 13"/>
                  <a:gd name="T4" fmla="*/ 0 w 14"/>
                  <a:gd name="T5" fmla="*/ 0 h 13"/>
                  <a:gd name="T6" fmla="*/ 0 w 14"/>
                  <a:gd name="T7" fmla="*/ 0 h 13"/>
                  <a:gd name="T8" fmla="*/ 0 w 14"/>
                  <a:gd name="T9" fmla="*/ 0 h 13"/>
                  <a:gd name="T10" fmla="*/ 0 w 14"/>
                  <a:gd name="T11" fmla="*/ 0 h 13"/>
                  <a:gd name="T12" fmla="*/ 0 w 14"/>
                  <a:gd name="T13" fmla="*/ 0 h 13"/>
                  <a:gd name="T14" fmla="*/ 0 w 14"/>
                  <a:gd name="T15" fmla="*/ 0 h 13"/>
                  <a:gd name="T16" fmla="*/ 0 w 14"/>
                  <a:gd name="T17" fmla="*/ 0 h 13"/>
                  <a:gd name="T18" fmla="*/ 0 w 14"/>
                  <a:gd name="T19" fmla="*/ 0 h 13"/>
                  <a:gd name="T20" fmla="*/ 0 w 14"/>
                  <a:gd name="T21" fmla="*/ 0 h 13"/>
                  <a:gd name="T22" fmla="*/ 0 w 14"/>
                  <a:gd name="T23" fmla="*/ 0 h 13"/>
                  <a:gd name="T24" fmla="*/ 0 w 14"/>
                  <a:gd name="T25" fmla="*/ 0 h 13"/>
                  <a:gd name="T26" fmla="*/ 0 w 14"/>
                  <a:gd name="T27" fmla="*/ 0 h 13"/>
                  <a:gd name="T28" fmla="*/ 0 w 14"/>
                  <a:gd name="T29" fmla="*/ 0 h 13"/>
                  <a:gd name="T30" fmla="*/ 0 w 14"/>
                  <a:gd name="T31" fmla="*/ 0 h 13"/>
                  <a:gd name="T32" fmla="*/ 0 w 14"/>
                  <a:gd name="T33" fmla="*/ 0 h 13"/>
                  <a:gd name="T34" fmla="*/ 0 w 14"/>
                  <a:gd name="T35" fmla="*/ 0 h 13"/>
                  <a:gd name="T36" fmla="*/ 0 w 14"/>
                  <a:gd name="T37" fmla="*/ 0 h 13"/>
                  <a:gd name="T38" fmla="*/ 0 w 14"/>
                  <a:gd name="T39" fmla="*/ 0 h 13"/>
                  <a:gd name="T40" fmla="*/ 0 w 14"/>
                  <a:gd name="T41" fmla="*/ 0 h 13"/>
                  <a:gd name="T42" fmla="*/ 0 w 14"/>
                  <a:gd name="T43" fmla="*/ 0 h 13"/>
                  <a:gd name="T44" fmla="*/ 0 w 14"/>
                  <a:gd name="T45" fmla="*/ 0 h 13"/>
                  <a:gd name="T46" fmla="*/ 0 w 14"/>
                  <a:gd name="T47" fmla="*/ 0 h 13"/>
                  <a:gd name="T48" fmla="*/ 0 w 14"/>
                  <a:gd name="T49" fmla="*/ 0 h 13"/>
                  <a:gd name="T50" fmla="*/ 0 w 14"/>
                  <a:gd name="T51" fmla="*/ 0 h 13"/>
                  <a:gd name="T52" fmla="*/ 0 w 14"/>
                  <a:gd name="T53" fmla="*/ 0 h 13"/>
                  <a:gd name="T54" fmla="*/ 0 w 14"/>
                  <a:gd name="T55" fmla="*/ 0 h 13"/>
                  <a:gd name="T56" fmla="*/ 0 w 14"/>
                  <a:gd name="T57" fmla="*/ 0 h 13"/>
                  <a:gd name="T58" fmla="*/ 0 w 14"/>
                  <a:gd name="T59" fmla="*/ 0 h 13"/>
                  <a:gd name="T60" fmla="*/ 0 w 14"/>
                  <a:gd name="T61" fmla="*/ 0 h 13"/>
                  <a:gd name="T62" fmla="*/ 0 w 14"/>
                  <a:gd name="T63" fmla="*/ 0 h 13"/>
                  <a:gd name="T64" fmla="*/ 0 w 14"/>
                  <a:gd name="T65" fmla="*/ 0 h 13"/>
                  <a:gd name="T66" fmla="*/ 0 w 14"/>
                  <a:gd name="T67" fmla="*/ 0 h 13"/>
                  <a:gd name="T68" fmla="*/ 0 w 14"/>
                  <a:gd name="T69" fmla="*/ 0 h 13"/>
                  <a:gd name="T70" fmla="*/ 0 w 14"/>
                  <a:gd name="T71" fmla="*/ 0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3"/>
                  <a:gd name="T110" fmla="*/ 14 w 14"/>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3">
                    <a:moveTo>
                      <a:pt x="2" y="0"/>
                    </a:moveTo>
                    <a:lnTo>
                      <a:pt x="2" y="0"/>
                    </a:lnTo>
                    <a:lnTo>
                      <a:pt x="2" y="1"/>
                    </a:lnTo>
                    <a:lnTo>
                      <a:pt x="0" y="3"/>
                    </a:lnTo>
                    <a:lnTo>
                      <a:pt x="0" y="4"/>
                    </a:lnTo>
                    <a:lnTo>
                      <a:pt x="0" y="6"/>
                    </a:lnTo>
                    <a:lnTo>
                      <a:pt x="2" y="6"/>
                    </a:lnTo>
                    <a:lnTo>
                      <a:pt x="2" y="7"/>
                    </a:lnTo>
                    <a:lnTo>
                      <a:pt x="2" y="9"/>
                    </a:lnTo>
                    <a:lnTo>
                      <a:pt x="2" y="10"/>
                    </a:lnTo>
                    <a:lnTo>
                      <a:pt x="3" y="10"/>
                    </a:lnTo>
                    <a:lnTo>
                      <a:pt x="3" y="12"/>
                    </a:lnTo>
                    <a:lnTo>
                      <a:pt x="5" y="12"/>
                    </a:lnTo>
                    <a:lnTo>
                      <a:pt x="6" y="13"/>
                    </a:lnTo>
                    <a:lnTo>
                      <a:pt x="8" y="13"/>
                    </a:lnTo>
                    <a:lnTo>
                      <a:pt x="10" y="13"/>
                    </a:lnTo>
                    <a:lnTo>
                      <a:pt x="11" y="13"/>
                    </a:lnTo>
                    <a:lnTo>
                      <a:pt x="13" y="13"/>
                    </a:lnTo>
                    <a:lnTo>
                      <a:pt x="13" y="12"/>
                    </a:lnTo>
                    <a:lnTo>
                      <a:pt x="14" y="12"/>
                    </a:lnTo>
                    <a:lnTo>
                      <a:pt x="14" y="10"/>
                    </a:lnTo>
                    <a:lnTo>
                      <a:pt x="14" y="9"/>
                    </a:lnTo>
                    <a:lnTo>
                      <a:pt x="14" y="7"/>
                    </a:lnTo>
                    <a:lnTo>
                      <a:pt x="14" y="6"/>
                    </a:lnTo>
                    <a:lnTo>
                      <a:pt x="13" y="6"/>
                    </a:lnTo>
                    <a:lnTo>
                      <a:pt x="13" y="4"/>
                    </a:lnTo>
                    <a:lnTo>
                      <a:pt x="11" y="3"/>
                    </a:lnTo>
                    <a:lnTo>
                      <a:pt x="10" y="1"/>
                    </a:lnTo>
                    <a:lnTo>
                      <a:pt x="8" y="0"/>
                    </a:lnTo>
                    <a:lnTo>
                      <a:pt x="6" y="0"/>
                    </a:lnTo>
                    <a:lnTo>
                      <a:pt x="5" y="0"/>
                    </a:lnTo>
                    <a:lnTo>
                      <a:pt x="3" y="0"/>
                    </a:lnTo>
                    <a:lnTo>
                      <a:pt x="2"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6" name="Freeform 106"/>
              <p:cNvSpPr>
                <a:spLocks noChangeArrowheads="1"/>
              </p:cNvSpPr>
              <p:nvPr/>
            </p:nvSpPr>
            <p:spPr bwMode="auto">
              <a:xfrm>
                <a:off x="1828" y="1617"/>
                <a:ext cx="6" cy="6"/>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10"/>
                    </a:moveTo>
                    <a:lnTo>
                      <a:pt x="9" y="0"/>
                    </a:lnTo>
                    <a:lnTo>
                      <a:pt x="0" y="3"/>
                    </a:lnTo>
                    <a:lnTo>
                      <a:pt x="6" y="15"/>
                    </a:lnTo>
                    <a:lnTo>
                      <a:pt x="17" y="1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7" name="Freeform 107"/>
              <p:cNvSpPr>
                <a:spLocks noChangeArrowheads="1"/>
              </p:cNvSpPr>
              <p:nvPr/>
            </p:nvSpPr>
            <p:spPr bwMode="auto">
              <a:xfrm>
                <a:off x="1812" y="1614"/>
                <a:ext cx="1" cy="6"/>
              </a:xfrm>
              <a:custGeom>
                <a:avLst/>
                <a:gdLst>
                  <a:gd name="T0" fmla="*/ 0 w 5"/>
                  <a:gd name="T1" fmla="*/ 0 h 16"/>
                  <a:gd name="T2" fmla="*/ 0 w 5"/>
                  <a:gd name="T3" fmla="*/ 0 h 16"/>
                  <a:gd name="T4" fmla="*/ 0 w 5"/>
                  <a:gd name="T5" fmla="*/ 0 h 16"/>
                  <a:gd name="T6" fmla="*/ 0 w 5"/>
                  <a:gd name="T7" fmla="*/ 0 h 16"/>
                  <a:gd name="T8" fmla="*/ 0 w 5"/>
                  <a:gd name="T9" fmla="*/ 0 h 16"/>
                  <a:gd name="T10" fmla="*/ 0 w 5"/>
                  <a:gd name="T11" fmla="*/ 0 h 16"/>
                  <a:gd name="T12" fmla="*/ 0 w 5"/>
                  <a:gd name="T13" fmla="*/ 0 h 16"/>
                  <a:gd name="T14" fmla="*/ 0 w 5"/>
                  <a:gd name="T15" fmla="*/ 0 h 16"/>
                  <a:gd name="T16" fmla="*/ 0 w 5"/>
                  <a:gd name="T17" fmla="*/ 0 h 16"/>
                  <a:gd name="T18" fmla="*/ 0 w 5"/>
                  <a:gd name="T19" fmla="*/ 0 h 16"/>
                  <a:gd name="T20" fmla="*/ 0 w 5"/>
                  <a:gd name="T21" fmla="*/ 0 h 16"/>
                  <a:gd name="T22" fmla="*/ 0 w 5"/>
                  <a:gd name="T23" fmla="*/ 0 h 16"/>
                  <a:gd name="T24" fmla="*/ 0 w 5"/>
                  <a:gd name="T25" fmla="*/ 0 h 16"/>
                  <a:gd name="T26" fmla="*/ 0 w 5"/>
                  <a:gd name="T27" fmla="*/ 0 h 16"/>
                  <a:gd name="T28" fmla="*/ 0 w 5"/>
                  <a:gd name="T29" fmla="*/ 0 h 16"/>
                  <a:gd name="T30" fmla="*/ 0 w 5"/>
                  <a:gd name="T31" fmla="*/ 0 h 16"/>
                  <a:gd name="T32" fmla="*/ 0 w 5"/>
                  <a:gd name="T33" fmla="*/ 0 h 16"/>
                  <a:gd name="T34" fmla="*/ 0 w 5"/>
                  <a:gd name="T35" fmla="*/ 0 h 16"/>
                  <a:gd name="T36" fmla="*/ 0 w 5"/>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16"/>
                  <a:gd name="T59" fmla="*/ 5 w 5"/>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16">
                    <a:moveTo>
                      <a:pt x="0" y="16"/>
                    </a:moveTo>
                    <a:lnTo>
                      <a:pt x="2" y="16"/>
                    </a:lnTo>
                    <a:lnTo>
                      <a:pt x="3" y="16"/>
                    </a:lnTo>
                    <a:lnTo>
                      <a:pt x="3" y="14"/>
                    </a:lnTo>
                    <a:lnTo>
                      <a:pt x="3" y="13"/>
                    </a:lnTo>
                    <a:lnTo>
                      <a:pt x="5" y="13"/>
                    </a:lnTo>
                    <a:lnTo>
                      <a:pt x="5" y="11"/>
                    </a:lnTo>
                    <a:lnTo>
                      <a:pt x="5" y="10"/>
                    </a:lnTo>
                    <a:lnTo>
                      <a:pt x="5" y="8"/>
                    </a:lnTo>
                    <a:lnTo>
                      <a:pt x="5" y="7"/>
                    </a:lnTo>
                    <a:lnTo>
                      <a:pt x="5" y="5"/>
                    </a:lnTo>
                    <a:lnTo>
                      <a:pt x="3" y="5"/>
                    </a:lnTo>
                    <a:lnTo>
                      <a:pt x="3" y="3"/>
                    </a:lnTo>
                    <a:lnTo>
                      <a:pt x="3" y="2"/>
                    </a:lnTo>
                    <a:lnTo>
                      <a:pt x="2" y="2"/>
                    </a:lnTo>
                    <a:lnTo>
                      <a:pt x="2"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8" name="Freeform 108"/>
              <p:cNvSpPr>
                <a:spLocks noChangeArrowheads="1"/>
              </p:cNvSpPr>
              <p:nvPr/>
            </p:nvSpPr>
            <p:spPr bwMode="auto">
              <a:xfrm>
                <a:off x="1821" y="1591"/>
                <a:ext cx="2" cy="2"/>
              </a:xfrm>
              <a:custGeom>
                <a:avLst/>
                <a:gdLst>
                  <a:gd name="T0" fmla="*/ 0 w 6"/>
                  <a:gd name="T1" fmla="*/ 0 h 6"/>
                  <a:gd name="T2" fmla="*/ 0 w 6"/>
                  <a:gd name="T3" fmla="*/ 0 h 6"/>
                  <a:gd name="T4" fmla="*/ 0 w 6"/>
                  <a:gd name="T5" fmla="*/ 0 h 6"/>
                  <a:gd name="T6" fmla="*/ 0 w 6"/>
                  <a:gd name="T7" fmla="*/ 0 h 6"/>
                  <a:gd name="T8" fmla="*/ 0 w 6"/>
                  <a:gd name="T9" fmla="*/ 0 h 6"/>
                  <a:gd name="T10" fmla="*/ 0 w 6"/>
                  <a:gd name="T11" fmla="*/ 0 h 6"/>
                  <a:gd name="T12" fmla="*/ 0 w 6"/>
                  <a:gd name="T13" fmla="*/ 0 h 6"/>
                  <a:gd name="T14" fmla="*/ 0 w 6"/>
                  <a:gd name="T15" fmla="*/ 0 h 6"/>
                  <a:gd name="T16" fmla="*/ 0 w 6"/>
                  <a:gd name="T17" fmla="*/ 0 h 6"/>
                  <a:gd name="T18" fmla="*/ 0 w 6"/>
                  <a:gd name="T19" fmla="*/ 0 h 6"/>
                  <a:gd name="T20" fmla="*/ 0 w 6"/>
                  <a:gd name="T21" fmla="*/ 0 h 6"/>
                  <a:gd name="T22" fmla="*/ 0 w 6"/>
                  <a:gd name="T23" fmla="*/ 0 h 6"/>
                  <a:gd name="T24" fmla="*/ 0 w 6"/>
                  <a:gd name="T25" fmla="*/ 0 h 6"/>
                  <a:gd name="T26" fmla="*/ 0 w 6"/>
                  <a:gd name="T27" fmla="*/ 0 h 6"/>
                  <a:gd name="T28" fmla="*/ 0 w 6"/>
                  <a:gd name="T29" fmla="*/ 0 h 6"/>
                  <a:gd name="T30" fmla="*/ 0 w 6"/>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6"/>
                  <a:gd name="T50" fmla="*/ 6 w 6"/>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6">
                    <a:moveTo>
                      <a:pt x="1" y="0"/>
                    </a:moveTo>
                    <a:lnTo>
                      <a:pt x="0" y="0"/>
                    </a:lnTo>
                    <a:lnTo>
                      <a:pt x="0" y="1"/>
                    </a:lnTo>
                    <a:lnTo>
                      <a:pt x="0" y="3"/>
                    </a:lnTo>
                    <a:lnTo>
                      <a:pt x="1" y="5"/>
                    </a:lnTo>
                    <a:lnTo>
                      <a:pt x="3" y="5"/>
                    </a:lnTo>
                    <a:lnTo>
                      <a:pt x="3" y="6"/>
                    </a:lnTo>
                    <a:lnTo>
                      <a:pt x="4" y="6"/>
                    </a:lnTo>
                    <a:lnTo>
                      <a:pt x="4" y="5"/>
                    </a:lnTo>
                    <a:lnTo>
                      <a:pt x="6" y="3"/>
                    </a:lnTo>
                    <a:lnTo>
                      <a:pt x="4" y="1"/>
                    </a:lnTo>
                    <a:lnTo>
                      <a:pt x="4" y="0"/>
                    </a:lnTo>
                    <a:lnTo>
                      <a:pt x="3" y="0"/>
                    </a:lnTo>
                    <a:lnTo>
                      <a:pt x="1"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39" name="Freeform 109"/>
              <p:cNvSpPr>
                <a:spLocks noChangeArrowheads="1"/>
              </p:cNvSpPr>
              <p:nvPr/>
            </p:nvSpPr>
            <p:spPr bwMode="auto">
              <a:xfrm>
                <a:off x="1835" y="1625"/>
                <a:ext cx="23" cy="16"/>
              </a:xfrm>
              <a:custGeom>
                <a:avLst/>
                <a:gdLst>
                  <a:gd name="T0" fmla="*/ 1 w 50"/>
                  <a:gd name="T1" fmla="*/ 0 h 37"/>
                  <a:gd name="T2" fmla="*/ 1 w 50"/>
                  <a:gd name="T3" fmla="*/ 0 h 37"/>
                  <a:gd name="T4" fmla="*/ 1 w 50"/>
                  <a:gd name="T5" fmla="*/ 0 h 37"/>
                  <a:gd name="T6" fmla="*/ 1 w 50"/>
                  <a:gd name="T7" fmla="*/ 0 h 37"/>
                  <a:gd name="T8" fmla="*/ 1 w 50"/>
                  <a:gd name="T9" fmla="*/ 0 h 37"/>
                  <a:gd name="T10" fmla="*/ 1 w 50"/>
                  <a:gd name="T11" fmla="*/ 0 h 37"/>
                  <a:gd name="T12" fmla="*/ 1 w 50"/>
                  <a:gd name="T13" fmla="*/ 0 h 37"/>
                  <a:gd name="T14" fmla="*/ 0 w 50"/>
                  <a:gd name="T15" fmla="*/ 0 h 37"/>
                  <a:gd name="T16" fmla="*/ 0 w 50"/>
                  <a:gd name="T17" fmla="*/ 0 h 37"/>
                  <a:gd name="T18" fmla="*/ 0 w 50"/>
                  <a:gd name="T19" fmla="*/ 0 h 37"/>
                  <a:gd name="T20" fmla="*/ 0 w 50"/>
                  <a:gd name="T21" fmla="*/ 0 h 37"/>
                  <a:gd name="T22" fmla="*/ 0 w 50"/>
                  <a:gd name="T23" fmla="*/ 0 h 37"/>
                  <a:gd name="T24" fmla="*/ 0 w 50"/>
                  <a:gd name="T25" fmla="*/ 0 h 37"/>
                  <a:gd name="T26" fmla="*/ 0 w 50"/>
                  <a:gd name="T27" fmla="*/ 0 h 37"/>
                  <a:gd name="T28" fmla="*/ 0 w 50"/>
                  <a:gd name="T29" fmla="*/ 0 h 37"/>
                  <a:gd name="T30" fmla="*/ 0 w 50"/>
                  <a:gd name="T31" fmla="*/ 0 h 37"/>
                  <a:gd name="T32" fmla="*/ 0 w 50"/>
                  <a:gd name="T33" fmla="*/ 0 h 37"/>
                  <a:gd name="T34" fmla="*/ 0 w 50"/>
                  <a:gd name="T35" fmla="*/ 0 h 37"/>
                  <a:gd name="T36" fmla="*/ 0 w 50"/>
                  <a:gd name="T37" fmla="*/ 0 h 37"/>
                  <a:gd name="T38" fmla="*/ 0 w 50"/>
                  <a:gd name="T39" fmla="*/ 0 h 37"/>
                  <a:gd name="T40" fmla="*/ 0 w 50"/>
                  <a:gd name="T41" fmla="*/ 1 h 37"/>
                  <a:gd name="T42" fmla="*/ 0 w 50"/>
                  <a:gd name="T43" fmla="*/ 1 h 37"/>
                  <a:gd name="T44" fmla="*/ 0 w 50"/>
                  <a:gd name="T45" fmla="*/ 0 h 37"/>
                  <a:gd name="T46" fmla="*/ 0 w 50"/>
                  <a:gd name="T47" fmla="*/ 0 h 37"/>
                  <a:gd name="T48" fmla="*/ 0 w 50"/>
                  <a:gd name="T49" fmla="*/ 0 h 37"/>
                  <a:gd name="T50" fmla="*/ 0 w 50"/>
                  <a:gd name="T51" fmla="*/ 0 h 37"/>
                  <a:gd name="T52" fmla="*/ 1 w 50"/>
                  <a:gd name="T53" fmla="*/ 0 h 37"/>
                  <a:gd name="T54" fmla="*/ 1 w 50"/>
                  <a:gd name="T55" fmla="*/ 0 h 37"/>
                  <a:gd name="T56" fmla="*/ 1 w 50"/>
                  <a:gd name="T57" fmla="*/ 0 h 37"/>
                  <a:gd name="T58" fmla="*/ 1 w 50"/>
                  <a:gd name="T59" fmla="*/ 0 h 37"/>
                  <a:gd name="T60" fmla="*/ 1 w 50"/>
                  <a:gd name="T61" fmla="*/ 0 h 37"/>
                  <a:gd name="T62" fmla="*/ 1 w 50"/>
                  <a:gd name="T63" fmla="*/ 0 h 37"/>
                  <a:gd name="T64" fmla="*/ 1 w 50"/>
                  <a:gd name="T65" fmla="*/ 0 h 37"/>
                  <a:gd name="T66" fmla="*/ 1 w 50"/>
                  <a:gd name="T67" fmla="*/ 0 h 37"/>
                  <a:gd name="T68" fmla="*/ 1 w 50"/>
                  <a:gd name="T69" fmla="*/ 0 h 37"/>
                  <a:gd name="T70" fmla="*/ 1 w 50"/>
                  <a:gd name="T71" fmla="*/ 0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37"/>
                  <a:gd name="T110" fmla="*/ 50 w 50"/>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37">
                    <a:moveTo>
                      <a:pt x="49" y="3"/>
                    </a:moveTo>
                    <a:lnTo>
                      <a:pt x="47" y="1"/>
                    </a:lnTo>
                    <a:lnTo>
                      <a:pt x="46" y="1"/>
                    </a:lnTo>
                    <a:lnTo>
                      <a:pt x="44" y="1"/>
                    </a:lnTo>
                    <a:lnTo>
                      <a:pt x="43" y="0"/>
                    </a:lnTo>
                    <a:lnTo>
                      <a:pt x="41" y="0"/>
                    </a:lnTo>
                    <a:lnTo>
                      <a:pt x="40" y="0"/>
                    </a:lnTo>
                    <a:lnTo>
                      <a:pt x="38" y="1"/>
                    </a:lnTo>
                    <a:lnTo>
                      <a:pt x="35" y="1"/>
                    </a:lnTo>
                    <a:lnTo>
                      <a:pt x="33" y="1"/>
                    </a:lnTo>
                    <a:lnTo>
                      <a:pt x="32" y="1"/>
                    </a:lnTo>
                    <a:lnTo>
                      <a:pt x="30" y="3"/>
                    </a:lnTo>
                    <a:lnTo>
                      <a:pt x="29" y="3"/>
                    </a:lnTo>
                    <a:lnTo>
                      <a:pt x="26" y="3"/>
                    </a:lnTo>
                    <a:lnTo>
                      <a:pt x="24" y="4"/>
                    </a:lnTo>
                    <a:lnTo>
                      <a:pt x="23" y="4"/>
                    </a:lnTo>
                    <a:lnTo>
                      <a:pt x="20" y="6"/>
                    </a:lnTo>
                    <a:lnTo>
                      <a:pt x="20" y="8"/>
                    </a:lnTo>
                    <a:lnTo>
                      <a:pt x="16" y="9"/>
                    </a:lnTo>
                    <a:lnTo>
                      <a:pt x="15" y="11"/>
                    </a:lnTo>
                    <a:lnTo>
                      <a:pt x="13" y="12"/>
                    </a:lnTo>
                    <a:lnTo>
                      <a:pt x="10" y="12"/>
                    </a:lnTo>
                    <a:lnTo>
                      <a:pt x="9" y="14"/>
                    </a:lnTo>
                    <a:lnTo>
                      <a:pt x="7" y="15"/>
                    </a:lnTo>
                    <a:lnTo>
                      <a:pt x="6" y="18"/>
                    </a:lnTo>
                    <a:lnTo>
                      <a:pt x="4" y="20"/>
                    </a:lnTo>
                    <a:lnTo>
                      <a:pt x="3" y="21"/>
                    </a:lnTo>
                    <a:lnTo>
                      <a:pt x="1" y="23"/>
                    </a:lnTo>
                    <a:lnTo>
                      <a:pt x="1" y="24"/>
                    </a:lnTo>
                    <a:lnTo>
                      <a:pt x="1" y="26"/>
                    </a:lnTo>
                    <a:lnTo>
                      <a:pt x="0" y="27"/>
                    </a:lnTo>
                    <a:lnTo>
                      <a:pt x="0" y="29"/>
                    </a:lnTo>
                    <a:lnTo>
                      <a:pt x="0" y="31"/>
                    </a:lnTo>
                    <a:lnTo>
                      <a:pt x="1" y="32"/>
                    </a:lnTo>
                    <a:lnTo>
                      <a:pt x="1" y="34"/>
                    </a:lnTo>
                    <a:lnTo>
                      <a:pt x="3" y="34"/>
                    </a:lnTo>
                    <a:lnTo>
                      <a:pt x="4" y="35"/>
                    </a:lnTo>
                    <a:lnTo>
                      <a:pt x="6" y="35"/>
                    </a:lnTo>
                    <a:lnTo>
                      <a:pt x="7" y="37"/>
                    </a:lnTo>
                    <a:lnTo>
                      <a:pt x="9" y="37"/>
                    </a:lnTo>
                    <a:lnTo>
                      <a:pt x="12" y="37"/>
                    </a:lnTo>
                    <a:lnTo>
                      <a:pt x="13" y="35"/>
                    </a:lnTo>
                    <a:lnTo>
                      <a:pt x="15" y="35"/>
                    </a:lnTo>
                    <a:lnTo>
                      <a:pt x="16" y="35"/>
                    </a:lnTo>
                    <a:lnTo>
                      <a:pt x="20" y="35"/>
                    </a:lnTo>
                    <a:lnTo>
                      <a:pt x="20" y="34"/>
                    </a:lnTo>
                    <a:lnTo>
                      <a:pt x="23" y="34"/>
                    </a:lnTo>
                    <a:lnTo>
                      <a:pt x="24" y="32"/>
                    </a:lnTo>
                    <a:lnTo>
                      <a:pt x="27" y="31"/>
                    </a:lnTo>
                    <a:lnTo>
                      <a:pt x="29" y="31"/>
                    </a:lnTo>
                    <a:lnTo>
                      <a:pt x="30" y="29"/>
                    </a:lnTo>
                    <a:lnTo>
                      <a:pt x="32" y="27"/>
                    </a:lnTo>
                    <a:lnTo>
                      <a:pt x="33" y="26"/>
                    </a:lnTo>
                    <a:lnTo>
                      <a:pt x="35" y="24"/>
                    </a:lnTo>
                    <a:lnTo>
                      <a:pt x="38" y="23"/>
                    </a:lnTo>
                    <a:lnTo>
                      <a:pt x="40" y="23"/>
                    </a:lnTo>
                    <a:lnTo>
                      <a:pt x="41" y="21"/>
                    </a:lnTo>
                    <a:lnTo>
                      <a:pt x="41" y="20"/>
                    </a:lnTo>
                    <a:lnTo>
                      <a:pt x="44" y="18"/>
                    </a:lnTo>
                    <a:lnTo>
                      <a:pt x="46" y="17"/>
                    </a:lnTo>
                    <a:lnTo>
                      <a:pt x="47" y="15"/>
                    </a:lnTo>
                    <a:lnTo>
                      <a:pt x="47" y="14"/>
                    </a:lnTo>
                    <a:lnTo>
                      <a:pt x="49" y="12"/>
                    </a:lnTo>
                    <a:lnTo>
                      <a:pt x="50" y="11"/>
                    </a:lnTo>
                    <a:lnTo>
                      <a:pt x="50" y="9"/>
                    </a:lnTo>
                    <a:lnTo>
                      <a:pt x="50" y="8"/>
                    </a:lnTo>
                    <a:lnTo>
                      <a:pt x="50" y="6"/>
                    </a:lnTo>
                    <a:lnTo>
                      <a:pt x="50" y="4"/>
                    </a:lnTo>
                    <a:lnTo>
                      <a:pt x="50" y="3"/>
                    </a:lnTo>
                    <a:lnTo>
                      <a:pt x="49" y="3"/>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40" name="Freeform 110"/>
              <p:cNvSpPr>
                <a:spLocks noChangeArrowheads="1"/>
              </p:cNvSpPr>
              <p:nvPr/>
            </p:nvSpPr>
            <p:spPr bwMode="auto">
              <a:xfrm>
                <a:off x="1863" y="1623"/>
                <a:ext cx="2" cy="1"/>
              </a:xfrm>
              <a:custGeom>
                <a:avLst/>
                <a:gdLst>
                  <a:gd name="T0" fmla="*/ 1 w 4"/>
                  <a:gd name="T1" fmla="*/ 0 h 4"/>
                  <a:gd name="T2" fmla="*/ 1 w 4"/>
                  <a:gd name="T3" fmla="*/ 0 h 4"/>
                  <a:gd name="T4" fmla="*/ 1 w 4"/>
                  <a:gd name="T5" fmla="*/ 0 h 4"/>
                  <a:gd name="T6" fmla="*/ 1 w 4"/>
                  <a:gd name="T7" fmla="*/ 0 h 4"/>
                  <a:gd name="T8" fmla="*/ 1 w 4"/>
                  <a:gd name="T9" fmla="*/ 0 h 4"/>
                  <a:gd name="T10" fmla="*/ 1 w 4"/>
                  <a:gd name="T11" fmla="*/ 0 h 4"/>
                  <a:gd name="T12" fmla="*/ 1 w 4"/>
                  <a:gd name="T13" fmla="*/ 0 h 4"/>
                  <a:gd name="T14" fmla="*/ 1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4"/>
                    </a:moveTo>
                    <a:lnTo>
                      <a:pt x="3" y="4"/>
                    </a:lnTo>
                    <a:lnTo>
                      <a:pt x="3" y="3"/>
                    </a:lnTo>
                    <a:lnTo>
                      <a:pt x="4" y="3"/>
                    </a:lnTo>
                    <a:lnTo>
                      <a:pt x="4" y="1"/>
                    </a:lnTo>
                    <a:lnTo>
                      <a:pt x="4" y="0"/>
                    </a:lnTo>
                    <a:lnTo>
                      <a:pt x="3" y="0"/>
                    </a:lnTo>
                    <a:lnTo>
                      <a:pt x="1"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41" name="Freeform 111"/>
              <p:cNvSpPr>
                <a:spLocks noChangeArrowheads="1"/>
              </p:cNvSpPr>
              <p:nvPr/>
            </p:nvSpPr>
            <p:spPr bwMode="auto">
              <a:xfrm>
                <a:off x="1849" y="1625"/>
                <a:ext cx="13" cy="18"/>
              </a:xfrm>
              <a:custGeom>
                <a:avLst/>
                <a:gdLst>
                  <a:gd name="T0" fmla="*/ 0 w 31"/>
                  <a:gd name="T1" fmla="*/ 1 h 40"/>
                  <a:gd name="T2" fmla="*/ 0 w 31"/>
                  <a:gd name="T3" fmla="*/ 1 h 40"/>
                  <a:gd name="T4" fmla="*/ 0 w 31"/>
                  <a:gd name="T5" fmla="*/ 1 h 40"/>
                  <a:gd name="T6" fmla="*/ 0 w 31"/>
                  <a:gd name="T7" fmla="*/ 1 h 40"/>
                  <a:gd name="T8" fmla="*/ 0 w 31"/>
                  <a:gd name="T9" fmla="*/ 1 h 40"/>
                  <a:gd name="T10" fmla="*/ 0 w 31"/>
                  <a:gd name="T11" fmla="*/ 1 h 40"/>
                  <a:gd name="T12" fmla="*/ 0 w 31"/>
                  <a:gd name="T13" fmla="*/ 1 h 40"/>
                  <a:gd name="T14" fmla="*/ 0 w 31"/>
                  <a:gd name="T15" fmla="*/ 1 h 40"/>
                  <a:gd name="T16" fmla="*/ 0 w 31"/>
                  <a:gd name="T17" fmla="*/ 1 h 40"/>
                  <a:gd name="T18" fmla="*/ 0 w 31"/>
                  <a:gd name="T19" fmla="*/ 1 h 40"/>
                  <a:gd name="T20" fmla="*/ 0 w 31"/>
                  <a:gd name="T21" fmla="*/ 1 h 40"/>
                  <a:gd name="T22" fmla="*/ 0 w 31"/>
                  <a:gd name="T23" fmla="*/ 0 h 40"/>
                  <a:gd name="T24" fmla="*/ 0 w 31"/>
                  <a:gd name="T25" fmla="*/ 0 h 40"/>
                  <a:gd name="T26" fmla="*/ 0 w 31"/>
                  <a:gd name="T27" fmla="*/ 0 h 40"/>
                  <a:gd name="T28" fmla="*/ 0 w 31"/>
                  <a:gd name="T29" fmla="*/ 0 h 40"/>
                  <a:gd name="T30" fmla="*/ 0 w 31"/>
                  <a:gd name="T31" fmla="*/ 0 h 40"/>
                  <a:gd name="T32" fmla="*/ 0 w 31"/>
                  <a:gd name="T33" fmla="*/ 0 h 40"/>
                  <a:gd name="T34" fmla="*/ 0 w 31"/>
                  <a:gd name="T35" fmla="*/ 0 h 40"/>
                  <a:gd name="T36" fmla="*/ 0 w 31"/>
                  <a:gd name="T37" fmla="*/ 0 h 40"/>
                  <a:gd name="T38" fmla="*/ 0 w 31"/>
                  <a:gd name="T39" fmla="*/ 0 h 40"/>
                  <a:gd name="T40" fmla="*/ 0 w 31"/>
                  <a:gd name="T41" fmla="*/ 0 h 40"/>
                  <a:gd name="T42" fmla="*/ 0 w 31"/>
                  <a:gd name="T43" fmla="*/ 0 h 40"/>
                  <a:gd name="T44" fmla="*/ 0 w 31"/>
                  <a:gd name="T45" fmla="*/ 0 h 40"/>
                  <a:gd name="T46" fmla="*/ 0 w 31"/>
                  <a:gd name="T47" fmla="*/ 0 h 40"/>
                  <a:gd name="T48" fmla="*/ 0 w 31"/>
                  <a:gd name="T49" fmla="*/ 0 h 40"/>
                  <a:gd name="T50" fmla="*/ 0 w 31"/>
                  <a:gd name="T51" fmla="*/ 0 h 40"/>
                  <a:gd name="T52" fmla="*/ 0 w 31"/>
                  <a:gd name="T53" fmla="*/ 0 h 40"/>
                  <a:gd name="T54" fmla="*/ 0 w 31"/>
                  <a:gd name="T55" fmla="*/ 0 h 40"/>
                  <a:gd name="T56" fmla="*/ 0 w 31"/>
                  <a:gd name="T57" fmla="*/ 0 h 40"/>
                  <a:gd name="T58" fmla="*/ 0 w 31"/>
                  <a:gd name="T59" fmla="*/ 0 h 40"/>
                  <a:gd name="T60" fmla="*/ 0 w 31"/>
                  <a:gd name="T61" fmla="*/ 0 h 40"/>
                  <a:gd name="T62" fmla="*/ 0 w 31"/>
                  <a:gd name="T63" fmla="*/ 0 h 40"/>
                  <a:gd name="T64" fmla="*/ 0 w 31"/>
                  <a:gd name="T65" fmla="*/ 0 h 40"/>
                  <a:gd name="T66" fmla="*/ 0 w 31"/>
                  <a:gd name="T67" fmla="*/ 0 h 40"/>
                  <a:gd name="T68" fmla="*/ 0 w 31"/>
                  <a:gd name="T69" fmla="*/ 0 h 40"/>
                  <a:gd name="T70" fmla="*/ 0 w 31"/>
                  <a:gd name="T71" fmla="*/ 0 h 40"/>
                  <a:gd name="T72" fmla="*/ 0 w 31"/>
                  <a:gd name="T73" fmla="*/ 0 h 40"/>
                  <a:gd name="T74" fmla="*/ 0 w 31"/>
                  <a:gd name="T75" fmla="*/ 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
                  <a:gd name="T115" fmla="*/ 0 h 40"/>
                  <a:gd name="T116" fmla="*/ 31 w 31"/>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 h="40">
                    <a:moveTo>
                      <a:pt x="0" y="40"/>
                    </a:moveTo>
                    <a:lnTo>
                      <a:pt x="1" y="38"/>
                    </a:lnTo>
                    <a:lnTo>
                      <a:pt x="3" y="38"/>
                    </a:lnTo>
                    <a:lnTo>
                      <a:pt x="4" y="38"/>
                    </a:lnTo>
                    <a:lnTo>
                      <a:pt x="6" y="38"/>
                    </a:lnTo>
                    <a:lnTo>
                      <a:pt x="7" y="37"/>
                    </a:lnTo>
                    <a:lnTo>
                      <a:pt x="9" y="35"/>
                    </a:lnTo>
                    <a:lnTo>
                      <a:pt x="11" y="35"/>
                    </a:lnTo>
                    <a:lnTo>
                      <a:pt x="12" y="34"/>
                    </a:lnTo>
                    <a:lnTo>
                      <a:pt x="12" y="32"/>
                    </a:lnTo>
                    <a:lnTo>
                      <a:pt x="14" y="32"/>
                    </a:lnTo>
                    <a:lnTo>
                      <a:pt x="14" y="31"/>
                    </a:lnTo>
                    <a:lnTo>
                      <a:pt x="15" y="29"/>
                    </a:lnTo>
                    <a:lnTo>
                      <a:pt x="17" y="29"/>
                    </a:lnTo>
                    <a:lnTo>
                      <a:pt x="17" y="27"/>
                    </a:lnTo>
                    <a:lnTo>
                      <a:pt x="18" y="26"/>
                    </a:lnTo>
                    <a:lnTo>
                      <a:pt x="20" y="24"/>
                    </a:lnTo>
                    <a:lnTo>
                      <a:pt x="21" y="23"/>
                    </a:lnTo>
                    <a:lnTo>
                      <a:pt x="23" y="21"/>
                    </a:lnTo>
                    <a:lnTo>
                      <a:pt x="23" y="20"/>
                    </a:lnTo>
                    <a:lnTo>
                      <a:pt x="24" y="20"/>
                    </a:lnTo>
                    <a:lnTo>
                      <a:pt x="24" y="18"/>
                    </a:lnTo>
                    <a:lnTo>
                      <a:pt x="26" y="18"/>
                    </a:lnTo>
                    <a:lnTo>
                      <a:pt x="26" y="17"/>
                    </a:lnTo>
                    <a:lnTo>
                      <a:pt x="27" y="15"/>
                    </a:lnTo>
                    <a:lnTo>
                      <a:pt x="27" y="14"/>
                    </a:lnTo>
                    <a:lnTo>
                      <a:pt x="27" y="12"/>
                    </a:lnTo>
                    <a:lnTo>
                      <a:pt x="29" y="12"/>
                    </a:lnTo>
                    <a:lnTo>
                      <a:pt x="29" y="11"/>
                    </a:lnTo>
                    <a:lnTo>
                      <a:pt x="29" y="9"/>
                    </a:lnTo>
                    <a:lnTo>
                      <a:pt x="29" y="8"/>
                    </a:lnTo>
                    <a:lnTo>
                      <a:pt x="29" y="6"/>
                    </a:lnTo>
                    <a:lnTo>
                      <a:pt x="29" y="4"/>
                    </a:lnTo>
                    <a:lnTo>
                      <a:pt x="29" y="3"/>
                    </a:lnTo>
                    <a:lnTo>
                      <a:pt x="31" y="3"/>
                    </a:lnTo>
                    <a:lnTo>
                      <a:pt x="31" y="1"/>
                    </a:lnTo>
                    <a:lnTo>
                      <a:pt x="31"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42" name="Freeform 112"/>
              <p:cNvSpPr>
                <a:spLocks noChangeArrowheads="1"/>
              </p:cNvSpPr>
              <p:nvPr/>
            </p:nvSpPr>
            <p:spPr bwMode="auto">
              <a:xfrm>
                <a:off x="1862" y="1624"/>
                <a:ext cx="6" cy="4"/>
              </a:xfrm>
              <a:custGeom>
                <a:avLst/>
                <a:gdLst>
                  <a:gd name="T0" fmla="*/ 0 w 14"/>
                  <a:gd name="T1" fmla="*/ 0 h 11"/>
                  <a:gd name="T2" fmla="*/ 0 w 14"/>
                  <a:gd name="T3" fmla="*/ 0 h 11"/>
                  <a:gd name="T4" fmla="*/ 0 w 14"/>
                  <a:gd name="T5" fmla="*/ 0 h 11"/>
                  <a:gd name="T6" fmla="*/ 0 w 14"/>
                  <a:gd name="T7" fmla="*/ 0 h 11"/>
                  <a:gd name="T8" fmla="*/ 0 60000 65536"/>
                  <a:gd name="T9" fmla="*/ 0 60000 65536"/>
                  <a:gd name="T10" fmla="*/ 0 60000 65536"/>
                  <a:gd name="T11" fmla="*/ 0 60000 65536"/>
                  <a:gd name="T12" fmla="*/ 0 w 14"/>
                  <a:gd name="T13" fmla="*/ 0 h 11"/>
                  <a:gd name="T14" fmla="*/ 14 w 14"/>
                  <a:gd name="T15" fmla="*/ 11 h 11"/>
                </a:gdLst>
                <a:ahLst/>
                <a:cxnLst>
                  <a:cxn ang="T8">
                    <a:pos x="T0" y="T1"/>
                  </a:cxn>
                  <a:cxn ang="T9">
                    <a:pos x="T2" y="T3"/>
                  </a:cxn>
                  <a:cxn ang="T10">
                    <a:pos x="T4" y="T5"/>
                  </a:cxn>
                  <a:cxn ang="T11">
                    <a:pos x="T6" y="T7"/>
                  </a:cxn>
                </a:cxnLst>
                <a:rect l="T12" t="T13" r="T14" b="T15"/>
                <a:pathLst>
                  <a:path w="14" h="11">
                    <a:moveTo>
                      <a:pt x="2" y="3"/>
                    </a:moveTo>
                    <a:lnTo>
                      <a:pt x="14" y="0"/>
                    </a:lnTo>
                    <a:lnTo>
                      <a:pt x="6" y="10"/>
                    </a:lnTo>
                    <a:lnTo>
                      <a:pt x="0" y="11"/>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43" name="Freeform 113"/>
              <p:cNvSpPr>
                <a:spLocks noChangeArrowheads="1"/>
              </p:cNvSpPr>
              <p:nvPr/>
            </p:nvSpPr>
            <p:spPr bwMode="auto">
              <a:xfrm>
                <a:off x="1856" y="1636"/>
                <a:ext cx="6" cy="6"/>
              </a:xfrm>
              <a:custGeom>
                <a:avLst/>
                <a:gdLst>
                  <a:gd name="T0" fmla="*/ 0 w 13"/>
                  <a:gd name="T1" fmla="*/ 0 h 12"/>
                  <a:gd name="T2" fmla="*/ 0 w 13"/>
                  <a:gd name="T3" fmla="*/ 0 h 12"/>
                  <a:gd name="T4" fmla="*/ 0 w 13"/>
                  <a:gd name="T5" fmla="*/ 1 h 12"/>
                  <a:gd name="T6" fmla="*/ 0 w 13"/>
                  <a:gd name="T7" fmla="*/ 1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7" y="0"/>
                    </a:moveTo>
                    <a:lnTo>
                      <a:pt x="13" y="0"/>
                    </a:lnTo>
                    <a:lnTo>
                      <a:pt x="3" y="12"/>
                    </a:lnTo>
                    <a:lnTo>
                      <a:pt x="0"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44" name="Freeform 114"/>
              <p:cNvSpPr>
                <a:spLocks noChangeArrowheads="1"/>
              </p:cNvSpPr>
              <p:nvPr/>
            </p:nvSpPr>
            <p:spPr bwMode="auto">
              <a:xfrm>
                <a:off x="1800" y="1587"/>
                <a:ext cx="50" cy="64"/>
              </a:xfrm>
              <a:custGeom>
                <a:avLst/>
                <a:gdLst>
                  <a:gd name="T0" fmla="*/ 3 w 107"/>
                  <a:gd name="T1" fmla="*/ 2 h 136"/>
                  <a:gd name="T2" fmla="*/ 3 w 107"/>
                  <a:gd name="T3" fmla="*/ 1 h 136"/>
                  <a:gd name="T4" fmla="*/ 2 w 107"/>
                  <a:gd name="T5" fmla="*/ 0 h 136"/>
                  <a:gd name="T6" fmla="*/ 1 w 107"/>
                  <a:gd name="T7" fmla="*/ 0 h 136"/>
                  <a:gd name="T8" fmla="*/ 0 w 107"/>
                  <a:gd name="T9" fmla="*/ 1 h 136"/>
                  <a:gd name="T10" fmla="*/ 0 w 107"/>
                  <a:gd name="T11" fmla="*/ 2 h 136"/>
                  <a:gd name="T12" fmla="*/ 0 w 107"/>
                  <a:gd name="T13" fmla="*/ 4 h 136"/>
                  <a:gd name="T14" fmla="*/ 2 w 107"/>
                  <a:gd name="T15" fmla="*/ 4 h 136"/>
                  <a:gd name="T16" fmla="*/ 2 w 107"/>
                  <a:gd name="T17" fmla="*/ 4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36"/>
                  <a:gd name="T29" fmla="*/ 107 w 107"/>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36">
                    <a:moveTo>
                      <a:pt x="104" y="82"/>
                    </a:moveTo>
                    <a:lnTo>
                      <a:pt x="107" y="53"/>
                    </a:lnTo>
                    <a:lnTo>
                      <a:pt x="78" y="7"/>
                    </a:lnTo>
                    <a:lnTo>
                      <a:pt x="40" y="0"/>
                    </a:lnTo>
                    <a:lnTo>
                      <a:pt x="0" y="33"/>
                    </a:lnTo>
                    <a:lnTo>
                      <a:pt x="0" y="90"/>
                    </a:lnTo>
                    <a:lnTo>
                      <a:pt x="27" y="133"/>
                    </a:lnTo>
                    <a:lnTo>
                      <a:pt x="70" y="136"/>
                    </a:lnTo>
                    <a:lnTo>
                      <a:pt x="80" y="13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45" name="Freeform 115"/>
              <p:cNvSpPr>
                <a:spLocks noChangeArrowheads="1"/>
              </p:cNvSpPr>
              <p:nvPr/>
            </p:nvSpPr>
            <p:spPr bwMode="auto">
              <a:xfrm>
                <a:off x="1834" y="1652"/>
                <a:ext cx="21" cy="4"/>
              </a:xfrm>
              <a:custGeom>
                <a:avLst/>
                <a:gdLst>
                  <a:gd name="T0" fmla="*/ 0 w 50"/>
                  <a:gd name="T1" fmla="*/ 0 h 12"/>
                  <a:gd name="T2" fmla="*/ 1 w 50"/>
                  <a:gd name="T3" fmla="*/ 0 h 12"/>
                  <a:gd name="T4" fmla="*/ 1 w 50"/>
                  <a:gd name="T5" fmla="*/ 0 h 12"/>
                  <a:gd name="T6" fmla="*/ 0 w 50"/>
                  <a:gd name="T7" fmla="*/ 0 h 12"/>
                  <a:gd name="T8" fmla="*/ 0 60000 65536"/>
                  <a:gd name="T9" fmla="*/ 0 60000 65536"/>
                  <a:gd name="T10" fmla="*/ 0 60000 65536"/>
                  <a:gd name="T11" fmla="*/ 0 60000 65536"/>
                  <a:gd name="T12" fmla="*/ 0 w 50"/>
                  <a:gd name="T13" fmla="*/ 0 h 12"/>
                  <a:gd name="T14" fmla="*/ 50 w 50"/>
                  <a:gd name="T15" fmla="*/ 12 h 12"/>
                </a:gdLst>
                <a:ahLst/>
                <a:cxnLst>
                  <a:cxn ang="T8">
                    <a:pos x="T0" y="T1"/>
                  </a:cxn>
                  <a:cxn ang="T9">
                    <a:pos x="T2" y="T3"/>
                  </a:cxn>
                  <a:cxn ang="T10">
                    <a:pos x="T4" y="T5"/>
                  </a:cxn>
                  <a:cxn ang="T11">
                    <a:pos x="T6" y="T7"/>
                  </a:cxn>
                </a:cxnLst>
                <a:rect l="T12" t="T13" r="T14" b="T15"/>
                <a:pathLst>
                  <a:path w="50" h="12">
                    <a:moveTo>
                      <a:pt x="2" y="0"/>
                    </a:moveTo>
                    <a:lnTo>
                      <a:pt x="50" y="8"/>
                    </a:lnTo>
                    <a:lnTo>
                      <a:pt x="50" y="12"/>
                    </a:lnTo>
                    <a:lnTo>
                      <a:pt x="0" y="2"/>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46" name="Line 116"/>
              <p:cNvSpPr>
                <a:spLocks noChangeShapeType="1"/>
              </p:cNvSpPr>
              <p:nvPr/>
            </p:nvSpPr>
            <p:spPr bwMode="auto">
              <a:xfrm flipH="1" flipV="1">
                <a:off x="1847" y="1646"/>
                <a:ext cx="8" cy="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47" name="Freeform 117"/>
              <p:cNvSpPr>
                <a:spLocks noChangeArrowheads="1"/>
              </p:cNvSpPr>
              <p:nvPr/>
            </p:nvSpPr>
            <p:spPr bwMode="auto">
              <a:xfrm>
                <a:off x="1850" y="1644"/>
                <a:ext cx="11" cy="11"/>
              </a:xfrm>
              <a:custGeom>
                <a:avLst/>
                <a:gdLst>
                  <a:gd name="T0" fmla="*/ 0 w 26"/>
                  <a:gd name="T1" fmla="*/ 0 h 26"/>
                  <a:gd name="T2" fmla="*/ 0 w 26"/>
                  <a:gd name="T3" fmla="*/ 0 h 26"/>
                  <a:gd name="T4" fmla="*/ 0 w 26"/>
                  <a:gd name="T5" fmla="*/ 0 h 26"/>
                  <a:gd name="T6" fmla="*/ 0 60000 65536"/>
                  <a:gd name="T7" fmla="*/ 0 60000 65536"/>
                  <a:gd name="T8" fmla="*/ 0 60000 65536"/>
                  <a:gd name="T9" fmla="*/ 0 w 26"/>
                  <a:gd name="T10" fmla="*/ 0 h 26"/>
                  <a:gd name="T11" fmla="*/ 26 w 26"/>
                  <a:gd name="T12" fmla="*/ 26 h 26"/>
                </a:gdLst>
                <a:ahLst/>
                <a:cxnLst>
                  <a:cxn ang="T6">
                    <a:pos x="T0" y="T1"/>
                  </a:cxn>
                  <a:cxn ang="T7">
                    <a:pos x="T2" y="T3"/>
                  </a:cxn>
                  <a:cxn ang="T8">
                    <a:pos x="T4" y="T5"/>
                  </a:cxn>
                </a:cxnLst>
                <a:rect l="T9" t="T10" r="T11" b="T12"/>
                <a:pathLst>
                  <a:path w="26" h="26">
                    <a:moveTo>
                      <a:pt x="0" y="0"/>
                    </a:moveTo>
                    <a:lnTo>
                      <a:pt x="26" y="15"/>
                    </a:lnTo>
                    <a:lnTo>
                      <a:pt x="16" y="26"/>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48" name="Freeform 118"/>
              <p:cNvSpPr>
                <a:spLocks noChangeArrowheads="1"/>
              </p:cNvSpPr>
              <p:nvPr/>
            </p:nvSpPr>
            <p:spPr bwMode="auto">
              <a:xfrm>
                <a:off x="1790" y="1652"/>
                <a:ext cx="43" cy="3"/>
              </a:xfrm>
              <a:custGeom>
                <a:avLst/>
                <a:gdLst>
                  <a:gd name="T0" fmla="*/ 2 w 95"/>
                  <a:gd name="T1" fmla="*/ 0 h 7"/>
                  <a:gd name="T2" fmla="*/ 1 w 95"/>
                  <a:gd name="T3" fmla="*/ 0 h 7"/>
                  <a:gd name="T4" fmla="*/ 0 w 95"/>
                  <a:gd name="T5" fmla="*/ 0 h 7"/>
                  <a:gd name="T6" fmla="*/ 0 60000 65536"/>
                  <a:gd name="T7" fmla="*/ 0 60000 65536"/>
                  <a:gd name="T8" fmla="*/ 0 60000 65536"/>
                  <a:gd name="T9" fmla="*/ 0 w 95"/>
                  <a:gd name="T10" fmla="*/ 0 h 7"/>
                  <a:gd name="T11" fmla="*/ 95 w 95"/>
                  <a:gd name="T12" fmla="*/ 7 h 7"/>
                </a:gdLst>
                <a:ahLst/>
                <a:cxnLst>
                  <a:cxn ang="T6">
                    <a:pos x="T0" y="T1"/>
                  </a:cxn>
                  <a:cxn ang="T7">
                    <a:pos x="T2" y="T3"/>
                  </a:cxn>
                  <a:cxn ang="T8">
                    <a:pos x="T4" y="T5"/>
                  </a:cxn>
                </a:cxnLst>
                <a:rect l="T9" t="T10" r="T11" b="T12"/>
                <a:pathLst>
                  <a:path w="95" h="7">
                    <a:moveTo>
                      <a:pt x="95" y="0"/>
                    </a:moveTo>
                    <a:lnTo>
                      <a:pt x="40" y="7"/>
                    </a:lnTo>
                    <a:lnTo>
                      <a:pt x="0" y="4"/>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49" name="Line 119"/>
              <p:cNvSpPr>
                <a:spLocks noChangeShapeType="1"/>
              </p:cNvSpPr>
              <p:nvPr/>
            </p:nvSpPr>
            <p:spPr bwMode="auto">
              <a:xfrm flipH="1">
                <a:off x="1789" y="1650"/>
                <a:ext cx="24"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50" name="Line 120"/>
              <p:cNvSpPr>
                <a:spLocks noChangeShapeType="1"/>
              </p:cNvSpPr>
              <p:nvPr/>
            </p:nvSpPr>
            <p:spPr bwMode="auto">
              <a:xfrm flipH="1">
                <a:off x="1776" y="1603"/>
                <a:ext cx="24" cy="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51" name="Line 121"/>
              <p:cNvSpPr>
                <a:spLocks noChangeShapeType="1"/>
              </p:cNvSpPr>
              <p:nvPr/>
            </p:nvSpPr>
            <p:spPr bwMode="auto">
              <a:xfrm flipH="1">
                <a:off x="1789" y="1630"/>
                <a:ext cx="11"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52" name="Line 122"/>
              <p:cNvSpPr>
                <a:spLocks noChangeShapeType="1"/>
              </p:cNvSpPr>
              <p:nvPr/>
            </p:nvSpPr>
            <p:spPr bwMode="auto">
              <a:xfrm flipH="1">
                <a:off x="1774" y="1636"/>
                <a:ext cx="4"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53" name="Freeform 123"/>
              <p:cNvSpPr>
                <a:spLocks noChangeArrowheads="1"/>
              </p:cNvSpPr>
              <p:nvPr/>
            </p:nvSpPr>
            <p:spPr bwMode="auto">
              <a:xfrm>
                <a:off x="1783" y="1596"/>
                <a:ext cx="12" cy="34"/>
              </a:xfrm>
              <a:custGeom>
                <a:avLst/>
                <a:gdLst>
                  <a:gd name="T0" fmla="*/ 0 w 29"/>
                  <a:gd name="T1" fmla="*/ 0 h 73"/>
                  <a:gd name="T2" fmla="*/ 0 w 29"/>
                  <a:gd name="T3" fmla="*/ 0 h 73"/>
                  <a:gd name="T4" fmla="*/ 0 w 29"/>
                  <a:gd name="T5" fmla="*/ 2 h 73"/>
                  <a:gd name="T6" fmla="*/ 0 60000 65536"/>
                  <a:gd name="T7" fmla="*/ 0 60000 65536"/>
                  <a:gd name="T8" fmla="*/ 0 60000 65536"/>
                  <a:gd name="T9" fmla="*/ 0 w 29"/>
                  <a:gd name="T10" fmla="*/ 0 h 73"/>
                  <a:gd name="T11" fmla="*/ 29 w 29"/>
                  <a:gd name="T12" fmla="*/ 73 h 73"/>
                </a:gdLst>
                <a:ahLst/>
                <a:cxnLst>
                  <a:cxn ang="T6">
                    <a:pos x="T0" y="T1"/>
                  </a:cxn>
                  <a:cxn ang="T7">
                    <a:pos x="T2" y="T3"/>
                  </a:cxn>
                  <a:cxn ang="T8">
                    <a:pos x="T4" y="T5"/>
                  </a:cxn>
                </a:cxnLst>
                <a:rect l="T9" t="T10" r="T11" b="T12"/>
                <a:pathLst>
                  <a:path w="29" h="73">
                    <a:moveTo>
                      <a:pt x="29" y="0"/>
                    </a:moveTo>
                    <a:lnTo>
                      <a:pt x="6" y="27"/>
                    </a:lnTo>
                    <a:lnTo>
                      <a:pt x="0" y="7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54" name="Freeform 124"/>
              <p:cNvSpPr>
                <a:spLocks noChangeArrowheads="1"/>
              </p:cNvSpPr>
              <p:nvPr/>
            </p:nvSpPr>
            <p:spPr bwMode="auto">
              <a:xfrm>
                <a:off x="1791" y="1599"/>
                <a:ext cx="8" cy="23"/>
              </a:xfrm>
              <a:custGeom>
                <a:avLst/>
                <a:gdLst>
                  <a:gd name="T0" fmla="*/ 0 w 20"/>
                  <a:gd name="T1" fmla="*/ 0 h 52"/>
                  <a:gd name="T2" fmla="*/ 0 w 20"/>
                  <a:gd name="T3" fmla="*/ 0 h 52"/>
                  <a:gd name="T4" fmla="*/ 0 w 20"/>
                  <a:gd name="T5" fmla="*/ 1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20" y="0"/>
                    </a:moveTo>
                    <a:lnTo>
                      <a:pt x="6" y="16"/>
                    </a:lnTo>
                    <a:lnTo>
                      <a:pt x="0" y="52"/>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55" name="Freeform 125"/>
              <p:cNvSpPr>
                <a:spLocks noChangeArrowheads="1"/>
              </p:cNvSpPr>
              <p:nvPr/>
            </p:nvSpPr>
            <p:spPr bwMode="auto">
              <a:xfrm>
                <a:off x="1790" y="1633"/>
                <a:ext cx="28" cy="20"/>
              </a:xfrm>
              <a:custGeom>
                <a:avLst/>
                <a:gdLst>
                  <a:gd name="T0" fmla="*/ 1 w 63"/>
                  <a:gd name="T1" fmla="*/ 1 h 43"/>
                  <a:gd name="T2" fmla="*/ 0 w 63"/>
                  <a:gd name="T3" fmla="*/ 1 h 43"/>
                  <a:gd name="T4" fmla="*/ 0 w 63"/>
                  <a:gd name="T5" fmla="*/ 0 h 43"/>
                  <a:gd name="T6" fmla="*/ 0 60000 65536"/>
                  <a:gd name="T7" fmla="*/ 0 60000 65536"/>
                  <a:gd name="T8" fmla="*/ 0 60000 65536"/>
                  <a:gd name="T9" fmla="*/ 0 w 63"/>
                  <a:gd name="T10" fmla="*/ 0 h 43"/>
                  <a:gd name="T11" fmla="*/ 63 w 63"/>
                  <a:gd name="T12" fmla="*/ 43 h 43"/>
                </a:gdLst>
                <a:ahLst/>
                <a:cxnLst>
                  <a:cxn ang="T6">
                    <a:pos x="T0" y="T1"/>
                  </a:cxn>
                  <a:cxn ang="T7">
                    <a:pos x="T2" y="T3"/>
                  </a:cxn>
                  <a:cxn ang="T8">
                    <a:pos x="T4" y="T5"/>
                  </a:cxn>
                </a:cxnLst>
                <a:rect l="T9" t="T10" r="T11" b="T12"/>
                <a:pathLst>
                  <a:path w="63" h="43">
                    <a:moveTo>
                      <a:pt x="63" y="43"/>
                    </a:moveTo>
                    <a:lnTo>
                      <a:pt x="27" y="38"/>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56" name="Freeform 126"/>
              <p:cNvSpPr>
                <a:spLocks noChangeArrowheads="1"/>
              </p:cNvSpPr>
              <p:nvPr/>
            </p:nvSpPr>
            <p:spPr bwMode="auto">
              <a:xfrm>
                <a:off x="1788" y="1644"/>
                <a:ext cx="21" cy="10"/>
              </a:xfrm>
              <a:custGeom>
                <a:avLst/>
                <a:gdLst>
                  <a:gd name="T0" fmla="*/ 1 w 44"/>
                  <a:gd name="T1" fmla="*/ 0 h 24"/>
                  <a:gd name="T2" fmla="*/ 0 w 44"/>
                  <a:gd name="T3" fmla="*/ 0 h 24"/>
                  <a:gd name="T4" fmla="*/ 0 w 44"/>
                  <a:gd name="T5" fmla="*/ 0 h 24"/>
                  <a:gd name="T6" fmla="*/ 0 60000 65536"/>
                  <a:gd name="T7" fmla="*/ 0 60000 65536"/>
                  <a:gd name="T8" fmla="*/ 0 60000 65536"/>
                  <a:gd name="T9" fmla="*/ 0 w 44"/>
                  <a:gd name="T10" fmla="*/ 0 h 24"/>
                  <a:gd name="T11" fmla="*/ 44 w 44"/>
                  <a:gd name="T12" fmla="*/ 24 h 24"/>
                </a:gdLst>
                <a:ahLst/>
                <a:cxnLst>
                  <a:cxn ang="T6">
                    <a:pos x="T0" y="T1"/>
                  </a:cxn>
                  <a:cxn ang="T7">
                    <a:pos x="T2" y="T3"/>
                  </a:cxn>
                  <a:cxn ang="T8">
                    <a:pos x="T4" y="T5"/>
                  </a:cxn>
                </a:cxnLst>
                <a:rect l="T9" t="T10" r="T11" b="T12"/>
                <a:pathLst>
                  <a:path w="44" h="24">
                    <a:moveTo>
                      <a:pt x="44" y="24"/>
                    </a:moveTo>
                    <a:lnTo>
                      <a:pt x="9" y="17"/>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57" name="Freeform 127"/>
              <p:cNvSpPr>
                <a:spLocks noChangeArrowheads="1"/>
              </p:cNvSpPr>
              <p:nvPr/>
            </p:nvSpPr>
            <p:spPr bwMode="auto">
              <a:xfrm>
                <a:off x="1790" y="1619"/>
                <a:ext cx="7" cy="6"/>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w 18"/>
                  <a:gd name="T29" fmla="*/ 0 h 14"/>
                  <a:gd name="T30" fmla="*/ 0 w 18"/>
                  <a:gd name="T31" fmla="*/ 0 h 14"/>
                  <a:gd name="T32" fmla="*/ 0 w 18"/>
                  <a:gd name="T33" fmla="*/ 0 h 14"/>
                  <a:gd name="T34" fmla="*/ 0 w 18"/>
                  <a:gd name="T35" fmla="*/ 0 h 14"/>
                  <a:gd name="T36" fmla="*/ 0 w 18"/>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4"/>
                  <a:gd name="T59" fmla="*/ 18 w 18"/>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4">
                    <a:moveTo>
                      <a:pt x="18" y="0"/>
                    </a:moveTo>
                    <a:lnTo>
                      <a:pt x="17" y="0"/>
                    </a:lnTo>
                    <a:lnTo>
                      <a:pt x="15" y="2"/>
                    </a:lnTo>
                    <a:lnTo>
                      <a:pt x="13" y="3"/>
                    </a:lnTo>
                    <a:lnTo>
                      <a:pt x="12" y="3"/>
                    </a:lnTo>
                    <a:lnTo>
                      <a:pt x="12" y="5"/>
                    </a:lnTo>
                    <a:lnTo>
                      <a:pt x="10" y="5"/>
                    </a:lnTo>
                    <a:lnTo>
                      <a:pt x="10" y="6"/>
                    </a:lnTo>
                    <a:lnTo>
                      <a:pt x="9" y="6"/>
                    </a:lnTo>
                    <a:lnTo>
                      <a:pt x="7" y="6"/>
                    </a:lnTo>
                    <a:lnTo>
                      <a:pt x="6" y="6"/>
                    </a:lnTo>
                    <a:lnTo>
                      <a:pt x="6" y="8"/>
                    </a:lnTo>
                    <a:lnTo>
                      <a:pt x="4" y="9"/>
                    </a:lnTo>
                    <a:lnTo>
                      <a:pt x="3" y="9"/>
                    </a:lnTo>
                    <a:lnTo>
                      <a:pt x="3" y="11"/>
                    </a:lnTo>
                    <a:lnTo>
                      <a:pt x="1" y="12"/>
                    </a:lnTo>
                    <a:lnTo>
                      <a:pt x="1" y="14"/>
                    </a:lnTo>
                    <a:lnTo>
                      <a:pt x="0" y="14"/>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58" name="Freeform 128"/>
              <p:cNvSpPr>
                <a:spLocks noChangeArrowheads="1"/>
              </p:cNvSpPr>
              <p:nvPr/>
            </p:nvSpPr>
            <p:spPr bwMode="auto">
              <a:xfrm>
                <a:off x="1791" y="1621"/>
                <a:ext cx="7" cy="6"/>
              </a:xfrm>
              <a:custGeom>
                <a:avLst/>
                <a:gdLst>
                  <a:gd name="T0" fmla="*/ 0 w 19"/>
                  <a:gd name="T1" fmla="*/ 0 h 15"/>
                  <a:gd name="T2" fmla="*/ 0 w 19"/>
                  <a:gd name="T3" fmla="*/ 0 h 15"/>
                  <a:gd name="T4" fmla="*/ 0 w 19"/>
                  <a:gd name="T5" fmla="*/ 0 h 15"/>
                  <a:gd name="T6" fmla="*/ 0 w 19"/>
                  <a:gd name="T7" fmla="*/ 0 h 15"/>
                  <a:gd name="T8" fmla="*/ 0 w 19"/>
                  <a:gd name="T9" fmla="*/ 0 h 15"/>
                  <a:gd name="T10" fmla="*/ 0 w 19"/>
                  <a:gd name="T11" fmla="*/ 0 h 15"/>
                  <a:gd name="T12" fmla="*/ 0 w 19"/>
                  <a:gd name="T13" fmla="*/ 0 h 15"/>
                  <a:gd name="T14" fmla="*/ 0 w 19"/>
                  <a:gd name="T15" fmla="*/ 0 h 15"/>
                  <a:gd name="T16" fmla="*/ 0 w 19"/>
                  <a:gd name="T17" fmla="*/ 0 h 15"/>
                  <a:gd name="T18" fmla="*/ 0 w 19"/>
                  <a:gd name="T19" fmla="*/ 0 h 15"/>
                  <a:gd name="T20" fmla="*/ 0 w 19"/>
                  <a:gd name="T21" fmla="*/ 0 h 15"/>
                  <a:gd name="T22" fmla="*/ 0 w 19"/>
                  <a:gd name="T23" fmla="*/ 0 h 15"/>
                  <a:gd name="T24" fmla="*/ 0 w 19"/>
                  <a:gd name="T25" fmla="*/ 0 h 15"/>
                  <a:gd name="T26" fmla="*/ 0 w 19"/>
                  <a:gd name="T27" fmla="*/ 0 h 15"/>
                  <a:gd name="T28" fmla="*/ 0 w 19"/>
                  <a:gd name="T29" fmla="*/ 0 h 15"/>
                  <a:gd name="T30" fmla="*/ 0 w 19"/>
                  <a:gd name="T31" fmla="*/ 0 h 15"/>
                  <a:gd name="T32" fmla="*/ 0 w 19"/>
                  <a:gd name="T33" fmla="*/ 0 h 15"/>
                  <a:gd name="T34" fmla="*/ 0 w 19"/>
                  <a:gd name="T35" fmla="*/ 0 h 15"/>
                  <a:gd name="T36" fmla="*/ 0 w 19"/>
                  <a:gd name="T37" fmla="*/ 0 h 15"/>
                  <a:gd name="T38" fmla="*/ 0 w 19"/>
                  <a:gd name="T39" fmla="*/ 0 h 15"/>
                  <a:gd name="T40" fmla="*/ 0 w 19"/>
                  <a:gd name="T41" fmla="*/ 0 h 15"/>
                  <a:gd name="T42" fmla="*/ 0 w 19"/>
                  <a:gd name="T43" fmla="*/ 0 h 15"/>
                  <a:gd name="T44" fmla="*/ 0 w 19"/>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5"/>
                  <a:gd name="T71" fmla="*/ 19 w 19"/>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5">
                    <a:moveTo>
                      <a:pt x="19" y="0"/>
                    </a:moveTo>
                    <a:lnTo>
                      <a:pt x="17" y="0"/>
                    </a:lnTo>
                    <a:lnTo>
                      <a:pt x="17" y="2"/>
                    </a:lnTo>
                    <a:lnTo>
                      <a:pt x="16" y="2"/>
                    </a:lnTo>
                    <a:lnTo>
                      <a:pt x="14" y="2"/>
                    </a:lnTo>
                    <a:lnTo>
                      <a:pt x="14" y="3"/>
                    </a:lnTo>
                    <a:lnTo>
                      <a:pt x="12" y="3"/>
                    </a:lnTo>
                    <a:lnTo>
                      <a:pt x="12" y="5"/>
                    </a:lnTo>
                    <a:lnTo>
                      <a:pt x="11" y="5"/>
                    </a:lnTo>
                    <a:lnTo>
                      <a:pt x="11" y="6"/>
                    </a:lnTo>
                    <a:lnTo>
                      <a:pt x="9" y="6"/>
                    </a:lnTo>
                    <a:lnTo>
                      <a:pt x="9" y="8"/>
                    </a:lnTo>
                    <a:lnTo>
                      <a:pt x="8" y="8"/>
                    </a:lnTo>
                    <a:lnTo>
                      <a:pt x="6" y="8"/>
                    </a:lnTo>
                    <a:lnTo>
                      <a:pt x="6" y="9"/>
                    </a:lnTo>
                    <a:lnTo>
                      <a:pt x="5" y="11"/>
                    </a:lnTo>
                    <a:lnTo>
                      <a:pt x="3" y="12"/>
                    </a:lnTo>
                    <a:lnTo>
                      <a:pt x="3" y="14"/>
                    </a:lnTo>
                    <a:lnTo>
                      <a:pt x="2" y="14"/>
                    </a:lnTo>
                    <a:lnTo>
                      <a:pt x="2" y="15"/>
                    </a:lnTo>
                    <a:lnTo>
                      <a:pt x="0" y="1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59" name="Freeform 129"/>
              <p:cNvSpPr>
                <a:spLocks noChangeArrowheads="1"/>
              </p:cNvSpPr>
              <p:nvPr/>
            </p:nvSpPr>
            <p:spPr bwMode="auto">
              <a:xfrm>
                <a:off x="1750" y="1623"/>
                <a:ext cx="40" cy="73"/>
              </a:xfrm>
              <a:custGeom>
                <a:avLst/>
                <a:gdLst>
                  <a:gd name="T0" fmla="*/ 2 w 86"/>
                  <a:gd name="T1" fmla="*/ 0 h 160"/>
                  <a:gd name="T2" fmla="*/ 0 w 86"/>
                  <a:gd name="T3" fmla="*/ 2 h 160"/>
                  <a:gd name="T4" fmla="*/ 0 w 86"/>
                  <a:gd name="T5" fmla="*/ 4 h 160"/>
                  <a:gd name="T6" fmla="*/ 0 w 86"/>
                  <a:gd name="T7" fmla="*/ 4 h 160"/>
                  <a:gd name="T8" fmla="*/ 0 w 86"/>
                  <a:gd name="T9" fmla="*/ 2 h 160"/>
                  <a:gd name="T10" fmla="*/ 2 w 86"/>
                  <a:gd name="T11" fmla="*/ 0 h 160"/>
                  <a:gd name="T12" fmla="*/ 0 60000 65536"/>
                  <a:gd name="T13" fmla="*/ 0 60000 65536"/>
                  <a:gd name="T14" fmla="*/ 0 60000 65536"/>
                  <a:gd name="T15" fmla="*/ 0 60000 65536"/>
                  <a:gd name="T16" fmla="*/ 0 60000 65536"/>
                  <a:gd name="T17" fmla="*/ 0 60000 65536"/>
                  <a:gd name="T18" fmla="*/ 0 w 86"/>
                  <a:gd name="T19" fmla="*/ 0 h 160"/>
                  <a:gd name="T20" fmla="*/ 86 w 86"/>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86" h="160">
                    <a:moveTo>
                      <a:pt x="86" y="0"/>
                    </a:moveTo>
                    <a:lnTo>
                      <a:pt x="0" y="100"/>
                    </a:lnTo>
                    <a:lnTo>
                      <a:pt x="12" y="160"/>
                    </a:lnTo>
                    <a:lnTo>
                      <a:pt x="15" y="160"/>
                    </a:lnTo>
                    <a:lnTo>
                      <a:pt x="3" y="100"/>
                    </a:lnTo>
                    <a:lnTo>
                      <a:pt x="86" y="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60" name="Freeform 130"/>
              <p:cNvSpPr>
                <a:spLocks noChangeArrowheads="1"/>
              </p:cNvSpPr>
              <p:nvPr/>
            </p:nvSpPr>
            <p:spPr bwMode="auto">
              <a:xfrm>
                <a:off x="1782" y="1625"/>
                <a:ext cx="7" cy="21"/>
              </a:xfrm>
              <a:custGeom>
                <a:avLst/>
                <a:gdLst>
                  <a:gd name="T0" fmla="*/ 0 w 17"/>
                  <a:gd name="T1" fmla="*/ 0 h 49"/>
                  <a:gd name="T2" fmla="*/ 0 w 17"/>
                  <a:gd name="T3" fmla="*/ 0 h 49"/>
                  <a:gd name="T4" fmla="*/ 0 w 17"/>
                  <a:gd name="T5" fmla="*/ 1 h 49"/>
                  <a:gd name="T6" fmla="*/ 0 60000 65536"/>
                  <a:gd name="T7" fmla="*/ 0 60000 65536"/>
                  <a:gd name="T8" fmla="*/ 0 60000 65536"/>
                  <a:gd name="T9" fmla="*/ 0 w 17"/>
                  <a:gd name="T10" fmla="*/ 0 h 49"/>
                  <a:gd name="T11" fmla="*/ 17 w 17"/>
                  <a:gd name="T12" fmla="*/ 49 h 49"/>
                </a:gdLst>
                <a:ahLst/>
                <a:cxnLst>
                  <a:cxn ang="T6">
                    <a:pos x="T0" y="T1"/>
                  </a:cxn>
                  <a:cxn ang="T7">
                    <a:pos x="T2" y="T3"/>
                  </a:cxn>
                  <a:cxn ang="T8">
                    <a:pos x="T4" y="T5"/>
                  </a:cxn>
                </a:cxnLst>
                <a:rect l="T9" t="T10" r="T11" b="T12"/>
                <a:pathLst>
                  <a:path w="17" h="49">
                    <a:moveTo>
                      <a:pt x="17" y="0"/>
                    </a:moveTo>
                    <a:lnTo>
                      <a:pt x="16" y="35"/>
                    </a:lnTo>
                    <a:lnTo>
                      <a:pt x="0" y="49"/>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61" name="Line 131"/>
              <p:cNvSpPr>
                <a:spLocks noChangeShapeType="1"/>
              </p:cNvSpPr>
              <p:nvPr/>
            </p:nvSpPr>
            <p:spPr bwMode="auto">
              <a:xfrm>
                <a:off x="1760" y="1660"/>
                <a:ext cx="4" cy="2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62" name="Line 132"/>
              <p:cNvSpPr>
                <a:spLocks noChangeShapeType="1"/>
              </p:cNvSpPr>
              <p:nvPr/>
            </p:nvSpPr>
            <p:spPr bwMode="auto">
              <a:xfrm flipH="1">
                <a:off x="1783" y="1652"/>
                <a:ext cx="6"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63" name="Freeform 133"/>
              <p:cNvSpPr>
                <a:spLocks noChangeArrowheads="1"/>
              </p:cNvSpPr>
              <p:nvPr/>
            </p:nvSpPr>
            <p:spPr bwMode="auto">
              <a:xfrm>
                <a:off x="1757" y="1652"/>
                <a:ext cx="31" cy="45"/>
              </a:xfrm>
              <a:custGeom>
                <a:avLst/>
                <a:gdLst>
                  <a:gd name="T0" fmla="*/ 0 w 68"/>
                  <a:gd name="T1" fmla="*/ 2 h 100"/>
                  <a:gd name="T2" fmla="*/ 2 w 68"/>
                  <a:gd name="T3" fmla="*/ 0 h 100"/>
                  <a:gd name="T4" fmla="*/ 2 w 68"/>
                  <a:gd name="T5" fmla="*/ 0 h 100"/>
                  <a:gd name="T6" fmla="*/ 2 w 68"/>
                  <a:gd name="T7" fmla="*/ 0 h 100"/>
                  <a:gd name="T8" fmla="*/ 1 w 68"/>
                  <a:gd name="T9" fmla="*/ 0 h 100"/>
                  <a:gd name="T10" fmla="*/ 0 60000 65536"/>
                  <a:gd name="T11" fmla="*/ 0 60000 65536"/>
                  <a:gd name="T12" fmla="*/ 0 60000 65536"/>
                  <a:gd name="T13" fmla="*/ 0 60000 65536"/>
                  <a:gd name="T14" fmla="*/ 0 60000 65536"/>
                  <a:gd name="T15" fmla="*/ 0 w 68"/>
                  <a:gd name="T16" fmla="*/ 0 h 100"/>
                  <a:gd name="T17" fmla="*/ 68 w 68"/>
                  <a:gd name="T18" fmla="*/ 100 h 100"/>
                </a:gdLst>
                <a:ahLst/>
                <a:cxnLst>
                  <a:cxn ang="T10">
                    <a:pos x="T0" y="T1"/>
                  </a:cxn>
                  <a:cxn ang="T11">
                    <a:pos x="T2" y="T3"/>
                  </a:cxn>
                  <a:cxn ang="T12">
                    <a:pos x="T4" y="T5"/>
                  </a:cxn>
                  <a:cxn ang="T13">
                    <a:pos x="T6" y="T7"/>
                  </a:cxn>
                  <a:cxn ang="T14">
                    <a:pos x="T8" y="T9"/>
                  </a:cxn>
                </a:cxnLst>
                <a:rect l="T15" t="T16" r="T17" b="T18"/>
                <a:pathLst>
                  <a:path w="68" h="100">
                    <a:moveTo>
                      <a:pt x="0" y="100"/>
                    </a:moveTo>
                    <a:lnTo>
                      <a:pt x="68" y="26"/>
                    </a:lnTo>
                    <a:lnTo>
                      <a:pt x="68" y="0"/>
                    </a:lnTo>
                    <a:lnTo>
                      <a:pt x="65" y="0"/>
                    </a:lnTo>
                    <a:lnTo>
                      <a:pt x="56"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64" name="Line 134"/>
              <p:cNvSpPr>
                <a:spLocks noChangeShapeType="1"/>
              </p:cNvSpPr>
              <p:nvPr/>
            </p:nvSpPr>
            <p:spPr bwMode="auto">
              <a:xfrm flipH="1" flipV="1">
                <a:off x="1759" y="1658"/>
                <a:ext cx="7" cy="3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65" name="Line 135"/>
              <p:cNvSpPr>
                <a:spLocks noChangeShapeType="1"/>
              </p:cNvSpPr>
              <p:nvPr/>
            </p:nvSpPr>
            <p:spPr bwMode="auto">
              <a:xfrm flipV="1">
                <a:off x="1754" y="1675"/>
                <a:ext cx="7" cy="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66" name="Line 136"/>
              <p:cNvSpPr>
                <a:spLocks noChangeShapeType="1"/>
              </p:cNvSpPr>
              <p:nvPr/>
            </p:nvSpPr>
            <p:spPr bwMode="auto">
              <a:xfrm flipV="1">
                <a:off x="1754" y="1674"/>
                <a:ext cx="7" cy="1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67" name="Line 137"/>
              <p:cNvSpPr>
                <a:spLocks noChangeShapeType="1"/>
              </p:cNvSpPr>
              <p:nvPr/>
            </p:nvSpPr>
            <p:spPr bwMode="auto">
              <a:xfrm flipH="1" flipV="1">
                <a:off x="1771" y="1644"/>
                <a:ext cx="4" cy="3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68" name="Line 138"/>
              <p:cNvSpPr>
                <a:spLocks noChangeShapeType="1"/>
              </p:cNvSpPr>
              <p:nvPr/>
            </p:nvSpPr>
            <p:spPr bwMode="auto">
              <a:xfrm flipH="1" flipV="1">
                <a:off x="1769" y="1646"/>
                <a:ext cx="5" cy="3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69" name="Line 139"/>
              <p:cNvSpPr>
                <a:spLocks noChangeShapeType="1"/>
              </p:cNvSpPr>
              <p:nvPr/>
            </p:nvSpPr>
            <p:spPr bwMode="auto">
              <a:xfrm flipV="1">
                <a:off x="1763" y="1663"/>
                <a:ext cx="9" cy="1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70" name="Line 140"/>
              <p:cNvSpPr>
                <a:spLocks noChangeShapeType="1"/>
              </p:cNvSpPr>
              <p:nvPr/>
            </p:nvSpPr>
            <p:spPr bwMode="auto">
              <a:xfrm flipV="1">
                <a:off x="1763" y="1663"/>
                <a:ext cx="9" cy="1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71" name="Line 141"/>
              <p:cNvSpPr>
                <a:spLocks noChangeShapeType="1"/>
              </p:cNvSpPr>
              <p:nvPr/>
            </p:nvSpPr>
            <p:spPr bwMode="auto">
              <a:xfrm flipH="1">
                <a:off x="1773" y="1655"/>
                <a:ext cx="8" cy="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72" name="Line 142"/>
              <p:cNvSpPr>
                <a:spLocks noChangeShapeType="1"/>
              </p:cNvSpPr>
              <p:nvPr/>
            </p:nvSpPr>
            <p:spPr bwMode="auto">
              <a:xfrm flipH="1">
                <a:off x="1773" y="1654"/>
                <a:ext cx="8" cy="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73" name="Line 143"/>
              <p:cNvSpPr>
                <a:spLocks noChangeShapeType="1"/>
              </p:cNvSpPr>
              <p:nvPr/>
            </p:nvSpPr>
            <p:spPr bwMode="auto">
              <a:xfrm flipH="1" flipV="1">
                <a:off x="1780" y="1634"/>
                <a:ext cx="3" cy="3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74" name="Line 144"/>
              <p:cNvSpPr>
                <a:spLocks noChangeShapeType="1"/>
              </p:cNvSpPr>
              <p:nvPr/>
            </p:nvSpPr>
            <p:spPr bwMode="auto">
              <a:xfrm flipH="1" flipV="1">
                <a:off x="1780" y="1634"/>
                <a:ext cx="4" cy="3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75" name="Line 145"/>
              <p:cNvSpPr>
                <a:spLocks noChangeShapeType="1"/>
              </p:cNvSpPr>
              <p:nvPr/>
            </p:nvSpPr>
            <p:spPr bwMode="auto">
              <a:xfrm>
                <a:off x="1789" y="1653"/>
                <a:ext cx="0"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76" name="Line 146"/>
              <p:cNvSpPr>
                <a:spLocks noChangeShapeType="1"/>
              </p:cNvSpPr>
              <p:nvPr/>
            </p:nvSpPr>
            <p:spPr bwMode="auto">
              <a:xfrm>
                <a:off x="1789" y="1655"/>
                <a:ext cx="1"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77" name="Freeform 147"/>
              <p:cNvSpPr>
                <a:spLocks noChangeArrowheads="1"/>
              </p:cNvSpPr>
              <p:nvPr/>
            </p:nvSpPr>
            <p:spPr bwMode="auto">
              <a:xfrm>
                <a:off x="1775" y="1595"/>
                <a:ext cx="24" cy="42"/>
              </a:xfrm>
              <a:custGeom>
                <a:avLst/>
                <a:gdLst>
                  <a:gd name="T0" fmla="*/ 0 w 54"/>
                  <a:gd name="T1" fmla="*/ 2 h 93"/>
                  <a:gd name="T2" fmla="*/ 0 w 54"/>
                  <a:gd name="T3" fmla="*/ 2 h 93"/>
                  <a:gd name="T4" fmla="*/ 0 w 54"/>
                  <a:gd name="T5" fmla="*/ 1 h 93"/>
                  <a:gd name="T6" fmla="*/ 1 w 54"/>
                  <a:gd name="T7" fmla="*/ 0 h 93"/>
                  <a:gd name="T8" fmla="*/ 1 w 54"/>
                  <a:gd name="T9" fmla="*/ 0 h 93"/>
                  <a:gd name="T10" fmla="*/ 0 60000 65536"/>
                  <a:gd name="T11" fmla="*/ 0 60000 65536"/>
                  <a:gd name="T12" fmla="*/ 0 60000 65536"/>
                  <a:gd name="T13" fmla="*/ 0 60000 65536"/>
                  <a:gd name="T14" fmla="*/ 0 60000 65536"/>
                  <a:gd name="T15" fmla="*/ 0 w 54"/>
                  <a:gd name="T16" fmla="*/ 0 h 93"/>
                  <a:gd name="T17" fmla="*/ 54 w 54"/>
                  <a:gd name="T18" fmla="*/ 93 h 93"/>
                </a:gdLst>
                <a:ahLst/>
                <a:cxnLst>
                  <a:cxn ang="T10">
                    <a:pos x="T0" y="T1"/>
                  </a:cxn>
                  <a:cxn ang="T11">
                    <a:pos x="T2" y="T3"/>
                  </a:cxn>
                  <a:cxn ang="T12">
                    <a:pos x="T4" y="T5"/>
                  </a:cxn>
                  <a:cxn ang="T13">
                    <a:pos x="T6" y="T7"/>
                  </a:cxn>
                  <a:cxn ang="T14">
                    <a:pos x="T8" y="T9"/>
                  </a:cxn>
                </a:cxnLst>
                <a:rect l="T15" t="T16" r="T17" b="T18"/>
                <a:pathLst>
                  <a:path w="54" h="93">
                    <a:moveTo>
                      <a:pt x="1" y="93"/>
                    </a:moveTo>
                    <a:lnTo>
                      <a:pt x="0" y="88"/>
                    </a:lnTo>
                    <a:lnTo>
                      <a:pt x="3" y="39"/>
                    </a:lnTo>
                    <a:lnTo>
                      <a:pt x="37" y="7"/>
                    </a:lnTo>
                    <a:lnTo>
                      <a:pt x="54"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78" name="Freeform 148"/>
              <p:cNvSpPr>
                <a:spLocks noChangeArrowheads="1"/>
              </p:cNvSpPr>
              <p:nvPr/>
            </p:nvSpPr>
            <p:spPr bwMode="auto">
              <a:xfrm>
                <a:off x="1776" y="1623"/>
                <a:ext cx="4" cy="5"/>
              </a:xfrm>
              <a:custGeom>
                <a:avLst/>
                <a:gdLst>
                  <a:gd name="T0" fmla="*/ 0 w 10"/>
                  <a:gd name="T1" fmla="*/ 0 h 14"/>
                  <a:gd name="T2" fmla="*/ 0 w 10"/>
                  <a:gd name="T3" fmla="*/ 0 h 14"/>
                  <a:gd name="T4" fmla="*/ 0 w 10"/>
                  <a:gd name="T5" fmla="*/ 0 h 14"/>
                  <a:gd name="T6" fmla="*/ 0 w 10"/>
                  <a:gd name="T7" fmla="*/ 0 h 14"/>
                  <a:gd name="T8" fmla="*/ 0 w 10"/>
                  <a:gd name="T9" fmla="*/ 0 h 14"/>
                  <a:gd name="T10" fmla="*/ 0 w 10"/>
                  <a:gd name="T11" fmla="*/ 0 h 14"/>
                  <a:gd name="T12" fmla="*/ 0 w 10"/>
                  <a:gd name="T13" fmla="*/ 0 h 14"/>
                  <a:gd name="T14" fmla="*/ 0 w 10"/>
                  <a:gd name="T15" fmla="*/ 0 h 14"/>
                  <a:gd name="T16" fmla="*/ 0 w 10"/>
                  <a:gd name="T17" fmla="*/ 0 h 14"/>
                  <a:gd name="T18" fmla="*/ 0 w 10"/>
                  <a:gd name="T19" fmla="*/ 0 h 14"/>
                  <a:gd name="T20" fmla="*/ 0 w 10"/>
                  <a:gd name="T21" fmla="*/ 0 h 14"/>
                  <a:gd name="T22" fmla="*/ 0 w 10"/>
                  <a:gd name="T23" fmla="*/ 0 h 14"/>
                  <a:gd name="T24" fmla="*/ 0 w 10"/>
                  <a:gd name="T25" fmla="*/ 0 h 14"/>
                  <a:gd name="T26" fmla="*/ 0 w 10"/>
                  <a:gd name="T27" fmla="*/ 0 h 14"/>
                  <a:gd name="T28" fmla="*/ 0 w 10"/>
                  <a:gd name="T29" fmla="*/ 0 h 14"/>
                  <a:gd name="T30" fmla="*/ 0 w 10"/>
                  <a:gd name="T31" fmla="*/ 0 h 14"/>
                  <a:gd name="T32" fmla="*/ 0 w 10"/>
                  <a:gd name="T33" fmla="*/ 0 h 14"/>
                  <a:gd name="T34" fmla="*/ 0 w 10"/>
                  <a:gd name="T35" fmla="*/ 0 h 14"/>
                  <a:gd name="T36" fmla="*/ 0 w 10"/>
                  <a:gd name="T37" fmla="*/ 0 h 14"/>
                  <a:gd name="T38" fmla="*/ 0 w 10"/>
                  <a:gd name="T39" fmla="*/ 0 h 14"/>
                  <a:gd name="T40" fmla="*/ 0 w 10"/>
                  <a:gd name="T41" fmla="*/ 0 h 14"/>
                  <a:gd name="T42" fmla="*/ 0 w 10"/>
                  <a:gd name="T43" fmla="*/ 0 h 14"/>
                  <a:gd name="T44" fmla="*/ 0 w 10"/>
                  <a:gd name="T45" fmla="*/ 0 h 14"/>
                  <a:gd name="T46" fmla="*/ 0 w 10"/>
                  <a:gd name="T47" fmla="*/ 0 h 14"/>
                  <a:gd name="T48" fmla="*/ 0 w 10"/>
                  <a:gd name="T49" fmla="*/ 0 h 14"/>
                  <a:gd name="T50" fmla="*/ 0 w 10"/>
                  <a:gd name="T51" fmla="*/ 0 h 14"/>
                  <a:gd name="T52" fmla="*/ 0 w 10"/>
                  <a:gd name="T53" fmla="*/ 0 h 14"/>
                  <a:gd name="T54" fmla="*/ 0 w 10"/>
                  <a:gd name="T55" fmla="*/ 0 h 14"/>
                  <a:gd name="T56" fmla="*/ 0 w 10"/>
                  <a:gd name="T57" fmla="*/ 0 h 14"/>
                  <a:gd name="T58" fmla="*/ 0 w 10"/>
                  <a:gd name="T59" fmla="*/ 0 h 14"/>
                  <a:gd name="T60" fmla="*/ 0 w 10"/>
                  <a:gd name="T61" fmla="*/ 0 h 14"/>
                  <a:gd name="T62" fmla="*/ 0 w 10"/>
                  <a:gd name="T63" fmla="*/ 0 h 14"/>
                  <a:gd name="T64" fmla="*/ 0 w 10"/>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14"/>
                  <a:gd name="T101" fmla="*/ 10 w 10"/>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14">
                    <a:moveTo>
                      <a:pt x="5" y="0"/>
                    </a:moveTo>
                    <a:lnTo>
                      <a:pt x="3" y="0"/>
                    </a:lnTo>
                    <a:lnTo>
                      <a:pt x="3" y="2"/>
                    </a:lnTo>
                    <a:lnTo>
                      <a:pt x="2" y="2"/>
                    </a:lnTo>
                    <a:lnTo>
                      <a:pt x="2" y="3"/>
                    </a:lnTo>
                    <a:lnTo>
                      <a:pt x="0" y="3"/>
                    </a:lnTo>
                    <a:lnTo>
                      <a:pt x="0" y="5"/>
                    </a:lnTo>
                    <a:lnTo>
                      <a:pt x="0" y="6"/>
                    </a:lnTo>
                    <a:lnTo>
                      <a:pt x="0" y="8"/>
                    </a:lnTo>
                    <a:lnTo>
                      <a:pt x="0" y="9"/>
                    </a:lnTo>
                    <a:lnTo>
                      <a:pt x="0" y="11"/>
                    </a:lnTo>
                    <a:lnTo>
                      <a:pt x="2" y="11"/>
                    </a:lnTo>
                    <a:lnTo>
                      <a:pt x="2" y="13"/>
                    </a:lnTo>
                    <a:lnTo>
                      <a:pt x="3" y="13"/>
                    </a:lnTo>
                    <a:lnTo>
                      <a:pt x="3" y="14"/>
                    </a:lnTo>
                    <a:lnTo>
                      <a:pt x="5" y="14"/>
                    </a:lnTo>
                    <a:lnTo>
                      <a:pt x="7" y="14"/>
                    </a:lnTo>
                    <a:lnTo>
                      <a:pt x="7" y="13"/>
                    </a:lnTo>
                    <a:lnTo>
                      <a:pt x="8" y="13"/>
                    </a:lnTo>
                    <a:lnTo>
                      <a:pt x="8" y="11"/>
                    </a:lnTo>
                    <a:lnTo>
                      <a:pt x="8" y="9"/>
                    </a:lnTo>
                    <a:lnTo>
                      <a:pt x="10" y="9"/>
                    </a:lnTo>
                    <a:lnTo>
                      <a:pt x="10" y="8"/>
                    </a:lnTo>
                    <a:lnTo>
                      <a:pt x="10" y="6"/>
                    </a:lnTo>
                    <a:lnTo>
                      <a:pt x="10" y="5"/>
                    </a:lnTo>
                    <a:lnTo>
                      <a:pt x="8" y="5"/>
                    </a:lnTo>
                    <a:lnTo>
                      <a:pt x="8" y="3"/>
                    </a:lnTo>
                    <a:lnTo>
                      <a:pt x="8" y="2"/>
                    </a:lnTo>
                    <a:lnTo>
                      <a:pt x="7" y="2"/>
                    </a:lnTo>
                    <a:lnTo>
                      <a:pt x="7" y="0"/>
                    </a:lnTo>
                    <a:lnTo>
                      <a:pt x="5"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79" name="Freeform 149"/>
              <p:cNvSpPr>
                <a:spLocks noChangeArrowheads="1"/>
              </p:cNvSpPr>
              <p:nvPr/>
            </p:nvSpPr>
            <p:spPr bwMode="auto">
              <a:xfrm>
                <a:off x="1772" y="1625"/>
                <a:ext cx="6" cy="6"/>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12" y="0"/>
                    </a:moveTo>
                    <a:lnTo>
                      <a:pt x="0" y="3"/>
                    </a:lnTo>
                    <a:lnTo>
                      <a:pt x="2" y="15"/>
                    </a:lnTo>
                    <a:lnTo>
                      <a:pt x="14" y="6"/>
                    </a:lnTo>
                    <a:lnTo>
                      <a:pt x="12"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80" name="Freeform 150"/>
              <p:cNvSpPr>
                <a:spLocks noChangeArrowheads="1"/>
              </p:cNvSpPr>
              <p:nvPr/>
            </p:nvSpPr>
            <p:spPr bwMode="auto">
              <a:xfrm>
                <a:off x="1777" y="1623"/>
                <a:ext cx="2" cy="4"/>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1"/>
                  <a:gd name="T71" fmla="*/ 6 w 6"/>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1">
                    <a:moveTo>
                      <a:pt x="3" y="0"/>
                    </a:moveTo>
                    <a:lnTo>
                      <a:pt x="1" y="0"/>
                    </a:lnTo>
                    <a:lnTo>
                      <a:pt x="1" y="1"/>
                    </a:lnTo>
                    <a:lnTo>
                      <a:pt x="0" y="3"/>
                    </a:lnTo>
                    <a:lnTo>
                      <a:pt x="0" y="4"/>
                    </a:lnTo>
                    <a:lnTo>
                      <a:pt x="0" y="6"/>
                    </a:lnTo>
                    <a:lnTo>
                      <a:pt x="0" y="7"/>
                    </a:lnTo>
                    <a:lnTo>
                      <a:pt x="0" y="9"/>
                    </a:lnTo>
                    <a:lnTo>
                      <a:pt x="1" y="9"/>
                    </a:lnTo>
                    <a:lnTo>
                      <a:pt x="1" y="11"/>
                    </a:lnTo>
                    <a:lnTo>
                      <a:pt x="3" y="11"/>
                    </a:lnTo>
                    <a:lnTo>
                      <a:pt x="5" y="11"/>
                    </a:lnTo>
                    <a:lnTo>
                      <a:pt x="5" y="9"/>
                    </a:lnTo>
                    <a:lnTo>
                      <a:pt x="5" y="7"/>
                    </a:lnTo>
                    <a:lnTo>
                      <a:pt x="6" y="7"/>
                    </a:lnTo>
                    <a:lnTo>
                      <a:pt x="6" y="6"/>
                    </a:lnTo>
                    <a:lnTo>
                      <a:pt x="6" y="4"/>
                    </a:lnTo>
                    <a:lnTo>
                      <a:pt x="6" y="3"/>
                    </a:lnTo>
                    <a:lnTo>
                      <a:pt x="5" y="3"/>
                    </a:lnTo>
                    <a:lnTo>
                      <a:pt x="5" y="1"/>
                    </a:lnTo>
                    <a:lnTo>
                      <a:pt x="3"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81" name="Freeform 151"/>
              <p:cNvSpPr>
                <a:spLocks noChangeArrowheads="1"/>
              </p:cNvSpPr>
              <p:nvPr/>
            </p:nvSpPr>
            <p:spPr bwMode="auto">
              <a:xfrm>
                <a:off x="1771" y="1626"/>
                <a:ext cx="2" cy="4"/>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11"/>
                  <a:gd name="T74" fmla="*/ 6 w 6"/>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11">
                    <a:moveTo>
                      <a:pt x="1" y="0"/>
                    </a:moveTo>
                    <a:lnTo>
                      <a:pt x="0" y="0"/>
                    </a:lnTo>
                    <a:lnTo>
                      <a:pt x="0" y="2"/>
                    </a:lnTo>
                    <a:lnTo>
                      <a:pt x="0" y="3"/>
                    </a:lnTo>
                    <a:lnTo>
                      <a:pt x="0" y="5"/>
                    </a:lnTo>
                    <a:lnTo>
                      <a:pt x="0" y="7"/>
                    </a:lnTo>
                    <a:lnTo>
                      <a:pt x="1" y="7"/>
                    </a:lnTo>
                    <a:lnTo>
                      <a:pt x="1" y="8"/>
                    </a:lnTo>
                    <a:lnTo>
                      <a:pt x="3" y="10"/>
                    </a:lnTo>
                    <a:lnTo>
                      <a:pt x="4" y="10"/>
                    </a:lnTo>
                    <a:lnTo>
                      <a:pt x="4" y="11"/>
                    </a:lnTo>
                    <a:lnTo>
                      <a:pt x="4" y="10"/>
                    </a:lnTo>
                    <a:lnTo>
                      <a:pt x="6" y="10"/>
                    </a:lnTo>
                    <a:lnTo>
                      <a:pt x="6" y="8"/>
                    </a:lnTo>
                    <a:lnTo>
                      <a:pt x="6" y="7"/>
                    </a:lnTo>
                    <a:lnTo>
                      <a:pt x="6" y="5"/>
                    </a:lnTo>
                    <a:lnTo>
                      <a:pt x="6" y="3"/>
                    </a:lnTo>
                    <a:lnTo>
                      <a:pt x="4" y="3"/>
                    </a:lnTo>
                    <a:lnTo>
                      <a:pt x="4" y="2"/>
                    </a:lnTo>
                    <a:lnTo>
                      <a:pt x="3" y="2"/>
                    </a:lnTo>
                    <a:lnTo>
                      <a:pt x="3" y="0"/>
                    </a:lnTo>
                    <a:lnTo>
                      <a:pt x="1"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82" name="Line 152"/>
              <p:cNvSpPr>
                <a:spLocks noChangeShapeType="1"/>
              </p:cNvSpPr>
              <p:nvPr/>
            </p:nvSpPr>
            <p:spPr bwMode="auto">
              <a:xfrm>
                <a:off x="1791" y="1623"/>
                <a:ext cx="0"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83" name="Freeform 153"/>
              <p:cNvSpPr>
                <a:spLocks noChangeArrowheads="1"/>
              </p:cNvSpPr>
              <p:nvPr/>
            </p:nvSpPr>
            <p:spPr bwMode="auto">
              <a:xfrm>
                <a:off x="1796" y="1619"/>
                <a:ext cx="3" cy="1"/>
              </a:xfrm>
              <a:custGeom>
                <a:avLst/>
                <a:gdLst>
                  <a:gd name="T0" fmla="*/ 1 w 6"/>
                  <a:gd name="T1" fmla="*/ 0 h 3"/>
                  <a:gd name="T2" fmla="*/ 0 w 6"/>
                  <a:gd name="T3" fmla="*/ 0 h 3"/>
                  <a:gd name="T4" fmla="*/ 0 w 6"/>
                  <a:gd name="T5" fmla="*/ 0 h 3"/>
                  <a:gd name="T6" fmla="*/ 1 w 6"/>
                  <a:gd name="T7" fmla="*/ 0 h 3"/>
                  <a:gd name="T8" fmla="*/ 1 w 6"/>
                  <a:gd name="T9" fmla="*/ 0 h 3"/>
                  <a:gd name="T10" fmla="*/ 1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5" y="3"/>
                    </a:moveTo>
                    <a:lnTo>
                      <a:pt x="0" y="3"/>
                    </a:lnTo>
                    <a:lnTo>
                      <a:pt x="0" y="2"/>
                    </a:lnTo>
                    <a:lnTo>
                      <a:pt x="5" y="0"/>
                    </a:lnTo>
                    <a:lnTo>
                      <a:pt x="6" y="2"/>
                    </a:lnTo>
                    <a:lnTo>
                      <a:pt x="5" y="3"/>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84" name="Line 154"/>
              <p:cNvSpPr>
                <a:spLocks noChangeShapeType="1"/>
              </p:cNvSpPr>
              <p:nvPr/>
            </p:nvSpPr>
            <p:spPr bwMode="auto">
              <a:xfrm flipH="1">
                <a:off x="1862" y="1625"/>
                <a:ext cx="2"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85" name="Freeform 155"/>
              <p:cNvSpPr>
                <a:spLocks noChangeArrowheads="1"/>
              </p:cNvSpPr>
              <p:nvPr/>
            </p:nvSpPr>
            <p:spPr bwMode="auto">
              <a:xfrm>
                <a:off x="1853" y="1628"/>
                <a:ext cx="4" cy="9"/>
              </a:xfrm>
              <a:custGeom>
                <a:avLst/>
                <a:gdLst>
                  <a:gd name="T0" fmla="*/ 0 w 9"/>
                  <a:gd name="T1" fmla="*/ 0 h 21"/>
                  <a:gd name="T2" fmla="*/ 0 w 9"/>
                  <a:gd name="T3" fmla="*/ 0 h 21"/>
                  <a:gd name="T4" fmla="*/ 0 w 9"/>
                  <a:gd name="T5" fmla="*/ 0 h 21"/>
                  <a:gd name="T6" fmla="*/ 0 w 9"/>
                  <a:gd name="T7" fmla="*/ 0 h 21"/>
                  <a:gd name="T8" fmla="*/ 0 w 9"/>
                  <a:gd name="T9" fmla="*/ 0 h 21"/>
                  <a:gd name="T10" fmla="*/ 0 w 9"/>
                  <a:gd name="T11" fmla="*/ 0 h 21"/>
                  <a:gd name="T12" fmla="*/ 0 w 9"/>
                  <a:gd name="T13" fmla="*/ 0 h 21"/>
                  <a:gd name="T14" fmla="*/ 0 w 9"/>
                  <a:gd name="T15" fmla="*/ 0 h 21"/>
                  <a:gd name="T16" fmla="*/ 0 w 9"/>
                  <a:gd name="T17" fmla="*/ 0 h 21"/>
                  <a:gd name="T18" fmla="*/ 0 w 9"/>
                  <a:gd name="T19" fmla="*/ 0 h 21"/>
                  <a:gd name="T20" fmla="*/ 0 w 9"/>
                  <a:gd name="T21" fmla="*/ 0 h 21"/>
                  <a:gd name="T22" fmla="*/ 0 w 9"/>
                  <a:gd name="T23" fmla="*/ 0 h 21"/>
                  <a:gd name="T24" fmla="*/ 0 w 9"/>
                  <a:gd name="T25" fmla="*/ 0 h 21"/>
                  <a:gd name="T26" fmla="*/ 0 w 9"/>
                  <a:gd name="T27" fmla="*/ 0 h 21"/>
                  <a:gd name="T28" fmla="*/ 0 w 9"/>
                  <a:gd name="T29" fmla="*/ 0 h 21"/>
                  <a:gd name="T30" fmla="*/ 0 w 9"/>
                  <a:gd name="T31" fmla="*/ 0 h 21"/>
                  <a:gd name="T32" fmla="*/ 0 w 9"/>
                  <a:gd name="T33" fmla="*/ 0 h 21"/>
                  <a:gd name="T34" fmla="*/ 0 w 9"/>
                  <a:gd name="T35" fmla="*/ 0 h 21"/>
                  <a:gd name="T36" fmla="*/ 0 w 9"/>
                  <a:gd name="T37" fmla="*/ 0 h 21"/>
                  <a:gd name="T38" fmla="*/ 0 w 9"/>
                  <a:gd name="T39" fmla="*/ 0 h 21"/>
                  <a:gd name="T40" fmla="*/ 0 w 9"/>
                  <a:gd name="T41" fmla="*/ 0 h 21"/>
                  <a:gd name="T42" fmla="*/ 0 w 9"/>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21"/>
                  <a:gd name="T68" fmla="*/ 9 w 9"/>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21">
                    <a:moveTo>
                      <a:pt x="8" y="0"/>
                    </a:moveTo>
                    <a:lnTo>
                      <a:pt x="8" y="2"/>
                    </a:lnTo>
                    <a:lnTo>
                      <a:pt x="9" y="2"/>
                    </a:lnTo>
                    <a:lnTo>
                      <a:pt x="9" y="3"/>
                    </a:lnTo>
                    <a:lnTo>
                      <a:pt x="9" y="5"/>
                    </a:lnTo>
                    <a:lnTo>
                      <a:pt x="9" y="6"/>
                    </a:lnTo>
                    <a:lnTo>
                      <a:pt x="9" y="8"/>
                    </a:lnTo>
                    <a:lnTo>
                      <a:pt x="9" y="9"/>
                    </a:lnTo>
                    <a:lnTo>
                      <a:pt x="8" y="9"/>
                    </a:lnTo>
                    <a:lnTo>
                      <a:pt x="8" y="11"/>
                    </a:lnTo>
                    <a:lnTo>
                      <a:pt x="8" y="12"/>
                    </a:lnTo>
                    <a:lnTo>
                      <a:pt x="6" y="14"/>
                    </a:lnTo>
                    <a:lnTo>
                      <a:pt x="5" y="14"/>
                    </a:lnTo>
                    <a:lnTo>
                      <a:pt x="5" y="15"/>
                    </a:lnTo>
                    <a:lnTo>
                      <a:pt x="3" y="17"/>
                    </a:lnTo>
                    <a:lnTo>
                      <a:pt x="3" y="18"/>
                    </a:lnTo>
                    <a:lnTo>
                      <a:pt x="3" y="20"/>
                    </a:lnTo>
                    <a:lnTo>
                      <a:pt x="2" y="20"/>
                    </a:lnTo>
                    <a:lnTo>
                      <a:pt x="0" y="21"/>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86" name="Freeform 156"/>
              <p:cNvSpPr>
                <a:spLocks noChangeArrowheads="1"/>
              </p:cNvSpPr>
              <p:nvPr/>
            </p:nvSpPr>
            <p:spPr bwMode="auto">
              <a:xfrm>
                <a:off x="1840" y="1638"/>
                <a:ext cx="12" cy="6"/>
              </a:xfrm>
              <a:custGeom>
                <a:avLst/>
                <a:gdLst>
                  <a:gd name="T0" fmla="*/ 0 w 29"/>
                  <a:gd name="T1" fmla="*/ 0 h 16"/>
                  <a:gd name="T2" fmla="*/ 0 w 29"/>
                  <a:gd name="T3" fmla="*/ 0 h 16"/>
                  <a:gd name="T4" fmla="*/ 0 w 29"/>
                  <a:gd name="T5" fmla="*/ 0 h 16"/>
                  <a:gd name="T6" fmla="*/ 0 w 29"/>
                  <a:gd name="T7" fmla="*/ 0 h 16"/>
                  <a:gd name="T8" fmla="*/ 0 w 29"/>
                  <a:gd name="T9" fmla="*/ 0 h 16"/>
                  <a:gd name="T10" fmla="*/ 0 w 29"/>
                  <a:gd name="T11" fmla="*/ 0 h 16"/>
                  <a:gd name="T12" fmla="*/ 0 w 29"/>
                  <a:gd name="T13" fmla="*/ 0 h 16"/>
                  <a:gd name="T14" fmla="*/ 0 w 29"/>
                  <a:gd name="T15" fmla="*/ 0 h 16"/>
                  <a:gd name="T16" fmla="*/ 0 w 29"/>
                  <a:gd name="T17" fmla="*/ 0 h 16"/>
                  <a:gd name="T18" fmla="*/ 0 w 29"/>
                  <a:gd name="T19" fmla="*/ 0 h 16"/>
                  <a:gd name="T20" fmla="*/ 0 w 29"/>
                  <a:gd name="T21" fmla="*/ 0 h 16"/>
                  <a:gd name="T22" fmla="*/ 0 w 29"/>
                  <a:gd name="T23" fmla="*/ 0 h 16"/>
                  <a:gd name="T24" fmla="*/ 0 w 29"/>
                  <a:gd name="T25" fmla="*/ 0 h 16"/>
                  <a:gd name="T26" fmla="*/ 0 w 29"/>
                  <a:gd name="T27" fmla="*/ 0 h 16"/>
                  <a:gd name="T28" fmla="*/ 0 w 29"/>
                  <a:gd name="T29" fmla="*/ 0 h 16"/>
                  <a:gd name="T30" fmla="*/ 0 w 29"/>
                  <a:gd name="T31" fmla="*/ 0 h 16"/>
                  <a:gd name="T32" fmla="*/ 0 w 29"/>
                  <a:gd name="T33" fmla="*/ 0 h 16"/>
                  <a:gd name="T34" fmla="*/ 0 w 29"/>
                  <a:gd name="T35" fmla="*/ 0 h 16"/>
                  <a:gd name="T36" fmla="*/ 0 w 29"/>
                  <a:gd name="T37" fmla="*/ 0 h 16"/>
                  <a:gd name="T38" fmla="*/ 0 w 29"/>
                  <a:gd name="T39" fmla="*/ 0 h 16"/>
                  <a:gd name="T40" fmla="*/ 0 w 29"/>
                  <a:gd name="T41" fmla="*/ 0 h 16"/>
                  <a:gd name="T42" fmla="*/ 0 w 29"/>
                  <a:gd name="T43" fmla="*/ 0 h 16"/>
                  <a:gd name="T44" fmla="*/ 0 w 29"/>
                  <a:gd name="T45" fmla="*/ 0 h 16"/>
                  <a:gd name="T46" fmla="*/ 0 w 29"/>
                  <a:gd name="T47" fmla="*/ 0 h 16"/>
                  <a:gd name="T48" fmla="*/ 0 w 29"/>
                  <a:gd name="T49" fmla="*/ 0 h 16"/>
                  <a:gd name="T50" fmla="*/ 0 w 29"/>
                  <a:gd name="T51" fmla="*/ 0 h 16"/>
                  <a:gd name="T52" fmla="*/ 0 w 29"/>
                  <a:gd name="T53" fmla="*/ 0 h 16"/>
                  <a:gd name="T54" fmla="*/ 0 w 29"/>
                  <a:gd name="T55" fmla="*/ 0 h 16"/>
                  <a:gd name="T56" fmla="*/ 0 w 29"/>
                  <a:gd name="T57" fmla="*/ 0 h 16"/>
                  <a:gd name="T58" fmla="*/ 0 w 29"/>
                  <a:gd name="T59" fmla="*/ 0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16"/>
                  <a:gd name="T92" fmla="*/ 29 w 29"/>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16">
                    <a:moveTo>
                      <a:pt x="29" y="0"/>
                    </a:moveTo>
                    <a:lnTo>
                      <a:pt x="29" y="2"/>
                    </a:lnTo>
                    <a:lnTo>
                      <a:pt x="27" y="2"/>
                    </a:lnTo>
                    <a:lnTo>
                      <a:pt x="26" y="4"/>
                    </a:lnTo>
                    <a:lnTo>
                      <a:pt x="24" y="4"/>
                    </a:lnTo>
                    <a:lnTo>
                      <a:pt x="24" y="5"/>
                    </a:lnTo>
                    <a:lnTo>
                      <a:pt x="23" y="5"/>
                    </a:lnTo>
                    <a:lnTo>
                      <a:pt x="23" y="7"/>
                    </a:lnTo>
                    <a:lnTo>
                      <a:pt x="21" y="7"/>
                    </a:lnTo>
                    <a:lnTo>
                      <a:pt x="20" y="8"/>
                    </a:lnTo>
                    <a:lnTo>
                      <a:pt x="20" y="10"/>
                    </a:lnTo>
                    <a:lnTo>
                      <a:pt x="18" y="10"/>
                    </a:lnTo>
                    <a:lnTo>
                      <a:pt x="18" y="11"/>
                    </a:lnTo>
                    <a:lnTo>
                      <a:pt x="17" y="11"/>
                    </a:lnTo>
                    <a:lnTo>
                      <a:pt x="15" y="11"/>
                    </a:lnTo>
                    <a:lnTo>
                      <a:pt x="14" y="11"/>
                    </a:lnTo>
                    <a:lnTo>
                      <a:pt x="12" y="11"/>
                    </a:lnTo>
                    <a:lnTo>
                      <a:pt x="12" y="13"/>
                    </a:lnTo>
                    <a:lnTo>
                      <a:pt x="11" y="13"/>
                    </a:lnTo>
                    <a:lnTo>
                      <a:pt x="9" y="13"/>
                    </a:lnTo>
                    <a:lnTo>
                      <a:pt x="9" y="14"/>
                    </a:lnTo>
                    <a:lnTo>
                      <a:pt x="7" y="14"/>
                    </a:lnTo>
                    <a:lnTo>
                      <a:pt x="6" y="14"/>
                    </a:lnTo>
                    <a:lnTo>
                      <a:pt x="4" y="14"/>
                    </a:lnTo>
                    <a:lnTo>
                      <a:pt x="4" y="16"/>
                    </a:lnTo>
                    <a:lnTo>
                      <a:pt x="3" y="16"/>
                    </a:lnTo>
                    <a:lnTo>
                      <a:pt x="1" y="16"/>
                    </a:lnTo>
                    <a:lnTo>
                      <a:pt x="0" y="16"/>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87" name="Line 157"/>
              <p:cNvSpPr>
                <a:spLocks noChangeShapeType="1"/>
              </p:cNvSpPr>
              <p:nvPr/>
            </p:nvSpPr>
            <p:spPr bwMode="auto">
              <a:xfrm flipV="1">
                <a:off x="1840" y="1627"/>
                <a:ext cx="16" cy="1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88" name="Freeform 158"/>
              <p:cNvSpPr>
                <a:spLocks noChangeArrowheads="1"/>
              </p:cNvSpPr>
              <p:nvPr/>
            </p:nvSpPr>
            <p:spPr bwMode="auto">
              <a:xfrm>
                <a:off x="1825" y="1623"/>
                <a:ext cx="38" cy="26"/>
              </a:xfrm>
              <a:custGeom>
                <a:avLst/>
                <a:gdLst>
                  <a:gd name="T0" fmla="*/ 1 w 82"/>
                  <a:gd name="T1" fmla="*/ 1 h 58"/>
                  <a:gd name="T2" fmla="*/ 1 w 82"/>
                  <a:gd name="T3" fmla="*/ 1 h 58"/>
                  <a:gd name="T4" fmla="*/ 0 w 82"/>
                  <a:gd name="T5" fmla="*/ 1 h 58"/>
                  <a:gd name="T6" fmla="*/ 1 w 82"/>
                  <a:gd name="T7" fmla="*/ 0 h 58"/>
                  <a:gd name="T8" fmla="*/ 2 w 82"/>
                  <a:gd name="T9" fmla="*/ 0 h 58"/>
                  <a:gd name="T10" fmla="*/ 0 60000 65536"/>
                  <a:gd name="T11" fmla="*/ 0 60000 65536"/>
                  <a:gd name="T12" fmla="*/ 0 60000 65536"/>
                  <a:gd name="T13" fmla="*/ 0 60000 65536"/>
                  <a:gd name="T14" fmla="*/ 0 60000 65536"/>
                  <a:gd name="T15" fmla="*/ 0 w 82"/>
                  <a:gd name="T16" fmla="*/ 0 h 58"/>
                  <a:gd name="T17" fmla="*/ 82 w 82"/>
                  <a:gd name="T18" fmla="*/ 58 h 58"/>
                </a:gdLst>
                <a:ahLst/>
                <a:cxnLst>
                  <a:cxn ang="T10">
                    <a:pos x="T0" y="T1"/>
                  </a:cxn>
                  <a:cxn ang="T11">
                    <a:pos x="T2" y="T3"/>
                  </a:cxn>
                  <a:cxn ang="T12">
                    <a:pos x="T4" y="T5"/>
                  </a:cxn>
                  <a:cxn ang="T13">
                    <a:pos x="T6" y="T7"/>
                  </a:cxn>
                  <a:cxn ang="T14">
                    <a:pos x="T8" y="T9"/>
                  </a:cxn>
                </a:cxnLst>
                <a:rect l="T15" t="T16" r="T17" b="T18"/>
                <a:pathLst>
                  <a:path w="82" h="58">
                    <a:moveTo>
                      <a:pt x="51" y="46"/>
                    </a:moveTo>
                    <a:lnTo>
                      <a:pt x="40" y="58"/>
                    </a:lnTo>
                    <a:lnTo>
                      <a:pt x="0" y="58"/>
                    </a:lnTo>
                    <a:lnTo>
                      <a:pt x="43" y="9"/>
                    </a:lnTo>
                    <a:lnTo>
                      <a:pt x="82"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89" name="Line 159"/>
              <p:cNvSpPr>
                <a:spLocks noChangeShapeType="1"/>
              </p:cNvSpPr>
              <p:nvPr/>
            </p:nvSpPr>
            <p:spPr bwMode="auto">
              <a:xfrm flipH="1" flipV="1">
                <a:off x="1748" y="1525"/>
                <a:ext cx="71" cy="6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90" name="Line 160"/>
              <p:cNvSpPr>
                <a:spLocks noChangeShapeType="1"/>
              </p:cNvSpPr>
              <p:nvPr/>
            </p:nvSpPr>
            <p:spPr bwMode="auto">
              <a:xfrm flipH="1" flipV="1">
                <a:off x="1744" y="1525"/>
                <a:ext cx="71" cy="6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91" name="Freeform 161"/>
              <p:cNvSpPr>
                <a:spLocks noChangeArrowheads="1"/>
              </p:cNvSpPr>
              <p:nvPr/>
            </p:nvSpPr>
            <p:spPr bwMode="auto">
              <a:xfrm>
                <a:off x="1740" y="1519"/>
                <a:ext cx="10" cy="10"/>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25" y="14"/>
                    </a:moveTo>
                    <a:lnTo>
                      <a:pt x="10" y="0"/>
                    </a:lnTo>
                    <a:lnTo>
                      <a:pt x="0" y="9"/>
                    </a:lnTo>
                    <a:lnTo>
                      <a:pt x="17" y="23"/>
                    </a:lnTo>
                    <a:lnTo>
                      <a:pt x="25" y="14"/>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92" name="Line 162"/>
              <p:cNvSpPr>
                <a:spLocks noChangeShapeType="1"/>
              </p:cNvSpPr>
              <p:nvPr/>
            </p:nvSpPr>
            <p:spPr bwMode="auto">
              <a:xfrm flipH="1">
                <a:off x="1810" y="1587"/>
                <a:ext cx="9"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93" name="Freeform 163"/>
              <p:cNvSpPr>
                <a:spLocks noChangeArrowheads="1"/>
              </p:cNvSpPr>
              <p:nvPr/>
            </p:nvSpPr>
            <p:spPr bwMode="auto">
              <a:xfrm>
                <a:off x="1796" y="1572"/>
                <a:ext cx="6" cy="26"/>
              </a:xfrm>
              <a:custGeom>
                <a:avLst/>
                <a:gdLst>
                  <a:gd name="T0" fmla="*/ 0 w 12"/>
                  <a:gd name="T1" fmla="*/ 0 h 58"/>
                  <a:gd name="T2" fmla="*/ 1 w 12"/>
                  <a:gd name="T3" fmla="*/ 1 h 58"/>
                  <a:gd name="T4" fmla="*/ 1 w 12"/>
                  <a:gd name="T5" fmla="*/ 1 h 58"/>
                  <a:gd name="T6" fmla="*/ 1 w 12"/>
                  <a:gd name="T7" fmla="*/ 0 h 58"/>
                  <a:gd name="T8" fmla="*/ 0 60000 65536"/>
                  <a:gd name="T9" fmla="*/ 0 60000 65536"/>
                  <a:gd name="T10" fmla="*/ 0 60000 65536"/>
                  <a:gd name="T11" fmla="*/ 0 60000 65536"/>
                  <a:gd name="T12" fmla="*/ 0 w 12"/>
                  <a:gd name="T13" fmla="*/ 0 h 58"/>
                  <a:gd name="T14" fmla="*/ 12 w 12"/>
                  <a:gd name="T15" fmla="*/ 58 h 58"/>
                </a:gdLst>
                <a:ahLst/>
                <a:cxnLst>
                  <a:cxn ang="T8">
                    <a:pos x="T0" y="T1"/>
                  </a:cxn>
                  <a:cxn ang="T9">
                    <a:pos x="T2" y="T3"/>
                  </a:cxn>
                  <a:cxn ang="T10">
                    <a:pos x="T4" y="T5"/>
                  </a:cxn>
                  <a:cxn ang="T11">
                    <a:pos x="T6" y="T7"/>
                  </a:cxn>
                </a:cxnLst>
                <a:rect l="T12" t="T13" r="T14" b="T15"/>
                <a:pathLst>
                  <a:path w="12" h="58">
                    <a:moveTo>
                      <a:pt x="0" y="0"/>
                    </a:moveTo>
                    <a:lnTo>
                      <a:pt x="9" y="58"/>
                    </a:lnTo>
                    <a:lnTo>
                      <a:pt x="12" y="57"/>
                    </a:lnTo>
                    <a:lnTo>
                      <a:pt x="9"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94" name="Freeform 164"/>
              <p:cNvSpPr>
                <a:spLocks noChangeArrowheads="1"/>
              </p:cNvSpPr>
              <p:nvPr/>
            </p:nvSpPr>
            <p:spPr bwMode="auto">
              <a:xfrm>
                <a:off x="1804" y="1577"/>
                <a:ext cx="6" cy="12"/>
              </a:xfrm>
              <a:custGeom>
                <a:avLst/>
                <a:gdLst>
                  <a:gd name="T0" fmla="*/ 0 w 14"/>
                  <a:gd name="T1" fmla="*/ 0 h 27"/>
                  <a:gd name="T2" fmla="*/ 0 w 14"/>
                  <a:gd name="T3" fmla="*/ 0 h 27"/>
                  <a:gd name="T4" fmla="*/ 0 w 14"/>
                  <a:gd name="T5" fmla="*/ 0 h 27"/>
                  <a:gd name="T6" fmla="*/ 0 w 14"/>
                  <a:gd name="T7" fmla="*/ 0 h 27"/>
                  <a:gd name="T8" fmla="*/ 0 60000 65536"/>
                  <a:gd name="T9" fmla="*/ 0 60000 65536"/>
                  <a:gd name="T10" fmla="*/ 0 60000 65536"/>
                  <a:gd name="T11" fmla="*/ 0 60000 65536"/>
                  <a:gd name="T12" fmla="*/ 0 w 14"/>
                  <a:gd name="T13" fmla="*/ 0 h 27"/>
                  <a:gd name="T14" fmla="*/ 14 w 14"/>
                  <a:gd name="T15" fmla="*/ 27 h 27"/>
                </a:gdLst>
                <a:ahLst/>
                <a:cxnLst>
                  <a:cxn ang="T8">
                    <a:pos x="T0" y="T1"/>
                  </a:cxn>
                  <a:cxn ang="T9">
                    <a:pos x="T2" y="T3"/>
                  </a:cxn>
                  <a:cxn ang="T10">
                    <a:pos x="T4" y="T5"/>
                  </a:cxn>
                  <a:cxn ang="T11">
                    <a:pos x="T6" y="T7"/>
                  </a:cxn>
                </a:cxnLst>
                <a:rect l="T12" t="T13" r="T14" b="T15"/>
                <a:pathLst>
                  <a:path w="14" h="27">
                    <a:moveTo>
                      <a:pt x="8" y="8"/>
                    </a:moveTo>
                    <a:lnTo>
                      <a:pt x="14" y="26"/>
                    </a:lnTo>
                    <a:lnTo>
                      <a:pt x="11" y="27"/>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95" name="Line 165"/>
              <p:cNvSpPr>
                <a:spLocks noChangeShapeType="1"/>
              </p:cNvSpPr>
              <p:nvPr/>
            </p:nvSpPr>
            <p:spPr bwMode="auto">
              <a:xfrm flipH="1">
                <a:off x="1801" y="1590"/>
                <a:ext cx="8" cy="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96" name="Freeform 166"/>
              <p:cNvSpPr>
                <a:spLocks noChangeArrowheads="1"/>
              </p:cNvSpPr>
              <p:nvPr/>
            </p:nvSpPr>
            <p:spPr bwMode="auto">
              <a:xfrm>
                <a:off x="1800" y="1568"/>
                <a:ext cx="5" cy="7"/>
              </a:xfrm>
              <a:custGeom>
                <a:avLst/>
                <a:gdLst>
                  <a:gd name="T0" fmla="*/ 0 w 14"/>
                  <a:gd name="T1" fmla="*/ 0 h 19"/>
                  <a:gd name="T2" fmla="*/ 0 w 14"/>
                  <a:gd name="T3" fmla="*/ 0 h 19"/>
                  <a:gd name="T4" fmla="*/ 0 w 14"/>
                  <a:gd name="T5" fmla="*/ 0 h 19"/>
                  <a:gd name="T6" fmla="*/ 0 w 14"/>
                  <a:gd name="T7" fmla="*/ 0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14" y="19"/>
                    </a:moveTo>
                    <a:lnTo>
                      <a:pt x="11" y="3"/>
                    </a:lnTo>
                    <a:lnTo>
                      <a:pt x="8" y="0"/>
                    </a:lnTo>
                    <a:lnTo>
                      <a:pt x="0" y="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97" name="Line 167"/>
              <p:cNvSpPr>
                <a:spLocks noChangeShapeType="1"/>
              </p:cNvSpPr>
              <p:nvPr/>
            </p:nvSpPr>
            <p:spPr bwMode="auto">
              <a:xfrm flipH="1">
                <a:off x="1816" y="1591"/>
                <a:ext cx="6"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98" name="Line 168"/>
              <p:cNvSpPr>
                <a:spLocks noChangeShapeType="1"/>
              </p:cNvSpPr>
              <p:nvPr/>
            </p:nvSpPr>
            <p:spPr bwMode="auto">
              <a:xfrm flipH="1">
                <a:off x="1818" y="1595"/>
                <a:ext cx="5" cy="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99" name="Line 169"/>
              <p:cNvSpPr>
                <a:spLocks noChangeShapeType="1"/>
              </p:cNvSpPr>
              <p:nvPr/>
            </p:nvSpPr>
            <p:spPr bwMode="auto">
              <a:xfrm flipH="1">
                <a:off x="1821" y="1602"/>
                <a:ext cx="4"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00" name="Freeform 170"/>
              <p:cNvSpPr>
                <a:spLocks noChangeArrowheads="1"/>
              </p:cNvSpPr>
              <p:nvPr/>
            </p:nvSpPr>
            <p:spPr bwMode="auto">
              <a:xfrm>
                <a:off x="1833" y="1539"/>
                <a:ext cx="33" cy="50"/>
              </a:xfrm>
              <a:custGeom>
                <a:avLst/>
                <a:gdLst>
                  <a:gd name="T0" fmla="*/ 0 w 72"/>
                  <a:gd name="T1" fmla="*/ 3 h 107"/>
                  <a:gd name="T2" fmla="*/ 0 w 72"/>
                  <a:gd name="T3" fmla="*/ 2 h 107"/>
                  <a:gd name="T4" fmla="*/ 2 w 72"/>
                  <a:gd name="T5" fmla="*/ 0 h 107"/>
                  <a:gd name="T6" fmla="*/ 2 w 72"/>
                  <a:gd name="T7" fmla="*/ 0 h 107"/>
                  <a:gd name="T8" fmla="*/ 0 w 72"/>
                  <a:gd name="T9" fmla="*/ 2 h 107"/>
                  <a:gd name="T10" fmla="*/ 0 w 72"/>
                  <a:gd name="T11" fmla="*/ 3 h 107"/>
                  <a:gd name="T12" fmla="*/ 0 60000 65536"/>
                  <a:gd name="T13" fmla="*/ 0 60000 65536"/>
                  <a:gd name="T14" fmla="*/ 0 60000 65536"/>
                  <a:gd name="T15" fmla="*/ 0 60000 65536"/>
                  <a:gd name="T16" fmla="*/ 0 60000 65536"/>
                  <a:gd name="T17" fmla="*/ 0 60000 65536"/>
                  <a:gd name="T18" fmla="*/ 0 w 72"/>
                  <a:gd name="T19" fmla="*/ 0 h 107"/>
                  <a:gd name="T20" fmla="*/ 72 w 72"/>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72" h="107">
                    <a:moveTo>
                      <a:pt x="0" y="107"/>
                    </a:moveTo>
                    <a:lnTo>
                      <a:pt x="8" y="71"/>
                    </a:lnTo>
                    <a:lnTo>
                      <a:pt x="69" y="0"/>
                    </a:lnTo>
                    <a:lnTo>
                      <a:pt x="72" y="2"/>
                    </a:lnTo>
                    <a:lnTo>
                      <a:pt x="11" y="74"/>
                    </a:lnTo>
                    <a:lnTo>
                      <a:pt x="3" y="107"/>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01" name="Freeform 171"/>
              <p:cNvSpPr>
                <a:spLocks noChangeArrowheads="1"/>
              </p:cNvSpPr>
              <p:nvPr/>
            </p:nvSpPr>
            <p:spPr bwMode="auto">
              <a:xfrm>
                <a:off x="1841" y="1540"/>
                <a:ext cx="25" cy="55"/>
              </a:xfrm>
              <a:custGeom>
                <a:avLst/>
                <a:gdLst>
                  <a:gd name="T0" fmla="*/ 1 w 55"/>
                  <a:gd name="T1" fmla="*/ 0 h 120"/>
                  <a:gd name="T2" fmla="*/ 1 w 55"/>
                  <a:gd name="T3" fmla="*/ 2 h 120"/>
                  <a:gd name="T4" fmla="*/ 0 w 55"/>
                  <a:gd name="T5" fmla="*/ 3 h 120"/>
                  <a:gd name="T6" fmla="*/ 0 60000 65536"/>
                  <a:gd name="T7" fmla="*/ 0 60000 65536"/>
                  <a:gd name="T8" fmla="*/ 0 60000 65536"/>
                  <a:gd name="T9" fmla="*/ 0 w 55"/>
                  <a:gd name="T10" fmla="*/ 0 h 120"/>
                  <a:gd name="T11" fmla="*/ 55 w 55"/>
                  <a:gd name="T12" fmla="*/ 120 h 120"/>
                </a:gdLst>
                <a:ahLst/>
                <a:cxnLst>
                  <a:cxn ang="T6">
                    <a:pos x="T0" y="T1"/>
                  </a:cxn>
                  <a:cxn ang="T7">
                    <a:pos x="T2" y="T3"/>
                  </a:cxn>
                  <a:cxn ang="T8">
                    <a:pos x="T4" y="T5"/>
                  </a:cxn>
                </a:cxnLst>
                <a:rect l="T9" t="T10" r="T11" b="T12"/>
                <a:pathLst>
                  <a:path w="55" h="120">
                    <a:moveTo>
                      <a:pt x="55" y="0"/>
                    </a:moveTo>
                    <a:lnTo>
                      <a:pt x="29" y="94"/>
                    </a:lnTo>
                    <a:lnTo>
                      <a:pt x="0" y="12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02" name="Line 172"/>
              <p:cNvSpPr>
                <a:spLocks noChangeShapeType="1"/>
              </p:cNvSpPr>
              <p:nvPr/>
            </p:nvSpPr>
            <p:spPr bwMode="auto">
              <a:xfrm flipH="1">
                <a:off x="1846" y="1549"/>
                <a:ext cx="13" cy="4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03" name="Line 173"/>
              <p:cNvSpPr>
                <a:spLocks noChangeShapeType="1"/>
              </p:cNvSpPr>
              <p:nvPr/>
            </p:nvSpPr>
            <p:spPr bwMode="auto">
              <a:xfrm flipH="1">
                <a:off x="1846" y="1550"/>
                <a:ext cx="11" cy="3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04" name="Line 174"/>
              <p:cNvSpPr>
                <a:spLocks noChangeShapeType="1"/>
              </p:cNvSpPr>
              <p:nvPr/>
            </p:nvSpPr>
            <p:spPr bwMode="auto">
              <a:xfrm flipH="1">
                <a:off x="1841" y="1558"/>
                <a:ext cx="9" cy="36"/>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05" name="Line 175"/>
              <p:cNvSpPr>
                <a:spLocks noChangeShapeType="1"/>
              </p:cNvSpPr>
              <p:nvPr/>
            </p:nvSpPr>
            <p:spPr bwMode="auto">
              <a:xfrm flipH="1">
                <a:off x="1840" y="1560"/>
                <a:ext cx="9" cy="36"/>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06" name="Line 176"/>
              <p:cNvSpPr>
                <a:spLocks noChangeShapeType="1"/>
              </p:cNvSpPr>
              <p:nvPr/>
            </p:nvSpPr>
            <p:spPr bwMode="auto">
              <a:xfrm flipH="1">
                <a:off x="1837" y="1566"/>
                <a:ext cx="6" cy="2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07" name="Line 177"/>
              <p:cNvSpPr>
                <a:spLocks noChangeShapeType="1"/>
              </p:cNvSpPr>
              <p:nvPr/>
            </p:nvSpPr>
            <p:spPr bwMode="auto">
              <a:xfrm flipH="1">
                <a:off x="1837" y="1567"/>
                <a:ext cx="5" cy="2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08" name="Line 178"/>
              <p:cNvSpPr>
                <a:spLocks noChangeShapeType="1"/>
              </p:cNvSpPr>
              <p:nvPr/>
            </p:nvSpPr>
            <p:spPr bwMode="auto">
              <a:xfrm flipH="1">
                <a:off x="1851" y="1567"/>
                <a:ext cx="8" cy="6"/>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09" name="Line 179"/>
              <p:cNvSpPr>
                <a:spLocks noChangeShapeType="1"/>
              </p:cNvSpPr>
              <p:nvPr/>
            </p:nvSpPr>
            <p:spPr bwMode="auto">
              <a:xfrm flipH="1">
                <a:off x="1843" y="1576"/>
                <a:ext cx="7" cy="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10" name="Line 180"/>
              <p:cNvSpPr>
                <a:spLocks noChangeShapeType="1"/>
              </p:cNvSpPr>
              <p:nvPr/>
            </p:nvSpPr>
            <p:spPr bwMode="auto">
              <a:xfrm flipH="1">
                <a:off x="1837" y="1584"/>
                <a:ext cx="6" cy="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11" name="Line 181"/>
              <p:cNvSpPr>
                <a:spLocks noChangeShapeType="1"/>
              </p:cNvSpPr>
              <p:nvPr/>
            </p:nvSpPr>
            <p:spPr bwMode="auto">
              <a:xfrm flipH="1">
                <a:off x="1851" y="1566"/>
                <a:ext cx="8" cy="6"/>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12" name="Line 182"/>
              <p:cNvSpPr>
                <a:spLocks noChangeShapeType="1"/>
              </p:cNvSpPr>
              <p:nvPr/>
            </p:nvSpPr>
            <p:spPr bwMode="auto">
              <a:xfrm flipH="1">
                <a:off x="1845" y="1574"/>
                <a:ext cx="6" cy="6"/>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13" name="Line 183"/>
              <p:cNvSpPr>
                <a:spLocks noChangeShapeType="1"/>
              </p:cNvSpPr>
              <p:nvPr/>
            </p:nvSpPr>
            <p:spPr bwMode="auto">
              <a:xfrm flipH="1">
                <a:off x="1837" y="1582"/>
                <a:ext cx="6"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14" name="Line 184"/>
              <p:cNvSpPr>
                <a:spLocks noChangeShapeType="1"/>
              </p:cNvSpPr>
              <p:nvPr/>
            </p:nvSpPr>
            <p:spPr bwMode="auto">
              <a:xfrm flipH="1">
                <a:off x="1836" y="1590"/>
                <a:ext cx="2"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515" name="Freeform 185"/>
              <p:cNvSpPr>
                <a:spLocks noChangeArrowheads="1"/>
              </p:cNvSpPr>
              <p:nvPr/>
            </p:nvSpPr>
            <p:spPr bwMode="auto">
              <a:xfrm>
                <a:off x="1828" y="1579"/>
                <a:ext cx="6" cy="8"/>
              </a:xfrm>
              <a:custGeom>
                <a:avLst/>
                <a:gdLst>
                  <a:gd name="T0" fmla="*/ 0 w 14"/>
                  <a:gd name="T1" fmla="*/ 0 h 20"/>
                  <a:gd name="T2" fmla="*/ 0 w 14"/>
                  <a:gd name="T3" fmla="*/ 0 h 20"/>
                  <a:gd name="T4" fmla="*/ 0 w 14"/>
                  <a:gd name="T5" fmla="*/ 0 h 20"/>
                  <a:gd name="T6" fmla="*/ 0 w 14"/>
                  <a:gd name="T7" fmla="*/ 0 h 20"/>
                  <a:gd name="T8" fmla="*/ 0 w 14"/>
                  <a:gd name="T9" fmla="*/ 0 h 20"/>
                  <a:gd name="T10" fmla="*/ 0 w 14"/>
                  <a:gd name="T11" fmla="*/ 0 h 20"/>
                  <a:gd name="T12" fmla="*/ 0 w 14"/>
                  <a:gd name="T13" fmla="*/ 0 h 20"/>
                  <a:gd name="T14" fmla="*/ 0 w 14"/>
                  <a:gd name="T15" fmla="*/ 0 h 20"/>
                  <a:gd name="T16" fmla="*/ 0 w 14"/>
                  <a:gd name="T17" fmla="*/ 0 h 20"/>
                  <a:gd name="T18" fmla="*/ 0 w 14"/>
                  <a:gd name="T19" fmla="*/ 0 h 20"/>
                  <a:gd name="T20" fmla="*/ 0 w 14"/>
                  <a:gd name="T21" fmla="*/ 0 h 20"/>
                  <a:gd name="T22" fmla="*/ 0 w 14"/>
                  <a:gd name="T23" fmla="*/ 0 h 20"/>
                  <a:gd name="T24" fmla="*/ 0 w 14"/>
                  <a:gd name="T25" fmla="*/ 0 h 20"/>
                  <a:gd name="T26" fmla="*/ 0 w 14"/>
                  <a:gd name="T27" fmla="*/ 0 h 20"/>
                  <a:gd name="T28" fmla="*/ 0 w 14"/>
                  <a:gd name="T29" fmla="*/ 0 h 20"/>
                  <a:gd name="T30" fmla="*/ 0 w 14"/>
                  <a:gd name="T31" fmla="*/ 0 h 20"/>
                  <a:gd name="T32" fmla="*/ 0 w 14"/>
                  <a:gd name="T33" fmla="*/ 0 h 20"/>
                  <a:gd name="T34" fmla="*/ 0 w 14"/>
                  <a:gd name="T35" fmla="*/ 0 h 20"/>
                  <a:gd name="T36" fmla="*/ 0 w 14"/>
                  <a:gd name="T37" fmla="*/ 0 h 20"/>
                  <a:gd name="T38" fmla="*/ 0 w 14"/>
                  <a:gd name="T39" fmla="*/ 0 h 20"/>
                  <a:gd name="T40" fmla="*/ 0 w 14"/>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20"/>
                  <a:gd name="T65" fmla="*/ 14 w 14"/>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20">
                    <a:moveTo>
                      <a:pt x="14" y="0"/>
                    </a:moveTo>
                    <a:lnTo>
                      <a:pt x="12" y="0"/>
                    </a:lnTo>
                    <a:lnTo>
                      <a:pt x="12" y="1"/>
                    </a:lnTo>
                    <a:lnTo>
                      <a:pt x="10" y="1"/>
                    </a:lnTo>
                    <a:lnTo>
                      <a:pt x="9" y="1"/>
                    </a:lnTo>
                    <a:lnTo>
                      <a:pt x="9" y="3"/>
                    </a:lnTo>
                    <a:lnTo>
                      <a:pt x="7" y="3"/>
                    </a:lnTo>
                    <a:lnTo>
                      <a:pt x="7" y="5"/>
                    </a:lnTo>
                    <a:lnTo>
                      <a:pt x="4" y="6"/>
                    </a:lnTo>
                    <a:lnTo>
                      <a:pt x="4" y="8"/>
                    </a:lnTo>
                    <a:lnTo>
                      <a:pt x="3" y="9"/>
                    </a:lnTo>
                    <a:lnTo>
                      <a:pt x="3" y="11"/>
                    </a:lnTo>
                    <a:lnTo>
                      <a:pt x="1" y="11"/>
                    </a:lnTo>
                    <a:lnTo>
                      <a:pt x="1" y="12"/>
                    </a:lnTo>
                    <a:lnTo>
                      <a:pt x="1" y="14"/>
                    </a:lnTo>
                    <a:lnTo>
                      <a:pt x="0" y="14"/>
                    </a:lnTo>
                    <a:lnTo>
                      <a:pt x="0" y="15"/>
                    </a:lnTo>
                    <a:lnTo>
                      <a:pt x="0" y="17"/>
                    </a:lnTo>
                    <a:lnTo>
                      <a:pt x="0" y="18"/>
                    </a:lnTo>
                    <a:lnTo>
                      <a:pt x="0" y="2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16" name="Freeform 186"/>
              <p:cNvSpPr>
                <a:spLocks noChangeArrowheads="1"/>
              </p:cNvSpPr>
              <p:nvPr/>
            </p:nvSpPr>
            <p:spPr bwMode="auto">
              <a:xfrm>
                <a:off x="1829" y="1580"/>
                <a:ext cx="4" cy="7"/>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w 13"/>
                  <a:gd name="T27" fmla="*/ 0 h 19"/>
                  <a:gd name="T28" fmla="*/ 0 w 13"/>
                  <a:gd name="T29" fmla="*/ 0 h 19"/>
                  <a:gd name="T30" fmla="*/ 0 w 13"/>
                  <a:gd name="T31" fmla="*/ 0 h 19"/>
                  <a:gd name="T32" fmla="*/ 0 w 13"/>
                  <a:gd name="T33" fmla="*/ 0 h 19"/>
                  <a:gd name="T34" fmla="*/ 0 w 13"/>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9"/>
                  <a:gd name="T56" fmla="*/ 13 w 13"/>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9">
                    <a:moveTo>
                      <a:pt x="13" y="0"/>
                    </a:moveTo>
                    <a:lnTo>
                      <a:pt x="11" y="0"/>
                    </a:lnTo>
                    <a:lnTo>
                      <a:pt x="11" y="2"/>
                    </a:lnTo>
                    <a:lnTo>
                      <a:pt x="9" y="2"/>
                    </a:lnTo>
                    <a:lnTo>
                      <a:pt x="8" y="4"/>
                    </a:lnTo>
                    <a:lnTo>
                      <a:pt x="6" y="5"/>
                    </a:lnTo>
                    <a:lnTo>
                      <a:pt x="5" y="7"/>
                    </a:lnTo>
                    <a:lnTo>
                      <a:pt x="5" y="8"/>
                    </a:lnTo>
                    <a:lnTo>
                      <a:pt x="3" y="8"/>
                    </a:lnTo>
                    <a:lnTo>
                      <a:pt x="3" y="10"/>
                    </a:lnTo>
                    <a:lnTo>
                      <a:pt x="2" y="10"/>
                    </a:lnTo>
                    <a:lnTo>
                      <a:pt x="2" y="11"/>
                    </a:lnTo>
                    <a:lnTo>
                      <a:pt x="2" y="13"/>
                    </a:lnTo>
                    <a:lnTo>
                      <a:pt x="0" y="13"/>
                    </a:lnTo>
                    <a:lnTo>
                      <a:pt x="0" y="14"/>
                    </a:lnTo>
                    <a:lnTo>
                      <a:pt x="0" y="16"/>
                    </a:lnTo>
                    <a:lnTo>
                      <a:pt x="0" y="17"/>
                    </a:lnTo>
                    <a:lnTo>
                      <a:pt x="0" y="19"/>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8200" name="Group 187"/>
            <p:cNvGrpSpPr>
              <a:grpSpLocks/>
            </p:cNvGrpSpPr>
            <p:nvPr/>
          </p:nvGrpSpPr>
          <p:grpSpPr bwMode="auto">
            <a:xfrm>
              <a:off x="4140200" y="2965450"/>
              <a:ext cx="204788" cy="280988"/>
              <a:chOff x="3139" y="1868"/>
              <a:chExt cx="129" cy="177"/>
            </a:xfrm>
          </p:grpSpPr>
          <p:sp>
            <p:nvSpPr>
              <p:cNvPr id="8341" name="Freeform 188"/>
              <p:cNvSpPr>
                <a:spLocks noChangeArrowheads="1"/>
              </p:cNvSpPr>
              <p:nvPr/>
            </p:nvSpPr>
            <p:spPr bwMode="auto">
              <a:xfrm>
                <a:off x="3212" y="1950"/>
                <a:ext cx="29" cy="38"/>
              </a:xfrm>
              <a:custGeom>
                <a:avLst/>
                <a:gdLst>
                  <a:gd name="T0" fmla="*/ 0 w 65"/>
                  <a:gd name="T1" fmla="*/ 0 h 83"/>
                  <a:gd name="T2" fmla="*/ 0 w 65"/>
                  <a:gd name="T3" fmla="*/ 0 h 83"/>
                  <a:gd name="T4" fmla="*/ 0 w 65"/>
                  <a:gd name="T5" fmla="*/ 0 h 83"/>
                  <a:gd name="T6" fmla="*/ 0 w 65"/>
                  <a:gd name="T7" fmla="*/ 0 h 83"/>
                  <a:gd name="T8" fmla="*/ 0 w 65"/>
                  <a:gd name="T9" fmla="*/ 0 h 83"/>
                  <a:gd name="T10" fmla="*/ 0 w 65"/>
                  <a:gd name="T11" fmla="*/ 0 h 83"/>
                  <a:gd name="T12" fmla="*/ 0 w 65"/>
                  <a:gd name="T13" fmla="*/ 0 h 83"/>
                  <a:gd name="T14" fmla="*/ 0 w 65"/>
                  <a:gd name="T15" fmla="*/ 1 h 83"/>
                  <a:gd name="T16" fmla="*/ 0 w 65"/>
                  <a:gd name="T17" fmla="*/ 1 h 83"/>
                  <a:gd name="T18" fmla="*/ 0 w 65"/>
                  <a:gd name="T19" fmla="*/ 1 h 83"/>
                  <a:gd name="T20" fmla="*/ 0 w 65"/>
                  <a:gd name="T21" fmla="*/ 1 h 83"/>
                  <a:gd name="T22" fmla="*/ 0 w 65"/>
                  <a:gd name="T23" fmla="*/ 1 h 83"/>
                  <a:gd name="T24" fmla="*/ 0 w 65"/>
                  <a:gd name="T25" fmla="*/ 1 h 83"/>
                  <a:gd name="T26" fmla="*/ 0 w 65"/>
                  <a:gd name="T27" fmla="*/ 2 h 83"/>
                  <a:gd name="T28" fmla="*/ 0 w 65"/>
                  <a:gd name="T29" fmla="*/ 2 h 83"/>
                  <a:gd name="T30" fmla="*/ 0 w 65"/>
                  <a:gd name="T31" fmla="*/ 2 h 83"/>
                  <a:gd name="T32" fmla="*/ 0 w 65"/>
                  <a:gd name="T33" fmla="*/ 2 h 83"/>
                  <a:gd name="T34" fmla="*/ 1 w 65"/>
                  <a:gd name="T35" fmla="*/ 2 h 83"/>
                  <a:gd name="T36" fmla="*/ 1 w 65"/>
                  <a:gd name="T37" fmla="*/ 2 h 83"/>
                  <a:gd name="T38" fmla="*/ 1 w 65"/>
                  <a:gd name="T39" fmla="*/ 2 h 83"/>
                  <a:gd name="T40" fmla="*/ 1 w 65"/>
                  <a:gd name="T41" fmla="*/ 2 h 83"/>
                  <a:gd name="T42" fmla="*/ 1 w 65"/>
                  <a:gd name="T43" fmla="*/ 2 h 83"/>
                  <a:gd name="T44" fmla="*/ 1 w 65"/>
                  <a:gd name="T45" fmla="*/ 2 h 83"/>
                  <a:gd name="T46" fmla="*/ 1 w 65"/>
                  <a:gd name="T47" fmla="*/ 2 h 83"/>
                  <a:gd name="T48" fmla="*/ 1 w 65"/>
                  <a:gd name="T49" fmla="*/ 2 h 83"/>
                  <a:gd name="T50" fmla="*/ 1 w 65"/>
                  <a:gd name="T51" fmla="*/ 1 h 83"/>
                  <a:gd name="T52" fmla="*/ 1 w 65"/>
                  <a:gd name="T53" fmla="*/ 1 h 83"/>
                  <a:gd name="T54" fmla="*/ 1 w 65"/>
                  <a:gd name="T55" fmla="*/ 1 h 83"/>
                  <a:gd name="T56" fmla="*/ 1 w 65"/>
                  <a:gd name="T57" fmla="*/ 1 h 83"/>
                  <a:gd name="T58" fmla="*/ 1 w 65"/>
                  <a:gd name="T59" fmla="*/ 1 h 83"/>
                  <a:gd name="T60" fmla="*/ 1 w 65"/>
                  <a:gd name="T61" fmla="*/ 1 h 83"/>
                  <a:gd name="T62" fmla="*/ 1 w 65"/>
                  <a:gd name="T63" fmla="*/ 0 h 83"/>
                  <a:gd name="T64" fmla="*/ 1 w 65"/>
                  <a:gd name="T65" fmla="*/ 0 h 83"/>
                  <a:gd name="T66" fmla="*/ 1 w 65"/>
                  <a:gd name="T67" fmla="*/ 0 h 83"/>
                  <a:gd name="T68" fmla="*/ 1 w 65"/>
                  <a:gd name="T69" fmla="*/ 0 h 83"/>
                  <a:gd name="T70" fmla="*/ 1 w 65"/>
                  <a:gd name="T71" fmla="*/ 0 h 83"/>
                  <a:gd name="T72" fmla="*/ 1 w 65"/>
                  <a:gd name="T73" fmla="*/ 0 h 83"/>
                  <a:gd name="T74" fmla="*/ 1 w 65"/>
                  <a:gd name="T75" fmla="*/ 0 h 83"/>
                  <a:gd name="T76" fmla="*/ 0 w 65"/>
                  <a:gd name="T77" fmla="*/ 0 h 83"/>
                  <a:gd name="T78" fmla="*/ 0 w 65"/>
                  <a:gd name="T79" fmla="*/ 0 h 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
                  <a:gd name="T121" fmla="*/ 0 h 83"/>
                  <a:gd name="T122" fmla="*/ 65 w 65"/>
                  <a:gd name="T123" fmla="*/ 83 h 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 h="83">
                    <a:moveTo>
                      <a:pt x="20" y="2"/>
                    </a:moveTo>
                    <a:lnTo>
                      <a:pt x="17" y="2"/>
                    </a:lnTo>
                    <a:lnTo>
                      <a:pt x="16" y="3"/>
                    </a:lnTo>
                    <a:lnTo>
                      <a:pt x="13" y="5"/>
                    </a:lnTo>
                    <a:lnTo>
                      <a:pt x="11" y="5"/>
                    </a:lnTo>
                    <a:lnTo>
                      <a:pt x="9" y="8"/>
                    </a:lnTo>
                    <a:lnTo>
                      <a:pt x="6" y="9"/>
                    </a:lnTo>
                    <a:lnTo>
                      <a:pt x="5" y="11"/>
                    </a:lnTo>
                    <a:lnTo>
                      <a:pt x="3" y="14"/>
                    </a:lnTo>
                    <a:lnTo>
                      <a:pt x="3" y="15"/>
                    </a:lnTo>
                    <a:lnTo>
                      <a:pt x="2" y="18"/>
                    </a:lnTo>
                    <a:lnTo>
                      <a:pt x="2" y="20"/>
                    </a:lnTo>
                    <a:lnTo>
                      <a:pt x="2" y="23"/>
                    </a:lnTo>
                    <a:lnTo>
                      <a:pt x="2" y="26"/>
                    </a:lnTo>
                    <a:lnTo>
                      <a:pt x="0" y="29"/>
                    </a:lnTo>
                    <a:lnTo>
                      <a:pt x="0" y="32"/>
                    </a:lnTo>
                    <a:lnTo>
                      <a:pt x="2" y="35"/>
                    </a:lnTo>
                    <a:lnTo>
                      <a:pt x="2" y="38"/>
                    </a:lnTo>
                    <a:lnTo>
                      <a:pt x="2" y="41"/>
                    </a:lnTo>
                    <a:lnTo>
                      <a:pt x="2" y="44"/>
                    </a:lnTo>
                    <a:lnTo>
                      <a:pt x="3" y="49"/>
                    </a:lnTo>
                    <a:lnTo>
                      <a:pt x="3" y="52"/>
                    </a:lnTo>
                    <a:lnTo>
                      <a:pt x="5" y="54"/>
                    </a:lnTo>
                    <a:lnTo>
                      <a:pt x="6" y="57"/>
                    </a:lnTo>
                    <a:lnTo>
                      <a:pt x="9" y="60"/>
                    </a:lnTo>
                    <a:lnTo>
                      <a:pt x="11" y="63"/>
                    </a:lnTo>
                    <a:lnTo>
                      <a:pt x="13" y="66"/>
                    </a:lnTo>
                    <a:lnTo>
                      <a:pt x="16" y="69"/>
                    </a:lnTo>
                    <a:lnTo>
                      <a:pt x="17" y="71"/>
                    </a:lnTo>
                    <a:lnTo>
                      <a:pt x="20" y="72"/>
                    </a:lnTo>
                    <a:lnTo>
                      <a:pt x="22" y="75"/>
                    </a:lnTo>
                    <a:lnTo>
                      <a:pt x="23" y="77"/>
                    </a:lnTo>
                    <a:lnTo>
                      <a:pt x="26" y="78"/>
                    </a:lnTo>
                    <a:lnTo>
                      <a:pt x="29" y="80"/>
                    </a:lnTo>
                    <a:lnTo>
                      <a:pt x="33" y="81"/>
                    </a:lnTo>
                    <a:lnTo>
                      <a:pt x="34" y="81"/>
                    </a:lnTo>
                    <a:lnTo>
                      <a:pt x="36" y="83"/>
                    </a:lnTo>
                    <a:lnTo>
                      <a:pt x="39" y="83"/>
                    </a:lnTo>
                    <a:lnTo>
                      <a:pt x="42" y="83"/>
                    </a:lnTo>
                    <a:lnTo>
                      <a:pt x="43" y="83"/>
                    </a:lnTo>
                    <a:lnTo>
                      <a:pt x="45" y="83"/>
                    </a:lnTo>
                    <a:lnTo>
                      <a:pt x="48" y="81"/>
                    </a:lnTo>
                    <a:lnTo>
                      <a:pt x="51" y="81"/>
                    </a:lnTo>
                    <a:lnTo>
                      <a:pt x="53" y="80"/>
                    </a:lnTo>
                    <a:lnTo>
                      <a:pt x="54" y="78"/>
                    </a:lnTo>
                    <a:lnTo>
                      <a:pt x="56" y="77"/>
                    </a:lnTo>
                    <a:lnTo>
                      <a:pt x="57" y="75"/>
                    </a:lnTo>
                    <a:lnTo>
                      <a:pt x="59" y="72"/>
                    </a:lnTo>
                    <a:lnTo>
                      <a:pt x="60" y="71"/>
                    </a:lnTo>
                    <a:lnTo>
                      <a:pt x="62" y="69"/>
                    </a:lnTo>
                    <a:lnTo>
                      <a:pt x="62" y="66"/>
                    </a:lnTo>
                    <a:lnTo>
                      <a:pt x="63" y="63"/>
                    </a:lnTo>
                    <a:lnTo>
                      <a:pt x="63" y="60"/>
                    </a:lnTo>
                    <a:lnTo>
                      <a:pt x="65" y="57"/>
                    </a:lnTo>
                    <a:lnTo>
                      <a:pt x="65" y="54"/>
                    </a:lnTo>
                    <a:lnTo>
                      <a:pt x="65" y="52"/>
                    </a:lnTo>
                    <a:lnTo>
                      <a:pt x="65" y="49"/>
                    </a:lnTo>
                    <a:lnTo>
                      <a:pt x="65" y="46"/>
                    </a:lnTo>
                    <a:lnTo>
                      <a:pt x="63" y="41"/>
                    </a:lnTo>
                    <a:lnTo>
                      <a:pt x="63" y="38"/>
                    </a:lnTo>
                    <a:lnTo>
                      <a:pt x="62" y="35"/>
                    </a:lnTo>
                    <a:lnTo>
                      <a:pt x="60" y="32"/>
                    </a:lnTo>
                    <a:lnTo>
                      <a:pt x="59" y="29"/>
                    </a:lnTo>
                    <a:lnTo>
                      <a:pt x="57" y="26"/>
                    </a:lnTo>
                    <a:lnTo>
                      <a:pt x="56" y="23"/>
                    </a:lnTo>
                    <a:lnTo>
                      <a:pt x="54" y="20"/>
                    </a:lnTo>
                    <a:lnTo>
                      <a:pt x="53" y="18"/>
                    </a:lnTo>
                    <a:lnTo>
                      <a:pt x="51" y="17"/>
                    </a:lnTo>
                    <a:lnTo>
                      <a:pt x="48" y="14"/>
                    </a:lnTo>
                    <a:lnTo>
                      <a:pt x="45" y="11"/>
                    </a:lnTo>
                    <a:lnTo>
                      <a:pt x="43" y="9"/>
                    </a:lnTo>
                    <a:lnTo>
                      <a:pt x="42" y="8"/>
                    </a:lnTo>
                    <a:lnTo>
                      <a:pt x="39" y="5"/>
                    </a:lnTo>
                    <a:lnTo>
                      <a:pt x="36" y="5"/>
                    </a:lnTo>
                    <a:lnTo>
                      <a:pt x="34" y="3"/>
                    </a:lnTo>
                    <a:lnTo>
                      <a:pt x="33" y="2"/>
                    </a:lnTo>
                    <a:lnTo>
                      <a:pt x="29" y="2"/>
                    </a:lnTo>
                    <a:lnTo>
                      <a:pt x="26" y="0"/>
                    </a:lnTo>
                    <a:lnTo>
                      <a:pt x="23" y="0"/>
                    </a:lnTo>
                    <a:lnTo>
                      <a:pt x="22" y="0"/>
                    </a:lnTo>
                    <a:lnTo>
                      <a:pt x="20" y="2"/>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42" name="Freeform 189"/>
              <p:cNvSpPr>
                <a:spLocks noChangeArrowheads="1"/>
              </p:cNvSpPr>
              <p:nvPr/>
            </p:nvSpPr>
            <p:spPr bwMode="auto">
              <a:xfrm>
                <a:off x="3224" y="1950"/>
                <a:ext cx="13" cy="28"/>
              </a:xfrm>
              <a:custGeom>
                <a:avLst/>
                <a:gdLst>
                  <a:gd name="T0" fmla="*/ 0 w 31"/>
                  <a:gd name="T1" fmla="*/ 1 h 63"/>
                  <a:gd name="T2" fmla="*/ 0 w 31"/>
                  <a:gd name="T3" fmla="*/ 1 h 63"/>
                  <a:gd name="T4" fmla="*/ 0 w 31"/>
                  <a:gd name="T5" fmla="*/ 1 h 63"/>
                  <a:gd name="T6" fmla="*/ 0 w 31"/>
                  <a:gd name="T7" fmla="*/ 1 h 63"/>
                  <a:gd name="T8" fmla="*/ 0 w 31"/>
                  <a:gd name="T9" fmla="*/ 1 h 63"/>
                  <a:gd name="T10" fmla="*/ 0 w 31"/>
                  <a:gd name="T11" fmla="*/ 1 h 63"/>
                  <a:gd name="T12" fmla="*/ 0 w 31"/>
                  <a:gd name="T13" fmla="*/ 1 h 63"/>
                  <a:gd name="T14" fmla="*/ 0 w 31"/>
                  <a:gd name="T15" fmla="*/ 1 h 63"/>
                  <a:gd name="T16" fmla="*/ 0 w 31"/>
                  <a:gd name="T17" fmla="*/ 1 h 63"/>
                  <a:gd name="T18" fmla="*/ 0 w 31"/>
                  <a:gd name="T19" fmla="*/ 1 h 63"/>
                  <a:gd name="T20" fmla="*/ 0 w 31"/>
                  <a:gd name="T21" fmla="*/ 1 h 63"/>
                  <a:gd name="T22" fmla="*/ 0 w 31"/>
                  <a:gd name="T23" fmla="*/ 1 h 63"/>
                  <a:gd name="T24" fmla="*/ 0 w 31"/>
                  <a:gd name="T25" fmla="*/ 1 h 63"/>
                  <a:gd name="T26" fmla="*/ 0 w 31"/>
                  <a:gd name="T27" fmla="*/ 1 h 63"/>
                  <a:gd name="T28" fmla="*/ 0 w 31"/>
                  <a:gd name="T29" fmla="*/ 1 h 63"/>
                  <a:gd name="T30" fmla="*/ 0 w 31"/>
                  <a:gd name="T31" fmla="*/ 1 h 63"/>
                  <a:gd name="T32" fmla="*/ 0 w 31"/>
                  <a:gd name="T33" fmla="*/ 0 h 63"/>
                  <a:gd name="T34" fmla="*/ 0 w 31"/>
                  <a:gd name="T35" fmla="*/ 0 h 63"/>
                  <a:gd name="T36" fmla="*/ 0 w 31"/>
                  <a:gd name="T37" fmla="*/ 0 h 63"/>
                  <a:gd name="T38" fmla="*/ 0 w 31"/>
                  <a:gd name="T39" fmla="*/ 0 h 63"/>
                  <a:gd name="T40" fmla="*/ 0 w 31"/>
                  <a:gd name="T41" fmla="*/ 0 h 63"/>
                  <a:gd name="T42" fmla="*/ 0 w 31"/>
                  <a:gd name="T43" fmla="*/ 0 h 63"/>
                  <a:gd name="T44" fmla="*/ 0 w 31"/>
                  <a:gd name="T45" fmla="*/ 0 h 63"/>
                  <a:gd name="T46" fmla="*/ 0 w 31"/>
                  <a:gd name="T47" fmla="*/ 0 h 63"/>
                  <a:gd name="T48" fmla="*/ 0 w 31"/>
                  <a:gd name="T49" fmla="*/ 0 h 63"/>
                  <a:gd name="T50" fmla="*/ 0 w 31"/>
                  <a:gd name="T51" fmla="*/ 0 h 63"/>
                  <a:gd name="T52" fmla="*/ 0 w 31"/>
                  <a:gd name="T53" fmla="*/ 0 h 63"/>
                  <a:gd name="T54" fmla="*/ 0 w 31"/>
                  <a:gd name="T55" fmla="*/ 0 h 63"/>
                  <a:gd name="T56" fmla="*/ 0 w 31"/>
                  <a:gd name="T57" fmla="*/ 0 h 63"/>
                  <a:gd name="T58" fmla="*/ 0 w 31"/>
                  <a:gd name="T59" fmla="*/ 0 h 63"/>
                  <a:gd name="T60" fmla="*/ 0 w 31"/>
                  <a:gd name="T61" fmla="*/ 0 h 63"/>
                  <a:gd name="T62" fmla="*/ 0 w 31"/>
                  <a:gd name="T63" fmla="*/ 0 h 63"/>
                  <a:gd name="T64" fmla="*/ 0 w 31"/>
                  <a:gd name="T65" fmla="*/ 0 h 63"/>
                  <a:gd name="T66" fmla="*/ 0 w 31"/>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
                  <a:gd name="T103" fmla="*/ 0 h 63"/>
                  <a:gd name="T104" fmla="*/ 31 w 31"/>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 h="63">
                    <a:moveTo>
                      <a:pt x="17" y="63"/>
                    </a:moveTo>
                    <a:lnTo>
                      <a:pt x="19" y="63"/>
                    </a:lnTo>
                    <a:lnTo>
                      <a:pt x="20" y="61"/>
                    </a:lnTo>
                    <a:lnTo>
                      <a:pt x="22" y="60"/>
                    </a:lnTo>
                    <a:lnTo>
                      <a:pt x="23" y="57"/>
                    </a:lnTo>
                    <a:lnTo>
                      <a:pt x="25" y="55"/>
                    </a:lnTo>
                    <a:lnTo>
                      <a:pt x="26" y="54"/>
                    </a:lnTo>
                    <a:lnTo>
                      <a:pt x="28" y="52"/>
                    </a:lnTo>
                    <a:lnTo>
                      <a:pt x="30" y="51"/>
                    </a:lnTo>
                    <a:lnTo>
                      <a:pt x="30" y="48"/>
                    </a:lnTo>
                    <a:lnTo>
                      <a:pt x="31" y="44"/>
                    </a:lnTo>
                    <a:lnTo>
                      <a:pt x="31" y="41"/>
                    </a:lnTo>
                    <a:lnTo>
                      <a:pt x="31" y="40"/>
                    </a:lnTo>
                    <a:lnTo>
                      <a:pt x="31" y="37"/>
                    </a:lnTo>
                    <a:lnTo>
                      <a:pt x="31" y="35"/>
                    </a:lnTo>
                    <a:lnTo>
                      <a:pt x="31" y="32"/>
                    </a:lnTo>
                    <a:lnTo>
                      <a:pt x="31" y="29"/>
                    </a:lnTo>
                    <a:lnTo>
                      <a:pt x="30" y="26"/>
                    </a:lnTo>
                    <a:lnTo>
                      <a:pt x="28" y="25"/>
                    </a:lnTo>
                    <a:lnTo>
                      <a:pt x="28" y="22"/>
                    </a:lnTo>
                    <a:lnTo>
                      <a:pt x="26" y="18"/>
                    </a:lnTo>
                    <a:lnTo>
                      <a:pt x="25" y="17"/>
                    </a:lnTo>
                    <a:lnTo>
                      <a:pt x="23" y="15"/>
                    </a:lnTo>
                    <a:lnTo>
                      <a:pt x="22" y="12"/>
                    </a:lnTo>
                    <a:lnTo>
                      <a:pt x="20" y="11"/>
                    </a:lnTo>
                    <a:lnTo>
                      <a:pt x="19" y="9"/>
                    </a:lnTo>
                    <a:lnTo>
                      <a:pt x="17" y="6"/>
                    </a:lnTo>
                    <a:lnTo>
                      <a:pt x="14" y="5"/>
                    </a:lnTo>
                    <a:lnTo>
                      <a:pt x="13" y="3"/>
                    </a:lnTo>
                    <a:lnTo>
                      <a:pt x="11" y="3"/>
                    </a:lnTo>
                    <a:lnTo>
                      <a:pt x="8" y="2"/>
                    </a:lnTo>
                    <a:lnTo>
                      <a:pt x="6" y="0"/>
                    </a:lnTo>
                    <a:lnTo>
                      <a:pt x="3"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43" name="Freeform 190"/>
              <p:cNvSpPr>
                <a:spLocks noChangeArrowheads="1"/>
              </p:cNvSpPr>
              <p:nvPr/>
            </p:nvSpPr>
            <p:spPr bwMode="auto">
              <a:xfrm>
                <a:off x="3216" y="1953"/>
                <a:ext cx="18" cy="26"/>
              </a:xfrm>
              <a:custGeom>
                <a:avLst/>
                <a:gdLst>
                  <a:gd name="T0" fmla="*/ 0 w 40"/>
                  <a:gd name="T1" fmla="*/ 1 h 58"/>
                  <a:gd name="T2" fmla="*/ 0 w 40"/>
                  <a:gd name="T3" fmla="*/ 1 h 58"/>
                  <a:gd name="T4" fmla="*/ 0 w 40"/>
                  <a:gd name="T5" fmla="*/ 1 h 58"/>
                  <a:gd name="T6" fmla="*/ 0 w 40"/>
                  <a:gd name="T7" fmla="*/ 1 h 58"/>
                  <a:gd name="T8" fmla="*/ 0 w 40"/>
                  <a:gd name="T9" fmla="*/ 1 h 58"/>
                  <a:gd name="T10" fmla="*/ 1 w 40"/>
                  <a:gd name="T11" fmla="*/ 1 h 58"/>
                  <a:gd name="T12" fmla="*/ 1 w 40"/>
                  <a:gd name="T13" fmla="*/ 1 h 58"/>
                  <a:gd name="T14" fmla="*/ 1 w 40"/>
                  <a:gd name="T15" fmla="*/ 1 h 58"/>
                  <a:gd name="T16" fmla="*/ 1 w 40"/>
                  <a:gd name="T17" fmla="*/ 1 h 58"/>
                  <a:gd name="T18" fmla="*/ 1 w 40"/>
                  <a:gd name="T19" fmla="*/ 1 h 58"/>
                  <a:gd name="T20" fmla="*/ 1 w 40"/>
                  <a:gd name="T21" fmla="*/ 1 h 58"/>
                  <a:gd name="T22" fmla="*/ 1 w 40"/>
                  <a:gd name="T23" fmla="*/ 1 h 58"/>
                  <a:gd name="T24" fmla="*/ 1 w 40"/>
                  <a:gd name="T25" fmla="*/ 1 h 58"/>
                  <a:gd name="T26" fmla="*/ 1 w 40"/>
                  <a:gd name="T27" fmla="*/ 1 h 58"/>
                  <a:gd name="T28" fmla="*/ 1 w 40"/>
                  <a:gd name="T29" fmla="*/ 0 h 58"/>
                  <a:gd name="T30" fmla="*/ 1 w 40"/>
                  <a:gd name="T31" fmla="*/ 0 h 58"/>
                  <a:gd name="T32" fmla="*/ 1 w 40"/>
                  <a:gd name="T33" fmla="*/ 0 h 58"/>
                  <a:gd name="T34" fmla="*/ 1 w 40"/>
                  <a:gd name="T35" fmla="*/ 0 h 58"/>
                  <a:gd name="T36" fmla="*/ 1 w 40"/>
                  <a:gd name="T37" fmla="*/ 0 h 58"/>
                  <a:gd name="T38" fmla="*/ 1 w 40"/>
                  <a:gd name="T39" fmla="*/ 0 h 58"/>
                  <a:gd name="T40" fmla="*/ 1 w 40"/>
                  <a:gd name="T41" fmla="*/ 0 h 58"/>
                  <a:gd name="T42" fmla="*/ 1 w 40"/>
                  <a:gd name="T43" fmla="*/ 0 h 58"/>
                  <a:gd name="T44" fmla="*/ 0 w 40"/>
                  <a:gd name="T45" fmla="*/ 0 h 58"/>
                  <a:gd name="T46" fmla="*/ 0 w 40"/>
                  <a:gd name="T47" fmla="*/ 0 h 58"/>
                  <a:gd name="T48" fmla="*/ 0 w 40"/>
                  <a:gd name="T49" fmla="*/ 0 h 58"/>
                  <a:gd name="T50" fmla="*/ 0 w 40"/>
                  <a:gd name="T51" fmla="*/ 0 h 58"/>
                  <a:gd name="T52" fmla="*/ 0 w 40"/>
                  <a:gd name="T53" fmla="*/ 0 h 58"/>
                  <a:gd name="T54" fmla="*/ 0 w 40"/>
                  <a:gd name="T55" fmla="*/ 0 h 58"/>
                  <a:gd name="T56" fmla="*/ 0 w 40"/>
                  <a:gd name="T57" fmla="*/ 0 h 58"/>
                  <a:gd name="T58" fmla="*/ 0 w 40"/>
                  <a:gd name="T59" fmla="*/ 0 h 58"/>
                  <a:gd name="T60" fmla="*/ 0 w 40"/>
                  <a:gd name="T61" fmla="*/ 0 h 58"/>
                  <a:gd name="T62" fmla="*/ 0 w 40"/>
                  <a:gd name="T63" fmla="*/ 0 h 58"/>
                  <a:gd name="T64" fmla="*/ 0 w 40"/>
                  <a:gd name="T65" fmla="*/ 0 h 58"/>
                  <a:gd name="T66" fmla="*/ 0 w 40"/>
                  <a:gd name="T67" fmla="*/ 0 h 58"/>
                  <a:gd name="T68" fmla="*/ 0 w 40"/>
                  <a:gd name="T69" fmla="*/ 0 h 58"/>
                  <a:gd name="T70" fmla="*/ 0 w 40"/>
                  <a:gd name="T71" fmla="*/ 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58"/>
                  <a:gd name="T110" fmla="*/ 40 w 40"/>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58">
                    <a:moveTo>
                      <a:pt x="21" y="58"/>
                    </a:moveTo>
                    <a:lnTo>
                      <a:pt x="25" y="57"/>
                    </a:lnTo>
                    <a:lnTo>
                      <a:pt x="26" y="55"/>
                    </a:lnTo>
                    <a:lnTo>
                      <a:pt x="29" y="54"/>
                    </a:lnTo>
                    <a:lnTo>
                      <a:pt x="29" y="52"/>
                    </a:lnTo>
                    <a:lnTo>
                      <a:pt x="32" y="51"/>
                    </a:lnTo>
                    <a:lnTo>
                      <a:pt x="34" y="48"/>
                    </a:lnTo>
                    <a:lnTo>
                      <a:pt x="35" y="48"/>
                    </a:lnTo>
                    <a:lnTo>
                      <a:pt x="37" y="45"/>
                    </a:lnTo>
                    <a:lnTo>
                      <a:pt x="37" y="43"/>
                    </a:lnTo>
                    <a:lnTo>
                      <a:pt x="38" y="40"/>
                    </a:lnTo>
                    <a:lnTo>
                      <a:pt x="38" y="37"/>
                    </a:lnTo>
                    <a:lnTo>
                      <a:pt x="40" y="35"/>
                    </a:lnTo>
                    <a:lnTo>
                      <a:pt x="40" y="32"/>
                    </a:lnTo>
                    <a:lnTo>
                      <a:pt x="40" y="29"/>
                    </a:lnTo>
                    <a:lnTo>
                      <a:pt x="40" y="28"/>
                    </a:lnTo>
                    <a:lnTo>
                      <a:pt x="38" y="26"/>
                    </a:lnTo>
                    <a:lnTo>
                      <a:pt x="38" y="23"/>
                    </a:lnTo>
                    <a:lnTo>
                      <a:pt x="37" y="20"/>
                    </a:lnTo>
                    <a:lnTo>
                      <a:pt x="35" y="19"/>
                    </a:lnTo>
                    <a:lnTo>
                      <a:pt x="34" y="16"/>
                    </a:lnTo>
                    <a:lnTo>
                      <a:pt x="32" y="14"/>
                    </a:lnTo>
                    <a:lnTo>
                      <a:pt x="31" y="12"/>
                    </a:lnTo>
                    <a:lnTo>
                      <a:pt x="29" y="11"/>
                    </a:lnTo>
                    <a:lnTo>
                      <a:pt x="28" y="9"/>
                    </a:lnTo>
                    <a:lnTo>
                      <a:pt x="26" y="8"/>
                    </a:lnTo>
                    <a:lnTo>
                      <a:pt x="23" y="6"/>
                    </a:lnTo>
                    <a:lnTo>
                      <a:pt x="20" y="5"/>
                    </a:lnTo>
                    <a:lnTo>
                      <a:pt x="20" y="3"/>
                    </a:lnTo>
                    <a:lnTo>
                      <a:pt x="17" y="2"/>
                    </a:lnTo>
                    <a:lnTo>
                      <a:pt x="14" y="2"/>
                    </a:lnTo>
                    <a:lnTo>
                      <a:pt x="11" y="0"/>
                    </a:lnTo>
                    <a:lnTo>
                      <a:pt x="9" y="0"/>
                    </a:lnTo>
                    <a:lnTo>
                      <a:pt x="6" y="0"/>
                    </a:lnTo>
                    <a:lnTo>
                      <a:pt x="3"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44" name="Freeform 191"/>
              <p:cNvSpPr>
                <a:spLocks noChangeArrowheads="1"/>
              </p:cNvSpPr>
              <p:nvPr/>
            </p:nvSpPr>
            <p:spPr bwMode="auto">
              <a:xfrm>
                <a:off x="3215" y="1964"/>
                <a:ext cx="11" cy="13"/>
              </a:xfrm>
              <a:custGeom>
                <a:avLst/>
                <a:gdLst>
                  <a:gd name="T0" fmla="*/ 0 w 27"/>
                  <a:gd name="T1" fmla="*/ 0 h 31"/>
                  <a:gd name="T2" fmla="*/ 0 w 27"/>
                  <a:gd name="T3" fmla="*/ 0 h 31"/>
                  <a:gd name="T4" fmla="*/ 0 w 27"/>
                  <a:gd name="T5" fmla="*/ 0 h 31"/>
                  <a:gd name="T6" fmla="*/ 0 w 27"/>
                  <a:gd name="T7" fmla="*/ 0 h 31"/>
                  <a:gd name="T8" fmla="*/ 0 w 27"/>
                  <a:gd name="T9" fmla="*/ 0 h 31"/>
                  <a:gd name="T10" fmla="*/ 0 w 27"/>
                  <a:gd name="T11" fmla="*/ 0 h 31"/>
                  <a:gd name="T12" fmla="*/ 0 w 27"/>
                  <a:gd name="T13" fmla="*/ 0 h 31"/>
                  <a:gd name="T14" fmla="*/ 0 w 27"/>
                  <a:gd name="T15" fmla="*/ 0 h 31"/>
                  <a:gd name="T16" fmla="*/ 0 w 27"/>
                  <a:gd name="T17" fmla="*/ 0 h 31"/>
                  <a:gd name="T18" fmla="*/ 0 w 27"/>
                  <a:gd name="T19" fmla="*/ 0 h 31"/>
                  <a:gd name="T20" fmla="*/ 0 w 27"/>
                  <a:gd name="T21" fmla="*/ 0 h 31"/>
                  <a:gd name="T22" fmla="*/ 0 w 27"/>
                  <a:gd name="T23" fmla="*/ 0 h 31"/>
                  <a:gd name="T24" fmla="*/ 0 w 27"/>
                  <a:gd name="T25" fmla="*/ 0 h 31"/>
                  <a:gd name="T26" fmla="*/ 0 w 27"/>
                  <a:gd name="T27" fmla="*/ 0 h 31"/>
                  <a:gd name="T28" fmla="*/ 0 w 27"/>
                  <a:gd name="T29" fmla="*/ 0 h 31"/>
                  <a:gd name="T30" fmla="*/ 0 w 27"/>
                  <a:gd name="T31" fmla="*/ 0 h 31"/>
                  <a:gd name="T32" fmla="*/ 0 w 27"/>
                  <a:gd name="T33" fmla="*/ 0 h 31"/>
                  <a:gd name="T34" fmla="*/ 0 w 27"/>
                  <a:gd name="T35" fmla="*/ 0 h 31"/>
                  <a:gd name="T36" fmla="*/ 0 w 27"/>
                  <a:gd name="T37" fmla="*/ 0 h 31"/>
                  <a:gd name="T38" fmla="*/ 0 w 27"/>
                  <a:gd name="T39" fmla="*/ 0 h 31"/>
                  <a:gd name="T40" fmla="*/ 0 w 27"/>
                  <a:gd name="T41" fmla="*/ 0 h 31"/>
                  <a:gd name="T42" fmla="*/ 0 w 27"/>
                  <a:gd name="T43" fmla="*/ 0 h 31"/>
                  <a:gd name="T44" fmla="*/ 0 w 27"/>
                  <a:gd name="T45" fmla="*/ 0 h 31"/>
                  <a:gd name="T46" fmla="*/ 0 w 27"/>
                  <a:gd name="T47" fmla="*/ 0 h 31"/>
                  <a:gd name="T48" fmla="*/ 0 w 27"/>
                  <a:gd name="T49" fmla="*/ 0 h 31"/>
                  <a:gd name="T50" fmla="*/ 0 w 27"/>
                  <a:gd name="T51" fmla="*/ 0 h 31"/>
                  <a:gd name="T52" fmla="*/ 0 w 27"/>
                  <a:gd name="T53" fmla="*/ 0 h 31"/>
                  <a:gd name="T54" fmla="*/ 0 w 27"/>
                  <a:gd name="T55" fmla="*/ 0 h 31"/>
                  <a:gd name="T56" fmla="*/ 0 w 27"/>
                  <a:gd name="T57" fmla="*/ 0 h 31"/>
                  <a:gd name="T58" fmla="*/ 0 w 27"/>
                  <a:gd name="T59" fmla="*/ 0 h 31"/>
                  <a:gd name="T60" fmla="*/ 0 w 27"/>
                  <a:gd name="T61" fmla="*/ 0 h 31"/>
                  <a:gd name="T62" fmla="*/ 0 w 27"/>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31"/>
                  <a:gd name="T98" fmla="*/ 27 w 27"/>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31">
                    <a:moveTo>
                      <a:pt x="11" y="0"/>
                    </a:moveTo>
                    <a:lnTo>
                      <a:pt x="10" y="0"/>
                    </a:lnTo>
                    <a:lnTo>
                      <a:pt x="8" y="2"/>
                    </a:lnTo>
                    <a:lnTo>
                      <a:pt x="7" y="2"/>
                    </a:lnTo>
                    <a:lnTo>
                      <a:pt x="5" y="3"/>
                    </a:lnTo>
                    <a:lnTo>
                      <a:pt x="3" y="3"/>
                    </a:lnTo>
                    <a:lnTo>
                      <a:pt x="3" y="5"/>
                    </a:lnTo>
                    <a:lnTo>
                      <a:pt x="2" y="6"/>
                    </a:lnTo>
                    <a:lnTo>
                      <a:pt x="0" y="8"/>
                    </a:lnTo>
                    <a:lnTo>
                      <a:pt x="0" y="9"/>
                    </a:lnTo>
                    <a:lnTo>
                      <a:pt x="0" y="11"/>
                    </a:lnTo>
                    <a:lnTo>
                      <a:pt x="0" y="12"/>
                    </a:lnTo>
                    <a:lnTo>
                      <a:pt x="0" y="14"/>
                    </a:lnTo>
                    <a:lnTo>
                      <a:pt x="0" y="15"/>
                    </a:lnTo>
                    <a:lnTo>
                      <a:pt x="0" y="17"/>
                    </a:lnTo>
                    <a:lnTo>
                      <a:pt x="0" y="19"/>
                    </a:lnTo>
                    <a:lnTo>
                      <a:pt x="0" y="20"/>
                    </a:lnTo>
                    <a:lnTo>
                      <a:pt x="2" y="22"/>
                    </a:lnTo>
                    <a:lnTo>
                      <a:pt x="2" y="23"/>
                    </a:lnTo>
                    <a:lnTo>
                      <a:pt x="3" y="23"/>
                    </a:lnTo>
                    <a:lnTo>
                      <a:pt x="3" y="25"/>
                    </a:lnTo>
                    <a:lnTo>
                      <a:pt x="5" y="25"/>
                    </a:lnTo>
                    <a:lnTo>
                      <a:pt x="7" y="26"/>
                    </a:lnTo>
                    <a:lnTo>
                      <a:pt x="7" y="28"/>
                    </a:lnTo>
                    <a:lnTo>
                      <a:pt x="8" y="28"/>
                    </a:lnTo>
                    <a:lnTo>
                      <a:pt x="10" y="28"/>
                    </a:lnTo>
                    <a:lnTo>
                      <a:pt x="10" y="29"/>
                    </a:lnTo>
                    <a:lnTo>
                      <a:pt x="11" y="29"/>
                    </a:lnTo>
                    <a:lnTo>
                      <a:pt x="13" y="29"/>
                    </a:lnTo>
                    <a:lnTo>
                      <a:pt x="13" y="31"/>
                    </a:lnTo>
                    <a:lnTo>
                      <a:pt x="14" y="31"/>
                    </a:lnTo>
                    <a:lnTo>
                      <a:pt x="16" y="31"/>
                    </a:lnTo>
                    <a:lnTo>
                      <a:pt x="17" y="31"/>
                    </a:lnTo>
                    <a:lnTo>
                      <a:pt x="19" y="29"/>
                    </a:lnTo>
                    <a:lnTo>
                      <a:pt x="20" y="29"/>
                    </a:lnTo>
                    <a:lnTo>
                      <a:pt x="22" y="28"/>
                    </a:lnTo>
                    <a:lnTo>
                      <a:pt x="23" y="28"/>
                    </a:lnTo>
                    <a:lnTo>
                      <a:pt x="23" y="26"/>
                    </a:lnTo>
                    <a:lnTo>
                      <a:pt x="25" y="25"/>
                    </a:lnTo>
                    <a:lnTo>
                      <a:pt x="27" y="23"/>
                    </a:lnTo>
                    <a:lnTo>
                      <a:pt x="27" y="22"/>
                    </a:lnTo>
                    <a:lnTo>
                      <a:pt x="27" y="20"/>
                    </a:lnTo>
                    <a:lnTo>
                      <a:pt x="27" y="19"/>
                    </a:lnTo>
                    <a:lnTo>
                      <a:pt x="27" y="17"/>
                    </a:lnTo>
                    <a:lnTo>
                      <a:pt x="27" y="15"/>
                    </a:lnTo>
                    <a:lnTo>
                      <a:pt x="27" y="14"/>
                    </a:lnTo>
                    <a:lnTo>
                      <a:pt x="27" y="12"/>
                    </a:lnTo>
                    <a:lnTo>
                      <a:pt x="25" y="11"/>
                    </a:lnTo>
                    <a:lnTo>
                      <a:pt x="25" y="9"/>
                    </a:lnTo>
                    <a:lnTo>
                      <a:pt x="25" y="8"/>
                    </a:lnTo>
                    <a:lnTo>
                      <a:pt x="23" y="8"/>
                    </a:lnTo>
                    <a:lnTo>
                      <a:pt x="23" y="6"/>
                    </a:lnTo>
                    <a:lnTo>
                      <a:pt x="22" y="6"/>
                    </a:lnTo>
                    <a:lnTo>
                      <a:pt x="20" y="5"/>
                    </a:lnTo>
                    <a:lnTo>
                      <a:pt x="19" y="3"/>
                    </a:lnTo>
                    <a:lnTo>
                      <a:pt x="17" y="3"/>
                    </a:lnTo>
                    <a:lnTo>
                      <a:pt x="17" y="2"/>
                    </a:lnTo>
                    <a:lnTo>
                      <a:pt x="16" y="2"/>
                    </a:lnTo>
                    <a:lnTo>
                      <a:pt x="14" y="2"/>
                    </a:lnTo>
                    <a:lnTo>
                      <a:pt x="14" y="0"/>
                    </a:lnTo>
                    <a:lnTo>
                      <a:pt x="13" y="0"/>
                    </a:lnTo>
                    <a:lnTo>
                      <a:pt x="11"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45" name="Freeform 192"/>
              <p:cNvSpPr>
                <a:spLocks noChangeArrowheads="1"/>
              </p:cNvSpPr>
              <p:nvPr/>
            </p:nvSpPr>
            <p:spPr bwMode="auto">
              <a:xfrm>
                <a:off x="3216" y="1954"/>
                <a:ext cx="5" cy="6"/>
              </a:xfrm>
              <a:custGeom>
                <a:avLst/>
                <a:gdLst>
                  <a:gd name="T0" fmla="*/ 0 w 12"/>
                  <a:gd name="T1" fmla="*/ 0 h 16"/>
                  <a:gd name="T2" fmla="*/ 0 w 12"/>
                  <a:gd name="T3" fmla="*/ 0 h 16"/>
                  <a:gd name="T4" fmla="*/ 0 w 12"/>
                  <a:gd name="T5" fmla="*/ 0 h 16"/>
                  <a:gd name="T6" fmla="*/ 0 w 12"/>
                  <a:gd name="T7" fmla="*/ 0 h 16"/>
                  <a:gd name="T8" fmla="*/ 0 w 12"/>
                  <a:gd name="T9" fmla="*/ 0 h 16"/>
                  <a:gd name="T10" fmla="*/ 0 w 12"/>
                  <a:gd name="T11" fmla="*/ 0 h 16"/>
                  <a:gd name="T12" fmla="*/ 0 w 12"/>
                  <a:gd name="T13" fmla="*/ 0 h 16"/>
                  <a:gd name="T14" fmla="*/ 0 w 12"/>
                  <a:gd name="T15" fmla="*/ 0 h 16"/>
                  <a:gd name="T16" fmla="*/ 0 w 12"/>
                  <a:gd name="T17" fmla="*/ 0 h 16"/>
                  <a:gd name="T18" fmla="*/ 0 w 12"/>
                  <a:gd name="T19" fmla="*/ 0 h 16"/>
                  <a:gd name="T20" fmla="*/ 0 w 12"/>
                  <a:gd name="T21" fmla="*/ 0 h 16"/>
                  <a:gd name="T22" fmla="*/ 0 w 12"/>
                  <a:gd name="T23" fmla="*/ 0 h 16"/>
                  <a:gd name="T24" fmla="*/ 0 w 12"/>
                  <a:gd name="T25" fmla="*/ 0 h 16"/>
                  <a:gd name="T26" fmla="*/ 0 w 12"/>
                  <a:gd name="T27" fmla="*/ 0 h 16"/>
                  <a:gd name="T28" fmla="*/ 0 w 12"/>
                  <a:gd name="T29" fmla="*/ 0 h 16"/>
                  <a:gd name="T30" fmla="*/ 0 w 12"/>
                  <a:gd name="T31" fmla="*/ 0 h 16"/>
                  <a:gd name="T32" fmla="*/ 0 w 12"/>
                  <a:gd name="T33" fmla="*/ 0 h 16"/>
                  <a:gd name="T34" fmla="*/ 0 w 12"/>
                  <a:gd name="T35" fmla="*/ 0 h 16"/>
                  <a:gd name="T36" fmla="*/ 0 w 12"/>
                  <a:gd name="T37" fmla="*/ 0 h 16"/>
                  <a:gd name="T38" fmla="*/ 0 w 12"/>
                  <a:gd name="T39" fmla="*/ 0 h 16"/>
                  <a:gd name="T40" fmla="*/ 0 w 12"/>
                  <a:gd name="T41" fmla="*/ 0 h 16"/>
                  <a:gd name="T42" fmla="*/ 0 w 12"/>
                  <a:gd name="T43" fmla="*/ 0 h 16"/>
                  <a:gd name="T44" fmla="*/ 0 w 12"/>
                  <a:gd name="T45" fmla="*/ 0 h 16"/>
                  <a:gd name="T46" fmla="*/ 0 w 12"/>
                  <a:gd name="T47" fmla="*/ 0 h 16"/>
                  <a:gd name="T48" fmla="*/ 0 w 12"/>
                  <a:gd name="T49" fmla="*/ 0 h 16"/>
                  <a:gd name="T50" fmla="*/ 0 w 12"/>
                  <a:gd name="T51" fmla="*/ 0 h 16"/>
                  <a:gd name="T52" fmla="*/ 0 w 12"/>
                  <a:gd name="T53" fmla="*/ 0 h 16"/>
                  <a:gd name="T54" fmla="*/ 0 w 12"/>
                  <a:gd name="T55" fmla="*/ 0 h 16"/>
                  <a:gd name="T56" fmla="*/ 0 w 12"/>
                  <a:gd name="T57" fmla="*/ 0 h 16"/>
                  <a:gd name="T58" fmla="*/ 0 w 12"/>
                  <a:gd name="T59" fmla="*/ 0 h 16"/>
                  <a:gd name="T60" fmla="*/ 0 w 12"/>
                  <a:gd name="T61" fmla="*/ 0 h 16"/>
                  <a:gd name="T62" fmla="*/ 0 w 12"/>
                  <a:gd name="T63" fmla="*/ 0 h 16"/>
                  <a:gd name="T64" fmla="*/ 0 w 12"/>
                  <a:gd name="T65" fmla="*/ 0 h 16"/>
                  <a:gd name="T66" fmla="*/ 0 w 12"/>
                  <a:gd name="T67" fmla="*/ 0 h 16"/>
                  <a:gd name="T68" fmla="*/ 0 w 12"/>
                  <a:gd name="T69" fmla="*/ 0 h 16"/>
                  <a:gd name="T70" fmla="*/ 0 w 12"/>
                  <a:gd name="T71" fmla="*/ 0 h 16"/>
                  <a:gd name="T72" fmla="*/ 0 w 12"/>
                  <a:gd name="T73" fmla="*/ 0 h 16"/>
                  <a:gd name="T74" fmla="*/ 0 w 12"/>
                  <a:gd name="T75" fmla="*/ 0 h 16"/>
                  <a:gd name="T76" fmla="*/ 0 w 12"/>
                  <a:gd name="T77" fmla="*/ 0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16"/>
                  <a:gd name="T119" fmla="*/ 12 w 12"/>
                  <a:gd name="T120" fmla="*/ 16 h 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16">
                    <a:moveTo>
                      <a:pt x="3" y="2"/>
                    </a:moveTo>
                    <a:lnTo>
                      <a:pt x="1" y="2"/>
                    </a:lnTo>
                    <a:lnTo>
                      <a:pt x="0" y="2"/>
                    </a:lnTo>
                    <a:lnTo>
                      <a:pt x="0" y="3"/>
                    </a:lnTo>
                    <a:lnTo>
                      <a:pt x="0" y="5"/>
                    </a:lnTo>
                    <a:lnTo>
                      <a:pt x="0" y="6"/>
                    </a:lnTo>
                    <a:lnTo>
                      <a:pt x="0" y="8"/>
                    </a:lnTo>
                    <a:lnTo>
                      <a:pt x="0" y="9"/>
                    </a:lnTo>
                    <a:lnTo>
                      <a:pt x="1" y="9"/>
                    </a:lnTo>
                    <a:lnTo>
                      <a:pt x="1" y="11"/>
                    </a:lnTo>
                    <a:lnTo>
                      <a:pt x="3" y="13"/>
                    </a:lnTo>
                    <a:lnTo>
                      <a:pt x="5" y="14"/>
                    </a:lnTo>
                    <a:lnTo>
                      <a:pt x="6" y="14"/>
                    </a:lnTo>
                    <a:lnTo>
                      <a:pt x="6" y="16"/>
                    </a:lnTo>
                    <a:lnTo>
                      <a:pt x="8" y="16"/>
                    </a:lnTo>
                    <a:lnTo>
                      <a:pt x="9" y="16"/>
                    </a:lnTo>
                    <a:lnTo>
                      <a:pt x="11" y="16"/>
                    </a:lnTo>
                    <a:lnTo>
                      <a:pt x="12" y="16"/>
                    </a:lnTo>
                    <a:lnTo>
                      <a:pt x="12" y="14"/>
                    </a:lnTo>
                    <a:lnTo>
                      <a:pt x="12" y="13"/>
                    </a:lnTo>
                    <a:lnTo>
                      <a:pt x="12" y="11"/>
                    </a:lnTo>
                    <a:lnTo>
                      <a:pt x="12" y="9"/>
                    </a:lnTo>
                    <a:lnTo>
                      <a:pt x="12" y="8"/>
                    </a:lnTo>
                    <a:lnTo>
                      <a:pt x="12" y="6"/>
                    </a:lnTo>
                    <a:lnTo>
                      <a:pt x="12" y="5"/>
                    </a:lnTo>
                    <a:lnTo>
                      <a:pt x="11" y="5"/>
                    </a:lnTo>
                    <a:lnTo>
                      <a:pt x="11" y="3"/>
                    </a:lnTo>
                    <a:lnTo>
                      <a:pt x="9" y="3"/>
                    </a:lnTo>
                    <a:lnTo>
                      <a:pt x="9" y="2"/>
                    </a:lnTo>
                    <a:lnTo>
                      <a:pt x="8" y="2"/>
                    </a:lnTo>
                    <a:lnTo>
                      <a:pt x="6" y="2"/>
                    </a:lnTo>
                    <a:lnTo>
                      <a:pt x="6" y="0"/>
                    </a:lnTo>
                    <a:lnTo>
                      <a:pt x="5" y="0"/>
                    </a:lnTo>
                    <a:lnTo>
                      <a:pt x="3" y="0"/>
                    </a:lnTo>
                    <a:lnTo>
                      <a:pt x="3" y="2"/>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46" name="Freeform 193"/>
              <p:cNvSpPr>
                <a:spLocks noChangeArrowheads="1"/>
              </p:cNvSpPr>
              <p:nvPr/>
            </p:nvSpPr>
            <p:spPr bwMode="auto">
              <a:xfrm>
                <a:off x="3227" y="1974"/>
                <a:ext cx="4" cy="6"/>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5"/>
                  <a:gd name="T110" fmla="*/ 14 w 14"/>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5">
                    <a:moveTo>
                      <a:pt x="3" y="2"/>
                    </a:moveTo>
                    <a:lnTo>
                      <a:pt x="2" y="2"/>
                    </a:lnTo>
                    <a:lnTo>
                      <a:pt x="0" y="2"/>
                    </a:lnTo>
                    <a:lnTo>
                      <a:pt x="0" y="3"/>
                    </a:lnTo>
                    <a:lnTo>
                      <a:pt x="0" y="5"/>
                    </a:lnTo>
                    <a:lnTo>
                      <a:pt x="0" y="6"/>
                    </a:lnTo>
                    <a:lnTo>
                      <a:pt x="0" y="8"/>
                    </a:lnTo>
                    <a:lnTo>
                      <a:pt x="2" y="8"/>
                    </a:lnTo>
                    <a:lnTo>
                      <a:pt x="2" y="9"/>
                    </a:lnTo>
                    <a:lnTo>
                      <a:pt x="2" y="11"/>
                    </a:lnTo>
                    <a:lnTo>
                      <a:pt x="3" y="11"/>
                    </a:lnTo>
                    <a:lnTo>
                      <a:pt x="3" y="12"/>
                    </a:lnTo>
                    <a:lnTo>
                      <a:pt x="5" y="12"/>
                    </a:lnTo>
                    <a:lnTo>
                      <a:pt x="5" y="14"/>
                    </a:lnTo>
                    <a:lnTo>
                      <a:pt x="6" y="14"/>
                    </a:lnTo>
                    <a:lnTo>
                      <a:pt x="6" y="15"/>
                    </a:lnTo>
                    <a:lnTo>
                      <a:pt x="8" y="15"/>
                    </a:lnTo>
                    <a:lnTo>
                      <a:pt x="9" y="15"/>
                    </a:lnTo>
                    <a:lnTo>
                      <a:pt x="11" y="15"/>
                    </a:lnTo>
                    <a:lnTo>
                      <a:pt x="12" y="14"/>
                    </a:lnTo>
                    <a:lnTo>
                      <a:pt x="14" y="12"/>
                    </a:lnTo>
                    <a:lnTo>
                      <a:pt x="14" y="11"/>
                    </a:lnTo>
                    <a:lnTo>
                      <a:pt x="14" y="9"/>
                    </a:lnTo>
                    <a:lnTo>
                      <a:pt x="14" y="8"/>
                    </a:lnTo>
                    <a:lnTo>
                      <a:pt x="12" y="6"/>
                    </a:lnTo>
                    <a:lnTo>
                      <a:pt x="12" y="5"/>
                    </a:lnTo>
                    <a:lnTo>
                      <a:pt x="11" y="3"/>
                    </a:lnTo>
                    <a:lnTo>
                      <a:pt x="11" y="2"/>
                    </a:lnTo>
                    <a:lnTo>
                      <a:pt x="9" y="2"/>
                    </a:lnTo>
                    <a:lnTo>
                      <a:pt x="8" y="2"/>
                    </a:lnTo>
                    <a:lnTo>
                      <a:pt x="6" y="2"/>
                    </a:lnTo>
                    <a:lnTo>
                      <a:pt x="6" y="0"/>
                    </a:lnTo>
                    <a:lnTo>
                      <a:pt x="5" y="0"/>
                    </a:lnTo>
                    <a:lnTo>
                      <a:pt x="3" y="2"/>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47" name="Freeform 194"/>
              <p:cNvSpPr>
                <a:spLocks noChangeArrowheads="1"/>
              </p:cNvSpPr>
              <p:nvPr/>
            </p:nvSpPr>
            <p:spPr bwMode="auto">
              <a:xfrm>
                <a:off x="3221" y="1980"/>
                <a:ext cx="6" cy="6"/>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w 14"/>
                  <a:gd name="T37" fmla="*/ 0 h 14"/>
                  <a:gd name="T38" fmla="*/ 0 w 14"/>
                  <a:gd name="T39" fmla="*/ 0 h 14"/>
                  <a:gd name="T40" fmla="*/ 0 w 14"/>
                  <a:gd name="T41" fmla="*/ 0 h 14"/>
                  <a:gd name="T42" fmla="*/ 0 w 14"/>
                  <a:gd name="T43" fmla="*/ 0 h 14"/>
                  <a:gd name="T44" fmla="*/ 0 w 14"/>
                  <a:gd name="T45" fmla="*/ 0 h 14"/>
                  <a:gd name="T46" fmla="*/ 0 w 14"/>
                  <a:gd name="T47" fmla="*/ 0 h 14"/>
                  <a:gd name="T48" fmla="*/ 0 w 14"/>
                  <a:gd name="T49" fmla="*/ 0 h 14"/>
                  <a:gd name="T50" fmla="*/ 0 w 14"/>
                  <a:gd name="T51" fmla="*/ 0 h 14"/>
                  <a:gd name="T52" fmla="*/ 0 w 14"/>
                  <a:gd name="T53" fmla="*/ 0 h 14"/>
                  <a:gd name="T54" fmla="*/ 0 w 14"/>
                  <a:gd name="T55" fmla="*/ 0 h 14"/>
                  <a:gd name="T56" fmla="*/ 0 w 14"/>
                  <a:gd name="T57" fmla="*/ 0 h 14"/>
                  <a:gd name="T58" fmla="*/ 0 w 14"/>
                  <a:gd name="T59" fmla="*/ 0 h 14"/>
                  <a:gd name="T60" fmla="*/ 0 w 14"/>
                  <a:gd name="T61" fmla="*/ 0 h 14"/>
                  <a:gd name="T62" fmla="*/ 0 w 14"/>
                  <a:gd name="T63" fmla="*/ 0 h 14"/>
                  <a:gd name="T64" fmla="*/ 0 w 14"/>
                  <a:gd name="T65" fmla="*/ 0 h 14"/>
                  <a:gd name="T66" fmla="*/ 0 w 14"/>
                  <a:gd name="T67" fmla="*/ 0 h 14"/>
                  <a:gd name="T68" fmla="*/ 0 w 14"/>
                  <a:gd name="T69" fmla="*/ 0 h 14"/>
                  <a:gd name="T70" fmla="*/ 0 w 14"/>
                  <a:gd name="T71" fmla="*/ 0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4"/>
                  <a:gd name="T110" fmla="*/ 14 w 14"/>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4">
                    <a:moveTo>
                      <a:pt x="1" y="0"/>
                    </a:moveTo>
                    <a:lnTo>
                      <a:pt x="1" y="0"/>
                    </a:lnTo>
                    <a:lnTo>
                      <a:pt x="1" y="2"/>
                    </a:lnTo>
                    <a:lnTo>
                      <a:pt x="0" y="3"/>
                    </a:lnTo>
                    <a:lnTo>
                      <a:pt x="0" y="5"/>
                    </a:lnTo>
                    <a:lnTo>
                      <a:pt x="0" y="7"/>
                    </a:lnTo>
                    <a:lnTo>
                      <a:pt x="1" y="7"/>
                    </a:lnTo>
                    <a:lnTo>
                      <a:pt x="1" y="8"/>
                    </a:lnTo>
                    <a:lnTo>
                      <a:pt x="1" y="10"/>
                    </a:lnTo>
                    <a:lnTo>
                      <a:pt x="1" y="11"/>
                    </a:lnTo>
                    <a:lnTo>
                      <a:pt x="3" y="11"/>
                    </a:lnTo>
                    <a:lnTo>
                      <a:pt x="3" y="13"/>
                    </a:lnTo>
                    <a:lnTo>
                      <a:pt x="4" y="13"/>
                    </a:lnTo>
                    <a:lnTo>
                      <a:pt x="6" y="14"/>
                    </a:lnTo>
                    <a:lnTo>
                      <a:pt x="7" y="14"/>
                    </a:lnTo>
                    <a:lnTo>
                      <a:pt x="9" y="14"/>
                    </a:lnTo>
                    <a:lnTo>
                      <a:pt x="10" y="14"/>
                    </a:lnTo>
                    <a:lnTo>
                      <a:pt x="12" y="14"/>
                    </a:lnTo>
                    <a:lnTo>
                      <a:pt x="12" y="13"/>
                    </a:lnTo>
                    <a:lnTo>
                      <a:pt x="14" y="13"/>
                    </a:lnTo>
                    <a:lnTo>
                      <a:pt x="14" y="11"/>
                    </a:lnTo>
                    <a:lnTo>
                      <a:pt x="14" y="10"/>
                    </a:lnTo>
                    <a:lnTo>
                      <a:pt x="14" y="8"/>
                    </a:lnTo>
                    <a:lnTo>
                      <a:pt x="14" y="7"/>
                    </a:lnTo>
                    <a:lnTo>
                      <a:pt x="12" y="7"/>
                    </a:lnTo>
                    <a:lnTo>
                      <a:pt x="12" y="5"/>
                    </a:lnTo>
                    <a:lnTo>
                      <a:pt x="10" y="3"/>
                    </a:lnTo>
                    <a:lnTo>
                      <a:pt x="9" y="2"/>
                    </a:lnTo>
                    <a:lnTo>
                      <a:pt x="7" y="0"/>
                    </a:lnTo>
                    <a:lnTo>
                      <a:pt x="6" y="0"/>
                    </a:lnTo>
                    <a:lnTo>
                      <a:pt x="4" y="0"/>
                    </a:lnTo>
                    <a:lnTo>
                      <a:pt x="3" y="0"/>
                    </a:lnTo>
                    <a:lnTo>
                      <a:pt x="1"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48" name="Freeform 195"/>
              <p:cNvSpPr>
                <a:spLocks noChangeArrowheads="1"/>
              </p:cNvSpPr>
              <p:nvPr/>
            </p:nvSpPr>
            <p:spPr bwMode="auto">
              <a:xfrm>
                <a:off x="3227" y="1965"/>
                <a:ext cx="6" cy="6"/>
              </a:xfrm>
              <a:custGeom>
                <a:avLst/>
                <a:gdLst>
                  <a:gd name="T0" fmla="*/ 0 w 17"/>
                  <a:gd name="T1" fmla="*/ 0 h 16"/>
                  <a:gd name="T2" fmla="*/ 0 w 17"/>
                  <a:gd name="T3" fmla="*/ 0 h 16"/>
                  <a:gd name="T4" fmla="*/ 0 w 17"/>
                  <a:gd name="T5" fmla="*/ 0 h 16"/>
                  <a:gd name="T6" fmla="*/ 0 w 17"/>
                  <a:gd name="T7" fmla="*/ 0 h 16"/>
                  <a:gd name="T8" fmla="*/ 0 w 17"/>
                  <a:gd name="T9" fmla="*/ 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1"/>
                    </a:moveTo>
                    <a:lnTo>
                      <a:pt x="9" y="0"/>
                    </a:lnTo>
                    <a:lnTo>
                      <a:pt x="0" y="3"/>
                    </a:lnTo>
                    <a:lnTo>
                      <a:pt x="6" y="16"/>
                    </a:lnTo>
                    <a:lnTo>
                      <a:pt x="17" y="11"/>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49" name="Freeform 196"/>
              <p:cNvSpPr>
                <a:spLocks noChangeArrowheads="1"/>
              </p:cNvSpPr>
              <p:nvPr/>
            </p:nvSpPr>
            <p:spPr bwMode="auto">
              <a:xfrm>
                <a:off x="3211" y="1962"/>
                <a:ext cx="2" cy="6"/>
              </a:xfrm>
              <a:custGeom>
                <a:avLst/>
                <a:gdLst>
                  <a:gd name="T0" fmla="*/ 0 w 4"/>
                  <a:gd name="T1" fmla="*/ 0 h 15"/>
                  <a:gd name="T2" fmla="*/ 1 w 4"/>
                  <a:gd name="T3" fmla="*/ 0 h 15"/>
                  <a:gd name="T4" fmla="*/ 1 w 4"/>
                  <a:gd name="T5" fmla="*/ 0 h 15"/>
                  <a:gd name="T6" fmla="*/ 1 w 4"/>
                  <a:gd name="T7" fmla="*/ 0 h 15"/>
                  <a:gd name="T8" fmla="*/ 1 w 4"/>
                  <a:gd name="T9" fmla="*/ 0 h 15"/>
                  <a:gd name="T10" fmla="*/ 1 w 4"/>
                  <a:gd name="T11" fmla="*/ 0 h 15"/>
                  <a:gd name="T12" fmla="*/ 1 w 4"/>
                  <a:gd name="T13" fmla="*/ 0 h 15"/>
                  <a:gd name="T14" fmla="*/ 1 w 4"/>
                  <a:gd name="T15" fmla="*/ 0 h 15"/>
                  <a:gd name="T16" fmla="*/ 1 w 4"/>
                  <a:gd name="T17" fmla="*/ 0 h 15"/>
                  <a:gd name="T18" fmla="*/ 1 w 4"/>
                  <a:gd name="T19" fmla="*/ 0 h 15"/>
                  <a:gd name="T20" fmla="*/ 1 w 4"/>
                  <a:gd name="T21" fmla="*/ 0 h 15"/>
                  <a:gd name="T22" fmla="*/ 1 w 4"/>
                  <a:gd name="T23" fmla="*/ 0 h 15"/>
                  <a:gd name="T24" fmla="*/ 1 w 4"/>
                  <a:gd name="T25" fmla="*/ 0 h 15"/>
                  <a:gd name="T26" fmla="*/ 1 w 4"/>
                  <a:gd name="T27" fmla="*/ 0 h 15"/>
                  <a:gd name="T28" fmla="*/ 1 w 4"/>
                  <a:gd name="T29" fmla="*/ 0 h 15"/>
                  <a:gd name="T30" fmla="*/ 1 w 4"/>
                  <a:gd name="T31" fmla="*/ 0 h 15"/>
                  <a:gd name="T32" fmla="*/ 1 w 4"/>
                  <a:gd name="T33" fmla="*/ 0 h 15"/>
                  <a:gd name="T34" fmla="*/ 1 w 4"/>
                  <a:gd name="T35" fmla="*/ 0 h 15"/>
                  <a:gd name="T36" fmla="*/ 1 w 4"/>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5"/>
                  <a:gd name="T59" fmla="*/ 4 w 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5">
                    <a:moveTo>
                      <a:pt x="0" y="15"/>
                    </a:moveTo>
                    <a:lnTo>
                      <a:pt x="1" y="15"/>
                    </a:lnTo>
                    <a:lnTo>
                      <a:pt x="3" y="15"/>
                    </a:lnTo>
                    <a:lnTo>
                      <a:pt x="3" y="14"/>
                    </a:lnTo>
                    <a:lnTo>
                      <a:pt x="3" y="12"/>
                    </a:lnTo>
                    <a:lnTo>
                      <a:pt x="4" y="12"/>
                    </a:lnTo>
                    <a:lnTo>
                      <a:pt x="4" y="11"/>
                    </a:lnTo>
                    <a:lnTo>
                      <a:pt x="4" y="9"/>
                    </a:lnTo>
                    <a:lnTo>
                      <a:pt x="4" y="8"/>
                    </a:lnTo>
                    <a:lnTo>
                      <a:pt x="4" y="6"/>
                    </a:lnTo>
                    <a:lnTo>
                      <a:pt x="4" y="5"/>
                    </a:lnTo>
                    <a:lnTo>
                      <a:pt x="3" y="5"/>
                    </a:lnTo>
                    <a:lnTo>
                      <a:pt x="3" y="3"/>
                    </a:lnTo>
                    <a:lnTo>
                      <a:pt x="3" y="2"/>
                    </a:lnTo>
                    <a:lnTo>
                      <a:pt x="1" y="2"/>
                    </a:lnTo>
                    <a:lnTo>
                      <a:pt x="1"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50" name="Freeform 197"/>
              <p:cNvSpPr>
                <a:spLocks noChangeArrowheads="1"/>
              </p:cNvSpPr>
              <p:nvPr/>
            </p:nvSpPr>
            <p:spPr bwMode="auto">
              <a:xfrm>
                <a:off x="3221" y="1939"/>
                <a:ext cx="2" cy="2"/>
              </a:xfrm>
              <a:custGeom>
                <a:avLst/>
                <a:gdLst>
                  <a:gd name="T0" fmla="*/ 0 w 6"/>
                  <a:gd name="T1" fmla="*/ 0 h 4"/>
                  <a:gd name="T2" fmla="*/ 0 w 6"/>
                  <a:gd name="T3" fmla="*/ 0 h 4"/>
                  <a:gd name="T4" fmla="*/ 0 w 6"/>
                  <a:gd name="T5" fmla="*/ 1 h 4"/>
                  <a:gd name="T6" fmla="*/ 0 w 6"/>
                  <a:gd name="T7" fmla="*/ 1 h 4"/>
                  <a:gd name="T8" fmla="*/ 0 w 6"/>
                  <a:gd name="T9" fmla="*/ 1 h 4"/>
                  <a:gd name="T10" fmla="*/ 0 w 6"/>
                  <a:gd name="T11" fmla="*/ 1 h 4"/>
                  <a:gd name="T12" fmla="*/ 0 w 6"/>
                  <a:gd name="T13" fmla="*/ 1 h 4"/>
                  <a:gd name="T14" fmla="*/ 0 w 6"/>
                  <a:gd name="T15" fmla="*/ 1 h 4"/>
                  <a:gd name="T16" fmla="*/ 0 w 6"/>
                  <a:gd name="T17" fmla="*/ 1 h 4"/>
                  <a:gd name="T18" fmla="*/ 0 w 6"/>
                  <a:gd name="T19" fmla="*/ 1 h 4"/>
                  <a:gd name="T20" fmla="*/ 0 w 6"/>
                  <a:gd name="T21" fmla="*/ 1 h 4"/>
                  <a:gd name="T22" fmla="*/ 0 w 6"/>
                  <a:gd name="T23" fmla="*/ 1 h 4"/>
                  <a:gd name="T24" fmla="*/ 0 w 6"/>
                  <a:gd name="T25" fmla="*/ 0 h 4"/>
                  <a:gd name="T26" fmla="*/ 0 w 6"/>
                  <a:gd name="T27" fmla="*/ 0 h 4"/>
                  <a:gd name="T28" fmla="*/ 0 w 6"/>
                  <a:gd name="T29" fmla="*/ 0 h 4"/>
                  <a:gd name="T30" fmla="*/ 0 w 6"/>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4"/>
                  <a:gd name="T50" fmla="*/ 6 w 6"/>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4">
                    <a:moveTo>
                      <a:pt x="2" y="0"/>
                    </a:moveTo>
                    <a:lnTo>
                      <a:pt x="0" y="0"/>
                    </a:lnTo>
                    <a:lnTo>
                      <a:pt x="0" y="1"/>
                    </a:lnTo>
                    <a:lnTo>
                      <a:pt x="0" y="3"/>
                    </a:lnTo>
                    <a:lnTo>
                      <a:pt x="2" y="4"/>
                    </a:lnTo>
                    <a:lnTo>
                      <a:pt x="3" y="4"/>
                    </a:lnTo>
                    <a:lnTo>
                      <a:pt x="5" y="4"/>
                    </a:lnTo>
                    <a:lnTo>
                      <a:pt x="6" y="3"/>
                    </a:lnTo>
                    <a:lnTo>
                      <a:pt x="5" y="1"/>
                    </a:lnTo>
                    <a:lnTo>
                      <a:pt x="5" y="0"/>
                    </a:lnTo>
                    <a:lnTo>
                      <a:pt x="3" y="0"/>
                    </a:lnTo>
                    <a:lnTo>
                      <a:pt x="2"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51" name="Freeform 198"/>
              <p:cNvSpPr>
                <a:spLocks noChangeArrowheads="1"/>
              </p:cNvSpPr>
              <p:nvPr/>
            </p:nvSpPr>
            <p:spPr bwMode="auto">
              <a:xfrm>
                <a:off x="3235" y="1973"/>
                <a:ext cx="22" cy="16"/>
              </a:xfrm>
              <a:custGeom>
                <a:avLst/>
                <a:gdLst>
                  <a:gd name="T0" fmla="*/ 1 w 51"/>
                  <a:gd name="T1" fmla="*/ 0 h 35"/>
                  <a:gd name="T2" fmla="*/ 1 w 51"/>
                  <a:gd name="T3" fmla="*/ 0 h 35"/>
                  <a:gd name="T4" fmla="*/ 1 w 51"/>
                  <a:gd name="T5" fmla="*/ 0 h 35"/>
                  <a:gd name="T6" fmla="*/ 1 w 51"/>
                  <a:gd name="T7" fmla="*/ 0 h 35"/>
                  <a:gd name="T8" fmla="*/ 0 w 51"/>
                  <a:gd name="T9" fmla="*/ 0 h 35"/>
                  <a:gd name="T10" fmla="*/ 0 w 51"/>
                  <a:gd name="T11" fmla="*/ 0 h 35"/>
                  <a:gd name="T12" fmla="*/ 0 w 51"/>
                  <a:gd name="T13" fmla="*/ 0 h 35"/>
                  <a:gd name="T14" fmla="*/ 0 w 51"/>
                  <a:gd name="T15" fmla="*/ 0 h 35"/>
                  <a:gd name="T16" fmla="*/ 0 w 51"/>
                  <a:gd name="T17" fmla="*/ 0 h 35"/>
                  <a:gd name="T18" fmla="*/ 0 w 51"/>
                  <a:gd name="T19" fmla="*/ 0 h 35"/>
                  <a:gd name="T20" fmla="*/ 0 w 51"/>
                  <a:gd name="T21" fmla="*/ 0 h 35"/>
                  <a:gd name="T22" fmla="*/ 0 w 51"/>
                  <a:gd name="T23" fmla="*/ 0 h 35"/>
                  <a:gd name="T24" fmla="*/ 0 w 51"/>
                  <a:gd name="T25" fmla="*/ 0 h 35"/>
                  <a:gd name="T26" fmla="*/ 0 w 51"/>
                  <a:gd name="T27" fmla="*/ 0 h 35"/>
                  <a:gd name="T28" fmla="*/ 0 w 51"/>
                  <a:gd name="T29" fmla="*/ 0 h 35"/>
                  <a:gd name="T30" fmla="*/ 0 w 51"/>
                  <a:gd name="T31" fmla="*/ 0 h 35"/>
                  <a:gd name="T32" fmla="*/ 0 w 51"/>
                  <a:gd name="T33" fmla="*/ 0 h 35"/>
                  <a:gd name="T34" fmla="*/ 0 w 51"/>
                  <a:gd name="T35" fmla="*/ 1 h 35"/>
                  <a:gd name="T36" fmla="*/ 0 w 51"/>
                  <a:gd name="T37" fmla="*/ 1 h 35"/>
                  <a:gd name="T38" fmla="*/ 0 w 51"/>
                  <a:gd name="T39" fmla="*/ 1 h 35"/>
                  <a:gd name="T40" fmla="*/ 0 w 51"/>
                  <a:gd name="T41" fmla="*/ 1 h 35"/>
                  <a:gd name="T42" fmla="*/ 0 w 51"/>
                  <a:gd name="T43" fmla="*/ 1 h 35"/>
                  <a:gd name="T44" fmla="*/ 0 w 51"/>
                  <a:gd name="T45" fmla="*/ 1 h 35"/>
                  <a:gd name="T46" fmla="*/ 0 w 51"/>
                  <a:gd name="T47" fmla="*/ 1 h 35"/>
                  <a:gd name="T48" fmla="*/ 0 w 51"/>
                  <a:gd name="T49" fmla="*/ 1 h 35"/>
                  <a:gd name="T50" fmla="*/ 0 w 51"/>
                  <a:gd name="T51" fmla="*/ 1 h 35"/>
                  <a:gd name="T52" fmla="*/ 0 w 51"/>
                  <a:gd name="T53" fmla="*/ 0 h 35"/>
                  <a:gd name="T54" fmla="*/ 0 w 51"/>
                  <a:gd name="T55" fmla="*/ 0 h 35"/>
                  <a:gd name="T56" fmla="*/ 1 w 51"/>
                  <a:gd name="T57" fmla="*/ 0 h 35"/>
                  <a:gd name="T58" fmla="*/ 1 w 51"/>
                  <a:gd name="T59" fmla="*/ 0 h 35"/>
                  <a:gd name="T60" fmla="*/ 1 w 51"/>
                  <a:gd name="T61" fmla="*/ 0 h 35"/>
                  <a:gd name="T62" fmla="*/ 1 w 51"/>
                  <a:gd name="T63" fmla="*/ 0 h 35"/>
                  <a:gd name="T64" fmla="*/ 1 w 51"/>
                  <a:gd name="T65" fmla="*/ 0 h 35"/>
                  <a:gd name="T66" fmla="*/ 1 w 51"/>
                  <a:gd name="T67" fmla="*/ 0 h 35"/>
                  <a:gd name="T68" fmla="*/ 1 w 51"/>
                  <a:gd name="T69" fmla="*/ 0 h 35"/>
                  <a:gd name="T70" fmla="*/ 1 w 51"/>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5"/>
                  <a:gd name="T110" fmla="*/ 51 w 51"/>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5">
                    <a:moveTo>
                      <a:pt x="49" y="3"/>
                    </a:moveTo>
                    <a:lnTo>
                      <a:pt x="48" y="1"/>
                    </a:lnTo>
                    <a:lnTo>
                      <a:pt x="46" y="1"/>
                    </a:lnTo>
                    <a:lnTo>
                      <a:pt x="45" y="1"/>
                    </a:lnTo>
                    <a:lnTo>
                      <a:pt x="43" y="0"/>
                    </a:lnTo>
                    <a:lnTo>
                      <a:pt x="41" y="0"/>
                    </a:lnTo>
                    <a:lnTo>
                      <a:pt x="40" y="0"/>
                    </a:lnTo>
                    <a:lnTo>
                      <a:pt x="38" y="1"/>
                    </a:lnTo>
                    <a:lnTo>
                      <a:pt x="35" y="1"/>
                    </a:lnTo>
                    <a:lnTo>
                      <a:pt x="34" y="1"/>
                    </a:lnTo>
                    <a:lnTo>
                      <a:pt x="32" y="1"/>
                    </a:lnTo>
                    <a:lnTo>
                      <a:pt x="31" y="3"/>
                    </a:lnTo>
                    <a:lnTo>
                      <a:pt x="29" y="3"/>
                    </a:lnTo>
                    <a:lnTo>
                      <a:pt x="26" y="3"/>
                    </a:lnTo>
                    <a:lnTo>
                      <a:pt x="25" y="4"/>
                    </a:lnTo>
                    <a:lnTo>
                      <a:pt x="23" y="4"/>
                    </a:lnTo>
                    <a:lnTo>
                      <a:pt x="20" y="6"/>
                    </a:lnTo>
                    <a:lnTo>
                      <a:pt x="20" y="7"/>
                    </a:lnTo>
                    <a:lnTo>
                      <a:pt x="17" y="9"/>
                    </a:lnTo>
                    <a:lnTo>
                      <a:pt x="15" y="10"/>
                    </a:lnTo>
                    <a:lnTo>
                      <a:pt x="14" y="12"/>
                    </a:lnTo>
                    <a:lnTo>
                      <a:pt x="11" y="12"/>
                    </a:lnTo>
                    <a:lnTo>
                      <a:pt x="9" y="13"/>
                    </a:lnTo>
                    <a:lnTo>
                      <a:pt x="8" y="15"/>
                    </a:lnTo>
                    <a:lnTo>
                      <a:pt x="6" y="16"/>
                    </a:lnTo>
                    <a:lnTo>
                      <a:pt x="5" y="18"/>
                    </a:lnTo>
                    <a:lnTo>
                      <a:pt x="5" y="20"/>
                    </a:lnTo>
                    <a:lnTo>
                      <a:pt x="3" y="21"/>
                    </a:lnTo>
                    <a:lnTo>
                      <a:pt x="1" y="23"/>
                    </a:lnTo>
                    <a:lnTo>
                      <a:pt x="1" y="24"/>
                    </a:lnTo>
                    <a:lnTo>
                      <a:pt x="1" y="26"/>
                    </a:lnTo>
                    <a:lnTo>
                      <a:pt x="0" y="26"/>
                    </a:lnTo>
                    <a:lnTo>
                      <a:pt x="0" y="27"/>
                    </a:lnTo>
                    <a:lnTo>
                      <a:pt x="0" y="29"/>
                    </a:lnTo>
                    <a:lnTo>
                      <a:pt x="1" y="30"/>
                    </a:lnTo>
                    <a:lnTo>
                      <a:pt x="1" y="32"/>
                    </a:lnTo>
                    <a:lnTo>
                      <a:pt x="3" y="32"/>
                    </a:lnTo>
                    <a:lnTo>
                      <a:pt x="5" y="33"/>
                    </a:lnTo>
                    <a:lnTo>
                      <a:pt x="6" y="33"/>
                    </a:lnTo>
                    <a:lnTo>
                      <a:pt x="8" y="35"/>
                    </a:lnTo>
                    <a:lnTo>
                      <a:pt x="9" y="35"/>
                    </a:lnTo>
                    <a:lnTo>
                      <a:pt x="12" y="35"/>
                    </a:lnTo>
                    <a:lnTo>
                      <a:pt x="14" y="33"/>
                    </a:lnTo>
                    <a:lnTo>
                      <a:pt x="15" y="33"/>
                    </a:lnTo>
                    <a:lnTo>
                      <a:pt x="17" y="33"/>
                    </a:lnTo>
                    <a:lnTo>
                      <a:pt x="20" y="33"/>
                    </a:lnTo>
                    <a:lnTo>
                      <a:pt x="20" y="32"/>
                    </a:lnTo>
                    <a:lnTo>
                      <a:pt x="23" y="32"/>
                    </a:lnTo>
                    <a:lnTo>
                      <a:pt x="25" y="30"/>
                    </a:lnTo>
                    <a:lnTo>
                      <a:pt x="28" y="29"/>
                    </a:lnTo>
                    <a:lnTo>
                      <a:pt x="29" y="29"/>
                    </a:lnTo>
                    <a:lnTo>
                      <a:pt x="31" y="27"/>
                    </a:lnTo>
                    <a:lnTo>
                      <a:pt x="32" y="26"/>
                    </a:lnTo>
                    <a:lnTo>
                      <a:pt x="34" y="26"/>
                    </a:lnTo>
                    <a:lnTo>
                      <a:pt x="35" y="24"/>
                    </a:lnTo>
                    <a:lnTo>
                      <a:pt x="38" y="23"/>
                    </a:lnTo>
                    <a:lnTo>
                      <a:pt x="40" y="23"/>
                    </a:lnTo>
                    <a:lnTo>
                      <a:pt x="41" y="21"/>
                    </a:lnTo>
                    <a:lnTo>
                      <a:pt x="41" y="20"/>
                    </a:lnTo>
                    <a:lnTo>
                      <a:pt x="45" y="16"/>
                    </a:lnTo>
                    <a:lnTo>
                      <a:pt x="46" y="16"/>
                    </a:lnTo>
                    <a:lnTo>
                      <a:pt x="48" y="15"/>
                    </a:lnTo>
                    <a:lnTo>
                      <a:pt x="48" y="13"/>
                    </a:lnTo>
                    <a:lnTo>
                      <a:pt x="49" y="12"/>
                    </a:lnTo>
                    <a:lnTo>
                      <a:pt x="51" y="10"/>
                    </a:lnTo>
                    <a:lnTo>
                      <a:pt x="51" y="9"/>
                    </a:lnTo>
                    <a:lnTo>
                      <a:pt x="51" y="7"/>
                    </a:lnTo>
                    <a:lnTo>
                      <a:pt x="51" y="6"/>
                    </a:lnTo>
                    <a:lnTo>
                      <a:pt x="51" y="4"/>
                    </a:lnTo>
                    <a:lnTo>
                      <a:pt x="51" y="3"/>
                    </a:lnTo>
                    <a:lnTo>
                      <a:pt x="49" y="3"/>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52" name="Freeform 199"/>
              <p:cNvSpPr>
                <a:spLocks noChangeArrowheads="1"/>
              </p:cNvSpPr>
              <p:nvPr/>
            </p:nvSpPr>
            <p:spPr bwMode="auto">
              <a:xfrm>
                <a:off x="3263" y="1970"/>
                <a:ext cx="1"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1" y="5"/>
                    </a:moveTo>
                    <a:lnTo>
                      <a:pt x="3" y="5"/>
                    </a:lnTo>
                    <a:lnTo>
                      <a:pt x="3" y="4"/>
                    </a:lnTo>
                    <a:lnTo>
                      <a:pt x="5" y="4"/>
                    </a:lnTo>
                    <a:lnTo>
                      <a:pt x="5" y="2"/>
                    </a:lnTo>
                    <a:lnTo>
                      <a:pt x="5" y="0"/>
                    </a:lnTo>
                    <a:lnTo>
                      <a:pt x="3" y="0"/>
                    </a:lnTo>
                    <a:lnTo>
                      <a:pt x="1"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53" name="Freeform 200"/>
              <p:cNvSpPr>
                <a:spLocks noChangeArrowheads="1"/>
              </p:cNvSpPr>
              <p:nvPr/>
            </p:nvSpPr>
            <p:spPr bwMode="auto">
              <a:xfrm>
                <a:off x="3249" y="1973"/>
                <a:ext cx="13" cy="18"/>
              </a:xfrm>
              <a:custGeom>
                <a:avLst/>
                <a:gdLst>
                  <a:gd name="T0" fmla="*/ 0 w 31"/>
                  <a:gd name="T1" fmla="*/ 1 h 39"/>
                  <a:gd name="T2" fmla="*/ 0 w 31"/>
                  <a:gd name="T3" fmla="*/ 1 h 39"/>
                  <a:gd name="T4" fmla="*/ 0 w 31"/>
                  <a:gd name="T5" fmla="*/ 1 h 39"/>
                  <a:gd name="T6" fmla="*/ 0 w 31"/>
                  <a:gd name="T7" fmla="*/ 1 h 39"/>
                  <a:gd name="T8" fmla="*/ 0 w 31"/>
                  <a:gd name="T9" fmla="*/ 1 h 39"/>
                  <a:gd name="T10" fmla="*/ 0 w 31"/>
                  <a:gd name="T11" fmla="*/ 1 h 39"/>
                  <a:gd name="T12" fmla="*/ 0 w 31"/>
                  <a:gd name="T13" fmla="*/ 1 h 39"/>
                  <a:gd name="T14" fmla="*/ 0 w 31"/>
                  <a:gd name="T15" fmla="*/ 1 h 39"/>
                  <a:gd name="T16" fmla="*/ 0 w 31"/>
                  <a:gd name="T17" fmla="*/ 1 h 39"/>
                  <a:gd name="T18" fmla="*/ 0 w 31"/>
                  <a:gd name="T19" fmla="*/ 1 h 39"/>
                  <a:gd name="T20" fmla="*/ 0 w 31"/>
                  <a:gd name="T21" fmla="*/ 1 h 39"/>
                  <a:gd name="T22" fmla="*/ 0 w 31"/>
                  <a:gd name="T23" fmla="*/ 1 h 39"/>
                  <a:gd name="T24" fmla="*/ 0 w 31"/>
                  <a:gd name="T25" fmla="*/ 1 h 39"/>
                  <a:gd name="T26" fmla="*/ 0 w 31"/>
                  <a:gd name="T27" fmla="*/ 1 h 39"/>
                  <a:gd name="T28" fmla="*/ 0 w 31"/>
                  <a:gd name="T29" fmla="*/ 0 h 39"/>
                  <a:gd name="T30" fmla="*/ 0 w 31"/>
                  <a:gd name="T31" fmla="*/ 0 h 39"/>
                  <a:gd name="T32" fmla="*/ 0 w 31"/>
                  <a:gd name="T33" fmla="*/ 0 h 39"/>
                  <a:gd name="T34" fmla="*/ 0 w 31"/>
                  <a:gd name="T35" fmla="*/ 0 h 39"/>
                  <a:gd name="T36" fmla="*/ 0 w 31"/>
                  <a:gd name="T37" fmla="*/ 0 h 39"/>
                  <a:gd name="T38" fmla="*/ 0 w 31"/>
                  <a:gd name="T39" fmla="*/ 0 h 39"/>
                  <a:gd name="T40" fmla="*/ 0 w 31"/>
                  <a:gd name="T41" fmla="*/ 0 h 39"/>
                  <a:gd name="T42" fmla="*/ 0 w 31"/>
                  <a:gd name="T43" fmla="*/ 0 h 39"/>
                  <a:gd name="T44" fmla="*/ 0 w 31"/>
                  <a:gd name="T45" fmla="*/ 0 h 39"/>
                  <a:gd name="T46" fmla="*/ 0 w 31"/>
                  <a:gd name="T47" fmla="*/ 0 h 39"/>
                  <a:gd name="T48" fmla="*/ 0 w 31"/>
                  <a:gd name="T49" fmla="*/ 0 h 39"/>
                  <a:gd name="T50" fmla="*/ 0 w 31"/>
                  <a:gd name="T51" fmla="*/ 0 h 39"/>
                  <a:gd name="T52" fmla="*/ 0 w 31"/>
                  <a:gd name="T53" fmla="*/ 0 h 39"/>
                  <a:gd name="T54" fmla="*/ 0 w 31"/>
                  <a:gd name="T55" fmla="*/ 0 h 39"/>
                  <a:gd name="T56" fmla="*/ 0 w 31"/>
                  <a:gd name="T57" fmla="*/ 0 h 39"/>
                  <a:gd name="T58" fmla="*/ 0 w 31"/>
                  <a:gd name="T59" fmla="*/ 0 h 39"/>
                  <a:gd name="T60" fmla="*/ 0 w 31"/>
                  <a:gd name="T61" fmla="*/ 0 h 39"/>
                  <a:gd name="T62" fmla="*/ 0 w 31"/>
                  <a:gd name="T63" fmla="*/ 0 h 39"/>
                  <a:gd name="T64" fmla="*/ 0 w 31"/>
                  <a:gd name="T65" fmla="*/ 0 h 39"/>
                  <a:gd name="T66" fmla="*/ 0 w 31"/>
                  <a:gd name="T67" fmla="*/ 0 h 39"/>
                  <a:gd name="T68" fmla="*/ 0 w 31"/>
                  <a:gd name="T69" fmla="*/ 0 h 39"/>
                  <a:gd name="T70" fmla="*/ 0 w 31"/>
                  <a:gd name="T71" fmla="*/ 0 h 39"/>
                  <a:gd name="T72" fmla="*/ 0 w 31"/>
                  <a:gd name="T73" fmla="*/ 0 h 39"/>
                  <a:gd name="T74" fmla="*/ 0 w 31"/>
                  <a:gd name="T75" fmla="*/ 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
                  <a:gd name="T115" fmla="*/ 0 h 39"/>
                  <a:gd name="T116" fmla="*/ 31 w 31"/>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 h="39">
                    <a:moveTo>
                      <a:pt x="0" y="39"/>
                    </a:moveTo>
                    <a:lnTo>
                      <a:pt x="2" y="38"/>
                    </a:lnTo>
                    <a:lnTo>
                      <a:pt x="3" y="38"/>
                    </a:lnTo>
                    <a:lnTo>
                      <a:pt x="5" y="38"/>
                    </a:lnTo>
                    <a:lnTo>
                      <a:pt x="6" y="38"/>
                    </a:lnTo>
                    <a:lnTo>
                      <a:pt x="8" y="36"/>
                    </a:lnTo>
                    <a:lnTo>
                      <a:pt x="9" y="35"/>
                    </a:lnTo>
                    <a:lnTo>
                      <a:pt x="11" y="35"/>
                    </a:lnTo>
                    <a:lnTo>
                      <a:pt x="12" y="33"/>
                    </a:lnTo>
                    <a:lnTo>
                      <a:pt x="12" y="32"/>
                    </a:lnTo>
                    <a:lnTo>
                      <a:pt x="14" y="32"/>
                    </a:lnTo>
                    <a:lnTo>
                      <a:pt x="14" y="30"/>
                    </a:lnTo>
                    <a:lnTo>
                      <a:pt x="16" y="29"/>
                    </a:lnTo>
                    <a:lnTo>
                      <a:pt x="17" y="29"/>
                    </a:lnTo>
                    <a:lnTo>
                      <a:pt x="17" y="27"/>
                    </a:lnTo>
                    <a:lnTo>
                      <a:pt x="19" y="26"/>
                    </a:lnTo>
                    <a:lnTo>
                      <a:pt x="20" y="24"/>
                    </a:lnTo>
                    <a:lnTo>
                      <a:pt x="22" y="23"/>
                    </a:lnTo>
                    <a:lnTo>
                      <a:pt x="23" y="21"/>
                    </a:lnTo>
                    <a:lnTo>
                      <a:pt x="23" y="20"/>
                    </a:lnTo>
                    <a:lnTo>
                      <a:pt x="25" y="20"/>
                    </a:lnTo>
                    <a:lnTo>
                      <a:pt x="25" y="18"/>
                    </a:lnTo>
                    <a:lnTo>
                      <a:pt x="26" y="18"/>
                    </a:lnTo>
                    <a:lnTo>
                      <a:pt x="26" y="16"/>
                    </a:lnTo>
                    <a:lnTo>
                      <a:pt x="28" y="15"/>
                    </a:lnTo>
                    <a:lnTo>
                      <a:pt x="28" y="13"/>
                    </a:lnTo>
                    <a:lnTo>
                      <a:pt x="28" y="12"/>
                    </a:lnTo>
                    <a:lnTo>
                      <a:pt x="29" y="12"/>
                    </a:lnTo>
                    <a:lnTo>
                      <a:pt x="29" y="10"/>
                    </a:lnTo>
                    <a:lnTo>
                      <a:pt x="29" y="9"/>
                    </a:lnTo>
                    <a:lnTo>
                      <a:pt x="29" y="7"/>
                    </a:lnTo>
                    <a:lnTo>
                      <a:pt x="29" y="6"/>
                    </a:lnTo>
                    <a:lnTo>
                      <a:pt x="29" y="4"/>
                    </a:lnTo>
                    <a:lnTo>
                      <a:pt x="29" y="3"/>
                    </a:lnTo>
                    <a:lnTo>
                      <a:pt x="31" y="3"/>
                    </a:lnTo>
                    <a:lnTo>
                      <a:pt x="31" y="1"/>
                    </a:lnTo>
                    <a:lnTo>
                      <a:pt x="31"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54" name="Freeform 201"/>
              <p:cNvSpPr>
                <a:spLocks noChangeArrowheads="1"/>
              </p:cNvSpPr>
              <p:nvPr/>
            </p:nvSpPr>
            <p:spPr bwMode="auto">
              <a:xfrm>
                <a:off x="3262" y="1973"/>
                <a:ext cx="6" cy="4"/>
              </a:xfrm>
              <a:custGeom>
                <a:avLst/>
                <a:gdLst>
                  <a:gd name="T0" fmla="*/ 0 w 14"/>
                  <a:gd name="T1" fmla="*/ 0 h 11"/>
                  <a:gd name="T2" fmla="*/ 0 w 14"/>
                  <a:gd name="T3" fmla="*/ 0 h 11"/>
                  <a:gd name="T4" fmla="*/ 0 w 14"/>
                  <a:gd name="T5" fmla="*/ 0 h 11"/>
                  <a:gd name="T6" fmla="*/ 0 w 14"/>
                  <a:gd name="T7" fmla="*/ 0 h 11"/>
                  <a:gd name="T8" fmla="*/ 0 60000 65536"/>
                  <a:gd name="T9" fmla="*/ 0 60000 65536"/>
                  <a:gd name="T10" fmla="*/ 0 60000 65536"/>
                  <a:gd name="T11" fmla="*/ 0 60000 65536"/>
                  <a:gd name="T12" fmla="*/ 0 w 14"/>
                  <a:gd name="T13" fmla="*/ 0 h 11"/>
                  <a:gd name="T14" fmla="*/ 14 w 14"/>
                  <a:gd name="T15" fmla="*/ 11 h 11"/>
                </a:gdLst>
                <a:ahLst/>
                <a:cxnLst>
                  <a:cxn ang="T8">
                    <a:pos x="T0" y="T1"/>
                  </a:cxn>
                  <a:cxn ang="T9">
                    <a:pos x="T2" y="T3"/>
                  </a:cxn>
                  <a:cxn ang="T10">
                    <a:pos x="T4" y="T5"/>
                  </a:cxn>
                  <a:cxn ang="T11">
                    <a:pos x="T6" y="T7"/>
                  </a:cxn>
                </a:cxnLst>
                <a:rect l="T12" t="T13" r="T14" b="T15"/>
                <a:pathLst>
                  <a:path w="14" h="11">
                    <a:moveTo>
                      <a:pt x="2" y="3"/>
                    </a:moveTo>
                    <a:lnTo>
                      <a:pt x="14" y="0"/>
                    </a:lnTo>
                    <a:lnTo>
                      <a:pt x="7" y="9"/>
                    </a:lnTo>
                    <a:lnTo>
                      <a:pt x="0" y="11"/>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55" name="Freeform 202"/>
              <p:cNvSpPr>
                <a:spLocks noChangeArrowheads="1"/>
              </p:cNvSpPr>
              <p:nvPr/>
            </p:nvSpPr>
            <p:spPr bwMode="auto">
              <a:xfrm>
                <a:off x="3255" y="1984"/>
                <a:ext cx="6" cy="4"/>
              </a:xfrm>
              <a:custGeom>
                <a:avLst/>
                <a:gdLst>
                  <a:gd name="T0" fmla="*/ 0 w 14"/>
                  <a:gd name="T1" fmla="*/ 0 h 12"/>
                  <a:gd name="T2" fmla="*/ 0 w 14"/>
                  <a:gd name="T3" fmla="*/ 0 h 12"/>
                  <a:gd name="T4" fmla="*/ 0 w 14"/>
                  <a:gd name="T5" fmla="*/ 0 h 12"/>
                  <a:gd name="T6" fmla="*/ 0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8" y="0"/>
                    </a:moveTo>
                    <a:lnTo>
                      <a:pt x="14" y="0"/>
                    </a:lnTo>
                    <a:lnTo>
                      <a:pt x="3" y="12"/>
                    </a:lnTo>
                    <a:lnTo>
                      <a:pt x="0"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56" name="Freeform 203"/>
              <p:cNvSpPr>
                <a:spLocks noChangeArrowheads="1"/>
              </p:cNvSpPr>
              <p:nvPr/>
            </p:nvSpPr>
            <p:spPr bwMode="auto">
              <a:xfrm>
                <a:off x="3200" y="1935"/>
                <a:ext cx="50" cy="64"/>
              </a:xfrm>
              <a:custGeom>
                <a:avLst/>
                <a:gdLst>
                  <a:gd name="T0" fmla="*/ 3 w 108"/>
                  <a:gd name="T1" fmla="*/ 2 h 138"/>
                  <a:gd name="T2" fmla="*/ 3 w 108"/>
                  <a:gd name="T3" fmla="*/ 1 h 138"/>
                  <a:gd name="T4" fmla="*/ 2 w 108"/>
                  <a:gd name="T5" fmla="*/ 0 h 138"/>
                  <a:gd name="T6" fmla="*/ 1 w 108"/>
                  <a:gd name="T7" fmla="*/ 0 h 138"/>
                  <a:gd name="T8" fmla="*/ 0 w 108"/>
                  <a:gd name="T9" fmla="*/ 1 h 138"/>
                  <a:gd name="T10" fmla="*/ 0 w 108"/>
                  <a:gd name="T11" fmla="*/ 2 h 138"/>
                  <a:gd name="T12" fmla="*/ 0 w 108"/>
                  <a:gd name="T13" fmla="*/ 3 h 138"/>
                  <a:gd name="T14" fmla="*/ 2 w 108"/>
                  <a:gd name="T15" fmla="*/ 3 h 138"/>
                  <a:gd name="T16" fmla="*/ 2 w 108"/>
                  <a:gd name="T17" fmla="*/ 3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38"/>
                  <a:gd name="T29" fmla="*/ 108 w 108"/>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38">
                    <a:moveTo>
                      <a:pt x="105" y="84"/>
                    </a:moveTo>
                    <a:lnTo>
                      <a:pt x="108" y="54"/>
                    </a:lnTo>
                    <a:lnTo>
                      <a:pt x="79" y="8"/>
                    </a:lnTo>
                    <a:lnTo>
                      <a:pt x="40" y="0"/>
                    </a:lnTo>
                    <a:lnTo>
                      <a:pt x="0" y="34"/>
                    </a:lnTo>
                    <a:lnTo>
                      <a:pt x="0" y="92"/>
                    </a:lnTo>
                    <a:lnTo>
                      <a:pt x="28" y="135"/>
                    </a:lnTo>
                    <a:lnTo>
                      <a:pt x="71" y="138"/>
                    </a:lnTo>
                    <a:lnTo>
                      <a:pt x="80" y="13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57" name="Freeform 204"/>
              <p:cNvSpPr>
                <a:spLocks noChangeArrowheads="1"/>
              </p:cNvSpPr>
              <p:nvPr/>
            </p:nvSpPr>
            <p:spPr bwMode="auto">
              <a:xfrm>
                <a:off x="3233" y="2000"/>
                <a:ext cx="23" cy="4"/>
              </a:xfrm>
              <a:custGeom>
                <a:avLst/>
                <a:gdLst>
                  <a:gd name="T0" fmla="*/ 0 w 49"/>
                  <a:gd name="T1" fmla="*/ 0 h 10"/>
                  <a:gd name="T2" fmla="*/ 1 w 49"/>
                  <a:gd name="T3" fmla="*/ 0 h 10"/>
                  <a:gd name="T4" fmla="*/ 1 w 49"/>
                  <a:gd name="T5" fmla="*/ 0 h 10"/>
                  <a:gd name="T6" fmla="*/ 0 w 49"/>
                  <a:gd name="T7" fmla="*/ 0 h 10"/>
                  <a:gd name="T8" fmla="*/ 0 60000 65536"/>
                  <a:gd name="T9" fmla="*/ 0 60000 65536"/>
                  <a:gd name="T10" fmla="*/ 0 60000 65536"/>
                  <a:gd name="T11" fmla="*/ 0 60000 65536"/>
                  <a:gd name="T12" fmla="*/ 0 w 49"/>
                  <a:gd name="T13" fmla="*/ 0 h 10"/>
                  <a:gd name="T14" fmla="*/ 49 w 49"/>
                  <a:gd name="T15" fmla="*/ 10 h 10"/>
                </a:gdLst>
                <a:ahLst/>
                <a:cxnLst>
                  <a:cxn ang="T8">
                    <a:pos x="T0" y="T1"/>
                  </a:cxn>
                  <a:cxn ang="T9">
                    <a:pos x="T2" y="T3"/>
                  </a:cxn>
                  <a:cxn ang="T10">
                    <a:pos x="T4" y="T5"/>
                  </a:cxn>
                  <a:cxn ang="T11">
                    <a:pos x="T6" y="T7"/>
                  </a:cxn>
                </a:cxnLst>
                <a:rect l="T12" t="T13" r="T14" b="T15"/>
                <a:pathLst>
                  <a:path w="49" h="10">
                    <a:moveTo>
                      <a:pt x="1" y="0"/>
                    </a:moveTo>
                    <a:lnTo>
                      <a:pt x="49" y="6"/>
                    </a:lnTo>
                    <a:lnTo>
                      <a:pt x="49" y="10"/>
                    </a:lnTo>
                    <a:lnTo>
                      <a:pt x="0" y="1"/>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58" name="Line 205"/>
              <p:cNvSpPr>
                <a:spLocks noChangeShapeType="1"/>
              </p:cNvSpPr>
              <p:nvPr/>
            </p:nvSpPr>
            <p:spPr bwMode="auto">
              <a:xfrm flipH="1" flipV="1">
                <a:off x="3245" y="1994"/>
                <a:ext cx="9" cy="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59" name="Freeform 206"/>
              <p:cNvSpPr>
                <a:spLocks noChangeArrowheads="1"/>
              </p:cNvSpPr>
              <p:nvPr/>
            </p:nvSpPr>
            <p:spPr bwMode="auto">
              <a:xfrm>
                <a:off x="3249" y="1992"/>
                <a:ext cx="11" cy="10"/>
              </a:xfrm>
              <a:custGeom>
                <a:avLst/>
                <a:gdLst>
                  <a:gd name="T0" fmla="*/ 0 w 26"/>
                  <a:gd name="T1" fmla="*/ 0 h 25"/>
                  <a:gd name="T2" fmla="*/ 0 w 26"/>
                  <a:gd name="T3" fmla="*/ 0 h 25"/>
                  <a:gd name="T4" fmla="*/ 0 w 26"/>
                  <a:gd name="T5" fmla="*/ 0 h 25"/>
                  <a:gd name="T6" fmla="*/ 0 60000 65536"/>
                  <a:gd name="T7" fmla="*/ 0 60000 65536"/>
                  <a:gd name="T8" fmla="*/ 0 60000 65536"/>
                  <a:gd name="T9" fmla="*/ 0 w 26"/>
                  <a:gd name="T10" fmla="*/ 0 h 25"/>
                  <a:gd name="T11" fmla="*/ 26 w 26"/>
                  <a:gd name="T12" fmla="*/ 25 h 25"/>
                </a:gdLst>
                <a:ahLst/>
                <a:cxnLst>
                  <a:cxn ang="T6">
                    <a:pos x="T0" y="T1"/>
                  </a:cxn>
                  <a:cxn ang="T7">
                    <a:pos x="T2" y="T3"/>
                  </a:cxn>
                  <a:cxn ang="T8">
                    <a:pos x="T4" y="T5"/>
                  </a:cxn>
                </a:cxnLst>
                <a:rect l="T9" t="T10" r="T11" b="T12"/>
                <a:pathLst>
                  <a:path w="26" h="25">
                    <a:moveTo>
                      <a:pt x="0" y="0"/>
                    </a:moveTo>
                    <a:lnTo>
                      <a:pt x="26" y="14"/>
                    </a:lnTo>
                    <a:lnTo>
                      <a:pt x="15" y="2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60" name="Freeform 207"/>
              <p:cNvSpPr>
                <a:spLocks noChangeArrowheads="1"/>
              </p:cNvSpPr>
              <p:nvPr/>
            </p:nvSpPr>
            <p:spPr bwMode="auto">
              <a:xfrm>
                <a:off x="3190" y="2001"/>
                <a:ext cx="43" cy="2"/>
              </a:xfrm>
              <a:custGeom>
                <a:avLst/>
                <a:gdLst>
                  <a:gd name="T0" fmla="*/ 2 w 95"/>
                  <a:gd name="T1" fmla="*/ 0 h 6"/>
                  <a:gd name="T2" fmla="*/ 1 w 95"/>
                  <a:gd name="T3" fmla="*/ 0 h 6"/>
                  <a:gd name="T4" fmla="*/ 0 w 95"/>
                  <a:gd name="T5" fmla="*/ 0 h 6"/>
                  <a:gd name="T6" fmla="*/ 0 60000 65536"/>
                  <a:gd name="T7" fmla="*/ 0 60000 65536"/>
                  <a:gd name="T8" fmla="*/ 0 60000 65536"/>
                  <a:gd name="T9" fmla="*/ 0 w 95"/>
                  <a:gd name="T10" fmla="*/ 0 h 6"/>
                  <a:gd name="T11" fmla="*/ 95 w 95"/>
                  <a:gd name="T12" fmla="*/ 6 h 6"/>
                </a:gdLst>
                <a:ahLst/>
                <a:cxnLst>
                  <a:cxn ang="T6">
                    <a:pos x="T0" y="T1"/>
                  </a:cxn>
                  <a:cxn ang="T7">
                    <a:pos x="T2" y="T3"/>
                  </a:cxn>
                  <a:cxn ang="T8">
                    <a:pos x="T4" y="T5"/>
                  </a:cxn>
                </a:cxnLst>
                <a:rect l="T9" t="T10" r="T11" b="T12"/>
                <a:pathLst>
                  <a:path w="95" h="6">
                    <a:moveTo>
                      <a:pt x="95" y="0"/>
                    </a:moveTo>
                    <a:lnTo>
                      <a:pt x="40" y="6"/>
                    </a:lnTo>
                    <a:lnTo>
                      <a:pt x="0" y="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61" name="Line 208"/>
              <p:cNvSpPr>
                <a:spLocks noChangeShapeType="1"/>
              </p:cNvSpPr>
              <p:nvPr/>
            </p:nvSpPr>
            <p:spPr bwMode="auto">
              <a:xfrm flipH="1">
                <a:off x="3189" y="1998"/>
                <a:ext cx="24"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62" name="Line 209"/>
              <p:cNvSpPr>
                <a:spLocks noChangeShapeType="1"/>
              </p:cNvSpPr>
              <p:nvPr/>
            </p:nvSpPr>
            <p:spPr bwMode="auto">
              <a:xfrm flipH="1">
                <a:off x="3176" y="1951"/>
                <a:ext cx="24" cy="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63" name="Line 210"/>
              <p:cNvSpPr>
                <a:spLocks noChangeShapeType="1"/>
              </p:cNvSpPr>
              <p:nvPr/>
            </p:nvSpPr>
            <p:spPr bwMode="auto">
              <a:xfrm flipH="1">
                <a:off x="3189" y="1978"/>
                <a:ext cx="10" cy="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64" name="Line 211"/>
              <p:cNvSpPr>
                <a:spLocks noChangeShapeType="1"/>
              </p:cNvSpPr>
              <p:nvPr/>
            </p:nvSpPr>
            <p:spPr bwMode="auto">
              <a:xfrm flipH="1">
                <a:off x="3174" y="1984"/>
                <a:ext cx="4"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65" name="Freeform 212"/>
              <p:cNvSpPr>
                <a:spLocks noChangeArrowheads="1"/>
              </p:cNvSpPr>
              <p:nvPr/>
            </p:nvSpPr>
            <p:spPr bwMode="auto">
              <a:xfrm>
                <a:off x="3183" y="1944"/>
                <a:ext cx="12" cy="34"/>
              </a:xfrm>
              <a:custGeom>
                <a:avLst/>
                <a:gdLst>
                  <a:gd name="T0" fmla="*/ 0 w 29"/>
                  <a:gd name="T1" fmla="*/ 0 h 75"/>
                  <a:gd name="T2" fmla="*/ 0 w 29"/>
                  <a:gd name="T3" fmla="*/ 0 h 75"/>
                  <a:gd name="T4" fmla="*/ 0 w 29"/>
                  <a:gd name="T5" fmla="*/ 2 h 75"/>
                  <a:gd name="T6" fmla="*/ 0 60000 65536"/>
                  <a:gd name="T7" fmla="*/ 0 60000 65536"/>
                  <a:gd name="T8" fmla="*/ 0 60000 65536"/>
                  <a:gd name="T9" fmla="*/ 0 w 29"/>
                  <a:gd name="T10" fmla="*/ 0 h 75"/>
                  <a:gd name="T11" fmla="*/ 29 w 29"/>
                  <a:gd name="T12" fmla="*/ 75 h 75"/>
                </a:gdLst>
                <a:ahLst/>
                <a:cxnLst>
                  <a:cxn ang="T6">
                    <a:pos x="T0" y="T1"/>
                  </a:cxn>
                  <a:cxn ang="T7">
                    <a:pos x="T2" y="T3"/>
                  </a:cxn>
                  <a:cxn ang="T8">
                    <a:pos x="T4" y="T5"/>
                  </a:cxn>
                </a:cxnLst>
                <a:rect l="T9" t="T10" r="T11" b="T12"/>
                <a:pathLst>
                  <a:path w="29" h="75">
                    <a:moveTo>
                      <a:pt x="29" y="0"/>
                    </a:moveTo>
                    <a:lnTo>
                      <a:pt x="6" y="29"/>
                    </a:lnTo>
                    <a:lnTo>
                      <a:pt x="0" y="7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66" name="Freeform 213"/>
              <p:cNvSpPr>
                <a:spLocks noChangeArrowheads="1"/>
              </p:cNvSpPr>
              <p:nvPr/>
            </p:nvSpPr>
            <p:spPr bwMode="auto">
              <a:xfrm>
                <a:off x="3191" y="1947"/>
                <a:ext cx="8" cy="23"/>
              </a:xfrm>
              <a:custGeom>
                <a:avLst/>
                <a:gdLst>
                  <a:gd name="T0" fmla="*/ 0 w 20"/>
                  <a:gd name="T1" fmla="*/ 0 h 52"/>
                  <a:gd name="T2" fmla="*/ 0 w 20"/>
                  <a:gd name="T3" fmla="*/ 0 h 52"/>
                  <a:gd name="T4" fmla="*/ 0 w 20"/>
                  <a:gd name="T5" fmla="*/ 1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20" y="0"/>
                    </a:moveTo>
                    <a:lnTo>
                      <a:pt x="6" y="15"/>
                    </a:lnTo>
                    <a:lnTo>
                      <a:pt x="0" y="52"/>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67" name="Freeform 214"/>
              <p:cNvSpPr>
                <a:spLocks noChangeArrowheads="1"/>
              </p:cNvSpPr>
              <p:nvPr/>
            </p:nvSpPr>
            <p:spPr bwMode="auto">
              <a:xfrm>
                <a:off x="3190" y="1982"/>
                <a:ext cx="28" cy="19"/>
              </a:xfrm>
              <a:custGeom>
                <a:avLst/>
                <a:gdLst>
                  <a:gd name="T0" fmla="*/ 1 w 63"/>
                  <a:gd name="T1" fmla="*/ 1 h 43"/>
                  <a:gd name="T2" fmla="*/ 0 w 63"/>
                  <a:gd name="T3" fmla="*/ 1 h 43"/>
                  <a:gd name="T4" fmla="*/ 0 w 63"/>
                  <a:gd name="T5" fmla="*/ 0 h 43"/>
                  <a:gd name="T6" fmla="*/ 0 60000 65536"/>
                  <a:gd name="T7" fmla="*/ 0 60000 65536"/>
                  <a:gd name="T8" fmla="*/ 0 60000 65536"/>
                  <a:gd name="T9" fmla="*/ 0 w 63"/>
                  <a:gd name="T10" fmla="*/ 0 h 43"/>
                  <a:gd name="T11" fmla="*/ 63 w 63"/>
                  <a:gd name="T12" fmla="*/ 43 h 43"/>
                </a:gdLst>
                <a:ahLst/>
                <a:cxnLst>
                  <a:cxn ang="T6">
                    <a:pos x="T0" y="T1"/>
                  </a:cxn>
                  <a:cxn ang="T7">
                    <a:pos x="T2" y="T3"/>
                  </a:cxn>
                  <a:cxn ang="T8">
                    <a:pos x="T4" y="T5"/>
                  </a:cxn>
                </a:cxnLst>
                <a:rect l="T9" t="T10" r="T11" b="T12"/>
                <a:pathLst>
                  <a:path w="63" h="43">
                    <a:moveTo>
                      <a:pt x="63" y="43"/>
                    </a:moveTo>
                    <a:lnTo>
                      <a:pt x="28" y="39"/>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68" name="Freeform 215"/>
              <p:cNvSpPr>
                <a:spLocks noChangeArrowheads="1"/>
              </p:cNvSpPr>
              <p:nvPr/>
            </p:nvSpPr>
            <p:spPr bwMode="auto">
              <a:xfrm>
                <a:off x="3188" y="1991"/>
                <a:ext cx="20" cy="11"/>
              </a:xfrm>
              <a:custGeom>
                <a:avLst/>
                <a:gdLst>
                  <a:gd name="T0" fmla="*/ 1 w 45"/>
                  <a:gd name="T1" fmla="*/ 0 h 24"/>
                  <a:gd name="T2" fmla="*/ 0 w 45"/>
                  <a:gd name="T3" fmla="*/ 0 h 24"/>
                  <a:gd name="T4" fmla="*/ 0 w 45"/>
                  <a:gd name="T5" fmla="*/ 0 h 24"/>
                  <a:gd name="T6" fmla="*/ 0 60000 65536"/>
                  <a:gd name="T7" fmla="*/ 0 60000 65536"/>
                  <a:gd name="T8" fmla="*/ 0 60000 65536"/>
                  <a:gd name="T9" fmla="*/ 0 w 45"/>
                  <a:gd name="T10" fmla="*/ 0 h 24"/>
                  <a:gd name="T11" fmla="*/ 45 w 45"/>
                  <a:gd name="T12" fmla="*/ 24 h 24"/>
                </a:gdLst>
                <a:ahLst/>
                <a:cxnLst>
                  <a:cxn ang="T6">
                    <a:pos x="T0" y="T1"/>
                  </a:cxn>
                  <a:cxn ang="T7">
                    <a:pos x="T2" y="T3"/>
                  </a:cxn>
                  <a:cxn ang="T8">
                    <a:pos x="T4" y="T5"/>
                  </a:cxn>
                </a:cxnLst>
                <a:rect l="T9" t="T10" r="T11" b="T12"/>
                <a:pathLst>
                  <a:path w="45" h="24">
                    <a:moveTo>
                      <a:pt x="45" y="24"/>
                    </a:moveTo>
                    <a:lnTo>
                      <a:pt x="9" y="17"/>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69" name="Freeform 216"/>
              <p:cNvSpPr>
                <a:spLocks noChangeArrowheads="1"/>
              </p:cNvSpPr>
              <p:nvPr/>
            </p:nvSpPr>
            <p:spPr bwMode="auto">
              <a:xfrm>
                <a:off x="3190" y="1967"/>
                <a:ext cx="7" cy="6"/>
              </a:xfrm>
              <a:custGeom>
                <a:avLst/>
                <a:gdLst>
                  <a:gd name="T0" fmla="*/ 0 w 18"/>
                  <a:gd name="T1" fmla="*/ 0 h 16"/>
                  <a:gd name="T2" fmla="*/ 0 w 18"/>
                  <a:gd name="T3" fmla="*/ 0 h 16"/>
                  <a:gd name="T4" fmla="*/ 0 w 18"/>
                  <a:gd name="T5" fmla="*/ 0 h 16"/>
                  <a:gd name="T6" fmla="*/ 0 w 18"/>
                  <a:gd name="T7" fmla="*/ 0 h 16"/>
                  <a:gd name="T8" fmla="*/ 0 w 18"/>
                  <a:gd name="T9" fmla="*/ 0 h 16"/>
                  <a:gd name="T10" fmla="*/ 0 w 18"/>
                  <a:gd name="T11" fmla="*/ 0 h 16"/>
                  <a:gd name="T12" fmla="*/ 0 w 18"/>
                  <a:gd name="T13" fmla="*/ 0 h 16"/>
                  <a:gd name="T14" fmla="*/ 0 w 18"/>
                  <a:gd name="T15" fmla="*/ 0 h 16"/>
                  <a:gd name="T16" fmla="*/ 0 w 18"/>
                  <a:gd name="T17" fmla="*/ 0 h 16"/>
                  <a:gd name="T18" fmla="*/ 0 w 18"/>
                  <a:gd name="T19" fmla="*/ 0 h 16"/>
                  <a:gd name="T20" fmla="*/ 0 w 18"/>
                  <a:gd name="T21" fmla="*/ 0 h 16"/>
                  <a:gd name="T22" fmla="*/ 0 w 18"/>
                  <a:gd name="T23" fmla="*/ 0 h 16"/>
                  <a:gd name="T24" fmla="*/ 0 w 18"/>
                  <a:gd name="T25" fmla="*/ 0 h 16"/>
                  <a:gd name="T26" fmla="*/ 0 w 18"/>
                  <a:gd name="T27" fmla="*/ 0 h 16"/>
                  <a:gd name="T28" fmla="*/ 0 w 18"/>
                  <a:gd name="T29" fmla="*/ 0 h 16"/>
                  <a:gd name="T30" fmla="*/ 0 w 18"/>
                  <a:gd name="T31" fmla="*/ 0 h 16"/>
                  <a:gd name="T32" fmla="*/ 0 w 18"/>
                  <a:gd name="T33" fmla="*/ 0 h 16"/>
                  <a:gd name="T34" fmla="*/ 0 w 18"/>
                  <a:gd name="T35" fmla="*/ 0 h 16"/>
                  <a:gd name="T36" fmla="*/ 0 w 18"/>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6"/>
                  <a:gd name="T59" fmla="*/ 18 w 1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6">
                    <a:moveTo>
                      <a:pt x="18" y="0"/>
                    </a:moveTo>
                    <a:lnTo>
                      <a:pt x="17" y="0"/>
                    </a:lnTo>
                    <a:lnTo>
                      <a:pt x="15" y="2"/>
                    </a:lnTo>
                    <a:lnTo>
                      <a:pt x="14" y="3"/>
                    </a:lnTo>
                    <a:lnTo>
                      <a:pt x="12" y="3"/>
                    </a:lnTo>
                    <a:lnTo>
                      <a:pt x="12" y="5"/>
                    </a:lnTo>
                    <a:lnTo>
                      <a:pt x="11" y="5"/>
                    </a:lnTo>
                    <a:lnTo>
                      <a:pt x="11" y="6"/>
                    </a:lnTo>
                    <a:lnTo>
                      <a:pt x="9" y="6"/>
                    </a:lnTo>
                    <a:lnTo>
                      <a:pt x="8" y="8"/>
                    </a:lnTo>
                    <a:lnTo>
                      <a:pt x="6" y="8"/>
                    </a:lnTo>
                    <a:lnTo>
                      <a:pt x="6" y="9"/>
                    </a:lnTo>
                    <a:lnTo>
                      <a:pt x="5" y="11"/>
                    </a:lnTo>
                    <a:lnTo>
                      <a:pt x="3" y="11"/>
                    </a:lnTo>
                    <a:lnTo>
                      <a:pt x="3" y="13"/>
                    </a:lnTo>
                    <a:lnTo>
                      <a:pt x="2" y="14"/>
                    </a:lnTo>
                    <a:lnTo>
                      <a:pt x="2" y="16"/>
                    </a:lnTo>
                    <a:lnTo>
                      <a:pt x="0" y="16"/>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70" name="Freeform 217"/>
              <p:cNvSpPr>
                <a:spLocks noChangeArrowheads="1"/>
              </p:cNvSpPr>
              <p:nvPr/>
            </p:nvSpPr>
            <p:spPr bwMode="auto">
              <a:xfrm>
                <a:off x="3190" y="1968"/>
                <a:ext cx="8" cy="6"/>
              </a:xfrm>
              <a:custGeom>
                <a:avLst/>
                <a:gdLst>
                  <a:gd name="T0" fmla="*/ 0 w 18"/>
                  <a:gd name="T1" fmla="*/ 0 h 16"/>
                  <a:gd name="T2" fmla="*/ 0 w 18"/>
                  <a:gd name="T3" fmla="*/ 0 h 16"/>
                  <a:gd name="T4" fmla="*/ 0 w 18"/>
                  <a:gd name="T5" fmla="*/ 0 h 16"/>
                  <a:gd name="T6" fmla="*/ 0 w 18"/>
                  <a:gd name="T7" fmla="*/ 0 h 16"/>
                  <a:gd name="T8" fmla="*/ 0 w 18"/>
                  <a:gd name="T9" fmla="*/ 0 h 16"/>
                  <a:gd name="T10" fmla="*/ 0 w 18"/>
                  <a:gd name="T11" fmla="*/ 0 h 16"/>
                  <a:gd name="T12" fmla="*/ 0 w 18"/>
                  <a:gd name="T13" fmla="*/ 0 h 16"/>
                  <a:gd name="T14" fmla="*/ 0 w 18"/>
                  <a:gd name="T15" fmla="*/ 0 h 16"/>
                  <a:gd name="T16" fmla="*/ 0 w 18"/>
                  <a:gd name="T17" fmla="*/ 0 h 16"/>
                  <a:gd name="T18" fmla="*/ 0 w 18"/>
                  <a:gd name="T19" fmla="*/ 0 h 16"/>
                  <a:gd name="T20" fmla="*/ 0 w 18"/>
                  <a:gd name="T21" fmla="*/ 0 h 16"/>
                  <a:gd name="T22" fmla="*/ 0 w 18"/>
                  <a:gd name="T23" fmla="*/ 0 h 16"/>
                  <a:gd name="T24" fmla="*/ 0 w 18"/>
                  <a:gd name="T25" fmla="*/ 0 h 16"/>
                  <a:gd name="T26" fmla="*/ 0 w 18"/>
                  <a:gd name="T27" fmla="*/ 0 h 16"/>
                  <a:gd name="T28" fmla="*/ 0 w 18"/>
                  <a:gd name="T29" fmla="*/ 0 h 16"/>
                  <a:gd name="T30" fmla="*/ 0 w 18"/>
                  <a:gd name="T31" fmla="*/ 0 h 16"/>
                  <a:gd name="T32" fmla="*/ 0 w 18"/>
                  <a:gd name="T33" fmla="*/ 0 h 16"/>
                  <a:gd name="T34" fmla="*/ 0 w 18"/>
                  <a:gd name="T35" fmla="*/ 0 h 16"/>
                  <a:gd name="T36" fmla="*/ 0 w 18"/>
                  <a:gd name="T37" fmla="*/ 0 h 16"/>
                  <a:gd name="T38" fmla="*/ 0 w 18"/>
                  <a:gd name="T39" fmla="*/ 0 h 16"/>
                  <a:gd name="T40" fmla="*/ 0 w 18"/>
                  <a:gd name="T41" fmla="*/ 0 h 16"/>
                  <a:gd name="T42" fmla="*/ 0 w 18"/>
                  <a:gd name="T43" fmla="*/ 0 h 16"/>
                  <a:gd name="T44" fmla="*/ 0 w 18"/>
                  <a:gd name="T45" fmla="*/ 0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6"/>
                  <a:gd name="T71" fmla="*/ 18 w 18"/>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6">
                    <a:moveTo>
                      <a:pt x="18" y="0"/>
                    </a:moveTo>
                    <a:lnTo>
                      <a:pt x="16" y="0"/>
                    </a:lnTo>
                    <a:lnTo>
                      <a:pt x="16" y="2"/>
                    </a:lnTo>
                    <a:lnTo>
                      <a:pt x="15" y="2"/>
                    </a:lnTo>
                    <a:lnTo>
                      <a:pt x="13" y="2"/>
                    </a:lnTo>
                    <a:lnTo>
                      <a:pt x="13" y="3"/>
                    </a:lnTo>
                    <a:lnTo>
                      <a:pt x="12" y="3"/>
                    </a:lnTo>
                    <a:lnTo>
                      <a:pt x="12" y="5"/>
                    </a:lnTo>
                    <a:lnTo>
                      <a:pt x="10" y="5"/>
                    </a:lnTo>
                    <a:lnTo>
                      <a:pt x="10" y="6"/>
                    </a:lnTo>
                    <a:lnTo>
                      <a:pt x="9" y="6"/>
                    </a:lnTo>
                    <a:lnTo>
                      <a:pt x="9" y="8"/>
                    </a:lnTo>
                    <a:lnTo>
                      <a:pt x="7" y="8"/>
                    </a:lnTo>
                    <a:lnTo>
                      <a:pt x="6" y="8"/>
                    </a:lnTo>
                    <a:lnTo>
                      <a:pt x="6" y="10"/>
                    </a:lnTo>
                    <a:lnTo>
                      <a:pt x="4" y="11"/>
                    </a:lnTo>
                    <a:lnTo>
                      <a:pt x="3" y="13"/>
                    </a:lnTo>
                    <a:lnTo>
                      <a:pt x="3" y="14"/>
                    </a:lnTo>
                    <a:lnTo>
                      <a:pt x="1" y="14"/>
                    </a:lnTo>
                    <a:lnTo>
                      <a:pt x="1" y="16"/>
                    </a:lnTo>
                    <a:lnTo>
                      <a:pt x="0" y="16"/>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71" name="Freeform 218"/>
              <p:cNvSpPr>
                <a:spLocks noChangeArrowheads="1"/>
              </p:cNvSpPr>
              <p:nvPr/>
            </p:nvSpPr>
            <p:spPr bwMode="auto">
              <a:xfrm>
                <a:off x="3149" y="1972"/>
                <a:ext cx="39" cy="73"/>
              </a:xfrm>
              <a:custGeom>
                <a:avLst/>
                <a:gdLst>
                  <a:gd name="T0" fmla="*/ 2 w 87"/>
                  <a:gd name="T1" fmla="*/ 0 h 158"/>
                  <a:gd name="T2" fmla="*/ 0 w 87"/>
                  <a:gd name="T3" fmla="*/ 3 h 158"/>
                  <a:gd name="T4" fmla="*/ 0 w 87"/>
                  <a:gd name="T5" fmla="*/ 4 h 158"/>
                  <a:gd name="T6" fmla="*/ 0 w 87"/>
                  <a:gd name="T7" fmla="*/ 4 h 158"/>
                  <a:gd name="T8" fmla="*/ 0 w 87"/>
                  <a:gd name="T9" fmla="*/ 3 h 158"/>
                  <a:gd name="T10" fmla="*/ 2 w 87"/>
                  <a:gd name="T11" fmla="*/ 0 h 158"/>
                  <a:gd name="T12" fmla="*/ 0 60000 65536"/>
                  <a:gd name="T13" fmla="*/ 0 60000 65536"/>
                  <a:gd name="T14" fmla="*/ 0 60000 65536"/>
                  <a:gd name="T15" fmla="*/ 0 60000 65536"/>
                  <a:gd name="T16" fmla="*/ 0 60000 65536"/>
                  <a:gd name="T17" fmla="*/ 0 60000 65536"/>
                  <a:gd name="T18" fmla="*/ 0 w 87"/>
                  <a:gd name="T19" fmla="*/ 0 h 158"/>
                  <a:gd name="T20" fmla="*/ 87 w 8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87" h="158">
                    <a:moveTo>
                      <a:pt x="87" y="0"/>
                    </a:moveTo>
                    <a:lnTo>
                      <a:pt x="0" y="100"/>
                    </a:lnTo>
                    <a:lnTo>
                      <a:pt x="13" y="158"/>
                    </a:lnTo>
                    <a:lnTo>
                      <a:pt x="16" y="158"/>
                    </a:lnTo>
                    <a:lnTo>
                      <a:pt x="3" y="100"/>
                    </a:lnTo>
                    <a:lnTo>
                      <a:pt x="87" y="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72" name="Freeform 219"/>
              <p:cNvSpPr>
                <a:spLocks noChangeArrowheads="1"/>
              </p:cNvSpPr>
              <p:nvPr/>
            </p:nvSpPr>
            <p:spPr bwMode="auto">
              <a:xfrm>
                <a:off x="3182" y="1973"/>
                <a:ext cx="6" cy="21"/>
              </a:xfrm>
              <a:custGeom>
                <a:avLst/>
                <a:gdLst>
                  <a:gd name="T0" fmla="*/ 0 w 17"/>
                  <a:gd name="T1" fmla="*/ 0 h 47"/>
                  <a:gd name="T2" fmla="*/ 0 w 17"/>
                  <a:gd name="T3" fmla="*/ 1 h 47"/>
                  <a:gd name="T4" fmla="*/ 0 w 17"/>
                  <a:gd name="T5" fmla="*/ 1 h 47"/>
                  <a:gd name="T6" fmla="*/ 0 60000 65536"/>
                  <a:gd name="T7" fmla="*/ 0 60000 65536"/>
                  <a:gd name="T8" fmla="*/ 0 60000 65536"/>
                  <a:gd name="T9" fmla="*/ 0 w 17"/>
                  <a:gd name="T10" fmla="*/ 0 h 47"/>
                  <a:gd name="T11" fmla="*/ 17 w 17"/>
                  <a:gd name="T12" fmla="*/ 47 h 47"/>
                </a:gdLst>
                <a:ahLst/>
                <a:cxnLst>
                  <a:cxn ang="T6">
                    <a:pos x="T0" y="T1"/>
                  </a:cxn>
                  <a:cxn ang="T7">
                    <a:pos x="T2" y="T3"/>
                  </a:cxn>
                  <a:cxn ang="T8">
                    <a:pos x="T4" y="T5"/>
                  </a:cxn>
                </a:cxnLst>
                <a:rect l="T9" t="T10" r="T11" b="T12"/>
                <a:pathLst>
                  <a:path w="17" h="47">
                    <a:moveTo>
                      <a:pt x="17" y="0"/>
                    </a:moveTo>
                    <a:lnTo>
                      <a:pt x="15" y="33"/>
                    </a:lnTo>
                    <a:lnTo>
                      <a:pt x="0" y="47"/>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73" name="Line 220"/>
              <p:cNvSpPr>
                <a:spLocks noChangeShapeType="1"/>
              </p:cNvSpPr>
              <p:nvPr/>
            </p:nvSpPr>
            <p:spPr bwMode="auto">
              <a:xfrm>
                <a:off x="3160" y="2007"/>
                <a:ext cx="4" cy="2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74" name="Line 221"/>
              <p:cNvSpPr>
                <a:spLocks noChangeShapeType="1"/>
              </p:cNvSpPr>
              <p:nvPr/>
            </p:nvSpPr>
            <p:spPr bwMode="auto">
              <a:xfrm flipH="1">
                <a:off x="3183" y="2000"/>
                <a:ext cx="6"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75" name="Freeform 222"/>
              <p:cNvSpPr>
                <a:spLocks noChangeArrowheads="1"/>
              </p:cNvSpPr>
              <p:nvPr/>
            </p:nvSpPr>
            <p:spPr bwMode="auto">
              <a:xfrm>
                <a:off x="3157" y="1999"/>
                <a:ext cx="31" cy="46"/>
              </a:xfrm>
              <a:custGeom>
                <a:avLst/>
                <a:gdLst>
                  <a:gd name="T0" fmla="*/ 0 w 67"/>
                  <a:gd name="T1" fmla="*/ 3 h 100"/>
                  <a:gd name="T2" fmla="*/ 2 w 67"/>
                  <a:gd name="T3" fmla="*/ 0 h 100"/>
                  <a:gd name="T4" fmla="*/ 2 w 67"/>
                  <a:gd name="T5" fmla="*/ 0 h 100"/>
                  <a:gd name="T6" fmla="*/ 1 w 67"/>
                  <a:gd name="T7" fmla="*/ 0 h 100"/>
                  <a:gd name="T8" fmla="*/ 1 w 67"/>
                  <a:gd name="T9" fmla="*/ 0 h 100"/>
                  <a:gd name="T10" fmla="*/ 0 60000 65536"/>
                  <a:gd name="T11" fmla="*/ 0 60000 65536"/>
                  <a:gd name="T12" fmla="*/ 0 60000 65536"/>
                  <a:gd name="T13" fmla="*/ 0 60000 65536"/>
                  <a:gd name="T14" fmla="*/ 0 60000 65536"/>
                  <a:gd name="T15" fmla="*/ 0 w 67"/>
                  <a:gd name="T16" fmla="*/ 0 h 100"/>
                  <a:gd name="T17" fmla="*/ 67 w 67"/>
                  <a:gd name="T18" fmla="*/ 100 h 100"/>
                </a:gdLst>
                <a:ahLst/>
                <a:cxnLst>
                  <a:cxn ang="T10">
                    <a:pos x="T0" y="T1"/>
                  </a:cxn>
                  <a:cxn ang="T11">
                    <a:pos x="T2" y="T3"/>
                  </a:cxn>
                  <a:cxn ang="T12">
                    <a:pos x="T4" y="T5"/>
                  </a:cxn>
                  <a:cxn ang="T13">
                    <a:pos x="T6" y="T7"/>
                  </a:cxn>
                  <a:cxn ang="T14">
                    <a:pos x="T8" y="T9"/>
                  </a:cxn>
                </a:cxnLst>
                <a:rect l="T15" t="T16" r="T17" b="T18"/>
                <a:pathLst>
                  <a:path w="67" h="100">
                    <a:moveTo>
                      <a:pt x="0" y="100"/>
                    </a:moveTo>
                    <a:lnTo>
                      <a:pt x="67" y="26"/>
                    </a:lnTo>
                    <a:lnTo>
                      <a:pt x="67" y="0"/>
                    </a:lnTo>
                    <a:lnTo>
                      <a:pt x="64" y="0"/>
                    </a:lnTo>
                    <a:lnTo>
                      <a:pt x="55"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76" name="Line 223"/>
              <p:cNvSpPr>
                <a:spLocks noChangeShapeType="1"/>
              </p:cNvSpPr>
              <p:nvPr/>
            </p:nvSpPr>
            <p:spPr bwMode="auto">
              <a:xfrm flipH="1" flipV="1">
                <a:off x="3158" y="2006"/>
                <a:ext cx="8" cy="2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77" name="Line 224"/>
              <p:cNvSpPr>
                <a:spLocks noChangeShapeType="1"/>
              </p:cNvSpPr>
              <p:nvPr/>
            </p:nvSpPr>
            <p:spPr bwMode="auto">
              <a:xfrm flipV="1">
                <a:off x="3154" y="2023"/>
                <a:ext cx="7" cy="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78" name="Line 225"/>
              <p:cNvSpPr>
                <a:spLocks noChangeShapeType="1"/>
              </p:cNvSpPr>
              <p:nvPr/>
            </p:nvSpPr>
            <p:spPr bwMode="auto">
              <a:xfrm flipV="1">
                <a:off x="3154" y="2021"/>
                <a:ext cx="6" cy="1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79" name="Line 226"/>
              <p:cNvSpPr>
                <a:spLocks noChangeShapeType="1"/>
              </p:cNvSpPr>
              <p:nvPr/>
            </p:nvSpPr>
            <p:spPr bwMode="auto">
              <a:xfrm flipH="1" flipV="1">
                <a:off x="3170" y="1993"/>
                <a:ext cx="5" cy="3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0" name="Line 227"/>
              <p:cNvSpPr>
                <a:spLocks noChangeShapeType="1"/>
              </p:cNvSpPr>
              <p:nvPr/>
            </p:nvSpPr>
            <p:spPr bwMode="auto">
              <a:xfrm flipH="1" flipV="1">
                <a:off x="3170" y="1994"/>
                <a:ext cx="4" cy="3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1" name="Line 228"/>
              <p:cNvSpPr>
                <a:spLocks noChangeShapeType="1"/>
              </p:cNvSpPr>
              <p:nvPr/>
            </p:nvSpPr>
            <p:spPr bwMode="auto">
              <a:xfrm flipV="1">
                <a:off x="3163" y="2011"/>
                <a:ext cx="9" cy="1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2" name="Line 229"/>
              <p:cNvSpPr>
                <a:spLocks noChangeShapeType="1"/>
              </p:cNvSpPr>
              <p:nvPr/>
            </p:nvSpPr>
            <p:spPr bwMode="auto">
              <a:xfrm flipV="1">
                <a:off x="3163" y="2010"/>
                <a:ext cx="9" cy="1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3" name="Line 230"/>
              <p:cNvSpPr>
                <a:spLocks noChangeShapeType="1"/>
              </p:cNvSpPr>
              <p:nvPr/>
            </p:nvSpPr>
            <p:spPr bwMode="auto">
              <a:xfrm flipH="1">
                <a:off x="3173" y="2002"/>
                <a:ext cx="8" cy="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4" name="Line 231"/>
              <p:cNvSpPr>
                <a:spLocks noChangeShapeType="1"/>
              </p:cNvSpPr>
              <p:nvPr/>
            </p:nvSpPr>
            <p:spPr bwMode="auto">
              <a:xfrm flipH="1">
                <a:off x="3173" y="2001"/>
                <a:ext cx="8" cy="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5" name="Line 232"/>
              <p:cNvSpPr>
                <a:spLocks noChangeShapeType="1"/>
              </p:cNvSpPr>
              <p:nvPr/>
            </p:nvSpPr>
            <p:spPr bwMode="auto">
              <a:xfrm flipH="1" flipV="1">
                <a:off x="3179" y="1982"/>
                <a:ext cx="4" cy="3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6" name="Line 233"/>
              <p:cNvSpPr>
                <a:spLocks noChangeShapeType="1"/>
              </p:cNvSpPr>
              <p:nvPr/>
            </p:nvSpPr>
            <p:spPr bwMode="auto">
              <a:xfrm flipH="1" flipV="1">
                <a:off x="3179" y="1982"/>
                <a:ext cx="4" cy="3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7" name="Line 234"/>
              <p:cNvSpPr>
                <a:spLocks noChangeShapeType="1"/>
              </p:cNvSpPr>
              <p:nvPr/>
            </p:nvSpPr>
            <p:spPr bwMode="auto">
              <a:xfrm>
                <a:off x="3189" y="2001"/>
                <a:ext cx="0"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8" name="Line 235"/>
              <p:cNvSpPr>
                <a:spLocks noChangeShapeType="1"/>
              </p:cNvSpPr>
              <p:nvPr/>
            </p:nvSpPr>
            <p:spPr bwMode="auto">
              <a:xfrm>
                <a:off x="3189" y="2002"/>
                <a:ext cx="0"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89" name="Freeform 236"/>
              <p:cNvSpPr>
                <a:spLocks noChangeArrowheads="1"/>
              </p:cNvSpPr>
              <p:nvPr/>
            </p:nvSpPr>
            <p:spPr bwMode="auto">
              <a:xfrm>
                <a:off x="3175" y="1942"/>
                <a:ext cx="24" cy="44"/>
              </a:xfrm>
              <a:custGeom>
                <a:avLst/>
                <a:gdLst>
                  <a:gd name="T0" fmla="*/ 0 w 54"/>
                  <a:gd name="T1" fmla="*/ 2 h 95"/>
                  <a:gd name="T2" fmla="*/ 0 w 54"/>
                  <a:gd name="T3" fmla="*/ 2 h 95"/>
                  <a:gd name="T4" fmla="*/ 0 w 54"/>
                  <a:gd name="T5" fmla="*/ 1 h 95"/>
                  <a:gd name="T6" fmla="*/ 1 w 54"/>
                  <a:gd name="T7" fmla="*/ 0 h 95"/>
                  <a:gd name="T8" fmla="*/ 1 w 54"/>
                  <a:gd name="T9" fmla="*/ 0 h 95"/>
                  <a:gd name="T10" fmla="*/ 0 60000 65536"/>
                  <a:gd name="T11" fmla="*/ 0 60000 65536"/>
                  <a:gd name="T12" fmla="*/ 0 60000 65536"/>
                  <a:gd name="T13" fmla="*/ 0 60000 65536"/>
                  <a:gd name="T14" fmla="*/ 0 60000 65536"/>
                  <a:gd name="T15" fmla="*/ 0 w 54"/>
                  <a:gd name="T16" fmla="*/ 0 h 95"/>
                  <a:gd name="T17" fmla="*/ 54 w 54"/>
                  <a:gd name="T18" fmla="*/ 95 h 95"/>
                </a:gdLst>
                <a:ahLst/>
                <a:cxnLst>
                  <a:cxn ang="T10">
                    <a:pos x="T0" y="T1"/>
                  </a:cxn>
                  <a:cxn ang="T11">
                    <a:pos x="T2" y="T3"/>
                  </a:cxn>
                  <a:cxn ang="T12">
                    <a:pos x="T4" y="T5"/>
                  </a:cxn>
                  <a:cxn ang="T13">
                    <a:pos x="T6" y="T7"/>
                  </a:cxn>
                  <a:cxn ang="T14">
                    <a:pos x="T8" y="T9"/>
                  </a:cxn>
                </a:cxnLst>
                <a:rect l="T15" t="T16" r="T17" b="T18"/>
                <a:pathLst>
                  <a:path w="54" h="95">
                    <a:moveTo>
                      <a:pt x="2" y="95"/>
                    </a:moveTo>
                    <a:lnTo>
                      <a:pt x="0" y="90"/>
                    </a:lnTo>
                    <a:lnTo>
                      <a:pt x="3" y="40"/>
                    </a:lnTo>
                    <a:lnTo>
                      <a:pt x="37" y="7"/>
                    </a:lnTo>
                    <a:lnTo>
                      <a:pt x="54"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90" name="Freeform 237"/>
              <p:cNvSpPr>
                <a:spLocks noChangeArrowheads="1"/>
              </p:cNvSpPr>
              <p:nvPr/>
            </p:nvSpPr>
            <p:spPr bwMode="auto">
              <a:xfrm>
                <a:off x="3175" y="1972"/>
                <a:ext cx="4" cy="6"/>
              </a:xfrm>
              <a:custGeom>
                <a:avLst/>
                <a:gdLst>
                  <a:gd name="T0" fmla="*/ 0 w 9"/>
                  <a:gd name="T1" fmla="*/ 0 h 14"/>
                  <a:gd name="T2" fmla="*/ 0 w 9"/>
                  <a:gd name="T3" fmla="*/ 0 h 14"/>
                  <a:gd name="T4" fmla="*/ 0 w 9"/>
                  <a:gd name="T5" fmla="*/ 0 h 14"/>
                  <a:gd name="T6" fmla="*/ 0 w 9"/>
                  <a:gd name="T7" fmla="*/ 0 h 14"/>
                  <a:gd name="T8" fmla="*/ 0 w 9"/>
                  <a:gd name="T9" fmla="*/ 0 h 14"/>
                  <a:gd name="T10" fmla="*/ 0 w 9"/>
                  <a:gd name="T11" fmla="*/ 0 h 14"/>
                  <a:gd name="T12" fmla="*/ 0 w 9"/>
                  <a:gd name="T13" fmla="*/ 0 h 14"/>
                  <a:gd name="T14" fmla="*/ 0 w 9"/>
                  <a:gd name="T15" fmla="*/ 0 h 14"/>
                  <a:gd name="T16" fmla="*/ 0 w 9"/>
                  <a:gd name="T17" fmla="*/ 0 h 14"/>
                  <a:gd name="T18" fmla="*/ 0 w 9"/>
                  <a:gd name="T19" fmla="*/ 0 h 14"/>
                  <a:gd name="T20" fmla="*/ 0 w 9"/>
                  <a:gd name="T21" fmla="*/ 0 h 14"/>
                  <a:gd name="T22" fmla="*/ 0 w 9"/>
                  <a:gd name="T23" fmla="*/ 0 h 14"/>
                  <a:gd name="T24" fmla="*/ 0 w 9"/>
                  <a:gd name="T25" fmla="*/ 0 h 14"/>
                  <a:gd name="T26" fmla="*/ 0 w 9"/>
                  <a:gd name="T27" fmla="*/ 0 h 14"/>
                  <a:gd name="T28" fmla="*/ 0 w 9"/>
                  <a:gd name="T29" fmla="*/ 0 h 14"/>
                  <a:gd name="T30" fmla="*/ 0 w 9"/>
                  <a:gd name="T31" fmla="*/ 0 h 14"/>
                  <a:gd name="T32" fmla="*/ 0 w 9"/>
                  <a:gd name="T33" fmla="*/ 0 h 14"/>
                  <a:gd name="T34" fmla="*/ 0 w 9"/>
                  <a:gd name="T35" fmla="*/ 0 h 14"/>
                  <a:gd name="T36" fmla="*/ 0 w 9"/>
                  <a:gd name="T37" fmla="*/ 0 h 14"/>
                  <a:gd name="T38" fmla="*/ 0 w 9"/>
                  <a:gd name="T39" fmla="*/ 0 h 14"/>
                  <a:gd name="T40" fmla="*/ 0 w 9"/>
                  <a:gd name="T41" fmla="*/ 0 h 14"/>
                  <a:gd name="T42" fmla="*/ 0 w 9"/>
                  <a:gd name="T43" fmla="*/ 0 h 14"/>
                  <a:gd name="T44" fmla="*/ 0 w 9"/>
                  <a:gd name="T45" fmla="*/ 0 h 14"/>
                  <a:gd name="T46" fmla="*/ 0 w 9"/>
                  <a:gd name="T47" fmla="*/ 0 h 14"/>
                  <a:gd name="T48" fmla="*/ 0 w 9"/>
                  <a:gd name="T49" fmla="*/ 0 h 14"/>
                  <a:gd name="T50" fmla="*/ 0 w 9"/>
                  <a:gd name="T51" fmla="*/ 0 h 14"/>
                  <a:gd name="T52" fmla="*/ 0 w 9"/>
                  <a:gd name="T53" fmla="*/ 0 h 14"/>
                  <a:gd name="T54" fmla="*/ 0 w 9"/>
                  <a:gd name="T55" fmla="*/ 0 h 14"/>
                  <a:gd name="T56" fmla="*/ 0 w 9"/>
                  <a:gd name="T57" fmla="*/ 0 h 14"/>
                  <a:gd name="T58" fmla="*/ 0 w 9"/>
                  <a:gd name="T59" fmla="*/ 0 h 14"/>
                  <a:gd name="T60" fmla="*/ 0 w 9"/>
                  <a:gd name="T61" fmla="*/ 0 h 14"/>
                  <a:gd name="T62" fmla="*/ 0 w 9"/>
                  <a:gd name="T63" fmla="*/ 0 h 14"/>
                  <a:gd name="T64" fmla="*/ 0 w 9"/>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4"/>
                  <a:gd name="T101" fmla="*/ 9 w 9"/>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4">
                    <a:moveTo>
                      <a:pt x="4" y="0"/>
                    </a:moveTo>
                    <a:lnTo>
                      <a:pt x="3" y="0"/>
                    </a:lnTo>
                    <a:lnTo>
                      <a:pt x="3" y="2"/>
                    </a:lnTo>
                    <a:lnTo>
                      <a:pt x="1" y="2"/>
                    </a:lnTo>
                    <a:lnTo>
                      <a:pt x="1" y="3"/>
                    </a:lnTo>
                    <a:lnTo>
                      <a:pt x="0" y="3"/>
                    </a:lnTo>
                    <a:lnTo>
                      <a:pt x="0" y="5"/>
                    </a:lnTo>
                    <a:lnTo>
                      <a:pt x="0" y="6"/>
                    </a:lnTo>
                    <a:lnTo>
                      <a:pt x="0" y="8"/>
                    </a:lnTo>
                    <a:lnTo>
                      <a:pt x="0" y="9"/>
                    </a:lnTo>
                    <a:lnTo>
                      <a:pt x="0" y="11"/>
                    </a:lnTo>
                    <a:lnTo>
                      <a:pt x="1" y="11"/>
                    </a:lnTo>
                    <a:lnTo>
                      <a:pt x="1" y="12"/>
                    </a:lnTo>
                    <a:lnTo>
                      <a:pt x="3" y="12"/>
                    </a:lnTo>
                    <a:lnTo>
                      <a:pt x="3" y="14"/>
                    </a:lnTo>
                    <a:lnTo>
                      <a:pt x="4" y="14"/>
                    </a:lnTo>
                    <a:lnTo>
                      <a:pt x="6" y="14"/>
                    </a:lnTo>
                    <a:lnTo>
                      <a:pt x="6" y="12"/>
                    </a:lnTo>
                    <a:lnTo>
                      <a:pt x="7" y="12"/>
                    </a:lnTo>
                    <a:lnTo>
                      <a:pt x="7" y="11"/>
                    </a:lnTo>
                    <a:lnTo>
                      <a:pt x="7" y="9"/>
                    </a:lnTo>
                    <a:lnTo>
                      <a:pt x="9" y="9"/>
                    </a:lnTo>
                    <a:lnTo>
                      <a:pt x="9" y="8"/>
                    </a:lnTo>
                    <a:lnTo>
                      <a:pt x="9" y="6"/>
                    </a:lnTo>
                    <a:lnTo>
                      <a:pt x="9" y="5"/>
                    </a:lnTo>
                    <a:lnTo>
                      <a:pt x="7" y="5"/>
                    </a:lnTo>
                    <a:lnTo>
                      <a:pt x="7" y="3"/>
                    </a:lnTo>
                    <a:lnTo>
                      <a:pt x="7" y="2"/>
                    </a:lnTo>
                    <a:lnTo>
                      <a:pt x="6" y="2"/>
                    </a:lnTo>
                    <a:lnTo>
                      <a:pt x="6" y="0"/>
                    </a:lnTo>
                    <a:lnTo>
                      <a:pt x="4"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91" name="Freeform 238"/>
              <p:cNvSpPr>
                <a:spLocks noChangeArrowheads="1"/>
              </p:cNvSpPr>
              <p:nvPr/>
            </p:nvSpPr>
            <p:spPr bwMode="auto">
              <a:xfrm>
                <a:off x="3171" y="1973"/>
                <a:ext cx="6" cy="6"/>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lnTo>
                      <a:pt x="0" y="3"/>
                    </a:lnTo>
                    <a:lnTo>
                      <a:pt x="1" y="15"/>
                    </a:lnTo>
                    <a:lnTo>
                      <a:pt x="13" y="6"/>
                    </a:lnTo>
                    <a:lnTo>
                      <a:pt x="12"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92" name="Freeform 239"/>
              <p:cNvSpPr>
                <a:spLocks noChangeArrowheads="1"/>
              </p:cNvSpPr>
              <p:nvPr/>
            </p:nvSpPr>
            <p:spPr bwMode="auto">
              <a:xfrm>
                <a:off x="3177" y="1972"/>
                <a:ext cx="2" cy="4"/>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w 6"/>
                  <a:gd name="T41" fmla="*/ 0 h 10"/>
                  <a:gd name="T42" fmla="*/ 0 w 6"/>
                  <a:gd name="T43" fmla="*/ 0 h 10"/>
                  <a:gd name="T44" fmla="*/ 0 w 6"/>
                  <a:gd name="T45" fmla="*/ 0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0"/>
                  <a:gd name="T71" fmla="*/ 6 w 6"/>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0">
                    <a:moveTo>
                      <a:pt x="3" y="0"/>
                    </a:moveTo>
                    <a:lnTo>
                      <a:pt x="2" y="0"/>
                    </a:lnTo>
                    <a:lnTo>
                      <a:pt x="2" y="1"/>
                    </a:lnTo>
                    <a:lnTo>
                      <a:pt x="0" y="3"/>
                    </a:lnTo>
                    <a:lnTo>
                      <a:pt x="0" y="4"/>
                    </a:lnTo>
                    <a:lnTo>
                      <a:pt x="0" y="6"/>
                    </a:lnTo>
                    <a:lnTo>
                      <a:pt x="0" y="7"/>
                    </a:lnTo>
                    <a:lnTo>
                      <a:pt x="0" y="9"/>
                    </a:lnTo>
                    <a:lnTo>
                      <a:pt x="2" y="9"/>
                    </a:lnTo>
                    <a:lnTo>
                      <a:pt x="2" y="10"/>
                    </a:lnTo>
                    <a:lnTo>
                      <a:pt x="3" y="10"/>
                    </a:lnTo>
                    <a:lnTo>
                      <a:pt x="5" y="10"/>
                    </a:lnTo>
                    <a:lnTo>
                      <a:pt x="5" y="9"/>
                    </a:lnTo>
                    <a:lnTo>
                      <a:pt x="5" y="7"/>
                    </a:lnTo>
                    <a:lnTo>
                      <a:pt x="6" y="7"/>
                    </a:lnTo>
                    <a:lnTo>
                      <a:pt x="6" y="6"/>
                    </a:lnTo>
                    <a:lnTo>
                      <a:pt x="6" y="4"/>
                    </a:lnTo>
                    <a:lnTo>
                      <a:pt x="6" y="3"/>
                    </a:lnTo>
                    <a:lnTo>
                      <a:pt x="5" y="3"/>
                    </a:lnTo>
                    <a:lnTo>
                      <a:pt x="5" y="1"/>
                    </a:lnTo>
                    <a:lnTo>
                      <a:pt x="3"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93" name="Freeform 240"/>
              <p:cNvSpPr>
                <a:spLocks noChangeArrowheads="1"/>
              </p:cNvSpPr>
              <p:nvPr/>
            </p:nvSpPr>
            <p:spPr bwMode="auto">
              <a:xfrm>
                <a:off x="3171" y="1974"/>
                <a:ext cx="2" cy="4"/>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11"/>
                  <a:gd name="T74" fmla="*/ 6 w 6"/>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11">
                    <a:moveTo>
                      <a:pt x="2" y="0"/>
                    </a:moveTo>
                    <a:lnTo>
                      <a:pt x="0" y="0"/>
                    </a:lnTo>
                    <a:lnTo>
                      <a:pt x="0" y="2"/>
                    </a:lnTo>
                    <a:lnTo>
                      <a:pt x="0" y="3"/>
                    </a:lnTo>
                    <a:lnTo>
                      <a:pt x="0" y="5"/>
                    </a:lnTo>
                    <a:lnTo>
                      <a:pt x="0" y="6"/>
                    </a:lnTo>
                    <a:lnTo>
                      <a:pt x="2" y="6"/>
                    </a:lnTo>
                    <a:lnTo>
                      <a:pt x="2" y="8"/>
                    </a:lnTo>
                    <a:lnTo>
                      <a:pt x="3" y="9"/>
                    </a:lnTo>
                    <a:lnTo>
                      <a:pt x="5" y="9"/>
                    </a:lnTo>
                    <a:lnTo>
                      <a:pt x="5" y="11"/>
                    </a:lnTo>
                    <a:lnTo>
                      <a:pt x="5" y="9"/>
                    </a:lnTo>
                    <a:lnTo>
                      <a:pt x="6" y="9"/>
                    </a:lnTo>
                    <a:lnTo>
                      <a:pt x="6" y="8"/>
                    </a:lnTo>
                    <a:lnTo>
                      <a:pt x="6" y="6"/>
                    </a:lnTo>
                    <a:lnTo>
                      <a:pt x="6" y="5"/>
                    </a:lnTo>
                    <a:lnTo>
                      <a:pt x="6" y="3"/>
                    </a:lnTo>
                    <a:lnTo>
                      <a:pt x="5" y="3"/>
                    </a:lnTo>
                    <a:lnTo>
                      <a:pt x="5" y="2"/>
                    </a:lnTo>
                    <a:lnTo>
                      <a:pt x="3" y="2"/>
                    </a:lnTo>
                    <a:lnTo>
                      <a:pt x="3" y="0"/>
                    </a:lnTo>
                    <a:lnTo>
                      <a:pt x="2"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94" name="Line 241"/>
              <p:cNvSpPr>
                <a:spLocks noChangeShapeType="1"/>
              </p:cNvSpPr>
              <p:nvPr/>
            </p:nvSpPr>
            <p:spPr bwMode="auto">
              <a:xfrm>
                <a:off x="3190" y="1970"/>
                <a:ext cx="0" cy="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95" name="Freeform 242"/>
              <p:cNvSpPr>
                <a:spLocks noChangeArrowheads="1"/>
              </p:cNvSpPr>
              <p:nvPr/>
            </p:nvSpPr>
            <p:spPr bwMode="auto">
              <a:xfrm>
                <a:off x="3196" y="1967"/>
                <a:ext cx="2" cy="1"/>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5" y="5"/>
                    </a:moveTo>
                    <a:lnTo>
                      <a:pt x="0" y="5"/>
                    </a:lnTo>
                    <a:lnTo>
                      <a:pt x="0" y="2"/>
                    </a:lnTo>
                    <a:lnTo>
                      <a:pt x="5" y="0"/>
                    </a:lnTo>
                    <a:lnTo>
                      <a:pt x="7" y="3"/>
                    </a:lnTo>
                    <a:lnTo>
                      <a:pt x="5" y="5"/>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96" name="Line 243"/>
              <p:cNvSpPr>
                <a:spLocks noChangeShapeType="1"/>
              </p:cNvSpPr>
              <p:nvPr/>
            </p:nvSpPr>
            <p:spPr bwMode="auto">
              <a:xfrm flipH="1">
                <a:off x="3262" y="1973"/>
                <a:ext cx="2"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97" name="Freeform 244"/>
              <p:cNvSpPr>
                <a:spLocks noChangeArrowheads="1"/>
              </p:cNvSpPr>
              <p:nvPr/>
            </p:nvSpPr>
            <p:spPr bwMode="auto">
              <a:xfrm>
                <a:off x="3253" y="1976"/>
                <a:ext cx="4" cy="9"/>
              </a:xfrm>
              <a:custGeom>
                <a:avLst/>
                <a:gdLst>
                  <a:gd name="T0" fmla="*/ 0 w 10"/>
                  <a:gd name="T1" fmla="*/ 0 h 23"/>
                  <a:gd name="T2" fmla="*/ 0 w 10"/>
                  <a:gd name="T3" fmla="*/ 0 h 23"/>
                  <a:gd name="T4" fmla="*/ 0 w 10"/>
                  <a:gd name="T5" fmla="*/ 0 h 23"/>
                  <a:gd name="T6" fmla="*/ 0 w 10"/>
                  <a:gd name="T7" fmla="*/ 0 h 23"/>
                  <a:gd name="T8" fmla="*/ 0 w 10"/>
                  <a:gd name="T9" fmla="*/ 0 h 23"/>
                  <a:gd name="T10" fmla="*/ 0 w 10"/>
                  <a:gd name="T11" fmla="*/ 0 h 23"/>
                  <a:gd name="T12" fmla="*/ 0 w 10"/>
                  <a:gd name="T13" fmla="*/ 0 h 23"/>
                  <a:gd name="T14" fmla="*/ 0 w 10"/>
                  <a:gd name="T15" fmla="*/ 0 h 23"/>
                  <a:gd name="T16" fmla="*/ 0 w 10"/>
                  <a:gd name="T17" fmla="*/ 0 h 23"/>
                  <a:gd name="T18" fmla="*/ 0 w 10"/>
                  <a:gd name="T19" fmla="*/ 0 h 23"/>
                  <a:gd name="T20" fmla="*/ 0 w 10"/>
                  <a:gd name="T21" fmla="*/ 0 h 23"/>
                  <a:gd name="T22" fmla="*/ 0 w 10"/>
                  <a:gd name="T23" fmla="*/ 0 h 23"/>
                  <a:gd name="T24" fmla="*/ 0 w 10"/>
                  <a:gd name="T25" fmla="*/ 0 h 23"/>
                  <a:gd name="T26" fmla="*/ 0 w 10"/>
                  <a:gd name="T27" fmla="*/ 0 h 23"/>
                  <a:gd name="T28" fmla="*/ 0 w 10"/>
                  <a:gd name="T29" fmla="*/ 0 h 23"/>
                  <a:gd name="T30" fmla="*/ 0 w 10"/>
                  <a:gd name="T31" fmla="*/ 0 h 23"/>
                  <a:gd name="T32" fmla="*/ 0 w 10"/>
                  <a:gd name="T33" fmla="*/ 0 h 23"/>
                  <a:gd name="T34" fmla="*/ 0 w 10"/>
                  <a:gd name="T35" fmla="*/ 0 h 23"/>
                  <a:gd name="T36" fmla="*/ 0 w 10"/>
                  <a:gd name="T37" fmla="*/ 0 h 23"/>
                  <a:gd name="T38" fmla="*/ 0 w 10"/>
                  <a:gd name="T39" fmla="*/ 0 h 23"/>
                  <a:gd name="T40" fmla="*/ 0 w 10"/>
                  <a:gd name="T41" fmla="*/ 0 h 23"/>
                  <a:gd name="T42" fmla="*/ 0 w 10"/>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
                  <a:gd name="T67" fmla="*/ 0 h 23"/>
                  <a:gd name="T68" fmla="*/ 10 w 10"/>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 h="23">
                    <a:moveTo>
                      <a:pt x="8" y="0"/>
                    </a:moveTo>
                    <a:lnTo>
                      <a:pt x="8" y="2"/>
                    </a:lnTo>
                    <a:lnTo>
                      <a:pt x="10" y="2"/>
                    </a:lnTo>
                    <a:lnTo>
                      <a:pt x="10" y="3"/>
                    </a:lnTo>
                    <a:lnTo>
                      <a:pt x="10" y="5"/>
                    </a:lnTo>
                    <a:lnTo>
                      <a:pt x="10" y="6"/>
                    </a:lnTo>
                    <a:lnTo>
                      <a:pt x="10" y="8"/>
                    </a:lnTo>
                    <a:lnTo>
                      <a:pt x="10" y="9"/>
                    </a:lnTo>
                    <a:lnTo>
                      <a:pt x="10" y="11"/>
                    </a:lnTo>
                    <a:lnTo>
                      <a:pt x="8" y="11"/>
                    </a:lnTo>
                    <a:lnTo>
                      <a:pt x="8" y="12"/>
                    </a:lnTo>
                    <a:lnTo>
                      <a:pt x="8" y="14"/>
                    </a:lnTo>
                    <a:lnTo>
                      <a:pt x="7" y="16"/>
                    </a:lnTo>
                    <a:lnTo>
                      <a:pt x="5" y="16"/>
                    </a:lnTo>
                    <a:lnTo>
                      <a:pt x="5" y="17"/>
                    </a:lnTo>
                    <a:lnTo>
                      <a:pt x="3" y="19"/>
                    </a:lnTo>
                    <a:lnTo>
                      <a:pt x="3" y="20"/>
                    </a:lnTo>
                    <a:lnTo>
                      <a:pt x="3" y="22"/>
                    </a:lnTo>
                    <a:lnTo>
                      <a:pt x="2" y="22"/>
                    </a:lnTo>
                    <a:lnTo>
                      <a:pt x="0" y="2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98" name="Freeform 245"/>
              <p:cNvSpPr>
                <a:spLocks noChangeArrowheads="1"/>
              </p:cNvSpPr>
              <p:nvPr/>
            </p:nvSpPr>
            <p:spPr bwMode="auto">
              <a:xfrm>
                <a:off x="3240" y="1987"/>
                <a:ext cx="12" cy="6"/>
              </a:xfrm>
              <a:custGeom>
                <a:avLst/>
                <a:gdLst>
                  <a:gd name="T0" fmla="*/ 0 w 29"/>
                  <a:gd name="T1" fmla="*/ 0 h 15"/>
                  <a:gd name="T2" fmla="*/ 0 w 29"/>
                  <a:gd name="T3" fmla="*/ 0 h 15"/>
                  <a:gd name="T4" fmla="*/ 0 w 29"/>
                  <a:gd name="T5" fmla="*/ 0 h 15"/>
                  <a:gd name="T6" fmla="*/ 0 w 29"/>
                  <a:gd name="T7" fmla="*/ 0 h 15"/>
                  <a:gd name="T8" fmla="*/ 0 w 29"/>
                  <a:gd name="T9" fmla="*/ 0 h 15"/>
                  <a:gd name="T10" fmla="*/ 0 w 29"/>
                  <a:gd name="T11" fmla="*/ 0 h 15"/>
                  <a:gd name="T12" fmla="*/ 0 w 29"/>
                  <a:gd name="T13" fmla="*/ 0 h 15"/>
                  <a:gd name="T14" fmla="*/ 0 w 29"/>
                  <a:gd name="T15" fmla="*/ 0 h 15"/>
                  <a:gd name="T16" fmla="*/ 0 w 29"/>
                  <a:gd name="T17" fmla="*/ 0 h 15"/>
                  <a:gd name="T18" fmla="*/ 0 w 29"/>
                  <a:gd name="T19" fmla="*/ 0 h 15"/>
                  <a:gd name="T20" fmla="*/ 0 w 29"/>
                  <a:gd name="T21" fmla="*/ 0 h 15"/>
                  <a:gd name="T22" fmla="*/ 0 w 29"/>
                  <a:gd name="T23" fmla="*/ 0 h 15"/>
                  <a:gd name="T24" fmla="*/ 0 w 29"/>
                  <a:gd name="T25" fmla="*/ 0 h 15"/>
                  <a:gd name="T26" fmla="*/ 0 w 29"/>
                  <a:gd name="T27" fmla="*/ 0 h 15"/>
                  <a:gd name="T28" fmla="*/ 0 w 29"/>
                  <a:gd name="T29" fmla="*/ 0 h 15"/>
                  <a:gd name="T30" fmla="*/ 0 w 29"/>
                  <a:gd name="T31" fmla="*/ 0 h 15"/>
                  <a:gd name="T32" fmla="*/ 0 w 29"/>
                  <a:gd name="T33" fmla="*/ 0 h 15"/>
                  <a:gd name="T34" fmla="*/ 0 w 29"/>
                  <a:gd name="T35" fmla="*/ 0 h 15"/>
                  <a:gd name="T36" fmla="*/ 0 w 29"/>
                  <a:gd name="T37" fmla="*/ 0 h 15"/>
                  <a:gd name="T38" fmla="*/ 0 w 29"/>
                  <a:gd name="T39" fmla="*/ 0 h 15"/>
                  <a:gd name="T40" fmla="*/ 0 w 29"/>
                  <a:gd name="T41" fmla="*/ 0 h 15"/>
                  <a:gd name="T42" fmla="*/ 0 w 29"/>
                  <a:gd name="T43" fmla="*/ 0 h 15"/>
                  <a:gd name="T44" fmla="*/ 0 w 29"/>
                  <a:gd name="T45" fmla="*/ 0 h 15"/>
                  <a:gd name="T46" fmla="*/ 0 w 29"/>
                  <a:gd name="T47" fmla="*/ 0 h 15"/>
                  <a:gd name="T48" fmla="*/ 0 w 29"/>
                  <a:gd name="T49" fmla="*/ 0 h 15"/>
                  <a:gd name="T50" fmla="*/ 0 w 29"/>
                  <a:gd name="T51" fmla="*/ 0 h 15"/>
                  <a:gd name="T52" fmla="*/ 0 w 29"/>
                  <a:gd name="T53" fmla="*/ 0 h 15"/>
                  <a:gd name="T54" fmla="*/ 0 w 29"/>
                  <a:gd name="T55" fmla="*/ 0 h 15"/>
                  <a:gd name="T56" fmla="*/ 0 w 29"/>
                  <a:gd name="T57" fmla="*/ 0 h 15"/>
                  <a:gd name="T58" fmla="*/ 0 w 29"/>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15"/>
                  <a:gd name="T92" fmla="*/ 29 w 29"/>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15">
                    <a:moveTo>
                      <a:pt x="29" y="0"/>
                    </a:moveTo>
                    <a:lnTo>
                      <a:pt x="29" y="2"/>
                    </a:lnTo>
                    <a:lnTo>
                      <a:pt x="28" y="2"/>
                    </a:lnTo>
                    <a:lnTo>
                      <a:pt x="26" y="3"/>
                    </a:lnTo>
                    <a:lnTo>
                      <a:pt x="25" y="3"/>
                    </a:lnTo>
                    <a:lnTo>
                      <a:pt x="25" y="5"/>
                    </a:lnTo>
                    <a:lnTo>
                      <a:pt x="23" y="5"/>
                    </a:lnTo>
                    <a:lnTo>
                      <a:pt x="23" y="6"/>
                    </a:lnTo>
                    <a:lnTo>
                      <a:pt x="22" y="6"/>
                    </a:lnTo>
                    <a:lnTo>
                      <a:pt x="20" y="8"/>
                    </a:lnTo>
                    <a:lnTo>
                      <a:pt x="20" y="9"/>
                    </a:lnTo>
                    <a:lnTo>
                      <a:pt x="19" y="9"/>
                    </a:lnTo>
                    <a:lnTo>
                      <a:pt x="19" y="11"/>
                    </a:lnTo>
                    <a:lnTo>
                      <a:pt x="17" y="11"/>
                    </a:lnTo>
                    <a:lnTo>
                      <a:pt x="16" y="11"/>
                    </a:lnTo>
                    <a:lnTo>
                      <a:pt x="14" y="11"/>
                    </a:lnTo>
                    <a:lnTo>
                      <a:pt x="12" y="11"/>
                    </a:lnTo>
                    <a:lnTo>
                      <a:pt x="12" y="12"/>
                    </a:lnTo>
                    <a:lnTo>
                      <a:pt x="11" y="12"/>
                    </a:lnTo>
                    <a:lnTo>
                      <a:pt x="9" y="12"/>
                    </a:lnTo>
                    <a:lnTo>
                      <a:pt x="9" y="14"/>
                    </a:lnTo>
                    <a:lnTo>
                      <a:pt x="8" y="14"/>
                    </a:lnTo>
                    <a:lnTo>
                      <a:pt x="6" y="14"/>
                    </a:lnTo>
                    <a:lnTo>
                      <a:pt x="5" y="14"/>
                    </a:lnTo>
                    <a:lnTo>
                      <a:pt x="5" y="15"/>
                    </a:lnTo>
                    <a:lnTo>
                      <a:pt x="3" y="15"/>
                    </a:lnTo>
                    <a:lnTo>
                      <a:pt x="2" y="15"/>
                    </a:lnTo>
                    <a:lnTo>
                      <a:pt x="0" y="1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99" name="Line 246"/>
              <p:cNvSpPr>
                <a:spLocks noChangeShapeType="1"/>
              </p:cNvSpPr>
              <p:nvPr/>
            </p:nvSpPr>
            <p:spPr bwMode="auto">
              <a:xfrm flipV="1">
                <a:off x="3240" y="1975"/>
                <a:ext cx="16" cy="1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00" name="Freeform 247"/>
              <p:cNvSpPr>
                <a:spLocks noChangeArrowheads="1"/>
              </p:cNvSpPr>
              <p:nvPr/>
            </p:nvSpPr>
            <p:spPr bwMode="auto">
              <a:xfrm>
                <a:off x="3225" y="1970"/>
                <a:ext cx="38" cy="26"/>
              </a:xfrm>
              <a:custGeom>
                <a:avLst/>
                <a:gdLst>
                  <a:gd name="T0" fmla="*/ 1 w 82"/>
                  <a:gd name="T1" fmla="*/ 1 h 57"/>
                  <a:gd name="T2" fmla="*/ 1 w 82"/>
                  <a:gd name="T3" fmla="*/ 1 h 57"/>
                  <a:gd name="T4" fmla="*/ 0 w 82"/>
                  <a:gd name="T5" fmla="*/ 1 h 57"/>
                  <a:gd name="T6" fmla="*/ 1 w 82"/>
                  <a:gd name="T7" fmla="*/ 0 h 57"/>
                  <a:gd name="T8" fmla="*/ 2 w 82"/>
                  <a:gd name="T9" fmla="*/ 0 h 57"/>
                  <a:gd name="T10" fmla="*/ 0 60000 65536"/>
                  <a:gd name="T11" fmla="*/ 0 60000 65536"/>
                  <a:gd name="T12" fmla="*/ 0 60000 65536"/>
                  <a:gd name="T13" fmla="*/ 0 60000 65536"/>
                  <a:gd name="T14" fmla="*/ 0 60000 65536"/>
                  <a:gd name="T15" fmla="*/ 0 w 82"/>
                  <a:gd name="T16" fmla="*/ 0 h 57"/>
                  <a:gd name="T17" fmla="*/ 82 w 82"/>
                  <a:gd name="T18" fmla="*/ 57 h 57"/>
                </a:gdLst>
                <a:ahLst/>
                <a:cxnLst>
                  <a:cxn ang="T10">
                    <a:pos x="T0" y="T1"/>
                  </a:cxn>
                  <a:cxn ang="T11">
                    <a:pos x="T2" y="T3"/>
                  </a:cxn>
                  <a:cxn ang="T12">
                    <a:pos x="T4" y="T5"/>
                  </a:cxn>
                  <a:cxn ang="T13">
                    <a:pos x="T6" y="T7"/>
                  </a:cxn>
                  <a:cxn ang="T14">
                    <a:pos x="T8" y="T9"/>
                  </a:cxn>
                </a:cxnLst>
                <a:rect l="T15" t="T16" r="T17" b="T18"/>
                <a:pathLst>
                  <a:path w="82" h="57">
                    <a:moveTo>
                      <a:pt x="51" y="46"/>
                    </a:moveTo>
                    <a:lnTo>
                      <a:pt x="40" y="57"/>
                    </a:lnTo>
                    <a:lnTo>
                      <a:pt x="0" y="57"/>
                    </a:lnTo>
                    <a:lnTo>
                      <a:pt x="43" y="10"/>
                    </a:lnTo>
                    <a:lnTo>
                      <a:pt x="82"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01" name="Line 248"/>
              <p:cNvSpPr>
                <a:spLocks noChangeShapeType="1"/>
              </p:cNvSpPr>
              <p:nvPr/>
            </p:nvSpPr>
            <p:spPr bwMode="auto">
              <a:xfrm flipH="1" flipV="1">
                <a:off x="3148" y="1874"/>
                <a:ext cx="71" cy="6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02" name="Line 249"/>
              <p:cNvSpPr>
                <a:spLocks noChangeShapeType="1"/>
              </p:cNvSpPr>
              <p:nvPr/>
            </p:nvSpPr>
            <p:spPr bwMode="auto">
              <a:xfrm flipH="1" flipV="1">
                <a:off x="3144" y="1873"/>
                <a:ext cx="71" cy="6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03" name="Freeform 250"/>
              <p:cNvSpPr>
                <a:spLocks noChangeArrowheads="1"/>
              </p:cNvSpPr>
              <p:nvPr/>
            </p:nvSpPr>
            <p:spPr bwMode="auto">
              <a:xfrm>
                <a:off x="3139" y="1868"/>
                <a:ext cx="11" cy="9"/>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4" y="13"/>
                    </a:moveTo>
                    <a:lnTo>
                      <a:pt x="9" y="0"/>
                    </a:lnTo>
                    <a:lnTo>
                      <a:pt x="0" y="9"/>
                    </a:lnTo>
                    <a:lnTo>
                      <a:pt x="17" y="23"/>
                    </a:lnTo>
                    <a:lnTo>
                      <a:pt x="24" y="13"/>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04" name="Line 251"/>
              <p:cNvSpPr>
                <a:spLocks noChangeShapeType="1"/>
              </p:cNvSpPr>
              <p:nvPr/>
            </p:nvSpPr>
            <p:spPr bwMode="auto">
              <a:xfrm flipH="1">
                <a:off x="3210" y="1935"/>
                <a:ext cx="9" cy="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05" name="Freeform 252"/>
              <p:cNvSpPr>
                <a:spLocks noChangeArrowheads="1"/>
              </p:cNvSpPr>
              <p:nvPr/>
            </p:nvSpPr>
            <p:spPr bwMode="auto">
              <a:xfrm>
                <a:off x="3196" y="1921"/>
                <a:ext cx="5" cy="27"/>
              </a:xfrm>
              <a:custGeom>
                <a:avLst/>
                <a:gdLst>
                  <a:gd name="T0" fmla="*/ 0 w 13"/>
                  <a:gd name="T1" fmla="*/ 0 h 60"/>
                  <a:gd name="T2" fmla="*/ 0 w 13"/>
                  <a:gd name="T3" fmla="*/ 1 h 60"/>
                  <a:gd name="T4" fmla="*/ 0 w 13"/>
                  <a:gd name="T5" fmla="*/ 1 h 60"/>
                  <a:gd name="T6" fmla="*/ 0 w 13"/>
                  <a:gd name="T7" fmla="*/ 0 h 60"/>
                  <a:gd name="T8" fmla="*/ 0 60000 65536"/>
                  <a:gd name="T9" fmla="*/ 0 60000 65536"/>
                  <a:gd name="T10" fmla="*/ 0 60000 65536"/>
                  <a:gd name="T11" fmla="*/ 0 60000 65536"/>
                  <a:gd name="T12" fmla="*/ 0 w 13"/>
                  <a:gd name="T13" fmla="*/ 0 h 60"/>
                  <a:gd name="T14" fmla="*/ 13 w 13"/>
                  <a:gd name="T15" fmla="*/ 60 h 60"/>
                </a:gdLst>
                <a:ahLst/>
                <a:cxnLst>
                  <a:cxn ang="T8">
                    <a:pos x="T0" y="T1"/>
                  </a:cxn>
                  <a:cxn ang="T9">
                    <a:pos x="T2" y="T3"/>
                  </a:cxn>
                  <a:cxn ang="T10">
                    <a:pos x="T4" y="T5"/>
                  </a:cxn>
                  <a:cxn ang="T11">
                    <a:pos x="T6" y="T7"/>
                  </a:cxn>
                </a:cxnLst>
                <a:rect l="T12" t="T13" r="T14" b="T15"/>
                <a:pathLst>
                  <a:path w="13" h="60">
                    <a:moveTo>
                      <a:pt x="0" y="0"/>
                    </a:moveTo>
                    <a:lnTo>
                      <a:pt x="10" y="60"/>
                    </a:lnTo>
                    <a:lnTo>
                      <a:pt x="13" y="58"/>
                    </a:lnTo>
                    <a:lnTo>
                      <a:pt x="10"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06" name="Freeform 253"/>
              <p:cNvSpPr>
                <a:spLocks noChangeArrowheads="1"/>
              </p:cNvSpPr>
              <p:nvPr/>
            </p:nvSpPr>
            <p:spPr bwMode="auto">
              <a:xfrm>
                <a:off x="3204" y="1925"/>
                <a:ext cx="6" cy="13"/>
              </a:xfrm>
              <a:custGeom>
                <a:avLst/>
                <a:gdLst>
                  <a:gd name="T0" fmla="*/ 0 w 14"/>
                  <a:gd name="T1" fmla="*/ 0 h 29"/>
                  <a:gd name="T2" fmla="*/ 0 w 14"/>
                  <a:gd name="T3" fmla="*/ 0 h 29"/>
                  <a:gd name="T4" fmla="*/ 0 w 14"/>
                  <a:gd name="T5" fmla="*/ 1 h 29"/>
                  <a:gd name="T6" fmla="*/ 0 w 14"/>
                  <a:gd name="T7" fmla="*/ 0 h 29"/>
                  <a:gd name="T8" fmla="*/ 0 60000 65536"/>
                  <a:gd name="T9" fmla="*/ 0 60000 65536"/>
                  <a:gd name="T10" fmla="*/ 0 60000 65536"/>
                  <a:gd name="T11" fmla="*/ 0 60000 65536"/>
                  <a:gd name="T12" fmla="*/ 0 w 14"/>
                  <a:gd name="T13" fmla="*/ 0 h 29"/>
                  <a:gd name="T14" fmla="*/ 14 w 14"/>
                  <a:gd name="T15" fmla="*/ 29 h 29"/>
                </a:gdLst>
                <a:ahLst/>
                <a:cxnLst>
                  <a:cxn ang="T8">
                    <a:pos x="T0" y="T1"/>
                  </a:cxn>
                  <a:cxn ang="T9">
                    <a:pos x="T2" y="T3"/>
                  </a:cxn>
                  <a:cxn ang="T10">
                    <a:pos x="T4" y="T5"/>
                  </a:cxn>
                  <a:cxn ang="T11">
                    <a:pos x="T6" y="T7"/>
                  </a:cxn>
                </a:cxnLst>
                <a:rect l="T12" t="T13" r="T14" b="T15"/>
                <a:pathLst>
                  <a:path w="14" h="29">
                    <a:moveTo>
                      <a:pt x="7" y="8"/>
                    </a:moveTo>
                    <a:lnTo>
                      <a:pt x="14" y="28"/>
                    </a:lnTo>
                    <a:lnTo>
                      <a:pt x="11" y="29"/>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07" name="Line 254"/>
              <p:cNvSpPr>
                <a:spLocks noChangeShapeType="1"/>
              </p:cNvSpPr>
              <p:nvPr/>
            </p:nvSpPr>
            <p:spPr bwMode="auto">
              <a:xfrm flipH="1">
                <a:off x="3200" y="1939"/>
                <a:ext cx="8"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08" name="Freeform 255"/>
              <p:cNvSpPr>
                <a:spLocks noChangeArrowheads="1"/>
              </p:cNvSpPr>
              <p:nvPr/>
            </p:nvSpPr>
            <p:spPr bwMode="auto">
              <a:xfrm>
                <a:off x="3199" y="1916"/>
                <a:ext cx="6" cy="7"/>
              </a:xfrm>
              <a:custGeom>
                <a:avLst/>
                <a:gdLst>
                  <a:gd name="T0" fmla="*/ 0 w 13"/>
                  <a:gd name="T1" fmla="*/ 0 h 18"/>
                  <a:gd name="T2" fmla="*/ 0 w 13"/>
                  <a:gd name="T3" fmla="*/ 0 h 18"/>
                  <a:gd name="T4" fmla="*/ 0 w 13"/>
                  <a:gd name="T5" fmla="*/ 0 h 18"/>
                  <a:gd name="T6" fmla="*/ 0 w 13"/>
                  <a:gd name="T7" fmla="*/ 0 h 18"/>
                  <a:gd name="T8" fmla="*/ 0 60000 65536"/>
                  <a:gd name="T9" fmla="*/ 0 60000 65536"/>
                  <a:gd name="T10" fmla="*/ 0 60000 65536"/>
                  <a:gd name="T11" fmla="*/ 0 60000 65536"/>
                  <a:gd name="T12" fmla="*/ 0 w 13"/>
                  <a:gd name="T13" fmla="*/ 0 h 18"/>
                  <a:gd name="T14" fmla="*/ 13 w 13"/>
                  <a:gd name="T15" fmla="*/ 18 h 18"/>
                </a:gdLst>
                <a:ahLst/>
                <a:cxnLst>
                  <a:cxn ang="T8">
                    <a:pos x="T0" y="T1"/>
                  </a:cxn>
                  <a:cxn ang="T9">
                    <a:pos x="T2" y="T3"/>
                  </a:cxn>
                  <a:cxn ang="T10">
                    <a:pos x="T4" y="T5"/>
                  </a:cxn>
                  <a:cxn ang="T11">
                    <a:pos x="T6" y="T7"/>
                  </a:cxn>
                </a:cxnLst>
                <a:rect l="T12" t="T13" r="T14" b="T15"/>
                <a:pathLst>
                  <a:path w="13" h="18">
                    <a:moveTo>
                      <a:pt x="13" y="18"/>
                    </a:moveTo>
                    <a:lnTo>
                      <a:pt x="10" y="3"/>
                    </a:lnTo>
                    <a:lnTo>
                      <a:pt x="7" y="0"/>
                    </a:lnTo>
                    <a:lnTo>
                      <a:pt x="0" y="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09" name="Line 256"/>
              <p:cNvSpPr>
                <a:spLocks noChangeShapeType="1"/>
              </p:cNvSpPr>
              <p:nvPr/>
            </p:nvSpPr>
            <p:spPr bwMode="auto">
              <a:xfrm flipH="1">
                <a:off x="3216" y="1939"/>
                <a:ext cx="5"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10" name="Line 257"/>
              <p:cNvSpPr>
                <a:spLocks noChangeShapeType="1"/>
              </p:cNvSpPr>
              <p:nvPr/>
            </p:nvSpPr>
            <p:spPr bwMode="auto">
              <a:xfrm flipH="1">
                <a:off x="3217" y="1942"/>
                <a:ext cx="6"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11" name="Line 258"/>
              <p:cNvSpPr>
                <a:spLocks noChangeShapeType="1"/>
              </p:cNvSpPr>
              <p:nvPr/>
            </p:nvSpPr>
            <p:spPr bwMode="auto">
              <a:xfrm flipH="1">
                <a:off x="3220" y="1950"/>
                <a:ext cx="4"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12" name="Freeform 259"/>
              <p:cNvSpPr>
                <a:spLocks noChangeArrowheads="1"/>
              </p:cNvSpPr>
              <p:nvPr/>
            </p:nvSpPr>
            <p:spPr bwMode="auto">
              <a:xfrm>
                <a:off x="3233" y="1887"/>
                <a:ext cx="33" cy="49"/>
              </a:xfrm>
              <a:custGeom>
                <a:avLst/>
                <a:gdLst>
                  <a:gd name="T0" fmla="*/ 0 w 73"/>
                  <a:gd name="T1" fmla="*/ 3 h 106"/>
                  <a:gd name="T2" fmla="*/ 0 w 73"/>
                  <a:gd name="T3" fmla="*/ 2 h 106"/>
                  <a:gd name="T4" fmla="*/ 2 w 73"/>
                  <a:gd name="T5" fmla="*/ 0 h 106"/>
                  <a:gd name="T6" fmla="*/ 2 w 73"/>
                  <a:gd name="T7" fmla="*/ 0 h 106"/>
                  <a:gd name="T8" fmla="*/ 0 w 73"/>
                  <a:gd name="T9" fmla="*/ 2 h 106"/>
                  <a:gd name="T10" fmla="*/ 0 w 73"/>
                  <a:gd name="T11" fmla="*/ 3 h 106"/>
                  <a:gd name="T12" fmla="*/ 0 60000 65536"/>
                  <a:gd name="T13" fmla="*/ 0 60000 65536"/>
                  <a:gd name="T14" fmla="*/ 0 60000 65536"/>
                  <a:gd name="T15" fmla="*/ 0 60000 65536"/>
                  <a:gd name="T16" fmla="*/ 0 60000 65536"/>
                  <a:gd name="T17" fmla="*/ 0 60000 65536"/>
                  <a:gd name="T18" fmla="*/ 0 w 73"/>
                  <a:gd name="T19" fmla="*/ 0 h 106"/>
                  <a:gd name="T20" fmla="*/ 73 w 73"/>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73" h="106">
                    <a:moveTo>
                      <a:pt x="0" y="106"/>
                    </a:moveTo>
                    <a:lnTo>
                      <a:pt x="8" y="69"/>
                    </a:lnTo>
                    <a:lnTo>
                      <a:pt x="70" y="0"/>
                    </a:lnTo>
                    <a:lnTo>
                      <a:pt x="73" y="1"/>
                    </a:lnTo>
                    <a:lnTo>
                      <a:pt x="11" y="72"/>
                    </a:lnTo>
                    <a:lnTo>
                      <a:pt x="3" y="106"/>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13" name="Freeform 260"/>
              <p:cNvSpPr>
                <a:spLocks noChangeArrowheads="1"/>
              </p:cNvSpPr>
              <p:nvPr/>
            </p:nvSpPr>
            <p:spPr bwMode="auto">
              <a:xfrm>
                <a:off x="3241" y="1889"/>
                <a:ext cx="25" cy="55"/>
              </a:xfrm>
              <a:custGeom>
                <a:avLst/>
                <a:gdLst>
                  <a:gd name="T0" fmla="*/ 1 w 56"/>
                  <a:gd name="T1" fmla="*/ 0 h 118"/>
                  <a:gd name="T2" fmla="*/ 0 w 56"/>
                  <a:gd name="T3" fmla="*/ 2 h 118"/>
                  <a:gd name="T4" fmla="*/ 0 w 56"/>
                  <a:gd name="T5" fmla="*/ 3 h 118"/>
                  <a:gd name="T6" fmla="*/ 0 60000 65536"/>
                  <a:gd name="T7" fmla="*/ 0 60000 65536"/>
                  <a:gd name="T8" fmla="*/ 0 60000 65536"/>
                  <a:gd name="T9" fmla="*/ 0 w 56"/>
                  <a:gd name="T10" fmla="*/ 0 h 118"/>
                  <a:gd name="T11" fmla="*/ 56 w 56"/>
                  <a:gd name="T12" fmla="*/ 118 h 118"/>
                </a:gdLst>
                <a:ahLst/>
                <a:cxnLst>
                  <a:cxn ang="T6">
                    <a:pos x="T0" y="T1"/>
                  </a:cxn>
                  <a:cxn ang="T7">
                    <a:pos x="T2" y="T3"/>
                  </a:cxn>
                  <a:cxn ang="T8">
                    <a:pos x="T4" y="T5"/>
                  </a:cxn>
                </a:cxnLst>
                <a:rect l="T9" t="T10" r="T11" b="T12"/>
                <a:pathLst>
                  <a:path w="56" h="118">
                    <a:moveTo>
                      <a:pt x="56" y="0"/>
                    </a:moveTo>
                    <a:lnTo>
                      <a:pt x="29" y="92"/>
                    </a:lnTo>
                    <a:lnTo>
                      <a:pt x="0" y="11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14" name="Line 261"/>
              <p:cNvSpPr>
                <a:spLocks noChangeShapeType="1"/>
              </p:cNvSpPr>
              <p:nvPr/>
            </p:nvSpPr>
            <p:spPr bwMode="auto">
              <a:xfrm flipH="1">
                <a:off x="3246" y="1896"/>
                <a:ext cx="12" cy="4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15" name="Line 262"/>
              <p:cNvSpPr>
                <a:spLocks noChangeShapeType="1"/>
              </p:cNvSpPr>
              <p:nvPr/>
            </p:nvSpPr>
            <p:spPr bwMode="auto">
              <a:xfrm flipH="1">
                <a:off x="3245" y="1898"/>
                <a:ext cx="12" cy="4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16" name="Line 263"/>
              <p:cNvSpPr>
                <a:spLocks noChangeShapeType="1"/>
              </p:cNvSpPr>
              <p:nvPr/>
            </p:nvSpPr>
            <p:spPr bwMode="auto">
              <a:xfrm flipH="1">
                <a:off x="3241" y="1906"/>
                <a:ext cx="8" cy="3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17" name="Line 264"/>
              <p:cNvSpPr>
                <a:spLocks noChangeShapeType="1"/>
              </p:cNvSpPr>
              <p:nvPr/>
            </p:nvSpPr>
            <p:spPr bwMode="auto">
              <a:xfrm flipH="1">
                <a:off x="3240" y="1908"/>
                <a:ext cx="9" cy="3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18" name="Line 265"/>
              <p:cNvSpPr>
                <a:spLocks noChangeShapeType="1"/>
              </p:cNvSpPr>
              <p:nvPr/>
            </p:nvSpPr>
            <p:spPr bwMode="auto">
              <a:xfrm flipH="1">
                <a:off x="3236" y="1914"/>
                <a:ext cx="6" cy="2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19" name="Line 266"/>
              <p:cNvSpPr>
                <a:spLocks noChangeShapeType="1"/>
              </p:cNvSpPr>
              <p:nvPr/>
            </p:nvSpPr>
            <p:spPr bwMode="auto">
              <a:xfrm flipH="1">
                <a:off x="3235" y="1915"/>
                <a:ext cx="6" cy="2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20" name="Line 267"/>
              <p:cNvSpPr>
                <a:spLocks noChangeShapeType="1"/>
              </p:cNvSpPr>
              <p:nvPr/>
            </p:nvSpPr>
            <p:spPr bwMode="auto">
              <a:xfrm flipH="1">
                <a:off x="3251" y="1915"/>
                <a:ext cx="7" cy="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21" name="Line 268"/>
              <p:cNvSpPr>
                <a:spLocks noChangeShapeType="1"/>
              </p:cNvSpPr>
              <p:nvPr/>
            </p:nvSpPr>
            <p:spPr bwMode="auto">
              <a:xfrm flipH="1">
                <a:off x="3243" y="1924"/>
                <a:ext cx="7" cy="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22" name="Line 269"/>
              <p:cNvSpPr>
                <a:spLocks noChangeShapeType="1"/>
              </p:cNvSpPr>
              <p:nvPr/>
            </p:nvSpPr>
            <p:spPr bwMode="auto">
              <a:xfrm flipH="1">
                <a:off x="3237" y="1932"/>
                <a:ext cx="5"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23" name="Line 270"/>
              <p:cNvSpPr>
                <a:spLocks noChangeShapeType="1"/>
              </p:cNvSpPr>
              <p:nvPr/>
            </p:nvSpPr>
            <p:spPr bwMode="auto">
              <a:xfrm flipH="1">
                <a:off x="3251" y="1914"/>
                <a:ext cx="8" cy="6"/>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24" name="Line 271"/>
              <p:cNvSpPr>
                <a:spLocks noChangeShapeType="1"/>
              </p:cNvSpPr>
              <p:nvPr/>
            </p:nvSpPr>
            <p:spPr bwMode="auto">
              <a:xfrm flipH="1">
                <a:off x="3245" y="1923"/>
                <a:ext cx="6"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25" name="Line 272"/>
              <p:cNvSpPr>
                <a:spLocks noChangeShapeType="1"/>
              </p:cNvSpPr>
              <p:nvPr/>
            </p:nvSpPr>
            <p:spPr bwMode="auto">
              <a:xfrm flipH="1">
                <a:off x="3237" y="1930"/>
                <a:ext cx="6"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26" name="Line 273"/>
              <p:cNvSpPr>
                <a:spLocks noChangeShapeType="1"/>
              </p:cNvSpPr>
              <p:nvPr/>
            </p:nvSpPr>
            <p:spPr bwMode="auto">
              <a:xfrm flipH="1">
                <a:off x="3235" y="1937"/>
                <a:ext cx="2"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27" name="Freeform 274"/>
              <p:cNvSpPr>
                <a:spLocks noChangeArrowheads="1"/>
              </p:cNvSpPr>
              <p:nvPr/>
            </p:nvSpPr>
            <p:spPr bwMode="auto">
              <a:xfrm>
                <a:off x="3228" y="1927"/>
                <a:ext cx="6" cy="7"/>
              </a:xfrm>
              <a:custGeom>
                <a:avLst/>
                <a:gdLst>
                  <a:gd name="T0" fmla="*/ 0 w 14"/>
                  <a:gd name="T1" fmla="*/ 0 h 20"/>
                  <a:gd name="T2" fmla="*/ 0 w 14"/>
                  <a:gd name="T3" fmla="*/ 0 h 20"/>
                  <a:gd name="T4" fmla="*/ 0 w 14"/>
                  <a:gd name="T5" fmla="*/ 0 h 20"/>
                  <a:gd name="T6" fmla="*/ 0 w 14"/>
                  <a:gd name="T7" fmla="*/ 0 h 20"/>
                  <a:gd name="T8" fmla="*/ 0 w 14"/>
                  <a:gd name="T9" fmla="*/ 0 h 20"/>
                  <a:gd name="T10" fmla="*/ 0 w 14"/>
                  <a:gd name="T11" fmla="*/ 0 h 20"/>
                  <a:gd name="T12" fmla="*/ 0 w 14"/>
                  <a:gd name="T13" fmla="*/ 0 h 20"/>
                  <a:gd name="T14" fmla="*/ 0 w 14"/>
                  <a:gd name="T15" fmla="*/ 0 h 20"/>
                  <a:gd name="T16" fmla="*/ 0 w 14"/>
                  <a:gd name="T17" fmla="*/ 0 h 20"/>
                  <a:gd name="T18" fmla="*/ 0 w 14"/>
                  <a:gd name="T19" fmla="*/ 0 h 20"/>
                  <a:gd name="T20" fmla="*/ 0 w 14"/>
                  <a:gd name="T21" fmla="*/ 0 h 20"/>
                  <a:gd name="T22" fmla="*/ 0 w 14"/>
                  <a:gd name="T23" fmla="*/ 0 h 20"/>
                  <a:gd name="T24" fmla="*/ 0 w 14"/>
                  <a:gd name="T25" fmla="*/ 0 h 20"/>
                  <a:gd name="T26" fmla="*/ 0 w 14"/>
                  <a:gd name="T27" fmla="*/ 0 h 20"/>
                  <a:gd name="T28" fmla="*/ 0 w 14"/>
                  <a:gd name="T29" fmla="*/ 0 h 20"/>
                  <a:gd name="T30" fmla="*/ 0 w 14"/>
                  <a:gd name="T31" fmla="*/ 0 h 20"/>
                  <a:gd name="T32" fmla="*/ 0 w 14"/>
                  <a:gd name="T33" fmla="*/ 0 h 20"/>
                  <a:gd name="T34" fmla="*/ 0 w 14"/>
                  <a:gd name="T35" fmla="*/ 0 h 20"/>
                  <a:gd name="T36" fmla="*/ 0 w 14"/>
                  <a:gd name="T37" fmla="*/ 0 h 20"/>
                  <a:gd name="T38" fmla="*/ 0 w 14"/>
                  <a:gd name="T39" fmla="*/ 0 h 20"/>
                  <a:gd name="T40" fmla="*/ 0 w 14"/>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20"/>
                  <a:gd name="T65" fmla="*/ 14 w 14"/>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20">
                    <a:moveTo>
                      <a:pt x="14" y="0"/>
                    </a:moveTo>
                    <a:lnTo>
                      <a:pt x="12" y="0"/>
                    </a:lnTo>
                    <a:lnTo>
                      <a:pt x="12" y="2"/>
                    </a:lnTo>
                    <a:lnTo>
                      <a:pt x="11" y="2"/>
                    </a:lnTo>
                    <a:lnTo>
                      <a:pt x="9" y="2"/>
                    </a:lnTo>
                    <a:lnTo>
                      <a:pt x="9" y="3"/>
                    </a:lnTo>
                    <a:lnTo>
                      <a:pt x="8" y="3"/>
                    </a:lnTo>
                    <a:lnTo>
                      <a:pt x="8" y="5"/>
                    </a:lnTo>
                    <a:lnTo>
                      <a:pt x="5" y="6"/>
                    </a:lnTo>
                    <a:lnTo>
                      <a:pt x="5" y="8"/>
                    </a:lnTo>
                    <a:lnTo>
                      <a:pt x="3" y="9"/>
                    </a:lnTo>
                    <a:lnTo>
                      <a:pt x="3" y="11"/>
                    </a:lnTo>
                    <a:lnTo>
                      <a:pt x="2" y="11"/>
                    </a:lnTo>
                    <a:lnTo>
                      <a:pt x="2" y="12"/>
                    </a:lnTo>
                    <a:lnTo>
                      <a:pt x="2" y="14"/>
                    </a:lnTo>
                    <a:lnTo>
                      <a:pt x="0" y="14"/>
                    </a:lnTo>
                    <a:lnTo>
                      <a:pt x="0" y="15"/>
                    </a:lnTo>
                    <a:lnTo>
                      <a:pt x="0" y="17"/>
                    </a:lnTo>
                    <a:lnTo>
                      <a:pt x="0" y="18"/>
                    </a:lnTo>
                    <a:lnTo>
                      <a:pt x="0" y="2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28" name="Freeform 275"/>
              <p:cNvSpPr>
                <a:spLocks noChangeArrowheads="1"/>
              </p:cNvSpPr>
              <p:nvPr/>
            </p:nvSpPr>
            <p:spPr bwMode="auto">
              <a:xfrm>
                <a:off x="3229" y="1927"/>
                <a:ext cx="4" cy="7"/>
              </a:xfrm>
              <a:custGeom>
                <a:avLst/>
                <a:gdLst>
                  <a:gd name="T0" fmla="*/ 0 w 12"/>
                  <a:gd name="T1" fmla="*/ 0 h 18"/>
                  <a:gd name="T2" fmla="*/ 0 w 12"/>
                  <a:gd name="T3" fmla="*/ 0 h 18"/>
                  <a:gd name="T4" fmla="*/ 0 w 12"/>
                  <a:gd name="T5" fmla="*/ 0 h 18"/>
                  <a:gd name="T6" fmla="*/ 0 w 12"/>
                  <a:gd name="T7" fmla="*/ 0 h 18"/>
                  <a:gd name="T8" fmla="*/ 0 w 12"/>
                  <a:gd name="T9" fmla="*/ 0 h 18"/>
                  <a:gd name="T10" fmla="*/ 0 w 12"/>
                  <a:gd name="T11" fmla="*/ 0 h 18"/>
                  <a:gd name="T12" fmla="*/ 0 w 12"/>
                  <a:gd name="T13" fmla="*/ 0 h 18"/>
                  <a:gd name="T14" fmla="*/ 0 w 12"/>
                  <a:gd name="T15" fmla="*/ 0 h 18"/>
                  <a:gd name="T16" fmla="*/ 0 w 12"/>
                  <a:gd name="T17" fmla="*/ 0 h 18"/>
                  <a:gd name="T18" fmla="*/ 0 w 12"/>
                  <a:gd name="T19" fmla="*/ 0 h 18"/>
                  <a:gd name="T20" fmla="*/ 0 w 12"/>
                  <a:gd name="T21" fmla="*/ 0 h 18"/>
                  <a:gd name="T22" fmla="*/ 0 w 12"/>
                  <a:gd name="T23" fmla="*/ 0 h 18"/>
                  <a:gd name="T24" fmla="*/ 0 w 12"/>
                  <a:gd name="T25" fmla="*/ 0 h 18"/>
                  <a:gd name="T26" fmla="*/ 0 w 12"/>
                  <a:gd name="T27" fmla="*/ 0 h 18"/>
                  <a:gd name="T28" fmla="*/ 0 w 12"/>
                  <a:gd name="T29" fmla="*/ 0 h 18"/>
                  <a:gd name="T30" fmla="*/ 0 w 12"/>
                  <a:gd name="T31" fmla="*/ 0 h 18"/>
                  <a:gd name="T32" fmla="*/ 0 w 12"/>
                  <a:gd name="T33" fmla="*/ 0 h 18"/>
                  <a:gd name="T34" fmla="*/ 0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0"/>
                    </a:moveTo>
                    <a:lnTo>
                      <a:pt x="10" y="0"/>
                    </a:lnTo>
                    <a:lnTo>
                      <a:pt x="10" y="1"/>
                    </a:lnTo>
                    <a:lnTo>
                      <a:pt x="9" y="1"/>
                    </a:lnTo>
                    <a:lnTo>
                      <a:pt x="7" y="3"/>
                    </a:lnTo>
                    <a:lnTo>
                      <a:pt x="6" y="4"/>
                    </a:lnTo>
                    <a:lnTo>
                      <a:pt x="4" y="6"/>
                    </a:lnTo>
                    <a:lnTo>
                      <a:pt x="4" y="7"/>
                    </a:lnTo>
                    <a:lnTo>
                      <a:pt x="3" y="7"/>
                    </a:lnTo>
                    <a:lnTo>
                      <a:pt x="3" y="9"/>
                    </a:lnTo>
                    <a:lnTo>
                      <a:pt x="1" y="9"/>
                    </a:lnTo>
                    <a:lnTo>
                      <a:pt x="1" y="10"/>
                    </a:lnTo>
                    <a:lnTo>
                      <a:pt x="1" y="12"/>
                    </a:lnTo>
                    <a:lnTo>
                      <a:pt x="0" y="12"/>
                    </a:lnTo>
                    <a:lnTo>
                      <a:pt x="0" y="13"/>
                    </a:lnTo>
                    <a:lnTo>
                      <a:pt x="0" y="15"/>
                    </a:lnTo>
                    <a:lnTo>
                      <a:pt x="0" y="16"/>
                    </a:lnTo>
                    <a:lnTo>
                      <a:pt x="0" y="1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8201" name="Group 276"/>
            <p:cNvGrpSpPr>
              <a:grpSpLocks/>
            </p:cNvGrpSpPr>
            <p:nvPr/>
          </p:nvGrpSpPr>
          <p:grpSpPr bwMode="auto">
            <a:xfrm>
              <a:off x="3105943" y="2820988"/>
              <a:ext cx="204788" cy="280987"/>
              <a:chOff x="2473" y="1777"/>
              <a:chExt cx="129" cy="177"/>
            </a:xfrm>
          </p:grpSpPr>
          <p:sp>
            <p:nvSpPr>
              <p:cNvPr id="8253" name="Freeform 277"/>
              <p:cNvSpPr>
                <a:spLocks noChangeArrowheads="1"/>
              </p:cNvSpPr>
              <p:nvPr/>
            </p:nvSpPr>
            <p:spPr bwMode="auto">
              <a:xfrm>
                <a:off x="2546" y="1859"/>
                <a:ext cx="29" cy="38"/>
              </a:xfrm>
              <a:custGeom>
                <a:avLst/>
                <a:gdLst>
                  <a:gd name="T0" fmla="*/ 0 w 64"/>
                  <a:gd name="T1" fmla="*/ 0 h 83"/>
                  <a:gd name="T2" fmla="*/ 0 w 64"/>
                  <a:gd name="T3" fmla="*/ 0 h 83"/>
                  <a:gd name="T4" fmla="*/ 0 w 64"/>
                  <a:gd name="T5" fmla="*/ 0 h 83"/>
                  <a:gd name="T6" fmla="*/ 0 w 64"/>
                  <a:gd name="T7" fmla="*/ 0 h 83"/>
                  <a:gd name="T8" fmla="*/ 0 w 64"/>
                  <a:gd name="T9" fmla="*/ 0 h 83"/>
                  <a:gd name="T10" fmla="*/ 0 w 64"/>
                  <a:gd name="T11" fmla="*/ 0 h 83"/>
                  <a:gd name="T12" fmla="*/ 0 w 64"/>
                  <a:gd name="T13" fmla="*/ 0 h 83"/>
                  <a:gd name="T14" fmla="*/ 0 w 64"/>
                  <a:gd name="T15" fmla="*/ 1 h 83"/>
                  <a:gd name="T16" fmla="*/ 0 w 64"/>
                  <a:gd name="T17" fmla="*/ 1 h 83"/>
                  <a:gd name="T18" fmla="*/ 0 w 64"/>
                  <a:gd name="T19" fmla="*/ 1 h 83"/>
                  <a:gd name="T20" fmla="*/ 0 w 64"/>
                  <a:gd name="T21" fmla="*/ 1 h 83"/>
                  <a:gd name="T22" fmla="*/ 0 w 64"/>
                  <a:gd name="T23" fmla="*/ 1 h 83"/>
                  <a:gd name="T24" fmla="*/ 0 w 64"/>
                  <a:gd name="T25" fmla="*/ 1 h 83"/>
                  <a:gd name="T26" fmla="*/ 0 w 64"/>
                  <a:gd name="T27" fmla="*/ 2 h 83"/>
                  <a:gd name="T28" fmla="*/ 0 w 64"/>
                  <a:gd name="T29" fmla="*/ 2 h 83"/>
                  <a:gd name="T30" fmla="*/ 0 w 64"/>
                  <a:gd name="T31" fmla="*/ 2 h 83"/>
                  <a:gd name="T32" fmla="*/ 0 w 64"/>
                  <a:gd name="T33" fmla="*/ 2 h 83"/>
                  <a:gd name="T34" fmla="*/ 1 w 64"/>
                  <a:gd name="T35" fmla="*/ 2 h 83"/>
                  <a:gd name="T36" fmla="*/ 1 w 64"/>
                  <a:gd name="T37" fmla="*/ 2 h 83"/>
                  <a:gd name="T38" fmla="*/ 1 w 64"/>
                  <a:gd name="T39" fmla="*/ 2 h 83"/>
                  <a:gd name="T40" fmla="*/ 1 w 64"/>
                  <a:gd name="T41" fmla="*/ 2 h 83"/>
                  <a:gd name="T42" fmla="*/ 1 w 64"/>
                  <a:gd name="T43" fmla="*/ 2 h 83"/>
                  <a:gd name="T44" fmla="*/ 1 w 64"/>
                  <a:gd name="T45" fmla="*/ 2 h 83"/>
                  <a:gd name="T46" fmla="*/ 1 w 64"/>
                  <a:gd name="T47" fmla="*/ 2 h 83"/>
                  <a:gd name="T48" fmla="*/ 1 w 64"/>
                  <a:gd name="T49" fmla="*/ 2 h 83"/>
                  <a:gd name="T50" fmla="*/ 1 w 64"/>
                  <a:gd name="T51" fmla="*/ 1 h 83"/>
                  <a:gd name="T52" fmla="*/ 1 w 64"/>
                  <a:gd name="T53" fmla="*/ 1 h 83"/>
                  <a:gd name="T54" fmla="*/ 1 w 64"/>
                  <a:gd name="T55" fmla="*/ 1 h 83"/>
                  <a:gd name="T56" fmla="*/ 1 w 64"/>
                  <a:gd name="T57" fmla="*/ 1 h 83"/>
                  <a:gd name="T58" fmla="*/ 1 w 64"/>
                  <a:gd name="T59" fmla="*/ 1 h 83"/>
                  <a:gd name="T60" fmla="*/ 1 w 64"/>
                  <a:gd name="T61" fmla="*/ 1 h 83"/>
                  <a:gd name="T62" fmla="*/ 1 w 64"/>
                  <a:gd name="T63" fmla="*/ 0 h 83"/>
                  <a:gd name="T64" fmla="*/ 1 w 64"/>
                  <a:gd name="T65" fmla="*/ 0 h 83"/>
                  <a:gd name="T66" fmla="*/ 1 w 64"/>
                  <a:gd name="T67" fmla="*/ 0 h 83"/>
                  <a:gd name="T68" fmla="*/ 1 w 64"/>
                  <a:gd name="T69" fmla="*/ 0 h 83"/>
                  <a:gd name="T70" fmla="*/ 1 w 64"/>
                  <a:gd name="T71" fmla="*/ 0 h 83"/>
                  <a:gd name="T72" fmla="*/ 1 w 64"/>
                  <a:gd name="T73" fmla="*/ 0 h 83"/>
                  <a:gd name="T74" fmla="*/ 1 w 64"/>
                  <a:gd name="T75" fmla="*/ 0 h 83"/>
                  <a:gd name="T76" fmla="*/ 0 w 64"/>
                  <a:gd name="T77" fmla="*/ 0 h 83"/>
                  <a:gd name="T78" fmla="*/ 0 w 64"/>
                  <a:gd name="T79" fmla="*/ 0 h 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
                  <a:gd name="T121" fmla="*/ 0 h 83"/>
                  <a:gd name="T122" fmla="*/ 64 w 64"/>
                  <a:gd name="T123" fmla="*/ 83 h 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 h="83">
                    <a:moveTo>
                      <a:pt x="20" y="1"/>
                    </a:moveTo>
                    <a:lnTo>
                      <a:pt x="16" y="1"/>
                    </a:lnTo>
                    <a:lnTo>
                      <a:pt x="15" y="3"/>
                    </a:lnTo>
                    <a:lnTo>
                      <a:pt x="12" y="5"/>
                    </a:lnTo>
                    <a:lnTo>
                      <a:pt x="10" y="5"/>
                    </a:lnTo>
                    <a:lnTo>
                      <a:pt x="9" y="8"/>
                    </a:lnTo>
                    <a:lnTo>
                      <a:pt x="6" y="9"/>
                    </a:lnTo>
                    <a:lnTo>
                      <a:pt x="4" y="11"/>
                    </a:lnTo>
                    <a:lnTo>
                      <a:pt x="3" y="14"/>
                    </a:lnTo>
                    <a:lnTo>
                      <a:pt x="3" y="15"/>
                    </a:lnTo>
                    <a:lnTo>
                      <a:pt x="1" y="18"/>
                    </a:lnTo>
                    <a:lnTo>
                      <a:pt x="1" y="20"/>
                    </a:lnTo>
                    <a:lnTo>
                      <a:pt x="1" y="23"/>
                    </a:lnTo>
                    <a:lnTo>
                      <a:pt x="1" y="26"/>
                    </a:lnTo>
                    <a:lnTo>
                      <a:pt x="0" y="29"/>
                    </a:lnTo>
                    <a:lnTo>
                      <a:pt x="0" y="32"/>
                    </a:lnTo>
                    <a:lnTo>
                      <a:pt x="1" y="35"/>
                    </a:lnTo>
                    <a:lnTo>
                      <a:pt x="1" y="38"/>
                    </a:lnTo>
                    <a:lnTo>
                      <a:pt x="1" y="41"/>
                    </a:lnTo>
                    <a:lnTo>
                      <a:pt x="1" y="44"/>
                    </a:lnTo>
                    <a:lnTo>
                      <a:pt x="3" y="49"/>
                    </a:lnTo>
                    <a:lnTo>
                      <a:pt x="3" y="52"/>
                    </a:lnTo>
                    <a:lnTo>
                      <a:pt x="4" y="54"/>
                    </a:lnTo>
                    <a:lnTo>
                      <a:pt x="6" y="57"/>
                    </a:lnTo>
                    <a:lnTo>
                      <a:pt x="9" y="60"/>
                    </a:lnTo>
                    <a:lnTo>
                      <a:pt x="10" y="63"/>
                    </a:lnTo>
                    <a:lnTo>
                      <a:pt x="12" y="66"/>
                    </a:lnTo>
                    <a:lnTo>
                      <a:pt x="15" y="69"/>
                    </a:lnTo>
                    <a:lnTo>
                      <a:pt x="16" y="70"/>
                    </a:lnTo>
                    <a:lnTo>
                      <a:pt x="20" y="72"/>
                    </a:lnTo>
                    <a:lnTo>
                      <a:pt x="21" y="75"/>
                    </a:lnTo>
                    <a:lnTo>
                      <a:pt x="23" y="77"/>
                    </a:lnTo>
                    <a:lnTo>
                      <a:pt x="26" y="78"/>
                    </a:lnTo>
                    <a:lnTo>
                      <a:pt x="29" y="80"/>
                    </a:lnTo>
                    <a:lnTo>
                      <a:pt x="32" y="81"/>
                    </a:lnTo>
                    <a:lnTo>
                      <a:pt x="33" y="81"/>
                    </a:lnTo>
                    <a:lnTo>
                      <a:pt x="35" y="83"/>
                    </a:lnTo>
                    <a:lnTo>
                      <a:pt x="38" y="83"/>
                    </a:lnTo>
                    <a:lnTo>
                      <a:pt x="41" y="83"/>
                    </a:lnTo>
                    <a:lnTo>
                      <a:pt x="43" y="83"/>
                    </a:lnTo>
                    <a:lnTo>
                      <a:pt x="44" y="83"/>
                    </a:lnTo>
                    <a:lnTo>
                      <a:pt x="47" y="81"/>
                    </a:lnTo>
                    <a:lnTo>
                      <a:pt x="50" y="81"/>
                    </a:lnTo>
                    <a:lnTo>
                      <a:pt x="52" y="80"/>
                    </a:lnTo>
                    <a:lnTo>
                      <a:pt x="53" y="78"/>
                    </a:lnTo>
                    <a:lnTo>
                      <a:pt x="55" y="77"/>
                    </a:lnTo>
                    <a:lnTo>
                      <a:pt x="56" y="75"/>
                    </a:lnTo>
                    <a:lnTo>
                      <a:pt x="58" y="72"/>
                    </a:lnTo>
                    <a:lnTo>
                      <a:pt x="60" y="70"/>
                    </a:lnTo>
                    <a:lnTo>
                      <a:pt x="61" y="69"/>
                    </a:lnTo>
                    <a:lnTo>
                      <a:pt x="61" y="66"/>
                    </a:lnTo>
                    <a:lnTo>
                      <a:pt x="63" y="63"/>
                    </a:lnTo>
                    <a:lnTo>
                      <a:pt x="63" y="60"/>
                    </a:lnTo>
                    <a:lnTo>
                      <a:pt x="64" y="57"/>
                    </a:lnTo>
                    <a:lnTo>
                      <a:pt x="64" y="54"/>
                    </a:lnTo>
                    <a:lnTo>
                      <a:pt x="64" y="52"/>
                    </a:lnTo>
                    <a:lnTo>
                      <a:pt x="64" y="49"/>
                    </a:lnTo>
                    <a:lnTo>
                      <a:pt x="64" y="46"/>
                    </a:lnTo>
                    <a:lnTo>
                      <a:pt x="63" y="41"/>
                    </a:lnTo>
                    <a:lnTo>
                      <a:pt x="63" y="38"/>
                    </a:lnTo>
                    <a:lnTo>
                      <a:pt x="61" y="35"/>
                    </a:lnTo>
                    <a:lnTo>
                      <a:pt x="60" y="32"/>
                    </a:lnTo>
                    <a:lnTo>
                      <a:pt x="58" y="29"/>
                    </a:lnTo>
                    <a:lnTo>
                      <a:pt x="56" y="26"/>
                    </a:lnTo>
                    <a:lnTo>
                      <a:pt x="55" y="23"/>
                    </a:lnTo>
                    <a:lnTo>
                      <a:pt x="53" y="20"/>
                    </a:lnTo>
                    <a:lnTo>
                      <a:pt x="52" y="18"/>
                    </a:lnTo>
                    <a:lnTo>
                      <a:pt x="50" y="17"/>
                    </a:lnTo>
                    <a:lnTo>
                      <a:pt x="47" y="14"/>
                    </a:lnTo>
                    <a:lnTo>
                      <a:pt x="44" y="11"/>
                    </a:lnTo>
                    <a:lnTo>
                      <a:pt x="43" y="9"/>
                    </a:lnTo>
                    <a:lnTo>
                      <a:pt x="41" y="8"/>
                    </a:lnTo>
                    <a:lnTo>
                      <a:pt x="38" y="5"/>
                    </a:lnTo>
                    <a:lnTo>
                      <a:pt x="35" y="5"/>
                    </a:lnTo>
                    <a:lnTo>
                      <a:pt x="33" y="3"/>
                    </a:lnTo>
                    <a:lnTo>
                      <a:pt x="32" y="1"/>
                    </a:lnTo>
                    <a:lnTo>
                      <a:pt x="29" y="1"/>
                    </a:lnTo>
                    <a:lnTo>
                      <a:pt x="26" y="0"/>
                    </a:lnTo>
                    <a:lnTo>
                      <a:pt x="23" y="0"/>
                    </a:lnTo>
                    <a:lnTo>
                      <a:pt x="21" y="0"/>
                    </a:lnTo>
                    <a:lnTo>
                      <a:pt x="20" y="1"/>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54" name="Freeform 278"/>
              <p:cNvSpPr>
                <a:spLocks noChangeArrowheads="1"/>
              </p:cNvSpPr>
              <p:nvPr/>
            </p:nvSpPr>
            <p:spPr bwMode="auto">
              <a:xfrm>
                <a:off x="2557" y="1859"/>
                <a:ext cx="14" cy="28"/>
              </a:xfrm>
              <a:custGeom>
                <a:avLst/>
                <a:gdLst>
                  <a:gd name="T0" fmla="*/ 0 w 30"/>
                  <a:gd name="T1" fmla="*/ 1 h 63"/>
                  <a:gd name="T2" fmla="*/ 0 w 30"/>
                  <a:gd name="T3" fmla="*/ 1 h 63"/>
                  <a:gd name="T4" fmla="*/ 0 w 30"/>
                  <a:gd name="T5" fmla="*/ 1 h 63"/>
                  <a:gd name="T6" fmla="*/ 0 w 30"/>
                  <a:gd name="T7" fmla="*/ 1 h 63"/>
                  <a:gd name="T8" fmla="*/ 0 w 30"/>
                  <a:gd name="T9" fmla="*/ 1 h 63"/>
                  <a:gd name="T10" fmla="*/ 0 w 30"/>
                  <a:gd name="T11" fmla="*/ 1 h 63"/>
                  <a:gd name="T12" fmla="*/ 0 w 30"/>
                  <a:gd name="T13" fmla="*/ 1 h 63"/>
                  <a:gd name="T14" fmla="*/ 0 w 30"/>
                  <a:gd name="T15" fmla="*/ 1 h 63"/>
                  <a:gd name="T16" fmla="*/ 1 w 30"/>
                  <a:gd name="T17" fmla="*/ 1 h 63"/>
                  <a:gd name="T18" fmla="*/ 1 w 30"/>
                  <a:gd name="T19" fmla="*/ 1 h 63"/>
                  <a:gd name="T20" fmla="*/ 1 w 30"/>
                  <a:gd name="T21" fmla="*/ 1 h 63"/>
                  <a:gd name="T22" fmla="*/ 1 w 30"/>
                  <a:gd name="T23" fmla="*/ 1 h 63"/>
                  <a:gd name="T24" fmla="*/ 1 w 30"/>
                  <a:gd name="T25" fmla="*/ 1 h 63"/>
                  <a:gd name="T26" fmla="*/ 1 w 30"/>
                  <a:gd name="T27" fmla="*/ 1 h 63"/>
                  <a:gd name="T28" fmla="*/ 1 w 30"/>
                  <a:gd name="T29" fmla="*/ 1 h 63"/>
                  <a:gd name="T30" fmla="*/ 1 w 30"/>
                  <a:gd name="T31" fmla="*/ 1 h 63"/>
                  <a:gd name="T32" fmla="*/ 1 w 30"/>
                  <a:gd name="T33" fmla="*/ 0 h 63"/>
                  <a:gd name="T34" fmla="*/ 1 w 30"/>
                  <a:gd name="T35" fmla="*/ 0 h 63"/>
                  <a:gd name="T36" fmla="*/ 0 w 30"/>
                  <a:gd name="T37" fmla="*/ 0 h 63"/>
                  <a:gd name="T38" fmla="*/ 0 w 30"/>
                  <a:gd name="T39" fmla="*/ 0 h 63"/>
                  <a:gd name="T40" fmla="*/ 0 w 30"/>
                  <a:gd name="T41" fmla="*/ 0 h 63"/>
                  <a:gd name="T42" fmla="*/ 0 w 30"/>
                  <a:gd name="T43" fmla="*/ 0 h 63"/>
                  <a:gd name="T44" fmla="*/ 0 w 30"/>
                  <a:gd name="T45" fmla="*/ 0 h 63"/>
                  <a:gd name="T46" fmla="*/ 0 w 30"/>
                  <a:gd name="T47" fmla="*/ 0 h 63"/>
                  <a:gd name="T48" fmla="*/ 0 w 30"/>
                  <a:gd name="T49" fmla="*/ 0 h 63"/>
                  <a:gd name="T50" fmla="*/ 0 w 30"/>
                  <a:gd name="T51" fmla="*/ 0 h 63"/>
                  <a:gd name="T52" fmla="*/ 0 w 30"/>
                  <a:gd name="T53" fmla="*/ 0 h 63"/>
                  <a:gd name="T54" fmla="*/ 0 w 30"/>
                  <a:gd name="T55" fmla="*/ 0 h 63"/>
                  <a:gd name="T56" fmla="*/ 0 w 30"/>
                  <a:gd name="T57" fmla="*/ 0 h 63"/>
                  <a:gd name="T58" fmla="*/ 0 w 30"/>
                  <a:gd name="T59" fmla="*/ 0 h 63"/>
                  <a:gd name="T60" fmla="*/ 0 w 30"/>
                  <a:gd name="T61" fmla="*/ 0 h 63"/>
                  <a:gd name="T62" fmla="*/ 0 w 30"/>
                  <a:gd name="T63" fmla="*/ 0 h 63"/>
                  <a:gd name="T64" fmla="*/ 0 w 30"/>
                  <a:gd name="T65" fmla="*/ 0 h 63"/>
                  <a:gd name="T66" fmla="*/ 0 w 30"/>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63"/>
                  <a:gd name="T104" fmla="*/ 30 w 30"/>
                  <a:gd name="T105" fmla="*/ 63 h 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63">
                    <a:moveTo>
                      <a:pt x="17" y="63"/>
                    </a:moveTo>
                    <a:lnTo>
                      <a:pt x="18" y="63"/>
                    </a:lnTo>
                    <a:lnTo>
                      <a:pt x="20" y="61"/>
                    </a:lnTo>
                    <a:lnTo>
                      <a:pt x="21" y="60"/>
                    </a:lnTo>
                    <a:lnTo>
                      <a:pt x="23" y="57"/>
                    </a:lnTo>
                    <a:lnTo>
                      <a:pt x="24" y="55"/>
                    </a:lnTo>
                    <a:lnTo>
                      <a:pt x="26" y="54"/>
                    </a:lnTo>
                    <a:lnTo>
                      <a:pt x="27" y="52"/>
                    </a:lnTo>
                    <a:lnTo>
                      <a:pt x="29" y="50"/>
                    </a:lnTo>
                    <a:lnTo>
                      <a:pt x="29" y="47"/>
                    </a:lnTo>
                    <a:lnTo>
                      <a:pt x="30" y="44"/>
                    </a:lnTo>
                    <a:lnTo>
                      <a:pt x="30" y="41"/>
                    </a:lnTo>
                    <a:lnTo>
                      <a:pt x="30" y="40"/>
                    </a:lnTo>
                    <a:lnTo>
                      <a:pt x="30" y="37"/>
                    </a:lnTo>
                    <a:lnTo>
                      <a:pt x="30" y="35"/>
                    </a:lnTo>
                    <a:lnTo>
                      <a:pt x="30" y="32"/>
                    </a:lnTo>
                    <a:lnTo>
                      <a:pt x="30" y="29"/>
                    </a:lnTo>
                    <a:lnTo>
                      <a:pt x="29" y="26"/>
                    </a:lnTo>
                    <a:lnTo>
                      <a:pt x="27" y="24"/>
                    </a:lnTo>
                    <a:lnTo>
                      <a:pt x="27" y="21"/>
                    </a:lnTo>
                    <a:lnTo>
                      <a:pt x="26" y="18"/>
                    </a:lnTo>
                    <a:lnTo>
                      <a:pt x="24" y="17"/>
                    </a:lnTo>
                    <a:lnTo>
                      <a:pt x="23" y="15"/>
                    </a:lnTo>
                    <a:lnTo>
                      <a:pt x="21" y="12"/>
                    </a:lnTo>
                    <a:lnTo>
                      <a:pt x="20" y="11"/>
                    </a:lnTo>
                    <a:lnTo>
                      <a:pt x="18" y="9"/>
                    </a:lnTo>
                    <a:lnTo>
                      <a:pt x="17" y="6"/>
                    </a:lnTo>
                    <a:lnTo>
                      <a:pt x="13" y="5"/>
                    </a:lnTo>
                    <a:lnTo>
                      <a:pt x="12" y="3"/>
                    </a:lnTo>
                    <a:lnTo>
                      <a:pt x="10" y="3"/>
                    </a:lnTo>
                    <a:lnTo>
                      <a:pt x="7" y="1"/>
                    </a:lnTo>
                    <a:lnTo>
                      <a:pt x="6" y="0"/>
                    </a:lnTo>
                    <a:lnTo>
                      <a:pt x="3"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55" name="Freeform 279"/>
              <p:cNvSpPr>
                <a:spLocks noChangeArrowheads="1"/>
              </p:cNvSpPr>
              <p:nvPr/>
            </p:nvSpPr>
            <p:spPr bwMode="auto">
              <a:xfrm>
                <a:off x="2550" y="1862"/>
                <a:ext cx="18" cy="26"/>
              </a:xfrm>
              <a:custGeom>
                <a:avLst/>
                <a:gdLst>
                  <a:gd name="T0" fmla="*/ 0 w 40"/>
                  <a:gd name="T1" fmla="*/ 1 h 58"/>
                  <a:gd name="T2" fmla="*/ 0 w 40"/>
                  <a:gd name="T3" fmla="*/ 1 h 58"/>
                  <a:gd name="T4" fmla="*/ 0 w 40"/>
                  <a:gd name="T5" fmla="*/ 1 h 58"/>
                  <a:gd name="T6" fmla="*/ 0 w 40"/>
                  <a:gd name="T7" fmla="*/ 1 h 58"/>
                  <a:gd name="T8" fmla="*/ 0 w 40"/>
                  <a:gd name="T9" fmla="*/ 1 h 58"/>
                  <a:gd name="T10" fmla="*/ 1 w 40"/>
                  <a:gd name="T11" fmla="*/ 1 h 58"/>
                  <a:gd name="T12" fmla="*/ 1 w 40"/>
                  <a:gd name="T13" fmla="*/ 1 h 58"/>
                  <a:gd name="T14" fmla="*/ 1 w 40"/>
                  <a:gd name="T15" fmla="*/ 1 h 58"/>
                  <a:gd name="T16" fmla="*/ 1 w 40"/>
                  <a:gd name="T17" fmla="*/ 1 h 58"/>
                  <a:gd name="T18" fmla="*/ 1 w 40"/>
                  <a:gd name="T19" fmla="*/ 1 h 58"/>
                  <a:gd name="T20" fmla="*/ 1 w 40"/>
                  <a:gd name="T21" fmla="*/ 1 h 58"/>
                  <a:gd name="T22" fmla="*/ 1 w 40"/>
                  <a:gd name="T23" fmla="*/ 1 h 58"/>
                  <a:gd name="T24" fmla="*/ 1 w 40"/>
                  <a:gd name="T25" fmla="*/ 1 h 58"/>
                  <a:gd name="T26" fmla="*/ 1 w 40"/>
                  <a:gd name="T27" fmla="*/ 1 h 58"/>
                  <a:gd name="T28" fmla="*/ 1 w 40"/>
                  <a:gd name="T29" fmla="*/ 0 h 58"/>
                  <a:gd name="T30" fmla="*/ 1 w 40"/>
                  <a:gd name="T31" fmla="*/ 0 h 58"/>
                  <a:gd name="T32" fmla="*/ 1 w 40"/>
                  <a:gd name="T33" fmla="*/ 0 h 58"/>
                  <a:gd name="T34" fmla="*/ 1 w 40"/>
                  <a:gd name="T35" fmla="*/ 0 h 58"/>
                  <a:gd name="T36" fmla="*/ 1 w 40"/>
                  <a:gd name="T37" fmla="*/ 0 h 58"/>
                  <a:gd name="T38" fmla="*/ 1 w 40"/>
                  <a:gd name="T39" fmla="*/ 0 h 58"/>
                  <a:gd name="T40" fmla="*/ 1 w 40"/>
                  <a:gd name="T41" fmla="*/ 0 h 58"/>
                  <a:gd name="T42" fmla="*/ 1 w 40"/>
                  <a:gd name="T43" fmla="*/ 0 h 58"/>
                  <a:gd name="T44" fmla="*/ 0 w 40"/>
                  <a:gd name="T45" fmla="*/ 0 h 58"/>
                  <a:gd name="T46" fmla="*/ 0 w 40"/>
                  <a:gd name="T47" fmla="*/ 0 h 58"/>
                  <a:gd name="T48" fmla="*/ 0 w 40"/>
                  <a:gd name="T49" fmla="*/ 0 h 58"/>
                  <a:gd name="T50" fmla="*/ 0 w 40"/>
                  <a:gd name="T51" fmla="*/ 0 h 58"/>
                  <a:gd name="T52" fmla="*/ 0 w 40"/>
                  <a:gd name="T53" fmla="*/ 0 h 58"/>
                  <a:gd name="T54" fmla="*/ 0 w 40"/>
                  <a:gd name="T55" fmla="*/ 0 h 58"/>
                  <a:gd name="T56" fmla="*/ 0 w 40"/>
                  <a:gd name="T57" fmla="*/ 0 h 58"/>
                  <a:gd name="T58" fmla="*/ 0 w 40"/>
                  <a:gd name="T59" fmla="*/ 0 h 58"/>
                  <a:gd name="T60" fmla="*/ 0 w 40"/>
                  <a:gd name="T61" fmla="*/ 0 h 58"/>
                  <a:gd name="T62" fmla="*/ 0 w 40"/>
                  <a:gd name="T63" fmla="*/ 0 h 58"/>
                  <a:gd name="T64" fmla="*/ 0 w 40"/>
                  <a:gd name="T65" fmla="*/ 0 h 58"/>
                  <a:gd name="T66" fmla="*/ 0 w 40"/>
                  <a:gd name="T67" fmla="*/ 0 h 58"/>
                  <a:gd name="T68" fmla="*/ 0 w 40"/>
                  <a:gd name="T69" fmla="*/ 0 h 58"/>
                  <a:gd name="T70" fmla="*/ 0 w 40"/>
                  <a:gd name="T71" fmla="*/ 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58"/>
                  <a:gd name="T110" fmla="*/ 40 w 40"/>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58">
                    <a:moveTo>
                      <a:pt x="22" y="58"/>
                    </a:moveTo>
                    <a:lnTo>
                      <a:pt x="25" y="57"/>
                    </a:lnTo>
                    <a:lnTo>
                      <a:pt x="26" y="55"/>
                    </a:lnTo>
                    <a:lnTo>
                      <a:pt x="29" y="54"/>
                    </a:lnTo>
                    <a:lnTo>
                      <a:pt x="29" y="52"/>
                    </a:lnTo>
                    <a:lnTo>
                      <a:pt x="33" y="51"/>
                    </a:lnTo>
                    <a:lnTo>
                      <a:pt x="34" y="48"/>
                    </a:lnTo>
                    <a:lnTo>
                      <a:pt x="36" y="48"/>
                    </a:lnTo>
                    <a:lnTo>
                      <a:pt x="37" y="44"/>
                    </a:lnTo>
                    <a:lnTo>
                      <a:pt x="37" y="43"/>
                    </a:lnTo>
                    <a:lnTo>
                      <a:pt x="39" y="40"/>
                    </a:lnTo>
                    <a:lnTo>
                      <a:pt x="39" y="37"/>
                    </a:lnTo>
                    <a:lnTo>
                      <a:pt x="40" y="35"/>
                    </a:lnTo>
                    <a:lnTo>
                      <a:pt x="40" y="32"/>
                    </a:lnTo>
                    <a:lnTo>
                      <a:pt x="40" y="29"/>
                    </a:lnTo>
                    <a:lnTo>
                      <a:pt x="40" y="28"/>
                    </a:lnTo>
                    <a:lnTo>
                      <a:pt x="39" y="26"/>
                    </a:lnTo>
                    <a:lnTo>
                      <a:pt x="39" y="23"/>
                    </a:lnTo>
                    <a:lnTo>
                      <a:pt x="37" y="20"/>
                    </a:lnTo>
                    <a:lnTo>
                      <a:pt x="36" y="18"/>
                    </a:lnTo>
                    <a:lnTo>
                      <a:pt x="34" y="15"/>
                    </a:lnTo>
                    <a:lnTo>
                      <a:pt x="33" y="14"/>
                    </a:lnTo>
                    <a:lnTo>
                      <a:pt x="31" y="12"/>
                    </a:lnTo>
                    <a:lnTo>
                      <a:pt x="29" y="11"/>
                    </a:lnTo>
                    <a:lnTo>
                      <a:pt x="28" y="9"/>
                    </a:lnTo>
                    <a:lnTo>
                      <a:pt x="26" y="8"/>
                    </a:lnTo>
                    <a:lnTo>
                      <a:pt x="23" y="6"/>
                    </a:lnTo>
                    <a:lnTo>
                      <a:pt x="20" y="5"/>
                    </a:lnTo>
                    <a:lnTo>
                      <a:pt x="20" y="3"/>
                    </a:lnTo>
                    <a:lnTo>
                      <a:pt x="17" y="2"/>
                    </a:lnTo>
                    <a:lnTo>
                      <a:pt x="14" y="2"/>
                    </a:lnTo>
                    <a:lnTo>
                      <a:pt x="11" y="0"/>
                    </a:lnTo>
                    <a:lnTo>
                      <a:pt x="9" y="0"/>
                    </a:lnTo>
                    <a:lnTo>
                      <a:pt x="6" y="0"/>
                    </a:lnTo>
                    <a:lnTo>
                      <a:pt x="3"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56" name="Freeform 280"/>
              <p:cNvSpPr>
                <a:spLocks noChangeArrowheads="1"/>
              </p:cNvSpPr>
              <p:nvPr/>
            </p:nvSpPr>
            <p:spPr bwMode="auto">
              <a:xfrm>
                <a:off x="2549" y="1873"/>
                <a:ext cx="11" cy="13"/>
              </a:xfrm>
              <a:custGeom>
                <a:avLst/>
                <a:gdLst>
                  <a:gd name="T0" fmla="*/ 0 w 26"/>
                  <a:gd name="T1" fmla="*/ 0 h 31"/>
                  <a:gd name="T2" fmla="*/ 0 w 26"/>
                  <a:gd name="T3" fmla="*/ 0 h 31"/>
                  <a:gd name="T4" fmla="*/ 0 w 26"/>
                  <a:gd name="T5" fmla="*/ 0 h 31"/>
                  <a:gd name="T6" fmla="*/ 0 w 26"/>
                  <a:gd name="T7" fmla="*/ 0 h 31"/>
                  <a:gd name="T8" fmla="*/ 0 w 26"/>
                  <a:gd name="T9" fmla="*/ 0 h 31"/>
                  <a:gd name="T10" fmla="*/ 0 w 26"/>
                  <a:gd name="T11" fmla="*/ 0 h 31"/>
                  <a:gd name="T12" fmla="*/ 0 w 26"/>
                  <a:gd name="T13" fmla="*/ 0 h 31"/>
                  <a:gd name="T14" fmla="*/ 0 w 26"/>
                  <a:gd name="T15" fmla="*/ 0 h 31"/>
                  <a:gd name="T16" fmla="*/ 0 w 26"/>
                  <a:gd name="T17" fmla="*/ 0 h 31"/>
                  <a:gd name="T18" fmla="*/ 0 w 26"/>
                  <a:gd name="T19" fmla="*/ 0 h 31"/>
                  <a:gd name="T20" fmla="*/ 0 w 26"/>
                  <a:gd name="T21" fmla="*/ 0 h 31"/>
                  <a:gd name="T22" fmla="*/ 0 w 26"/>
                  <a:gd name="T23" fmla="*/ 0 h 31"/>
                  <a:gd name="T24" fmla="*/ 0 w 26"/>
                  <a:gd name="T25" fmla="*/ 0 h 31"/>
                  <a:gd name="T26" fmla="*/ 0 w 26"/>
                  <a:gd name="T27" fmla="*/ 0 h 31"/>
                  <a:gd name="T28" fmla="*/ 0 w 26"/>
                  <a:gd name="T29" fmla="*/ 0 h 31"/>
                  <a:gd name="T30" fmla="*/ 0 w 26"/>
                  <a:gd name="T31" fmla="*/ 0 h 31"/>
                  <a:gd name="T32" fmla="*/ 0 w 26"/>
                  <a:gd name="T33" fmla="*/ 0 h 31"/>
                  <a:gd name="T34" fmla="*/ 0 w 26"/>
                  <a:gd name="T35" fmla="*/ 0 h 31"/>
                  <a:gd name="T36" fmla="*/ 0 w 26"/>
                  <a:gd name="T37" fmla="*/ 0 h 31"/>
                  <a:gd name="T38" fmla="*/ 0 w 26"/>
                  <a:gd name="T39" fmla="*/ 0 h 31"/>
                  <a:gd name="T40" fmla="*/ 0 w 26"/>
                  <a:gd name="T41" fmla="*/ 0 h 31"/>
                  <a:gd name="T42" fmla="*/ 0 w 26"/>
                  <a:gd name="T43" fmla="*/ 0 h 31"/>
                  <a:gd name="T44" fmla="*/ 0 w 26"/>
                  <a:gd name="T45" fmla="*/ 0 h 31"/>
                  <a:gd name="T46" fmla="*/ 0 w 26"/>
                  <a:gd name="T47" fmla="*/ 0 h 31"/>
                  <a:gd name="T48" fmla="*/ 0 w 26"/>
                  <a:gd name="T49" fmla="*/ 0 h 31"/>
                  <a:gd name="T50" fmla="*/ 0 w 26"/>
                  <a:gd name="T51" fmla="*/ 0 h 31"/>
                  <a:gd name="T52" fmla="*/ 0 w 26"/>
                  <a:gd name="T53" fmla="*/ 0 h 31"/>
                  <a:gd name="T54" fmla="*/ 0 w 26"/>
                  <a:gd name="T55" fmla="*/ 0 h 31"/>
                  <a:gd name="T56" fmla="*/ 0 w 26"/>
                  <a:gd name="T57" fmla="*/ 0 h 31"/>
                  <a:gd name="T58" fmla="*/ 0 w 26"/>
                  <a:gd name="T59" fmla="*/ 0 h 31"/>
                  <a:gd name="T60" fmla="*/ 0 w 26"/>
                  <a:gd name="T61" fmla="*/ 0 h 31"/>
                  <a:gd name="T62" fmla="*/ 0 w 26"/>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31"/>
                  <a:gd name="T98" fmla="*/ 26 w 26"/>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31">
                    <a:moveTo>
                      <a:pt x="10" y="0"/>
                    </a:moveTo>
                    <a:lnTo>
                      <a:pt x="9" y="0"/>
                    </a:lnTo>
                    <a:lnTo>
                      <a:pt x="7" y="2"/>
                    </a:lnTo>
                    <a:lnTo>
                      <a:pt x="6" y="2"/>
                    </a:lnTo>
                    <a:lnTo>
                      <a:pt x="4" y="3"/>
                    </a:lnTo>
                    <a:lnTo>
                      <a:pt x="3" y="3"/>
                    </a:lnTo>
                    <a:lnTo>
                      <a:pt x="3" y="5"/>
                    </a:lnTo>
                    <a:lnTo>
                      <a:pt x="1" y="6"/>
                    </a:lnTo>
                    <a:lnTo>
                      <a:pt x="0" y="8"/>
                    </a:lnTo>
                    <a:lnTo>
                      <a:pt x="0" y="9"/>
                    </a:lnTo>
                    <a:lnTo>
                      <a:pt x="0" y="11"/>
                    </a:lnTo>
                    <a:lnTo>
                      <a:pt x="0" y="12"/>
                    </a:lnTo>
                    <a:lnTo>
                      <a:pt x="0" y="14"/>
                    </a:lnTo>
                    <a:lnTo>
                      <a:pt x="0" y="15"/>
                    </a:lnTo>
                    <a:lnTo>
                      <a:pt x="0" y="17"/>
                    </a:lnTo>
                    <a:lnTo>
                      <a:pt x="0" y="18"/>
                    </a:lnTo>
                    <a:lnTo>
                      <a:pt x="0" y="20"/>
                    </a:lnTo>
                    <a:lnTo>
                      <a:pt x="1" y="21"/>
                    </a:lnTo>
                    <a:lnTo>
                      <a:pt x="1" y="23"/>
                    </a:lnTo>
                    <a:lnTo>
                      <a:pt x="3" y="23"/>
                    </a:lnTo>
                    <a:lnTo>
                      <a:pt x="3" y="25"/>
                    </a:lnTo>
                    <a:lnTo>
                      <a:pt x="4" y="25"/>
                    </a:lnTo>
                    <a:lnTo>
                      <a:pt x="6" y="26"/>
                    </a:lnTo>
                    <a:lnTo>
                      <a:pt x="6" y="28"/>
                    </a:lnTo>
                    <a:lnTo>
                      <a:pt x="7" y="28"/>
                    </a:lnTo>
                    <a:lnTo>
                      <a:pt x="9" y="28"/>
                    </a:lnTo>
                    <a:lnTo>
                      <a:pt x="9" y="29"/>
                    </a:lnTo>
                    <a:lnTo>
                      <a:pt x="10" y="29"/>
                    </a:lnTo>
                    <a:lnTo>
                      <a:pt x="12" y="29"/>
                    </a:lnTo>
                    <a:lnTo>
                      <a:pt x="12" y="31"/>
                    </a:lnTo>
                    <a:lnTo>
                      <a:pt x="14" y="31"/>
                    </a:lnTo>
                    <a:lnTo>
                      <a:pt x="15" y="31"/>
                    </a:lnTo>
                    <a:lnTo>
                      <a:pt x="17" y="31"/>
                    </a:lnTo>
                    <a:lnTo>
                      <a:pt x="18" y="29"/>
                    </a:lnTo>
                    <a:lnTo>
                      <a:pt x="20" y="29"/>
                    </a:lnTo>
                    <a:lnTo>
                      <a:pt x="21" y="28"/>
                    </a:lnTo>
                    <a:lnTo>
                      <a:pt x="23" y="28"/>
                    </a:lnTo>
                    <a:lnTo>
                      <a:pt x="23" y="26"/>
                    </a:lnTo>
                    <a:lnTo>
                      <a:pt x="24" y="25"/>
                    </a:lnTo>
                    <a:lnTo>
                      <a:pt x="26" y="23"/>
                    </a:lnTo>
                    <a:lnTo>
                      <a:pt x="26" y="21"/>
                    </a:lnTo>
                    <a:lnTo>
                      <a:pt x="26" y="20"/>
                    </a:lnTo>
                    <a:lnTo>
                      <a:pt x="26" y="18"/>
                    </a:lnTo>
                    <a:lnTo>
                      <a:pt x="26" y="17"/>
                    </a:lnTo>
                    <a:lnTo>
                      <a:pt x="26" y="15"/>
                    </a:lnTo>
                    <a:lnTo>
                      <a:pt x="26" y="14"/>
                    </a:lnTo>
                    <a:lnTo>
                      <a:pt x="26" y="12"/>
                    </a:lnTo>
                    <a:lnTo>
                      <a:pt x="24" y="11"/>
                    </a:lnTo>
                    <a:lnTo>
                      <a:pt x="24" y="9"/>
                    </a:lnTo>
                    <a:lnTo>
                      <a:pt x="24" y="8"/>
                    </a:lnTo>
                    <a:lnTo>
                      <a:pt x="23" y="8"/>
                    </a:lnTo>
                    <a:lnTo>
                      <a:pt x="23" y="6"/>
                    </a:lnTo>
                    <a:lnTo>
                      <a:pt x="21" y="6"/>
                    </a:lnTo>
                    <a:lnTo>
                      <a:pt x="20" y="5"/>
                    </a:lnTo>
                    <a:lnTo>
                      <a:pt x="18" y="3"/>
                    </a:lnTo>
                    <a:lnTo>
                      <a:pt x="17" y="3"/>
                    </a:lnTo>
                    <a:lnTo>
                      <a:pt x="17" y="2"/>
                    </a:lnTo>
                    <a:lnTo>
                      <a:pt x="15" y="2"/>
                    </a:lnTo>
                    <a:lnTo>
                      <a:pt x="14" y="2"/>
                    </a:lnTo>
                    <a:lnTo>
                      <a:pt x="14" y="0"/>
                    </a:lnTo>
                    <a:lnTo>
                      <a:pt x="12" y="0"/>
                    </a:lnTo>
                    <a:lnTo>
                      <a:pt x="10"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57" name="Freeform 281"/>
              <p:cNvSpPr>
                <a:spLocks noChangeArrowheads="1"/>
              </p:cNvSpPr>
              <p:nvPr/>
            </p:nvSpPr>
            <p:spPr bwMode="auto">
              <a:xfrm>
                <a:off x="2550" y="1864"/>
                <a:ext cx="5" cy="6"/>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
                  <a:gd name="T118" fmla="*/ 0 h 15"/>
                  <a:gd name="T119" fmla="*/ 13 w 13"/>
                  <a:gd name="T120" fmla="*/ 15 h 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 h="15">
                    <a:moveTo>
                      <a:pt x="3" y="2"/>
                    </a:moveTo>
                    <a:lnTo>
                      <a:pt x="2" y="2"/>
                    </a:lnTo>
                    <a:lnTo>
                      <a:pt x="0" y="2"/>
                    </a:lnTo>
                    <a:lnTo>
                      <a:pt x="0" y="3"/>
                    </a:lnTo>
                    <a:lnTo>
                      <a:pt x="0" y="5"/>
                    </a:lnTo>
                    <a:lnTo>
                      <a:pt x="0" y="6"/>
                    </a:lnTo>
                    <a:lnTo>
                      <a:pt x="0" y="8"/>
                    </a:lnTo>
                    <a:lnTo>
                      <a:pt x="0" y="9"/>
                    </a:lnTo>
                    <a:lnTo>
                      <a:pt x="2" y="9"/>
                    </a:lnTo>
                    <a:lnTo>
                      <a:pt x="2" y="11"/>
                    </a:lnTo>
                    <a:lnTo>
                      <a:pt x="3" y="12"/>
                    </a:lnTo>
                    <a:lnTo>
                      <a:pt x="5" y="14"/>
                    </a:lnTo>
                    <a:lnTo>
                      <a:pt x="6" y="14"/>
                    </a:lnTo>
                    <a:lnTo>
                      <a:pt x="6" y="15"/>
                    </a:lnTo>
                    <a:lnTo>
                      <a:pt x="8" y="15"/>
                    </a:lnTo>
                    <a:lnTo>
                      <a:pt x="9" y="15"/>
                    </a:lnTo>
                    <a:lnTo>
                      <a:pt x="11" y="15"/>
                    </a:lnTo>
                    <a:lnTo>
                      <a:pt x="13" y="15"/>
                    </a:lnTo>
                    <a:lnTo>
                      <a:pt x="13" y="14"/>
                    </a:lnTo>
                    <a:lnTo>
                      <a:pt x="13" y="12"/>
                    </a:lnTo>
                    <a:lnTo>
                      <a:pt x="13" y="11"/>
                    </a:lnTo>
                    <a:lnTo>
                      <a:pt x="13" y="9"/>
                    </a:lnTo>
                    <a:lnTo>
                      <a:pt x="13" y="8"/>
                    </a:lnTo>
                    <a:lnTo>
                      <a:pt x="13" y="6"/>
                    </a:lnTo>
                    <a:lnTo>
                      <a:pt x="13" y="5"/>
                    </a:lnTo>
                    <a:lnTo>
                      <a:pt x="11" y="5"/>
                    </a:lnTo>
                    <a:lnTo>
                      <a:pt x="11" y="3"/>
                    </a:lnTo>
                    <a:lnTo>
                      <a:pt x="9" y="3"/>
                    </a:lnTo>
                    <a:lnTo>
                      <a:pt x="9" y="2"/>
                    </a:lnTo>
                    <a:lnTo>
                      <a:pt x="8" y="2"/>
                    </a:lnTo>
                    <a:lnTo>
                      <a:pt x="6" y="2"/>
                    </a:lnTo>
                    <a:lnTo>
                      <a:pt x="6" y="0"/>
                    </a:lnTo>
                    <a:lnTo>
                      <a:pt x="5" y="0"/>
                    </a:lnTo>
                    <a:lnTo>
                      <a:pt x="3" y="0"/>
                    </a:lnTo>
                    <a:lnTo>
                      <a:pt x="3" y="2"/>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58" name="Freeform 282"/>
              <p:cNvSpPr>
                <a:spLocks noChangeArrowheads="1"/>
              </p:cNvSpPr>
              <p:nvPr/>
            </p:nvSpPr>
            <p:spPr bwMode="auto">
              <a:xfrm>
                <a:off x="2561" y="1883"/>
                <a:ext cx="6" cy="6"/>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5"/>
                  <a:gd name="T110" fmla="*/ 14 w 14"/>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5">
                    <a:moveTo>
                      <a:pt x="3" y="2"/>
                    </a:moveTo>
                    <a:lnTo>
                      <a:pt x="2" y="2"/>
                    </a:lnTo>
                    <a:lnTo>
                      <a:pt x="0" y="2"/>
                    </a:lnTo>
                    <a:lnTo>
                      <a:pt x="0" y="3"/>
                    </a:lnTo>
                    <a:lnTo>
                      <a:pt x="0" y="5"/>
                    </a:lnTo>
                    <a:lnTo>
                      <a:pt x="0" y="6"/>
                    </a:lnTo>
                    <a:lnTo>
                      <a:pt x="0" y="8"/>
                    </a:lnTo>
                    <a:lnTo>
                      <a:pt x="2" y="8"/>
                    </a:lnTo>
                    <a:lnTo>
                      <a:pt x="2" y="9"/>
                    </a:lnTo>
                    <a:lnTo>
                      <a:pt x="2" y="11"/>
                    </a:lnTo>
                    <a:lnTo>
                      <a:pt x="3" y="11"/>
                    </a:lnTo>
                    <a:lnTo>
                      <a:pt x="3" y="12"/>
                    </a:lnTo>
                    <a:lnTo>
                      <a:pt x="5" y="12"/>
                    </a:lnTo>
                    <a:lnTo>
                      <a:pt x="5" y="14"/>
                    </a:lnTo>
                    <a:lnTo>
                      <a:pt x="6" y="14"/>
                    </a:lnTo>
                    <a:lnTo>
                      <a:pt x="6" y="15"/>
                    </a:lnTo>
                    <a:lnTo>
                      <a:pt x="8" y="15"/>
                    </a:lnTo>
                    <a:lnTo>
                      <a:pt x="10" y="15"/>
                    </a:lnTo>
                    <a:lnTo>
                      <a:pt x="11" y="15"/>
                    </a:lnTo>
                    <a:lnTo>
                      <a:pt x="13" y="14"/>
                    </a:lnTo>
                    <a:lnTo>
                      <a:pt x="14" y="12"/>
                    </a:lnTo>
                    <a:lnTo>
                      <a:pt x="14" y="11"/>
                    </a:lnTo>
                    <a:lnTo>
                      <a:pt x="14" y="9"/>
                    </a:lnTo>
                    <a:lnTo>
                      <a:pt x="14" y="8"/>
                    </a:lnTo>
                    <a:lnTo>
                      <a:pt x="13" y="6"/>
                    </a:lnTo>
                    <a:lnTo>
                      <a:pt x="13" y="5"/>
                    </a:lnTo>
                    <a:lnTo>
                      <a:pt x="11" y="3"/>
                    </a:lnTo>
                    <a:lnTo>
                      <a:pt x="11" y="2"/>
                    </a:lnTo>
                    <a:lnTo>
                      <a:pt x="10" y="2"/>
                    </a:lnTo>
                    <a:lnTo>
                      <a:pt x="8" y="2"/>
                    </a:lnTo>
                    <a:lnTo>
                      <a:pt x="6" y="2"/>
                    </a:lnTo>
                    <a:lnTo>
                      <a:pt x="6" y="0"/>
                    </a:lnTo>
                    <a:lnTo>
                      <a:pt x="5" y="0"/>
                    </a:lnTo>
                    <a:lnTo>
                      <a:pt x="3" y="2"/>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59" name="Freeform 283"/>
              <p:cNvSpPr>
                <a:spLocks noChangeArrowheads="1"/>
              </p:cNvSpPr>
              <p:nvPr/>
            </p:nvSpPr>
            <p:spPr bwMode="auto">
              <a:xfrm>
                <a:off x="2555" y="1889"/>
                <a:ext cx="6" cy="6"/>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w 14"/>
                  <a:gd name="T37" fmla="*/ 0 h 14"/>
                  <a:gd name="T38" fmla="*/ 0 w 14"/>
                  <a:gd name="T39" fmla="*/ 0 h 14"/>
                  <a:gd name="T40" fmla="*/ 0 w 14"/>
                  <a:gd name="T41" fmla="*/ 0 h 14"/>
                  <a:gd name="T42" fmla="*/ 0 w 14"/>
                  <a:gd name="T43" fmla="*/ 0 h 14"/>
                  <a:gd name="T44" fmla="*/ 0 w 14"/>
                  <a:gd name="T45" fmla="*/ 0 h 14"/>
                  <a:gd name="T46" fmla="*/ 0 w 14"/>
                  <a:gd name="T47" fmla="*/ 0 h 14"/>
                  <a:gd name="T48" fmla="*/ 0 w 14"/>
                  <a:gd name="T49" fmla="*/ 0 h 14"/>
                  <a:gd name="T50" fmla="*/ 0 w 14"/>
                  <a:gd name="T51" fmla="*/ 0 h 14"/>
                  <a:gd name="T52" fmla="*/ 0 w 14"/>
                  <a:gd name="T53" fmla="*/ 0 h 14"/>
                  <a:gd name="T54" fmla="*/ 0 w 14"/>
                  <a:gd name="T55" fmla="*/ 0 h 14"/>
                  <a:gd name="T56" fmla="*/ 0 w 14"/>
                  <a:gd name="T57" fmla="*/ 0 h 14"/>
                  <a:gd name="T58" fmla="*/ 0 w 14"/>
                  <a:gd name="T59" fmla="*/ 0 h 14"/>
                  <a:gd name="T60" fmla="*/ 0 w 14"/>
                  <a:gd name="T61" fmla="*/ 0 h 14"/>
                  <a:gd name="T62" fmla="*/ 0 w 14"/>
                  <a:gd name="T63" fmla="*/ 0 h 14"/>
                  <a:gd name="T64" fmla="*/ 0 w 14"/>
                  <a:gd name="T65" fmla="*/ 0 h 14"/>
                  <a:gd name="T66" fmla="*/ 0 w 14"/>
                  <a:gd name="T67" fmla="*/ 0 h 14"/>
                  <a:gd name="T68" fmla="*/ 0 w 14"/>
                  <a:gd name="T69" fmla="*/ 0 h 14"/>
                  <a:gd name="T70" fmla="*/ 0 w 14"/>
                  <a:gd name="T71" fmla="*/ 0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4"/>
                  <a:gd name="T110" fmla="*/ 14 w 14"/>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4">
                    <a:moveTo>
                      <a:pt x="2" y="0"/>
                    </a:moveTo>
                    <a:lnTo>
                      <a:pt x="2" y="0"/>
                    </a:lnTo>
                    <a:lnTo>
                      <a:pt x="2" y="2"/>
                    </a:lnTo>
                    <a:lnTo>
                      <a:pt x="0" y="3"/>
                    </a:lnTo>
                    <a:lnTo>
                      <a:pt x="0" y="5"/>
                    </a:lnTo>
                    <a:lnTo>
                      <a:pt x="0" y="6"/>
                    </a:lnTo>
                    <a:lnTo>
                      <a:pt x="2" y="6"/>
                    </a:lnTo>
                    <a:lnTo>
                      <a:pt x="2" y="8"/>
                    </a:lnTo>
                    <a:lnTo>
                      <a:pt x="2" y="9"/>
                    </a:lnTo>
                    <a:lnTo>
                      <a:pt x="2" y="11"/>
                    </a:lnTo>
                    <a:lnTo>
                      <a:pt x="3" y="11"/>
                    </a:lnTo>
                    <a:lnTo>
                      <a:pt x="3" y="13"/>
                    </a:lnTo>
                    <a:lnTo>
                      <a:pt x="5" y="13"/>
                    </a:lnTo>
                    <a:lnTo>
                      <a:pt x="6" y="14"/>
                    </a:lnTo>
                    <a:lnTo>
                      <a:pt x="8" y="14"/>
                    </a:lnTo>
                    <a:lnTo>
                      <a:pt x="9" y="14"/>
                    </a:lnTo>
                    <a:lnTo>
                      <a:pt x="11" y="14"/>
                    </a:lnTo>
                    <a:lnTo>
                      <a:pt x="12" y="14"/>
                    </a:lnTo>
                    <a:lnTo>
                      <a:pt x="12" y="13"/>
                    </a:lnTo>
                    <a:lnTo>
                      <a:pt x="14" y="13"/>
                    </a:lnTo>
                    <a:lnTo>
                      <a:pt x="14" y="11"/>
                    </a:lnTo>
                    <a:lnTo>
                      <a:pt x="14" y="9"/>
                    </a:lnTo>
                    <a:lnTo>
                      <a:pt x="14" y="8"/>
                    </a:lnTo>
                    <a:lnTo>
                      <a:pt x="14" y="6"/>
                    </a:lnTo>
                    <a:lnTo>
                      <a:pt x="12" y="6"/>
                    </a:lnTo>
                    <a:lnTo>
                      <a:pt x="12" y="5"/>
                    </a:lnTo>
                    <a:lnTo>
                      <a:pt x="11" y="3"/>
                    </a:lnTo>
                    <a:lnTo>
                      <a:pt x="9" y="2"/>
                    </a:lnTo>
                    <a:lnTo>
                      <a:pt x="8" y="0"/>
                    </a:lnTo>
                    <a:lnTo>
                      <a:pt x="6" y="0"/>
                    </a:lnTo>
                    <a:lnTo>
                      <a:pt x="5" y="0"/>
                    </a:lnTo>
                    <a:lnTo>
                      <a:pt x="3" y="0"/>
                    </a:lnTo>
                    <a:lnTo>
                      <a:pt x="2"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0" name="Freeform 284"/>
              <p:cNvSpPr>
                <a:spLocks noChangeArrowheads="1"/>
              </p:cNvSpPr>
              <p:nvPr/>
            </p:nvSpPr>
            <p:spPr bwMode="auto">
              <a:xfrm>
                <a:off x="2561" y="1874"/>
                <a:ext cx="7" cy="6"/>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11"/>
                    </a:moveTo>
                    <a:lnTo>
                      <a:pt x="10" y="0"/>
                    </a:lnTo>
                    <a:lnTo>
                      <a:pt x="0" y="3"/>
                    </a:lnTo>
                    <a:lnTo>
                      <a:pt x="6" y="15"/>
                    </a:lnTo>
                    <a:lnTo>
                      <a:pt x="17" y="11"/>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1" name="Freeform 285"/>
              <p:cNvSpPr>
                <a:spLocks noChangeArrowheads="1"/>
              </p:cNvSpPr>
              <p:nvPr/>
            </p:nvSpPr>
            <p:spPr bwMode="auto">
              <a:xfrm>
                <a:off x="2546" y="1871"/>
                <a:ext cx="1" cy="6"/>
              </a:xfrm>
              <a:custGeom>
                <a:avLst/>
                <a:gdLst>
                  <a:gd name="T0" fmla="*/ 0 w 5"/>
                  <a:gd name="T1" fmla="*/ 0 h 15"/>
                  <a:gd name="T2" fmla="*/ 0 w 5"/>
                  <a:gd name="T3" fmla="*/ 0 h 15"/>
                  <a:gd name="T4" fmla="*/ 0 w 5"/>
                  <a:gd name="T5" fmla="*/ 0 h 15"/>
                  <a:gd name="T6" fmla="*/ 0 w 5"/>
                  <a:gd name="T7" fmla="*/ 0 h 15"/>
                  <a:gd name="T8" fmla="*/ 0 w 5"/>
                  <a:gd name="T9" fmla="*/ 0 h 15"/>
                  <a:gd name="T10" fmla="*/ 0 w 5"/>
                  <a:gd name="T11" fmla="*/ 0 h 15"/>
                  <a:gd name="T12" fmla="*/ 0 w 5"/>
                  <a:gd name="T13" fmla="*/ 0 h 15"/>
                  <a:gd name="T14" fmla="*/ 0 w 5"/>
                  <a:gd name="T15" fmla="*/ 0 h 15"/>
                  <a:gd name="T16" fmla="*/ 0 w 5"/>
                  <a:gd name="T17" fmla="*/ 0 h 15"/>
                  <a:gd name="T18" fmla="*/ 0 w 5"/>
                  <a:gd name="T19" fmla="*/ 0 h 15"/>
                  <a:gd name="T20" fmla="*/ 0 w 5"/>
                  <a:gd name="T21" fmla="*/ 0 h 15"/>
                  <a:gd name="T22" fmla="*/ 0 w 5"/>
                  <a:gd name="T23" fmla="*/ 0 h 15"/>
                  <a:gd name="T24" fmla="*/ 0 w 5"/>
                  <a:gd name="T25" fmla="*/ 0 h 15"/>
                  <a:gd name="T26" fmla="*/ 0 w 5"/>
                  <a:gd name="T27" fmla="*/ 0 h 15"/>
                  <a:gd name="T28" fmla="*/ 0 w 5"/>
                  <a:gd name="T29" fmla="*/ 0 h 15"/>
                  <a:gd name="T30" fmla="*/ 0 w 5"/>
                  <a:gd name="T31" fmla="*/ 0 h 15"/>
                  <a:gd name="T32" fmla="*/ 0 w 5"/>
                  <a:gd name="T33" fmla="*/ 0 h 15"/>
                  <a:gd name="T34" fmla="*/ 0 w 5"/>
                  <a:gd name="T35" fmla="*/ 0 h 15"/>
                  <a:gd name="T36" fmla="*/ 0 w 5"/>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15"/>
                  <a:gd name="T59" fmla="*/ 5 w 5"/>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15">
                    <a:moveTo>
                      <a:pt x="0" y="15"/>
                    </a:moveTo>
                    <a:lnTo>
                      <a:pt x="2" y="15"/>
                    </a:lnTo>
                    <a:lnTo>
                      <a:pt x="3" y="15"/>
                    </a:lnTo>
                    <a:lnTo>
                      <a:pt x="3" y="14"/>
                    </a:lnTo>
                    <a:lnTo>
                      <a:pt x="3" y="12"/>
                    </a:lnTo>
                    <a:lnTo>
                      <a:pt x="5" y="12"/>
                    </a:lnTo>
                    <a:lnTo>
                      <a:pt x="5" y="11"/>
                    </a:lnTo>
                    <a:lnTo>
                      <a:pt x="5" y="9"/>
                    </a:lnTo>
                    <a:lnTo>
                      <a:pt x="5" y="8"/>
                    </a:lnTo>
                    <a:lnTo>
                      <a:pt x="5" y="6"/>
                    </a:lnTo>
                    <a:lnTo>
                      <a:pt x="5" y="5"/>
                    </a:lnTo>
                    <a:lnTo>
                      <a:pt x="3" y="5"/>
                    </a:lnTo>
                    <a:lnTo>
                      <a:pt x="3" y="3"/>
                    </a:lnTo>
                    <a:lnTo>
                      <a:pt x="3" y="2"/>
                    </a:lnTo>
                    <a:lnTo>
                      <a:pt x="2" y="2"/>
                    </a:lnTo>
                    <a:lnTo>
                      <a:pt x="2"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2" name="Freeform 286"/>
              <p:cNvSpPr>
                <a:spLocks noChangeArrowheads="1"/>
              </p:cNvSpPr>
              <p:nvPr/>
            </p:nvSpPr>
            <p:spPr bwMode="auto">
              <a:xfrm>
                <a:off x="2554" y="1848"/>
                <a:ext cx="2" cy="2"/>
              </a:xfrm>
              <a:custGeom>
                <a:avLst/>
                <a:gdLst>
                  <a:gd name="T0" fmla="*/ 0 w 7"/>
                  <a:gd name="T1" fmla="*/ 0 h 4"/>
                  <a:gd name="T2" fmla="*/ 0 w 7"/>
                  <a:gd name="T3" fmla="*/ 0 h 4"/>
                  <a:gd name="T4" fmla="*/ 0 w 7"/>
                  <a:gd name="T5" fmla="*/ 1 h 4"/>
                  <a:gd name="T6" fmla="*/ 0 w 7"/>
                  <a:gd name="T7" fmla="*/ 1 h 4"/>
                  <a:gd name="T8" fmla="*/ 0 w 7"/>
                  <a:gd name="T9" fmla="*/ 1 h 4"/>
                  <a:gd name="T10" fmla="*/ 0 w 7"/>
                  <a:gd name="T11" fmla="*/ 1 h 4"/>
                  <a:gd name="T12" fmla="*/ 0 w 7"/>
                  <a:gd name="T13" fmla="*/ 1 h 4"/>
                  <a:gd name="T14" fmla="*/ 0 w 7"/>
                  <a:gd name="T15" fmla="*/ 1 h 4"/>
                  <a:gd name="T16" fmla="*/ 0 w 7"/>
                  <a:gd name="T17" fmla="*/ 1 h 4"/>
                  <a:gd name="T18" fmla="*/ 0 w 7"/>
                  <a:gd name="T19" fmla="*/ 1 h 4"/>
                  <a:gd name="T20" fmla="*/ 0 w 7"/>
                  <a:gd name="T21" fmla="*/ 1 h 4"/>
                  <a:gd name="T22" fmla="*/ 0 w 7"/>
                  <a:gd name="T23" fmla="*/ 1 h 4"/>
                  <a:gd name="T24" fmla="*/ 0 w 7"/>
                  <a:gd name="T25" fmla="*/ 0 h 4"/>
                  <a:gd name="T26" fmla="*/ 0 w 7"/>
                  <a:gd name="T27" fmla="*/ 0 h 4"/>
                  <a:gd name="T28" fmla="*/ 0 w 7"/>
                  <a:gd name="T29" fmla="*/ 0 h 4"/>
                  <a:gd name="T30" fmla="*/ 0 w 7"/>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4"/>
                  <a:gd name="T50" fmla="*/ 7 w 7"/>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4">
                    <a:moveTo>
                      <a:pt x="2" y="0"/>
                    </a:moveTo>
                    <a:lnTo>
                      <a:pt x="0" y="0"/>
                    </a:lnTo>
                    <a:lnTo>
                      <a:pt x="0" y="1"/>
                    </a:lnTo>
                    <a:lnTo>
                      <a:pt x="0" y="3"/>
                    </a:lnTo>
                    <a:lnTo>
                      <a:pt x="2" y="4"/>
                    </a:lnTo>
                    <a:lnTo>
                      <a:pt x="4" y="4"/>
                    </a:lnTo>
                    <a:lnTo>
                      <a:pt x="5" y="4"/>
                    </a:lnTo>
                    <a:lnTo>
                      <a:pt x="7" y="3"/>
                    </a:lnTo>
                    <a:lnTo>
                      <a:pt x="5" y="1"/>
                    </a:lnTo>
                    <a:lnTo>
                      <a:pt x="5" y="0"/>
                    </a:lnTo>
                    <a:lnTo>
                      <a:pt x="4" y="0"/>
                    </a:lnTo>
                    <a:lnTo>
                      <a:pt x="2"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3" name="Freeform 287"/>
              <p:cNvSpPr>
                <a:spLocks noChangeArrowheads="1"/>
              </p:cNvSpPr>
              <p:nvPr/>
            </p:nvSpPr>
            <p:spPr bwMode="auto">
              <a:xfrm>
                <a:off x="2569" y="1882"/>
                <a:ext cx="23" cy="16"/>
              </a:xfrm>
              <a:custGeom>
                <a:avLst/>
                <a:gdLst>
                  <a:gd name="T0" fmla="*/ 1 w 51"/>
                  <a:gd name="T1" fmla="*/ 0 h 36"/>
                  <a:gd name="T2" fmla="*/ 1 w 51"/>
                  <a:gd name="T3" fmla="*/ 0 h 36"/>
                  <a:gd name="T4" fmla="*/ 1 w 51"/>
                  <a:gd name="T5" fmla="*/ 0 h 36"/>
                  <a:gd name="T6" fmla="*/ 1 w 51"/>
                  <a:gd name="T7" fmla="*/ 0 h 36"/>
                  <a:gd name="T8" fmla="*/ 1 w 51"/>
                  <a:gd name="T9" fmla="*/ 0 h 36"/>
                  <a:gd name="T10" fmla="*/ 1 w 51"/>
                  <a:gd name="T11" fmla="*/ 0 h 36"/>
                  <a:gd name="T12" fmla="*/ 0 w 51"/>
                  <a:gd name="T13" fmla="*/ 0 h 36"/>
                  <a:gd name="T14" fmla="*/ 0 w 51"/>
                  <a:gd name="T15" fmla="*/ 0 h 36"/>
                  <a:gd name="T16" fmla="*/ 0 w 51"/>
                  <a:gd name="T17" fmla="*/ 0 h 36"/>
                  <a:gd name="T18" fmla="*/ 0 w 51"/>
                  <a:gd name="T19" fmla="*/ 0 h 36"/>
                  <a:gd name="T20" fmla="*/ 0 w 51"/>
                  <a:gd name="T21" fmla="*/ 0 h 36"/>
                  <a:gd name="T22" fmla="*/ 0 w 51"/>
                  <a:gd name="T23" fmla="*/ 0 h 36"/>
                  <a:gd name="T24" fmla="*/ 0 w 51"/>
                  <a:gd name="T25" fmla="*/ 0 h 36"/>
                  <a:gd name="T26" fmla="*/ 0 w 51"/>
                  <a:gd name="T27" fmla="*/ 0 h 36"/>
                  <a:gd name="T28" fmla="*/ 0 w 51"/>
                  <a:gd name="T29" fmla="*/ 0 h 36"/>
                  <a:gd name="T30" fmla="*/ 0 w 51"/>
                  <a:gd name="T31" fmla="*/ 0 h 36"/>
                  <a:gd name="T32" fmla="*/ 0 w 51"/>
                  <a:gd name="T33" fmla="*/ 0 h 36"/>
                  <a:gd name="T34" fmla="*/ 0 w 51"/>
                  <a:gd name="T35" fmla="*/ 0 h 36"/>
                  <a:gd name="T36" fmla="*/ 0 w 51"/>
                  <a:gd name="T37" fmla="*/ 1 h 36"/>
                  <a:gd name="T38" fmla="*/ 0 w 51"/>
                  <a:gd name="T39" fmla="*/ 1 h 36"/>
                  <a:gd name="T40" fmla="*/ 0 w 51"/>
                  <a:gd name="T41" fmla="*/ 1 h 36"/>
                  <a:gd name="T42" fmla="*/ 0 w 51"/>
                  <a:gd name="T43" fmla="*/ 1 h 36"/>
                  <a:gd name="T44" fmla="*/ 0 w 51"/>
                  <a:gd name="T45" fmla="*/ 1 h 36"/>
                  <a:gd name="T46" fmla="*/ 0 w 51"/>
                  <a:gd name="T47" fmla="*/ 1 h 36"/>
                  <a:gd name="T48" fmla="*/ 0 w 51"/>
                  <a:gd name="T49" fmla="*/ 1 h 36"/>
                  <a:gd name="T50" fmla="*/ 0 w 51"/>
                  <a:gd name="T51" fmla="*/ 0 h 36"/>
                  <a:gd name="T52" fmla="*/ 0 w 51"/>
                  <a:gd name="T53" fmla="*/ 0 h 36"/>
                  <a:gd name="T54" fmla="*/ 1 w 51"/>
                  <a:gd name="T55" fmla="*/ 0 h 36"/>
                  <a:gd name="T56" fmla="*/ 1 w 51"/>
                  <a:gd name="T57" fmla="*/ 0 h 36"/>
                  <a:gd name="T58" fmla="*/ 1 w 51"/>
                  <a:gd name="T59" fmla="*/ 0 h 36"/>
                  <a:gd name="T60" fmla="*/ 1 w 51"/>
                  <a:gd name="T61" fmla="*/ 0 h 36"/>
                  <a:gd name="T62" fmla="*/ 1 w 51"/>
                  <a:gd name="T63" fmla="*/ 0 h 36"/>
                  <a:gd name="T64" fmla="*/ 1 w 51"/>
                  <a:gd name="T65" fmla="*/ 0 h 36"/>
                  <a:gd name="T66" fmla="*/ 1 w 51"/>
                  <a:gd name="T67" fmla="*/ 0 h 36"/>
                  <a:gd name="T68" fmla="*/ 1 w 51"/>
                  <a:gd name="T69" fmla="*/ 0 h 36"/>
                  <a:gd name="T70" fmla="*/ 1 w 51"/>
                  <a:gd name="T71" fmla="*/ 0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36"/>
                  <a:gd name="T110" fmla="*/ 51 w 51"/>
                  <a:gd name="T111" fmla="*/ 36 h 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36">
                    <a:moveTo>
                      <a:pt x="49" y="4"/>
                    </a:moveTo>
                    <a:lnTo>
                      <a:pt x="48" y="2"/>
                    </a:lnTo>
                    <a:lnTo>
                      <a:pt x="46" y="2"/>
                    </a:lnTo>
                    <a:lnTo>
                      <a:pt x="45" y="2"/>
                    </a:lnTo>
                    <a:lnTo>
                      <a:pt x="43" y="0"/>
                    </a:lnTo>
                    <a:lnTo>
                      <a:pt x="42" y="0"/>
                    </a:lnTo>
                    <a:lnTo>
                      <a:pt x="40" y="0"/>
                    </a:lnTo>
                    <a:lnTo>
                      <a:pt x="39" y="2"/>
                    </a:lnTo>
                    <a:lnTo>
                      <a:pt x="36" y="2"/>
                    </a:lnTo>
                    <a:lnTo>
                      <a:pt x="34" y="2"/>
                    </a:lnTo>
                    <a:lnTo>
                      <a:pt x="33" y="2"/>
                    </a:lnTo>
                    <a:lnTo>
                      <a:pt x="31" y="4"/>
                    </a:lnTo>
                    <a:lnTo>
                      <a:pt x="29" y="4"/>
                    </a:lnTo>
                    <a:lnTo>
                      <a:pt x="26" y="4"/>
                    </a:lnTo>
                    <a:lnTo>
                      <a:pt x="25" y="5"/>
                    </a:lnTo>
                    <a:lnTo>
                      <a:pt x="23" y="5"/>
                    </a:lnTo>
                    <a:lnTo>
                      <a:pt x="20" y="7"/>
                    </a:lnTo>
                    <a:lnTo>
                      <a:pt x="20" y="8"/>
                    </a:lnTo>
                    <a:lnTo>
                      <a:pt x="17" y="10"/>
                    </a:lnTo>
                    <a:lnTo>
                      <a:pt x="16" y="11"/>
                    </a:lnTo>
                    <a:lnTo>
                      <a:pt x="14" y="13"/>
                    </a:lnTo>
                    <a:lnTo>
                      <a:pt x="11" y="13"/>
                    </a:lnTo>
                    <a:lnTo>
                      <a:pt x="9" y="14"/>
                    </a:lnTo>
                    <a:lnTo>
                      <a:pt x="8" y="16"/>
                    </a:lnTo>
                    <a:lnTo>
                      <a:pt x="6" y="17"/>
                    </a:lnTo>
                    <a:lnTo>
                      <a:pt x="5" y="19"/>
                    </a:lnTo>
                    <a:lnTo>
                      <a:pt x="5" y="20"/>
                    </a:lnTo>
                    <a:lnTo>
                      <a:pt x="3" y="22"/>
                    </a:lnTo>
                    <a:lnTo>
                      <a:pt x="2" y="23"/>
                    </a:lnTo>
                    <a:lnTo>
                      <a:pt x="2" y="25"/>
                    </a:lnTo>
                    <a:lnTo>
                      <a:pt x="2" y="27"/>
                    </a:lnTo>
                    <a:lnTo>
                      <a:pt x="0" y="27"/>
                    </a:lnTo>
                    <a:lnTo>
                      <a:pt x="0" y="28"/>
                    </a:lnTo>
                    <a:lnTo>
                      <a:pt x="0" y="30"/>
                    </a:lnTo>
                    <a:lnTo>
                      <a:pt x="2" y="31"/>
                    </a:lnTo>
                    <a:lnTo>
                      <a:pt x="2" y="33"/>
                    </a:lnTo>
                    <a:lnTo>
                      <a:pt x="3" y="33"/>
                    </a:lnTo>
                    <a:lnTo>
                      <a:pt x="5" y="34"/>
                    </a:lnTo>
                    <a:lnTo>
                      <a:pt x="6" y="34"/>
                    </a:lnTo>
                    <a:lnTo>
                      <a:pt x="8" y="36"/>
                    </a:lnTo>
                    <a:lnTo>
                      <a:pt x="9" y="36"/>
                    </a:lnTo>
                    <a:lnTo>
                      <a:pt x="13" y="36"/>
                    </a:lnTo>
                    <a:lnTo>
                      <a:pt x="14" y="34"/>
                    </a:lnTo>
                    <a:lnTo>
                      <a:pt x="16" y="34"/>
                    </a:lnTo>
                    <a:lnTo>
                      <a:pt x="17" y="34"/>
                    </a:lnTo>
                    <a:lnTo>
                      <a:pt x="20" y="34"/>
                    </a:lnTo>
                    <a:lnTo>
                      <a:pt x="20" y="33"/>
                    </a:lnTo>
                    <a:lnTo>
                      <a:pt x="23" y="33"/>
                    </a:lnTo>
                    <a:lnTo>
                      <a:pt x="25" y="31"/>
                    </a:lnTo>
                    <a:lnTo>
                      <a:pt x="28" y="30"/>
                    </a:lnTo>
                    <a:lnTo>
                      <a:pt x="29" y="30"/>
                    </a:lnTo>
                    <a:lnTo>
                      <a:pt x="31" y="28"/>
                    </a:lnTo>
                    <a:lnTo>
                      <a:pt x="33" y="27"/>
                    </a:lnTo>
                    <a:lnTo>
                      <a:pt x="34" y="27"/>
                    </a:lnTo>
                    <a:lnTo>
                      <a:pt x="36" y="25"/>
                    </a:lnTo>
                    <a:lnTo>
                      <a:pt x="39" y="23"/>
                    </a:lnTo>
                    <a:lnTo>
                      <a:pt x="40" y="23"/>
                    </a:lnTo>
                    <a:lnTo>
                      <a:pt x="42" y="22"/>
                    </a:lnTo>
                    <a:lnTo>
                      <a:pt x="42" y="20"/>
                    </a:lnTo>
                    <a:lnTo>
                      <a:pt x="45" y="17"/>
                    </a:lnTo>
                    <a:lnTo>
                      <a:pt x="46" y="17"/>
                    </a:lnTo>
                    <a:lnTo>
                      <a:pt x="48" y="16"/>
                    </a:lnTo>
                    <a:lnTo>
                      <a:pt x="48" y="14"/>
                    </a:lnTo>
                    <a:lnTo>
                      <a:pt x="49" y="13"/>
                    </a:lnTo>
                    <a:lnTo>
                      <a:pt x="51" y="11"/>
                    </a:lnTo>
                    <a:lnTo>
                      <a:pt x="51" y="10"/>
                    </a:lnTo>
                    <a:lnTo>
                      <a:pt x="51" y="8"/>
                    </a:lnTo>
                    <a:lnTo>
                      <a:pt x="51" y="7"/>
                    </a:lnTo>
                    <a:lnTo>
                      <a:pt x="51" y="5"/>
                    </a:lnTo>
                    <a:lnTo>
                      <a:pt x="51" y="4"/>
                    </a:lnTo>
                    <a:lnTo>
                      <a:pt x="49" y="4"/>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4" name="Freeform 288"/>
              <p:cNvSpPr>
                <a:spLocks noChangeArrowheads="1"/>
              </p:cNvSpPr>
              <p:nvPr/>
            </p:nvSpPr>
            <p:spPr bwMode="auto">
              <a:xfrm>
                <a:off x="2597" y="1879"/>
                <a:ext cx="1" cy="1"/>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5"/>
                    </a:moveTo>
                    <a:lnTo>
                      <a:pt x="3" y="5"/>
                    </a:lnTo>
                    <a:lnTo>
                      <a:pt x="3" y="3"/>
                    </a:lnTo>
                    <a:lnTo>
                      <a:pt x="5" y="3"/>
                    </a:lnTo>
                    <a:lnTo>
                      <a:pt x="5" y="2"/>
                    </a:lnTo>
                    <a:lnTo>
                      <a:pt x="5" y="0"/>
                    </a:lnTo>
                    <a:lnTo>
                      <a:pt x="3" y="0"/>
                    </a:lnTo>
                    <a:lnTo>
                      <a:pt x="2" y="0"/>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5" name="Freeform 289"/>
              <p:cNvSpPr>
                <a:spLocks noChangeArrowheads="1"/>
              </p:cNvSpPr>
              <p:nvPr/>
            </p:nvSpPr>
            <p:spPr bwMode="auto">
              <a:xfrm>
                <a:off x="2582" y="1882"/>
                <a:ext cx="14" cy="18"/>
              </a:xfrm>
              <a:custGeom>
                <a:avLst/>
                <a:gdLst>
                  <a:gd name="T0" fmla="*/ 0 w 31"/>
                  <a:gd name="T1" fmla="*/ 1 h 40"/>
                  <a:gd name="T2" fmla="*/ 0 w 31"/>
                  <a:gd name="T3" fmla="*/ 1 h 40"/>
                  <a:gd name="T4" fmla="*/ 0 w 31"/>
                  <a:gd name="T5" fmla="*/ 1 h 40"/>
                  <a:gd name="T6" fmla="*/ 0 w 31"/>
                  <a:gd name="T7" fmla="*/ 1 h 40"/>
                  <a:gd name="T8" fmla="*/ 0 w 31"/>
                  <a:gd name="T9" fmla="*/ 1 h 40"/>
                  <a:gd name="T10" fmla="*/ 0 w 31"/>
                  <a:gd name="T11" fmla="*/ 1 h 40"/>
                  <a:gd name="T12" fmla="*/ 0 w 31"/>
                  <a:gd name="T13" fmla="*/ 1 h 40"/>
                  <a:gd name="T14" fmla="*/ 0 w 31"/>
                  <a:gd name="T15" fmla="*/ 1 h 40"/>
                  <a:gd name="T16" fmla="*/ 0 w 31"/>
                  <a:gd name="T17" fmla="*/ 1 h 40"/>
                  <a:gd name="T18" fmla="*/ 0 w 31"/>
                  <a:gd name="T19" fmla="*/ 1 h 40"/>
                  <a:gd name="T20" fmla="*/ 0 w 31"/>
                  <a:gd name="T21" fmla="*/ 1 h 40"/>
                  <a:gd name="T22" fmla="*/ 0 w 31"/>
                  <a:gd name="T23" fmla="*/ 0 h 40"/>
                  <a:gd name="T24" fmla="*/ 0 w 31"/>
                  <a:gd name="T25" fmla="*/ 0 h 40"/>
                  <a:gd name="T26" fmla="*/ 0 w 31"/>
                  <a:gd name="T27" fmla="*/ 0 h 40"/>
                  <a:gd name="T28" fmla="*/ 0 w 31"/>
                  <a:gd name="T29" fmla="*/ 0 h 40"/>
                  <a:gd name="T30" fmla="*/ 0 w 31"/>
                  <a:gd name="T31" fmla="*/ 0 h 40"/>
                  <a:gd name="T32" fmla="*/ 0 w 31"/>
                  <a:gd name="T33" fmla="*/ 0 h 40"/>
                  <a:gd name="T34" fmla="*/ 0 w 31"/>
                  <a:gd name="T35" fmla="*/ 0 h 40"/>
                  <a:gd name="T36" fmla="*/ 0 w 31"/>
                  <a:gd name="T37" fmla="*/ 0 h 40"/>
                  <a:gd name="T38" fmla="*/ 0 w 31"/>
                  <a:gd name="T39" fmla="*/ 0 h 40"/>
                  <a:gd name="T40" fmla="*/ 0 w 31"/>
                  <a:gd name="T41" fmla="*/ 0 h 40"/>
                  <a:gd name="T42" fmla="*/ 0 w 31"/>
                  <a:gd name="T43" fmla="*/ 0 h 40"/>
                  <a:gd name="T44" fmla="*/ 0 w 31"/>
                  <a:gd name="T45" fmla="*/ 0 h 40"/>
                  <a:gd name="T46" fmla="*/ 0 w 31"/>
                  <a:gd name="T47" fmla="*/ 0 h 40"/>
                  <a:gd name="T48" fmla="*/ 0 w 31"/>
                  <a:gd name="T49" fmla="*/ 0 h 40"/>
                  <a:gd name="T50" fmla="*/ 0 w 31"/>
                  <a:gd name="T51" fmla="*/ 0 h 40"/>
                  <a:gd name="T52" fmla="*/ 0 w 31"/>
                  <a:gd name="T53" fmla="*/ 0 h 40"/>
                  <a:gd name="T54" fmla="*/ 1 w 31"/>
                  <a:gd name="T55" fmla="*/ 0 h 40"/>
                  <a:gd name="T56" fmla="*/ 1 w 31"/>
                  <a:gd name="T57" fmla="*/ 0 h 40"/>
                  <a:gd name="T58" fmla="*/ 1 w 31"/>
                  <a:gd name="T59" fmla="*/ 0 h 40"/>
                  <a:gd name="T60" fmla="*/ 1 w 31"/>
                  <a:gd name="T61" fmla="*/ 0 h 40"/>
                  <a:gd name="T62" fmla="*/ 1 w 31"/>
                  <a:gd name="T63" fmla="*/ 0 h 40"/>
                  <a:gd name="T64" fmla="*/ 1 w 31"/>
                  <a:gd name="T65" fmla="*/ 0 h 40"/>
                  <a:gd name="T66" fmla="*/ 1 w 31"/>
                  <a:gd name="T67" fmla="*/ 0 h 40"/>
                  <a:gd name="T68" fmla="*/ 1 w 31"/>
                  <a:gd name="T69" fmla="*/ 0 h 40"/>
                  <a:gd name="T70" fmla="*/ 1 w 31"/>
                  <a:gd name="T71" fmla="*/ 0 h 40"/>
                  <a:gd name="T72" fmla="*/ 1 w 31"/>
                  <a:gd name="T73" fmla="*/ 0 h 40"/>
                  <a:gd name="T74" fmla="*/ 1 w 31"/>
                  <a:gd name="T75" fmla="*/ 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
                  <a:gd name="T115" fmla="*/ 0 h 40"/>
                  <a:gd name="T116" fmla="*/ 31 w 31"/>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 h="40">
                    <a:moveTo>
                      <a:pt x="0" y="40"/>
                    </a:moveTo>
                    <a:lnTo>
                      <a:pt x="2" y="39"/>
                    </a:lnTo>
                    <a:lnTo>
                      <a:pt x="4" y="39"/>
                    </a:lnTo>
                    <a:lnTo>
                      <a:pt x="5" y="39"/>
                    </a:lnTo>
                    <a:lnTo>
                      <a:pt x="7" y="39"/>
                    </a:lnTo>
                    <a:lnTo>
                      <a:pt x="8" y="37"/>
                    </a:lnTo>
                    <a:lnTo>
                      <a:pt x="10" y="36"/>
                    </a:lnTo>
                    <a:lnTo>
                      <a:pt x="11" y="36"/>
                    </a:lnTo>
                    <a:lnTo>
                      <a:pt x="13" y="34"/>
                    </a:lnTo>
                    <a:lnTo>
                      <a:pt x="13" y="33"/>
                    </a:lnTo>
                    <a:lnTo>
                      <a:pt x="14" y="33"/>
                    </a:lnTo>
                    <a:lnTo>
                      <a:pt x="14" y="31"/>
                    </a:lnTo>
                    <a:lnTo>
                      <a:pt x="16" y="30"/>
                    </a:lnTo>
                    <a:lnTo>
                      <a:pt x="17" y="30"/>
                    </a:lnTo>
                    <a:lnTo>
                      <a:pt x="17" y="28"/>
                    </a:lnTo>
                    <a:lnTo>
                      <a:pt x="19" y="27"/>
                    </a:lnTo>
                    <a:lnTo>
                      <a:pt x="20" y="25"/>
                    </a:lnTo>
                    <a:lnTo>
                      <a:pt x="22" y="23"/>
                    </a:lnTo>
                    <a:lnTo>
                      <a:pt x="24" y="22"/>
                    </a:lnTo>
                    <a:lnTo>
                      <a:pt x="24" y="20"/>
                    </a:lnTo>
                    <a:lnTo>
                      <a:pt x="25" y="20"/>
                    </a:lnTo>
                    <a:lnTo>
                      <a:pt x="25" y="19"/>
                    </a:lnTo>
                    <a:lnTo>
                      <a:pt x="27" y="19"/>
                    </a:lnTo>
                    <a:lnTo>
                      <a:pt x="27" y="17"/>
                    </a:lnTo>
                    <a:lnTo>
                      <a:pt x="28" y="16"/>
                    </a:lnTo>
                    <a:lnTo>
                      <a:pt x="28" y="14"/>
                    </a:lnTo>
                    <a:lnTo>
                      <a:pt x="28" y="13"/>
                    </a:lnTo>
                    <a:lnTo>
                      <a:pt x="30" y="13"/>
                    </a:lnTo>
                    <a:lnTo>
                      <a:pt x="30" y="11"/>
                    </a:lnTo>
                    <a:lnTo>
                      <a:pt x="30" y="10"/>
                    </a:lnTo>
                    <a:lnTo>
                      <a:pt x="30" y="8"/>
                    </a:lnTo>
                    <a:lnTo>
                      <a:pt x="30" y="7"/>
                    </a:lnTo>
                    <a:lnTo>
                      <a:pt x="30" y="5"/>
                    </a:lnTo>
                    <a:lnTo>
                      <a:pt x="30" y="4"/>
                    </a:lnTo>
                    <a:lnTo>
                      <a:pt x="31" y="4"/>
                    </a:lnTo>
                    <a:lnTo>
                      <a:pt x="31" y="2"/>
                    </a:lnTo>
                    <a:lnTo>
                      <a:pt x="31"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6" name="Freeform 290"/>
              <p:cNvSpPr>
                <a:spLocks noChangeArrowheads="1"/>
              </p:cNvSpPr>
              <p:nvPr/>
            </p:nvSpPr>
            <p:spPr bwMode="auto">
              <a:xfrm>
                <a:off x="2596" y="1882"/>
                <a:ext cx="6" cy="4"/>
              </a:xfrm>
              <a:custGeom>
                <a:avLst/>
                <a:gdLst>
                  <a:gd name="T0" fmla="*/ 0 w 14"/>
                  <a:gd name="T1" fmla="*/ 0 h 11"/>
                  <a:gd name="T2" fmla="*/ 0 w 14"/>
                  <a:gd name="T3" fmla="*/ 0 h 11"/>
                  <a:gd name="T4" fmla="*/ 0 w 14"/>
                  <a:gd name="T5" fmla="*/ 0 h 11"/>
                  <a:gd name="T6" fmla="*/ 0 w 14"/>
                  <a:gd name="T7" fmla="*/ 0 h 11"/>
                  <a:gd name="T8" fmla="*/ 0 60000 65536"/>
                  <a:gd name="T9" fmla="*/ 0 60000 65536"/>
                  <a:gd name="T10" fmla="*/ 0 60000 65536"/>
                  <a:gd name="T11" fmla="*/ 0 60000 65536"/>
                  <a:gd name="T12" fmla="*/ 0 w 14"/>
                  <a:gd name="T13" fmla="*/ 0 h 11"/>
                  <a:gd name="T14" fmla="*/ 14 w 14"/>
                  <a:gd name="T15" fmla="*/ 11 h 11"/>
                </a:gdLst>
                <a:ahLst/>
                <a:cxnLst>
                  <a:cxn ang="T8">
                    <a:pos x="T0" y="T1"/>
                  </a:cxn>
                  <a:cxn ang="T9">
                    <a:pos x="T2" y="T3"/>
                  </a:cxn>
                  <a:cxn ang="T10">
                    <a:pos x="T4" y="T5"/>
                  </a:cxn>
                  <a:cxn ang="T11">
                    <a:pos x="T6" y="T7"/>
                  </a:cxn>
                </a:cxnLst>
                <a:rect l="T12" t="T13" r="T14" b="T15"/>
                <a:pathLst>
                  <a:path w="14" h="11">
                    <a:moveTo>
                      <a:pt x="1" y="3"/>
                    </a:moveTo>
                    <a:lnTo>
                      <a:pt x="14" y="0"/>
                    </a:lnTo>
                    <a:lnTo>
                      <a:pt x="6" y="9"/>
                    </a:lnTo>
                    <a:lnTo>
                      <a:pt x="0" y="11"/>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7" name="Freeform 291"/>
              <p:cNvSpPr>
                <a:spLocks noChangeArrowheads="1"/>
              </p:cNvSpPr>
              <p:nvPr/>
            </p:nvSpPr>
            <p:spPr bwMode="auto">
              <a:xfrm>
                <a:off x="2589" y="1893"/>
                <a:ext cx="6" cy="4"/>
              </a:xfrm>
              <a:custGeom>
                <a:avLst/>
                <a:gdLst>
                  <a:gd name="T0" fmla="*/ 0 w 14"/>
                  <a:gd name="T1" fmla="*/ 0 h 12"/>
                  <a:gd name="T2" fmla="*/ 0 w 14"/>
                  <a:gd name="T3" fmla="*/ 0 h 12"/>
                  <a:gd name="T4" fmla="*/ 0 w 14"/>
                  <a:gd name="T5" fmla="*/ 0 h 12"/>
                  <a:gd name="T6" fmla="*/ 0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8" y="0"/>
                    </a:moveTo>
                    <a:lnTo>
                      <a:pt x="14" y="0"/>
                    </a:lnTo>
                    <a:lnTo>
                      <a:pt x="3" y="12"/>
                    </a:lnTo>
                    <a:lnTo>
                      <a:pt x="0"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8" name="Freeform 292"/>
              <p:cNvSpPr>
                <a:spLocks noChangeArrowheads="1"/>
              </p:cNvSpPr>
              <p:nvPr/>
            </p:nvSpPr>
            <p:spPr bwMode="auto">
              <a:xfrm>
                <a:off x="2534" y="1844"/>
                <a:ext cx="50" cy="64"/>
              </a:xfrm>
              <a:custGeom>
                <a:avLst/>
                <a:gdLst>
                  <a:gd name="T0" fmla="*/ 3 w 108"/>
                  <a:gd name="T1" fmla="*/ 2 h 138"/>
                  <a:gd name="T2" fmla="*/ 3 w 108"/>
                  <a:gd name="T3" fmla="*/ 1 h 138"/>
                  <a:gd name="T4" fmla="*/ 2 w 108"/>
                  <a:gd name="T5" fmla="*/ 0 h 138"/>
                  <a:gd name="T6" fmla="*/ 1 w 108"/>
                  <a:gd name="T7" fmla="*/ 0 h 138"/>
                  <a:gd name="T8" fmla="*/ 0 w 108"/>
                  <a:gd name="T9" fmla="*/ 1 h 138"/>
                  <a:gd name="T10" fmla="*/ 0 w 108"/>
                  <a:gd name="T11" fmla="*/ 2 h 138"/>
                  <a:gd name="T12" fmla="*/ 0 w 108"/>
                  <a:gd name="T13" fmla="*/ 3 h 138"/>
                  <a:gd name="T14" fmla="*/ 2 w 108"/>
                  <a:gd name="T15" fmla="*/ 3 h 138"/>
                  <a:gd name="T16" fmla="*/ 2 w 108"/>
                  <a:gd name="T17" fmla="*/ 3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38"/>
                  <a:gd name="T29" fmla="*/ 108 w 108"/>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38">
                    <a:moveTo>
                      <a:pt x="105" y="84"/>
                    </a:moveTo>
                    <a:lnTo>
                      <a:pt x="108" y="53"/>
                    </a:lnTo>
                    <a:lnTo>
                      <a:pt x="79" y="7"/>
                    </a:lnTo>
                    <a:lnTo>
                      <a:pt x="40" y="0"/>
                    </a:lnTo>
                    <a:lnTo>
                      <a:pt x="0" y="33"/>
                    </a:lnTo>
                    <a:lnTo>
                      <a:pt x="0" y="92"/>
                    </a:lnTo>
                    <a:lnTo>
                      <a:pt x="28" y="135"/>
                    </a:lnTo>
                    <a:lnTo>
                      <a:pt x="71" y="138"/>
                    </a:lnTo>
                    <a:lnTo>
                      <a:pt x="80" y="13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69" name="Freeform 293"/>
              <p:cNvSpPr>
                <a:spLocks noChangeArrowheads="1"/>
              </p:cNvSpPr>
              <p:nvPr/>
            </p:nvSpPr>
            <p:spPr bwMode="auto">
              <a:xfrm>
                <a:off x="2567" y="1909"/>
                <a:ext cx="22" cy="4"/>
              </a:xfrm>
              <a:custGeom>
                <a:avLst/>
                <a:gdLst>
                  <a:gd name="T0" fmla="*/ 0 w 49"/>
                  <a:gd name="T1" fmla="*/ 0 h 10"/>
                  <a:gd name="T2" fmla="*/ 1 w 49"/>
                  <a:gd name="T3" fmla="*/ 0 h 10"/>
                  <a:gd name="T4" fmla="*/ 1 w 49"/>
                  <a:gd name="T5" fmla="*/ 0 h 10"/>
                  <a:gd name="T6" fmla="*/ 0 w 49"/>
                  <a:gd name="T7" fmla="*/ 0 h 10"/>
                  <a:gd name="T8" fmla="*/ 0 60000 65536"/>
                  <a:gd name="T9" fmla="*/ 0 60000 65536"/>
                  <a:gd name="T10" fmla="*/ 0 60000 65536"/>
                  <a:gd name="T11" fmla="*/ 0 60000 65536"/>
                  <a:gd name="T12" fmla="*/ 0 w 49"/>
                  <a:gd name="T13" fmla="*/ 0 h 10"/>
                  <a:gd name="T14" fmla="*/ 49 w 49"/>
                  <a:gd name="T15" fmla="*/ 10 h 10"/>
                </a:gdLst>
                <a:ahLst/>
                <a:cxnLst>
                  <a:cxn ang="T8">
                    <a:pos x="T0" y="T1"/>
                  </a:cxn>
                  <a:cxn ang="T9">
                    <a:pos x="T2" y="T3"/>
                  </a:cxn>
                  <a:cxn ang="T10">
                    <a:pos x="T4" y="T5"/>
                  </a:cxn>
                  <a:cxn ang="T11">
                    <a:pos x="T6" y="T7"/>
                  </a:cxn>
                </a:cxnLst>
                <a:rect l="T12" t="T13" r="T14" b="T15"/>
                <a:pathLst>
                  <a:path w="49" h="10">
                    <a:moveTo>
                      <a:pt x="2" y="0"/>
                    </a:moveTo>
                    <a:lnTo>
                      <a:pt x="49" y="6"/>
                    </a:lnTo>
                    <a:lnTo>
                      <a:pt x="49" y="10"/>
                    </a:lnTo>
                    <a:lnTo>
                      <a:pt x="0" y="1"/>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70" name="Line 294"/>
              <p:cNvSpPr>
                <a:spLocks noChangeShapeType="1"/>
              </p:cNvSpPr>
              <p:nvPr/>
            </p:nvSpPr>
            <p:spPr bwMode="auto">
              <a:xfrm flipH="1" flipV="1">
                <a:off x="2579" y="1903"/>
                <a:ext cx="8" cy="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71" name="Freeform 295"/>
              <p:cNvSpPr>
                <a:spLocks noChangeArrowheads="1"/>
              </p:cNvSpPr>
              <p:nvPr/>
            </p:nvSpPr>
            <p:spPr bwMode="auto">
              <a:xfrm>
                <a:off x="2583" y="1901"/>
                <a:ext cx="11" cy="10"/>
              </a:xfrm>
              <a:custGeom>
                <a:avLst/>
                <a:gdLst>
                  <a:gd name="T0" fmla="*/ 0 w 26"/>
                  <a:gd name="T1" fmla="*/ 0 h 25"/>
                  <a:gd name="T2" fmla="*/ 0 w 26"/>
                  <a:gd name="T3" fmla="*/ 0 h 25"/>
                  <a:gd name="T4" fmla="*/ 0 w 26"/>
                  <a:gd name="T5" fmla="*/ 0 h 25"/>
                  <a:gd name="T6" fmla="*/ 0 60000 65536"/>
                  <a:gd name="T7" fmla="*/ 0 60000 65536"/>
                  <a:gd name="T8" fmla="*/ 0 60000 65536"/>
                  <a:gd name="T9" fmla="*/ 0 w 26"/>
                  <a:gd name="T10" fmla="*/ 0 h 25"/>
                  <a:gd name="T11" fmla="*/ 26 w 26"/>
                  <a:gd name="T12" fmla="*/ 25 h 25"/>
                </a:gdLst>
                <a:ahLst/>
                <a:cxnLst>
                  <a:cxn ang="T6">
                    <a:pos x="T0" y="T1"/>
                  </a:cxn>
                  <a:cxn ang="T7">
                    <a:pos x="T2" y="T3"/>
                  </a:cxn>
                  <a:cxn ang="T8">
                    <a:pos x="T4" y="T5"/>
                  </a:cxn>
                </a:cxnLst>
                <a:rect l="T9" t="T10" r="T11" b="T12"/>
                <a:pathLst>
                  <a:path w="26" h="25">
                    <a:moveTo>
                      <a:pt x="0" y="0"/>
                    </a:moveTo>
                    <a:lnTo>
                      <a:pt x="26" y="14"/>
                    </a:lnTo>
                    <a:lnTo>
                      <a:pt x="15" y="2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72" name="Freeform 296"/>
              <p:cNvSpPr>
                <a:spLocks noChangeArrowheads="1"/>
              </p:cNvSpPr>
              <p:nvPr/>
            </p:nvSpPr>
            <p:spPr bwMode="auto">
              <a:xfrm>
                <a:off x="2523" y="1910"/>
                <a:ext cx="44" cy="2"/>
              </a:xfrm>
              <a:custGeom>
                <a:avLst/>
                <a:gdLst>
                  <a:gd name="T0" fmla="*/ 2 w 96"/>
                  <a:gd name="T1" fmla="*/ 0 h 6"/>
                  <a:gd name="T2" fmla="*/ 1 w 96"/>
                  <a:gd name="T3" fmla="*/ 0 h 6"/>
                  <a:gd name="T4" fmla="*/ 0 w 96"/>
                  <a:gd name="T5" fmla="*/ 0 h 6"/>
                  <a:gd name="T6" fmla="*/ 0 60000 65536"/>
                  <a:gd name="T7" fmla="*/ 0 60000 65536"/>
                  <a:gd name="T8" fmla="*/ 0 60000 65536"/>
                  <a:gd name="T9" fmla="*/ 0 w 96"/>
                  <a:gd name="T10" fmla="*/ 0 h 6"/>
                  <a:gd name="T11" fmla="*/ 96 w 96"/>
                  <a:gd name="T12" fmla="*/ 6 h 6"/>
                </a:gdLst>
                <a:ahLst/>
                <a:cxnLst>
                  <a:cxn ang="T6">
                    <a:pos x="T0" y="T1"/>
                  </a:cxn>
                  <a:cxn ang="T7">
                    <a:pos x="T2" y="T3"/>
                  </a:cxn>
                  <a:cxn ang="T8">
                    <a:pos x="T4" y="T5"/>
                  </a:cxn>
                </a:cxnLst>
                <a:rect l="T9" t="T10" r="T11" b="T12"/>
                <a:pathLst>
                  <a:path w="96" h="6">
                    <a:moveTo>
                      <a:pt x="96" y="0"/>
                    </a:moveTo>
                    <a:lnTo>
                      <a:pt x="40" y="6"/>
                    </a:lnTo>
                    <a:lnTo>
                      <a:pt x="0" y="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73" name="Line 297"/>
              <p:cNvSpPr>
                <a:spLocks noChangeShapeType="1"/>
              </p:cNvSpPr>
              <p:nvPr/>
            </p:nvSpPr>
            <p:spPr bwMode="auto">
              <a:xfrm flipH="1">
                <a:off x="2522" y="1907"/>
                <a:ext cx="25"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74" name="Line 298"/>
              <p:cNvSpPr>
                <a:spLocks noChangeShapeType="1"/>
              </p:cNvSpPr>
              <p:nvPr/>
            </p:nvSpPr>
            <p:spPr bwMode="auto">
              <a:xfrm flipH="1">
                <a:off x="2509" y="1860"/>
                <a:ext cx="25" cy="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75" name="Line 299"/>
              <p:cNvSpPr>
                <a:spLocks noChangeShapeType="1"/>
              </p:cNvSpPr>
              <p:nvPr/>
            </p:nvSpPr>
            <p:spPr bwMode="auto">
              <a:xfrm flipH="1">
                <a:off x="2522" y="1887"/>
                <a:ext cx="11" cy="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76" name="Line 300"/>
              <p:cNvSpPr>
                <a:spLocks noChangeShapeType="1"/>
              </p:cNvSpPr>
              <p:nvPr/>
            </p:nvSpPr>
            <p:spPr bwMode="auto">
              <a:xfrm flipH="1">
                <a:off x="2508" y="1894"/>
                <a:ext cx="4"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77" name="Freeform 301"/>
              <p:cNvSpPr>
                <a:spLocks noChangeArrowheads="1"/>
              </p:cNvSpPr>
              <p:nvPr/>
            </p:nvSpPr>
            <p:spPr bwMode="auto">
              <a:xfrm>
                <a:off x="2516" y="1853"/>
                <a:ext cx="13" cy="34"/>
              </a:xfrm>
              <a:custGeom>
                <a:avLst/>
                <a:gdLst>
                  <a:gd name="T0" fmla="*/ 0 w 30"/>
                  <a:gd name="T1" fmla="*/ 0 h 75"/>
                  <a:gd name="T2" fmla="*/ 0 w 30"/>
                  <a:gd name="T3" fmla="*/ 0 h 75"/>
                  <a:gd name="T4" fmla="*/ 0 w 30"/>
                  <a:gd name="T5" fmla="*/ 2 h 75"/>
                  <a:gd name="T6" fmla="*/ 0 60000 65536"/>
                  <a:gd name="T7" fmla="*/ 0 60000 65536"/>
                  <a:gd name="T8" fmla="*/ 0 60000 65536"/>
                  <a:gd name="T9" fmla="*/ 0 w 30"/>
                  <a:gd name="T10" fmla="*/ 0 h 75"/>
                  <a:gd name="T11" fmla="*/ 30 w 30"/>
                  <a:gd name="T12" fmla="*/ 75 h 75"/>
                </a:gdLst>
                <a:ahLst/>
                <a:cxnLst>
                  <a:cxn ang="T6">
                    <a:pos x="T0" y="T1"/>
                  </a:cxn>
                  <a:cxn ang="T7">
                    <a:pos x="T2" y="T3"/>
                  </a:cxn>
                  <a:cxn ang="T8">
                    <a:pos x="T4" y="T5"/>
                  </a:cxn>
                </a:cxnLst>
                <a:rect l="T9" t="T10" r="T11" b="T12"/>
                <a:pathLst>
                  <a:path w="30" h="75">
                    <a:moveTo>
                      <a:pt x="30" y="0"/>
                    </a:moveTo>
                    <a:lnTo>
                      <a:pt x="7" y="29"/>
                    </a:lnTo>
                    <a:lnTo>
                      <a:pt x="0" y="7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78" name="Freeform 302"/>
              <p:cNvSpPr>
                <a:spLocks noChangeArrowheads="1"/>
              </p:cNvSpPr>
              <p:nvPr/>
            </p:nvSpPr>
            <p:spPr bwMode="auto">
              <a:xfrm>
                <a:off x="2525" y="1856"/>
                <a:ext cx="8" cy="23"/>
              </a:xfrm>
              <a:custGeom>
                <a:avLst/>
                <a:gdLst>
                  <a:gd name="T0" fmla="*/ 0 w 20"/>
                  <a:gd name="T1" fmla="*/ 0 h 52"/>
                  <a:gd name="T2" fmla="*/ 0 w 20"/>
                  <a:gd name="T3" fmla="*/ 0 h 52"/>
                  <a:gd name="T4" fmla="*/ 0 w 20"/>
                  <a:gd name="T5" fmla="*/ 1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20" y="0"/>
                    </a:moveTo>
                    <a:lnTo>
                      <a:pt x="7" y="15"/>
                    </a:lnTo>
                    <a:lnTo>
                      <a:pt x="0" y="52"/>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79" name="Freeform 303"/>
              <p:cNvSpPr>
                <a:spLocks noChangeArrowheads="1"/>
              </p:cNvSpPr>
              <p:nvPr/>
            </p:nvSpPr>
            <p:spPr bwMode="auto">
              <a:xfrm>
                <a:off x="2523" y="1891"/>
                <a:ext cx="29" cy="19"/>
              </a:xfrm>
              <a:custGeom>
                <a:avLst/>
                <a:gdLst>
                  <a:gd name="T0" fmla="*/ 1 w 63"/>
                  <a:gd name="T1" fmla="*/ 1 h 43"/>
                  <a:gd name="T2" fmla="*/ 0 w 63"/>
                  <a:gd name="T3" fmla="*/ 1 h 43"/>
                  <a:gd name="T4" fmla="*/ 0 w 63"/>
                  <a:gd name="T5" fmla="*/ 0 h 43"/>
                  <a:gd name="T6" fmla="*/ 0 60000 65536"/>
                  <a:gd name="T7" fmla="*/ 0 60000 65536"/>
                  <a:gd name="T8" fmla="*/ 0 60000 65536"/>
                  <a:gd name="T9" fmla="*/ 0 w 63"/>
                  <a:gd name="T10" fmla="*/ 0 h 43"/>
                  <a:gd name="T11" fmla="*/ 63 w 63"/>
                  <a:gd name="T12" fmla="*/ 43 h 43"/>
                </a:gdLst>
                <a:ahLst/>
                <a:cxnLst>
                  <a:cxn ang="T6">
                    <a:pos x="T0" y="T1"/>
                  </a:cxn>
                  <a:cxn ang="T7">
                    <a:pos x="T2" y="T3"/>
                  </a:cxn>
                  <a:cxn ang="T8">
                    <a:pos x="T4" y="T5"/>
                  </a:cxn>
                </a:cxnLst>
                <a:rect l="T9" t="T10" r="T11" b="T12"/>
                <a:pathLst>
                  <a:path w="63" h="43">
                    <a:moveTo>
                      <a:pt x="63" y="43"/>
                    </a:moveTo>
                    <a:lnTo>
                      <a:pt x="28" y="39"/>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80" name="Freeform 304"/>
              <p:cNvSpPr>
                <a:spLocks noChangeArrowheads="1"/>
              </p:cNvSpPr>
              <p:nvPr/>
            </p:nvSpPr>
            <p:spPr bwMode="auto">
              <a:xfrm>
                <a:off x="2522" y="1900"/>
                <a:ext cx="20" cy="11"/>
              </a:xfrm>
              <a:custGeom>
                <a:avLst/>
                <a:gdLst>
                  <a:gd name="T0" fmla="*/ 1 w 45"/>
                  <a:gd name="T1" fmla="*/ 0 h 24"/>
                  <a:gd name="T2" fmla="*/ 0 w 45"/>
                  <a:gd name="T3" fmla="*/ 0 h 24"/>
                  <a:gd name="T4" fmla="*/ 0 w 45"/>
                  <a:gd name="T5" fmla="*/ 0 h 24"/>
                  <a:gd name="T6" fmla="*/ 0 60000 65536"/>
                  <a:gd name="T7" fmla="*/ 0 60000 65536"/>
                  <a:gd name="T8" fmla="*/ 0 60000 65536"/>
                  <a:gd name="T9" fmla="*/ 0 w 45"/>
                  <a:gd name="T10" fmla="*/ 0 h 24"/>
                  <a:gd name="T11" fmla="*/ 45 w 45"/>
                  <a:gd name="T12" fmla="*/ 24 h 24"/>
                </a:gdLst>
                <a:ahLst/>
                <a:cxnLst>
                  <a:cxn ang="T6">
                    <a:pos x="T0" y="T1"/>
                  </a:cxn>
                  <a:cxn ang="T7">
                    <a:pos x="T2" y="T3"/>
                  </a:cxn>
                  <a:cxn ang="T8">
                    <a:pos x="T4" y="T5"/>
                  </a:cxn>
                </a:cxnLst>
                <a:rect l="T9" t="T10" r="T11" b="T12"/>
                <a:pathLst>
                  <a:path w="45" h="24">
                    <a:moveTo>
                      <a:pt x="45" y="24"/>
                    </a:moveTo>
                    <a:lnTo>
                      <a:pt x="9" y="17"/>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81" name="Freeform 305"/>
              <p:cNvSpPr>
                <a:spLocks noChangeArrowheads="1"/>
              </p:cNvSpPr>
              <p:nvPr/>
            </p:nvSpPr>
            <p:spPr bwMode="auto">
              <a:xfrm>
                <a:off x="2523" y="1876"/>
                <a:ext cx="7" cy="6"/>
              </a:xfrm>
              <a:custGeom>
                <a:avLst/>
                <a:gdLst>
                  <a:gd name="T0" fmla="*/ 0 w 19"/>
                  <a:gd name="T1" fmla="*/ 0 h 15"/>
                  <a:gd name="T2" fmla="*/ 0 w 19"/>
                  <a:gd name="T3" fmla="*/ 0 h 15"/>
                  <a:gd name="T4" fmla="*/ 0 w 19"/>
                  <a:gd name="T5" fmla="*/ 0 h 15"/>
                  <a:gd name="T6" fmla="*/ 0 w 19"/>
                  <a:gd name="T7" fmla="*/ 0 h 15"/>
                  <a:gd name="T8" fmla="*/ 0 w 19"/>
                  <a:gd name="T9" fmla="*/ 0 h 15"/>
                  <a:gd name="T10" fmla="*/ 0 w 19"/>
                  <a:gd name="T11" fmla="*/ 0 h 15"/>
                  <a:gd name="T12" fmla="*/ 0 w 19"/>
                  <a:gd name="T13" fmla="*/ 0 h 15"/>
                  <a:gd name="T14" fmla="*/ 0 w 19"/>
                  <a:gd name="T15" fmla="*/ 0 h 15"/>
                  <a:gd name="T16" fmla="*/ 0 w 19"/>
                  <a:gd name="T17" fmla="*/ 0 h 15"/>
                  <a:gd name="T18" fmla="*/ 0 w 19"/>
                  <a:gd name="T19" fmla="*/ 0 h 15"/>
                  <a:gd name="T20" fmla="*/ 0 w 19"/>
                  <a:gd name="T21" fmla="*/ 0 h 15"/>
                  <a:gd name="T22" fmla="*/ 0 w 19"/>
                  <a:gd name="T23" fmla="*/ 0 h 15"/>
                  <a:gd name="T24" fmla="*/ 0 w 19"/>
                  <a:gd name="T25" fmla="*/ 0 h 15"/>
                  <a:gd name="T26" fmla="*/ 0 w 19"/>
                  <a:gd name="T27" fmla="*/ 0 h 15"/>
                  <a:gd name="T28" fmla="*/ 0 w 19"/>
                  <a:gd name="T29" fmla="*/ 0 h 15"/>
                  <a:gd name="T30" fmla="*/ 0 w 19"/>
                  <a:gd name="T31" fmla="*/ 0 h 15"/>
                  <a:gd name="T32" fmla="*/ 0 w 19"/>
                  <a:gd name="T33" fmla="*/ 0 h 15"/>
                  <a:gd name="T34" fmla="*/ 0 w 19"/>
                  <a:gd name="T35" fmla="*/ 0 h 15"/>
                  <a:gd name="T36" fmla="*/ 0 w 19"/>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5"/>
                  <a:gd name="T59" fmla="*/ 19 w 19"/>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5">
                    <a:moveTo>
                      <a:pt x="19" y="0"/>
                    </a:moveTo>
                    <a:lnTo>
                      <a:pt x="17" y="0"/>
                    </a:lnTo>
                    <a:lnTo>
                      <a:pt x="16" y="2"/>
                    </a:lnTo>
                    <a:lnTo>
                      <a:pt x="14" y="3"/>
                    </a:lnTo>
                    <a:lnTo>
                      <a:pt x="13" y="3"/>
                    </a:lnTo>
                    <a:lnTo>
                      <a:pt x="13" y="5"/>
                    </a:lnTo>
                    <a:lnTo>
                      <a:pt x="11" y="5"/>
                    </a:lnTo>
                    <a:lnTo>
                      <a:pt x="11" y="6"/>
                    </a:lnTo>
                    <a:lnTo>
                      <a:pt x="10" y="6"/>
                    </a:lnTo>
                    <a:lnTo>
                      <a:pt x="8" y="8"/>
                    </a:lnTo>
                    <a:lnTo>
                      <a:pt x="6" y="8"/>
                    </a:lnTo>
                    <a:lnTo>
                      <a:pt x="6" y="9"/>
                    </a:lnTo>
                    <a:lnTo>
                      <a:pt x="5" y="11"/>
                    </a:lnTo>
                    <a:lnTo>
                      <a:pt x="3" y="11"/>
                    </a:lnTo>
                    <a:lnTo>
                      <a:pt x="3" y="12"/>
                    </a:lnTo>
                    <a:lnTo>
                      <a:pt x="2" y="14"/>
                    </a:lnTo>
                    <a:lnTo>
                      <a:pt x="2" y="15"/>
                    </a:lnTo>
                    <a:lnTo>
                      <a:pt x="0" y="1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82" name="Freeform 306"/>
              <p:cNvSpPr>
                <a:spLocks noChangeArrowheads="1"/>
              </p:cNvSpPr>
              <p:nvPr/>
            </p:nvSpPr>
            <p:spPr bwMode="auto">
              <a:xfrm>
                <a:off x="2524" y="1877"/>
                <a:ext cx="7" cy="6"/>
              </a:xfrm>
              <a:custGeom>
                <a:avLst/>
                <a:gdLst>
                  <a:gd name="T0" fmla="*/ 0 w 18"/>
                  <a:gd name="T1" fmla="*/ 0 h 16"/>
                  <a:gd name="T2" fmla="*/ 0 w 18"/>
                  <a:gd name="T3" fmla="*/ 0 h 16"/>
                  <a:gd name="T4" fmla="*/ 0 w 18"/>
                  <a:gd name="T5" fmla="*/ 0 h 16"/>
                  <a:gd name="T6" fmla="*/ 0 w 18"/>
                  <a:gd name="T7" fmla="*/ 0 h 16"/>
                  <a:gd name="T8" fmla="*/ 0 w 18"/>
                  <a:gd name="T9" fmla="*/ 0 h 16"/>
                  <a:gd name="T10" fmla="*/ 0 w 18"/>
                  <a:gd name="T11" fmla="*/ 0 h 16"/>
                  <a:gd name="T12" fmla="*/ 0 w 18"/>
                  <a:gd name="T13" fmla="*/ 0 h 16"/>
                  <a:gd name="T14" fmla="*/ 0 w 18"/>
                  <a:gd name="T15" fmla="*/ 0 h 16"/>
                  <a:gd name="T16" fmla="*/ 0 w 18"/>
                  <a:gd name="T17" fmla="*/ 0 h 16"/>
                  <a:gd name="T18" fmla="*/ 0 w 18"/>
                  <a:gd name="T19" fmla="*/ 0 h 16"/>
                  <a:gd name="T20" fmla="*/ 0 w 18"/>
                  <a:gd name="T21" fmla="*/ 0 h 16"/>
                  <a:gd name="T22" fmla="*/ 0 w 18"/>
                  <a:gd name="T23" fmla="*/ 0 h 16"/>
                  <a:gd name="T24" fmla="*/ 0 w 18"/>
                  <a:gd name="T25" fmla="*/ 0 h 16"/>
                  <a:gd name="T26" fmla="*/ 0 w 18"/>
                  <a:gd name="T27" fmla="*/ 0 h 16"/>
                  <a:gd name="T28" fmla="*/ 0 w 18"/>
                  <a:gd name="T29" fmla="*/ 0 h 16"/>
                  <a:gd name="T30" fmla="*/ 0 w 18"/>
                  <a:gd name="T31" fmla="*/ 0 h 16"/>
                  <a:gd name="T32" fmla="*/ 0 w 18"/>
                  <a:gd name="T33" fmla="*/ 0 h 16"/>
                  <a:gd name="T34" fmla="*/ 0 w 18"/>
                  <a:gd name="T35" fmla="*/ 0 h 16"/>
                  <a:gd name="T36" fmla="*/ 0 w 18"/>
                  <a:gd name="T37" fmla="*/ 0 h 16"/>
                  <a:gd name="T38" fmla="*/ 0 w 18"/>
                  <a:gd name="T39" fmla="*/ 0 h 16"/>
                  <a:gd name="T40" fmla="*/ 0 w 18"/>
                  <a:gd name="T41" fmla="*/ 0 h 16"/>
                  <a:gd name="T42" fmla="*/ 0 w 18"/>
                  <a:gd name="T43" fmla="*/ 0 h 16"/>
                  <a:gd name="T44" fmla="*/ 0 w 18"/>
                  <a:gd name="T45" fmla="*/ 0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6"/>
                  <a:gd name="T71" fmla="*/ 18 w 18"/>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6">
                    <a:moveTo>
                      <a:pt x="18" y="0"/>
                    </a:moveTo>
                    <a:lnTo>
                      <a:pt x="17" y="0"/>
                    </a:lnTo>
                    <a:lnTo>
                      <a:pt x="17" y="2"/>
                    </a:lnTo>
                    <a:lnTo>
                      <a:pt x="15" y="2"/>
                    </a:lnTo>
                    <a:lnTo>
                      <a:pt x="14" y="2"/>
                    </a:lnTo>
                    <a:lnTo>
                      <a:pt x="14" y="3"/>
                    </a:lnTo>
                    <a:lnTo>
                      <a:pt x="12" y="3"/>
                    </a:lnTo>
                    <a:lnTo>
                      <a:pt x="12" y="5"/>
                    </a:lnTo>
                    <a:lnTo>
                      <a:pt x="11" y="5"/>
                    </a:lnTo>
                    <a:lnTo>
                      <a:pt x="11" y="6"/>
                    </a:lnTo>
                    <a:lnTo>
                      <a:pt x="9" y="6"/>
                    </a:lnTo>
                    <a:lnTo>
                      <a:pt x="9" y="8"/>
                    </a:lnTo>
                    <a:lnTo>
                      <a:pt x="8" y="8"/>
                    </a:lnTo>
                    <a:lnTo>
                      <a:pt x="6" y="8"/>
                    </a:lnTo>
                    <a:lnTo>
                      <a:pt x="6" y="9"/>
                    </a:lnTo>
                    <a:lnTo>
                      <a:pt x="4" y="11"/>
                    </a:lnTo>
                    <a:lnTo>
                      <a:pt x="3" y="12"/>
                    </a:lnTo>
                    <a:lnTo>
                      <a:pt x="3" y="14"/>
                    </a:lnTo>
                    <a:lnTo>
                      <a:pt x="1" y="14"/>
                    </a:lnTo>
                    <a:lnTo>
                      <a:pt x="1" y="16"/>
                    </a:lnTo>
                    <a:lnTo>
                      <a:pt x="0" y="16"/>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83" name="Freeform 307"/>
              <p:cNvSpPr>
                <a:spLocks noChangeArrowheads="1"/>
              </p:cNvSpPr>
              <p:nvPr/>
            </p:nvSpPr>
            <p:spPr bwMode="auto">
              <a:xfrm>
                <a:off x="2483" y="1880"/>
                <a:ext cx="40" cy="73"/>
              </a:xfrm>
              <a:custGeom>
                <a:avLst/>
                <a:gdLst>
                  <a:gd name="T0" fmla="*/ 2 w 86"/>
                  <a:gd name="T1" fmla="*/ 0 h 158"/>
                  <a:gd name="T2" fmla="*/ 0 w 86"/>
                  <a:gd name="T3" fmla="*/ 2 h 158"/>
                  <a:gd name="T4" fmla="*/ 0 w 86"/>
                  <a:gd name="T5" fmla="*/ 4 h 158"/>
                  <a:gd name="T6" fmla="*/ 0 w 86"/>
                  <a:gd name="T7" fmla="*/ 4 h 158"/>
                  <a:gd name="T8" fmla="*/ 0 w 86"/>
                  <a:gd name="T9" fmla="*/ 2 h 158"/>
                  <a:gd name="T10" fmla="*/ 2 w 86"/>
                  <a:gd name="T11" fmla="*/ 0 h 158"/>
                  <a:gd name="T12" fmla="*/ 0 60000 65536"/>
                  <a:gd name="T13" fmla="*/ 0 60000 65536"/>
                  <a:gd name="T14" fmla="*/ 0 60000 65536"/>
                  <a:gd name="T15" fmla="*/ 0 60000 65536"/>
                  <a:gd name="T16" fmla="*/ 0 60000 65536"/>
                  <a:gd name="T17" fmla="*/ 0 60000 65536"/>
                  <a:gd name="T18" fmla="*/ 0 w 86"/>
                  <a:gd name="T19" fmla="*/ 0 h 158"/>
                  <a:gd name="T20" fmla="*/ 86 w 86"/>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86" h="158">
                    <a:moveTo>
                      <a:pt x="86" y="0"/>
                    </a:moveTo>
                    <a:lnTo>
                      <a:pt x="0" y="99"/>
                    </a:lnTo>
                    <a:lnTo>
                      <a:pt x="12" y="158"/>
                    </a:lnTo>
                    <a:lnTo>
                      <a:pt x="15" y="158"/>
                    </a:lnTo>
                    <a:lnTo>
                      <a:pt x="3" y="99"/>
                    </a:lnTo>
                    <a:lnTo>
                      <a:pt x="86" y="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84" name="Freeform 308"/>
              <p:cNvSpPr>
                <a:spLocks noChangeArrowheads="1"/>
              </p:cNvSpPr>
              <p:nvPr/>
            </p:nvSpPr>
            <p:spPr bwMode="auto">
              <a:xfrm>
                <a:off x="2515" y="1882"/>
                <a:ext cx="7" cy="21"/>
              </a:xfrm>
              <a:custGeom>
                <a:avLst/>
                <a:gdLst>
                  <a:gd name="T0" fmla="*/ 0 w 17"/>
                  <a:gd name="T1" fmla="*/ 0 h 48"/>
                  <a:gd name="T2" fmla="*/ 0 w 17"/>
                  <a:gd name="T3" fmla="*/ 1 h 48"/>
                  <a:gd name="T4" fmla="*/ 0 w 17"/>
                  <a:gd name="T5" fmla="*/ 1 h 48"/>
                  <a:gd name="T6" fmla="*/ 0 60000 65536"/>
                  <a:gd name="T7" fmla="*/ 0 60000 65536"/>
                  <a:gd name="T8" fmla="*/ 0 60000 65536"/>
                  <a:gd name="T9" fmla="*/ 0 w 17"/>
                  <a:gd name="T10" fmla="*/ 0 h 48"/>
                  <a:gd name="T11" fmla="*/ 17 w 17"/>
                  <a:gd name="T12" fmla="*/ 48 h 48"/>
                </a:gdLst>
                <a:ahLst/>
                <a:cxnLst>
                  <a:cxn ang="T6">
                    <a:pos x="T0" y="T1"/>
                  </a:cxn>
                  <a:cxn ang="T7">
                    <a:pos x="T2" y="T3"/>
                  </a:cxn>
                  <a:cxn ang="T8">
                    <a:pos x="T4" y="T5"/>
                  </a:cxn>
                </a:cxnLst>
                <a:rect l="T9" t="T10" r="T11" b="T12"/>
                <a:pathLst>
                  <a:path w="17" h="48">
                    <a:moveTo>
                      <a:pt x="17" y="0"/>
                    </a:moveTo>
                    <a:lnTo>
                      <a:pt x="15" y="34"/>
                    </a:lnTo>
                    <a:lnTo>
                      <a:pt x="0" y="4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85" name="Line 309"/>
              <p:cNvSpPr>
                <a:spLocks noChangeShapeType="1"/>
              </p:cNvSpPr>
              <p:nvPr/>
            </p:nvSpPr>
            <p:spPr bwMode="auto">
              <a:xfrm>
                <a:off x="2494" y="1916"/>
                <a:ext cx="4" cy="28"/>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86" name="Line 310"/>
              <p:cNvSpPr>
                <a:spLocks noChangeShapeType="1"/>
              </p:cNvSpPr>
              <p:nvPr/>
            </p:nvSpPr>
            <p:spPr bwMode="auto">
              <a:xfrm flipH="1">
                <a:off x="2516" y="1909"/>
                <a:ext cx="6"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87" name="Freeform 311"/>
              <p:cNvSpPr>
                <a:spLocks noChangeArrowheads="1"/>
              </p:cNvSpPr>
              <p:nvPr/>
            </p:nvSpPr>
            <p:spPr bwMode="auto">
              <a:xfrm>
                <a:off x="2491" y="1908"/>
                <a:ext cx="30" cy="46"/>
              </a:xfrm>
              <a:custGeom>
                <a:avLst/>
                <a:gdLst>
                  <a:gd name="T0" fmla="*/ 0 w 68"/>
                  <a:gd name="T1" fmla="*/ 3 h 100"/>
                  <a:gd name="T2" fmla="*/ 1 w 68"/>
                  <a:gd name="T3" fmla="*/ 0 h 100"/>
                  <a:gd name="T4" fmla="*/ 1 w 68"/>
                  <a:gd name="T5" fmla="*/ 0 h 100"/>
                  <a:gd name="T6" fmla="*/ 1 w 68"/>
                  <a:gd name="T7" fmla="*/ 0 h 100"/>
                  <a:gd name="T8" fmla="*/ 1 w 68"/>
                  <a:gd name="T9" fmla="*/ 0 h 100"/>
                  <a:gd name="T10" fmla="*/ 0 60000 65536"/>
                  <a:gd name="T11" fmla="*/ 0 60000 65536"/>
                  <a:gd name="T12" fmla="*/ 0 60000 65536"/>
                  <a:gd name="T13" fmla="*/ 0 60000 65536"/>
                  <a:gd name="T14" fmla="*/ 0 60000 65536"/>
                  <a:gd name="T15" fmla="*/ 0 w 68"/>
                  <a:gd name="T16" fmla="*/ 0 h 100"/>
                  <a:gd name="T17" fmla="*/ 68 w 68"/>
                  <a:gd name="T18" fmla="*/ 100 h 100"/>
                </a:gdLst>
                <a:ahLst/>
                <a:cxnLst>
                  <a:cxn ang="T10">
                    <a:pos x="T0" y="T1"/>
                  </a:cxn>
                  <a:cxn ang="T11">
                    <a:pos x="T2" y="T3"/>
                  </a:cxn>
                  <a:cxn ang="T12">
                    <a:pos x="T4" y="T5"/>
                  </a:cxn>
                  <a:cxn ang="T13">
                    <a:pos x="T6" y="T7"/>
                  </a:cxn>
                  <a:cxn ang="T14">
                    <a:pos x="T8" y="T9"/>
                  </a:cxn>
                </a:cxnLst>
                <a:rect l="T15" t="T16" r="T17" b="T18"/>
                <a:pathLst>
                  <a:path w="68" h="100">
                    <a:moveTo>
                      <a:pt x="0" y="100"/>
                    </a:moveTo>
                    <a:lnTo>
                      <a:pt x="68" y="26"/>
                    </a:lnTo>
                    <a:lnTo>
                      <a:pt x="68" y="0"/>
                    </a:lnTo>
                    <a:lnTo>
                      <a:pt x="65" y="0"/>
                    </a:lnTo>
                    <a:lnTo>
                      <a:pt x="55"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88" name="Line 312"/>
              <p:cNvSpPr>
                <a:spLocks noChangeShapeType="1"/>
              </p:cNvSpPr>
              <p:nvPr/>
            </p:nvSpPr>
            <p:spPr bwMode="auto">
              <a:xfrm flipH="1" flipV="1">
                <a:off x="2492" y="1914"/>
                <a:ext cx="8" cy="3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89" name="Line 313"/>
              <p:cNvSpPr>
                <a:spLocks noChangeShapeType="1"/>
              </p:cNvSpPr>
              <p:nvPr/>
            </p:nvSpPr>
            <p:spPr bwMode="auto">
              <a:xfrm flipV="1">
                <a:off x="2487" y="1932"/>
                <a:ext cx="8" cy="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0" name="Line 314"/>
              <p:cNvSpPr>
                <a:spLocks noChangeShapeType="1"/>
              </p:cNvSpPr>
              <p:nvPr/>
            </p:nvSpPr>
            <p:spPr bwMode="auto">
              <a:xfrm flipV="1">
                <a:off x="2487" y="1930"/>
                <a:ext cx="7" cy="1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1" name="Line 315"/>
              <p:cNvSpPr>
                <a:spLocks noChangeShapeType="1"/>
              </p:cNvSpPr>
              <p:nvPr/>
            </p:nvSpPr>
            <p:spPr bwMode="auto">
              <a:xfrm flipH="1" flipV="1">
                <a:off x="2504" y="1902"/>
                <a:ext cx="5" cy="3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2" name="Line 316"/>
              <p:cNvSpPr>
                <a:spLocks noChangeShapeType="1"/>
              </p:cNvSpPr>
              <p:nvPr/>
            </p:nvSpPr>
            <p:spPr bwMode="auto">
              <a:xfrm flipH="1" flipV="1">
                <a:off x="2502" y="1903"/>
                <a:ext cx="5" cy="3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3" name="Line 317"/>
              <p:cNvSpPr>
                <a:spLocks noChangeShapeType="1"/>
              </p:cNvSpPr>
              <p:nvPr/>
            </p:nvSpPr>
            <p:spPr bwMode="auto">
              <a:xfrm flipV="1">
                <a:off x="2496" y="1920"/>
                <a:ext cx="9" cy="1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4" name="Line 318"/>
              <p:cNvSpPr>
                <a:spLocks noChangeShapeType="1"/>
              </p:cNvSpPr>
              <p:nvPr/>
            </p:nvSpPr>
            <p:spPr bwMode="auto">
              <a:xfrm flipV="1">
                <a:off x="2496" y="1919"/>
                <a:ext cx="9" cy="1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5" name="Line 319"/>
              <p:cNvSpPr>
                <a:spLocks noChangeShapeType="1"/>
              </p:cNvSpPr>
              <p:nvPr/>
            </p:nvSpPr>
            <p:spPr bwMode="auto">
              <a:xfrm flipH="1">
                <a:off x="2506" y="1911"/>
                <a:ext cx="9" cy="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6" name="Line 320"/>
              <p:cNvSpPr>
                <a:spLocks noChangeShapeType="1"/>
              </p:cNvSpPr>
              <p:nvPr/>
            </p:nvSpPr>
            <p:spPr bwMode="auto">
              <a:xfrm flipH="1">
                <a:off x="2506" y="1911"/>
                <a:ext cx="9" cy="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7" name="Line 321"/>
              <p:cNvSpPr>
                <a:spLocks noChangeShapeType="1"/>
              </p:cNvSpPr>
              <p:nvPr/>
            </p:nvSpPr>
            <p:spPr bwMode="auto">
              <a:xfrm flipH="1" flipV="1">
                <a:off x="2513" y="1892"/>
                <a:ext cx="3" cy="3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8" name="Line 322"/>
              <p:cNvSpPr>
                <a:spLocks noChangeShapeType="1"/>
              </p:cNvSpPr>
              <p:nvPr/>
            </p:nvSpPr>
            <p:spPr bwMode="auto">
              <a:xfrm flipH="1" flipV="1">
                <a:off x="2513" y="1890"/>
                <a:ext cx="4" cy="3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99" name="Line 323"/>
              <p:cNvSpPr>
                <a:spLocks noChangeShapeType="1"/>
              </p:cNvSpPr>
              <p:nvPr/>
            </p:nvSpPr>
            <p:spPr bwMode="auto">
              <a:xfrm>
                <a:off x="2522" y="1910"/>
                <a:ext cx="0"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00" name="Line 324"/>
              <p:cNvSpPr>
                <a:spLocks noChangeShapeType="1"/>
              </p:cNvSpPr>
              <p:nvPr/>
            </p:nvSpPr>
            <p:spPr bwMode="auto">
              <a:xfrm>
                <a:off x="2522" y="1911"/>
                <a:ext cx="1"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01" name="Freeform 325"/>
              <p:cNvSpPr>
                <a:spLocks noChangeArrowheads="1"/>
              </p:cNvSpPr>
              <p:nvPr/>
            </p:nvSpPr>
            <p:spPr bwMode="auto">
              <a:xfrm>
                <a:off x="2509" y="1851"/>
                <a:ext cx="24" cy="44"/>
              </a:xfrm>
              <a:custGeom>
                <a:avLst/>
                <a:gdLst>
                  <a:gd name="T0" fmla="*/ 0 w 53"/>
                  <a:gd name="T1" fmla="*/ 2 h 95"/>
                  <a:gd name="T2" fmla="*/ 0 w 53"/>
                  <a:gd name="T3" fmla="*/ 2 h 95"/>
                  <a:gd name="T4" fmla="*/ 0 w 53"/>
                  <a:gd name="T5" fmla="*/ 1 h 95"/>
                  <a:gd name="T6" fmla="*/ 1 w 53"/>
                  <a:gd name="T7" fmla="*/ 0 h 95"/>
                  <a:gd name="T8" fmla="*/ 1 w 53"/>
                  <a:gd name="T9" fmla="*/ 0 h 95"/>
                  <a:gd name="T10" fmla="*/ 0 60000 65536"/>
                  <a:gd name="T11" fmla="*/ 0 60000 65536"/>
                  <a:gd name="T12" fmla="*/ 0 60000 65536"/>
                  <a:gd name="T13" fmla="*/ 0 60000 65536"/>
                  <a:gd name="T14" fmla="*/ 0 60000 65536"/>
                  <a:gd name="T15" fmla="*/ 0 w 53"/>
                  <a:gd name="T16" fmla="*/ 0 h 95"/>
                  <a:gd name="T17" fmla="*/ 53 w 53"/>
                  <a:gd name="T18" fmla="*/ 95 h 95"/>
                </a:gdLst>
                <a:ahLst/>
                <a:cxnLst>
                  <a:cxn ang="T10">
                    <a:pos x="T0" y="T1"/>
                  </a:cxn>
                  <a:cxn ang="T11">
                    <a:pos x="T2" y="T3"/>
                  </a:cxn>
                  <a:cxn ang="T12">
                    <a:pos x="T4" y="T5"/>
                  </a:cxn>
                  <a:cxn ang="T13">
                    <a:pos x="T6" y="T7"/>
                  </a:cxn>
                  <a:cxn ang="T14">
                    <a:pos x="T8" y="T9"/>
                  </a:cxn>
                </a:cxnLst>
                <a:rect l="T15" t="T16" r="T17" b="T18"/>
                <a:pathLst>
                  <a:path w="53" h="95">
                    <a:moveTo>
                      <a:pt x="1" y="95"/>
                    </a:moveTo>
                    <a:lnTo>
                      <a:pt x="0" y="90"/>
                    </a:lnTo>
                    <a:lnTo>
                      <a:pt x="3" y="39"/>
                    </a:lnTo>
                    <a:lnTo>
                      <a:pt x="36" y="7"/>
                    </a:lnTo>
                    <a:lnTo>
                      <a:pt x="53"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02" name="Freeform 326"/>
              <p:cNvSpPr>
                <a:spLocks noChangeArrowheads="1"/>
              </p:cNvSpPr>
              <p:nvPr/>
            </p:nvSpPr>
            <p:spPr bwMode="auto">
              <a:xfrm>
                <a:off x="2510" y="1880"/>
                <a:ext cx="3" cy="6"/>
              </a:xfrm>
              <a:custGeom>
                <a:avLst/>
                <a:gdLst>
                  <a:gd name="T0" fmla="*/ 0 w 9"/>
                  <a:gd name="T1" fmla="*/ 0 h 14"/>
                  <a:gd name="T2" fmla="*/ 0 w 9"/>
                  <a:gd name="T3" fmla="*/ 0 h 14"/>
                  <a:gd name="T4" fmla="*/ 0 w 9"/>
                  <a:gd name="T5" fmla="*/ 0 h 14"/>
                  <a:gd name="T6" fmla="*/ 0 w 9"/>
                  <a:gd name="T7" fmla="*/ 0 h 14"/>
                  <a:gd name="T8" fmla="*/ 0 w 9"/>
                  <a:gd name="T9" fmla="*/ 0 h 14"/>
                  <a:gd name="T10" fmla="*/ 0 w 9"/>
                  <a:gd name="T11" fmla="*/ 0 h 14"/>
                  <a:gd name="T12" fmla="*/ 0 w 9"/>
                  <a:gd name="T13" fmla="*/ 0 h 14"/>
                  <a:gd name="T14" fmla="*/ 0 w 9"/>
                  <a:gd name="T15" fmla="*/ 0 h 14"/>
                  <a:gd name="T16" fmla="*/ 0 w 9"/>
                  <a:gd name="T17" fmla="*/ 0 h 14"/>
                  <a:gd name="T18" fmla="*/ 0 w 9"/>
                  <a:gd name="T19" fmla="*/ 0 h 14"/>
                  <a:gd name="T20" fmla="*/ 0 w 9"/>
                  <a:gd name="T21" fmla="*/ 0 h 14"/>
                  <a:gd name="T22" fmla="*/ 0 w 9"/>
                  <a:gd name="T23" fmla="*/ 0 h 14"/>
                  <a:gd name="T24" fmla="*/ 0 w 9"/>
                  <a:gd name="T25" fmla="*/ 0 h 14"/>
                  <a:gd name="T26" fmla="*/ 0 w 9"/>
                  <a:gd name="T27" fmla="*/ 0 h 14"/>
                  <a:gd name="T28" fmla="*/ 0 w 9"/>
                  <a:gd name="T29" fmla="*/ 0 h 14"/>
                  <a:gd name="T30" fmla="*/ 0 w 9"/>
                  <a:gd name="T31" fmla="*/ 0 h 14"/>
                  <a:gd name="T32" fmla="*/ 0 w 9"/>
                  <a:gd name="T33" fmla="*/ 0 h 14"/>
                  <a:gd name="T34" fmla="*/ 0 w 9"/>
                  <a:gd name="T35" fmla="*/ 0 h 14"/>
                  <a:gd name="T36" fmla="*/ 0 w 9"/>
                  <a:gd name="T37" fmla="*/ 0 h 14"/>
                  <a:gd name="T38" fmla="*/ 0 w 9"/>
                  <a:gd name="T39" fmla="*/ 0 h 14"/>
                  <a:gd name="T40" fmla="*/ 0 w 9"/>
                  <a:gd name="T41" fmla="*/ 0 h 14"/>
                  <a:gd name="T42" fmla="*/ 0 w 9"/>
                  <a:gd name="T43" fmla="*/ 0 h 14"/>
                  <a:gd name="T44" fmla="*/ 0 w 9"/>
                  <a:gd name="T45" fmla="*/ 0 h 14"/>
                  <a:gd name="T46" fmla="*/ 0 w 9"/>
                  <a:gd name="T47" fmla="*/ 0 h 14"/>
                  <a:gd name="T48" fmla="*/ 0 w 9"/>
                  <a:gd name="T49" fmla="*/ 0 h 14"/>
                  <a:gd name="T50" fmla="*/ 0 w 9"/>
                  <a:gd name="T51" fmla="*/ 0 h 14"/>
                  <a:gd name="T52" fmla="*/ 0 w 9"/>
                  <a:gd name="T53" fmla="*/ 0 h 14"/>
                  <a:gd name="T54" fmla="*/ 0 w 9"/>
                  <a:gd name="T55" fmla="*/ 0 h 14"/>
                  <a:gd name="T56" fmla="*/ 0 w 9"/>
                  <a:gd name="T57" fmla="*/ 0 h 14"/>
                  <a:gd name="T58" fmla="*/ 0 w 9"/>
                  <a:gd name="T59" fmla="*/ 0 h 14"/>
                  <a:gd name="T60" fmla="*/ 0 w 9"/>
                  <a:gd name="T61" fmla="*/ 0 h 14"/>
                  <a:gd name="T62" fmla="*/ 0 w 9"/>
                  <a:gd name="T63" fmla="*/ 0 h 14"/>
                  <a:gd name="T64" fmla="*/ 0 w 9"/>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4"/>
                  <a:gd name="T101" fmla="*/ 9 w 9"/>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4">
                    <a:moveTo>
                      <a:pt x="5" y="0"/>
                    </a:moveTo>
                    <a:lnTo>
                      <a:pt x="3" y="0"/>
                    </a:lnTo>
                    <a:lnTo>
                      <a:pt x="3" y="1"/>
                    </a:lnTo>
                    <a:lnTo>
                      <a:pt x="2" y="1"/>
                    </a:lnTo>
                    <a:lnTo>
                      <a:pt x="2" y="3"/>
                    </a:lnTo>
                    <a:lnTo>
                      <a:pt x="0" y="3"/>
                    </a:lnTo>
                    <a:lnTo>
                      <a:pt x="0" y="4"/>
                    </a:lnTo>
                    <a:lnTo>
                      <a:pt x="0" y="6"/>
                    </a:lnTo>
                    <a:lnTo>
                      <a:pt x="0" y="8"/>
                    </a:lnTo>
                    <a:lnTo>
                      <a:pt x="0" y="9"/>
                    </a:lnTo>
                    <a:lnTo>
                      <a:pt x="0" y="11"/>
                    </a:lnTo>
                    <a:lnTo>
                      <a:pt x="2" y="11"/>
                    </a:lnTo>
                    <a:lnTo>
                      <a:pt x="2" y="12"/>
                    </a:lnTo>
                    <a:lnTo>
                      <a:pt x="3" y="12"/>
                    </a:lnTo>
                    <a:lnTo>
                      <a:pt x="3" y="14"/>
                    </a:lnTo>
                    <a:lnTo>
                      <a:pt x="5" y="14"/>
                    </a:lnTo>
                    <a:lnTo>
                      <a:pt x="6" y="14"/>
                    </a:lnTo>
                    <a:lnTo>
                      <a:pt x="6" y="12"/>
                    </a:lnTo>
                    <a:lnTo>
                      <a:pt x="8" y="12"/>
                    </a:lnTo>
                    <a:lnTo>
                      <a:pt x="8" y="11"/>
                    </a:lnTo>
                    <a:lnTo>
                      <a:pt x="8" y="9"/>
                    </a:lnTo>
                    <a:lnTo>
                      <a:pt x="9" y="9"/>
                    </a:lnTo>
                    <a:lnTo>
                      <a:pt x="9" y="8"/>
                    </a:lnTo>
                    <a:lnTo>
                      <a:pt x="9" y="6"/>
                    </a:lnTo>
                    <a:lnTo>
                      <a:pt x="9" y="4"/>
                    </a:lnTo>
                    <a:lnTo>
                      <a:pt x="8" y="4"/>
                    </a:lnTo>
                    <a:lnTo>
                      <a:pt x="8" y="3"/>
                    </a:lnTo>
                    <a:lnTo>
                      <a:pt x="8" y="1"/>
                    </a:lnTo>
                    <a:lnTo>
                      <a:pt x="6" y="1"/>
                    </a:lnTo>
                    <a:lnTo>
                      <a:pt x="6" y="0"/>
                    </a:lnTo>
                    <a:lnTo>
                      <a:pt x="5" y="0"/>
                    </a:lnTo>
                    <a:close/>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03" name="Freeform 327"/>
              <p:cNvSpPr>
                <a:spLocks noChangeArrowheads="1"/>
              </p:cNvSpPr>
              <p:nvPr/>
            </p:nvSpPr>
            <p:spPr bwMode="auto">
              <a:xfrm>
                <a:off x="2505" y="1882"/>
                <a:ext cx="5" cy="6"/>
              </a:xfrm>
              <a:custGeom>
                <a:avLst/>
                <a:gdLst>
                  <a:gd name="T0" fmla="*/ 0 w 14"/>
                  <a:gd name="T1" fmla="*/ 0 h 16"/>
                  <a:gd name="T2" fmla="*/ 0 w 14"/>
                  <a:gd name="T3" fmla="*/ 0 h 16"/>
                  <a:gd name="T4" fmla="*/ 0 w 14"/>
                  <a:gd name="T5" fmla="*/ 0 h 16"/>
                  <a:gd name="T6" fmla="*/ 0 w 14"/>
                  <a:gd name="T7" fmla="*/ 0 h 16"/>
                  <a:gd name="T8" fmla="*/ 0 w 14"/>
                  <a:gd name="T9" fmla="*/ 0 h 16"/>
                  <a:gd name="T10" fmla="*/ 0 60000 65536"/>
                  <a:gd name="T11" fmla="*/ 0 60000 65536"/>
                  <a:gd name="T12" fmla="*/ 0 60000 65536"/>
                  <a:gd name="T13" fmla="*/ 0 60000 65536"/>
                  <a:gd name="T14" fmla="*/ 0 60000 65536"/>
                  <a:gd name="T15" fmla="*/ 0 w 14"/>
                  <a:gd name="T16" fmla="*/ 0 h 16"/>
                  <a:gd name="T17" fmla="*/ 14 w 14"/>
                  <a:gd name="T18" fmla="*/ 16 h 16"/>
                </a:gdLst>
                <a:ahLst/>
                <a:cxnLst>
                  <a:cxn ang="T10">
                    <a:pos x="T0" y="T1"/>
                  </a:cxn>
                  <a:cxn ang="T11">
                    <a:pos x="T2" y="T3"/>
                  </a:cxn>
                  <a:cxn ang="T12">
                    <a:pos x="T4" y="T5"/>
                  </a:cxn>
                  <a:cxn ang="T13">
                    <a:pos x="T6" y="T7"/>
                  </a:cxn>
                  <a:cxn ang="T14">
                    <a:pos x="T8" y="T9"/>
                  </a:cxn>
                </a:cxnLst>
                <a:rect l="T15" t="T16" r="T17" b="T18"/>
                <a:pathLst>
                  <a:path w="14" h="16">
                    <a:moveTo>
                      <a:pt x="12" y="0"/>
                    </a:moveTo>
                    <a:lnTo>
                      <a:pt x="0" y="4"/>
                    </a:lnTo>
                    <a:lnTo>
                      <a:pt x="1" y="16"/>
                    </a:lnTo>
                    <a:lnTo>
                      <a:pt x="14" y="7"/>
                    </a:lnTo>
                    <a:lnTo>
                      <a:pt x="12"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04" name="Freeform 328"/>
              <p:cNvSpPr>
                <a:spLocks noChangeArrowheads="1"/>
              </p:cNvSpPr>
              <p:nvPr/>
            </p:nvSpPr>
            <p:spPr bwMode="auto">
              <a:xfrm>
                <a:off x="2510" y="1882"/>
                <a:ext cx="2" cy="4"/>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1"/>
                  <a:gd name="T71" fmla="*/ 6 w 6"/>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1">
                    <a:moveTo>
                      <a:pt x="3" y="0"/>
                    </a:moveTo>
                    <a:lnTo>
                      <a:pt x="1" y="0"/>
                    </a:lnTo>
                    <a:lnTo>
                      <a:pt x="1" y="2"/>
                    </a:lnTo>
                    <a:lnTo>
                      <a:pt x="0" y="3"/>
                    </a:lnTo>
                    <a:lnTo>
                      <a:pt x="0" y="5"/>
                    </a:lnTo>
                    <a:lnTo>
                      <a:pt x="0" y="7"/>
                    </a:lnTo>
                    <a:lnTo>
                      <a:pt x="0" y="8"/>
                    </a:lnTo>
                    <a:lnTo>
                      <a:pt x="0" y="10"/>
                    </a:lnTo>
                    <a:lnTo>
                      <a:pt x="1" y="10"/>
                    </a:lnTo>
                    <a:lnTo>
                      <a:pt x="1" y="11"/>
                    </a:lnTo>
                    <a:lnTo>
                      <a:pt x="3" y="11"/>
                    </a:lnTo>
                    <a:lnTo>
                      <a:pt x="4" y="11"/>
                    </a:lnTo>
                    <a:lnTo>
                      <a:pt x="4" y="10"/>
                    </a:lnTo>
                    <a:lnTo>
                      <a:pt x="4" y="8"/>
                    </a:lnTo>
                    <a:lnTo>
                      <a:pt x="6" y="8"/>
                    </a:lnTo>
                    <a:lnTo>
                      <a:pt x="6" y="7"/>
                    </a:lnTo>
                    <a:lnTo>
                      <a:pt x="6" y="5"/>
                    </a:lnTo>
                    <a:lnTo>
                      <a:pt x="6" y="3"/>
                    </a:lnTo>
                    <a:lnTo>
                      <a:pt x="4" y="3"/>
                    </a:lnTo>
                    <a:lnTo>
                      <a:pt x="4" y="2"/>
                    </a:lnTo>
                    <a:lnTo>
                      <a:pt x="3"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05" name="Freeform 329"/>
              <p:cNvSpPr>
                <a:spLocks noChangeArrowheads="1"/>
              </p:cNvSpPr>
              <p:nvPr/>
            </p:nvSpPr>
            <p:spPr bwMode="auto">
              <a:xfrm>
                <a:off x="2504" y="1883"/>
                <a:ext cx="2" cy="4"/>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11"/>
                  <a:gd name="T74" fmla="*/ 6 w 6"/>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11">
                    <a:moveTo>
                      <a:pt x="2" y="0"/>
                    </a:moveTo>
                    <a:lnTo>
                      <a:pt x="0" y="0"/>
                    </a:lnTo>
                    <a:lnTo>
                      <a:pt x="0" y="2"/>
                    </a:lnTo>
                    <a:lnTo>
                      <a:pt x="0" y="3"/>
                    </a:lnTo>
                    <a:lnTo>
                      <a:pt x="0" y="5"/>
                    </a:lnTo>
                    <a:lnTo>
                      <a:pt x="0" y="6"/>
                    </a:lnTo>
                    <a:lnTo>
                      <a:pt x="2" y="6"/>
                    </a:lnTo>
                    <a:lnTo>
                      <a:pt x="2" y="8"/>
                    </a:lnTo>
                    <a:lnTo>
                      <a:pt x="3" y="9"/>
                    </a:lnTo>
                    <a:lnTo>
                      <a:pt x="5" y="9"/>
                    </a:lnTo>
                    <a:lnTo>
                      <a:pt x="5" y="11"/>
                    </a:lnTo>
                    <a:lnTo>
                      <a:pt x="5" y="9"/>
                    </a:lnTo>
                    <a:lnTo>
                      <a:pt x="6" y="9"/>
                    </a:lnTo>
                    <a:lnTo>
                      <a:pt x="6" y="8"/>
                    </a:lnTo>
                    <a:lnTo>
                      <a:pt x="6" y="6"/>
                    </a:lnTo>
                    <a:lnTo>
                      <a:pt x="6" y="5"/>
                    </a:lnTo>
                    <a:lnTo>
                      <a:pt x="6" y="3"/>
                    </a:lnTo>
                    <a:lnTo>
                      <a:pt x="5" y="3"/>
                    </a:lnTo>
                    <a:lnTo>
                      <a:pt x="5" y="2"/>
                    </a:lnTo>
                    <a:lnTo>
                      <a:pt x="3" y="2"/>
                    </a:lnTo>
                    <a:lnTo>
                      <a:pt x="3" y="0"/>
                    </a:lnTo>
                    <a:lnTo>
                      <a:pt x="2" y="0"/>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06" name="Line 330"/>
              <p:cNvSpPr>
                <a:spLocks noChangeShapeType="1"/>
              </p:cNvSpPr>
              <p:nvPr/>
            </p:nvSpPr>
            <p:spPr bwMode="auto">
              <a:xfrm>
                <a:off x="2524" y="1879"/>
                <a:ext cx="0" cy="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07" name="Freeform 331"/>
              <p:cNvSpPr>
                <a:spLocks noChangeArrowheads="1"/>
              </p:cNvSpPr>
              <p:nvPr/>
            </p:nvSpPr>
            <p:spPr bwMode="auto">
              <a:xfrm>
                <a:off x="2530" y="1876"/>
                <a:ext cx="2" cy="1"/>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5"/>
                    </a:moveTo>
                    <a:lnTo>
                      <a:pt x="0" y="5"/>
                    </a:lnTo>
                    <a:lnTo>
                      <a:pt x="0" y="2"/>
                    </a:lnTo>
                    <a:lnTo>
                      <a:pt x="4" y="0"/>
                    </a:lnTo>
                    <a:lnTo>
                      <a:pt x="6" y="3"/>
                    </a:lnTo>
                    <a:lnTo>
                      <a:pt x="4" y="5"/>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08" name="Line 332"/>
              <p:cNvSpPr>
                <a:spLocks noChangeShapeType="1"/>
              </p:cNvSpPr>
              <p:nvPr/>
            </p:nvSpPr>
            <p:spPr bwMode="auto">
              <a:xfrm flipH="1">
                <a:off x="2596" y="1882"/>
                <a:ext cx="2"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09" name="Freeform 333"/>
              <p:cNvSpPr>
                <a:spLocks noChangeArrowheads="1"/>
              </p:cNvSpPr>
              <p:nvPr/>
            </p:nvSpPr>
            <p:spPr bwMode="auto">
              <a:xfrm>
                <a:off x="2587" y="1885"/>
                <a:ext cx="3" cy="9"/>
              </a:xfrm>
              <a:custGeom>
                <a:avLst/>
                <a:gdLst>
                  <a:gd name="T0" fmla="*/ 0 w 9"/>
                  <a:gd name="T1" fmla="*/ 0 h 23"/>
                  <a:gd name="T2" fmla="*/ 0 w 9"/>
                  <a:gd name="T3" fmla="*/ 0 h 23"/>
                  <a:gd name="T4" fmla="*/ 0 w 9"/>
                  <a:gd name="T5" fmla="*/ 0 h 23"/>
                  <a:gd name="T6" fmla="*/ 0 w 9"/>
                  <a:gd name="T7" fmla="*/ 0 h 23"/>
                  <a:gd name="T8" fmla="*/ 0 w 9"/>
                  <a:gd name="T9" fmla="*/ 0 h 23"/>
                  <a:gd name="T10" fmla="*/ 0 w 9"/>
                  <a:gd name="T11" fmla="*/ 0 h 23"/>
                  <a:gd name="T12" fmla="*/ 0 w 9"/>
                  <a:gd name="T13" fmla="*/ 0 h 23"/>
                  <a:gd name="T14" fmla="*/ 0 w 9"/>
                  <a:gd name="T15" fmla="*/ 0 h 23"/>
                  <a:gd name="T16" fmla="*/ 0 w 9"/>
                  <a:gd name="T17" fmla="*/ 0 h 23"/>
                  <a:gd name="T18" fmla="*/ 0 w 9"/>
                  <a:gd name="T19" fmla="*/ 0 h 23"/>
                  <a:gd name="T20" fmla="*/ 0 w 9"/>
                  <a:gd name="T21" fmla="*/ 0 h 23"/>
                  <a:gd name="T22" fmla="*/ 0 w 9"/>
                  <a:gd name="T23" fmla="*/ 0 h 23"/>
                  <a:gd name="T24" fmla="*/ 0 w 9"/>
                  <a:gd name="T25" fmla="*/ 0 h 23"/>
                  <a:gd name="T26" fmla="*/ 0 w 9"/>
                  <a:gd name="T27" fmla="*/ 0 h 23"/>
                  <a:gd name="T28" fmla="*/ 0 w 9"/>
                  <a:gd name="T29" fmla="*/ 0 h 23"/>
                  <a:gd name="T30" fmla="*/ 0 w 9"/>
                  <a:gd name="T31" fmla="*/ 0 h 23"/>
                  <a:gd name="T32" fmla="*/ 0 w 9"/>
                  <a:gd name="T33" fmla="*/ 0 h 23"/>
                  <a:gd name="T34" fmla="*/ 0 w 9"/>
                  <a:gd name="T35" fmla="*/ 0 h 23"/>
                  <a:gd name="T36" fmla="*/ 0 w 9"/>
                  <a:gd name="T37" fmla="*/ 0 h 23"/>
                  <a:gd name="T38" fmla="*/ 0 w 9"/>
                  <a:gd name="T39" fmla="*/ 0 h 23"/>
                  <a:gd name="T40" fmla="*/ 0 w 9"/>
                  <a:gd name="T41" fmla="*/ 0 h 23"/>
                  <a:gd name="T42" fmla="*/ 0 w 9"/>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23"/>
                  <a:gd name="T68" fmla="*/ 9 w 9"/>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23">
                    <a:moveTo>
                      <a:pt x="7" y="0"/>
                    </a:moveTo>
                    <a:lnTo>
                      <a:pt x="7" y="2"/>
                    </a:lnTo>
                    <a:lnTo>
                      <a:pt x="9" y="2"/>
                    </a:lnTo>
                    <a:lnTo>
                      <a:pt x="9" y="3"/>
                    </a:lnTo>
                    <a:lnTo>
                      <a:pt x="9" y="5"/>
                    </a:lnTo>
                    <a:lnTo>
                      <a:pt x="9" y="6"/>
                    </a:lnTo>
                    <a:lnTo>
                      <a:pt x="9" y="8"/>
                    </a:lnTo>
                    <a:lnTo>
                      <a:pt x="9" y="9"/>
                    </a:lnTo>
                    <a:lnTo>
                      <a:pt x="9" y="11"/>
                    </a:lnTo>
                    <a:lnTo>
                      <a:pt x="7" y="11"/>
                    </a:lnTo>
                    <a:lnTo>
                      <a:pt x="7" y="12"/>
                    </a:lnTo>
                    <a:lnTo>
                      <a:pt x="7" y="14"/>
                    </a:lnTo>
                    <a:lnTo>
                      <a:pt x="6" y="15"/>
                    </a:lnTo>
                    <a:lnTo>
                      <a:pt x="4" y="15"/>
                    </a:lnTo>
                    <a:lnTo>
                      <a:pt x="4" y="17"/>
                    </a:lnTo>
                    <a:lnTo>
                      <a:pt x="3" y="18"/>
                    </a:lnTo>
                    <a:lnTo>
                      <a:pt x="3" y="20"/>
                    </a:lnTo>
                    <a:lnTo>
                      <a:pt x="3" y="22"/>
                    </a:lnTo>
                    <a:lnTo>
                      <a:pt x="1" y="22"/>
                    </a:lnTo>
                    <a:lnTo>
                      <a:pt x="0" y="23"/>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10" name="Freeform 334"/>
              <p:cNvSpPr>
                <a:spLocks noChangeArrowheads="1"/>
              </p:cNvSpPr>
              <p:nvPr/>
            </p:nvSpPr>
            <p:spPr bwMode="auto">
              <a:xfrm>
                <a:off x="2573" y="1896"/>
                <a:ext cx="13" cy="6"/>
              </a:xfrm>
              <a:custGeom>
                <a:avLst/>
                <a:gdLst>
                  <a:gd name="T0" fmla="*/ 0 w 30"/>
                  <a:gd name="T1" fmla="*/ 0 h 15"/>
                  <a:gd name="T2" fmla="*/ 0 w 30"/>
                  <a:gd name="T3" fmla="*/ 0 h 15"/>
                  <a:gd name="T4" fmla="*/ 0 w 30"/>
                  <a:gd name="T5" fmla="*/ 0 h 15"/>
                  <a:gd name="T6" fmla="*/ 0 w 30"/>
                  <a:gd name="T7" fmla="*/ 0 h 15"/>
                  <a:gd name="T8" fmla="*/ 0 w 30"/>
                  <a:gd name="T9" fmla="*/ 0 h 15"/>
                  <a:gd name="T10" fmla="*/ 0 w 30"/>
                  <a:gd name="T11" fmla="*/ 0 h 15"/>
                  <a:gd name="T12" fmla="*/ 0 w 30"/>
                  <a:gd name="T13" fmla="*/ 0 h 15"/>
                  <a:gd name="T14" fmla="*/ 0 w 30"/>
                  <a:gd name="T15" fmla="*/ 0 h 15"/>
                  <a:gd name="T16" fmla="*/ 0 w 30"/>
                  <a:gd name="T17" fmla="*/ 0 h 15"/>
                  <a:gd name="T18" fmla="*/ 0 w 30"/>
                  <a:gd name="T19" fmla="*/ 0 h 15"/>
                  <a:gd name="T20" fmla="*/ 0 w 30"/>
                  <a:gd name="T21" fmla="*/ 0 h 15"/>
                  <a:gd name="T22" fmla="*/ 0 w 30"/>
                  <a:gd name="T23" fmla="*/ 0 h 15"/>
                  <a:gd name="T24" fmla="*/ 0 w 30"/>
                  <a:gd name="T25" fmla="*/ 0 h 15"/>
                  <a:gd name="T26" fmla="*/ 0 w 30"/>
                  <a:gd name="T27" fmla="*/ 0 h 15"/>
                  <a:gd name="T28" fmla="*/ 0 w 30"/>
                  <a:gd name="T29" fmla="*/ 0 h 15"/>
                  <a:gd name="T30" fmla="*/ 0 w 30"/>
                  <a:gd name="T31" fmla="*/ 0 h 15"/>
                  <a:gd name="T32" fmla="*/ 0 w 30"/>
                  <a:gd name="T33" fmla="*/ 0 h 15"/>
                  <a:gd name="T34" fmla="*/ 0 w 30"/>
                  <a:gd name="T35" fmla="*/ 0 h 15"/>
                  <a:gd name="T36" fmla="*/ 0 w 30"/>
                  <a:gd name="T37" fmla="*/ 0 h 15"/>
                  <a:gd name="T38" fmla="*/ 0 w 30"/>
                  <a:gd name="T39" fmla="*/ 0 h 15"/>
                  <a:gd name="T40" fmla="*/ 0 w 30"/>
                  <a:gd name="T41" fmla="*/ 0 h 15"/>
                  <a:gd name="T42" fmla="*/ 0 w 30"/>
                  <a:gd name="T43" fmla="*/ 0 h 15"/>
                  <a:gd name="T44" fmla="*/ 0 w 30"/>
                  <a:gd name="T45" fmla="*/ 0 h 15"/>
                  <a:gd name="T46" fmla="*/ 0 w 30"/>
                  <a:gd name="T47" fmla="*/ 0 h 15"/>
                  <a:gd name="T48" fmla="*/ 0 w 30"/>
                  <a:gd name="T49" fmla="*/ 0 h 15"/>
                  <a:gd name="T50" fmla="*/ 0 w 30"/>
                  <a:gd name="T51" fmla="*/ 0 h 15"/>
                  <a:gd name="T52" fmla="*/ 0 w 30"/>
                  <a:gd name="T53" fmla="*/ 0 h 15"/>
                  <a:gd name="T54" fmla="*/ 0 w 30"/>
                  <a:gd name="T55" fmla="*/ 0 h 15"/>
                  <a:gd name="T56" fmla="*/ 0 w 30"/>
                  <a:gd name="T57" fmla="*/ 0 h 15"/>
                  <a:gd name="T58" fmla="*/ 0 w 30"/>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15"/>
                  <a:gd name="T92" fmla="*/ 30 w 30"/>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15">
                    <a:moveTo>
                      <a:pt x="30" y="0"/>
                    </a:moveTo>
                    <a:lnTo>
                      <a:pt x="30" y="2"/>
                    </a:lnTo>
                    <a:lnTo>
                      <a:pt x="28" y="2"/>
                    </a:lnTo>
                    <a:lnTo>
                      <a:pt x="27" y="3"/>
                    </a:lnTo>
                    <a:lnTo>
                      <a:pt x="25" y="3"/>
                    </a:lnTo>
                    <a:lnTo>
                      <a:pt x="25" y="5"/>
                    </a:lnTo>
                    <a:lnTo>
                      <a:pt x="24" y="5"/>
                    </a:lnTo>
                    <a:lnTo>
                      <a:pt x="24" y="6"/>
                    </a:lnTo>
                    <a:lnTo>
                      <a:pt x="22" y="6"/>
                    </a:lnTo>
                    <a:lnTo>
                      <a:pt x="20" y="8"/>
                    </a:lnTo>
                    <a:lnTo>
                      <a:pt x="20" y="9"/>
                    </a:lnTo>
                    <a:lnTo>
                      <a:pt x="19" y="9"/>
                    </a:lnTo>
                    <a:lnTo>
                      <a:pt x="19" y="11"/>
                    </a:lnTo>
                    <a:lnTo>
                      <a:pt x="17" y="11"/>
                    </a:lnTo>
                    <a:lnTo>
                      <a:pt x="16" y="11"/>
                    </a:lnTo>
                    <a:lnTo>
                      <a:pt x="14" y="11"/>
                    </a:lnTo>
                    <a:lnTo>
                      <a:pt x="13" y="11"/>
                    </a:lnTo>
                    <a:lnTo>
                      <a:pt x="13" y="12"/>
                    </a:lnTo>
                    <a:lnTo>
                      <a:pt x="11" y="12"/>
                    </a:lnTo>
                    <a:lnTo>
                      <a:pt x="10" y="12"/>
                    </a:lnTo>
                    <a:lnTo>
                      <a:pt x="10" y="14"/>
                    </a:lnTo>
                    <a:lnTo>
                      <a:pt x="8" y="14"/>
                    </a:lnTo>
                    <a:lnTo>
                      <a:pt x="7" y="14"/>
                    </a:lnTo>
                    <a:lnTo>
                      <a:pt x="5" y="14"/>
                    </a:lnTo>
                    <a:lnTo>
                      <a:pt x="5" y="15"/>
                    </a:lnTo>
                    <a:lnTo>
                      <a:pt x="4" y="15"/>
                    </a:lnTo>
                    <a:lnTo>
                      <a:pt x="2" y="15"/>
                    </a:lnTo>
                    <a:lnTo>
                      <a:pt x="0" y="1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11" name="Line 335"/>
              <p:cNvSpPr>
                <a:spLocks noChangeShapeType="1"/>
              </p:cNvSpPr>
              <p:nvPr/>
            </p:nvSpPr>
            <p:spPr bwMode="auto">
              <a:xfrm flipV="1">
                <a:off x="2573" y="1884"/>
                <a:ext cx="17" cy="1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12" name="Freeform 336"/>
              <p:cNvSpPr>
                <a:spLocks noChangeArrowheads="1"/>
              </p:cNvSpPr>
              <p:nvPr/>
            </p:nvSpPr>
            <p:spPr bwMode="auto">
              <a:xfrm>
                <a:off x="2559" y="1879"/>
                <a:ext cx="38" cy="26"/>
              </a:xfrm>
              <a:custGeom>
                <a:avLst/>
                <a:gdLst>
                  <a:gd name="T0" fmla="*/ 1 w 81"/>
                  <a:gd name="T1" fmla="*/ 1 h 57"/>
                  <a:gd name="T2" fmla="*/ 1 w 81"/>
                  <a:gd name="T3" fmla="*/ 1 h 57"/>
                  <a:gd name="T4" fmla="*/ 0 w 81"/>
                  <a:gd name="T5" fmla="*/ 1 h 57"/>
                  <a:gd name="T6" fmla="*/ 1 w 81"/>
                  <a:gd name="T7" fmla="*/ 0 h 57"/>
                  <a:gd name="T8" fmla="*/ 2 w 81"/>
                  <a:gd name="T9" fmla="*/ 0 h 57"/>
                  <a:gd name="T10" fmla="*/ 0 60000 65536"/>
                  <a:gd name="T11" fmla="*/ 0 60000 65536"/>
                  <a:gd name="T12" fmla="*/ 0 60000 65536"/>
                  <a:gd name="T13" fmla="*/ 0 60000 65536"/>
                  <a:gd name="T14" fmla="*/ 0 60000 65536"/>
                  <a:gd name="T15" fmla="*/ 0 w 81"/>
                  <a:gd name="T16" fmla="*/ 0 h 57"/>
                  <a:gd name="T17" fmla="*/ 81 w 81"/>
                  <a:gd name="T18" fmla="*/ 57 h 57"/>
                </a:gdLst>
                <a:ahLst/>
                <a:cxnLst>
                  <a:cxn ang="T10">
                    <a:pos x="T0" y="T1"/>
                  </a:cxn>
                  <a:cxn ang="T11">
                    <a:pos x="T2" y="T3"/>
                  </a:cxn>
                  <a:cxn ang="T12">
                    <a:pos x="T4" y="T5"/>
                  </a:cxn>
                  <a:cxn ang="T13">
                    <a:pos x="T6" y="T7"/>
                  </a:cxn>
                  <a:cxn ang="T14">
                    <a:pos x="T8" y="T9"/>
                  </a:cxn>
                </a:cxnLst>
                <a:rect l="T15" t="T16" r="T17" b="T18"/>
                <a:pathLst>
                  <a:path w="81" h="57">
                    <a:moveTo>
                      <a:pt x="50" y="46"/>
                    </a:moveTo>
                    <a:lnTo>
                      <a:pt x="40" y="57"/>
                    </a:lnTo>
                    <a:lnTo>
                      <a:pt x="0" y="57"/>
                    </a:lnTo>
                    <a:lnTo>
                      <a:pt x="43" y="10"/>
                    </a:lnTo>
                    <a:lnTo>
                      <a:pt x="81"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13" name="Line 337"/>
              <p:cNvSpPr>
                <a:spLocks noChangeShapeType="1"/>
              </p:cNvSpPr>
              <p:nvPr/>
            </p:nvSpPr>
            <p:spPr bwMode="auto">
              <a:xfrm flipH="1" flipV="1">
                <a:off x="2480" y="1782"/>
                <a:ext cx="73" cy="6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14" name="Line 338"/>
              <p:cNvSpPr>
                <a:spLocks noChangeShapeType="1"/>
              </p:cNvSpPr>
              <p:nvPr/>
            </p:nvSpPr>
            <p:spPr bwMode="auto">
              <a:xfrm flipH="1" flipV="1">
                <a:off x="2477" y="1783"/>
                <a:ext cx="72" cy="6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15" name="Freeform 339"/>
              <p:cNvSpPr>
                <a:spLocks noChangeArrowheads="1"/>
              </p:cNvSpPr>
              <p:nvPr/>
            </p:nvSpPr>
            <p:spPr bwMode="auto">
              <a:xfrm>
                <a:off x="2473" y="1777"/>
                <a:ext cx="10" cy="9"/>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25" y="14"/>
                    </a:moveTo>
                    <a:lnTo>
                      <a:pt x="9" y="0"/>
                    </a:lnTo>
                    <a:lnTo>
                      <a:pt x="0" y="10"/>
                    </a:lnTo>
                    <a:lnTo>
                      <a:pt x="17" y="23"/>
                    </a:lnTo>
                    <a:lnTo>
                      <a:pt x="25" y="14"/>
                    </a:lnTo>
                    <a:close/>
                  </a:path>
                </a:pathLst>
              </a:custGeom>
              <a:solidFill>
                <a:srgbClr val="FFFFFF"/>
              </a:solidFill>
              <a:ln w="144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16" name="Line 340"/>
              <p:cNvSpPr>
                <a:spLocks noChangeShapeType="1"/>
              </p:cNvSpPr>
              <p:nvPr/>
            </p:nvSpPr>
            <p:spPr bwMode="auto">
              <a:xfrm flipH="1">
                <a:off x="2542" y="1844"/>
                <a:ext cx="11" cy="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17" name="Freeform 341"/>
              <p:cNvSpPr>
                <a:spLocks noChangeArrowheads="1"/>
              </p:cNvSpPr>
              <p:nvPr/>
            </p:nvSpPr>
            <p:spPr bwMode="auto">
              <a:xfrm>
                <a:off x="2530" y="1830"/>
                <a:ext cx="4" cy="26"/>
              </a:xfrm>
              <a:custGeom>
                <a:avLst/>
                <a:gdLst>
                  <a:gd name="T0" fmla="*/ 0 w 12"/>
                  <a:gd name="T1" fmla="*/ 0 h 60"/>
                  <a:gd name="T2" fmla="*/ 0 w 12"/>
                  <a:gd name="T3" fmla="*/ 1 h 60"/>
                  <a:gd name="T4" fmla="*/ 0 w 12"/>
                  <a:gd name="T5" fmla="*/ 1 h 60"/>
                  <a:gd name="T6" fmla="*/ 0 w 12"/>
                  <a:gd name="T7" fmla="*/ 0 h 60"/>
                  <a:gd name="T8" fmla="*/ 0 60000 65536"/>
                  <a:gd name="T9" fmla="*/ 0 60000 65536"/>
                  <a:gd name="T10" fmla="*/ 0 60000 65536"/>
                  <a:gd name="T11" fmla="*/ 0 60000 65536"/>
                  <a:gd name="T12" fmla="*/ 0 w 12"/>
                  <a:gd name="T13" fmla="*/ 0 h 60"/>
                  <a:gd name="T14" fmla="*/ 12 w 12"/>
                  <a:gd name="T15" fmla="*/ 60 h 60"/>
                </a:gdLst>
                <a:ahLst/>
                <a:cxnLst>
                  <a:cxn ang="T8">
                    <a:pos x="T0" y="T1"/>
                  </a:cxn>
                  <a:cxn ang="T9">
                    <a:pos x="T2" y="T3"/>
                  </a:cxn>
                  <a:cxn ang="T10">
                    <a:pos x="T4" y="T5"/>
                  </a:cxn>
                  <a:cxn ang="T11">
                    <a:pos x="T6" y="T7"/>
                  </a:cxn>
                </a:cxnLst>
                <a:rect l="T12" t="T13" r="T14" b="T15"/>
                <a:pathLst>
                  <a:path w="12" h="60">
                    <a:moveTo>
                      <a:pt x="0" y="0"/>
                    </a:moveTo>
                    <a:lnTo>
                      <a:pt x="9" y="60"/>
                    </a:lnTo>
                    <a:lnTo>
                      <a:pt x="12" y="58"/>
                    </a:lnTo>
                    <a:lnTo>
                      <a:pt x="9" y="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18" name="Freeform 342"/>
              <p:cNvSpPr>
                <a:spLocks noChangeArrowheads="1"/>
              </p:cNvSpPr>
              <p:nvPr/>
            </p:nvSpPr>
            <p:spPr bwMode="auto">
              <a:xfrm>
                <a:off x="2538" y="1834"/>
                <a:ext cx="4" cy="12"/>
              </a:xfrm>
              <a:custGeom>
                <a:avLst/>
                <a:gdLst>
                  <a:gd name="T0" fmla="*/ 0 w 14"/>
                  <a:gd name="T1" fmla="*/ 0 h 29"/>
                  <a:gd name="T2" fmla="*/ 0 w 14"/>
                  <a:gd name="T3" fmla="*/ 0 h 29"/>
                  <a:gd name="T4" fmla="*/ 0 w 14"/>
                  <a:gd name="T5" fmla="*/ 0 h 29"/>
                  <a:gd name="T6" fmla="*/ 0 w 14"/>
                  <a:gd name="T7" fmla="*/ 0 h 29"/>
                  <a:gd name="T8" fmla="*/ 0 60000 65536"/>
                  <a:gd name="T9" fmla="*/ 0 60000 65536"/>
                  <a:gd name="T10" fmla="*/ 0 60000 65536"/>
                  <a:gd name="T11" fmla="*/ 0 60000 65536"/>
                  <a:gd name="T12" fmla="*/ 0 w 14"/>
                  <a:gd name="T13" fmla="*/ 0 h 29"/>
                  <a:gd name="T14" fmla="*/ 14 w 14"/>
                  <a:gd name="T15" fmla="*/ 29 h 29"/>
                </a:gdLst>
                <a:ahLst/>
                <a:cxnLst>
                  <a:cxn ang="T8">
                    <a:pos x="T0" y="T1"/>
                  </a:cxn>
                  <a:cxn ang="T9">
                    <a:pos x="T2" y="T3"/>
                  </a:cxn>
                  <a:cxn ang="T10">
                    <a:pos x="T4" y="T5"/>
                  </a:cxn>
                  <a:cxn ang="T11">
                    <a:pos x="T6" y="T7"/>
                  </a:cxn>
                </a:cxnLst>
                <a:rect l="T12" t="T13" r="T14" b="T15"/>
                <a:pathLst>
                  <a:path w="14" h="29">
                    <a:moveTo>
                      <a:pt x="8" y="8"/>
                    </a:moveTo>
                    <a:lnTo>
                      <a:pt x="14" y="27"/>
                    </a:lnTo>
                    <a:lnTo>
                      <a:pt x="11" y="29"/>
                    </a:lnTo>
                    <a:lnTo>
                      <a:pt x="0" y="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19" name="Line 343"/>
              <p:cNvSpPr>
                <a:spLocks noChangeShapeType="1"/>
              </p:cNvSpPr>
              <p:nvPr/>
            </p:nvSpPr>
            <p:spPr bwMode="auto">
              <a:xfrm flipH="1">
                <a:off x="2534" y="1848"/>
                <a:ext cx="8" cy="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20" name="Freeform 344"/>
              <p:cNvSpPr>
                <a:spLocks noChangeArrowheads="1"/>
              </p:cNvSpPr>
              <p:nvPr/>
            </p:nvSpPr>
            <p:spPr bwMode="auto">
              <a:xfrm>
                <a:off x="2533" y="1825"/>
                <a:ext cx="6" cy="7"/>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18"/>
                    </a:moveTo>
                    <a:lnTo>
                      <a:pt x="11" y="3"/>
                    </a:lnTo>
                    <a:lnTo>
                      <a:pt x="8" y="0"/>
                    </a:lnTo>
                    <a:lnTo>
                      <a:pt x="0" y="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21" name="Line 345"/>
              <p:cNvSpPr>
                <a:spLocks noChangeShapeType="1"/>
              </p:cNvSpPr>
              <p:nvPr/>
            </p:nvSpPr>
            <p:spPr bwMode="auto">
              <a:xfrm flipH="1">
                <a:off x="2549" y="1848"/>
                <a:ext cx="6"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22" name="Line 346"/>
              <p:cNvSpPr>
                <a:spLocks noChangeShapeType="1"/>
              </p:cNvSpPr>
              <p:nvPr/>
            </p:nvSpPr>
            <p:spPr bwMode="auto">
              <a:xfrm flipH="1">
                <a:off x="2551" y="1851"/>
                <a:ext cx="6" cy="2"/>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23" name="Line 347"/>
              <p:cNvSpPr>
                <a:spLocks noChangeShapeType="1"/>
              </p:cNvSpPr>
              <p:nvPr/>
            </p:nvSpPr>
            <p:spPr bwMode="auto">
              <a:xfrm flipH="1">
                <a:off x="2554" y="1859"/>
                <a:ext cx="4"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24" name="Freeform 348"/>
              <p:cNvSpPr>
                <a:spLocks noChangeArrowheads="1"/>
              </p:cNvSpPr>
              <p:nvPr/>
            </p:nvSpPr>
            <p:spPr bwMode="auto">
              <a:xfrm>
                <a:off x="2566" y="1796"/>
                <a:ext cx="33" cy="49"/>
              </a:xfrm>
              <a:custGeom>
                <a:avLst/>
                <a:gdLst>
                  <a:gd name="T0" fmla="*/ 0 w 72"/>
                  <a:gd name="T1" fmla="*/ 3 h 105"/>
                  <a:gd name="T2" fmla="*/ 0 w 72"/>
                  <a:gd name="T3" fmla="*/ 2 h 105"/>
                  <a:gd name="T4" fmla="*/ 2 w 72"/>
                  <a:gd name="T5" fmla="*/ 0 h 105"/>
                  <a:gd name="T6" fmla="*/ 2 w 72"/>
                  <a:gd name="T7" fmla="*/ 0 h 105"/>
                  <a:gd name="T8" fmla="*/ 0 w 72"/>
                  <a:gd name="T9" fmla="*/ 2 h 105"/>
                  <a:gd name="T10" fmla="*/ 0 w 72"/>
                  <a:gd name="T11" fmla="*/ 3 h 105"/>
                  <a:gd name="T12" fmla="*/ 0 60000 65536"/>
                  <a:gd name="T13" fmla="*/ 0 60000 65536"/>
                  <a:gd name="T14" fmla="*/ 0 60000 65536"/>
                  <a:gd name="T15" fmla="*/ 0 60000 65536"/>
                  <a:gd name="T16" fmla="*/ 0 60000 65536"/>
                  <a:gd name="T17" fmla="*/ 0 60000 65536"/>
                  <a:gd name="T18" fmla="*/ 0 w 72"/>
                  <a:gd name="T19" fmla="*/ 0 h 105"/>
                  <a:gd name="T20" fmla="*/ 72 w 72"/>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2" h="105">
                    <a:moveTo>
                      <a:pt x="0" y="105"/>
                    </a:moveTo>
                    <a:lnTo>
                      <a:pt x="7" y="69"/>
                    </a:lnTo>
                    <a:lnTo>
                      <a:pt x="69" y="0"/>
                    </a:lnTo>
                    <a:lnTo>
                      <a:pt x="72" y="1"/>
                    </a:lnTo>
                    <a:lnTo>
                      <a:pt x="10" y="72"/>
                    </a:lnTo>
                    <a:lnTo>
                      <a:pt x="3" y="105"/>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25" name="Freeform 349"/>
              <p:cNvSpPr>
                <a:spLocks noChangeArrowheads="1"/>
              </p:cNvSpPr>
              <p:nvPr/>
            </p:nvSpPr>
            <p:spPr bwMode="auto">
              <a:xfrm>
                <a:off x="2575" y="1798"/>
                <a:ext cx="24" cy="55"/>
              </a:xfrm>
              <a:custGeom>
                <a:avLst/>
                <a:gdLst>
                  <a:gd name="T0" fmla="*/ 1 w 55"/>
                  <a:gd name="T1" fmla="*/ 0 h 118"/>
                  <a:gd name="T2" fmla="*/ 0 w 55"/>
                  <a:gd name="T3" fmla="*/ 2 h 118"/>
                  <a:gd name="T4" fmla="*/ 0 w 55"/>
                  <a:gd name="T5" fmla="*/ 3 h 118"/>
                  <a:gd name="T6" fmla="*/ 0 60000 65536"/>
                  <a:gd name="T7" fmla="*/ 0 60000 65536"/>
                  <a:gd name="T8" fmla="*/ 0 60000 65536"/>
                  <a:gd name="T9" fmla="*/ 0 w 55"/>
                  <a:gd name="T10" fmla="*/ 0 h 118"/>
                  <a:gd name="T11" fmla="*/ 55 w 55"/>
                  <a:gd name="T12" fmla="*/ 118 h 118"/>
                </a:gdLst>
                <a:ahLst/>
                <a:cxnLst>
                  <a:cxn ang="T6">
                    <a:pos x="T0" y="T1"/>
                  </a:cxn>
                  <a:cxn ang="T7">
                    <a:pos x="T2" y="T3"/>
                  </a:cxn>
                  <a:cxn ang="T8">
                    <a:pos x="T4" y="T5"/>
                  </a:cxn>
                </a:cxnLst>
                <a:rect l="T9" t="T10" r="T11" b="T12"/>
                <a:pathLst>
                  <a:path w="55" h="118">
                    <a:moveTo>
                      <a:pt x="55" y="0"/>
                    </a:moveTo>
                    <a:lnTo>
                      <a:pt x="29" y="92"/>
                    </a:lnTo>
                    <a:lnTo>
                      <a:pt x="0" y="118"/>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26" name="Line 350"/>
              <p:cNvSpPr>
                <a:spLocks noChangeShapeType="1"/>
              </p:cNvSpPr>
              <p:nvPr/>
            </p:nvSpPr>
            <p:spPr bwMode="auto">
              <a:xfrm flipH="1">
                <a:off x="2581" y="1805"/>
                <a:ext cx="12" cy="4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27" name="Line 351"/>
              <p:cNvSpPr>
                <a:spLocks noChangeShapeType="1"/>
              </p:cNvSpPr>
              <p:nvPr/>
            </p:nvSpPr>
            <p:spPr bwMode="auto">
              <a:xfrm flipH="1">
                <a:off x="2580" y="1807"/>
                <a:ext cx="11" cy="39"/>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28" name="Line 352"/>
              <p:cNvSpPr>
                <a:spLocks noChangeShapeType="1"/>
              </p:cNvSpPr>
              <p:nvPr/>
            </p:nvSpPr>
            <p:spPr bwMode="auto">
              <a:xfrm flipH="1">
                <a:off x="2575" y="1816"/>
                <a:ext cx="8" cy="3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29" name="Line 353"/>
              <p:cNvSpPr>
                <a:spLocks noChangeShapeType="1"/>
              </p:cNvSpPr>
              <p:nvPr/>
            </p:nvSpPr>
            <p:spPr bwMode="auto">
              <a:xfrm flipH="1">
                <a:off x="2574" y="1817"/>
                <a:ext cx="8" cy="3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0" name="Line 354"/>
              <p:cNvSpPr>
                <a:spLocks noChangeShapeType="1"/>
              </p:cNvSpPr>
              <p:nvPr/>
            </p:nvSpPr>
            <p:spPr bwMode="auto">
              <a:xfrm flipH="1">
                <a:off x="2571" y="1823"/>
                <a:ext cx="6" cy="23"/>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1" name="Line 355"/>
              <p:cNvSpPr>
                <a:spLocks noChangeShapeType="1"/>
              </p:cNvSpPr>
              <p:nvPr/>
            </p:nvSpPr>
            <p:spPr bwMode="auto">
              <a:xfrm flipH="1">
                <a:off x="2569" y="1824"/>
                <a:ext cx="6" cy="21"/>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2" name="Line 356"/>
              <p:cNvSpPr>
                <a:spLocks noChangeShapeType="1"/>
              </p:cNvSpPr>
              <p:nvPr/>
            </p:nvSpPr>
            <p:spPr bwMode="auto">
              <a:xfrm flipH="1">
                <a:off x="2584" y="1824"/>
                <a:ext cx="8" cy="7"/>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3" name="Line 357"/>
              <p:cNvSpPr>
                <a:spLocks noChangeShapeType="1"/>
              </p:cNvSpPr>
              <p:nvPr/>
            </p:nvSpPr>
            <p:spPr bwMode="auto">
              <a:xfrm flipH="1">
                <a:off x="2578" y="1833"/>
                <a:ext cx="6"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4" name="Line 358"/>
              <p:cNvSpPr>
                <a:spLocks noChangeShapeType="1"/>
              </p:cNvSpPr>
              <p:nvPr/>
            </p:nvSpPr>
            <p:spPr bwMode="auto">
              <a:xfrm flipH="1">
                <a:off x="2571" y="1841"/>
                <a:ext cx="6" cy="4"/>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5" name="Line 359"/>
              <p:cNvSpPr>
                <a:spLocks noChangeShapeType="1"/>
              </p:cNvSpPr>
              <p:nvPr/>
            </p:nvSpPr>
            <p:spPr bwMode="auto">
              <a:xfrm flipH="1">
                <a:off x="2584" y="1823"/>
                <a:ext cx="9" cy="6"/>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6" name="Line 360"/>
              <p:cNvSpPr>
                <a:spLocks noChangeShapeType="1"/>
              </p:cNvSpPr>
              <p:nvPr/>
            </p:nvSpPr>
            <p:spPr bwMode="auto">
              <a:xfrm flipH="1">
                <a:off x="2578" y="1832"/>
                <a:ext cx="7" cy="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7" name="Line 361"/>
              <p:cNvSpPr>
                <a:spLocks noChangeShapeType="1"/>
              </p:cNvSpPr>
              <p:nvPr/>
            </p:nvSpPr>
            <p:spPr bwMode="auto">
              <a:xfrm flipH="1">
                <a:off x="2571" y="1839"/>
                <a:ext cx="6" cy="5"/>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8" name="Line 362"/>
              <p:cNvSpPr>
                <a:spLocks noChangeShapeType="1"/>
              </p:cNvSpPr>
              <p:nvPr/>
            </p:nvSpPr>
            <p:spPr bwMode="auto">
              <a:xfrm flipH="1">
                <a:off x="2568" y="1846"/>
                <a:ext cx="2" cy="0"/>
              </a:xfrm>
              <a:prstGeom prst="line">
                <a:avLst/>
              </a:prstGeom>
              <a:noFill/>
              <a:ln w="1440">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339" name="Freeform 363"/>
              <p:cNvSpPr>
                <a:spLocks noChangeArrowheads="1"/>
              </p:cNvSpPr>
              <p:nvPr/>
            </p:nvSpPr>
            <p:spPr bwMode="auto">
              <a:xfrm>
                <a:off x="2563" y="1835"/>
                <a:ext cx="5" cy="8"/>
              </a:xfrm>
              <a:custGeom>
                <a:avLst/>
                <a:gdLst>
                  <a:gd name="T0" fmla="*/ 0 w 14"/>
                  <a:gd name="T1" fmla="*/ 0 h 20"/>
                  <a:gd name="T2" fmla="*/ 0 w 14"/>
                  <a:gd name="T3" fmla="*/ 0 h 20"/>
                  <a:gd name="T4" fmla="*/ 0 w 14"/>
                  <a:gd name="T5" fmla="*/ 0 h 20"/>
                  <a:gd name="T6" fmla="*/ 0 w 14"/>
                  <a:gd name="T7" fmla="*/ 0 h 20"/>
                  <a:gd name="T8" fmla="*/ 0 w 14"/>
                  <a:gd name="T9" fmla="*/ 0 h 20"/>
                  <a:gd name="T10" fmla="*/ 0 w 14"/>
                  <a:gd name="T11" fmla="*/ 0 h 20"/>
                  <a:gd name="T12" fmla="*/ 0 w 14"/>
                  <a:gd name="T13" fmla="*/ 0 h 20"/>
                  <a:gd name="T14" fmla="*/ 0 w 14"/>
                  <a:gd name="T15" fmla="*/ 0 h 20"/>
                  <a:gd name="T16" fmla="*/ 0 w 14"/>
                  <a:gd name="T17" fmla="*/ 0 h 20"/>
                  <a:gd name="T18" fmla="*/ 0 w 14"/>
                  <a:gd name="T19" fmla="*/ 0 h 20"/>
                  <a:gd name="T20" fmla="*/ 0 w 14"/>
                  <a:gd name="T21" fmla="*/ 0 h 20"/>
                  <a:gd name="T22" fmla="*/ 0 w 14"/>
                  <a:gd name="T23" fmla="*/ 0 h 20"/>
                  <a:gd name="T24" fmla="*/ 0 w 14"/>
                  <a:gd name="T25" fmla="*/ 0 h 20"/>
                  <a:gd name="T26" fmla="*/ 0 w 14"/>
                  <a:gd name="T27" fmla="*/ 0 h 20"/>
                  <a:gd name="T28" fmla="*/ 0 w 14"/>
                  <a:gd name="T29" fmla="*/ 0 h 20"/>
                  <a:gd name="T30" fmla="*/ 0 w 14"/>
                  <a:gd name="T31" fmla="*/ 0 h 20"/>
                  <a:gd name="T32" fmla="*/ 0 w 14"/>
                  <a:gd name="T33" fmla="*/ 0 h 20"/>
                  <a:gd name="T34" fmla="*/ 0 w 14"/>
                  <a:gd name="T35" fmla="*/ 0 h 20"/>
                  <a:gd name="T36" fmla="*/ 0 w 14"/>
                  <a:gd name="T37" fmla="*/ 0 h 20"/>
                  <a:gd name="T38" fmla="*/ 0 w 14"/>
                  <a:gd name="T39" fmla="*/ 0 h 20"/>
                  <a:gd name="T40" fmla="*/ 0 w 14"/>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20"/>
                  <a:gd name="T65" fmla="*/ 14 w 14"/>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20">
                    <a:moveTo>
                      <a:pt x="14" y="0"/>
                    </a:moveTo>
                    <a:lnTo>
                      <a:pt x="13" y="0"/>
                    </a:lnTo>
                    <a:lnTo>
                      <a:pt x="13" y="1"/>
                    </a:lnTo>
                    <a:lnTo>
                      <a:pt x="11" y="1"/>
                    </a:lnTo>
                    <a:lnTo>
                      <a:pt x="10" y="1"/>
                    </a:lnTo>
                    <a:lnTo>
                      <a:pt x="10" y="3"/>
                    </a:lnTo>
                    <a:lnTo>
                      <a:pt x="8" y="3"/>
                    </a:lnTo>
                    <a:lnTo>
                      <a:pt x="8" y="5"/>
                    </a:lnTo>
                    <a:lnTo>
                      <a:pt x="5" y="6"/>
                    </a:lnTo>
                    <a:lnTo>
                      <a:pt x="5" y="8"/>
                    </a:lnTo>
                    <a:lnTo>
                      <a:pt x="3" y="9"/>
                    </a:lnTo>
                    <a:lnTo>
                      <a:pt x="3" y="11"/>
                    </a:lnTo>
                    <a:lnTo>
                      <a:pt x="2" y="11"/>
                    </a:lnTo>
                    <a:lnTo>
                      <a:pt x="2" y="12"/>
                    </a:lnTo>
                    <a:lnTo>
                      <a:pt x="2" y="14"/>
                    </a:lnTo>
                    <a:lnTo>
                      <a:pt x="0" y="14"/>
                    </a:lnTo>
                    <a:lnTo>
                      <a:pt x="0" y="15"/>
                    </a:lnTo>
                    <a:lnTo>
                      <a:pt x="0" y="17"/>
                    </a:lnTo>
                    <a:lnTo>
                      <a:pt x="0" y="18"/>
                    </a:lnTo>
                    <a:lnTo>
                      <a:pt x="0" y="20"/>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40" name="Freeform 364"/>
              <p:cNvSpPr>
                <a:spLocks noChangeArrowheads="1"/>
              </p:cNvSpPr>
              <p:nvPr/>
            </p:nvSpPr>
            <p:spPr bwMode="auto">
              <a:xfrm>
                <a:off x="2563" y="1836"/>
                <a:ext cx="5" cy="7"/>
              </a:xfrm>
              <a:custGeom>
                <a:avLst/>
                <a:gdLst>
                  <a:gd name="T0" fmla="*/ 0 w 12"/>
                  <a:gd name="T1" fmla="*/ 0 h 19"/>
                  <a:gd name="T2" fmla="*/ 0 w 12"/>
                  <a:gd name="T3" fmla="*/ 0 h 19"/>
                  <a:gd name="T4" fmla="*/ 0 w 12"/>
                  <a:gd name="T5" fmla="*/ 0 h 19"/>
                  <a:gd name="T6" fmla="*/ 0 w 12"/>
                  <a:gd name="T7" fmla="*/ 0 h 19"/>
                  <a:gd name="T8" fmla="*/ 0 w 12"/>
                  <a:gd name="T9" fmla="*/ 0 h 19"/>
                  <a:gd name="T10" fmla="*/ 0 w 12"/>
                  <a:gd name="T11" fmla="*/ 0 h 19"/>
                  <a:gd name="T12" fmla="*/ 0 w 12"/>
                  <a:gd name="T13" fmla="*/ 0 h 19"/>
                  <a:gd name="T14" fmla="*/ 0 w 12"/>
                  <a:gd name="T15" fmla="*/ 0 h 19"/>
                  <a:gd name="T16" fmla="*/ 0 w 12"/>
                  <a:gd name="T17" fmla="*/ 0 h 19"/>
                  <a:gd name="T18" fmla="*/ 0 w 12"/>
                  <a:gd name="T19" fmla="*/ 0 h 19"/>
                  <a:gd name="T20" fmla="*/ 0 w 12"/>
                  <a:gd name="T21" fmla="*/ 0 h 19"/>
                  <a:gd name="T22" fmla="*/ 0 w 12"/>
                  <a:gd name="T23" fmla="*/ 0 h 19"/>
                  <a:gd name="T24" fmla="*/ 0 w 12"/>
                  <a:gd name="T25" fmla="*/ 0 h 19"/>
                  <a:gd name="T26" fmla="*/ 0 w 12"/>
                  <a:gd name="T27" fmla="*/ 0 h 19"/>
                  <a:gd name="T28" fmla="*/ 0 w 12"/>
                  <a:gd name="T29" fmla="*/ 0 h 19"/>
                  <a:gd name="T30" fmla="*/ 0 w 12"/>
                  <a:gd name="T31" fmla="*/ 0 h 19"/>
                  <a:gd name="T32" fmla="*/ 0 w 12"/>
                  <a:gd name="T33" fmla="*/ 0 h 19"/>
                  <a:gd name="T34" fmla="*/ 0 w 12"/>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9"/>
                  <a:gd name="T56" fmla="*/ 12 w 12"/>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9">
                    <a:moveTo>
                      <a:pt x="12" y="0"/>
                    </a:moveTo>
                    <a:lnTo>
                      <a:pt x="11" y="0"/>
                    </a:lnTo>
                    <a:lnTo>
                      <a:pt x="11" y="2"/>
                    </a:lnTo>
                    <a:lnTo>
                      <a:pt x="9" y="2"/>
                    </a:lnTo>
                    <a:lnTo>
                      <a:pt x="8" y="4"/>
                    </a:lnTo>
                    <a:lnTo>
                      <a:pt x="6" y="5"/>
                    </a:lnTo>
                    <a:lnTo>
                      <a:pt x="5" y="7"/>
                    </a:lnTo>
                    <a:lnTo>
                      <a:pt x="5" y="8"/>
                    </a:lnTo>
                    <a:lnTo>
                      <a:pt x="3" y="8"/>
                    </a:lnTo>
                    <a:lnTo>
                      <a:pt x="3" y="10"/>
                    </a:lnTo>
                    <a:lnTo>
                      <a:pt x="1" y="10"/>
                    </a:lnTo>
                    <a:lnTo>
                      <a:pt x="1" y="11"/>
                    </a:lnTo>
                    <a:lnTo>
                      <a:pt x="1" y="13"/>
                    </a:lnTo>
                    <a:lnTo>
                      <a:pt x="0" y="13"/>
                    </a:lnTo>
                    <a:lnTo>
                      <a:pt x="0" y="14"/>
                    </a:lnTo>
                    <a:lnTo>
                      <a:pt x="0" y="16"/>
                    </a:lnTo>
                    <a:lnTo>
                      <a:pt x="0" y="17"/>
                    </a:lnTo>
                    <a:lnTo>
                      <a:pt x="0" y="19"/>
                    </a:lnTo>
                  </a:path>
                </a:pathLst>
              </a:custGeom>
              <a:noFill/>
              <a:ln w="1440">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4" name="Group 3"/>
            <p:cNvGrpSpPr/>
            <p:nvPr/>
          </p:nvGrpSpPr>
          <p:grpSpPr>
            <a:xfrm>
              <a:off x="838200" y="2130425"/>
              <a:ext cx="3817938" cy="3178175"/>
              <a:chOff x="838200" y="2130425"/>
              <a:chExt cx="3817938" cy="3178175"/>
            </a:xfrm>
          </p:grpSpPr>
          <p:grpSp>
            <p:nvGrpSpPr>
              <p:cNvPr id="9581" name="Group 365"/>
              <p:cNvGrpSpPr>
                <a:grpSpLocks/>
              </p:cNvGrpSpPr>
              <p:nvPr/>
            </p:nvGrpSpPr>
            <p:grpSpPr bwMode="auto">
              <a:xfrm>
                <a:off x="1219200" y="2586038"/>
                <a:ext cx="3055938" cy="1639887"/>
                <a:chOff x="1299" y="1629"/>
                <a:chExt cx="1925" cy="1033"/>
              </a:xfrm>
            </p:grpSpPr>
            <p:sp>
              <p:nvSpPr>
                <p:cNvPr id="8249" name="Line 366"/>
                <p:cNvSpPr>
                  <a:spLocks noChangeShapeType="1"/>
                </p:cNvSpPr>
                <p:nvPr/>
              </p:nvSpPr>
              <p:spPr bwMode="auto">
                <a:xfrm flipH="1">
                  <a:off x="2363" y="1866"/>
                  <a:ext cx="187" cy="793"/>
                </a:xfrm>
                <a:prstGeom prst="line">
                  <a:avLst/>
                </a:prstGeom>
                <a:noFill/>
                <a:ln w="19080">
                  <a:solidFill>
                    <a:schemeClr val="bg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50" name="Line 367"/>
                <p:cNvSpPr>
                  <a:spLocks noChangeShapeType="1"/>
                </p:cNvSpPr>
                <p:nvPr/>
              </p:nvSpPr>
              <p:spPr bwMode="auto">
                <a:xfrm flipH="1">
                  <a:off x="2371" y="1965"/>
                  <a:ext cx="854" cy="694"/>
                </a:xfrm>
                <a:prstGeom prst="line">
                  <a:avLst/>
                </a:prstGeom>
                <a:noFill/>
                <a:ln w="19080">
                  <a:solidFill>
                    <a:schemeClr val="bg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51" name="Line 368"/>
                <p:cNvSpPr>
                  <a:spLocks noChangeShapeType="1"/>
                </p:cNvSpPr>
                <p:nvPr/>
              </p:nvSpPr>
              <p:spPr bwMode="auto">
                <a:xfrm flipH="1" flipV="1">
                  <a:off x="1298" y="1865"/>
                  <a:ext cx="1080" cy="792"/>
                </a:xfrm>
                <a:prstGeom prst="line">
                  <a:avLst/>
                </a:prstGeom>
                <a:noFill/>
                <a:ln w="19080">
                  <a:solidFill>
                    <a:schemeClr val="bg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52" name="Line 369"/>
                <p:cNvSpPr>
                  <a:spLocks noChangeShapeType="1"/>
                </p:cNvSpPr>
                <p:nvPr/>
              </p:nvSpPr>
              <p:spPr bwMode="auto">
                <a:xfrm>
                  <a:off x="1821" y="1629"/>
                  <a:ext cx="550" cy="1033"/>
                </a:xfrm>
                <a:prstGeom prst="line">
                  <a:avLst/>
                </a:prstGeom>
                <a:noFill/>
                <a:ln w="19080">
                  <a:solidFill>
                    <a:schemeClr val="bg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8204" name="Group 375"/>
              <p:cNvGrpSpPr>
                <a:grpSpLocks/>
              </p:cNvGrpSpPr>
              <p:nvPr/>
            </p:nvGrpSpPr>
            <p:grpSpPr bwMode="auto">
              <a:xfrm>
                <a:off x="2701925" y="4194175"/>
                <a:ext cx="692150" cy="762000"/>
                <a:chOff x="2233" y="2642"/>
                <a:chExt cx="436" cy="480"/>
              </a:xfrm>
            </p:grpSpPr>
            <p:sp>
              <p:nvSpPr>
                <p:cNvPr id="8219" name="Oval 376"/>
                <p:cNvSpPr>
                  <a:spLocks noChangeArrowheads="1"/>
                </p:cNvSpPr>
                <p:nvPr/>
              </p:nvSpPr>
              <p:spPr bwMode="auto">
                <a:xfrm>
                  <a:off x="2363" y="2645"/>
                  <a:ext cx="33" cy="31"/>
                </a:xfrm>
                <a:prstGeom prst="ellipse">
                  <a:avLst/>
                </a:prstGeom>
                <a:solidFill>
                  <a:srgbClr val="FFFFFF"/>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20" name="Oval 377"/>
                <p:cNvSpPr>
                  <a:spLocks noChangeArrowheads="1"/>
                </p:cNvSpPr>
                <p:nvPr/>
              </p:nvSpPr>
              <p:spPr bwMode="auto">
                <a:xfrm>
                  <a:off x="2372" y="2771"/>
                  <a:ext cx="21" cy="16"/>
                </a:xfrm>
                <a:prstGeom prst="ellipse">
                  <a:avLst/>
                </a:prstGeom>
                <a:solidFill>
                  <a:srgbClr val="FFFFFF"/>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21" name="Freeform 378"/>
                <p:cNvSpPr>
                  <a:spLocks noChangeArrowheads="1"/>
                </p:cNvSpPr>
                <p:nvPr/>
              </p:nvSpPr>
              <p:spPr bwMode="auto">
                <a:xfrm>
                  <a:off x="2369" y="2770"/>
                  <a:ext cx="23" cy="17"/>
                </a:xfrm>
                <a:custGeom>
                  <a:avLst/>
                  <a:gdLst>
                    <a:gd name="T0" fmla="*/ 0 w 52"/>
                    <a:gd name="T1" fmla="*/ 0 h 39"/>
                    <a:gd name="T2" fmla="*/ 0 w 52"/>
                    <a:gd name="T3" fmla="*/ 0 h 39"/>
                    <a:gd name="T4" fmla="*/ 0 w 52"/>
                    <a:gd name="T5" fmla="*/ 0 h 39"/>
                    <a:gd name="T6" fmla="*/ 0 w 52"/>
                    <a:gd name="T7" fmla="*/ 0 h 39"/>
                    <a:gd name="T8" fmla="*/ 0 w 52"/>
                    <a:gd name="T9" fmla="*/ 1 h 39"/>
                    <a:gd name="T10" fmla="*/ 1 w 52"/>
                    <a:gd name="T11" fmla="*/ 1 h 39"/>
                    <a:gd name="T12" fmla="*/ 1 w 52"/>
                    <a:gd name="T13" fmla="*/ 0 h 39"/>
                    <a:gd name="T14" fmla="*/ 1 w 52"/>
                    <a:gd name="T15" fmla="*/ 0 h 39"/>
                    <a:gd name="T16" fmla="*/ 1 w 52"/>
                    <a:gd name="T17" fmla="*/ 0 h 39"/>
                    <a:gd name="T18" fmla="*/ 1 w 52"/>
                    <a:gd name="T19" fmla="*/ 0 h 39"/>
                    <a:gd name="T20" fmla="*/ 1 w 52"/>
                    <a:gd name="T21" fmla="*/ 0 h 39"/>
                    <a:gd name="T22" fmla="*/ 1 w 52"/>
                    <a:gd name="T23" fmla="*/ 0 h 39"/>
                    <a:gd name="T24" fmla="*/ 1 w 52"/>
                    <a:gd name="T25" fmla="*/ 0 h 39"/>
                    <a:gd name="T26" fmla="*/ 1 w 52"/>
                    <a:gd name="T27" fmla="*/ 0 h 39"/>
                    <a:gd name="T28" fmla="*/ 0 w 52"/>
                    <a:gd name="T29" fmla="*/ 0 h 39"/>
                    <a:gd name="T30" fmla="*/ 0 w 52"/>
                    <a:gd name="T31" fmla="*/ 0 h 39"/>
                    <a:gd name="T32" fmla="*/ 0 w 52"/>
                    <a:gd name="T33" fmla="*/ 0 h 39"/>
                    <a:gd name="T34" fmla="*/ 0 w 52"/>
                    <a:gd name="T35" fmla="*/ 0 h 39"/>
                    <a:gd name="T36" fmla="*/ 0 w 52"/>
                    <a:gd name="T37" fmla="*/ 0 h 39"/>
                    <a:gd name="T38" fmla="*/ 0 w 52"/>
                    <a:gd name="T39" fmla="*/ 0 h 39"/>
                    <a:gd name="T40" fmla="*/ 0 w 52"/>
                    <a:gd name="T41" fmla="*/ 0 h 39"/>
                    <a:gd name="T42" fmla="*/ 0 w 52"/>
                    <a:gd name="T43" fmla="*/ 0 h 39"/>
                    <a:gd name="T44" fmla="*/ 0 w 52"/>
                    <a:gd name="T45" fmla="*/ 0 h 39"/>
                    <a:gd name="T46" fmla="*/ 0 w 52"/>
                    <a:gd name="T47" fmla="*/ 0 h 39"/>
                    <a:gd name="T48" fmla="*/ 0 w 52"/>
                    <a:gd name="T49" fmla="*/ 0 h 39"/>
                    <a:gd name="T50" fmla="*/ 1 w 52"/>
                    <a:gd name="T51" fmla="*/ 0 h 39"/>
                    <a:gd name="T52" fmla="*/ 1 w 52"/>
                    <a:gd name="T53" fmla="*/ 0 h 39"/>
                    <a:gd name="T54" fmla="*/ 1 w 52"/>
                    <a:gd name="T55" fmla="*/ 0 h 39"/>
                    <a:gd name="T56" fmla="*/ 1 w 52"/>
                    <a:gd name="T57" fmla="*/ 0 h 39"/>
                    <a:gd name="T58" fmla="*/ 1 w 52"/>
                    <a:gd name="T59" fmla="*/ 0 h 39"/>
                    <a:gd name="T60" fmla="*/ 1 w 52"/>
                    <a:gd name="T61" fmla="*/ 0 h 39"/>
                    <a:gd name="T62" fmla="*/ 1 w 52"/>
                    <a:gd name="T63" fmla="*/ 0 h 39"/>
                    <a:gd name="T64" fmla="*/ 0 w 52"/>
                    <a:gd name="T65" fmla="*/ 0 h 39"/>
                    <a:gd name="T66" fmla="*/ 0 w 52"/>
                    <a:gd name="T67" fmla="*/ 0 h 39"/>
                    <a:gd name="T68" fmla="*/ 0 w 52"/>
                    <a:gd name="T69" fmla="*/ 0 h 39"/>
                    <a:gd name="T70" fmla="*/ 0 w 52"/>
                    <a:gd name="T71" fmla="*/ 0 h 39"/>
                    <a:gd name="T72" fmla="*/ 0 w 52"/>
                    <a:gd name="T73" fmla="*/ 0 h 39"/>
                    <a:gd name="T74" fmla="*/ 0 w 52"/>
                    <a:gd name="T75" fmla="*/ 0 h 39"/>
                    <a:gd name="T76" fmla="*/ 0 w 52"/>
                    <a:gd name="T77" fmla="*/ 0 h 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39"/>
                    <a:gd name="T119" fmla="*/ 52 w 52"/>
                    <a:gd name="T120" fmla="*/ 39 h 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39">
                      <a:moveTo>
                        <a:pt x="0" y="20"/>
                      </a:moveTo>
                      <a:lnTo>
                        <a:pt x="2" y="28"/>
                      </a:lnTo>
                      <a:lnTo>
                        <a:pt x="5" y="28"/>
                      </a:lnTo>
                      <a:lnTo>
                        <a:pt x="5" y="29"/>
                      </a:lnTo>
                      <a:lnTo>
                        <a:pt x="6" y="29"/>
                      </a:lnTo>
                      <a:lnTo>
                        <a:pt x="6" y="32"/>
                      </a:lnTo>
                      <a:lnTo>
                        <a:pt x="11" y="32"/>
                      </a:lnTo>
                      <a:lnTo>
                        <a:pt x="11" y="34"/>
                      </a:lnTo>
                      <a:lnTo>
                        <a:pt x="19" y="34"/>
                      </a:lnTo>
                      <a:lnTo>
                        <a:pt x="19" y="37"/>
                      </a:lnTo>
                      <a:lnTo>
                        <a:pt x="26" y="39"/>
                      </a:lnTo>
                      <a:lnTo>
                        <a:pt x="32" y="39"/>
                      </a:lnTo>
                      <a:lnTo>
                        <a:pt x="34" y="37"/>
                      </a:lnTo>
                      <a:lnTo>
                        <a:pt x="42" y="34"/>
                      </a:lnTo>
                      <a:lnTo>
                        <a:pt x="42" y="32"/>
                      </a:lnTo>
                      <a:lnTo>
                        <a:pt x="43" y="34"/>
                      </a:lnTo>
                      <a:lnTo>
                        <a:pt x="48" y="29"/>
                      </a:lnTo>
                      <a:lnTo>
                        <a:pt x="46" y="28"/>
                      </a:lnTo>
                      <a:lnTo>
                        <a:pt x="48" y="28"/>
                      </a:lnTo>
                      <a:lnTo>
                        <a:pt x="52" y="25"/>
                      </a:lnTo>
                      <a:lnTo>
                        <a:pt x="52" y="20"/>
                      </a:lnTo>
                      <a:lnTo>
                        <a:pt x="51" y="14"/>
                      </a:lnTo>
                      <a:lnTo>
                        <a:pt x="48" y="14"/>
                      </a:lnTo>
                      <a:lnTo>
                        <a:pt x="48" y="9"/>
                      </a:lnTo>
                      <a:lnTo>
                        <a:pt x="46" y="9"/>
                      </a:lnTo>
                      <a:lnTo>
                        <a:pt x="46" y="6"/>
                      </a:lnTo>
                      <a:lnTo>
                        <a:pt x="42" y="2"/>
                      </a:lnTo>
                      <a:lnTo>
                        <a:pt x="39" y="2"/>
                      </a:lnTo>
                      <a:lnTo>
                        <a:pt x="37" y="0"/>
                      </a:lnTo>
                      <a:lnTo>
                        <a:pt x="26" y="0"/>
                      </a:lnTo>
                      <a:lnTo>
                        <a:pt x="14" y="2"/>
                      </a:lnTo>
                      <a:lnTo>
                        <a:pt x="14" y="5"/>
                      </a:lnTo>
                      <a:lnTo>
                        <a:pt x="9" y="5"/>
                      </a:lnTo>
                      <a:lnTo>
                        <a:pt x="9" y="6"/>
                      </a:lnTo>
                      <a:lnTo>
                        <a:pt x="6" y="6"/>
                      </a:lnTo>
                      <a:lnTo>
                        <a:pt x="6" y="9"/>
                      </a:lnTo>
                      <a:lnTo>
                        <a:pt x="5" y="9"/>
                      </a:lnTo>
                      <a:lnTo>
                        <a:pt x="5" y="11"/>
                      </a:lnTo>
                      <a:lnTo>
                        <a:pt x="2" y="11"/>
                      </a:lnTo>
                      <a:lnTo>
                        <a:pt x="0" y="20"/>
                      </a:lnTo>
                      <a:lnTo>
                        <a:pt x="9" y="20"/>
                      </a:lnTo>
                      <a:lnTo>
                        <a:pt x="6" y="16"/>
                      </a:lnTo>
                      <a:lnTo>
                        <a:pt x="9" y="16"/>
                      </a:lnTo>
                      <a:lnTo>
                        <a:pt x="9" y="14"/>
                      </a:lnTo>
                      <a:lnTo>
                        <a:pt x="11" y="14"/>
                      </a:lnTo>
                      <a:lnTo>
                        <a:pt x="11" y="11"/>
                      </a:lnTo>
                      <a:lnTo>
                        <a:pt x="14" y="11"/>
                      </a:lnTo>
                      <a:lnTo>
                        <a:pt x="14" y="9"/>
                      </a:lnTo>
                      <a:lnTo>
                        <a:pt x="19" y="9"/>
                      </a:lnTo>
                      <a:lnTo>
                        <a:pt x="19" y="6"/>
                      </a:lnTo>
                      <a:lnTo>
                        <a:pt x="26" y="9"/>
                      </a:lnTo>
                      <a:lnTo>
                        <a:pt x="32" y="9"/>
                      </a:lnTo>
                      <a:lnTo>
                        <a:pt x="34" y="11"/>
                      </a:lnTo>
                      <a:lnTo>
                        <a:pt x="37" y="11"/>
                      </a:lnTo>
                      <a:lnTo>
                        <a:pt x="39" y="14"/>
                      </a:lnTo>
                      <a:lnTo>
                        <a:pt x="42" y="11"/>
                      </a:lnTo>
                      <a:lnTo>
                        <a:pt x="42" y="14"/>
                      </a:lnTo>
                      <a:lnTo>
                        <a:pt x="43" y="14"/>
                      </a:lnTo>
                      <a:lnTo>
                        <a:pt x="43" y="17"/>
                      </a:lnTo>
                      <a:lnTo>
                        <a:pt x="46" y="17"/>
                      </a:lnTo>
                      <a:lnTo>
                        <a:pt x="42" y="22"/>
                      </a:lnTo>
                      <a:lnTo>
                        <a:pt x="43" y="25"/>
                      </a:lnTo>
                      <a:lnTo>
                        <a:pt x="42" y="25"/>
                      </a:lnTo>
                      <a:lnTo>
                        <a:pt x="37" y="28"/>
                      </a:lnTo>
                      <a:lnTo>
                        <a:pt x="37" y="29"/>
                      </a:lnTo>
                      <a:lnTo>
                        <a:pt x="31" y="28"/>
                      </a:lnTo>
                      <a:lnTo>
                        <a:pt x="28" y="29"/>
                      </a:lnTo>
                      <a:lnTo>
                        <a:pt x="26" y="29"/>
                      </a:lnTo>
                      <a:lnTo>
                        <a:pt x="22" y="32"/>
                      </a:lnTo>
                      <a:lnTo>
                        <a:pt x="22" y="29"/>
                      </a:lnTo>
                      <a:lnTo>
                        <a:pt x="16" y="29"/>
                      </a:lnTo>
                      <a:lnTo>
                        <a:pt x="16" y="28"/>
                      </a:lnTo>
                      <a:lnTo>
                        <a:pt x="11" y="28"/>
                      </a:lnTo>
                      <a:lnTo>
                        <a:pt x="11" y="25"/>
                      </a:lnTo>
                      <a:lnTo>
                        <a:pt x="9" y="25"/>
                      </a:lnTo>
                      <a:lnTo>
                        <a:pt x="6" y="25"/>
                      </a:lnTo>
                      <a:lnTo>
                        <a:pt x="9" y="20"/>
                      </a:lnTo>
                      <a:lnTo>
                        <a:pt x="0" y="20"/>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22" name="Freeform 379"/>
                <p:cNvSpPr>
                  <a:spLocks noChangeArrowheads="1"/>
                </p:cNvSpPr>
                <p:nvPr/>
              </p:nvSpPr>
              <p:spPr bwMode="auto">
                <a:xfrm>
                  <a:off x="2369" y="2777"/>
                  <a:ext cx="23" cy="181"/>
                </a:xfrm>
                <a:custGeom>
                  <a:avLst/>
                  <a:gdLst>
                    <a:gd name="T0" fmla="*/ 0 w 52"/>
                    <a:gd name="T1" fmla="*/ 0 h 386"/>
                    <a:gd name="T2" fmla="*/ 0 w 52"/>
                    <a:gd name="T3" fmla="*/ 10 h 386"/>
                    <a:gd name="T4" fmla="*/ 0 w 52"/>
                    <a:gd name="T5" fmla="*/ 10 h 386"/>
                    <a:gd name="T6" fmla="*/ 0 w 52"/>
                    <a:gd name="T7" fmla="*/ 10 h 386"/>
                    <a:gd name="T8" fmla="*/ 0 w 52"/>
                    <a:gd name="T9" fmla="*/ 10 h 386"/>
                    <a:gd name="T10" fmla="*/ 1 w 52"/>
                    <a:gd name="T11" fmla="*/ 10 h 386"/>
                    <a:gd name="T12" fmla="*/ 1 w 52"/>
                    <a:gd name="T13" fmla="*/ 10 h 386"/>
                    <a:gd name="T14" fmla="*/ 1 w 52"/>
                    <a:gd name="T15" fmla="*/ 0 h 386"/>
                    <a:gd name="T16" fmla="*/ 1 w 52"/>
                    <a:gd name="T17" fmla="*/ 0 h 386"/>
                    <a:gd name="T18" fmla="*/ 1 w 52"/>
                    <a:gd name="T19" fmla="*/ 10 h 386"/>
                    <a:gd name="T20" fmla="*/ 1 w 52"/>
                    <a:gd name="T21" fmla="*/ 10 h 386"/>
                    <a:gd name="T22" fmla="*/ 1 w 52"/>
                    <a:gd name="T23" fmla="*/ 10 h 386"/>
                    <a:gd name="T24" fmla="*/ 1 w 52"/>
                    <a:gd name="T25" fmla="*/ 10 h 386"/>
                    <a:gd name="T26" fmla="*/ 0 w 52"/>
                    <a:gd name="T27" fmla="*/ 10 h 386"/>
                    <a:gd name="T28" fmla="*/ 0 w 52"/>
                    <a:gd name="T29" fmla="*/ 10 h 386"/>
                    <a:gd name="T30" fmla="*/ 0 w 52"/>
                    <a:gd name="T31" fmla="*/ 10 h 386"/>
                    <a:gd name="T32" fmla="*/ 0 w 52"/>
                    <a:gd name="T33" fmla="*/ 10 h 386"/>
                    <a:gd name="T34" fmla="*/ 0 w 52"/>
                    <a:gd name="T35" fmla="*/ 10 h 386"/>
                    <a:gd name="T36" fmla="*/ 0 w 52"/>
                    <a:gd name="T37" fmla="*/ 10 h 386"/>
                    <a:gd name="T38" fmla="*/ 0 w 52"/>
                    <a:gd name="T39" fmla="*/ 10 h 386"/>
                    <a:gd name="T40" fmla="*/ 0 w 52"/>
                    <a:gd name="T41" fmla="*/ 0 h 386"/>
                    <a:gd name="T42" fmla="*/ 0 w 52"/>
                    <a:gd name="T43" fmla="*/ 0 h 3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386"/>
                    <a:gd name="T68" fmla="*/ 52 w 52"/>
                    <a:gd name="T69" fmla="*/ 386 h 3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386">
                      <a:moveTo>
                        <a:pt x="0" y="0"/>
                      </a:moveTo>
                      <a:lnTo>
                        <a:pt x="0" y="372"/>
                      </a:lnTo>
                      <a:lnTo>
                        <a:pt x="2" y="378"/>
                      </a:lnTo>
                      <a:lnTo>
                        <a:pt x="9" y="384"/>
                      </a:lnTo>
                      <a:lnTo>
                        <a:pt x="26" y="386"/>
                      </a:lnTo>
                      <a:lnTo>
                        <a:pt x="43" y="384"/>
                      </a:lnTo>
                      <a:lnTo>
                        <a:pt x="52" y="374"/>
                      </a:lnTo>
                      <a:lnTo>
                        <a:pt x="52" y="0"/>
                      </a:lnTo>
                      <a:lnTo>
                        <a:pt x="43" y="0"/>
                      </a:lnTo>
                      <a:lnTo>
                        <a:pt x="43" y="372"/>
                      </a:lnTo>
                      <a:lnTo>
                        <a:pt x="43" y="369"/>
                      </a:lnTo>
                      <a:lnTo>
                        <a:pt x="37" y="378"/>
                      </a:lnTo>
                      <a:lnTo>
                        <a:pt x="42" y="377"/>
                      </a:lnTo>
                      <a:lnTo>
                        <a:pt x="26" y="378"/>
                      </a:lnTo>
                      <a:lnTo>
                        <a:pt x="11" y="377"/>
                      </a:lnTo>
                      <a:lnTo>
                        <a:pt x="14" y="378"/>
                      </a:lnTo>
                      <a:lnTo>
                        <a:pt x="9" y="374"/>
                      </a:lnTo>
                      <a:lnTo>
                        <a:pt x="11" y="374"/>
                      </a:lnTo>
                      <a:lnTo>
                        <a:pt x="9" y="369"/>
                      </a:lnTo>
                      <a:lnTo>
                        <a:pt x="9" y="372"/>
                      </a:lnTo>
                      <a:lnTo>
                        <a:pt x="9" y="0"/>
                      </a:lnTo>
                      <a:lnTo>
                        <a:pt x="0" y="0"/>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23" name="Rectangle 380"/>
                <p:cNvSpPr>
                  <a:spLocks noChangeArrowheads="1"/>
                </p:cNvSpPr>
                <p:nvPr/>
              </p:nvSpPr>
              <p:spPr bwMode="auto">
                <a:xfrm>
                  <a:off x="2377" y="2675"/>
                  <a:ext cx="4" cy="96"/>
                </a:xfrm>
                <a:prstGeom prst="rect">
                  <a:avLst/>
                </a:prstGeom>
                <a:solidFill>
                  <a:srgbClr val="000000"/>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24" name="Freeform 381"/>
                <p:cNvSpPr>
                  <a:spLocks noChangeArrowheads="1"/>
                </p:cNvSpPr>
                <p:nvPr/>
              </p:nvSpPr>
              <p:spPr bwMode="auto">
                <a:xfrm>
                  <a:off x="2242" y="2927"/>
                  <a:ext cx="417" cy="74"/>
                </a:xfrm>
                <a:custGeom>
                  <a:avLst/>
                  <a:gdLst>
                    <a:gd name="T0" fmla="*/ 0 w 890"/>
                    <a:gd name="T1" fmla="*/ 2 h 159"/>
                    <a:gd name="T2" fmla="*/ 8 w 890"/>
                    <a:gd name="T3" fmla="*/ 0 h 159"/>
                    <a:gd name="T4" fmla="*/ 23 w 890"/>
                    <a:gd name="T5" fmla="*/ 2 h 159"/>
                    <a:gd name="T6" fmla="*/ 15 w 890"/>
                    <a:gd name="T7" fmla="*/ 4 h 159"/>
                    <a:gd name="T8" fmla="*/ 0 w 890"/>
                    <a:gd name="T9" fmla="*/ 2 h 159"/>
                    <a:gd name="T10" fmla="*/ 0 60000 65536"/>
                    <a:gd name="T11" fmla="*/ 0 60000 65536"/>
                    <a:gd name="T12" fmla="*/ 0 60000 65536"/>
                    <a:gd name="T13" fmla="*/ 0 60000 65536"/>
                    <a:gd name="T14" fmla="*/ 0 60000 65536"/>
                    <a:gd name="T15" fmla="*/ 0 w 890"/>
                    <a:gd name="T16" fmla="*/ 0 h 159"/>
                    <a:gd name="T17" fmla="*/ 890 w 890"/>
                    <a:gd name="T18" fmla="*/ 159 h 159"/>
                  </a:gdLst>
                  <a:ahLst/>
                  <a:cxnLst>
                    <a:cxn ang="T10">
                      <a:pos x="T0" y="T1"/>
                    </a:cxn>
                    <a:cxn ang="T11">
                      <a:pos x="T2" y="T3"/>
                    </a:cxn>
                    <a:cxn ang="T12">
                      <a:pos x="T4" y="T5"/>
                    </a:cxn>
                    <a:cxn ang="T13">
                      <a:pos x="T6" y="T7"/>
                    </a:cxn>
                    <a:cxn ang="T14">
                      <a:pos x="T8" y="T9"/>
                    </a:cxn>
                  </a:cxnLst>
                  <a:rect l="T15" t="T16" r="T17" b="T18"/>
                  <a:pathLst>
                    <a:path w="890" h="159">
                      <a:moveTo>
                        <a:pt x="0" y="91"/>
                      </a:moveTo>
                      <a:lnTo>
                        <a:pt x="308" y="0"/>
                      </a:lnTo>
                      <a:lnTo>
                        <a:pt x="890" y="68"/>
                      </a:lnTo>
                      <a:lnTo>
                        <a:pt x="571" y="159"/>
                      </a:lnTo>
                      <a:lnTo>
                        <a:pt x="0" y="91"/>
                      </a:lnTo>
                      <a:close/>
                    </a:path>
                  </a:pathLst>
                </a:custGeom>
                <a:solidFill>
                  <a:srgbClr val="FFFFFF"/>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25" name="Freeform 382"/>
                <p:cNvSpPr>
                  <a:spLocks noChangeArrowheads="1"/>
                </p:cNvSpPr>
                <p:nvPr/>
              </p:nvSpPr>
              <p:spPr bwMode="auto">
                <a:xfrm>
                  <a:off x="2233" y="2925"/>
                  <a:ext cx="436" cy="78"/>
                </a:xfrm>
                <a:custGeom>
                  <a:avLst/>
                  <a:gdLst>
                    <a:gd name="T0" fmla="*/ 0 w 930"/>
                    <a:gd name="T1" fmla="*/ 2 h 168"/>
                    <a:gd name="T2" fmla="*/ 0 w 930"/>
                    <a:gd name="T3" fmla="*/ 3 h 168"/>
                    <a:gd name="T4" fmla="*/ 8 w 930"/>
                    <a:gd name="T5" fmla="*/ 0 h 168"/>
                    <a:gd name="T6" fmla="*/ 8 w 930"/>
                    <a:gd name="T7" fmla="*/ 0 h 168"/>
                    <a:gd name="T8" fmla="*/ 23 w 930"/>
                    <a:gd name="T9" fmla="*/ 2 h 168"/>
                    <a:gd name="T10" fmla="*/ 23 w 930"/>
                    <a:gd name="T11" fmla="*/ 2 h 168"/>
                    <a:gd name="T12" fmla="*/ 15 w 930"/>
                    <a:gd name="T13" fmla="*/ 4 h 168"/>
                    <a:gd name="T14" fmla="*/ 15 w 930"/>
                    <a:gd name="T15" fmla="*/ 4 h 168"/>
                    <a:gd name="T16" fmla="*/ 0 w 930"/>
                    <a:gd name="T17" fmla="*/ 2 h 168"/>
                    <a:gd name="T18" fmla="*/ 0 w 930"/>
                    <a:gd name="T19" fmla="*/ 2 h 168"/>
                    <a:gd name="T20" fmla="*/ 15 w 930"/>
                    <a:gd name="T21" fmla="*/ 4 h 168"/>
                    <a:gd name="T22" fmla="*/ 24 w 930"/>
                    <a:gd name="T23" fmla="*/ 2 h 168"/>
                    <a:gd name="T24" fmla="*/ 8 w 930"/>
                    <a:gd name="T25" fmla="*/ 0 h 168"/>
                    <a:gd name="T26" fmla="*/ 0 w 930"/>
                    <a:gd name="T27" fmla="*/ 2 h 168"/>
                    <a:gd name="T28" fmla="*/ 0 w 930"/>
                    <a:gd name="T29" fmla="*/ 2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0"/>
                    <a:gd name="T46" fmla="*/ 0 h 168"/>
                    <a:gd name="T47" fmla="*/ 930 w 930"/>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0" h="168">
                      <a:moveTo>
                        <a:pt x="20" y="93"/>
                      </a:moveTo>
                      <a:lnTo>
                        <a:pt x="22" y="101"/>
                      </a:lnTo>
                      <a:lnTo>
                        <a:pt x="330" y="9"/>
                      </a:lnTo>
                      <a:lnTo>
                        <a:pt x="328" y="9"/>
                      </a:lnTo>
                      <a:lnTo>
                        <a:pt x="908" y="78"/>
                      </a:lnTo>
                      <a:lnTo>
                        <a:pt x="906" y="69"/>
                      </a:lnTo>
                      <a:lnTo>
                        <a:pt x="588" y="159"/>
                      </a:lnTo>
                      <a:lnTo>
                        <a:pt x="590" y="159"/>
                      </a:lnTo>
                      <a:lnTo>
                        <a:pt x="20" y="93"/>
                      </a:lnTo>
                      <a:lnTo>
                        <a:pt x="0" y="98"/>
                      </a:lnTo>
                      <a:lnTo>
                        <a:pt x="590" y="168"/>
                      </a:lnTo>
                      <a:lnTo>
                        <a:pt x="930" y="70"/>
                      </a:lnTo>
                      <a:lnTo>
                        <a:pt x="328" y="0"/>
                      </a:lnTo>
                      <a:lnTo>
                        <a:pt x="0" y="98"/>
                      </a:lnTo>
                      <a:lnTo>
                        <a:pt x="20" y="93"/>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26" name="Freeform 383"/>
                <p:cNvSpPr>
                  <a:spLocks noChangeArrowheads="1"/>
                </p:cNvSpPr>
                <p:nvPr/>
              </p:nvSpPr>
              <p:spPr bwMode="auto">
                <a:xfrm>
                  <a:off x="2234" y="2958"/>
                  <a:ext cx="435" cy="164"/>
                </a:xfrm>
                <a:custGeom>
                  <a:avLst/>
                  <a:gdLst>
                    <a:gd name="T0" fmla="*/ 0 w 928"/>
                    <a:gd name="T1" fmla="*/ 0 h 349"/>
                    <a:gd name="T2" fmla="*/ 0 w 928"/>
                    <a:gd name="T3" fmla="*/ 7 h 349"/>
                    <a:gd name="T4" fmla="*/ 15 w 928"/>
                    <a:gd name="T5" fmla="*/ 9 h 349"/>
                    <a:gd name="T6" fmla="*/ 24 w 928"/>
                    <a:gd name="T7" fmla="*/ 7 h 349"/>
                    <a:gd name="T8" fmla="*/ 24 w 928"/>
                    <a:gd name="T9" fmla="*/ 0 h 349"/>
                    <a:gd name="T10" fmla="*/ 23 w 928"/>
                    <a:gd name="T11" fmla="*/ 0 h 349"/>
                    <a:gd name="T12" fmla="*/ 23 w 928"/>
                    <a:gd name="T13" fmla="*/ 7 h 349"/>
                    <a:gd name="T14" fmla="*/ 23 w 928"/>
                    <a:gd name="T15" fmla="*/ 7 h 349"/>
                    <a:gd name="T16" fmla="*/ 15 w 928"/>
                    <a:gd name="T17" fmla="*/ 9 h 349"/>
                    <a:gd name="T18" fmla="*/ 15 w 928"/>
                    <a:gd name="T19" fmla="*/ 9 h 349"/>
                    <a:gd name="T20" fmla="*/ 0 w 928"/>
                    <a:gd name="T21" fmla="*/ 7 h 349"/>
                    <a:gd name="T22" fmla="*/ 0 w 928"/>
                    <a:gd name="T23" fmla="*/ 7 h 349"/>
                    <a:gd name="T24" fmla="*/ 0 w 928"/>
                    <a:gd name="T25" fmla="*/ 0 h 349"/>
                    <a:gd name="T26" fmla="*/ 0 w 928"/>
                    <a:gd name="T27" fmla="*/ 0 h 3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8"/>
                    <a:gd name="T43" fmla="*/ 0 h 349"/>
                    <a:gd name="T44" fmla="*/ 928 w 928"/>
                    <a:gd name="T45" fmla="*/ 349 h 3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8" h="349">
                      <a:moveTo>
                        <a:pt x="0" y="25"/>
                      </a:moveTo>
                      <a:lnTo>
                        <a:pt x="0" y="274"/>
                      </a:lnTo>
                      <a:lnTo>
                        <a:pt x="589" y="349"/>
                      </a:lnTo>
                      <a:lnTo>
                        <a:pt x="926" y="256"/>
                      </a:lnTo>
                      <a:lnTo>
                        <a:pt x="928" y="0"/>
                      </a:lnTo>
                      <a:lnTo>
                        <a:pt x="920" y="0"/>
                      </a:lnTo>
                      <a:lnTo>
                        <a:pt x="918" y="253"/>
                      </a:lnTo>
                      <a:lnTo>
                        <a:pt x="920" y="248"/>
                      </a:lnTo>
                      <a:lnTo>
                        <a:pt x="588" y="340"/>
                      </a:lnTo>
                      <a:lnTo>
                        <a:pt x="589" y="340"/>
                      </a:lnTo>
                      <a:lnTo>
                        <a:pt x="5" y="267"/>
                      </a:lnTo>
                      <a:lnTo>
                        <a:pt x="9" y="271"/>
                      </a:lnTo>
                      <a:lnTo>
                        <a:pt x="9" y="25"/>
                      </a:lnTo>
                      <a:lnTo>
                        <a:pt x="0" y="25"/>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27" name="Rectangle 384"/>
                <p:cNvSpPr>
                  <a:spLocks noChangeArrowheads="1"/>
                </p:cNvSpPr>
                <p:nvPr/>
              </p:nvSpPr>
              <p:spPr bwMode="auto">
                <a:xfrm>
                  <a:off x="2510" y="3002"/>
                  <a:ext cx="3" cy="119"/>
                </a:xfrm>
                <a:prstGeom prst="rect">
                  <a:avLst/>
                </a:prstGeom>
                <a:solidFill>
                  <a:srgbClr val="000000"/>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28" name="Oval 385"/>
                <p:cNvSpPr>
                  <a:spLocks noChangeArrowheads="1"/>
                </p:cNvSpPr>
                <p:nvPr/>
              </p:nvSpPr>
              <p:spPr bwMode="auto">
                <a:xfrm>
                  <a:off x="2429" y="3053"/>
                  <a:ext cx="48" cy="49"/>
                </a:xfrm>
                <a:prstGeom prst="ellipse">
                  <a:avLst/>
                </a:prstGeom>
                <a:solidFill>
                  <a:srgbClr val="FFFFFF"/>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29" name="Freeform 386"/>
                <p:cNvSpPr>
                  <a:spLocks noChangeArrowheads="1"/>
                </p:cNvSpPr>
                <p:nvPr/>
              </p:nvSpPr>
              <p:spPr bwMode="auto">
                <a:xfrm>
                  <a:off x="2427" y="3051"/>
                  <a:ext cx="50" cy="50"/>
                </a:xfrm>
                <a:custGeom>
                  <a:avLst/>
                  <a:gdLst>
                    <a:gd name="T0" fmla="*/ 0 w 109"/>
                    <a:gd name="T1" fmla="*/ 2 h 109"/>
                    <a:gd name="T2" fmla="*/ 0 w 109"/>
                    <a:gd name="T3" fmla="*/ 2 h 109"/>
                    <a:gd name="T4" fmla="*/ 0 w 109"/>
                    <a:gd name="T5" fmla="*/ 2 h 109"/>
                    <a:gd name="T6" fmla="*/ 0 w 109"/>
                    <a:gd name="T7" fmla="*/ 2 h 109"/>
                    <a:gd name="T8" fmla="*/ 0 w 109"/>
                    <a:gd name="T9" fmla="*/ 2 h 109"/>
                    <a:gd name="T10" fmla="*/ 1 w 109"/>
                    <a:gd name="T11" fmla="*/ 3 h 109"/>
                    <a:gd name="T12" fmla="*/ 1 w 109"/>
                    <a:gd name="T13" fmla="*/ 3 h 109"/>
                    <a:gd name="T14" fmla="*/ 2 w 109"/>
                    <a:gd name="T15" fmla="*/ 3 h 109"/>
                    <a:gd name="T16" fmla="*/ 2 w 109"/>
                    <a:gd name="T17" fmla="*/ 3 h 109"/>
                    <a:gd name="T18" fmla="*/ 2 w 109"/>
                    <a:gd name="T19" fmla="*/ 2 h 109"/>
                    <a:gd name="T20" fmla="*/ 2 w 109"/>
                    <a:gd name="T21" fmla="*/ 2 h 109"/>
                    <a:gd name="T22" fmla="*/ 3 w 109"/>
                    <a:gd name="T23" fmla="*/ 2 h 109"/>
                    <a:gd name="T24" fmla="*/ 3 w 109"/>
                    <a:gd name="T25" fmla="*/ 1 h 109"/>
                    <a:gd name="T26" fmla="*/ 3 w 109"/>
                    <a:gd name="T27" fmla="*/ 1 h 109"/>
                    <a:gd name="T28" fmla="*/ 2 w 109"/>
                    <a:gd name="T29" fmla="*/ 0 h 109"/>
                    <a:gd name="T30" fmla="*/ 2 w 109"/>
                    <a:gd name="T31" fmla="*/ 0 h 109"/>
                    <a:gd name="T32" fmla="*/ 2 w 109"/>
                    <a:gd name="T33" fmla="*/ 0 h 109"/>
                    <a:gd name="T34" fmla="*/ 2 w 109"/>
                    <a:gd name="T35" fmla="*/ 0 h 109"/>
                    <a:gd name="T36" fmla="*/ 2 w 109"/>
                    <a:gd name="T37" fmla="*/ 0 h 109"/>
                    <a:gd name="T38" fmla="*/ 1 w 109"/>
                    <a:gd name="T39" fmla="*/ 0 h 109"/>
                    <a:gd name="T40" fmla="*/ 1 w 109"/>
                    <a:gd name="T41" fmla="*/ 0 h 109"/>
                    <a:gd name="T42" fmla="*/ 0 w 109"/>
                    <a:gd name="T43" fmla="*/ 0 h 109"/>
                    <a:gd name="T44" fmla="*/ 0 w 109"/>
                    <a:gd name="T45" fmla="*/ 1 h 109"/>
                    <a:gd name="T46" fmla="*/ 0 w 109"/>
                    <a:gd name="T47" fmla="*/ 1 h 109"/>
                    <a:gd name="T48" fmla="*/ 0 w 109"/>
                    <a:gd name="T49" fmla="*/ 1 h 109"/>
                    <a:gd name="T50" fmla="*/ 0 w 109"/>
                    <a:gd name="T51" fmla="*/ 1 h 109"/>
                    <a:gd name="T52" fmla="*/ 0 w 109"/>
                    <a:gd name="T53" fmla="*/ 1 h 109"/>
                    <a:gd name="T54" fmla="*/ 1 w 109"/>
                    <a:gd name="T55" fmla="*/ 0 h 109"/>
                    <a:gd name="T56" fmla="*/ 1 w 109"/>
                    <a:gd name="T57" fmla="*/ 0 h 109"/>
                    <a:gd name="T58" fmla="*/ 1 w 109"/>
                    <a:gd name="T59" fmla="*/ 0 h 109"/>
                    <a:gd name="T60" fmla="*/ 2 w 109"/>
                    <a:gd name="T61" fmla="*/ 0 h 109"/>
                    <a:gd name="T62" fmla="*/ 2 w 109"/>
                    <a:gd name="T63" fmla="*/ 0 h 109"/>
                    <a:gd name="T64" fmla="*/ 2 w 109"/>
                    <a:gd name="T65" fmla="*/ 0 h 109"/>
                    <a:gd name="T66" fmla="*/ 2 w 109"/>
                    <a:gd name="T67" fmla="*/ 0 h 109"/>
                    <a:gd name="T68" fmla="*/ 2 w 109"/>
                    <a:gd name="T69" fmla="*/ 1 h 109"/>
                    <a:gd name="T70" fmla="*/ 2 w 109"/>
                    <a:gd name="T71" fmla="*/ 1 h 109"/>
                    <a:gd name="T72" fmla="*/ 2 w 109"/>
                    <a:gd name="T73" fmla="*/ 1 h 109"/>
                    <a:gd name="T74" fmla="*/ 2 w 109"/>
                    <a:gd name="T75" fmla="*/ 2 h 109"/>
                    <a:gd name="T76" fmla="*/ 2 w 109"/>
                    <a:gd name="T77" fmla="*/ 2 h 109"/>
                    <a:gd name="T78" fmla="*/ 2 w 109"/>
                    <a:gd name="T79" fmla="*/ 2 h 109"/>
                    <a:gd name="T80" fmla="*/ 2 w 109"/>
                    <a:gd name="T81" fmla="*/ 2 h 109"/>
                    <a:gd name="T82" fmla="*/ 2 w 109"/>
                    <a:gd name="T83" fmla="*/ 2 h 109"/>
                    <a:gd name="T84" fmla="*/ 1 w 109"/>
                    <a:gd name="T85" fmla="*/ 2 h 109"/>
                    <a:gd name="T86" fmla="*/ 1 w 109"/>
                    <a:gd name="T87" fmla="*/ 2 h 109"/>
                    <a:gd name="T88" fmla="*/ 1 w 109"/>
                    <a:gd name="T89" fmla="*/ 2 h 109"/>
                    <a:gd name="T90" fmla="*/ 0 w 109"/>
                    <a:gd name="T91" fmla="*/ 2 h 109"/>
                    <a:gd name="T92" fmla="*/ 0 w 109"/>
                    <a:gd name="T93" fmla="*/ 2 h 109"/>
                    <a:gd name="T94" fmla="*/ 0 w 109"/>
                    <a:gd name="T95" fmla="*/ 2 h 109"/>
                    <a:gd name="T96" fmla="*/ 0 w 109"/>
                    <a:gd name="T97" fmla="*/ 2 h 109"/>
                    <a:gd name="T98" fmla="*/ 0 w 109"/>
                    <a:gd name="T99" fmla="*/ 1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09"/>
                    <a:gd name="T152" fmla="*/ 109 w 109"/>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09">
                      <a:moveTo>
                        <a:pt x="0" y="54"/>
                      </a:moveTo>
                      <a:lnTo>
                        <a:pt x="0" y="66"/>
                      </a:lnTo>
                      <a:lnTo>
                        <a:pt x="1" y="69"/>
                      </a:lnTo>
                      <a:lnTo>
                        <a:pt x="1" y="74"/>
                      </a:lnTo>
                      <a:lnTo>
                        <a:pt x="4" y="75"/>
                      </a:lnTo>
                      <a:lnTo>
                        <a:pt x="4" y="77"/>
                      </a:lnTo>
                      <a:lnTo>
                        <a:pt x="6" y="80"/>
                      </a:lnTo>
                      <a:lnTo>
                        <a:pt x="6" y="81"/>
                      </a:lnTo>
                      <a:lnTo>
                        <a:pt x="9" y="86"/>
                      </a:lnTo>
                      <a:lnTo>
                        <a:pt x="9" y="89"/>
                      </a:lnTo>
                      <a:lnTo>
                        <a:pt x="17" y="94"/>
                      </a:lnTo>
                      <a:lnTo>
                        <a:pt x="18" y="94"/>
                      </a:lnTo>
                      <a:lnTo>
                        <a:pt x="18" y="95"/>
                      </a:lnTo>
                      <a:lnTo>
                        <a:pt x="23" y="100"/>
                      </a:lnTo>
                      <a:lnTo>
                        <a:pt x="24" y="100"/>
                      </a:lnTo>
                      <a:lnTo>
                        <a:pt x="27" y="103"/>
                      </a:lnTo>
                      <a:lnTo>
                        <a:pt x="32" y="103"/>
                      </a:lnTo>
                      <a:lnTo>
                        <a:pt x="35" y="104"/>
                      </a:lnTo>
                      <a:lnTo>
                        <a:pt x="37" y="108"/>
                      </a:lnTo>
                      <a:lnTo>
                        <a:pt x="43" y="108"/>
                      </a:lnTo>
                      <a:lnTo>
                        <a:pt x="46" y="109"/>
                      </a:lnTo>
                      <a:lnTo>
                        <a:pt x="61" y="109"/>
                      </a:lnTo>
                      <a:lnTo>
                        <a:pt x="61" y="108"/>
                      </a:lnTo>
                      <a:lnTo>
                        <a:pt x="70" y="108"/>
                      </a:lnTo>
                      <a:lnTo>
                        <a:pt x="74" y="104"/>
                      </a:lnTo>
                      <a:lnTo>
                        <a:pt x="75" y="104"/>
                      </a:lnTo>
                      <a:lnTo>
                        <a:pt x="77" y="103"/>
                      </a:lnTo>
                      <a:lnTo>
                        <a:pt x="80" y="103"/>
                      </a:lnTo>
                      <a:lnTo>
                        <a:pt x="81" y="100"/>
                      </a:lnTo>
                      <a:lnTo>
                        <a:pt x="84" y="100"/>
                      </a:lnTo>
                      <a:lnTo>
                        <a:pt x="100" y="85"/>
                      </a:lnTo>
                      <a:lnTo>
                        <a:pt x="100" y="81"/>
                      </a:lnTo>
                      <a:lnTo>
                        <a:pt x="103" y="80"/>
                      </a:lnTo>
                      <a:lnTo>
                        <a:pt x="103" y="77"/>
                      </a:lnTo>
                      <a:lnTo>
                        <a:pt x="104" y="75"/>
                      </a:lnTo>
                      <a:lnTo>
                        <a:pt x="104" y="74"/>
                      </a:lnTo>
                      <a:lnTo>
                        <a:pt x="107" y="71"/>
                      </a:lnTo>
                      <a:lnTo>
                        <a:pt x="107" y="63"/>
                      </a:lnTo>
                      <a:lnTo>
                        <a:pt x="109" y="62"/>
                      </a:lnTo>
                      <a:lnTo>
                        <a:pt x="109" y="46"/>
                      </a:lnTo>
                      <a:lnTo>
                        <a:pt x="107" y="43"/>
                      </a:lnTo>
                      <a:lnTo>
                        <a:pt x="107" y="39"/>
                      </a:lnTo>
                      <a:lnTo>
                        <a:pt x="104" y="36"/>
                      </a:lnTo>
                      <a:lnTo>
                        <a:pt x="103" y="32"/>
                      </a:lnTo>
                      <a:lnTo>
                        <a:pt x="103" y="28"/>
                      </a:lnTo>
                      <a:lnTo>
                        <a:pt x="100" y="25"/>
                      </a:lnTo>
                      <a:lnTo>
                        <a:pt x="100" y="23"/>
                      </a:lnTo>
                      <a:lnTo>
                        <a:pt x="95" y="19"/>
                      </a:lnTo>
                      <a:lnTo>
                        <a:pt x="94" y="19"/>
                      </a:lnTo>
                      <a:lnTo>
                        <a:pt x="94" y="17"/>
                      </a:lnTo>
                      <a:lnTo>
                        <a:pt x="87" y="11"/>
                      </a:lnTo>
                      <a:lnTo>
                        <a:pt x="86" y="11"/>
                      </a:lnTo>
                      <a:lnTo>
                        <a:pt x="81" y="6"/>
                      </a:lnTo>
                      <a:lnTo>
                        <a:pt x="80" y="6"/>
                      </a:lnTo>
                      <a:lnTo>
                        <a:pt x="77" y="5"/>
                      </a:lnTo>
                      <a:lnTo>
                        <a:pt x="75" y="5"/>
                      </a:lnTo>
                      <a:lnTo>
                        <a:pt x="74" y="2"/>
                      </a:lnTo>
                      <a:lnTo>
                        <a:pt x="69" y="2"/>
                      </a:lnTo>
                      <a:lnTo>
                        <a:pt x="66" y="0"/>
                      </a:lnTo>
                      <a:lnTo>
                        <a:pt x="41" y="0"/>
                      </a:lnTo>
                      <a:lnTo>
                        <a:pt x="40" y="2"/>
                      </a:lnTo>
                      <a:lnTo>
                        <a:pt x="35" y="2"/>
                      </a:lnTo>
                      <a:lnTo>
                        <a:pt x="34" y="5"/>
                      </a:lnTo>
                      <a:lnTo>
                        <a:pt x="29" y="5"/>
                      </a:lnTo>
                      <a:lnTo>
                        <a:pt x="27" y="6"/>
                      </a:lnTo>
                      <a:lnTo>
                        <a:pt x="24" y="6"/>
                      </a:lnTo>
                      <a:lnTo>
                        <a:pt x="6" y="25"/>
                      </a:lnTo>
                      <a:lnTo>
                        <a:pt x="6" y="28"/>
                      </a:lnTo>
                      <a:lnTo>
                        <a:pt x="4" y="29"/>
                      </a:lnTo>
                      <a:lnTo>
                        <a:pt x="4" y="34"/>
                      </a:lnTo>
                      <a:lnTo>
                        <a:pt x="1" y="36"/>
                      </a:lnTo>
                      <a:lnTo>
                        <a:pt x="1" y="40"/>
                      </a:lnTo>
                      <a:lnTo>
                        <a:pt x="0" y="42"/>
                      </a:lnTo>
                      <a:lnTo>
                        <a:pt x="0" y="54"/>
                      </a:lnTo>
                      <a:lnTo>
                        <a:pt x="9" y="54"/>
                      </a:lnTo>
                      <a:lnTo>
                        <a:pt x="9" y="46"/>
                      </a:lnTo>
                      <a:lnTo>
                        <a:pt x="9" y="43"/>
                      </a:lnTo>
                      <a:lnTo>
                        <a:pt x="9" y="40"/>
                      </a:lnTo>
                      <a:lnTo>
                        <a:pt x="12" y="39"/>
                      </a:lnTo>
                      <a:lnTo>
                        <a:pt x="12" y="34"/>
                      </a:lnTo>
                      <a:lnTo>
                        <a:pt x="14" y="32"/>
                      </a:lnTo>
                      <a:lnTo>
                        <a:pt x="14" y="29"/>
                      </a:lnTo>
                      <a:lnTo>
                        <a:pt x="29" y="14"/>
                      </a:lnTo>
                      <a:lnTo>
                        <a:pt x="32" y="14"/>
                      </a:lnTo>
                      <a:lnTo>
                        <a:pt x="34" y="13"/>
                      </a:lnTo>
                      <a:lnTo>
                        <a:pt x="37" y="13"/>
                      </a:lnTo>
                      <a:lnTo>
                        <a:pt x="40" y="11"/>
                      </a:lnTo>
                      <a:lnTo>
                        <a:pt x="43" y="11"/>
                      </a:lnTo>
                      <a:lnTo>
                        <a:pt x="46" y="10"/>
                      </a:lnTo>
                      <a:lnTo>
                        <a:pt x="61" y="10"/>
                      </a:lnTo>
                      <a:lnTo>
                        <a:pt x="64" y="11"/>
                      </a:lnTo>
                      <a:lnTo>
                        <a:pt x="69" y="11"/>
                      </a:lnTo>
                      <a:lnTo>
                        <a:pt x="70" y="13"/>
                      </a:lnTo>
                      <a:lnTo>
                        <a:pt x="74" y="13"/>
                      </a:lnTo>
                      <a:lnTo>
                        <a:pt x="75" y="14"/>
                      </a:lnTo>
                      <a:lnTo>
                        <a:pt x="77" y="14"/>
                      </a:lnTo>
                      <a:lnTo>
                        <a:pt x="81" y="19"/>
                      </a:lnTo>
                      <a:lnTo>
                        <a:pt x="84" y="19"/>
                      </a:lnTo>
                      <a:lnTo>
                        <a:pt x="86" y="20"/>
                      </a:lnTo>
                      <a:lnTo>
                        <a:pt x="86" y="23"/>
                      </a:lnTo>
                      <a:lnTo>
                        <a:pt x="89" y="28"/>
                      </a:lnTo>
                      <a:lnTo>
                        <a:pt x="92" y="28"/>
                      </a:lnTo>
                      <a:lnTo>
                        <a:pt x="92" y="29"/>
                      </a:lnTo>
                      <a:lnTo>
                        <a:pt x="94" y="32"/>
                      </a:lnTo>
                      <a:lnTo>
                        <a:pt x="95" y="36"/>
                      </a:lnTo>
                      <a:lnTo>
                        <a:pt x="95" y="40"/>
                      </a:lnTo>
                      <a:lnTo>
                        <a:pt x="98" y="42"/>
                      </a:lnTo>
                      <a:lnTo>
                        <a:pt x="98" y="48"/>
                      </a:lnTo>
                      <a:lnTo>
                        <a:pt x="100" y="51"/>
                      </a:lnTo>
                      <a:lnTo>
                        <a:pt x="100" y="57"/>
                      </a:lnTo>
                      <a:lnTo>
                        <a:pt x="98" y="59"/>
                      </a:lnTo>
                      <a:lnTo>
                        <a:pt x="98" y="66"/>
                      </a:lnTo>
                      <a:lnTo>
                        <a:pt x="95" y="69"/>
                      </a:lnTo>
                      <a:lnTo>
                        <a:pt x="95" y="71"/>
                      </a:lnTo>
                      <a:lnTo>
                        <a:pt x="94" y="74"/>
                      </a:lnTo>
                      <a:lnTo>
                        <a:pt x="94" y="75"/>
                      </a:lnTo>
                      <a:lnTo>
                        <a:pt x="92" y="77"/>
                      </a:lnTo>
                      <a:lnTo>
                        <a:pt x="92" y="80"/>
                      </a:lnTo>
                      <a:lnTo>
                        <a:pt x="86" y="86"/>
                      </a:lnTo>
                      <a:lnTo>
                        <a:pt x="87" y="89"/>
                      </a:lnTo>
                      <a:lnTo>
                        <a:pt x="86" y="86"/>
                      </a:lnTo>
                      <a:lnTo>
                        <a:pt x="80" y="92"/>
                      </a:lnTo>
                      <a:lnTo>
                        <a:pt x="77" y="92"/>
                      </a:lnTo>
                      <a:lnTo>
                        <a:pt x="75" y="94"/>
                      </a:lnTo>
                      <a:lnTo>
                        <a:pt x="74" y="94"/>
                      </a:lnTo>
                      <a:lnTo>
                        <a:pt x="70" y="95"/>
                      </a:lnTo>
                      <a:lnTo>
                        <a:pt x="69" y="95"/>
                      </a:lnTo>
                      <a:lnTo>
                        <a:pt x="66" y="98"/>
                      </a:lnTo>
                      <a:lnTo>
                        <a:pt x="58" y="98"/>
                      </a:lnTo>
                      <a:lnTo>
                        <a:pt x="57" y="100"/>
                      </a:lnTo>
                      <a:lnTo>
                        <a:pt x="50" y="100"/>
                      </a:lnTo>
                      <a:lnTo>
                        <a:pt x="47" y="98"/>
                      </a:lnTo>
                      <a:lnTo>
                        <a:pt x="41" y="98"/>
                      </a:lnTo>
                      <a:lnTo>
                        <a:pt x="40" y="95"/>
                      </a:lnTo>
                      <a:lnTo>
                        <a:pt x="35" y="95"/>
                      </a:lnTo>
                      <a:lnTo>
                        <a:pt x="32" y="94"/>
                      </a:lnTo>
                      <a:lnTo>
                        <a:pt x="29" y="92"/>
                      </a:lnTo>
                      <a:lnTo>
                        <a:pt x="27" y="92"/>
                      </a:lnTo>
                      <a:lnTo>
                        <a:pt x="27" y="91"/>
                      </a:lnTo>
                      <a:lnTo>
                        <a:pt x="23" y="86"/>
                      </a:lnTo>
                      <a:lnTo>
                        <a:pt x="20" y="86"/>
                      </a:lnTo>
                      <a:lnTo>
                        <a:pt x="18" y="85"/>
                      </a:lnTo>
                      <a:lnTo>
                        <a:pt x="18" y="81"/>
                      </a:lnTo>
                      <a:lnTo>
                        <a:pt x="14" y="77"/>
                      </a:lnTo>
                      <a:lnTo>
                        <a:pt x="14" y="75"/>
                      </a:lnTo>
                      <a:lnTo>
                        <a:pt x="12" y="74"/>
                      </a:lnTo>
                      <a:lnTo>
                        <a:pt x="12" y="71"/>
                      </a:lnTo>
                      <a:lnTo>
                        <a:pt x="9" y="69"/>
                      </a:lnTo>
                      <a:lnTo>
                        <a:pt x="9" y="65"/>
                      </a:lnTo>
                      <a:lnTo>
                        <a:pt x="9" y="63"/>
                      </a:lnTo>
                      <a:lnTo>
                        <a:pt x="9" y="54"/>
                      </a:lnTo>
                      <a:lnTo>
                        <a:pt x="0" y="54"/>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30" name="Oval 387"/>
                <p:cNvSpPr>
                  <a:spLocks noChangeArrowheads="1"/>
                </p:cNvSpPr>
                <p:nvPr/>
              </p:nvSpPr>
              <p:spPr bwMode="auto">
                <a:xfrm>
                  <a:off x="2416" y="3053"/>
                  <a:ext cx="50" cy="49"/>
                </a:xfrm>
                <a:prstGeom prst="ellipse">
                  <a:avLst/>
                </a:prstGeom>
                <a:solidFill>
                  <a:srgbClr val="FFFFFF"/>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31" name="Freeform 388"/>
                <p:cNvSpPr>
                  <a:spLocks noChangeArrowheads="1"/>
                </p:cNvSpPr>
                <p:nvPr/>
              </p:nvSpPr>
              <p:spPr bwMode="auto">
                <a:xfrm>
                  <a:off x="2414" y="3051"/>
                  <a:ext cx="52" cy="50"/>
                </a:xfrm>
                <a:custGeom>
                  <a:avLst/>
                  <a:gdLst>
                    <a:gd name="T0" fmla="*/ 0 w 112"/>
                    <a:gd name="T1" fmla="*/ 2 h 111"/>
                    <a:gd name="T2" fmla="*/ 0 w 112"/>
                    <a:gd name="T3" fmla="*/ 2 h 111"/>
                    <a:gd name="T4" fmla="*/ 0 w 112"/>
                    <a:gd name="T5" fmla="*/ 2 h 111"/>
                    <a:gd name="T6" fmla="*/ 0 w 112"/>
                    <a:gd name="T7" fmla="*/ 2 h 111"/>
                    <a:gd name="T8" fmla="*/ 0 w 112"/>
                    <a:gd name="T9" fmla="*/ 2 h 111"/>
                    <a:gd name="T10" fmla="*/ 1 w 112"/>
                    <a:gd name="T11" fmla="*/ 2 h 111"/>
                    <a:gd name="T12" fmla="*/ 1 w 112"/>
                    <a:gd name="T13" fmla="*/ 2 h 111"/>
                    <a:gd name="T14" fmla="*/ 2 w 112"/>
                    <a:gd name="T15" fmla="*/ 2 h 111"/>
                    <a:gd name="T16" fmla="*/ 2 w 112"/>
                    <a:gd name="T17" fmla="*/ 2 h 111"/>
                    <a:gd name="T18" fmla="*/ 2 w 112"/>
                    <a:gd name="T19" fmla="*/ 2 h 111"/>
                    <a:gd name="T20" fmla="*/ 3 w 112"/>
                    <a:gd name="T21" fmla="*/ 2 h 111"/>
                    <a:gd name="T22" fmla="*/ 3 w 112"/>
                    <a:gd name="T23" fmla="*/ 2 h 111"/>
                    <a:gd name="T24" fmla="*/ 3 w 112"/>
                    <a:gd name="T25" fmla="*/ 1 h 111"/>
                    <a:gd name="T26" fmla="*/ 3 w 112"/>
                    <a:gd name="T27" fmla="*/ 1 h 111"/>
                    <a:gd name="T28" fmla="*/ 3 w 112"/>
                    <a:gd name="T29" fmla="*/ 0 h 111"/>
                    <a:gd name="T30" fmla="*/ 3 w 112"/>
                    <a:gd name="T31" fmla="*/ 0 h 111"/>
                    <a:gd name="T32" fmla="*/ 2 w 112"/>
                    <a:gd name="T33" fmla="*/ 0 h 111"/>
                    <a:gd name="T34" fmla="*/ 2 w 112"/>
                    <a:gd name="T35" fmla="*/ 0 h 111"/>
                    <a:gd name="T36" fmla="*/ 2 w 112"/>
                    <a:gd name="T37" fmla="*/ 0 h 111"/>
                    <a:gd name="T38" fmla="*/ 1 w 112"/>
                    <a:gd name="T39" fmla="*/ 0 h 111"/>
                    <a:gd name="T40" fmla="*/ 1 w 112"/>
                    <a:gd name="T41" fmla="*/ 0 h 111"/>
                    <a:gd name="T42" fmla="*/ 0 w 112"/>
                    <a:gd name="T43" fmla="*/ 0 h 111"/>
                    <a:gd name="T44" fmla="*/ 0 w 112"/>
                    <a:gd name="T45" fmla="*/ 0 h 111"/>
                    <a:gd name="T46" fmla="*/ 0 w 112"/>
                    <a:gd name="T47" fmla="*/ 1 h 111"/>
                    <a:gd name="T48" fmla="*/ 0 w 112"/>
                    <a:gd name="T49" fmla="*/ 1 h 111"/>
                    <a:gd name="T50" fmla="*/ 0 w 112"/>
                    <a:gd name="T51" fmla="*/ 1 h 111"/>
                    <a:gd name="T52" fmla="*/ 0 w 112"/>
                    <a:gd name="T53" fmla="*/ 0 h 111"/>
                    <a:gd name="T54" fmla="*/ 1 w 112"/>
                    <a:gd name="T55" fmla="*/ 0 h 111"/>
                    <a:gd name="T56" fmla="*/ 1 w 112"/>
                    <a:gd name="T57" fmla="*/ 0 h 111"/>
                    <a:gd name="T58" fmla="*/ 1 w 112"/>
                    <a:gd name="T59" fmla="*/ 0 h 111"/>
                    <a:gd name="T60" fmla="*/ 2 w 112"/>
                    <a:gd name="T61" fmla="*/ 0 h 111"/>
                    <a:gd name="T62" fmla="*/ 2 w 112"/>
                    <a:gd name="T63" fmla="*/ 0 h 111"/>
                    <a:gd name="T64" fmla="*/ 2 w 112"/>
                    <a:gd name="T65" fmla="*/ 0 h 111"/>
                    <a:gd name="T66" fmla="*/ 2 w 112"/>
                    <a:gd name="T67" fmla="*/ 0 h 111"/>
                    <a:gd name="T68" fmla="*/ 3 w 112"/>
                    <a:gd name="T69" fmla="*/ 1 h 111"/>
                    <a:gd name="T70" fmla="*/ 3 w 112"/>
                    <a:gd name="T71" fmla="*/ 1 h 111"/>
                    <a:gd name="T72" fmla="*/ 3 w 112"/>
                    <a:gd name="T73" fmla="*/ 1 h 111"/>
                    <a:gd name="T74" fmla="*/ 3 w 112"/>
                    <a:gd name="T75" fmla="*/ 2 h 111"/>
                    <a:gd name="T76" fmla="*/ 2 w 112"/>
                    <a:gd name="T77" fmla="*/ 2 h 111"/>
                    <a:gd name="T78" fmla="*/ 2 w 112"/>
                    <a:gd name="T79" fmla="*/ 2 h 111"/>
                    <a:gd name="T80" fmla="*/ 2 w 112"/>
                    <a:gd name="T81" fmla="*/ 2 h 111"/>
                    <a:gd name="T82" fmla="*/ 2 w 112"/>
                    <a:gd name="T83" fmla="*/ 2 h 111"/>
                    <a:gd name="T84" fmla="*/ 1 w 112"/>
                    <a:gd name="T85" fmla="*/ 2 h 111"/>
                    <a:gd name="T86" fmla="*/ 1 w 112"/>
                    <a:gd name="T87" fmla="*/ 2 h 111"/>
                    <a:gd name="T88" fmla="*/ 1 w 112"/>
                    <a:gd name="T89" fmla="*/ 2 h 111"/>
                    <a:gd name="T90" fmla="*/ 0 w 112"/>
                    <a:gd name="T91" fmla="*/ 2 h 111"/>
                    <a:gd name="T92" fmla="*/ 0 w 112"/>
                    <a:gd name="T93" fmla="*/ 2 h 111"/>
                    <a:gd name="T94" fmla="*/ 0 w 112"/>
                    <a:gd name="T95" fmla="*/ 2 h 111"/>
                    <a:gd name="T96" fmla="*/ 0 w 112"/>
                    <a:gd name="T97" fmla="*/ 1 h 111"/>
                    <a:gd name="T98" fmla="*/ 0 w 112"/>
                    <a:gd name="T99" fmla="*/ 1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11"/>
                    <a:gd name="T152" fmla="*/ 112 w 112"/>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11">
                      <a:moveTo>
                        <a:pt x="0" y="54"/>
                      </a:moveTo>
                      <a:lnTo>
                        <a:pt x="0" y="66"/>
                      </a:lnTo>
                      <a:lnTo>
                        <a:pt x="2" y="68"/>
                      </a:lnTo>
                      <a:lnTo>
                        <a:pt x="2" y="71"/>
                      </a:lnTo>
                      <a:lnTo>
                        <a:pt x="5" y="75"/>
                      </a:lnTo>
                      <a:lnTo>
                        <a:pt x="5" y="80"/>
                      </a:lnTo>
                      <a:lnTo>
                        <a:pt x="6" y="81"/>
                      </a:lnTo>
                      <a:lnTo>
                        <a:pt x="6" y="83"/>
                      </a:lnTo>
                      <a:lnTo>
                        <a:pt x="9" y="88"/>
                      </a:lnTo>
                      <a:lnTo>
                        <a:pt x="9" y="91"/>
                      </a:lnTo>
                      <a:lnTo>
                        <a:pt x="17" y="95"/>
                      </a:lnTo>
                      <a:lnTo>
                        <a:pt x="18" y="95"/>
                      </a:lnTo>
                      <a:lnTo>
                        <a:pt x="18" y="98"/>
                      </a:lnTo>
                      <a:lnTo>
                        <a:pt x="23" y="101"/>
                      </a:lnTo>
                      <a:lnTo>
                        <a:pt x="25" y="101"/>
                      </a:lnTo>
                      <a:lnTo>
                        <a:pt x="28" y="104"/>
                      </a:lnTo>
                      <a:lnTo>
                        <a:pt x="32" y="104"/>
                      </a:lnTo>
                      <a:lnTo>
                        <a:pt x="37" y="106"/>
                      </a:lnTo>
                      <a:lnTo>
                        <a:pt x="37" y="109"/>
                      </a:lnTo>
                      <a:lnTo>
                        <a:pt x="45" y="109"/>
                      </a:lnTo>
                      <a:lnTo>
                        <a:pt x="46" y="111"/>
                      </a:lnTo>
                      <a:lnTo>
                        <a:pt x="60" y="111"/>
                      </a:lnTo>
                      <a:lnTo>
                        <a:pt x="63" y="109"/>
                      </a:lnTo>
                      <a:lnTo>
                        <a:pt x="72" y="109"/>
                      </a:lnTo>
                      <a:lnTo>
                        <a:pt x="74" y="106"/>
                      </a:lnTo>
                      <a:lnTo>
                        <a:pt x="78" y="106"/>
                      </a:lnTo>
                      <a:lnTo>
                        <a:pt x="80" y="104"/>
                      </a:lnTo>
                      <a:lnTo>
                        <a:pt x="83" y="104"/>
                      </a:lnTo>
                      <a:lnTo>
                        <a:pt x="85" y="101"/>
                      </a:lnTo>
                      <a:lnTo>
                        <a:pt x="88" y="101"/>
                      </a:lnTo>
                      <a:lnTo>
                        <a:pt x="103" y="86"/>
                      </a:lnTo>
                      <a:lnTo>
                        <a:pt x="103" y="83"/>
                      </a:lnTo>
                      <a:lnTo>
                        <a:pt x="106" y="81"/>
                      </a:lnTo>
                      <a:lnTo>
                        <a:pt x="106" y="80"/>
                      </a:lnTo>
                      <a:lnTo>
                        <a:pt x="108" y="77"/>
                      </a:lnTo>
                      <a:lnTo>
                        <a:pt x="108" y="72"/>
                      </a:lnTo>
                      <a:lnTo>
                        <a:pt x="111" y="71"/>
                      </a:lnTo>
                      <a:lnTo>
                        <a:pt x="111" y="63"/>
                      </a:lnTo>
                      <a:lnTo>
                        <a:pt x="112" y="59"/>
                      </a:lnTo>
                      <a:lnTo>
                        <a:pt x="112" y="46"/>
                      </a:lnTo>
                      <a:lnTo>
                        <a:pt x="111" y="43"/>
                      </a:lnTo>
                      <a:lnTo>
                        <a:pt x="111" y="39"/>
                      </a:lnTo>
                      <a:lnTo>
                        <a:pt x="108" y="36"/>
                      </a:lnTo>
                      <a:lnTo>
                        <a:pt x="106" y="31"/>
                      </a:lnTo>
                      <a:lnTo>
                        <a:pt x="106" y="28"/>
                      </a:lnTo>
                      <a:lnTo>
                        <a:pt x="103" y="25"/>
                      </a:lnTo>
                      <a:lnTo>
                        <a:pt x="103" y="23"/>
                      </a:lnTo>
                      <a:lnTo>
                        <a:pt x="98" y="19"/>
                      </a:lnTo>
                      <a:lnTo>
                        <a:pt x="97" y="19"/>
                      </a:lnTo>
                      <a:lnTo>
                        <a:pt x="97" y="17"/>
                      </a:lnTo>
                      <a:lnTo>
                        <a:pt x="91" y="11"/>
                      </a:lnTo>
                      <a:lnTo>
                        <a:pt x="89" y="11"/>
                      </a:lnTo>
                      <a:lnTo>
                        <a:pt x="85" y="6"/>
                      </a:lnTo>
                      <a:lnTo>
                        <a:pt x="83" y="6"/>
                      </a:lnTo>
                      <a:lnTo>
                        <a:pt x="80" y="5"/>
                      </a:lnTo>
                      <a:lnTo>
                        <a:pt x="75" y="5"/>
                      </a:lnTo>
                      <a:lnTo>
                        <a:pt x="72" y="2"/>
                      </a:lnTo>
                      <a:lnTo>
                        <a:pt x="69" y="2"/>
                      </a:lnTo>
                      <a:lnTo>
                        <a:pt x="68" y="0"/>
                      </a:lnTo>
                      <a:lnTo>
                        <a:pt x="42" y="0"/>
                      </a:lnTo>
                      <a:lnTo>
                        <a:pt x="40" y="2"/>
                      </a:lnTo>
                      <a:lnTo>
                        <a:pt x="37" y="2"/>
                      </a:lnTo>
                      <a:lnTo>
                        <a:pt x="34" y="5"/>
                      </a:lnTo>
                      <a:lnTo>
                        <a:pt x="29" y="5"/>
                      </a:lnTo>
                      <a:lnTo>
                        <a:pt x="28" y="6"/>
                      </a:lnTo>
                      <a:lnTo>
                        <a:pt x="25" y="6"/>
                      </a:lnTo>
                      <a:lnTo>
                        <a:pt x="6" y="25"/>
                      </a:lnTo>
                      <a:lnTo>
                        <a:pt x="6" y="28"/>
                      </a:lnTo>
                      <a:lnTo>
                        <a:pt x="5" y="29"/>
                      </a:lnTo>
                      <a:lnTo>
                        <a:pt x="5" y="34"/>
                      </a:lnTo>
                      <a:lnTo>
                        <a:pt x="2" y="36"/>
                      </a:lnTo>
                      <a:lnTo>
                        <a:pt x="2" y="39"/>
                      </a:lnTo>
                      <a:lnTo>
                        <a:pt x="0" y="42"/>
                      </a:lnTo>
                      <a:lnTo>
                        <a:pt x="0" y="54"/>
                      </a:lnTo>
                      <a:lnTo>
                        <a:pt x="9" y="54"/>
                      </a:lnTo>
                      <a:lnTo>
                        <a:pt x="9" y="46"/>
                      </a:lnTo>
                      <a:lnTo>
                        <a:pt x="9" y="43"/>
                      </a:lnTo>
                      <a:lnTo>
                        <a:pt x="9" y="39"/>
                      </a:lnTo>
                      <a:lnTo>
                        <a:pt x="12" y="39"/>
                      </a:lnTo>
                      <a:lnTo>
                        <a:pt x="12" y="34"/>
                      </a:lnTo>
                      <a:lnTo>
                        <a:pt x="14" y="31"/>
                      </a:lnTo>
                      <a:lnTo>
                        <a:pt x="14" y="29"/>
                      </a:lnTo>
                      <a:lnTo>
                        <a:pt x="29" y="14"/>
                      </a:lnTo>
                      <a:lnTo>
                        <a:pt x="32" y="14"/>
                      </a:lnTo>
                      <a:lnTo>
                        <a:pt x="34" y="13"/>
                      </a:lnTo>
                      <a:lnTo>
                        <a:pt x="37" y="13"/>
                      </a:lnTo>
                      <a:lnTo>
                        <a:pt x="40" y="11"/>
                      </a:lnTo>
                      <a:lnTo>
                        <a:pt x="45" y="11"/>
                      </a:lnTo>
                      <a:lnTo>
                        <a:pt x="46" y="10"/>
                      </a:lnTo>
                      <a:lnTo>
                        <a:pt x="63" y="10"/>
                      </a:lnTo>
                      <a:lnTo>
                        <a:pt x="65" y="11"/>
                      </a:lnTo>
                      <a:lnTo>
                        <a:pt x="72" y="11"/>
                      </a:lnTo>
                      <a:lnTo>
                        <a:pt x="75" y="13"/>
                      </a:lnTo>
                      <a:lnTo>
                        <a:pt x="78" y="14"/>
                      </a:lnTo>
                      <a:lnTo>
                        <a:pt x="80" y="14"/>
                      </a:lnTo>
                      <a:lnTo>
                        <a:pt x="85" y="19"/>
                      </a:lnTo>
                      <a:lnTo>
                        <a:pt x="88" y="19"/>
                      </a:lnTo>
                      <a:lnTo>
                        <a:pt x="89" y="20"/>
                      </a:lnTo>
                      <a:lnTo>
                        <a:pt x="89" y="23"/>
                      </a:lnTo>
                      <a:lnTo>
                        <a:pt x="92" y="28"/>
                      </a:lnTo>
                      <a:lnTo>
                        <a:pt x="95" y="28"/>
                      </a:lnTo>
                      <a:lnTo>
                        <a:pt x="95" y="29"/>
                      </a:lnTo>
                      <a:lnTo>
                        <a:pt x="97" y="31"/>
                      </a:lnTo>
                      <a:lnTo>
                        <a:pt x="98" y="36"/>
                      </a:lnTo>
                      <a:lnTo>
                        <a:pt x="98" y="39"/>
                      </a:lnTo>
                      <a:lnTo>
                        <a:pt x="102" y="42"/>
                      </a:lnTo>
                      <a:lnTo>
                        <a:pt x="102" y="48"/>
                      </a:lnTo>
                      <a:lnTo>
                        <a:pt x="103" y="49"/>
                      </a:lnTo>
                      <a:lnTo>
                        <a:pt x="103" y="59"/>
                      </a:lnTo>
                      <a:lnTo>
                        <a:pt x="102" y="63"/>
                      </a:lnTo>
                      <a:lnTo>
                        <a:pt x="102" y="66"/>
                      </a:lnTo>
                      <a:lnTo>
                        <a:pt x="98" y="68"/>
                      </a:lnTo>
                      <a:lnTo>
                        <a:pt x="98" y="72"/>
                      </a:lnTo>
                      <a:lnTo>
                        <a:pt x="97" y="75"/>
                      </a:lnTo>
                      <a:lnTo>
                        <a:pt x="97" y="77"/>
                      </a:lnTo>
                      <a:lnTo>
                        <a:pt x="95" y="80"/>
                      </a:lnTo>
                      <a:lnTo>
                        <a:pt x="95" y="81"/>
                      </a:lnTo>
                      <a:lnTo>
                        <a:pt x="89" y="88"/>
                      </a:lnTo>
                      <a:lnTo>
                        <a:pt x="91" y="91"/>
                      </a:lnTo>
                      <a:lnTo>
                        <a:pt x="89" y="88"/>
                      </a:lnTo>
                      <a:lnTo>
                        <a:pt x="83" y="94"/>
                      </a:lnTo>
                      <a:lnTo>
                        <a:pt x="80" y="94"/>
                      </a:lnTo>
                      <a:lnTo>
                        <a:pt x="78" y="95"/>
                      </a:lnTo>
                      <a:lnTo>
                        <a:pt x="75" y="95"/>
                      </a:lnTo>
                      <a:lnTo>
                        <a:pt x="74" y="98"/>
                      </a:lnTo>
                      <a:lnTo>
                        <a:pt x="69" y="98"/>
                      </a:lnTo>
                      <a:lnTo>
                        <a:pt x="68" y="100"/>
                      </a:lnTo>
                      <a:lnTo>
                        <a:pt x="63" y="100"/>
                      </a:lnTo>
                      <a:lnTo>
                        <a:pt x="60" y="101"/>
                      </a:lnTo>
                      <a:lnTo>
                        <a:pt x="51" y="101"/>
                      </a:lnTo>
                      <a:lnTo>
                        <a:pt x="48" y="100"/>
                      </a:lnTo>
                      <a:lnTo>
                        <a:pt x="42" y="100"/>
                      </a:lnTo>
                      <a:lnTo>
                        <a:pt x="40" y="98"/>
                      </a:lnTo>
                      <a:lnTo>
                        <a:pt x="37" y="98"/>
                      </a:lnTo>
                      <a:lnTo>
                        <a:pt x="32" y="95"/>
                      </a:lnTo>
                      <a:lnTo>
                        <a:pt x="29" y="94"/>
                      </a:lnTo>
                      <a:lnTo>
                        <a:pt x="28" y="94"/>
                      </a:lnTo>
                      <a:lnTo>
                        <a:pt x="28" y="91"/>
                      </a:lnTo>
                      <a:lnTo>
                        <a:pt x="23" y="88"/>
                      </a:lnTo>
                      <a:lnTo>
                        <a:pt x="22" y="88"/>
                      </a:lnTo>
                      <a:lnTo>
                        <a:pt x="18" y="86"/>
                      </a:lnTo>
                      <a:lnTo>
                        <a:pt x="18" y="83"/>
                      </a:lnTo>
                      <a:lnTo>
                        <a:pt x="14" y="80"/>
                      </a:lnTo>
                      <a:lnTo>
                        <a:pt x="14" y="77"/>
                      </a:lnTo>
                      <a:lnTo>
                        <a:pt x="12" y="75"/>
                      </a:lnTo>
                      <a:lnTo>
                        <a:pt x="9" y="71"/>
                      </a:lnTo>
                      <a:lnTo>
                        <a:pt x="9" y="65"/>
                      </a:lnTo>
                      <a:lnTo>
                        <a:pt x="9" y="63"/>
                      </a:lnTo>
                      <a:lnTo>
                        <a:pt x="9" y="54"/>
                      </a:lnTo>
                      <a:lnTo>
                        <a:pt x="0" y="54"/>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32" name="Freeform 389"/>
                <p:cNvSpPr>
                  <a:spLocks noChangeArrowheads="1"/>
                </p:cNvSpPr>
                <p:nvPr/>
              </p:nvSpPr>
              <p:spPr bwMode="auto">
                <a:xfrm>
                  <a:off x="2263" y="2987"/>
                  <a:ext cx="102" cy="102"/>
                </a:xfrm>
                <a:custGeom>
                  <a:avLst/>
                  <a:gdLst>
                    <a:gd name="T0" fmla="*/ 0 w 219"/>
                    <a:gd name="T1" fmla="*/ 3 h 217"/>
                    <a:gd name="T2" fmla="*/ 0 w 219"/>
                    <a:gd name="T3" fmla="*/ 4 h 217"/>
                    <a:gd name="T4" fmla="*/ 0 w 219"/>
                    <a:gd name="T5" fmla="*/ 5 h 217"/>
                    <a:gd name="T6" fmla="*/ 1 w 219"/>
                    <a:gd name="T7" fmla="*/ 5 h 217"/>
                    <a:gd name="T8" fmla="*/ 1 w 219"/>
                    <a:gd name="T9" fmla="*/ 5 h 217"/>
                    <a:gd name="T10" fmla="*/ 2 w 219"/>
                    <a:gd name="T11" fmla="*/ 6 h 217"/>
                    <a:gd name="T12" fmla="*/ 3 w 219"/>
                    <a:gd name="T13" fmla="*/ 6 h 217"/>
                    <a:gd name="T14" fmla="*/ 3 w 219"/>
                    <a:gd name="T15" fmla="*/ 6 h 217"/>
                    <a:gd name="T16" fmla="*/ 4 w 219"/>
                    <a:gd name="T17" fmla="*/ 5 h 217"/>
                    <a:gd name="T18" fmla="*/ 4 w 219"/>
                    <a:gd name="T19" fmla="*/ 5 h 217"/>
                    <a:gd name="T20" fmla="*/ 5 w 219"/>
                    <a:gd name="T21" fmla="*/ 5 h 217"/>
                    <a:gd name="T22" fmla="*/ 5 w 219"/>
                    <a:gd name="T23" fmla="*/ 4 h 217"/>
                    <a:gd name="T24" fmla="*/ 5 w 219"/>
                    <a:gd name="T25" fmla="*/ 4 h 217"/>
                    <a:gd name="T26" fmla="*/ 6 w 219"/>
                    <a:gd name="T27" fmla="*/ 3 h 217"/>
                    <a:gd name="T28" fmla="*/ 6 w 219"/>
                    <a:gd name="T29" fmla="*/ 3 h 217"/>
                    <a:gd name="T30" fmla="*/ 6 w 219"/>
                    <a:gd name="T31" fmla="*/ 2 h 217"/>
                    <a:gd name="T32" fmla="*/ 5 w 219"/>
                    <a:gd name="T33" fmla="*/ 1 h 217"/>
                    <a:gd name="T34" fmla="*/ 5 w 219"/>
                    <a:gd name="T35" fmla="*/ 1 h 217"/>
                    <a:gd name="T36" fmla="*/ 4 w 219"/>
                    <a:gd name="T37" fmla="*/ 0 h 217"/>
                    <a:gd name="T38" fmla="*/ 4 w 219"/>
                    <a:gd name="T39" fmla="*/ 0 h 217"/>
                    <a:gd name="T40" fmla="*/ 3 w 219"/>
                    <a:gd name="T41" fmla="*/ 0 h 217"/>
                    <a:gd name="T42" fmla="*/ 2 w 219"/>
                    <a:gd name="T43" fmla="*/ 0 h 217"/>
                    <a:gd name="T44" fmla="*/ 1 w 219"/>
                    <a:gd name="T45" fmla="*/ 0 h 217"/>
                    <a:gd name="T46" fmla="*/ 0 w 219"/>
                    <a:gd name="T47" fmla="*/ 1 h 217"/>
                    <a:gd name="T48" fmla="*/ 0 w 219"/>
                    <a:gd name="T49" fmla="*/ 2 h 217"/>
                    <a:gd name="T50" fmla="*/ 0 w 219"/>
                    <a:gd name="T51" fmla="*/ 2 h 217"/>
                    <a:gd name="T52" fmla="*/ 0 w 219"/>
                    <a:gd name="T53" fmla="*/ 2 h 217"/>
                    <a:gd name="T54" fmla="*/ 0 w 219"/>
                    <a:gd name="T55" fmla="*/ 2 h 217"/>
                    <a:gd name="T56" fmla="*/ 0 w 219"/>
                    <a:gd name="T57" fmla="*/ 1 h 217"/>
                    <a:gd name="T58" fmla="*/ 1 w 219"/>
                    <a:gd name="T59" fmla="*/ 1 h 217"/>
                    <a:gd name="T60" fmla="*/ 1 w 219"/>
                    <a:gd name="T61" fmla="*/ 0 h 217"/>
                    <a:gd name="T62" fmla="*/ 2 w 219"/>
                    <a:gd name="T63" fmla="*/ 0 h 217"/>
                    <a:gd name="T64" fmla="*/ 3 w 219"/>
                    <a:gd name="T65" fmla="*/ 0 h 217"/>
                    <a:gd name="T66" fmla="*/ 4 w 219"/>
                    <a:gd name="T67" fmla="*/ 0 h 217"/>
                    <a:gd name="T68" fmla="*/ 4 w 219"/>
                    <a:gd name="T69" fmla="*/ 1 h 217"/>
                    <a:gd name="T70" fmla="*/ 5 w 219"/>
                    <a:gd name="T71" fmla="*/ 1 h 217"/>
                    <a:gd name="T72" fmla="*/ 5 w 219"/>
                    <a:gd name="T73" fmla="*/ 1 h 217"/>
                    <a:gd name="T74" fmla="*/ 5 w 219"/>
                    <a:gd name="T75" fmla="*/ 2 h 217"/>
                    <a:gd name="T76" fmla="*/ 5 w 219"/>
                    <a:gd name="T77" fmla="*/ 3 h 217"/>
                    <a:gd name="T78" fmla="*/ 5 w 219"/>
                    <a:gd name="T79" fmla="*/ 3 h 217"/>
                    <a:gd name="T80" fmla="*/ 5 w 219"/>
                    <a:gd name="T81" fmla="*/ 4 h 217"/>
                    <a:gd name="T82" fmla="*/ 5 w 219"/>
                    <a:gd name="T83" fmla="*/ 4 h 217"/>
                    <a:gd name="T84" fmla="*/ 5 w 219"/>
                    <a:gd name="T85" fmla="*/ 5 h 217"/>
                    <a:gd name="T86" fmla="*/ 4 w 219"/>
                    <a:gd name="T87" fmla="*/ 5 h 217"/>
                    <a:gd name="T88" fmla="*/ 4 w 219"/>
                    <a:gd name="T89" fmla="*/ 5 h 217"/>
                    <a:gd name="T90" fmla="*/ 3 w 219"/>
                    <a:gd name="T91" fmla="*/ 5 h 217"/>
                    <a:gd name="T92" fmla="*/ 3 w 219"/>
                    <a:gd name="T93" fmla="*/ 5 h 217"/>
                    <a:gd name="T94" fmla="*/ 2 w 219"/>
                    <a:gd name="T95" fmla="*/ 5 h 217"/>
                    <a:gd name="T96" fmla="*/ 2 w 219"/>
                    <a:gd name="T97" fmla="*/ 5 h 217"/>
                    <a:gd name="T98" fmla="*/ 1 w 219"/>
                    <a:gd name="T99" fmla="*/ 5 h 217"/>
                    <a:gd name="T100" fmla="*/ 1 w 219"/>
                    <a:gd name="T101" fmla="*/ 5 h 217"/>
                    <a:gd name="T102" fmla="*/ 0 w 219"/>
                    <a:gd name="T103" fmla="*/ 4 h 217"/>
                    <a:gd name="T104" fmla="*/ 0 w 219"/>
                    <a:gd name="T105" fmla="*/ 4 h 217"/>
                    <a:gd name="T106" fmla="*/ 0 w 219"/>
                    <a:gd name="T107" fmla="*/ 3 h 2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9"/>
                    <a:gd name="T163" fmla="*/ 0 h 217"/>
                    <a:gd name="T164" fmla="*/ 219 w 219"/>
                    <a:gd name="T165" fmla="*/ 217 h 2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9" h="217">
                      <a:moveTo>
                        <a:pt x="0" y="107"/>
                      </a:moveTo>
                      <a:lnTo>
                        <a:pt x="0" y="122"/>
                      </a:lnTo>
                      <a:lnTo>
                        <a:pt x="2" y="128"/>
                      </a:lnTo>
                      <a:lnTo>
                        <a:pt x="2" y="133"/>
                      </a:lnTo>
                      <a:lnTo>
                        <a:pt x="5" y="142"/>
                      </a:lnTo>
                      <a:lnTo>
                        <a:pt x="9" y="150"/>
                      </a:lnTo>
                      <a:lnTo>
                        <a:pt x="11" y="156"/>
                      </a:lnTo>
                      <a:lnTo>
                        <a:pt x="17" y="168"/>
                      </a:lnTo>
                      <a:lnTo>
                        <a:pt x="22" y="173"/>
                      </a:lnTo>
                      <a:lnTo>
                        <a:pt x="23" y="176"/>
                      </a:lnTo>
                      <a:lnTo>
                        <a:pt x="37" y="189"/>
                      </a:lnTo>
                      <a:lnTo>
                        <a:pt x="40" y="189"/>
                      </a:lnTo>
                      <a:lnTo>
                        <a:pt x="42" y="194"/>
                      </a:lnTo>
                      <a:lnTo>
                        <a:pt x="51" y="202"/>
                      </a:lnTo>
                      <a:lnTo>
                        <a:pt x="55" y="203"/>
                      </a:lnTo>
                      <a:lnTo>
                        <a:pt x="62" y="206"/>
                      </a:lnTo>
                      <a:lnTo>
                        <a:pt x="75" y="212"/>
                      </a:lnTo>
                      <a:lnTo>
                        <a:pt x="83" y="212"/>
                      </a:lnTo>
                      <a:lnTo>
                        <a:pt x="88" y="215"/>
                      </a:lnTo>
                      <a:lnTo>
                        <a:pt x="97" y="215"/>
                      </a:lnTo>
                      <a:lnTo>
                        <a:pt x="102" y="217"/>
                      </a:lnTo>
                      <a:lnTo>
                        <a:pt x="112" y="217"/>
                      </a:lnTo>
                      <a:lnTo>
                        <a:pt x="119" y="215"/>
                      </a:lnTo>
                      <a:lnTo>
                        <a:pt x="129" y="215"/>
                      </a:lnTo>
                      <a:lnTo>
                        <a:pt x="134" y="212"/>
                      </a:lnTo>
                      <a:lnTo>
                        <a:pt x="140" y="212"/>
                      </a:lnTo>
                      <a:lnTo>
                        <a:pt x="151" y="208"/>
                      </a:lnTo>
                      <a:lnTo>
                        <a:pt x="157" y="206"/>
                      </a:lnTo>
                      <a:lnTo>
                        <a:pt x="166" y="202"/>
                      </a:lnTo>
                      <a:lnTo>
                        <a:pt x="169" y="199"/>
                      </a:lnTo>
                      <a:lnTo>
                        <a:pt x="174" y="196"/>
                      </a:lnTo>
                      <a:lnTo>
                        <a:pt x="182" y="188"/>
                      </a:lnTo>
                      <a:lnTo>
                        <a:pt x="185" y="183"/>
                      </a:lnTo>
                      <a:lnTo>
                        <a:pt x="189" y="180"/>
                      </a:lnTo>
                      <a:lnTo>
                        <a:pt x="197" y="173"/>
                      </a:lnTo>
                      <a:lnTo>
                        <a:pt x="199" y="168"/>
                      </a:lnTo>
                      <a:lnTo>
                        <a:pt x="203" y="165"/>
                      </a:lnTo>
                      <a:lnTo>
                        <a:pt x="208" y="156"/>
                      </a:lnTo>
                      <a:lnTo>
                        <a:pt x="209" y="150"/>
                      </a:lnTo>
                      <a:lnTo>
                        <a:pt x="214" y="139"/>
                      </a:lnTo>
                      <a:lnTo>
                        <a:pt x="214" y="133"/>
                      </a:lnTo>
                      <a:lnTo>
                        <a:pt x="217" y="128"/>
                      </a:lnTo>
                      <a:lnTo>
                        <a:pt x="217" y="118"/>
                      </a:lnTo>
                      <a:lnTo>
                        <a:pt x="219" y="111"/>
                      </a:lnTo>
                      <a:lnTo>
                        <a:pt x="219" y="101"/>
                      </a:lnTo>
                      <a:lnTo>
                        <a:pt x="217" y="96"/>
                      </a:lnTo>
                      <a:lnTo>
                        <a:pt x="217" y="87"/>
                      </a:lnTo>
                      <a:lnTo>
                        <a:pt x="214" y="82"/>
                      </a:lnTo>
                      <a:lnTo>
                        <a:pt x="214" y="75"/>
                      </a:lnTo>
                      <a:lnTo>
                        <a:pt x="208" y="61"/>
                      </a:lnTo>
                      <a:lnTo>
                        <a:pt x="205" y="55"/>
                      </a:lnTo>
                      <a:lnTo>
                        <a:pt x="203" y="50"/>
                      </a:lnTo>
                      <a:lnTo>
                        <a:pt x="195" y="41"/>
                      </a:lnTo>
                      <a:lnTo>
                        <a:pt x="191" y="41"/>
                      </a:lnTo>
                      <a:lnTo>
                        <a:pt x="191" y="36"/>
                      </a:lnTo>
                      <a:lnTo>
                        <a:pt x="177" y="23"/>
                      </a:lnTo>
                      <a:lnTo>
                        <a:pt x="174" y="21"/>
                      </a:lnTo>
                      <a:lnTo>
                        <a:pt x="169" y="16"/>
                      </a:lnTo>
                      <a:lnTo>
                        <a:pt x="157" y="10"/>
                      </a:lnTo>
                      <a:lnTo>
                        <a:pt x="151" y="9"/>
                      </a:lnTo>
                      <a:lnTo>
                        <a:pt x="143" y="4"/>
                      </a:lnTo>
                      <a:lnTo>
                        <a:pt x="134" y="1"/>
                      </a:lnTo>
                      <a:lnTo>
                        <a:pt x="129" y="1"/>
                      </a:lnTo>
                      <a:lnTo>
                        <a:pt x="123" y="0"/>
                      </a:lnTo>
                      <a:lnTo>
                        <a:pt x="92" y="0"/>
                      </a:lnTo>
                      <a:lnTo>
                        <a:pt x="88" y="1"/>
                      </a:lnTo>
                      <a:lnTo>
                        <a:pt x="83" y="1"/>
                      </a:lnTo>
                      <a:lnTo>
                        <a:pt x="74" y="4"/>
                      </a:lnTo>
                      <a:lnTo>
                        <a:pt x="62" y="10"/>
                      </a:lnTo>
                      <a:lnTo>
                        <a:pt x="55" y="13"/>
                      </a:lnTo>
                      <a:lnTo>
                        <a:pt x="46" y="16"/>
                      </a:lnTo>
                      <a:lnTo>
                        <a:pt x="17" y="46"/>
                      </a:lnTo>
                      <a:lnTo>
                        <a:pt x="14" y="55"/>
                      </a:lnTo>
                      <a:lnTo>
                        <a:pt x="11" y="61"/>
                      </a:lnTo>
                      <a:lnTo>
                        <a:pt x="5" y="73"/>
                      </a:lnTo>
                      <a:lnTo>
                        <a:pt x="2" y="82"/>
                      </a:lnTo>
                      <a:lnTo>
                        <a:pt x="2" y="87"/>
                      </a:lnTo>
                      <a:lnTo>
                        <a:pt x="0" y="91"/>
                      </a:lnTo>
                      <a:lnTo>
                        <a:pt x="0" y="107"/>
                      </a:lnTo>
                      <a:lnTo>
                        <a:pt x="9" y="107"/>
                      </a:lnTo>
                      <a:lnTo>
                        <a:pt x="9" y="91"/>
                      </a:lnTo>
                      <a:lnTo>
                        <a:pt x="11" y="87"/>
                      </a:lnTo>
                      <a:lnTo>
                        <a:pt x="11" y="82"/>
                      </a:lnTo>
                      <a:lnTo>
                        <a:pt x="14" y="78"/>
                      </a:lnTo>
                      <a:lnTo>
                        <a:pt x="19" y="65"/>
                      </a:lnTo>
                      <a:lnTo>
                        <a:pt x="22" y="59"/>
                      </a:lnTo>
                      <a:lnTo>
                        <a:pt x="25" y="50"/>
                      </a:lnTo>
                      <a:lnTo>
                        <a:pt x="37" y="41"/>
                      </a:lnTo>
                      <a:lnTo>
                        <a:pt x="37" y="36"/>
                      </a:lnTo>
                      <a:lnTo>
                        <a:pt x="40" y="36"/>
                      </a:lnTo>
                      <a:lnTo>
                        <a:pt x="51" y="24"/>
                      </a:lnTo>
                      <a:lnTo>
                        <a:pt x="60" y="21"/>
                      </a:lnTo>
                      <a:lnTo>
                        <a:pt x="66" y="18"/>
                      </a:lnTo>
                      <a:lnTo>
                        <a:pt x="79" y="13"/>
                      </a:lnTo>
                      <a:lnTo>
                        <a:pt x="83" y="10"/>
                      </a:lnTo>
                      <a:lnTo>
                        <a:pt x="88" y="10"/>
                      </a:lnTo>
                      <a:lnTo>
                        <a:pt x="92" y="9"/>
                      </a:lnTo>
                      <a:lnTo>
                        <a:pt x="123" y="9"/>
                      </a:lnTo>
                      <a:lnTo>
                        <a:pt x="129" y="10"/>
                      </a:lnTo>
                      <a:lnTo>
                        <a:pt x="134" y="10"/>
                      </a:lnTo>
                      <a:lnTo>
                        <a:pt x="139" y="13"/>
                      </a:lnTo>
                      <a:lnTo>
                        <a:pt x="146" y="16"/>
                      </a:lnTo>
                      <a:lnTo>
                        <a:pt x="152" y="18"/>
                      </a:lnTo>
                      <a:lnTo>
                        <a:pt x="166" y="24"/>
                      </a:lnTo>
                      <a:lnTo>
                        <a:pt x="169" y="29"/>
                      </a:lnTo>
                      <a:lnTo>
                        <a:pt x="174" y="32"/>
                      </a:lnTo>
                      <a:lnTo>
                        <a:pt x="186" y="44"/>
                      </a:lnTo>
                      <a:lnTo>
                        <a:pt x="191" y="46"/>
                      </a:lnTo>
                      <a:lnTo>
                        <a:pt x="191" y="50"/>
                      </a:lnTo>
                      <a:lnTo>
                        <a:pt x="195" y="55"/>
                      </a:lnTo>
                      <a:lnTo>
                        <a:pt x="197" y="59"/>
                      </a:lnTo>
                      <a:lnTo>
                        <a:pt x="199" y="65"/>
                      </a:lnTo>
                      <a:lnTo>
                        <a:pt x="205" y="75"/>
                      </a:lnTo>
                      <a:lnTo>
                        <a:pt x="205" y="82"/>
                      </a:lnTo>
                      <a:lnTo>
                        <a:pt x="208" y="87"/>
                      </a:lnTo>
                      <a:lnTo>
                        <a:pt x="208" y="96"/>
                      </a:lnTo>
                      <a:lnTo>
                        <a:pt x="209" y="101"/>
                      </a:lnTo>
                      <a:lnTo>
                        <a:pt x="209" y="111"/>
                      </a:lnTo>
                      <a:lnTo>
                        <a:pt x="208" y="118"/>
                      </a:lnTo>
                      <a:lnTo>
                        <a:pt x="208" y="128"/>
                      </a:lnTo>
                      <a:lnTo>
                        <a:pt x="205" y="133"/>
                      </a:lnTo>
                      <a:lnTo>
                        <a:pt x="205" y="139"/>
                      </a:lnTo>
                      <a:lnTo>
                        <a:pt x="202" y="145"/>
                      </a:lnTo>
                      <a:lnTo>
                        <a:pt x="199" y="151"/>
                      </a:lnTo>
                      <a:lnTo>
                        <a:pt x="195" y="160"/>
                      </a:lnTo>
                      <a:lnTo>
                        <a:pt x="191" y="165"/>
                      </a:lnTo>
                      <a:lnTo>
                        <a:pt x="189" y="168"/>
                      </a:lnTo>
                      <a:lnTo>
                        <a:pt x="185" y="173"/>
                      </a:lnTo>
                      <a:lnTo>
                        <a:pt x="185" y="176"/>
                      </a:lnTo>
                      <a:lnTo>
                        <a:pt x="180" y="179"/>
                      </a:lnTo>
                      <a:lnTo>
                        <a:pt x="177" y="183"/>
                      </a:lnTo>
                      <a:lnTo>
                        <a:pt x="174" y="183"/>
                      </a:lnTo>
                      <a:lnTo>
                        <a:pt x="169" y="188"/>
                      </a:lnTo>
                      <a:lnTo>
                        <a:pt x="166" y="189"/>
                      </a:lnTo>
                      <a:lnTo>
                        <a:pt x="162" y="194"/>
                      </a:lnTo>
                      <a:lnTo>
                        <a:pt x="152" y="199"/>
                      </a:lnTo>
                      <a:lnTo>
                        <a:pt x="146" y="200"/>
                      </a:lnTo>
                      <a:lnTo>
                        <a:pt x="140" y="203"/>
                      </a:lnTo>
                      <a:lnTo>
                        <a:pt x="134" y="203"/>
                      </a:lnTo>
                      <a:lnTo>
                        <a:pt x="129" y="206"/>
                      </a:lnTo>
                      <a:lnTo>
                        <a:pt x="119" y="206"/>
                      </a:lnTo>
                      <a:lnTo>
                        <a:pt x="112" y="208"/>
                      </a:lnTo>
                      <a:lnTo>
                        <a:pt x="102" y="208"/>
                      </a:lnTo>
                      <a:lnTo>
                        <a:pt x="97" y="206"/>
                      </a:lnTo>
                      <a:lnTo>
                        <a:pt x="88" y="206"/>
                      </a:lnTo>
                      <a:lnTo>
                        <a:pt x="83" y="203"/>
                      </a:lnTo>
                      <a:lnTo>
                        <a:pt x="75" y="203"/>
                      </a:lnTo>
                      <a:lnTo>
                        <a:pt x="66" y="199"/>
                      </a:lnTo>
                      <a:lnTo>
                        <a:pt x="60" y="196"/>
                      </a:lnTo>
                      <a:lnTo>
                        <a:pt x="55" y="194"/>
                      </a:lnTo>
                      <a:lnTo>
                        <a:pt x="51" y="189"/>
                      </a:lnTo>
                      <a:lnTo>
                        <a:pt x="46" y="189"/>
                      </a:lnTo>
                      <a:lnTo>
                        <a:pt x="45" y="185"/>
                      </a:lnTo>
                      <a:lnTo>
                        <a:pt x="32" y="173"/>
                      </a:lnTo>
                      <a:lnTo>
                        <a:pt x="29" y="168"/>
                      </a:lnTo>
                      <a:lnTo>
                        <a:pt x="25" y="165"/>
                      </a:lnTo>
                      <a:lnTo>
                        <a:pt x="19" y="151"/>
                      </a:lnTo>
                      <a:lnTo>
                        <a:pt x="17" y="145"/>
                      </a:lnTo>
                      <a:lnTo>
                        <a:pt x="14" y="137"/>
                      </a:lnTo>
                      <a:lnTo>
                        <a:pt x="11" y="133"/>
                      </a:lnTo>
                      <a:lnTo>
                        <a:pt x="11" y="128"/>
                      </a:lnTo>
                      <a:lnTo>
                        <a:pt x="9" y="122"/>
                      </a:lnTo>
                      <a:lnTo>
                        <a:pt x="9" y="107"/>
                      </a:lnTo>
                      <a:lnTo>
                        <a:pt x="0" y="107"/>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33" name="Freeform 390"/>
                <p:cNvSpPr>
                  <a:spLocks noChangeArrowheads="1"/>
                </p:cNvSpPr>
                <p:nvPr/>
              </p:nvSpPr>
              <p:spPr bwMode="auto">
                <a:xfrm>
                  <a:off x="2298" y="2987"/>
                  <a:ext cx="21" cy="99"/>
                </a:xfrm>
                <a:custGeom>
                  <a:avLst/>
                  <a:gdLst>
                    <a:gd name="T0" fmla="*/ 1 w 46"/>
                    <a:gd name="T1" fmla="*/ 0 h 212"/>
                    <a:gd name="T2" fmla="*/ 0 w 46"/>
                    <a:gd name="T3" fmla="*/ 0 h 212"/>
                    <a:gd name="T4" fmla="*/ 0 w 46"/>
                    <a:gd name="T5" fmla="*/ 0 h 212"/>
                    <a:gd name="T6" fmla="*/ 0 w 46"/>
                    <a:gd name="T7" fmla="*/ 0 h 212"/>
                    <a:gd name="T8" fmla="*/ 0 w 46"/>
                    <a:gd name="T9" fmla="*/ 0 h 212"/>
                    <a:gd name="T10" fmla="*/ 0 w 46"/>
                    <a:gd name="T11" fmla="*/ 0 h 212"/>
                    <a:gd name="T12" fmla="*/ 0 w 46"/>
                    <a:gd name="T13" fmla="*/ 0 h 212"/>
                    <a:gd name="T14" fmla="*/ 0 w 46"/>
                    <a:gd name="T15" fmla="*/ 1 h 212"/>
                    <a:gd name="T16" fmla="*/ 0 w 46"/>
                    <a:gd name="T17" fmla="*/ 1 h 212"/>
                    <a:gd name="T18" fmla="*/ 0 w 46"/>
                    <a:gd name="T19" fmla="*/ 1 h 212"/>
                    <a:gd name="T20" fmla="*/ 0 w 46"/>
                    <a:gd name="T21" fmla="*/ 1 h 212"/>
                    <a:gd name="T22" fmla="*/ 0 w 46"/>
                    <a:gd name="T23" fmla="*/ 1 h 212"/>
                    <a:gd name="T24" fmla="*/ 0 w 46"/>
                    <a:gd name="T25" fmla="*/ 2 h 212"/>
                    <a:gd name="T26" fmla="*/ 0 w 46"/>
                    <a:gd name="T27" fmla="*/ 3 h 212"/>
                    <a:gd name="T28" fmla="*/ 0 w 46"/>
                    <a:gd name="T29" fmla="*/ 4 h 212"/>
                    <a:gd name="T30" fmla="*/ 0 w 46"/>
                    <a:gd name="T31" fmla="*/ 4 h 212"/>
                    <a:gd name="T32" fmla="*/ 0 w 46"/>
                    <a:gd name="T33" fmla="*/ 4 h 212"/>
                    <a:gd name="T34" fmla="*/ 0 w 46"/>
                    <a:gd name="T35" fmla="*/ 4 h 212"/>
                    <a:gd name="T36" fmla="*/ 0 w 46"/>
                    <a:gd name="T37" fmla="*/ 4 h 212"/>
                    <a:gd name="T38" fmla="*/ 0 w 46"/>
                    <a:gd name="T39" fmla="*/ 5 h 212"/>
                    <a:gd name="T40" fmla="*/ 0 w 46"/>
                    <a:gd name="T41" fmla="*/ 5 h 212"/>
                    <a:gd name="T42" fmla="*/ 0 w 46"/>
                    <a:gd name="T43" fmla="*/ 5 h 212"/>
                    <a:gd name="T44" fmla="*/ 0 w 46"/>
                    <a:gd name="T45" fmla="*/ 5 h 212"/>
                    <a:gd name="T46" fmla="*/ 0 w 46"/>
                    <a:gd name="T47" fmla="*/ 5 h 212"/>
                    <a:gd name="T48" fmla="*/ 0 w 46"/>
                    <a:gd name="T49" fmla="*/ 5 h 212"/>
                    <a:gd name="T50" fmla="*/ 0 w 46"/>
                    <a:gd name="T51" fmla="*/ 5 h 212"/>
                    <a:gd name="T52" fmla="*/ 0 w 46"/>
                    <a:gd name="T53" fmla="*/ 5 h 212"/>
                    <a:gd name="T54" fmla="*/ 1 w 46"/>
                    <a:gd name="T55" fmla="*/ 5 h 212"/>
                    <a:gd name="T56" fmla="*/ 1 w 46"/>
                    <a:gd name="T57" fmla="*/ 5 h 212"/>
                    <a:gd name="T58" fmla="*/ 1 w 46"/>
                    <a:gd name="T59" fmla="*/ 5 h 212"/>
                    <a:gd name="T60" fmla="*/ 0 w 46"/>
                    <a:gd name="T61" fmla="*/ 5 h 212"/>
                    <a:gd name="T62" fmla="*/ 0 w 46"/>
                    <a:gd name="T63" fmla="*/ 5 h 212"/>
                    <a:gd name="T64" fmla="*/ 0 w 46"/>
                    <a:gd name="T65" fmla="*/ 5 h 212"/>
                    <a:gd name="T66" fmla="*/ 0 w 46"/>
                    <a:gd name="T67" fmla="*/ 5 h 212"/>
                    <a:gd name="T68" fmla="*/ 0 w 46"/>
                    <a:gd name="T69" fmla="*/ 5 h 212"/>
                    <a:gd name="T70" fmla="*/ 0 w 46"/>
                    <a:gd name="T71" fmla="*/ 4 h 212"/>
                    <a:gd name="T72" fmla="*/ 0 w 46"/>
                    <a:gd name="T73" fmla="*/ 4 h 212"/>
                    <a:gd name="T74" fmla="*/ 0 w 46"/>
                    <a:gd name="T75" fmla="*/ 4 h 212"/>
                    <a:gd name="T76" fmla="*/ 0 w 46"/>
                    <a:gd name="T77" fmla="*/ 4 h 212"/>
                    <a:gd name="T78" fmla="*/ 0 w 46"/>
                    <a:gd name="T79" fmla="*/ 4 h 212"/>
                    <a:gd name="T80" fmla="*/ 0 w 46"/>
                    <a:gd name="T81" fmla="*/ 3 h 212"/>
                    <a:gd name="T82" fmla="*/ 0 w 46"/>
                    <a:gd name="T83" fmla="*/ 3 h 212"/>
                    <a:gd name="T84" fmla="*/ 0 w 46"/>
                    <a:gd name="T85" fmla="*/ 2 h 212"/>
                    <a:gd name="T86" fmla="*/ 0 w 46"/>
                    <a:gd name="T87" fmla="*/ 1 h 212"/>
                    <a:gd name="T88" fmla="*/ 0 w 46"/>
                    <a:gd name="T89" fmla="*/ 1 h 212"/>
                    <a:gd name="T90" fmla="*/ 0 w 46"/>
                    <a:gd name="T91" fmla="*/ 1 h 212"/>
                    <a:gd name="T92" fmla="*/ 0 w 46"/>
                    <a:gd name="T93" fmla="*/ 1 h 212"/>
                    <a:gd name="T94" fmla="*/ 0 w 46"/>
                    <a:gd name="T95" fmla="*/ 1 h 212"/>
                    <a:gd name="T96" fmla="*/ 0 w 46"/>
                    <a:gd name="T97" fmla="*/ 1 h 212"/>
                    <a:gd name="T98" fmla="*/ 0 w 46"/>
                    <a:gd name="T99" fmla="*/ 1 h 212"/>
                    <a:gd name="T100" fmla="*/ 0 w 46"/>
                    <a:gd name="T101" fmla="*/ 0 h 212"/>
                    <a:gd name="T102" fmla="*/ 0 w 46"/>
                    <a:gd name="T103" fmla="*/ 0 h 212"/>
                    <a:gd name="T104" fmla="*/ 1 w 46"/>
                    <a:gd name="T105" fmla="*/ 0 h 212"/>
                    <a:gd name="T106" fmla="*/ 1 w 46"/>
                    <a:gd name="T107" fmla="*/ 0 h 212"/>
                    <a:gd name="T108" fmla="*/ 1 w 46"/>
                    <a:gd name="T109" fmla="*/ 0 h 2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
                    <a:gd name="T166" fmla="*/ 0 h 212"/>
                    <a:gd name="T167" fmla="*/ 46 w 46"/>
                    <a:gd name="T168" fmla="*/ 212 h 2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 h="212">
                      <a:moveTo>
                        <a:pt x="46" y="0"/>
                      </a:moveTo>
                      <a:lnTo>
                        <a:pt x="37" y="0"/>
                      </a:lnTo>
                      <a:lnTo>
                        <a:pt x="23" y="13"/>
                      </a:lnTo>
                      <a:lnTo>
                        <a:pt x="25" y="13"/>
                      </a:lnTo>
                      <a:lnTo>
                        <a:pt x="23" y="13"/>
                      </a:lnTo>
                      <a:lnTo>
                        <a:pt x="21" y="18"/>
                      </a:lnTo>
                      <a:lnTo>
                        <a:pt x="18" y="21"/>
                      </a:lnTo>
                      <a:lnTo>
                        <a:pt x="18" y="27"/>
                      </a:lnTo>
                      <a:lnTo>
                        <a:pt x="18" y="24"/>
                      </a:lnTo>
                      <a:lnTo>
                        <a:pt x="21" y="23"/>
                      </a:lnTo>
                      <a:lnTo>
                        <a:pt x="23" y="23"/>
                      </a:lnTo>
                      <a:lnTo>
                        <a:pt x="18" y="24"/>
                      </a:lnTo>
                      <a:lnTo>
                        <a:pt x="18" y="27"/>
                      </a:lnTo>
                      <a:lnTo>
                        <a:pt x="17" y="27"/>
                      </a:lnTo>
                      <a:lnTo>
                        <a:pt x="14" y="32"/>
                      </a:lnTo>
                      <a:lnTo>
                        <a:pt x="14" y="33"/>
                      </a:lnTo>
                      <a:lnTo>
                        <a:pt x="11" y="36"/>
                      </a:lnTo>
                      <a:lnTo>
                        <a:pt x="11" y="38"/>
                      </a:lnTo>
                      <a:lnTo>
                        <a:pt x="9" y="41"/>
                      </a:lnTo>
                      <a:lnTo>
                        <a:pt x="9" y="44"/>
                      </a:lnTo>
                      <a:lnTo>
                        <a:pt x="6" y="46"/>
                      </a:lnTo>
                      <a:lnTo>
                        <a:pt x="6" y="52"/>
                      </a:lnTo>
                      <a:lnTo>
                        <a:pt x="5" y="55"/>
                      </a:lnTo>
                      <a:lnTo>
                        <a:pt x="5" y="64"/>
                      </a:lnTo>
                      <a:lnTo>
                        <a:pt x="1" y="65"/>
                      </a:lnTo>
                      <a:lnTo>
                        <a:pt x="1" y="95"/>
                      </a:lnTo>
                      <a:lnTo>
                        <a:pt x="0" y="96"/>
                      </a:lnTo>
                      <a:lnTo>
                        <a:pt x="0" y="130"/>
                      </a:lnTo>
                      <a:lnTo>
                        <a:pt x="1" y="133"/>
                      </a:lnTo>
                      <a:lnTo>
                        <a:pt x="1" y="147"/>
                      </a:lnTo>
                      <a:lnTo>
                        <a:pt x="5" y="148"/>
                      </a:lnTo>
                      <a:lnTo>
                        <a:pt x="5" y="157"/>
                      </a:lnTo>
                      <a:lnTo>
                        <a:pt x="6" y="160"/>
                      </a:lnTo>
                      <a:lnTo>
                        <a:pt x="6" y="163"/>
                      </a:lnTo>
                      <a:lnTo>
                        <a:pt x="9" y="166"/>
                      </a:lnTo>
                      <a:lnTo>
                        <a:pt x="9" y="168"/>
                      </a:lnTo>
                      <a:lnTo>
                        <a:pt x="14" y="171"/>
                      </a:lnTo>
                      <a:lnTo>
                        <a:pt x="11" y="171"/>
                      </a:lnTo>
                      <a:lnTo>
                        <a:pt x="11" y="168"/>
                      </a:lnTo>
                      <a:lnTo>
                        <a:pt x="11" y="174"/>
                      </a:lnTo>
                      <a:lnTo>
                        <a:pt x="14" y="176"/>
                      </a:lnTo>
                      <a:lnTo>
                        <a:pt x="14" y="180"/>
                      </a:lnTo>
                      <a:lnTo>
                        <a:pt x="15" y="183"/>
                      </a:lnTo>
                      <a:lnTo>
                        <a:pt x="15" y="185"/>
                      </a:lnTo>
                      <a:lnTo>
                        <a:pt x="17" y="188"/>
                      </a:lnTo>
                      <a:lnTo>
                        <a:pt x="17" y="189"/>
                      </a:lnTo>
                      <a:lnTo>
                        <a:pt x="21" y="194"/>
                      </a:lnTo>
                      <a:lnTo>
                        <a:pt x="23" y="194"/>
                      </a:lnTo>
                      <a:lnTo>
                        <a:pt x="23" y="199"/>
                      </a:lnTo>
                      <a:lnTo>
                        <a:pt x="25" y="199"/>
                      </a:lnTo>
                      <a:lnTo>
                        <a:pt x="23" y="199"/>
                      </a:lnTo>
                      <a:lnTo>
                        <a:pt x="28" y="203"/>
                      </a:lnTo>
                      <a:lnTo>
                        <a:pt x="29" y="203"/>
                      </a:lnTo>
                      <a:lnTo>
                        <a:pt x="28" y="206"/>
                      </a:lnTo>
                      <a:lnTo>
                        <a:pt x="37" y="212"/>
                      </a:lnTo>
                      <a:lnTo>
                        <a:pt x="40" y="208"/>
                      </a:lnTo>
                      <a:lnTo>
                        <a:pt x="37" y="202"/>
                      </a:lnTo>
                      <a:lnTo>
                        <a:pt x="34" y="199"/>
                      </a:lnTo>
                      <a:lnTo>
                        <a:pt x="32" y="199"/>
                      </a:lnTo>
                      <a:lnTo>
                        <a:pt x="34" y="199"/>
                      </a:lnTo>
                      <a:lnTo>
                        <a:pt x="29" y="194"/>
                      </a:lnTo>
                      <a:lnTo>
                        <a:pt x="28" y="194"/>
                      </a:lnTo>
                      <a:lnTo>
                        <a:pt x="28" y="189"/>
                      </a:lnTo>
                      <a:lnTo>
                        <a:pt x="25" y="189"/>
                      </a:lnTo>
                      <a:lnTo>
                        <a:pt x="28" y="188"/>
                      </a:lnTo>
                      <a:lnTo>
                        <a:pt x="25" y="185"/>
                      </a:lnTo>
                      <a:lnTo>
                        <a:pt x="25" y="183"/>
                      </a:lnTo>
                      <a:lnTo>
                        <a:pt x="23" y="180"/>
                      </a:lnTo>
                      <a:lnTo>
                        <a:pt x="23" y="179"/>
                      </a:lnTo>
                      <a:lnTo>
                        <a:pt x="21" y="176"/>
                      </a:lnTo>
                      <a:lnTo>
                        <a:pt x="21" y="173"/>
                      </a:lnTo>
                      <a:lnTo>
                        <a:pt x="18" y="171"/>
                      </a:lnTo>
                      <a:lnTo>
                        <a:pt x="18" y="166"/>
                      </a:lnTo>
                      <a:lnTo>
                        <a:pt x="17" y="166"/>
                      </a:lnTo>
                      <a:lnTo>
                        <a:pt x="17" y="162"/>
                      </a:lnTo>
                      <a:lnTo>
                        <a:pt x="15" y="160"/>
                      </a:lnTo>
                      <a:lnTo>
                        <a:pt x="15" y="156"/>
                      </a:lnTo>
                      <a:lnTo>
                        <a:pt x="14" y="153"/>
                      </a:lnTo>
                      <a:lnTo>
                        <a:pt x="14" y="145"/>
                      </a:lnTo>
                      <a:lnTo>
                        <a:pt x="11" y="144"/>
                      </a:lnTo>
                      <a:lnTo>
                        <a:pt x="11" y="128"/>
                      </a:lnTo>
                      <a:lnTo>
                        <a:pt x="9" y="125"/>
                      </a:lnTo>
                      <a:lnTo>
                        <a:pt x="9" y="101"/>
                      </a:lnTo>
                      <a:lnTo>
                        <a:pt x="11" y="98"/>
                      </a:lnTo>
                      <a:lnTo>
                        <a:pt x="11" y="69"/>
                      </a:lnTo>
                      <a:lnTo>
                        <a:pt x="14" y="67"/>
                      </a:lnTo>
                      <a:lnTo>
                        <a:pt x="14" y="59"/>
                      </a:lnTo>
                      <a:lnTo>
                        <a:pt x="15" y="56"/>
                      </a:lnTo>
                      <a:lnTo>
                        <a:pt x="15" y="50"/>
                      </a:lnTo>
                      <a:lnTo>
                        <a:pt x="17" y="49"/>
                      </a:lnTo>
                      <a:lnTo>
                        <a:pt x="17" y="44"/>
                      </a:lnTo>
                      <a:lnTo>
                        <a:pt x="18" y="41"/>
                      </a:lnTo>
                      <a:lnTo>
                        <a:pt x="21" y="38"/>
                      </a:lnTo>
                      <a:lnTo>
                        <a:pt x="21" y="36"/>
                      </a:lnTo>
                      <a:lnTo>
                        <a:pt x="23" y="33"/>
                      </a:lnTo>
                      <a:lnTo>
                        <a:pt x="21" y="32"/>
                      </a:lnTo>
                      <a:lnTo>
                        <a:pt x="23" y="32"/>
                      </a:lnTo>
                      <a:lnTo>
                        <a:pt x="23" y="29"/>
                      </a:lnTo>
                      <a:lnTo>
                        <a:pt x="23" y="32"/>
                      </a:lnTo>
                      <a:lnTo>
                        <a:pt x="28" y="29"/>
                      </a:lnTo>
                      <a:lnTo>
                        <a:pt x="28" y="24"/>
                      </a:lnTo>
                      <a:lnTo>
                        <a:pt x="29" y="23"/>
                      </a:lnTo>
                      <a:lnTo>
                        <a:pt x="28" y="18"/>
                      </a:lnTo>
                      <a:lnTo>
                        <a:pt x="29" y="18"/>
                      </a:lnTo>
                      <a:lnTo>
                        <a:pt x="34" y="13"/>
                      </a:lnTo>
                      <a:lnTo>
                        <a:pt x="32" y="13"/>
                      </a:lnTo>
                      <a:lnTo>
                        <a:pt x="34" y="13"/>
                      </a:lnTo>
                      <a:lnTo>
                        <a:pt x="40" y="9"/>
                      </a:lnTo>
                      <a:lnTo>
                        <a:pt x="46" y="9"/>
                      </a:lnTo>
                      <a:lnTo>
                        <a:pt x="46" y="0"/>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34" name="Freeform 391"/>
                <p:cNvSpPr>
                  <a:spLocks noChangeArrowheads="1"/>
                </p:cNvSpPr>
                <p:nvPr/>
              </p:nvSpPr>
              <p:spPr bwMode="auto">
                <a:xfrm>
                  <a:off x="2280" y="2987"/>
                  <a:ext cx="35" cy="102"/>
                </a:xfrm>
                <a:custGeom>
                  <a:avLst/>
                  <a:gdLst>
                    <a:gd name="T0" fmla="*/ 2 w 75"/>
                    <a:gd name="T1" fmla="*/ 0 h 217"/>
                    <a:gd name="T2" fmla="*/ 1 w 75"/>
                    <a:gd name="T3" fmla="*/ 0 h 217"/>
                    <a:gd name="T4" fmla="*/ 1 w 75"/>
                    <a:gd name="T5" fmla="*/ 0 h 217"/>
                    <a:gd name="T6" fmla="*/ 1 w 75"/>
                    <a:gd name="T7" fmla="*/ 0 h 217"/>
                    <a:gd name="T8" fmla="*/ 1 w 75"/>
                    <a:gd name="T9" fmla="*/ 1 h 217"/>
                    <a:gd name="T10" fmla="*/ 1 w 75"/>
                    <a:gd name="T11" fmla="*/ 1 h 217"/>
                    <a:gd name="T12" fmla="*/ 0 w 75"/>
                    <a:gd name="T13" fmla="*/ 1 h 217"/>
                    <a:gd name="T14" fmla="*/ 0 w 75"/>
                    <a:gd name="T15" fmla="*/ 1 h 217"/>
                    <a:gd name="T16" fmla="*/ 0 w 75"/>
                    <a:gd name="T17" fmla="*/ 1 h 217"/>
                    <a:gd name="T18" fmla="*/ 0 w 75"/>
                    <a:gd name="T19" fmla="*/ 2 h 217"/>
                    <a:gd name="T20" fmla="*/ 0 w 75"/>
                    <a:gd name="T21" fmla="*/ 2 h 217"/>
                    <a:gd name="T22" fmla="*/ 0 w 75"/>
                    <a:gd name="T23" fmla="*/ 2 h 217"/>
                    <a:gd name="T24" fmla="*/ 0 w 75"/>
                    <a:gd name="T25" fmla="*/ 2 h 217"/>
                    <a:gd name="T26" fmla="*/ 0 w 75"/>
                    <a:gd name="T27" fmla="*/ 2 h 217"/>
                    <a:gd name="T28" fmla="*/ 0 w 75"/>
                    <a:gd name="T29" fmla="*/ 3 h 217"/>
                    <a:gd name="T30" fmla="*/ 0 w 75"/>
                    <a:gd name="T31" fmla="*/ 4 h 217"/>
                    <a:gd name="T32" fmla="*/ 0 w 75"/>
                    <a:gd name="T33" fmla="*/ 4 h 217"/>
                    <a:gd name="T34" fmla="*/ 0 w 75"/>
                    <a:gd name="T35" fmla="*/ 4 h 217"/>
                    <a:gd name="T36" fmla="*/ 0 w 75"/>
                    <a:gd name="T37" fmla="*/ 4 h 217"/>
                    <a:gd name="T38" fmla="*/ 0 w 75"/>
                    <a:gd name="T39" fmla="*/ 4 h 217"/>
                    <a:gd name="T40" fmla="*/ 0 w 75"/>
                    <a:gd name="T41" fmla="*/ 4 h 217"/>
                    <a:gd name="T42" fmla="*/ 0 w 75"/>
                    <a:gd name="T43" fmla="*/ 5 h 217"/>
                    <a:gd name="T44" fmla="*/ 0 w 75"/>
                    <a:gd name="T45" fmla="*/ 5 h 217"/>
                    <a:gd name="T46" fmla="*/ 1 w 75"/>
                    <a:gd name="T47" fmla="*/ 5 h 217"/>
                    <a:gd name="T48" fmla="*/ 1 w 75"/>
                    <a:gd name="T49" fmla="*/ 5 h 217"/>
                    <a:gd name="T50" fmla="*/ 1 w 75"/>
                    <a:gd name="T51" fmla="*/ 5 h 217"/>
                    <a:gd name="T52" fmla="*/ 1 w 75"/>
                    <a:gd name="T53" fmla="*/ 5 h 217"/>
                    <a:gd name="T54" fmla="*/ 1 w 75"/>
                    <a:gd name="T55" fmla="*/ 5 h 217"/>
                    <a:gd name="T56" fmla="*/ 1 w 75"/>
                    <a:gd name="T57" fmla="*/ 6 h 217"/>
                    <a:gd name="T58" fmla="*/ 2 w 75"/>
                    <a:gd name="T59" fmla="*/ 6 h 217"/>
                    <a:gd name="T60" fmla="*/ 2 w 75"/>
                    <a:gd name="T61" fmla="*/ 5 h 217"/>
                    <a:gd name="T62" fmla="*/ 1 w 75"/>
                    <a:gd name="T63" fmla="*/ 5 h 217"/>
                    <a:gd name="T64" fmla="*/ 1 w 75"/>
                    <a:gd name="T65" fmla="*/ 5 h 217"/>
                    <a:gd name="T66" fmla="*/ 1 w 75"/>
                    <a:gd name="T67" fmla="*/ 5 h 217"/>
                    <a:gd name="T68" fmla="*/ 1 w 75"/>
                    <a:gd name="T69" fmla="*/ 5 h 217"/>
                    <a:gd name="T70" fmla="*/ 1 w 75"/>
                    <a:gd name="T71" fmla="*/ 5 h 217"/>
                    <a:gd name="T72" fmla="*/ 1 w 75"/>
                    <a:gd name="T73" fmla="*/ 5 h 217"/>
                    <a:gd name="T74" fmla="*/ 1 w 75"/>
                    <a:gd name="T75" fmla="*/ 5 h 217"/>
                    <a:gd name="T76" fmla="*/ 1 w 75"/>
                    <a:gd name="T77" fmla="*/ 4 h 217"/>
                    <a:gd name="T78" fmla="*/ 0 w 75"/>
                    <a:gd name="T79" fmla="*/ 4 h 217"/>
                    <a:gd name="T80" fmla="*/ 0 w 75"/>
                    <a:gd name="T81" fmla="*/ 4 h 217"/>
                    <a:gd name="T82" fmla="*/ 0 w 75"/>
                    <a:gd name="T83" fmla="*/ 4 h 217"/>
                    <a:gd name="T84" fmla="*/ 0 w 75"/>
                    <a:gd name="T85" fmla="*/ 4 h 217"/>
                    <a:gd name="T86" fmla="*/ 0 w 75"/>
                    <a:gd name="T87" fmla="*/ 4 h 217"/>
                    <a:gd name="T88" fmla="*/ 0 w 75"/>
                    <a:gd name="T89" fmla="*/ 3 h 217"/>
                    <a:gd name="T90" fmla="*/ 0 w 75"/>
                    <a:gd name="T91" fmla="*/ 3 h 217"/>
                    <a:gd name="T92" fmla="*/ 0 w 75"/>
                    <a:gd name="T93" fmla="*/ 2 h 217"/>
                    <a:gd name="T94" fmla="*/ 0 w 75"/>
                    <a:gd name="T95" fmla="*/ 2 h 217"/>
                    <a:gd name="T96" fmla="*/ 0 w 75"/>
                    <a:gd name="T97" fmla="*/ 2 h 217"/>
                    <a:gd name="T98" fmla="*/ 0 w 75"/>
                    <a:gd name="T99" fmla="*/ 1 h 217"/>
                    <a:gd name="T100" fmla="*/ 1 w 75"/>
                    <a:gd name="T101" fmla="*/ 1 h 217"/>
                    <a:gd name="T102" fmla="*/ 1 w 75"/>
                    <a:gd name="T103" fmla="*/ 1 h 217"/>
                    <a:gd name="T104" fmla="*/ 1 w 75"/>
                    <a:gd name="T105" fmla="*/ 1 h 217"/>
                    <a:gd name="T106" fmla="*/ 1 w 75"/>
                    <a:gd name="T107" fmla="*/ 0 h 217"/>
                    <a:gd name="T108" fmla="*/ 2 w 75"/>
                    <a:gd name="T109" fmla="*/ 0 h 217"/>
                    <a:gd name="T110" fmla="*/ 2 w 75"/>
                    <a:gd name="T111" fmla="*/ 0 h 2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217"/>
                    <a:gd name="T170" fmla="*/ 75 w 75"/>
                    <a:gd name="T171" fmla="*/ 217 h 2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217">
                      <a:moveTo>
                        <a:pt x="71" y="0"/>
                      </a:moveTo>
                      <a:lnTo>
                        <a:pt x="74" y="0"/>
                      </a:lnTo>
                      <a:lnTo>
                        <a:pt x="69" y="0"/>
                      </a:lnTo>
                      <a:lnTo>
                        <a:pt x="65" y="4"/>
                      </a:lnTo>
                      <a:lnTo>
                        <a:pt x="60" y="6"/>
                      </a:lnTo>
                      <a:lnTo>
                        <a:pt x="60" y="9"/>
                      </a:lnTo>
                      <a:lnTo>
                        <a:pt x="58" y="6"/>
                      </a:lnTo>
                      <a:lnTo>
                        <a:pt x="55" y="10"/>
                      </a:lnTo>
                      <a:lnTo>
                        <a:pt x="52" y="10"/>
                      </a:lnTo>
                      <a:lnTo>
                        <a:pt x="37" y="24"/>
                      </a:lnTo>
                      <a:lnTo>
                        <a:pt x="40" y="27"/>
                      </a:lnTo>
                      <a:lnTo>
                        <a:pt x="37" y="27"/>
                      </a:lnTo>
                      <a:lnTo>
                        <a:pt x="32" y="32"/>
                      </a:lnTo>
                      <a:lnTo>
                        <a:pt x="32" y="33"/>
                      </a:lnTo>
                      <a:lnTo>
                        <a:pt x="31" y="36"/>
                      </a:lnTo>
                      <a:lnTo>
                        <a:pt x="31" y="41"/>
                      </a:lnTo>
                      <a:lnTo>
                        <a:pt x="31" y="38"/>
                      </a:lnTo>
                      <a:lnTo>
                        <a:pt x="32" y="36"/>
                      </a:lnTo>
                      <a:lnTo>
                        <a:pt x="35" y="36"/>
                      </a:lnTo>
                      <a:lnTo>
                        <a:pt x="31" y="36"/>
                      </a:lnTo>
                      <a:lnTo>
                        <a:pt x="28" y="41"/>
                      </a:lnTo>
                      <a:lnTo>
                        <a:pt x="29" y="41"/>
                      </a:lnTo>
                      <a:lnTo>
                        <a:pt x="28" y="41"/>
                      </a:lnTo>
                      <a:lnTo>
                        <a:pt x="23" y="44"/>
                      </a:lnTo>
                      <a:lnTo>
                        <a:pt x="23" y="46"/>
                      </a:lnTo>
                      <a:lnTo>
                        <a:pt x="18" y="50"/>
                      </a:lnTo>
                      <a:lnTo>
                        <a:pt x="18" y="52"/>
                      </a:lnTo>
                      <a:lnTo>
                        <a:pt x="14" y="56"/>
                      </a:lnTo>
                      <a:lnTo>
                        <a:pt x="14" y="59"/>
                      </a:lnTo>
                      <a:lnTo>
                        <a:pt x="12" y="61"/>
                      </a:lnTo>
                      <a:lnTo>
                        <a:pt x="14" y="65"/>
                      </a:lnTo>
                      <a:lnTo>
                        <a:pt x="12" y="65"/>
                      </a:lnTo>
                      <a:lnTo>
                        <a:pt x="9" y="69"/>
                      </a:lnTo>
                      <a:lnTo>
                        <a:pt x="8" y="72"/>
                      </a:lnTo>
                      <a:lnTo>
                        <a:pt x="8" y="78"/>
                      </a:lnTo>
                      <a:lnTo>
                        <a:pt x="6" y="79"/>
                      </a:lnTo>
                      <a:lnTo>
                        <a:pt x="6" y="87"/>
                      </a:lnTo>
                      <a:lnTo>
                        <a:pt x="3" y="88"/>
                      </a:lnTo>
                      <a:lnTo>
                        <a:pt x="3" y="96"/>
                      </a:lnTo>
                      <a:lnTo>
                        <a:pt x="3" y="95"/>
                      </a:lnTo>
                      <a:lnTo>
                        <a:pt x="6" y="95"/>
                      </a:lnTo>
                      <a:lnTo>
                        <a:pt x="2" y="96"/>
                      </a:lnTo>
                      <a:lnTo>
                        <a:pt x="2" y="102"/>
                      </a:lnTo>
                      <a:lnTo>
                        <a:pt x="0" y="105"/>
                      </a:lnTo>
                      <a:lnTo>
                        <a:pt x="0" y="128"/>
                      </a:lnTo>
                      <a:lnTo>
                        <a:pt x="2" y="130"/>
                      </a:lnTo>
                      <a:lnTo>
                        <a:pt x="3" y="137"/>
                      </a:lnTo>
                      <a:lnTo>
                        <a:pt x="6" y="137"/>
                      </a:lnTo>
                      <a:lnTo>
                        <a:pt x="3" y="142"/>
                      </a:lnTo>
                      <a:lnTo>
                        <a:pt x="6" y="144"/>
                      </a:lnTo>
                      <a:lnTo>
                        <a:pt x="6" y="145"/>
                      </a:lnTo>
                      <a:lnTo>
                        <a:pt x="8" y="147"/>
                      </a:lnTo>
                      <a:lnTo>
                        <a:pt x="8" y="150"/>
                      </a:lnTo>
                      <a:lnTo>
                        <a:pt x="12" y="151"/>
                      </a:lnTo>
                      <a:lnTo>
                        <a:pt x="9" y="151"/>
                      </a:lnTo>
                      <a:lnTo>
                        <a:pt x="9" y="150"/>
                      </a:lnTo>
                      <a:lnTo>
                        <a:pt x="12" y="157"/>
                      </a:lnTo>
                      <a:lnTo>
                        <a:pt x="14" y="157"/>
                      </a:lnTo>
                      <a:lnTo>
                        <a:pt x="14" y="162"/>
                      </a:lnTo>
                      <a:lnTo>
                        <a:pt x="17" y="162"/>
                      </a:lnTo>
                      <a:lnTo>
                        <a:pt x="17" y="165"/>
                      </a:lnTo>
                      <a:lnTo>
                        <a:pt x="18" y="165"/>
                      </a:lnTo>
                      <a:lnTo>
                        <a:pt x="17" y="166"/>
                      </a:lnTo>
                      <a:lnTo>
                        <a:pt x="23" y="173"/>
                      </a:lnTo>
                      <a:lnTo>
                        <a:pt x="25" y="173"/>
                      </a:lnTo>
                      <a:lnTo>
                        <a:pt x="23" y="174"/>
                      </a:lnTo>
                      <a:lnTo>
                        <a:pt x="28" y="179"/>
                      </a:lnTo>
                      <a:lnTo>
                        <a:pt x="29" y="176"/>
                      </a:lnTo>
                      <a:lnTo>
                        <a:pt x="28" y="179"/>
                      </a:lnTo>
                      <a:lnTo>
                        <a:pt x="32" y="185"/>
                      </a:lnTo>
                      <a:lnTo>
                        <a:pt x="35" y="185"/>
                      </a:lnTo>
                      <a:lnTo>
                        <a:pt x="35" y="188"/>
                      </a:lnTo>
                      <a:lnTo>
                        <a:pt x="37" y="188"/>
                      </a:lnTo>
                      <a:lnTo>
                        <a:pt x="35" y="189"/>
                      </a:lnTo>
                      <a:lnTo>
                        <a:pt x="42" y="194"/>
                      </a:lnTo>
                      <a:lnTo>
                        <a:pt x="40" y="194"/>
                      </a:lnTo>
                      <a:lnTo>
                        <a:pt x="42" y="194"/>
                      </a:lnTo>
                      <a:lnTo>
                        <a:pt x="46" y="200"/>
                      </a:lnTo>
                      <a:lnTo>
                        <a:pt x="48" y="202"/>
                      </a:lnTo>
                      <a:lnTo>
                        <a:pt x="51" y="202"/>
                      </a:lnTo>
                      <a:lnTo>
                        <a:pt x="51" y="203"/>
                      </a:lnTo>
                      <a:lnTo>
                        <a:pt x="52" y="203"/>
                      </a:lnTo>
                      <a:lnTo>
                        <a:pt x="52" y="206"/>
                      </a:lnTo>
                      <a:lnTo>
                        <a:pt x="55" y="206"/>
                      </a:lnTo>
                      <a:lnTo>
                        <a:pt x="55" y="208"/>
                      </a:lnTo>
                      <a:lnTo>
                        <a:pt x="55" y="211"/>
                      </a:lnTo>
                      <a:lnTo>
                        <a:pt x="60" y="211"/>
                      </a:lnTo>
                      <a:lnTo>
                        <a:pt x="60" y="212"/>
                      </a:lnTo>
                      <a:lnTo>
                        <a:pt x="65" y="217"/>
                      </a:lnTo>
                      <a:lnTo>
                        <a:pt x="69" y="217"/>
                      </a:lnTo>
                      <a:lnTo>
                        <a:pt x="69" y="208"/>
                      </a:lnTo>
                      <a:lnTo>
                        <a:pt x="66" y="206"/>
                      </a:lnTo>
                      <a:lnTo>
                        <a:pt x="65" y="208"/>
                      </a:lnTo>
                      <a:lnTo>
                        <a:pt x="65" y="206"/>
                      </a:lnTo>
                      <a:lnTo>
                        <a:pt x="60" y="206"/>
                      </a:lnTo>
                      <a:lnTo>
                        <a:pt x="60" y="203"/>
                      </a:lnTo>
                      <a:lnTo>
                        <a:pt x="58" y="203"/>
                      </a:lnTo>
                      <a:lnTo>
                        <a:pt x="58" y="202"/>
                      </a:lnTo>
                      <a:lnTo>
                        <a:pt x="55" y="202"/>
                      </a:lnTo>
                      <a:lnTo>
                        <a:pt x="55" y="200"/>
                      </a:lnTo>
                      <a:lnTo>
                        <a:pt x="55" y="199"/>
                      </a:lnTo>
                      <a:lnTo>
                        <a:pt x="52" y="199"/>
                      </a:lnTo>
                      <a:lnTo>
                        <a:pt x="55" y="196"/>
                      </a:lnTo>
                      <a:lnTo>
                        <a:pt x="46" y="189"/>
                      </a:lnTo>
                      <a:lnTo>
                        <a:pt x="48" y="189"/>
                      </a:lnTo>
                      <a:lnTo>
                        <a:pt x="46" y="189"/>
                      </a:lnTo>
                      <a:lnTo>
                        <a:pt x="43" y="185"/>
                      </a:lnTo>
                      <a:lnTo>
                        <a:pt x="42" y="183"/>
                      </a:lnTo>
                      <a:lnTo>
                        <a:pt x="40" y="183"/>
                      </a:lnTo>
                      <a:lnTo>
                        <a:pt x="40" y="180"/>
                      </a:lnTo>
                      <a:lnTo>
                        <a:pt x="37" y="180"/>
                      </a:lnTo>
                      <a:lnTo>
                        <a:pt x="40" y="179"/>
                      </a:lnTo>
                      <a:lnTo>
                        <a:pt x="29" y="168"/>
                      </a:lnTo>
                      <a:lnTo>
                        <a:pt x="28" y="168"/>
                      </a:lnTo>
                      <a:lnTo>
                        <a:pt x="29" y="166"/>
                      </a:lnTo>
                      <a:lnTo>
                        <a:pt x="23" y="160"/>
                      </a:lnTo>
                      <a:lnTo>
                        <a:pt x="20" y="160"/>
                      </a:lnTo>
                      <a:lnTo>
                        <a:pt x="20" y="157"/>
                      </a:lnTo>
                      <a:lnTo>
                        <a:pt x="18" y="157"/>
                      </a:lnTo>
                      <a:lnTo>
                        <a:pt x="18" y="153"/>
                      </a:lnTo>
                      <a:lnTo>
                        <a:pt x="17" y="153"/>
                      </a:lnTo>
                      <a:lnTo>
                        <a:pt x="18" y="150"/>
                      </a:lnTo>
                      <a:lnTo>
                        <a:pt x="18" y="147"/>
                      </a:lnTo>
                      <a:lnTo>
                        <a:pt x="17" y="147"/>
                      </a:lnTo>
                      <a:lnTo>
                        <a:pt x="17" y="144"/>
                      </a:lnTo>
                      <a:lnTo>
                        <a:pt x="14" y="142"/>
                      </a:lnTo>
                      <a:lnTo>
                        <a:pt x="14" y="139"/>
                      </a:lnTo>
                      <a:lnTo>
                        <a:pt x="12" y="137"/>
                      </a:lnTo>
                      <a:lnTo>
                        <a:pt x="9" y="133"/>
                      </a:lnTo>
                      <a:lnTo>
                        <a:pt x="8" y="133"/>
                      </a:lnTo>
                      <a:lnTo>
                        <a:pt x="9" y="125"/>
                      </a:lnTo>
                      <a:lnTo>
                        <a:pt x="8" y="124"/>
                      </a:lnTo>
                      <a:lnTo>
                        <a:pt x="8" y="110"/>
                      </a:lnTo>
                      <a:lnTo>
                        <a:pt x="9" y="107"/>
                      </a:lnTo>
                      <a:lnTo>
                        <a:pt x="9" y="99"/>
                      </a:lnTo>
                      <a:lnTo>
                        <a:pt x="12" y="99"/>
                      </a:lnTo>
                      <a:lnTo>
                        <a:pt x="12" y="93"/>
                      </a:lnTo>
                      <a:lnTo>
                        <a:pt x="14" y="91"/>
                      </a:lnTo>
                      <a:lnTo>
                        <a:pt x="14" y="84"/>
                      </a:lnTo>
                      <a:lnTo>
                        <a:pt x="17" y="82"/>
                      </a:lnTo>
                      <a:lnTo>
                        <a:pt x="17" y="75"/>
                      </a:lnTo>
                      <a:lnTo>
                        <a:pt x="18" y="73"/>
                      </a:lnTo>
                      <a:lnTo>
                        <a:pt x="17" y="69"/>
                      </a:lnTo>
                      <a:lnTo>
                        <a:pt x="18" y="69"/>
                      </a:lnTo>
                      <a:lnTo>
                        <a:pt x="20" y="65"/>
                      </a:lnTo>
                      <a:lnTo>
                        <a:pt x="23" y="64"/>
                      </a:lnTo>
                      <a:lnTo>
                        <a:pt x="23" y="61"/>
                      </a:lnTo>
                      <a:lnTo>
                        <a:pt x="28" y="56"/>
                      </a:lnTo>
                      <a:lnTo>
                        <a:pt x="28" y="55"/>
                      </a:lnTo>
                      <a:lnTo>
                        <a:pt x="31" y="50"/>
                      </a:lnTo>
                      <a:lnTo>
                        <a:pt x="31" y="49"/>
                      </a:lnTo>
                      <a:lnTo>
                        <a:pt x="35" y="44"/>
                      </a:lnTo>
                      <a:lnTo>
                        <a:pt x="40" y="41"/>
                      </a:lnTo>
                      <a:lnTo>
                        <a:pt x="42" y="38"/>
                      </a:lnTo>
                      <a:lnTo>
                        <a:pt x="42" y="36"/>
                      </a:lnTo>
                      <a:lnTo>
                        <a:pt x="43" y="33"/>
                      </a:lnTo>
                      <a:lnTo>
                        <a:pt x="42" y="32"/>
                      </a:lnTo>
                      <a:lnTo>
                        <a:pt x="43" y="32"/>
                      </a:lnTo>
                      <a:lnTo>
                        <a:pt x="55" y="18"/>
                      </a:lnTo>
                      <a:lnTo>
                        <a:pt x="58" y="18"/>
                      </a:lnTo>
                      <a:lnTo>
                        <a:pt x="65" y="13"/>
                      </a:lnTo>
                      <a:lnTo>
                        <a:pt x="65" y="10"/>
                      </a:lnTo>
                      <a:lnTo>
                        <a:pt x="69" y="13"/>
                      </a:lnTo>
                      <a:lnTo>
                        <a:pt x="74" y="9"/>
                      </a:lnTo>
                      <a:lnTo>
                        <a:pt x="75" y="9"/>
                      </a:lnTo>
                      <a:lnTo>
                        <a:pt x="71" y="0"/>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35" name="Freeform 392"/>
                <p:cNvSpPr>
                  <a:spLocks noChangeArrowheads="1"/>
                </p:cNvSpPr>
                <p:nvPr/>
              </p:nvSpPr>
              <p:spPr bwMode="auto">
                <a:xfrm>
                  <a:off x="2277" y="3006"/>
                  <a:ext cx="38" cy="11"/>
                </a:xfrm>
                <a:custGeom>
                  <a:avLst/>
                  <a:gdLst>
                    <a:gd name="T0" fmla="*/ 0 w 81"/>
                    <a:gd name="T1" fmla="*/ 0 h 26"/>
                    <a:gd name="T2" fmla="*/ 0 w 81"/>
                    <a:gd name="T3" fmla="*/ 0 h 26"/>
                    <a:gd name="T4" fmla="*/ 0 w 81"/>
                    <a:gd name="T5" fmla="*/ 0 h 26"/>
                    <a:gd name="T6" fmla="*/ 0 w 81"/>
                    <a:gd name="T7" fmla="*/ 0 h 26"/>
                    <a:gd name="T8" fmla="*/ 0 w 81"/>
                    <a:gd name="T9" fmla="*/ 0 h 26"/>
                    <a:gd name="T10" fmla="*/ 0 w 81"/>
                    <a:gd name="T11" fmla="*/ 0 h 26"/>
                    <a:gd name="T12" fmla="*/ 0 w 81"/>
                    <a:gd name="T13" fmla="*/ 0 h 26"/>
                    <a:gd name="T14" fmla="*/ 0 w 81"/>
                    <a:gd name="T15" fmla="*/ 0 h 26"/>
                    <a:gd name="T16" fmla="*/ 0 w 81"/>
                    <a:gd name="T17" fmla="*/ 0 h 26"/>
                    <a:gd name="T18" fmla="*/ 0 w 81"/>
                    <a:gd name="T19" fmla="*/ 0 h 26"/>
                    <a:gd name="T20" fmla="*/ 0 w 81"/>
                    <a:gd name="T21" fmla="*/ 0 h 26"/>
                    <a:gd name="T22" fmla="*/ 0 w 81"/>
                    <a:gd name="T23" fmla="*/ 0 h 26"/>
                    <a:gd name="T24" fmla="*/ 0 w 81"/>
                    <a:gd name="T25" fmla="*/ 0 h 26"/>
                    <a:gd name="T26" fmla="*/ 0 w 81"/>
                    <a:gd name="T27" fmla="*/ 0 h 26"/>
                    <a:gd name="T28" fmla="*/ 1 w 81"/>
                    <a:gd name="T29" fmla="*/ 0 h 26"/>
                    <a:gd name="T30" fmla="*/ 1 w 81"/>
                    <a:gd name="T31" fmla="*/ 0 h 26"/>
                    <a:gd name="T32" fmla="*/ 1 w 81"/>
                    <a:gd name="T33" fmla="*/ 0 h 26"/>
                    <a:gd name="T34" fmla="*/ 1 w 81"/>
                    <a:gd name="T35" fmla="*/ 0 h 26"/>
                    <a:gd name="T36" fmla="*/ 1 w 81"/>
                    <a:gd name="T37" fmla="*/ 0 h 26"/>
                    <a:gd name="T38" fmla="*/ 2 w 81"/>
                    <a:gd name="T39" fmla="*/ 0 h 26"/>
                    <a:gd name="T40" fmla="*/ 2 w 81"/>
                    <a:gd name="T41" fmla="*/ 0 h 26"/>
                    <a:gd name="T42" fmla="*/ 2 w 81"/>
                    <a:gd name="T43" fmla="*/ 0 h 26"/>
                    <a:gd name="T44" fmla="*/ 2 w 81"/>
                    <a:gd name="T45" fmla="*/ 0 h 26"/>
                    <a:gd name="T46" fmla="*/ 2 w 81"/>
                    <a:gd name="T47" fmla="*/ 0 h 26"/>
                    <a:gd name="T48" fmla="*/ 2 w 81"/>
                    <a:gd name="T49" fmla="*/ 0 h 26"/>
                    <a:gd name="T50" fmla="*/ 2 w 81"/>
                    <a:gd name="T51" fmla="*/ 0 h 26"/>
                    <a:gd name="T52" fmla="*/ 2 w 81"/>
                    <a:gd name="T53" fmla="*/ 0 h 26"/>
                    <a:gd name="T54" fmla="*/ 2 w 81"/>
                    <a:gd name="T55" fmla="*/ 0 h 26"/>
                    <a:gd name="T56" fmla="*/ 2 w 81"/>
                    <a:gd name="T57" fmla="*/ 0 h 26"/>
                    <a:gd name="T58" fmla="*/ 2 w 81"/>
                    <a:gd name="T59" fmla="*/ 0 h 26"/>
                    <a:gd name="T60" fmla="*/ 2 w 81"/>
                    <a:gd name="T61" fmla="*/ 0 h 26"/>
                    <a:gd name="T62" fmla="*/ 1 w 81"/>
                    <a:gd name="T63" fmla="*/ 0 h 26"/>
                    <a:gd name="T64" fmla="*/ 2 w 81"/>
                    <a:gd name="T65" fmla="*/ 0 h 26"/>
                    <a:gd name="T66" fmla="*/ 1 w 81"/>
                    <a:gd name="T67" fmla="*/ 0 h 26"/>
                    <a:gd name="T68" fmla="*/ 1 w 81"/>
                    <a:gd name="T69" fmla="*/ 0 h 26"/>
                    <a:gd name="T70" fmla="*/ 1 w 81"/>
                    <a:gd name="T71" fmla="*/ 0 h 26"/>
                    <a:gd name="T72" fmla="*/ 1 w 81"/>
                    <a:gd name="T73" fmla="*/ 0 h 26"/>
                    <a:gd name="T74" fmla="*/ 1 w 81"/>
                    <a:gd name="T75" fmla="*/ 0 h 26"/>
                    <a:gd name="T76" fmla="*/ 1 w 81"/>
                    <a:gd name="T77" fmla="*/ 0 h 26"/>
                    <a:gd name="T78" fmla="*/ 1 w 81"/>
                    <a:gd name="T79" fmla="*/ 0 h 26"/>
                    <a:gd name="T80" fmla="*/ 1 w 81"/>
                    <a:gd name="T81" fmla="*/ 0 h 26"/>
                    <a:gd name="T82" fmla="*/ 1 w 81"/>
                    <a:gd name="T83" fmla="*/ 0 h 26"/>
                    <a:gd name="T84" fmla="*/ 0 w 81"/>
                    <a:gd name="T85" fmla="*/ 0 h 26"/>
                    <a:gd name="T86" fmla="*/ 0 w 81"/>
                    <a:gd name="T87" fmla="*/ 0 h 26"/>
                    <a:gd name="T88" fmla="*/ 0 w 81"/>
                    <a:gd name="T89" fmla="*/ 0 h 26"/>
                    <a:gd name="T90" fmla="*/ 0 w 81"/>
                    <a:gd name="T91" fmla="*/ 0 h 26"/>
                    <a:gd name="T92" fmla="*/ 0 w 81"/>
                    <a:gd name="T93" fmla="*/ 0 h 26"/>
                    <a:gd name="T94" fmla="*/ 0 w 81"/>
                    <a:gd name="T95" fmla="*/ 0 h 26"/>
                    <a:gd name="T96" fmla="*/ 0 w 81"/>
                    <a:gd name="T97" fmla="*/ 0 h 26"/>
                    <a:gd name="T98" fmla="*/ 0 w 81"/>
                    <a:gd name="T99" fmla="*/ 0 h 26"/>
                    <a:gd name="T100" fmla="*/ 0 w 81"/>
                    <a:gd name="T101" fmla="*/ 0 h 26"/>
                    <a:gd name="T102" fmla="*/ 0 w 81"/>
                    <a:gd name="T103" fmla="*/ 0 h 26"/>
                    <a:gd name="T104" fmla="*/ 0 w 81"/>
                    <a:gd name="T105" fmla="*/ 0 h 26"/>
                    <a:gd name="T106" fmla="*/ 0 w 81"/>
                    <a:gd name="T107" fmla="*/ 0 h 26"/>
                    <a:gd name="T108" fmla="*/ 0 w 81"/>
                    <a:gd name="T109" fmla="*/ 0 h 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26"/>
                    <a:gd name="T167" fmla="*/ 81 w 81"/>
                    <a:gd name="T168" fmla="*/ 26 h 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26">
                      <a:moveTo>
                        <a:pt x="0" y="8"/>
                      </a:moveTo>
                      <a:lnTo>
                        <a:pt x="1" y="8"/>
                      </a:lnTo>
                      <a:lnTo>
                        <a:pt x="1" y="5"/>
                      </a:lnTo>
                      <a:lnTo>
                        <a:pt x="1" y="8"/>
                      </a:lnTo>
                      <a:lnTo>
                        <a:pt x="6" y="11"/>
                      </a:lnTo>
                      <a:lnTo>
                        <a:pt x="9" y="10"/>
                      </a:lnTo>
                      <a:lnTo>
                        <a:pt x="9" y="11"/>
                      </a:lnTo>
                      <a:lnTo>
                        <a:pt x="14" y="17"/>
                      </a:lnTo>
                      <a:lnTo>
                        <a:pt x="17" y="16"/>
                      </a:lnTo>
                      <a:lnTo>
                        <a:pt x="17" y="17"/>
                      </a:lnTo>
                      <a:lnTo>
                        <a:pt x="20" y="17"/>
                      </a:lnTo>
                      <a:lnTo>
                        <a:pt x="20" y="19"/>
                      </a:lnTo>
                      <a:lnTo>
                        <a:pt x="24" y="19"/>
                      </a:lnTo>
                      <a:lnTo>
                        <a:pt x="24" y="22"/>
                      </a:lnTo>
                      <a:lnTo>
                        <a:pt x="29" y="23"/>
                      </a:lnTo>
                      <a:lnTo>
                        <a:pt x="37" y="23"/>
                      </a:lnTo>
                      <a:lnTo>
                        <a:pt x="38" y="25"/>
                      </a:lnTo>
                      <a:lnTo>
                        <a:pt x="48" y="25"/>
                      </a:lnTo>
                      <a:lnTo>
                        <a:pt x="51" y="26"/>
                      </a:lnTo>
                      <a:lnTo>
                        <a:pt x="61" y="26"/>
                      </a:lnTo>
                      <a:lnTo>
                        <a:pt x="61" y="25"/>
                      </a:lnTo>
                      <a:lnTo>
                        <a:pt x="64" y="25"/>
                      </a:lnTo>
                      <a:lnTo>
                        <a:pt x="75" y="23"/>
                      </a:lnTo>
                      <a:lnTo>
                        <a:pt x="75" y="25"/>
                      </a:lnTo>
                      <a:lnTo>
                        <a:pt x="80" y="26"/>
                      </a:lnTo>
                      <a:lnTo>
                        <a:pt x="77" y="26"/>
                      </a:lnTo>
                      <a:lnTo>
                        <a:pt x="81" y="19"/>
                      </a:lnTo>
                      <a:lnTo>
                        <a:pt x="80" y="19"/>
                      </a:lnTo>
                      <a:lnTo>
                        <a:pt x="80" y="22"/>
                      </a:lnTo>
                      <a:lnTo>
                        <a:pt x="80" y="19"/>
                      </a:lnTo>
                      <a:lnTo>
                        <a:pt x="61" y="17"/>
                      </a:lnTo>
                      <a:lnTo>
                        <a:pt x="58" y="22"/>
                      </a:lnTo>
                      <a:lnTo>
                        <a:pt x="61" y="19"/>
                      </a:lnTo>
                      <a:lnTo>
                        <a:pt x="54" y="19"/>
                      </a:lnTo>
                      <a:lnTo>
                        <a:pt x="52" y="17"/>
                      </a:lnTo>
                      <a:lnTo>
                        <a:pt x="43" y="17"/>
                      </a:lnTo>
                      <a:lnTo>
                        <a:pt x="41" y="16"/>
                      </a:lnTo>
                      <a:lnTo>
                        <a:pt x="29" y="16"/>
                      </a:lnTo>
                      <a:lnTo>
                        <a:pt x="31" y="16"/>
                      </a:lnTo>
                      <a:lnTo>
                        <a:pt x="29" y="16"/>
                      </a:lnTo>
                      <a:lnTo>
                        <a:pt x="29" y="17"/>
                      </a:lnTo>
                      <a:lnTo>
                        <a:pt x="29" y="16"/>
                      </a:lnTo>
                      <a:lnTo>
                        <a:pt x="24" y="16"/>
                      </a:lnTo>
                      <a:lnTo>
                        <a:pt x="24" y="13"/>
                      </a:lnTo>
                      <a:lnTo>
                        <a:pt x="20" y="13"/>
                      </a:lnTo>
                      <a:lnTo>
                        <a:pt x="20" y="11"/>
                      </a:lnTo>
                      <a:lnTo>
                        <a:pt x="14" y="5"/>
                      </a:lnTo>
                      <a:lnTo>
                        <a:pt x="12" y="8"/>
                      </a:lnTo>
                      <a:lnTo>
                        <a:pt x="12" y="5"/>
                      </a:lnTo>
                      <a:lnTo>
                        <a:pt x="9" y="2"/>
                      </a:lnTo>
                      <a:lnTo>
                        <a:pt x="6" y="3"/>
                      </a:lnTo>
                      <a:lnTo>
                        <a:pt x="6" y="2"/>
                      </a:lnTo>
                      <a:lnTo>
                        <a:pt x="1" y="0"/>
                      </a:lnTo>
                      <a:lnTo>
                        <a:pt x="4" y="0"/>
                      </a:lnTo>
                      <a:lnTo>
                        <a:pt x="0" y="8"/>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36" name="Freeform 393"/>
                <p:cNvSpPr>
                  <a:spLocks noChangeArrowheads="1"/>
                </p:cNvSpPr>
                <p:nvPr/>
              </p:nvSpPr>
              <p:spPr bwMode="auto">
                <a:xfrm>
                  <a:off x="2267" y="3027"/>
                  <a:ext cx="50" cy="15"/>
                </a:xfrm>
                <a:custGeom>
                  <a:avLst/>
                  <a:gdLst>
                    <a:gd name="T0" fmla="*/ 0 w 107"/>
                    <a:gd name="T1" fmla="*/ 0 h 34"/>
                    <a:gd name="T2" fmla="*/ 0 w 107"/>
                    <a:gd name="T3" fmla="*/ 0 h 34"/>
                    <a:gd name="T4" fmla="*/ 0 w 107"/>
                    <a:gd name="T5" fmla="*/ 0 h 34"/>
                    <a:gd name="T6" fmla="*/ 0 w 107"/>
                    <a:gd name="T7" fmla="*/ 0 h 34"/>
                    <a:gd name="T8" fmla="*/ 0 w 107"/>
                    <a:gd name="T9" fmla="*/ 0 h 34"/>
                    <a:gd name="T10" fmla="*/ 0 w 107"/>
                    <a:gd name="T11" fmla="*/ 0 h 34"/>
                    <a:gd name="T12" fmla="*/ 0 w 107"/>
                    <a:gd name="T13" fmla="*/ 0 h 34"/>
                    <a:gd name="T14" fmla="*/ 0 w 107"/>
                    <a:gd name="T15" fmla="*/ 0 h 34"/>
                    <a:gd name="T16" fmla="*/ 0 w 107"/>
                    <a:gd name="T17" fmla="*/ 0 h 34"/>
                    <a:gd name="T18" fmla="*/ 0 w 107"/>
                    <a:gd name="T19" fmla="*/ 0 h 34"/>
                    <a:gd name="T20" fmla="*/ 0 w 107"/>
                    <a:gd name="T21" fmla="*/ 0 h 34"/>
                    <a:gd name="T22" fmla="*/ 0 w 107"/>
                    <a:gd name="T23" fmla="*/ 0 h 34"/>
                    <a:gd name="T24" fmla="*/ 1 w 107"/>
                    <a:gd name="T25" fmla="*/ 0 h 34"/>
                    <a:gd name="T26" fmla="*/ 1 w 107"/>
                    <a:gd name="T27" fmla="*/ 0 h 34"/>
                    <a:gd name="T28" fmla="*/ 1 w 107"/>
                    <a:gd name="T29" fmla="*/ 0 h 34"/>
                    <a:gd name="T30" fmla="*/ 1 w 107"/>
                    <a:gd name="T31" fmla="*/ 0 h 34"/>
                    <a:gd name="T32" fmla="*/ 1 w 107"/>
                    <a:gd name="T33" fmla="*/ 0 h 34"/>
                    <a:gd name="T34" fmla="*/ 1 w 107"/>
                    <a:gd name="T35" fmla="*/ 0 h 34"/>
                    <a:gd name="T36" fmla="*/ 1 w 107"/>
                    <a:gd name="T37" fmla="*/ 0 h 34"/>
                    <a:gd name="T38" fmla="*/ 1 w 107"/>
                    <a:gd name="T39" fmla="*/ 0 h 34"/>
                    <a:gd name="T40" fmla="*/ 1 w 107"/>
                    <a:gd name="T41" fmla="*/ 0 h 34"/>
                    <a:gd name="T42" fmla="*/ 1 w 107"/>
                    <a:gd name="T43" fmla="*/ 1 h 34"/>
                    <a:gd name="T44" fmla="*/ 1 w 107"/>
                    <a:gd name="T45" fmla="*/ 1 h 34"/>
                    <a:gd name="T46" fmla="*/ 3 w 107"/>
                    <a:gd name="T47" fmla="*/ 0 h 34"/>
                    <a:gd name="T48" fmla="*/ 3 w 107"/>
                    <a:gd name="T49" fmla="*/ 1 h 34"/>
                    <a:gd name="T50" fmla="*/ 3 w 107"/>
                    <a:gd name="T51" fmla="*/ 1 h 34"/>
                    <a:gd name="T52" fmla="*/ 3 w 107"/>
                    <a:gd name="T53" fmla="*/ 0 h 34"/>
                    <a:gd name="T54" fmla="*/ 3 w 107"/>
                    <a:gd name="T55" fmla="*/ 0 h 34"/>
                    <a:gd name="T56" fmla="*/ 3 w 107"/>
                    <a:gd name="T57" fmla="*/ 0 h 34"/>
                    <a:gd name="T58" fmla="*/ 1 w 107"/>
                    <a:gd name="T59" fmla="*/ 0 h 34"/>
                    <a:gd name="T60" fmla="*/ 1 w 107"/>
                    <a:gd name="T61" fmla="*/ 0 h 34"/>
                    <a:gd name="T62" fmla="*/ 1 w 107"/>
                    <a:gd name="T63" fmla="*/ 0 h 34"/>
                    <a:gd name="T64" fmla="*/ 1 w 107"/>
                    <a:gd name="T65" fmla="*/ 0 h 34"/>
                    <a:gd name="T66" fmla="*/ 1 w 107"/>
                    <a:gd name="T67" fmla="*/ 0 h 34"/>
                    <a:gd name="T68" fmla="*/ 1 w 107"/>
                    <a:gd name="T69" fmla="*/ 0 h 34"/>
                    <a:gd name="T70" fmla="*/ 1 w 107"/>
                    <a:gd name="T71" fmla="*/ 0 h 34"/>
                    <a:gd name="T72" fmla="*/ 1 w 107"/>
                    <a:gd name="T73" fmla="*/ 0 h 34"/>
                    <a:gd name="T74" fmla="*/ 1 w 107"/>
                    <a:gd name="T75" fmla="*/ 0 h 34"/>
                    <a:gd name="T76" fmla="*/ 1 w 107"/>
                    <a:gd name="T77" fmla="*/ 0 h 34"/>
                    <a:gd name="T78" fmla="*/ 1 w 107"/>
                    <a:gd name="T79" fmla="*/ 0 h 34"/>
                    <a:gd name="T80" fmla="*/ 1 w 107"/>
                    <a:gd name="T81" fmla="*/ 0 h 34"/>
                    <a:gd name="T82" fmla="*/ 0 w 107"/>
                    <a:gd name="T83" fmla="*/ 0 h 34"/>
                    <a:gd name="T84" fmla="*/ 1 w 107"/>
                    <a:gd name="T85" fmla="*/ 0 h 34"/>
                    <a:gd name="T86" fmla="*/ 0 w 107"/>
                    <a:gd name="T87" fmla="*/ 0 h 34"/>
                    <a:gd name="T88" fmla="*/ 0 w 107"/>
                    <a:gd name="T89" fmla="*/ 0 h 34"/>
                    <a:gd name="T90" fmla="*/ 0 w 107"/>
                    <a:gd name="T91" fmla="*/ 0 h 34"/>
                    <a:gd name="T92" fmla="*/ 0 w 107"/>
                    <a:gd name="T93" fmla="*/ 0 h 34"/>
                    <a:gd name="T94" fmla="*/ 0 w 107"/>
                    <a:gd name="T95" fmla="*/ 0 h 34"/>
                    <a:gd name="T96" fmla="*/ 0 w 107"/>
                    <a:gd name="T97" fmla="*/ 0 h 34"/>
                    <a:gd name="T98" fmla="*/ 0 w 107"/>
                    <a:gd name="T99" fmla="*/ 0 h 34"/>
                    <a:gd name="T100" fmla="*/ 0 w 107"/>
                    <a:gd name="T101" fmla="*/ 0 h 34"/>
                    <a:gd name="T102" fmla="*/ 0 w 107"/>
                    <a:gd name="T103" fmla="*/ 0 h 34"/>
                    <a:gd name="T104" fmla="*/ 0 w 107"/>
                    <a:gd name="T105" fmla="*/ 0 h 34"/>
                    <a:gd name="T106" fmla="*/ 0 w 107"/>
                    <a:gd name="T107" fmla="*/ 0 h 34"/>
                    <a:gd name="T108" fmla="*/ 0 w 107"/>
                    <a:gd name="T109" fmla="*/ 0 h 34"/>
                    <a:gd name="T110" fmla="*/ 0 w 107"/>
                    <a:gd name="T111" fmla="*/ 0 h 34"/>
                    <a:gd name="T112" fmla="*/ 0 w 107"/>
                    <a:gd name="T113" fmla="*/ 0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
                    <a:gd name="T172" fmla="*/ 0 h 34"/>
                    <a:gd name="T173" fmla="*/ 107 w 10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 h="34">
                      <a:moveTo>
                        <a:pt x="0" y="9"/>
                      </a:moveTo>
                      <a:lnTo>
                        <a:pt x="1" y="9"/>
                      </a:lnTo>
                      <a:lnTo>
                        <a:pt x="4" y="6"/>
                      </a:lnTo>
                      <a:lnTo>
                        <a:pt x="4" y="9"/>
                      </a:lnTo>
                      <a:lnTo>
                        <a:pt x="7" y="9"/>
                      </a:lnTo>
                      <a:lnTo>
                        <a:pt x="12" y="9"/>
                      </a:lnTo>
                      <a:lnTo>
                        <a:pt x="12" y="12"/>
                      </a:lnTo>
                      <a:lnTo>
                        <a:pt x="17" y="12"/>
                      </a:lnTo>
                      <a:lnTo>
                        <a:pt x="17" y="14"/>
                      </a:lnTo>
                      <a:lnTo>
                        <a:pt x="21" y="18"/>
                      </a:lnTo>
                      <a:lnTo>
                        <a:pt x="24" y="18"/>
                      </a:lnTo>
                      <a:lnTo>
                        <a:pt x="29" y="23"/>
                      </a:lnTo>
                      <a:lnTo>
                        <a:pt x="32" y="23"/>
                      </a:lnTo>
                      <a:lnTo>
                        <a:pt x="35" y="24"/>
                      </a:lnTo>
                      <a:lnTo>
                        <a:pt x="46" y="23"/>
                      </a:lnTo>
                      <a:lnTo>
                        <a:pt x="46" y="24"/>
                      </a:lnTo>
                      <a:lnTo>
                        <a:pt x="52" y="24"/>
                      </a:lnTo>
                      <a:lnTo>
                        <a:pt x="52" y="27"/>
                      </a:lnTo>
                      <a:lnTo>
                        <a:pt x="57" y="29"/>
                      </a:lnTo>
                      <a:lnTo>
                        <a:pt x="60" y="29"/>
                      </a:lnTo>
                      <a:lnTo>
                        <a:pt x="60" y="32"/>
                      </a:lnTo>
                      <a:lnTo>
                        <a:pt x="98" y="29"/>
                      </a:lnTo>
                      <a:lnTo>
                        <a:pt x="98" y="32"/>
                      </a:lnTo>
                      <a:lnTo>
                        <a:pt x="107" y="34"/>
                      </a:lnTo>
                      <a:lnTo>
                        <a:pt x="107" y="24"/>
                      </a:lnTo>
                      <a:lnTo>
                        <a:pt x="103" y="27"/>
                      </a:lnTo>
                      <a:lnTo>
                        <a:pt x="103" y="24"/>
                      </a:lnTo>
                      <a:lnTo>
                        <a:pt x="60" y="23"/>
                      </a:lnTo>
                      <a:lnTo>
                        <a:pt x="63" y="23"/>
                      </a:lnTo>
                      <a:lnTo>
                        <a:pt x="63" y="24"/>
                      </a:lnTo>
                      <a:lnTo>
                        <a:pt x="60" y="20"/>
                      </a:lnTo>
                      <a:lnTo>
                        <a:pt x="57" y="23"/>
                      </a:lnTo>
                      <a:lnTo>
                        <a:pt x="57" y="20"/>
                      </a:lnTo>
                      <a:lnTo>
                        <a:pt x="51" y="20"/>
                      </a:lnTo>
                      <a:lnTo>
                        <a:pt x="51" y="18"/>
                      </a:lnTo>
                      <a:lnTo>
                        <a:pt x="40" y="17"/>
                      </a:lnTo>
                      <a:lnTo>
                        <a:pt x="37" y="14"/>
                      </a:lnTo>
                      <a:lnTo>
                        <a:pt x="32" y="14"/>
                      </a:lnTo>
                      <a:lnTo>
                        <a:pt x="32" y="12"/>
                      </a:lnTo>
                      <a:lnTo>
                        <a:pt x="27" y="12"/>
                      </a:lnTo>
                      <a:lnTo>
                        <a:pt x="29" y="14"/>
                      </a:lnTo>
                      <a:lnTo>
                        <a:pt x="27" y="9"/>
                      </a:lnTo>
                      <a:lnTo>
                        <a:pt x="24" y="9"/>
                      </a:lnTo>
                      <a:lnTo>
                        <a:pt x="23" y="9"/>
                      </a:lnTo>
                      <a:lnTo>
                        <a:pt x="21" y="9"/>
                      </a:lnTo>
                      <a:lnTo>
                        <a:pt x="17" y="9"/>
                      </a:lnTo>
                      <a:lnTo>
                        <a:pt x="17" y="6"/>
                      </a:lnTo>
                      <a:lnTo>
                        <a:pt x="12" y="6"/>
                      </a:lnTo>
                      <a:lnTo>
                        <a:pt x="12" y="4"/>
                      </a:lnTo>
                      <a:lnTo>
                        <a:pt x="7" y="4"/>
                      </a:lnTo>
                      <a:lnTo>
                        <a:pt x="7" y="1"/>
                      </a:lnTo>
                      <a:lnTo>
                        <a:pt x="1" y="0"/>
                      </a:lnTo>
                      <a:lnTo>
                        <a:pt x="4" y="0"/>
                      </a:lnTo>
                      <a:lnTo>
                        <a:pt x="0" y="9"/>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37" name="Freeform 394"/>
                <p:cNvSpPr>
                  <a:spLocks noChangeArrowheads="1"/>
                </p:cNvSpPr>
                <p:nvPr/>
              </p:nvSpPr>
              <p:spPr bwMode="auto">
                <a:xfrm>
                  <a:off x="2269" y="3053"/>
                  <a:ext cx="43" cy="14"/>
                </a:xfrm>
                <a:custGeom>
                  <a:avLst/>
                  <a:gdLst>
                    <a:gd name="T0" fmla="*/ 0 w 94"/>
                    <a:gd name="T1" fmla="*/ 0 h 33"/>
                    <a:gd name="T2" fmla="*/ 0 w 94"/>
                    <a:gd name="T3" fmla="*/ 0 h 33"/>
                    <a:gd name="T4" fmla="*/ 0 w 94"/>
                    <a:gd name="T5" fmla="*/ 0 h 33"/>
                    <a:gd name="T6" fmla="*/ 0 w 94"/>
                    <a:gd name="T7" fmla="*/ 0 h 33"/>
                    <a:gd name="T8" fmla="*/ 0 w 94"/>
                    <a:gd name="T9" fmla="*/ 0 h 33"/>
                    <a:gd name="T10" fmla="*/ 0 w 94"/>
                    <a:gd name="T11" fmla="*/ 0 h 33"/>
                    <a:gd name="T12" fmla="*/ 0 w 94"/>
                    <a:gd name="T13" fmla="*/ 0 h 33"/>
                    <a:gd name="T14" fmla="*/ 0 w 94"/>
                    <a:gd name="T15" fmla="*/ 0 h 33"/>
                    <a:gd name="T16" fmla="*/ 1 w 94"/>
                    <a:gd name="T17" fmla="*/ 0 h 33"/>
                    <a:gd name="T18" fmla="*/ 1 w 94"/>
                    <a:gd name="T19" fmla="*/ 0 h 33"/>
                    <a:gd name="T20" fmla="*/ 1 w 94"/>
                    <a:gd name="T21" fmla="*/ 0 h 33"/>
                    <a:gd name="T22" fmla="*/ 2 w 94"/>
                    <a:gd name="T23" fmla="*/ 0 h 33"/>
                    <a:gd name="T24" fmla="*/ 2 w 94"/>
                    <a:gd name="T25" fmla="*/ 0 h 33"/>
                    <a:gd name="T26" fmla="*/ 2 w 94"/>
                    <a:gd name="T27" fmla="*/ 0 h 33"/>
                    <a:gd name="T28" fmla="*/ 2 w 94"/>
                    <a:gd name="T29" fmla="*/ 0 h 33"/>
                    <a:gd name="T30" fmla="*/ 2 w 94"/>
                    <a:gd name="T31" fmla="*/ 0 h 33"/>
                    <a:gd name="T32" fmla="*/ 2 w 94"/>
                    <a:gd name="T33" fmla="*/ 0 h 33"/>
                    <a:gd name="T34" fmla="*/ 2 w 94"/>
                    <a:gd name="T35" fmla="*/ 0 h 33"/>
                    <a:gd name="T36" fmla="*/ 2 w 94"/>
                    <a:gd name="T37" fmla="*/ 0 h 33"/>
                    <a:gd name="T38" fmla="*/ 2 w 94"/>
                    <a:gd name="T39" fmla="*/ 0 h 33"/>
                    <a:gd name="T40" fmla="*/ 2 w 94"/>
                    <a:gd name="T41" fmla="*/ 0 h 33"/>
                    <a:gd name="T42" fmla="*/ 1 w 94"/>
                    <a:gd name="T43" fmla="*/ 0 h 33"/>
                    <a:gd name="T44" fmla="*/ 1 w 94"/>
                    <a:gd name="T45" fmla="*/ 0 h 33"/>
                    <a:gd name="T46" fmla="*/ 1 w 94"/>
                    <a:gd name="T47" fmla="*/ 0 h 33"/>
                    <a:gd name="T48" fmla="*/ 1 w 94"/>
                    <a:gd name="T49" fmla="*/ 0 h 33"/>
                    <a:gd name="T50" fmla="*/ 0 w 94"/>
                    <a:gd name="T51" fmla="*/ 0 h 33"/>
                    <a:gd name="T52" fmla="*/ 0 w 94"/>
                    <a:gd name="T53" fmla="*/ 0 h 33"/>
                    <a:gd name="T54" fmla="*/ 0 w 94"/>
                    <a:gd name="T55" fmla="*/ 0 h 33"/>
                    <a:gd name="T56" fmla="*/ 0 w 94"/>
                    <a:gd name="T57" fmla="*/ 0 h 33"/>
                    <a:gd name="T58" fmla="*/ 0 w 94"/>
                    <a:gd name="T59" fmla="*/ 0 h 33"/>
                    <a:gd name="T60" fmla="*/ 0 w 94"/>
                    <a:gd name="T61" fmla="*/ 0 h 33"/>
                    <a:gd name="T62" fmla="*/ 0 w 94"/>
                    <a:gd name="T63" fmla="*/ 0 h 33"/>
                    <a:gd name="T64" fmla="*/ 0 w 94"/>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33"/>
                    <a:gd name="T101" fmla="*/ 94 w 94"/>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33">
                      <a:moveTo>
                        <a:pt x="0" y="8"/>
                      </a:moveTo>
                      <a:lnTo>
                        <a:pt x="2" y="8"/>
                      </a:lnTo>
                      <a:lnTo>
                        <a:pt x="2" y="7"/>
                      </a:lnTo>
                      <a:lnTo>
                        <a:pt x="2" y="8"/>
                      </a:lnTo>
                      <a:lnTo>
                        <a:pt x="7" y="13"/>
                      </a:lnTo>
                      <a:lnTo>
                        <a:pt x="10" y="11"/>
                      </a:lnTo>
                      <a:lnTo>
                        <a:pt x="10" y="13"/>
                      </a:lnTo>
                      <a:lnTo>
                        <a:pt x="14" y="13"/>
                      </a:lnTo>
                      <a:lnTo>
                        <a:pt x="14" y="14"/>
                      </a:lnTo>
                      <a:lnTo>
                        <a:pt x="19" y="14"/>
                      </a:lnTo>
                      <a:lnTo>
                        <a:pt x="19" y="17"/>
                      </a:lnTo>
                      <a:lnTo>
                        <a:pt x="23" y="17"/>
                      </a:lnTo>
                      <a:lnTo>
                        <a:pt x="23" y="19"/>
                      </a:lnTo>
                      <a:lnTo>
                        <a:pt x="28" y="22"/>
                      </a:lnTo>
                      <a:lnTo>
                        <a:pt x="28" y="23"/>
                      </a:lnTo>
                      <a:lnTo>
                        <a:pt x="31" y="22"/>
                      </a:lnTo>
                      <a:lnTo>
                        <a:pt x="31" y="23"/>
                      </a:lnTo>
                      <a:lnTo>
                        <a:pt x="36" y="26"/>
                      </a:lnTo>
                      <a:lnTo>
                        <a:pt x="48" y="23"/>
                      </a:lnTo>
                      <a:lnTo>
                        <a:pt x="48" y="26"/>
                      </a:lnTo>
                      <a:lnTo>
                        <a:pt x="59" y="28"/>
                      </a:lnTo>
                      <a:lnTo>
                        <a:pt x="60" y="31"/>
                      </a:lnTo>
                      <a:lnTo>
                        <a:pt x="65" y="28"/>
                      </a:lnTo>
                      <a:lnTo>
                        <a:pt x="65" y="31"/>
                      </a:lnTo>
                      <a:lnTo>
                        <a:pt x="70" y="33"/>
                      </a:lnTo>
                      <a:lnTo>
                        <a:pt x="71" y="31"/>
                      </a:lnTo>
                      <a:lnTo>
                        <a:pt x="74" y="31"/>
                      </a:lnTo>
                      <a:lnTo>
                        <a:pt x="88" y="28"/>
                      </a:lnTo>
                      <a:lnTo>
                        <a:pt x="88" y="31"/>
                      </a:lnTo>
                      <a:lnTo>
                        <a:pt x="93" y="33"/>
                      </a:lnTo>
                      <a:lnTo>
                        <a:pt x="90" y="33"/>
                      </a:lnTo>
                      <a:lnTo>
                        <a:pt x="94" y="23"/>
                      </a:lnTo>
                      <a:lnTo>
                        <a:pt x="93" y="23"/>
                      </a:lnTo>
                      <a:lnTo>
                        <a:pt x="93" y="26"/>
                      </a:lnTo>
                      <a:lnTo>
                        <a:pt x="93" y="23"/>
                      </a:lnTo>
                      <a:lnTo>
                        <a:pt x="70" y="22"/>
                      </a:lnTo>
                      <a:lnTo>
                        <a:pt x="67" y="26"/>
                      </a:lnTo>
                      <a:lnTo>
                        <a:pt x="67" y="23"/>
                      </a:lnTo>
                      <a:lnTo>
                        <a:pt x="71" y="23"/>
                      </a:lnTo>
                      <a:lnTo>
                        <a:pt x="70" y="23"/>
                      </a:lnTo>
                      <a:lnTo>
                        <a:pt x="70" y="26"/>
                      </a:lnTo>
                      <a:lnTo>
                        <a:pt x="70" y="23"/>
                      </a:lnTo>
                      <a:lnTo>
                        <a:pt x="65" y="22"/>
                      </a:lnTo>
                      <a:lnTo>
                        <a:pt x="62" y="19"/>
                      </a:lnTo>
                      <a:lnTo>
                        <a:pt x="53" y="22"/>
                      </a:lnTo>
                      <a:lnTo>
                        <a:pt x="53" y="19"/>
                      </a:lnTo>
                      <a:lnTo>
                        <a:pt x="36" y="17"/>
                      </a:lnTo>
                      <a:lnTo>
                        <a:pt x="37" y="17"/>
                      </a:lnTo>
                      <a:lnTo>
                        <a:pt x="36" y="17"/>
                      </a:lnTo>
                      <a:lnTo>
                        <a:pt x="36" y="19"/>
                      </a:lnTo>
                      <a:lnTo>
                        <a:pt x="36" y="17"/>
                      </a:lnTo>
                      <a:lnTo>
                        <a:pt x="31" y="13"/>
                      </a:lnTo>
                      <a:lnTo>
                        <a:pt x="28" y="14"/>
                      </a:lnTo>
                      <a:lnTo>
                        <a:pt x="28" y="13"/>
                      </a:lnTo>
                      <a:lnTo>
                        <a:pt x="23" y="13"/>
                      </a:lnTo>
                      <a:lnTo>
                        <a:pt x="23" y="11"/>
                      </a:lnTo>
                      <a:lnTo>
                        <a:pt x="19" y="11"/>
                      </a:lnTo>
                      <a:lnTo>
                        <a:pt x="19" y="8"/>
                      </a:lnTo>
                      <a:lnTo>
                        <a:pt x="14" y="8"/>
                      </a:lnTo>
                      <a:lnTo>
                        <a:pt x="14" y="7"/>
                      </a:lnTo>
                      <a:lnTo>
                        <a:pt x="10" y="5"/>
                      </a:lnTo>
                      <a:lnTo>
                        <a:pt x="8" y="2"/>
                      </a:lnTo>
                      <a:lnTo>
                        <a:pt x="7" y="5"/>
                      </a:lnTo>
                      <a:lnTo>
                        <a:pt x="7" y="2"/>
                      </a:lnTo>
                      <a:lnTo>
                        <a:pt x="2" y="0"/>
                      </a:lnTo>
                      <a:lnTo>
                        <a:pt x="3" y="0"/>
                      </a:lnTo>
                      <a:lnTo>
                        <a:pt x="0" y="8"/>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38" name="Rectangle 395"/>
                <p:cNvSpPr>
                  <a:spLocks noChangeArrowheads="1"/>
                </p:cNvSpPr>
                <p:nvPr/>
              </p:nvSpPr>
              <p:spPr bwMode="auto">
                <a:xfrm>
                  <a:off x="2450" y="3053"/>
                  <a:ext cx="15" cy="4"/>
                </a:xfrm>
                <a:prstGeom prst="rect">
                  <a:avLst/>
                </a:prstGeom>
                <a:solidFill>
                  <a:srgbClr val="000000"/>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39" name="Rectangle 396"/>
                <p:cNvSpPr>
                  <a:spLocks noChangeArrowheads="1"/>
                </p:cNvSpPr>
                <p:nvPr/>
              </p:nvSpPr>
              <p:spPr bwMode="auto">
                <a:xfrm>
                  <a:off x="2460" y="3062"/>
                  <a:ext cx="13" cy="4"/>
                </a:xfrm>
                <a:prstGeom prst="rect">
                  <a:avLst/>
                </a:prstGeom>
                <a:solidFill>
                  <a:srgbClr val="000000"/>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40" name="Rectangle 397"/>
                <p:cNvSpPr>
                  <a:spLocks noChangeArrowheads="1"/>
                </p:cNvSpPr>
                <p:nvPr/>
              </p:nvSpPr>
              <p:spPr bwMode="auto">
                <a:xfrm>
                  <a:off x="2463" y="3071"/>
                  <a:ext cx="14" cy="3"/>
                </a:xfrm>
                <a:prstGeom prst="rect">
                  <a:avLst/>
                </a:prstGeom>
                <a:solidFill>
                  <a:srgbClr val="000000"/>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41" name="Rectangle 398"/>
                <p:cNvSpPr>
                  <a:spLocks noChangeArrowheads="1"/>
                </p:cNvSpPr>
                <p:nvPr/>
              </p:nvSpPr>
              <p:spPr bwMode="auto">
                <a:xfrm>
                  <a:off x="2463" y="3081"/>
                  <a:ext cx="14" cy="3"/>
                </a:xfrm>
                <a:prstGeom prst="rect">
                  <a:avLst/>
                </a:prstGeom>
                <a:solidFill>
                  <a:srgbClr val="000000"/>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42" name="Rectangle 399"/>
                <p:cNvSpPr>
                  <a:spLocks noChangeArrowheads="1"/>
                </p:cNvSpPr>
                <p:nvPr/>
              </p:nvSpPr>
              <p:spPr bwMode="auto">
                <a:xfrm>
                  <a:off x="2461" y="3087"/>
                  <a:ext cx="12" cy="4"/>
                </a:xfrm>
                <a:prstGeom prst="rect">
                  <a:avLst/>
                </a:prstGeom>
                <a:solidFill>
                  <a:srgbClr val="000000"/>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43" name="Rectangle 400"/>
                <p:cNvSpPr>
                  <a:spLocks noChangeArrowheads="1"/>
                </p:cNvSpPr>
                <p:nvPr/>
              </p:nvSpPr>
              <p:spPr bwMode="auto">
                <a:xfrm>
                  <a:off x="2455" y="3094"/>
                  <a:ext cx="12" cy="4"/>
                </a:xfrm>
                <a:prstGeom prst="rect">
                  <a:avLst/>
                </a:prstGeom>
                <a:solidFill>
                  <a:srgbClr val="000000"/>
                </a:solidFill>
                <a:ln w="792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44" name="Freeform 401"/>
                <p:cNvSpPr>
                  <a:spLocks noChangeArrowheads="1"/>
                </p:cNvSpPr>
                <p:nvPr/>
              </p:nvSpPr>
              <p:spPr bwMode="auto">
                <a:xfrm>
                  <a:off x="2361" y="2642"/>
                  <a:ext cx="35" cy="34"/>
                </a:xfrm>
                <a:custGeom>
                  <a:avLst/>
                  <a:gdLst>
                    <a:gd name="T0" fmla="*/ 0 w 75"/>
                    <a:gd name="T1" fmla="*/ 1 h 74"/>
                    <a:gd name="T2" fmla="*/ 0 w 75"/>
                    <a:gd name="T3" fmla="*/ 1 h 74"/>
                    <a:gd name="T4" fmla="*/ 0 w 75"/>
                    <a:gd name="T5" fmla="*/ 1 h 74"/>
                    <a:gd name="T6" fmla="*/ 0 w 75"/>
                    <a:gd name="T7" fmla="*/ 1 h 74"/>
                    <a:gd name="T8" fmla="*/ 0 w 75"/>
                    <a:gd name="T9" fmla="*/ 1 h 74"/>
                    <a:gd name="T10" fmla="*/ 0 w 75"/>
                    <a:gd name="T11" fmla="*/ 2 h 74"/>
                    <a:gd name="T12" fmla="*/ 0 w 75"/>
                    <a:gd name="T13" fmla="*/ 2 h 74"/>
                    <a:gd name="T14" fmla="*/ 1 w 75"/>
                    <a:gd name="T15" fmla="*/ 2 h 74"/>
                    <a:gd name="T16" fmla="*/ 1 w 75"/>
                    <a:gd name="T17" fmla="*/ 2 h 74"/>
                    <a:gd name="T18" fmla="*/ 1 w 75"/>
                    <a:gd name="T19" fmla="*/ 2 h 74"/>
                    <a:gd name="T20" fmla="*/ 1 w 75"/>
                    <a:gd name="T21" fmla="*/ 1 h 74"/>
                    <a:gd name="T22" fmla="*/ 2 w 75"/>
                    <a:gd name="T23" fmla="*/ 1 h 74"/>
                    <a:gd name="T24" fmla="*/ 2 w 75"/>
                    <a:gd name="T25" fmla="*/ 1 h 74"/>
                    <a:gd name="T26" fmla="*/ 2 w 75"/>
                    <a:gd name="T27" fmla="*/ 1 h 74"/>
                    <a:gd name="T28" fmla="*/ 2 w 75"/>
                    <a:gd name="T29" fmla="*/ 0 h 74"/>
                    <a:gd name="T30" fmla="*/ 2 w 75"/>
                    <a:gd name="T31" fmla="*/ 0 h 74"/>
                    <a:gd name="T32" fmla="*/ 2 w 75"/>
                    <a:gd name="T33" fmla="*/ 0 h 74"/>
                    <a:gd name="T34" fmla="*/ 1 w 75"/>
                    <a:gd name="T35" fmla="*/ 0 h 74"/>
                    <a:gd name="T36" fmla="*/ 1 w 75"/>
                    <a:gd name="T37" fmla="*/ 0 h 74"/>
                    <a:gd name="T38" fmla="*/ 1 w 75"/>
                    <a:gd name="T39" fmla="*/ 0 h 74"/>
                    <a:gd name="T40" fmla="*/ 1 w 75"/>
                    <a:gd name="T41" fmla="*/ 0 h 74"/>
                    <a:gd name="T42" fmla="*/ 0 w 75"/>
                    <a:gd name="T43" fmla="*/ 0 h 74"/>
                    <a:gd name="T44" fmla="*/ 0 w 75"/>
                    <a:gd name="T45" fmla="*/ 0 h 74"/>
                    <a:gd name="T46" fmla="*/ 0 w 75"/>
                    <a:gd name="T47" fmla="*/ 0 h 74"/>
                    <a:gd name="T48" fmla="*/ 0 w 75"/>
                    <a:gd name="T49" fmla="*/ 0 h 74"/>
                    <a:gd name="T50" fmla="*/ 0 w 75"/>
                    <a:gd name="T51" fmla="*/ 0 h 74"/>
                    <a:gd name="T52" fmla="*/ 0 w 75"/>
                    <a:gd name="T53" fmla="*/ 0 h 74"/>
                    <a:gd name="T54" fmla="*/ 0 w 75"/>
                    <a:gd name="T55" fmla="*/ 0 h 74"/>
                    <a:gd name="T56" fmla="*/ 0 w 75"/>
                    <a:gd name="T57" fmla="*/ 1 h 74"/>
                    <a:gd name="T58" fmla="*/ 0 w 75"/>
                    <a:gd name="T59" fmla="*/ 0 h 74"/>
                    <a:gd name="T60" fmla="*/ 0 w 75"/>
                    <a:gd name="T61" fmla="*/ 0 h 74"/>
                    <a:gd name="T62" fmla="*/ 0 w 75"/>
                    <a:gd name="T63" fmla="*/ 0 h 74"/>
                    <a:gd name="T64" fmla="*/ 0 w 75"/>
                    <a:gd name="T65" fmla="*/ 0 h 74"/>
                    <a:gd name="T66" fmla="*/ 0 w 75"/>
                    <a:gd name="T67" fmla="*/ 0 h 74"/>
                    <a:gd name="T68" fmla="*/ 0 w 75"/>
                    <a:gd name="T69" fmla="*/ 0 h 74"/>
                    <a:gd name="T70" fmla="*/ 0 w 75"/>
                    <a:gd name="T71" fmla="*/ 0 h 74"/>
                    <a:gd name="T72" fmla="*/ 1 w 75"/>
                    <a:gd name="T73" fmla="*/ 0 h 74"/>
                    <a:gd name="T74" fmla="*/ 1 w 75"/>
                    <a:gd name="T75" fmla="*/ 0 h 74"/>
                    <a:gd name="T76" fmla="*/ 1 w 75"/>
                    <a:gd name="T77" fmla="*/ 0 h 74"/>
                    <a:gd name="T78" fmla="*/ 1 w 75"/>
                    <a:gd name="T79" fmla="*/ 0 h 74"/>
                    <a:gd name="T80" fmla="*/ 1 w 75"/>
                    <a:gd name="T81" fmla="*/ 0 h 74"/>
                    <a:gd name="T82" fmla="*/ 2 w 75"/>
                    <a:gd name="T83" fmla="*/ 0 h 74"/>
                    <a:gd name="T84" fmla="*/ 2 w 75"/>
                    <a:gd name="T85" fmla="*/ 1 h 74"/>
                    <a:gd name="T86" fmla="*/ 2 w 75"/>
                    <a:gd name="T87" fmla="*/ 1 h 74"/>
                    <a:gd name="T88" fmla="*/ 1 w 75"/>
                    <a:gd name="T89" fmla="*/ 1 h 74"/>
                    <a:gd name="T90" fmla="*/ 1 w 75"/>
                    <a:gd name="T91" fmla="*/ 1 h 74"/>
                    <a:gd name="T92" fmla="*/ 1 w 75"/>
                    <a:gd name="T93" fmla="*/ 1 h 74"/>
                    <a:gd name="T94" fmla="*/ 1 w 75"/>
                    <a:gd name="T95" fmla="*/ 1 h 74"/>
                    <a:gd name="T96" fmla="*/ 1 w 75"/>
                    <a:gd name="T97" fmla="*/ 1 h 74"/>
                    <a:gd name="T98" fmla="*/ 1 w 75"/>
                    <a:gd name="T99" fmla="*/ 2 h 74"/>
                    <a:gd name="T100" fmla="*/ 1 w 75"/>
                    <a:gd name="T101" fmla="*/ 1 h 74"/>
                    <a:gd name="T102" fmla="*/ 0 w 75"/>
                    <a:gd name="T103" fmla="*/ 1 h 74"/>
                    <a:gd name="T104" fmla="*/ 0 w 75"/>
                    <a:gd name="T105" fmla="*/ 1 h 74"/>
                    <a:gd name="T106" fmla="*/ 0 w 75"/>
                    <a:gd name="T107" fmla="*/ 1 h 74"/>
                    <a:gd name="T108" fmla="*/ 0 w 75"/>
                    <a:gd name="T109" fmla="*/ 1 h 74"/>
                    <a:gd name="T110" fmla="*/ 0 w 75"/>
                    <a:gd name="T111" fmla="*/ 1 h 74"/>
                    <a:gd name="T112" fmla="*/ 0 w 75"/>
                    <a:gd name="T113" fmla="*/ 1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74"/>
                    <a:gd name="T173" fmla="*/ 75 w 75"/>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74">
                      <a:moveTo>
                        <a:pt x="0" y="35"/>
                      </a:moveTo>
                      <a:lnTo>
                        <a:pt x="1" y="49"/>
                      </a:lnTo>
                      <a:lnTo>
                        <a:pt x="4" y="49"/>
                      </a:lnTo>
                      <a:lnTo>
                        <a:pt x="4" y="52"/>
                      </a:lnTo>
                      <a:lnTo>
                        <a:pt x="6" y="52"/>
                      </a:lnTo>
                      <a:lnTo>
                        <a:pt x="6" y="57"/>
                      </a:lnTo>
                      <a:lnTo>
                        <a:pt x="9" y="57"/>
                      </a:lnTo>
                      <a:lnTo>
                        <a:pt x="6" y="58"/>
                      </a:lnTo>
                      <a:lnTo>
                        <a:pt x="14" y="65"/>
                      </a:lnTo>
                      <a:lnTo>
                        <a:pt x="15" y="63"/>
                      </a:lnTo>
                      <a:lnTo>
                        <a:pt x="15" y="65"/>
                      </a:lnTo>
                      <a:lnTo>
                        <a:pt x="18" y="69"/>
                      </a:lnTo>
                      <a:lnTo>
                        <a:pt x="20" y="68"/>
                      </a:lnTo>
                      <a:lnTo>
                        <a:pt x="20" y="69"/>
                      </a:lnTo>
                      <a:lnTo>
                        <a:pt x="27" y="72"/>
                      </a:lnTo>
                      <a:lnTo>
                        <a:pt x="29" y="74"/>
                      </a:lnTo>
                      <a:lnTo>
                        <a:pt x="43" y="74"/>
                      </a:lnTo>
                      <a:lnTo>
                        <a:pt x="46" y="72"/>
                      </a:lnTo>
                      <a:lnTo>
                        <a:pt x="52" y="72"/>
                      </a:lnTo>
                      <a:lnTo>
                        <a:pt x="57" y="68"/>
                      </a:lnTo>
                      <a:lnTo>
                        <a:pt x="58" y="68"/>
                      </a:lnTo>
                      <a:lnTo>
                        <a:pt x="63" y="63"/>
                      </a:lnTo>
                      <a:lnTo>
                        <a:pt x="63" y="60"/>
                      </a:lnTo>
                      <a:lnTo>
                        <a:pt x="66" y="60"/>
                      </a:lnTo>
                      <a:lnTo>
                        <a:pt x="69" y="57"/>
                      </a:lnTo>
                      <a:lnTo>
                        <a:pt x="69" y="55"/>
                      </a:lnTo>
                      <a:lnTo>
                        <a:pt x="74" y="51"/>
                      </a:lnTo>
                      <a:lnTo>
                        <a:pt x="74" y="45"/>
                      </a:lnTo>
                      <a:lnTo>
                        <a:pt x="75" y="42"/>
                      </a:lnTo>
                      <a:lnTo>
                        <a:pt x="75" y="29"/>
                      </a:lnTo>
                      <a:lnTo>
                        <a:pt x="74" y="28"/>
                      </a:lnTo>
                      <a:lnTo>
                        <a:pt x="74" y="22"/>
                      </a:lnTo>
                      <a:lnTo>
                        <a:pt x="69" y="17"/>
                      </a:lnTo>
                      <a:lnTo>
                        <a:pt x="69" y="14"/>
                      </a:lnTo>
                      <a:lnTo>
                        <a:pt x="61" y="6"/>
                      </a:lnTo>
                      <a:lnTo>
                        <a:pt x="58" y="8"/>
                      </a:lnTo>
                      <a:lnTo>
                        <a:pt x="58" y="6"/>
                      </a:lnTo>
                      <a:lnTo>
                        <a:pt x="55" y="6"/>
                      </a:lnTo>
                      <a:lnTo>
                        <a:pt x="55" y="5"/>
                      </a:lnTo>
                      <a:lnTo>
                        <a:pt x="50" y="5"/>
                      </a:lnTo>
                      <a:lnTo>
                        <a:pt x="50" y="2"/>
                      </a:lnTo>
                      <a:lnTo>
                        <a:pt x="38" y="0"/>
                      </a:lnTo>
                      <a:lnTo>
                        <a:pt x="24" y="0"/>
                      </a:lnTo>
                      <a:lnTo>
                        <a:pt x="23" y="2"/>
                      </a:lnTo>
                      <a:lnTo>
                        <a:pt x="20" y="2"/>
                      </a:lnTo>
                      <a:lnTo>
                        <a:pt x="18" y="5"/>
                      </a:lnTo>
                      <a:lnTo>
                        <a:pt x="17" y="5"/>
                      </a:lnTo>
                      <a:lnTo>
                        <a:pt x="11" y="9"/>
                      </a:lnTo>
                      <a:lnTo>
                        <a:pt x="11" y="12"/>
                      </a:lnTo>
                      <a:lnTo>
                        <a:pt x="9" y="12"/>
                      </a:lnTo>
                      <a:lnTo>
                        <a:pt x="9" y="14"/>
                      </a:lnTo>
                      <a:lnTo>
                        <a:pt x="6" y="14"/>
                      </a:lnTo>
                      <a:lnTo>
                        <a:pt x="6" y="19"/>
                      </a:lnTo>
                      <a:lnTo>
                        <a:pt x="4" y="19"/>
                      </a:lnTo>
                      <a:lnTo>
                        <a:pt x="4" y="23"/>
                      </a:lnTo>
                      <a:lnTo>
                        <a:pt x="1" y="23"/>
                      </a:lnTo>
                      <a:lnTo>
                        <a:pt x="0" y="35"/>
                      </a:lnTo>
                      <a:lnTo>
                        <a:pt x="9" y="35"/>
                      </a:lnTo>
                      <a:lnTo>
                        <a:pt x="6" y="28"/>
                      </a:lnTo>
                      <a:lnTo>
                        <a:pt x="9" y="28"/>
                      </a:lnTo>
                      <a:lnTo>
                        <a:pt x="9" y="23"/>
                      </a:lnTo>
                      <a:lnTo>
                        <a:pt x="11" y="23"/>
                      </a:lnTo>
                      <a:lnTo>
                        <a:pt x="11" y="19"/>
                      </a:lnTo>
                      <a:lnTo>
                        <a:pt x="14" y="19"/>
                      </a:lnTo>
                      <a:lnTo>
                        <a:pt x="14" y="17"/>
                      </a:lnTo>
                      <a:lnTo>
                        <a:pt x="15" y="17"/>
                      </a:lnTo>
                      <a:lnTo>
                        <a:pt x="15" y="14"/>
                      </a:lnTo>
                      <a:lnTo>
                        <a:pt x="17" y="17"/>
                      </a:lnTo>
                      <a:lnTo>
                        <a:pt x="20" y="12"/>
                      </a:lnTo>
                      <a:lnTo>
                        <a:pt x="23" y="12"/>
                      </a:lnTo>
                      <a:lnTo>
                        <a:pt x="24" y="9"/>
                      </a:lnTo>
                      <a:lnTo>
                        <a:pt x="27" y="9"/>
                      </a:lnTo>
                      <a:lnTo>
                        <a:pt x="29" y="8"/>
                      </a:lnTo>
                      <a:lnTo>
                        <a:pt x="38" y="8"/>
                      </a:lnTo>
                      <a:lnTo>
                        <a:pt x="46" y="6"/>
                      </a:lnTo>
                      <a:lnTo>
                        <a:pt x="46" y="8"/>
                      </a:lnTo>
                      <a:lnTo>
                        <a:pt x="50" y="8"/>
                      </a:lnTo>
                      <a:lnTo>
                        <a:pt x="50" y="9"/>
                      </a:lnTo>
                      <a:lnTo>
                        <a:pt x="55" y="9"/>
                      </a:lnTo>
                      <a:lnTo>
                        <a:pt x="55" y="12"/>
                      </a:lnTo>
                      <a:lnTo>
                        <a:pt x="61" y="19"/>
                      </a:lnTo>
                      <a:lnTo>
                        <a:pt x="61" y="22"/>
                      </a:lnTo>
                      <a:lnTo>
                        <a:pt x="66" y="25"/>
                      </a:lnTo>
                      <a:lnTo>
                        <a:pt x="66" y="31"/>
                      </a:lnTo>
                      <a:lnTo>
                        <a:pt x="67" y="32"/>
                      </a:lnTo>
                      <a:lnTo>
                        <a:pt x="67" y="37"/>
                      </a:lnTo>
                      <a:lnTo>
                        <a:pt x="66" y="40"/>
                      </a:lnTo>
                      <a:lnTo>
                        <a:pt x="66" y="46"/>
                      </a:lnTo>
                      <a:lnTo>
                        <a:pt x="61" y="51"/>
                      </a:lnTo>
                      <a:lnTo>
                        <a:pt x="61" y="52"/>
                      </a:lnTo>
                      <a:lnTo>
                        <a:pt x="58" y="55"/>
                      </a:lnTo>
                      <a:lnTo>
                        <a:pt x="61" y="57"/>
                      </a:lnTo>
                      <a:lnTo>
                        <a:pt x="58" y="57"/>
                      </a:lnTo>
                      <a:lnTo>
                        <a:pt x="58" y="58"/>
                      </a:lnTo>
                      <a:lnTo>
                        <a:pt x="57" y="57"/>
                      </a:lnTo>
                      <a:lnTo>
                        <a:pt x="55" y="58"/>
                      </a:lnTo>
                      <a:lnTo>
                        <a:pt x="52" y="58"/>
                      </a:lnTo>
                      <a:lnTo>
                        <a:pt x="47" y="63"/>
                      </a:lnTo>
                      <a:lnTo>
                        <a:pt x="43" y="63"/>
                      </a:lnTo>
                      <a:lnTo>
                        <a:pt x="40" y="65"/>
                      </a:lnTo>
                      <a:lnTo>
                        <a:pt x="34" y="65"/>
                      </a:lnTo>
                      <a:lnTo>
                        <a:pt x="32" y="63"/>
                      </a:lnTo>
                      <a:lnTo>
                        <a:pt x="24" y="65"/>
                      </a:lnTo>
                      <a:lnTo>
                        <a:pt x="24" y="63"/>
                      </a:lnTo>
                      <a:lnTo>
                        <a:pt x="20" y="58"/>
                      </a:lnTo>
                      <a:lnTo>
                        <a:pt x="18" y="60"/>
                      </a:lnTo>
                      <a:lnTo>
                        <a:pt x="18" y="58"/>
                      </a:lnTo>
                      <a:lnTo>
                        <a:pt x="14" y="52"/>
                      </a:lnTo>
                      <a:lnTo>
                        <a:pt x="11" y="52"/>
                      </a:lnTo>
                      <a:lnTo>
                        <a:pt x="11" y="49"/>
                      </a:lnTo>
                      <a:lnTo>
                        <a:pt x="9" y="49"/>
                      </a:lnTo>
                      <a:lnTo>
                        <a:pt x="9" y="45"/>
                      </a:lnTo>
                      <a:lnTo>
                        <a:pt x="6" y="45"/>
                      </a:lnTo>
                      <a:lnTo>
                        <a:pt x="9" y="35"/>
                      </a:lnTo>
                      <a:lnTo>
                        <a:pt x="0" y="35"/>
                      </a:lnTo>
                      <a:close/>
                    </a:path>
                  </a:pathLst>
                </a:custGeom>
                <a:solidFill>
                  <a:srgbClr val="000000"/>
                </a:solidFill>
                <a:ln w="792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9618" name="Rectangle 402"/>
              <p:cNvSpPr>
                <a:spLocks noChangeArrowheads="1"/>
              </p:cNvSpPr>
              <p:nvPr/>
            </p:nvSpPr>
            <p:spPr bwMode="auto">
              <a:xfrm>
                <a:off x="3027363" y="4306888"/>
                <a:ext cx="987425"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600">
                    <a:solidFill>
                      <a:srgbClr val="FF0000"/>
                    </a:solidFill>
                  </a:rPr>
                  <a:t>(X</a:t>
                </a:r>
                <a:r>
                  <a:rPr lang="de-DE" sz="1600" baseline="-25000">
                    <a:solidFill>
                      <a:srgbClr val="FF0000"/>
                    </a:solidFill>
                  </a:rPr>
                  <a:t>E</a:t>
                </a:r>
                <a:r>
                  <a:rPr lang="de-DE" sz="1600">
                    <a:solidFill>
                      <a:srgbClr val="FF0000"/>
                    </a:solidFill>
                  </a:rPr>
                  <a:t>, Y</a:t>
                </a:r>
                <a:r>
                  <a:rPr lang="de-DE" sz="1600" baseline="-25000">
                    <a:solidFill>
                      <a:srgbClr val="FF0000"/>
                    </a:solidFill>
                  </a:rPr>
                  <a:t>E</a:t>
                </a:r>
                <a:r>
                  <a:rPr lang="de-DE" sz="1600">
                    <a:solidFill>
                      <a:srgbClr val="FF0000"/>
                    </a:solidFill>
                  </a:rPr>
                  <a:t>, Z</a:t>
                </a:r>
                <a:r>
                  <a:rPr lang="de-DE" sz="1600" baseline="-25000">
                    <a:solidFill>
                      <a:srgbClr val="FF0000"/>
                    </a:solidFill>
                  </a:rPr>
                  <a:t>E</a:t>
                </a:r>
                <a:r>
                  <a:rPr lang="de-DE" sz="1600">
                    <a:solidFill>
                      <a:srgbClr val="FF0000"/>
                    </a:solidFill>
                  </a:rPr>
                  <a:t>)</a:t>
                </a:r>
              </a:p>
            </p:txBody>
          </p:sp>
          <p:grpSp>
            <p:nvGrpSpPr>
              <p:cNvPr id="9619" name="Group 403"/>
              <p:cNvGrpSpPr>
                <a:grpSpLocks/>
              </p:cNvGrpSpPr>
              <p:nvPr/>
            </p:nvGrpSpPr>
            <p:grpSpPr bwMode="auto">
              <a:xfrm>
                <a:off x="838200" y="2130425"/>
                <a:ext cx="3817938" cy="876300"/>
                <a:chOff x="1059" y="1342"/>
                <a:chExt cx="2405" cy="552"/>
              </a:xfrm>
            </p:grpSpPr>
            <p:sp>
              <p:nvSpPr>
                <p:cNvPr id="8215" name="Rectangle 404"/>
                <p:cNvSpPr>
                  <a:spLocks noChangeArrowheads="1"/>
                </p:cNvSpPr>
                <p:nvPr/>
              </p:nvSpPr>
              <p:spPr bwMode="auto">
                <a:xfrm>
                  <a:off x="1059" y="1579"/>
                  <a:ext cx="59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600" dirty="0">
                      <a:solidFill>
                        <a:srgbClr val="FF0000"/>
                      </a:solidFill>
                    </a:rPr>
                    <a:t>(X</a:t>
                  </a:r>
                  <a:r>
                    <a:rPr lang="de-DE" sz="1600" baseline="-25000" dirty="0">
                      <a:solidFill>
                        <a:srgbClr val="FF0000"/>
                      </a:solidFill>
                    </a:rPr>
                    <a:t>1</a:t>
                  </a:r>
                  <a:r>
                    <a:rPr lang="de-DE" sz="1600" dirty="0">
                      <a:solidFill>
                        <a:srgbClr val="FF0000"/>
                      </a:solidFill>
                    </a:rPr>
                    <a:t>, Y</a:t>
                  </a:r>
                  <a:r>
                    <a:rPr lang="de-DE" sz="1600" baseline="-25000" dirty="0">
                      <a:solidFill>
                        <a:srgbClr val="FF0000"/>
                      </a:solidFill>
                    </a:rPr>
                    <a:t>1</a:t>
                  </a:r>
                  <a:r>
                    <a:rPr lang="de-DE" sz="1600" dirty="0">
                      <a:solidFill>
                        <a:srgbClr val="FF0000"/>
                      </a:solidFill>
                    </a:rPr>
                    <a:t>, Z</a:t>
                  </a:r>
                  <a:r>
                    <a:rPr lang="de-DE" sz="1600" baseline="-25000" dirty="0">
                      <a:solidFill>
                        <a:srgbClr val="FF0000"/>
                      </a:solidFill>
                    </a:rPr>
                    <a:t>1</a:t>
                  </a:r>
                  <a:r>
                    <a:rPr lang="de-DE" sz="1600" dirty="0">
                      <a:solidFill>
                        <a:srgbClr val="FF0000"/>
                      </a:solidFill>
                    </a:rPr>
                    <a:t>)</a:t>
                  </a:r>
                </a:p>
              </p:txBody>
            </p:sp>
            <p:sp>
              <p:nvSpPr>
                <p:cNvPr id="8216" name="Rectangle 405"/>
                <p:cNvSpPr>
                  <a:spLocks noChangeArrowheads="1"/>
                </p:cNvSpPr>
                <p:nvPr/>
              </p:nvSpPr>
              <p:spPr bwMode="auto">
                <a:xfrm>
                  <a:off x="1524" y="1342"/>
                  <a:ext cx="59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600">
                      <a:solidFill>
                        <a:srgbClr val="FF0000"/>
                      </a:solidFill>
                    </a:rPr>
                    <a:t>(X</a:t>
                  </a:r>
                  <a:r>
                    <a:rPr lang="de-DE" sz="1600" baseline="-25000">
                      <a:solidFill>
                        <a:srgbClr val="FF0000"/>
                      </a:solidFill>
                    </a:rPr>
                    <a:t>2</a:t>
                  </a:r>
                  <a:r>
                    <a:rPr lang="de-DE" sz="1600">
                      <a:solidFill>
                        <a:srgbClr val="FF0000"/>
                      </a:solidFill>
                    </a:rPr>
                    <a:t>, Y</a:t>
                  </a:r>
                  <a:r>
                    <a:rPr lang="de-DE" sz="1600" baseline="-25000">
                      <a:solidFill>
                        <a:srgbClr val="FF0000"/>
                      </a:solidFill>
                    </a:rPr>
                    <a:t>2</a:t>
                  </a:r>
                  <a:r>
                    <a:rPr lang="de-DE" sz="1600">
                      <a:solidFill>
                        <a:srgbClr val="FF0000"/>
                      </a:solidFill>
                    </a:rPr>
                    <a:t>, Z</a:t>
                  </a:r>
                  <a:r>
                    <a:rPr lang="de-DE" sz="1600" baseline="-25000">
                      <a:solidFill>
                        <a:srgbClr val="FF0000"/>
                      </a:solidFill>
                    </a:rPr>
                    <a:t>3</a:t>
                  </a:r>
                  <a:r>
                    <a:rPr lang="de-DE" sz="1600">
                      <a:solidFill>
                        <a:srgbClr val="FF0000"/>
                      </a:solidFill>
                    </a:rPr>
                    <a:t>)</a:t>
                  </a:r>
                </a:p>
              </p:txBody>
            </p:sp>
            <p:sp>
              <p:nvSpPr>
                <p:cNvPr id="8217" name="Rectangle 406"/>
                <p:cNvSpPr>
                  <a:spLocks noChangeArrowheads="1"/>
                </p:cNvSpPr>
                <p:nvPr/>
              </p:nvSpPr>
              <p:spPr bwMode="auto">
                <a:xfrm>
                  <a:off x="2201" y="1604"/>
                  <a:ext cx="59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600">
                      <a:solidFill>
                        <a:srgbClr val="FF0000"/>
                      </a:solidFill>
                    </a:rPr>
                    <a:t>(X</a:t>
                  </a:r>
                  <a:r>
                    <a:rPr lang="de-DE" sz="1600" baseline="-25000">
                      <a:solidFill>
                        <a:srgbClr val="FF0000"/>
                      </a:solidFill>
                    </a:rPr>
                    <a:t>3</a:t>
                  </a:r>
                  <a:r>
                    <a:rPr lang="de-DE" sz="1600">
                      <a:solidFill>
                        <a:srgbClr val="FF0000"/>
                      </a:solidFill>
                    </a:rPr>
                    <a:t>, Y</a:t>
                  </a:r>
                  <a:r>
                    <a:rPr lang="de-DE" sz="1600" baseline="-25000">
                      <a:solidFill>
                        <a:srgbClr val="FF0000"/>
                      </a:solidFill>
                    </a:rPr>
                    <a:t>3</a:t>
                  </a:r>
                  <a:r>
                    <a:rPr lang="de-DE" sz="1600">
                      <a:solidFill>
                        <a:srgbClr val="FF0000"/>
                      </a:solidFill>
                    </a:rPr>
                    <a:t>, Z</a:t>
                  </a:r>
                  <a:r>
                    <a:rPr lang="de-DE" sz="1600" baseline="-25000">
                      <a:solidFill>
                        <a:srgbClr val="FF0000"/>
                      </a:solidFill>
                    </a:rPr>
                    <a:t>3</a:t>
                  </a:r>
                  <a:r>
                    <a:rPr lang="de-DE" sz="1600">
                      <a:solidFill>
                        <a:srgbClr val="FF0000"/>
                      </a:solidFill>
                    </a:rPr>
                    <a:t>)</a:t>
                  </a:r>
                </a:p>
              </p:txBody>
            </p:sp>
            <p:sp>
              <p:nvSpPr>
                <p:cNvPr id="8218" name="Rectangle 407"/>
                <p:cNvSpPr>
                  <a:spLocks noChangeArrowheads="1"/>
                </p:cNvSpPr>
                <p:nvPr/>
              </p:nvSpPr>
              <p:spPr bwMode="auto">
                <a:xfrm>
                  <a:off x="2866" y="1720"/>
                  <a:ext cx="59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600">
                      <a:solidFill>
                        <a:srgbClr val="FF0000"/>
                      </a:solidFill>
                    </a:rPr>
                    <a:t>(X</a:t>
                  </a:r>
                  <a:r>
                    <a:rPr lang="de-DE" sz="1600" baseline="-25000">
                      <a:solidFill>
                        <a:srgbClr val="FF0000"/>
                      </a:solidFill>
                    </a:rPr>
                    <a:t>4</a:t>
                  </a:r>
                  <a:r>
                    <a:rPr lang="de-DE" sz="1600">
                      <a:solidFill>
                        <a:srgbClr val="FF0000"/>
                      </a:solidFill>
                    </a:rPr>
                    <a:t>, Y</a:t>
                  </a:r>
                  <a:r>
                    <a:rPr lang="de-DE" sz="1600" baseline="-25000">
                      <a:solidFill>
                        <a:srgbClr val="FF0000"/>
                      </a:solidFill>
                    </a:rPr>
                    <a:t>4</a:t>
                  </a:r>
                  <a:r>
                    <a:rPr lang="de-DE" sz="1600">
                      <a:solidFill>
                        <a:srgbClr val="FF0000"/>
                      </a:solidFill>
                    </a:rPr>
                    <a:t>, Z</a:t>
                  </a:r>
                  <a:r>
                    <a:rPr lang="de-DE" sz="1600" baseline="-25000">
                      <a:solidFill>
                        <a:srgbClr val="FF0000"/>
                      </a:solidFill>
                    </a:rPr>
                    <a:t>4</a:t>
                  </a:r>
                  <a:r>
                    <a:rPr lang="de-DE" sz="1600">
                      <a:solidFill>
                        <a:srgbClr val="FF0000"/>
                      </a:solidFill>
                    </a:rPr>
                    <a:t>)</a:t>
                  </a:r>
                </a:p>
              </p:txBody>
            </p:sp>
          </p:grpSp>
          <p:grpSp>
            <p:nvGrpSpPr>
              <p:cNvPr id="9624" name="Group 408"/>
              <p:cNvGrpSpPr>
                <a:grpSpLocks/>
              </p:cNvGrpSpPr>
              <p:nvPr/>
            </p:nvGrpSpPr>
            <p:grpSpPr bwMode="auto">
              <a:xfrm>
                <a:off x="906463" y="3155950"/>
                <a:ext cx="1900237" cy="2152650"/>
                <a:chOff x="1102" y="1988"/>
                <a:chExt cx="1197" cy="1356"/>
              </a:xfrm>
            </p:grpSpPr>
            <p:sp>
              <p:nvSpPr>
                <p:cNvPr id="8209" name="Text Box 409"/>
                <p:cNvSpPr txBox="1">
                  <a:spLocks noChangeArrowheads="1"/>
                </p:cNvSpPr>
                <p:nvPr/>
              </p:nvSpPr>
              <p:spPr bwMode="auto">
                <a:xfrm>
                  <a:off x="2101" y="3128"/>
                  <a:ext cx="198"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600">
                      <a:solidFill>
                        <a:srgbClr val="FF0000"/>
                      </a:solidFill>
                    </a:rPr>
                    <a:t>X</a:t>
                  </a:r>
                </a:p>
              </p:txBody>
            </p:sp>
            <p:sp>
              <p:nvSpPr>
                <p:cNvPr id="8210" name="Line 410"/>
                <p:cNvSpPr>
                  <a:spLocks noChangeShapeType="1"/>
                </p:cNvSpPr>
                <p:nvPr/>
              </p:nvSpPr>
              <p:spPr bwMode="auto">
                <a:xfrm>
                  <a:off x="1287" y="2102"/>
                  <a:ext cx="0" cy="1043"/>
                </a:xfrm>
                <a:prstGeom prst="line">
                  <a:avLst/>
                </a:prstGeom>
                <a:noFill/>
                <a:ln w="28440">
                  <a:solidFill>
                    <a:srgbClr val="00FF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11" name="Line 411"/>
                <p:cNvSpPr>
                  <a:spLocks noChangeShapeType="1"/>
                </p:cNvSpPr>
                <p:nvPr/>
              </p:nvSpPr>
              <p:spPr bwMode="auto">
                <a:xfrm>
                  <a:off x="1235" y="3091"/>
                  <a:ext cx="946" cy="253"/>
                </a:xfrm>
                <a:prstGeom prst="line">
                  <a:avLst/>
                </a:prstGeom>
                <a:noFill/>
                <a:ln w="2844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12" name="Line 412"/>
                <p:cNvSpPr>
                  <a:spLocks noChangeShapeType="1"/>
                </p:cNvSpPr>
                <p:nvPr/>
              </p:nvSpPr>
              <p:spPr bwMode="auto">
                <a:xfrm flipV="1">
                  <a:off x="1247" y="2836"/>
                  <a:ext cx="872" cy="290"/>
                </a:xfrm>
                <a:prstGeom prst="line">
                  <a:avLst/>
                </a:prstGeom>
                <a:noFill/>
                <a:ln w="2844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13" name="Text Box 413"/>
                <p:cNvSpPr txBox="1">
                  <a:spLocks noChangeArrowheads="1"/>
                </p:cNvSpPr>
                <p:nvPr/>
              </p:nvSpPr>
              <p:spPr bwMode="auto">
                <a:xfrm>
                  <a:off x="1102" y="1988"/>
                  <a:ext cx="191"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600">
                      <a:solidFill>
                        <a:srgbClr val="FF0000"/>
                      </a:solidFill>
                    </a:rPr>
                    <a:t>Z</a:t>
                  </a:r>
                </a:p>
              </p:txBody>
            </p:sp>
            <p:sp>
              <p:nvSpPr>
                <p:cNvPr id="8214" name="Text Box 414"/>
                <p:cNvSpPr txBox="1">
                  <a:spLocks noChangeArrowheads="1"/>
                </p:cNvSpPr>
                <p:nvPr/>
              </p:nvSpPr>
              <p:spPr bwMode="auto">
                <a:xfrm>
                  <a:off x="1970" y="2658"/>
                  <a:ext cx="200"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600">
                      <a:solidFill>
                        <a:srgbClr val="FF0000"/>
                      </a:solidFill>
                    </a:rPr>
                    <a:t>Y</a:t>
                  </a:r>
                </a:p>
              </p:txBody>
            </p:sp>
          </p:grpSp>
        </p:grpSp>
      </p:grpSp>
      <p:sp>
        <p:nvSpPr>
          <p:cNvPr id="2" name="Rectangle 1"/>
          <p:cNvSpPr/>
          <p:nvPr/>
        </p:nvSpPr>
        <p:spPr>
          <a:xfrm>
            <a:off x="4312186" y="3852924"/>
            <a:ext cx="4968304" cy="2308324"/>
          </a:xfrm>
          <a:prstGeom prst="rect">
            <a:avLst/>
          </a:prstGeom>
        </p:spPr>
        <p:txBody>
          <a:bodyPr wrap="square">
            <a:spAutoFit/>
          </a:bodyPr>
          <a:lstStyle/>
          <a:p>
            <a:pPr lvl="1"/>
            <a:endParaRPr lang="en-GB" dirty="0" smtClean="0">
              <a:solidFill>
                <a:schemeClr val="bg1"/>
              </a:solidFill>
              <a:latin typeface="Times" pitchFamily="18" charset="0"/>
            </a:endParaRPr>
          </a:p>
          <a:p>
            <a:pPr lvl="1"/>
            <a:r>
              <a:rPr lang="en-GB" b="1" dirty="0" smtClean="0">
                <a:solidFill>
                  <a:srgbClr val="00FF00"/>
                </a:solidFill>
                <a:latin typeface="Times" pitchFamily="18" charset="0"/>
              </a:rPr>
              <a:t>Known</a:t>
            </a:r>
            <a:r>
              <a:rPr lang="en-GB" dirty="0" smtClean="0">
                <a:solidFill>
                  <a:schemeClr val="bg1"/>
                </a:solidFill>
                <a:latin typeface="Times" pitchFamily="18" charset="0"/>
              </a:rPr>
              <a:t>: </a:t>
            </a:r>
            <a:r>
              <a:rPr lang="en-GB" dirty="0">
                <a:solidFill>
                  <a:schemeClr val="bg1"/>
                </a:solidFill>
                <a:latin typeface="Times" pitchFamily="18" charset="0"/>
              </a:rPr>
              <a:t>Navigation message gives us</a:t>
            </a:r>
          </a:p>
          <a:p>
            <a:pPr lvl="2"/>
            <a:r>
              <a:rPr lang="en-GB" dirty="0">
                <a:solidFill>
                  <a:schemeClr val="bg1"/>
                </a:solidFill>
                <a:latin typeface="Times" pitchFamily="18" charset="0"/>
              </a:rPr>
              <a:t>satellite </a:t>
            </a:r>
            <a:r>
              <a:rPr lang="en-GB" dirty="0" smtClean="0">
                <a:solidFill>
                  <a:schemeClr val="bg1"/>
                </a:solidFill>
                <a:latin typeface="Times" pitchFamily="18" charset="0"/>
              </a:rPr>
              <a:t>positions </a:t>
            </a:r>
            <a:r>
              <a:rPr lang="en-GB" dirty="0" smtClean="0">
                <a:solidFill>
                  <a:schemeClr val="bg1"/>
                </a:solidFill>
              </a:rPr>
              <a:t>(X</a:t>
            </a:r>
            <a:r>
              <a:rPr lang="en-GB" baseline="30000" dirty="0" smtClean="0">
                <a:solidFill>
                  <a:schemeClr val="bg1"/>
                </a:solidFill>
              </a:rPr>
              <a:t>1,2.3,4 </a:t>
            </a:r>
            <a:r>
              <a:rPr lang="en-GB" dirty="0">
                <a:solidFill>
                  <a:schemeClr val="bg1"/>
                </a:solidFill>
              </a:rPr>
              <a:t>, </a:t>
            </a:r>
            <a:r>
              <a:rPr lang="en-GB" dirty="0" smtClean="0">
                <a:solidFill>
                  <a:schemeClr val="bg1"/>
                </a:solidFill>
              </a:rPr>
              <a:t>Y</a:t>
            </a:r>
            <a:r>
              <a:rPr lang="en-GB" baseline="30000" dirty="0" smtClean="0">
                <a:solidFill>
                  <a:schemeClr val="bg1"/>
                </a:solidFill>
              </a:rPr>
              <a:t>1,2,3,4 </a:t>
            </a:r>
            <a:r>
              <a:rPr lang="en-GB" dirty="0">
                <a:solidFill>
                  <a:schemeClr val="bg1"/>
                </a:solidFill>
              </a:rPr>
              <a:t>, </a:t>
            </a:r>
            <a:r>
              <a:rPr lang="en-GB" dirty="0" smtClean="0">
                <a:solidFill>
                  <a:schemeClr val="bg1"/>
                </a:solidFill>
              </a:rPr>
              <a:t>Z</a:t>
            </a:r>
            <a:r>
              <a:rPr lang="en-GB" baseline="30000" dirty="0" smtClean="0">
                <a:solidFill>
                  <a:schemeClr val="bg1"/>
                </a:solidFill>
              </a:rPr>
              <a:t>1,2,3,4</a:t>
            </a:r>
            <a:r>
              <a:rPr lang="en-GB" dirty="0" smtClean="0">
                <a:solidFill>
                  <a:schemeClr val="bg1"/>
                </a:solidFill>
              </a:rPr>
              <a:t>)</a:t>
            </a:r>
            <a:endParaRPr lang="en-GB" dirty="0">
              <a:solidFill>
                <a:schemeClr val="bg1"/>
              </a:solidFill>
            </a:endParaRPr>
          </a:p>
          <a:p>
            <a:pPr lvl="2"/>
            <a:endParaRPr lang="en-GB" dirty="0" smtClean="0">
              <a:solidFill>
                <a:schemeClr val="bg1"/>
              </a:solidFill>
            </a:endParaRPr>
          </a:p>
          <a:p>
            <a:pPr lvl="2"/>
            <a:endParaRPr lang="en-GB" dirty="0">
              <a:solidFill>
                <a:schemeClr val="bg1"/>
              </a:solidFill>
            </a:endParaRPr>
          </a:p>
          <a:p>
            <a:pPr lvl="1"/>
            <a:r>
              <a:rPr lang="en-GB" b="1" dirty="0">
                <a:solidFill>
                  <a:srgbClr val="FF0000"/>
                </a:solidFill>
                <a:latin typeface="Times" pitchFamily="18" charset="0"/>
              </a:rPr>
              <a:t>4 unknowns</a:t>
            </a:r>
            <a:r>
              <a:rPr lang="en-GB" dirty="0">
                <a:solidFill>
                  <a:schemeClr val="bg1"/>
                </a:solidFill>
              </a:rPr>
              <a:t>:</a:t>
            </a:r>
          </a:p>
          <a:p>
            <a:pPr lvl="2"/>
            <a:r>
              <a:rPr lang="en-GB" dirty="0">
                <a:solidFill>
                  <a:schemeClr val="bg1"/>
                </a:solidFill>
                <a:latin typeface="Times" pitchFamily="18" charset="0"/>
              </a:rPr>
              <a:t>receiver position </a:t>
            </a:r>
            <a:r>
              <a:rPr lang="en-GB" dirty="0" smtClean="0">
                <a:solidFill>
                  <a:schemeClr val="bg1"/>
                </a:solidFill>
              </a:rPr>
              <a:t>(X</a:t>
            </a:r>
            <a:r>
              <a:rPr lang="en-GB" baseline="-25000" dirty="0" smtClean="0">
                <a:solidFill>
                  <a:schemeClr val="bg1"/>
                </a:solidFill>
              </a:rPr>
              <a:t>E</a:t>
            </a:r>
            <a:r>
              <a:rPr lang="en-GB" dirty="0" smtClean="0">
                <a:solidFill>
                  <a:schemeClr val="bg1"/>
                </a:solidFill>
              </a:rPr>
              <a:t>, Y</a:t>
            </a:r>
            <a:r>
              <a:rPr lang="en-GB" baseline="-25000" dirty="0" smtClean="0">
                <a:solidFill>
                  <a:schemeClr val="bg1"/>
                </a:solidFill>
              </a:rPr>
              <a:t>E </a:t>
            </a:r>
            <a:r>
              <a:rPr lang="en-GB" dirty="0">
                <a:solidFill>
                  <a:schemeClr val="bg1"/>
                </a:solidFill>
              </a:rPr>
              <a:t>, </a:t>
            </a:r>
            <a:r>
              <a:rPr lang="en-GB" dirty="0" smtClean="0">
                <a:solidFill>
                  <a:schemeClr val="bg1"/>
                </a:solidFill>
              </a:rPr>
              <a:t>Z</a:t>
            </a:r>
            <a:r>
              <a:rPr lang="en-GB" baseline="-25000" dirty="0" smtClean="0">
                <a:solidFill>
                  <a:schemeClr val="bg1"/>
                </a:solidFill>
              </a:rPr>
              <a:t>E</a:t>
            </a:r>
            <a:r>
              <a:rPr lang="en-GB" dirty="0" smtClean="0">
                <a:solidFill>
                  <a:schemeClr val="bg1"/>
                </a:solidFill>
              </a:rPr>
              <a:t>)</a:t>
            </a:r>
            <a:endParaRPr lang="en-GB" dirty="0">
              <a:solidFill>
                <a:schemeClr val="bg1"/>
              </a:solidFill>
            </a:endParaRPr>
          </a:p>
          <a:p>
            <a:pPr lvl="2"/>
            <a:r>
              <a:rPr lang="en-GB" dirty="0">
                <a:solidFill>
                  <a:schemeClr val="bg1"/>
                </a:solidFill>
              </a:rPr>
              <a:t>receiver clock error </a:t>
            </a:r>
            <a:r>
              <a:rPr lang="en-GB" i="1" dirty="0">
                <a:solidFill>
                  <a:schemeClr val="bg1"/>
                </a:solidFill>
                <a:latin typeface="Symbol" pitchFamily="18" charset="2"/>
              </a:rPr>
              <a:t></a:t>
            </a:r>
            <a:r>
              <a:rPr lang="en-GB" i="1" dirty="0" smtClean="0">
                <a:solidFill>
                  <a:schemeClr val="bg1"/>
                </a:solidFill>
              </a:rPr>
              <a:t>t</a:t>
            </a:r>
            <a:r>
              <a:rPr lang="en-GB" baseline="-25000" dirty="0">
                <a:solidFill>
                  <a:schemeClr val="bg1"/>
                </a:solidFill>
              </a:rPr>
              <a:t>E</a:t>
            </a:r>
          </a:p>
        </p:txBody>
      </p:sp>
      <mc:AlternateContent xmlns:mc="http://schemas.openxmlformats.org/markup-compatibility/2006" xmlns:a14="http://schemas.microsoft.com/office/drawing/2010/main">
        <mc:Choice Requires="a14">
          <p:sp>
            <p:nvSpPr>
              <p:cNvPr id="3" name="Rectangle 2"/>
              <p:cNvSpPr/>
              <p:nvPr/>
            </p:nvSpPr>
            <p:spPr>
              <a:xfrm>
                <a:off x="-28575" y="1180624"/>
                <a:ext cx="4572000" cy="1046440"/>
              </a:xfrm>
              <a:prstGeom prst="rect">
                <a:avLst/>
              </a:prstGeom>
            </p:spPr>
            <p:txBody>
              <a:bodyPr>
                <a:spAutoFit/>
              </a:bodyPr>
              <a:lstStyle/>
              <a:p>
                <a:r>
                  <a:rPr lang="en-GB" sz="1400" b="1" dirty="0" smtClean="0">
                    <a:solidFill>
                      <a:srgbClr val="FFFF00"/>
                    </a:solidFill>
                    <a:latin typeface="Times" pitchFamily="18" charset="0"/>
                  </a:rPr>
                  <a:t>Consider:</a:t>
                </a:r>
              </a:p>
              <a:p>
                <a:pPr lvl="1"/>
                <a:r>
                  <a:rPr lang="en-GB" sz="1600" dirty="0">
                    <a:solidFill>
                      <a:schemeClr val="bg1"/>
                    </a:solidFill>
                    <a:latin typeface="Times" pitchFamily="18" charset="0"/>
                  </a:rPr>
                  <a:t>4 satellites in view </a:t>
                </a:r>
                <a:r>
                  <a:rPr lang="en-GB" sz="1600" dirty="0" smtClean="0">
                    <a:solidFill>
                      <a:schemeClr val="bg1"/>
                    </a:solidFill>
                    <a:latin typeface="Times" pitchFamily="18" charset="0"/>
                  </a:rPr>
                  <a:t>from receiver “E”</a:t>
                </a:r>
                <a:endParaRPr lang="en-GB" sz="1600" dirty="0">
                  <a:solidFill>
                    <a:schemeClr val="bg1"/>
                  </a:solidFill>
                  <a:latin typeface="Times" pitchFamily="18" charset="0"/>
                </a:endParaRPr>
              </a:p>
              <a:p>
                <a:pPr lvl="2"/>
                <a:r>
                  <a:rPr lang="en-GB" sz="1600" dirty="0">
                    <a:solidFill>
                      <a:schemeClr val="bg1"/>
                    </a:solidFill>
                    <a:latin typeface="Times" pitchFamily="18" charset="0"/>
                  </a:rPr>
                  <a:t>Receiver index: 	</a:t>
                </a:r>
                <a:r>
                  <a:rPr lang="en-GB" sz="1600" dirty="0" smtClean="0">
                    <a:solidFill>
                      <a:schemeClr val="bg1"/>
                    </a:solidFill>
                    <a:latin typeface="Times" pitchFamily="18" charset="0"/>
                  </a:rPr>
                  <a:t>E</a:t>
                </a:r>
                <a:endParaRPr lang="en-GB" sz="1600" dirty="0">
                  <a:solidFill>
                    <a:schemeClr val="bg1"/>
                  </a:solidFill>
                  <a:latin typeface="Times" pitchFamily="18" charset="0"/>
                </a:endParaRPr>
              </a:p>
              <a:p>
                <a:pPr lvl="2"/>
                <a:r>
                  <a:rPr lang="en-GB" sz="1600" dirty="0">
                    <a:solidFill>
                      <a:schemeClr val="bg1"/>
                    </a:solidFill>
                    <a:latin typeface="Times" pitchFamily="18" charset="0"/>
                  </a:rPr>
                  <a:t>Satellite index:  	</a:t>
                </a:r>
                <a14:m>
                  <m:oMath xmlns:m="http://schemas.openxmlformats.org/officeDocument/2006/math">
                    <m:r>
                      <a:rPr lang="en-GB" sz="1600" b="0" i="1" smtClean="0">
                        <a:solidFill>
                          <a:schemeClr val="bg1"/>
                        </a:solidFill>
                        <a:latin typeface="Cambria Math"/>
                      </a:rPr>
                      <m:t>𝑆</m:t>
                    </m:r>
                    <m:r>
                      <a:rPr lang="en-GB" sz="1600" b="0" i="1" smtClean="0">
                        <a:solidFill>
                          <a:schemeClr val="bg1"/>
                        </a:solidFill>
                        <a:latin typeface="Cambria Math"/>
                      </a:rPr>
                      <m:t>=</m:t>
                    </m:r>
                    <m:r>
                      <a:rPr lang="en-GB" sz="1600" b="0" i="1" smtClean="0">
                        <a:solidFill>
                          <a:schemeClr val="bg1"/>
                        </a:solidFill>
                        <a:latin typeface="Cambria Math"/>
                      </a:rPr>
                      <m:t>1</m:t>
                    </m:r>
                    <m:r>
                      <a:rPr lang="en-GB" sz="1600" b="0" i="1" smtClean="0">
                        <a:solidFill>
                          <a:schemeClr val="bg1"/>
                        </a:solidFill>
                        <a:latin typeface="Cambria Math"/>
                      </a:rPr>
                      <m:t>,</m:t>
                    </m:r>
                    <m:r>
                      <a:rPr lang="en-GB" sz="1600" b="0" i="1" smtClean="0">
                        <a:solidFill>
                          <a:schemeClr val="bg1"/>
                        </a:solidFill>
                        <a:latin typeface="Cambria Math"/>
                      </a:rPr>
                      <m:t>2</m:t>
                    </m:r>
                    <m:r>
                      <a:rPr lang="en-GB" sz="1600" b="0" i="1" smtClean="0">
                        <a:solidFill>
                          <a:schemeClr val="bg1"/>
                        </a:solidFill>
                        <a:latin typeface="Cambria Math"/>
                      </a:rPr>
                      <m:t>,</m:t>
                    </m:r>
                    <m:r>
                      <a:rPr lang="en-GB" sz="1600" b="0" i="1" smtClean="0">
                        <a:solidFill>
                          <a:schemeClr val="bg1"/>
                        </a:solidFill>
                        <a:latin typeface="Cambria Math"/>
                      </a:rPr>
                      <m:t>3</m:t>
                    </m:r>
                    <m:r>
                      <a:rPr lang="en-GB" sz="1600" b="0" i="1" smtClean="0">
                        <a:solidFill>
                          <a:schemeClr val="bg1"/>
                        </a:solidFill>
                        <a:latin typeface="Cambria Math"/>
                      </a:rPr>
                      <m:t>,</m:t>
                    </m:r>
                    <m:r>
                      <a:rPr lang="en-GB" sz="1600" b="0" i="1" smtClean="0">
                        <a:solidFill>
                          <a:schemeClr val="bg1"/>
                        </a:solidFill>
                        <a:latin typeface="Cambria Math"/>
                      </a:rPr>
                      <m:t>4</m:t>
                    </m:r>
                  </m:oMath>
                </a14:m>
                <a:endParaRPr lang="en-GB" sz="1600" dirty="0">
                  <a:solidFill>
                    <a:schemeClr val="bg1"/>
                  </a:solidFill>
                  <a:latin typeface="Times"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575" y="1180624"/>
                <a:ext cx="4572000" cy="1046440"/>
              </a:xfrm>
              <a:prstGeom prst="rect">
                <a:avLst/>
              </a:prstGeom>
              <a:blipFill rotWithShape="1">
                <a:blip r:embed="rId3"/>
                <a:stretch>
                  <a:fillRect l="-267" t="-585" b="-76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92240" y="1717948"/>
                <a:ext cx="4383764" cy="618439"/>
              </a:xfrm>
              <a:prstGeom prst="rect">
                <a:avLst/>
              </a:prstGeom>
              <a:noFill/>
            </p:spPr>
            <p:txBody>
              <a:bodyPr wrap="none" rtlCol="0">
                <a:spAutoFit/>
              </a:bodyPr>
              <a:lstStyle/>
              <a:p>
                <a:pPr marL="0" lvl="2"/>
                <a14:m>
                  <m:oMathPara xmlns:m="http://schemas.openxmlformats.org/officeDocument/2006/math">
                    <m:oMathParaPr>
                      <m:jc m:val="centerGroup"/>
                    </m:oMathParaPr>
                    <m:oMath xmlns:m="http://schemas.openxmlformats.org/officeDocument/2006/math">
                      <m:sSubSup>
                        <m:sSubSupPr>
                          <m:ctrlPr>
                            <a:rPr lang="en-GB" sz="1600" i="1" smtClean="0">
                              <a:solidFill>
                                <a:schemeClr val="bg1"/>
                              </a:solidFill>
                              <a:latin typeface="Cambria Math" panose="02040503050406030204" pitchFamily="18" charset="0"/>
                            </a:rPr>
                          </m:ctrlPr>
                        </m:sSubSupPr>
                        <m:e>
                          <m:r>
                            <a:rPr lang="en-GB" sz="1600" b="0" i="1" smtClean="0">
                              <a:solidFill>
                                <a:schemeClr val="bg1"/>
                              </a:solidFill>
                              <a:latin typeface="Cambria Math"/>
                            </a:rPr>
                            <m:t>𝐷</m:t>
                          </m:r>
                        </m:e>
                        <m:sub>
                          <m:r>
                            <a:rPr lang="en-GB" sz="1600" b="0" i="1" smtClean="0">
                              <a:solidFill>
                                <a:schemeClr val="bg1"/>
                              </a:solidFill>
                              <a:latin typeface="Cambria Math"/>
                              <a:ea typeface="Cambria Math"/>
                            </a:rPr>
                            <m:t>1</m:t>
                          </m:r>
                        </m:sub>
                        <m:sup>
                          <m:r>
                            <a:rPr lang="en-GB" sz="1600" b="0" i="1" smtClean="0">
                              <a:solidFill>
                                <a:schemeClr val="bg1"/>
                              </a:solidFill>
                              <a:latin typeface="Cambria Math"/>
                            </a:rPr>
                            <m:t>2</m:t>
                          </m:r>
                        </m:sup>
                      </m:sSubSup>
                      <m:r>
                        <a:rPr lang="en-GB" sz="1600" i="1">
                          <a:solidFill>
                            <a:schemeClr val="bg1"/>
                          </a:solidFill>
                          <a:latin typeface="Cambria Math"/>
                        </a:rPr>
                        <m:t>=</m:t>
                      </m:r>
                      <m:sSup>
                        <m:sSupPr>
                          <m:ctrlPr>
                            <a:rPr lang="en-GB" sz="1600" i="1" smtClean="0">
                              <a:solidFill>
                                <a:schemeClr val="bg1"/>
                              </a:solidFill>
                              <a:latin typeface="Cambria Math" panose="02040503050406030204" pitchFamily="18" charset="0"/>
                            </a:rPr>
                          </m:ctrlPr>
                        </m:sSupPr>
                        <m:e>
                          <m:d>
                            <m:dPr>
                              <m:ctrlPr>
                                <a:rPr lang="en-GB" sz="1600" i="1" smtClean="0">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𝑋</m:t>
                                  </m:r>
                                </m:e>
                                <m:sub>
                                  <m:r>
                                    <a:rPr lang="en-GB" sz="1600" i="1">
                                      <a:solidFill>
                                        <a:schemeClr val="bg1"/>
                                      </a:solidFill>
                                      <a:latin typeface="Cambria Math"/>
                                    </a:rPr>
                                    <m:t>1</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𝑋</m:t>
                                  </m:r>
                                </m:e>
                                <m:sub>
                                  <m:r>
                                    <a:rPr lang="en-GB" sz="1600" i="1">
                                      <a:solidFill>
                                        <a:schemeClr val="bg1"/>
                                      </a:solidFill>
                                      <a:latin typeface="Cambria Math"/>
                                    </a:rPr>
                                    <m:t>𝐸</m:t>
                                  </m:r>
                                </m:sub>
                              </m:sSub>
                            </m:e>
                          </m:d>
                        </m:e>
                        <m:sup>
                          <m:r>
                            <a:rPr lang="en-GB" sz="1600" b="0" i="1" smtClean="0">
                              <a:solidFill>
                                <a:schemeClr val="bg1"/>
                              </a:solidFill>
                              <a:latin typeface="Cambria Math"/>
                            </a:rPr>
                            <m:t>2</m:t>
                          </m:r>
                        </m:sup>
                      </m:sSup>
                      <m:r>
                        <a:rPr lang="en-GB" sz="1600" b="0" i="1" smtClean="0">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b="0" i="1" smtClean="0">
                                      <a:solidFill>
                                        <a:schemeClr val="bg1"/>
                                      </a:solidFill>
                                      <a:latin typeface="Cambria Math"/>
                                    </a:rPr>
                                    <m:t>𝑌</m:t>
                                  </m:r>
                                </m:e>
                                <m:sub>
                                  <m:r>
                                    <a:rPr lang="en-GB" sz="1600" i="1">
                                      <a:solidFill>
                                        <a:schemeClr val="bg1"/>
                                      </a:solidFill>
                                      <a:latin typeface="Cambria Math"/>
                                    </a:rPr>
                                    <m:t>1</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b="0" i="1" smtClean="0">
                                      <a:solidFill>
                                        <a:schemeClr val="bg1"/>
                                      </a:solidFill>
                                      <a:latin typeface="Cambria Math"/>
                                    </a:rPr>
                                    <m:t>𝑌</m:t>
                                  </m:r>
                                </m:e>
                                <m:sub>
                                  <m:r>
                                    <a:rPr lang="en-GB" sz="1600" i="1">
                                      <a:solidFill>
                                        <a:schemeClr val="bg1"/>
                                      </a:solidFill>
                                      <a:latin typeface="Cambria Math"/>
                                    </a:rPr>
                                    <m:t>𝐸</m:t>
                                  </m:r>
                                </m:sub>
                              </m:sSub>
                            </m:e>
                          </m:d>
                        </m:e>
                        <m:sup>
                          <m:r>
                            <a:rPr lang="en-GB" sz="1600" i="1">
                              <a:solidFill>
                                <a:schemeClr val="bg1"/>
                              </a:solidFill>
                              <a:latin typeface="Cambria Math"/>
                            </a:rPr>
                            <m:t>2</m:t>
                          </m:r>
                        </m:sup>
                      </m:sSup>
                      <m:r>
                        <a:rPr lang="en-GB" sz="1600" b="0" i="1" smtClean="0">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b="0" i="1" smtClean="0">
                                      <a:solidFill>
                                        <a:schemeClr val="bg1"/>
                                      </a:solidFill>
                                      <a:latin typeface="Cambria Math"/>
                                    </a:rPr>
                                    <m:t>𝑍</m:t>
                                  </m:r>
                                </m:e>
                                <m:sub>
                                  <m:r>
                                    <a:rPr lang="en-GB" sz="1600" i="1">
                                      <a:solidFill>
                                        <a:schemeClr val="bg1"/>
                                      </a:solidFill>
                                      <a:latin typeface="Cambria Math"/>
                                    </a:rPr>
                                    <m:t>1</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b="0" i="1" smtClean="0">
                                      <a:solidFill>
                                        <a:schemeClr val="bg1"/>
                                      </a:solidFill>
                                      <a:latin typeface="Cambria Math"/>
                                    </a:rPr>
                                    <m:t>𝑍</m:t>
                                  </m:r>
                                </m:e>
                                <m:sub>
                                  <m:r>
                                    <a:rPr lang="en-GB" sz="1600" i="1">
                                      <a:solidFill>
                                        <a:schemeClr val="bg1"/>
                                      </a:solidFill>
                                      <a:latin typeface="Cambria Math"/>
                                    </a:rPr>
                                    <m:t>𝐸</m:t>
                                  </m:r>
                                </m:sub>
                              </m:sSub>
                            </m:e>
                          </m:d>
                        </m:e>
                        <m:sup>
                          <m:r>
                            <a:rPr lang="en-GB" sz="1600" i="1">
                              <a:solidFill>
                                <a:schemeClr val="bg1"/>
                              </a:solidFill>
                              <a:latin typeface="Cambria Math"/>
                            </a:rPr>
                            <m:t>2</m:t>
                          </m:r>
                        </m:sup>
                      </m:sSup>
                    </m:oMath>
                  </m:oMathPara>
                </a14:m>
                <a:endParaRPr lang="en-GB" sz="4800" dirty="0">
                  <a:solidFill>
                    <a:schemeClr val="bg1"/>
                  </a:solidFill>
                  <a:latin typeface="Times" pitchFamily="18" charset="0"/>
                </a:endParaRPr>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192240" y="1717948"/>
                <a:ext cx="4383764" cy="61843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384949" y="2179173"/>
                <a:ext cx="4572000" cy="618439"/>
              </a:xfrm>
              <a:prstGeom prst="rect">
                <a:avLst/>
              </a:prstGeom>
            </p:spPr>
            <p:txBody>
              <a:bodyPr>
                <a:spAutoFit/>
              </a:bodyPr>
              <a:lstStyle/>
              <a:p>
                <a:pPr marL="0" lvl="2"/>
                <a14:m>
                  <m:oMathPara xmlns:m="http://schemas.openxmlformats.org/officeDocument/2006/math">
                    <m:oMathParaPr>
                      <m:jc m:val="centerGroup"/>
                    </m:oMathParaPr>
                    <m:oMath xmlns:m="http://schemas.openxmlformats.org/officeDocument/2006/math">
                      <m:sSubSup>
                        <m:sSubSupPr>
                          <m:ctrlPr>
                            <a:rPr lang="en-GB" sz="1600" i="1" smtClean="0">
                              <a:solidFill>
                                <a:schemeClr val="bg1"/>
                              </a:solidFill>
                              <a:latin typeface="Cambria Math" panose="02040503050406030204" pitchFamily="18" charset="0"/>
                            </a:rPr>
                          </m:ctrlPr>
                        </m:sSubSupPr>
                        <m:e>
                          <m:r>
                            <a:rPr lang="en-GB" sz="1600" i="1">
                              <a:solidFill>
                                <a:schemeClr val="bg1"/>
                              </a:solidFill>
                              <a:latin typeface="Cambria Math"/>
                            </a:rPr>
                            <m:t>𝐷</m:t>
                          </m:r>
                        </m:e>
                        <m:sub>
                          <m:r>
                            <a:rPr lang="en-GB" sz="1600" b="0" i="1" smtClean="0">
                              <a:solidFill>
                                <a:schemeClr val="bg1"/>
                              </a:solidFill>
                              <a:latin typeface="Cambria Math"/>
                            </a:rPr>
                            <m:t>2</m:t>
                          </m:r>
                        </m:sub>
                        <m:sup>
                          <m:r>
                            <a:rPr lang="en-GB" sz="1600" i="1">
                              <a:solidFill>
                                <a:schemeClr val="bg1"/>
                              </a:solidFill>
                              <a:latin typeface="Cambria Math"/>
                            </a:rPr>
                            <m:t>2</m:t>
                          </m:r>
                        </m:sup>
                      </m:sSubSup>
                      <m:r>
                        <a:rPr lang="en-GB" sz="1600" i="1">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𝑋</m:t>
                                  </m:r>
                                </m:e>
                                <m:sub>
                                  <m:r>
                                    <a:rPr lang="en-GB" sz="1600" b="0" i="1" smtClean="0">
                                      <a:solidFill>
                                        <a:schemeClr val="bg1"/>
                                      </a:solidFill>
                                      <a:latin typeface="Cambria Math"/>
                                    </a:rPr>
                                    <m:t>2</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𝑋</m:t>
                                  </m:r>
                                </m:e>
                                <m:sub>
                                  <m:r>
                                    <a:rPr lang="en-GB" sz="1600" i="1">
                                      <a:solidFill>
                                        <a:schemeClr val="bg1"/>
                                      </a:solidFill>
                                      <a:latin typeface="Cambria Math"/>
                                    </a:rPr>
                                    <m:t>𝐸</m:t>
                                  </m:r>
                                </m:sub>
                              </m:sSub>
                            </m:e>
                          </m:d>
                        </m:e>
                        <m:sup>
                          <m:r>
                            <a:rPr lang="en-GB" sz="1600" i="1">
                              <a:solidFill>
                                <a:schemeClr val="bg1"/>
                              </a:solidFill>
                              <a:latin typeface="Cambria Math"/>
                            </a:rPr>
                            <m:t>2</m:t>
                          </m:r>
                        </m:sup>
                      </m:sSup>
                      <m:r>
                        <a:rPr lang="en-GB" sz="1600" i="1">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𝑌</m:t>
                                  </m:r>
                                </m:e>
                                <m:sub>
                                  <m:r>
                                    <a:rPr lang="en-GB" sz="1600" b="0" i="1" smtClean="0">
                                      <a:solidFill>
                                        <a:schemeClr val="bg1"/>
                                      </a:solidFill>
                                      <a:latin typeface="Cambria Math"/>
                                    </a:rPr>
                                    <m:t>2</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𝑌</m:t>
                                  </m:r>
                                </m:e>
                                <m:sub>
                                  <m:r>
                                    <a:rPr lang="en-GB" sz="1600" i="1">
                                      <a:solidFill>
                                        <a:schemeClr val="bg1"/>
                                      </a:solidFill>
                                      <a:latin typeface="Cambria Math"/>
                                    </a:rPr>
                                    <m:t>𝐸</m:t>
                                  </m:r>
                                </m:sub>
                              </m:sSub>
                            </m:e>
                          </m:d>
                        </m:e>
                        <m:sup>
                          <m:r>
                            <a:rPr lang="en-GB" sz="1600" i="1">
                              <a:solidFill>
                                <a:schemeClr val="bg1"/>
                              </a:solidFill>
                              <a:latin typeface="Cambria Math"/>
                            </a:rPr>
                            <m:t>2</m:t>
                          </m:r>
                        </m:sup>
                      </m:sSup>
                      <m:r>
                        <a:rPr lang="en-GB" sz="1600" i="1">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𝑍</m:t>
                                  </m:r>
                                </m:e>
                                <m:sub>
                                  <m:r>
                                    <a:rPr lang="en-GB" sz="1600" b="0" i="1" smtClean="0">
                                      <a:solidFill>
                                        <a:schemeClr val="bg1"/>
                                      </a:solidFill>
                                      <a:latin typeface="Cambria Math"/>
                                    </a:rPr>
                                    <m:t>2</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𝑍</m:t>
                                  </m:r>
                                </m:e>
                                <m:sub>
                                  <m:r>
                                    <a:rPr lang="en-GB" sz="1600" i="1">
                                      <a:solidFill>
                                        <a:schemeClr val="bg1"/>
                                      </a:solidFill>
                                      <a:latin typeface="Cambria Math"/>
                                    </a:rPr>
                                    <m:t>𝐸</m:t>
                                  </m:r>
                                </m:sub>
                              </m:sSub>
                            </m:e>
                          </m:d>
                        </m:e>
                        <m:sup>
                          <m:r>
                            <a:rPr lang="en-GB" sz="1600" i="1">
                              <a:solidFill>
                                <a:schemeClr val="bg1"/>
                              </a:solidFill>
                              <a:latin typeface="Cambria Math"/>
                            </a:rPr>
                            <m:t>2</m:t>
                          </m:r>
                        </m:sup>
                      </m:sSup>
                    </m:oMath>
                  </m:oMathPara>
                </a14:m>
                <a:endParaRPr lang="en-GB" sz="4800" dirty="0">
                  <a:solidFill>
                    <a:schemeClr val="bg1"/>
                  </a:solidFill>
                  <a:latin typeface="Times" pitchFamily="18" charset="0"/>
                </a:endParaRPr>
              </a:p>
              <a:p>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384949" y="2179173"/>
                <a:ext cx="4572000" cy="61843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098122" y="2663267"/>
                <a:ext cx="4572000" cy="618439"/>
              </a:xfrm>
              <a:prstGeom prst="rect">
                <a:avLst/>
              </a:prstGeom>
            </p:spPr>
            <p:txBody>
              <a:bodyPr>
                <a:spAutoFit/>
              </a:bodyPr>
              <a:lstStyle/>
              <a:p>
                <a:pPr marL="0" lvl="2"/>
                <a14:m>
                  <m:oMathPara xmlns:m="http://schemas.openxmlformats.org/officeDocument/2006/math">
                    <m:oMathParaPr>
                      <m:jc m:val="centerGroup"/>
                    </m:oMathParaPr>
                    <m:oMath xmlns:m="http://schemas.openxmlformats.org/officeDocument/2006/math">
                      <m:sSubSup>
                        <m:sSubSupPr>
                          <m:ctrlPr>
                            <a:rPr lang="en-GB" sz="1600" i="1" smtClean="0">
                              <a:solidFill>
                                <a:schemeClr val="bg1"/>
                              </a:solidFill>
                              <a:latin typeface="Cambria Math" panose="02040503050406030204" pitchFamily="18" charset="0"/>
                            </a:rPr>
                          </m:ctrlPr>
                        </m:sSubSupPr>
                        <m:e>
                          <m:r>
                            <a:rPr lang="en-GB" sz="1600" i="1">
                              <a:solidFill>
                                <a:schemeClr val="bg1"/>
                              </a:solidFill>
                              <a:latin typeface="Cambria Math"/>
                            </a:rPr>
                            <m:t>𝐷</m:t>
                          </m:r>
                        </m:e>
                        <m:sub>
                          <m:r>
                            <a:rPr lang="en-GB" sz="1600" b="0" i="1" smtClean="0">
                              <a:solidFill>
                                <a:schemeClr val="bg1"/>
                              </a:solidFill>
                              <a:latin typeface="Cambria Math"/>
                            </a:rPr>
                            <m:t>3</m:t>
                          </m:r>
                        </m:sub>
                        <m:sup>
                          <m:r>
                            <a:rPr lang="en-GB" sz="1600" i="1">
                              <a:solidFill>
                                <a:schemeClr val="bg1"/>
                              </a:solidFill>
                              <a:latin typeface="Cambria Math"/>
                            </a:rPr>
                            <m:t>2</m:t>
                          </m:r>
                        </m:sup>
                      </m:sSubSup>
                      <m:r>
                        <a:rPr lang="en-GB" sz="1600" i="1">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𝑋</m:t>
                                  </m:r>
                                </m:e>
                                <m:sub>
                                  <m:r>
                                    <a:rPr lang="en-GB" sz="1600" b="0" i="1" smtClean="0">
                                      <a:solidFill>
                                        <a:schemeClr val="bg1"/>
                                      </a:solidFill>
                                      <a:latin typeface="Cambria Math"/>
                                    </a:rPr>
                                    <m:t>3</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𝑋</m:t>
                                  </m:r>
                                </m:e>
                                <m:sub>
                                  <m:r>
                                    <a:rPr lang="en-GB" sz="1600" i="1">
                                      <a:solidFill>
                                        <a:schemeClr val="bg1"/>
                                      </a:solidFill>
                                      <a:latin typeface="Cambria Math"/>
                                    </a:rPr>
                                    <m:t>𝐸</m:t>
                                  </m:r>
                                </m:sub>
                              </m:sSub>
                            </m:e>
                          </m:d>
                        </m:e>
                        <m:sup>
                          <m:r>
                            <a:rPr lang="en-GB" sz="1600" i="1">
                              <a:solidFill>
                                <a:schemeClr val="bg1"/>
                              </a:solidFill>
                              <a:latin typeface="Cambria Math"/>
                            </a:rPr>
                            <m:t>2</m:t>
                          </m:r>
                        </m:sup>
                      </m:sSup>
                      <m:r>
                        <a:rPr lang="en-GB" sz="1600" i="1">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𝑌</m:t>
                                  </m:r>
                                </m:e>
                                <m:sub>
                                  <m:r>
                                    <a:rPr lang="en-GB" sz="1600" b="0" i="1" smtClean="0">
                                      <a:solidFill>
                                        <a:schemeClr val="bg1"/>
                                      </a:solidFill>
                                      <a:latin typeface="Cambria Math"/>
                                    </a:rPr>
                                    <m:t>3</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𝑌</m:t>
                                  </m:r>
                                </m:e>
                                <m:sub>
                                  <m:r>
                                    <a:rPr lang="en-GB" sz="1600" i="1">
                                      <a:solidFill>
                                        <a:schemeClr val="bg1"/>
                                      </a:solidFill>
                                      <a:latin typeface="Cambria Math"/>
                                    </a:rPr>
                                    <m:t>𝐸</m:t>
                                  </m:r>
                                </m:sub>
                              </m:sSub>
                            </m:e>
                          </m:d>
                        </m:e>
                        <m:sup>
                          <m:r>
                            <a:rPr lang="en-GB" sz="1600" i="1">
                              <a:solidFill>
                                <a:schemeClr val="bg1"/>
                              </a:solidFill>
                              <a:latin typeface="Cambria Math"/>
                            </a:rPr>
                            <m:t>2</m:t>
                          </m:r>
                        </m:sup>
                      </m:sSup>
                      <m:r>
                        <a:rPr lang="en-GB" sz="1600" i="1">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𝑍</m:t>
                                  </m:r>
                                </m:e>
                                <m:sub>
                                  <m:r>
                                    <a:rPr lang="en-GB" sz="1600" b="0" i="1" smtClean="0">
                                      <a:solidFill>
                                        <a:schemeClr val="bg1"/>
                                      </a:solidFill>
                                      <a:latin typeface="Cambria Math"/>
                                    </a:rPr>
                                    <m:t>3</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𝑍</m:t>
                                  </m:r>
                                </m:e>
                                <m:sub>
                                  <m:r>
                                    <a:rPr lang="en-GB" sz="1600" i="1">
                                      <a:solidFill>
                                        <a:schemeClr val="bg1"/>
                                      </a:solidFill>
                                      <a:latin typeface="Cambria Math"/>
                                    </a:rPr>
                                    <m:t>𝐸</m:t>
                                  </m:r>
                                </m:sub>
                              </m:sSub>
                            </m:e>
                          </m:d>
                        </m:e>
                        <m:sup>
                          <m:r>
                            <a:rPr lang="en-GB" sz="1600" i="1">
                              <a:solidFill>
                                <a:schemeClr val="bg1"/>
                              </a:solidFill>
                              <a:latin typeface="Cambria Math"/>
                            </a:rPr>
                            <m:t>2</m:t>
                          </m:r>
                        </m:sup>
                      </m:sSup>
                    </m:oMath>
                  </m:oMathPara>
                </a14:m>
                <a:endParaRPr lang="en-GB" sz="4800" dirty="0">
                  <a:solidFill>
                    <a:schemeClr val="bg1"/>
                  </a:solidFill>
                  <a:latin typeface="Times" pitchFamily="18" charset="0"/>
                </a:endParaRPr>
              </a:p>
              <a:p>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4098122" y="2663267"/>
                <a:ext cx="4572000" cy="618439"/>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118079" y="3074170"/>
                <a:ext cx="4572000" cy="620170"/>
              </a:xfrm>
              <a:prstGeom prst="rect">
                <a:avLst/>
              </a:prstGeom>
            </p:spPr>
            <p:txBody>
              <a:bodyPr>
                <a:spAutoFit/>
              </a:bodyPr>
              <a:lstStyle/>
              <a:p>
                <a:pPr marL="0" lvl="2"/>
                <a14:m>
                  <m:oMathPara xmlns:m="http://schemas.openxmlformats.org/officeDocument/2006/math">
                    <m:oMathParaPr>
                      <m:jc m:val="centerGroup"/>
                    </m:oMathParaPr>
                    <m:oMath xmlns:m="http://schemas.openxmlformats.org/officeDocument/2006/math">
                      <m:sSubSup>
                        <m:sSubSupPr>
                          <m:ctrlPr>
                            <a:rPr lang="en-GB" sz="1600" i="1" smtClean="0">
                              <a:solidFill>
                                <a:schemeClr val="bg1"/>
                              </a:solidFill>
                              <a:latin typeface="Cambria Math" panose="02040503050406030204" pitchFamily="18" charset="0"/>
                            </a:rPr>
                          </m:ctrlPr>
                        </m:sSubSupPr>
                        <m:e>
                          <m:r>
                            <a:rPr lang="en-GB" sz="1600" i="1">
                              <a:solidFill>
                                <a:schemeClr val="bg1"/>
                              </a:solidFill>
                              <a:latin typeface="Cambria Math"/>
                            </a:rPr>
                            <m:t>𝐷</m:t>
                          </m:r>
                        </m:e>
                        <m:sub>
                          <m:r>
                            <a:rPr lang="en-GB" sz="1600" b="0" i="1" smtClean="0">
                              <a:solidFill>
                                <a:schemeClr val="bg1"/>
                              </a:solidFill>
                              <a:latin typeface="Cambria Math"/>
                            </a:rPr>
                            <m:t>4</m:t>
                          </m:r>
                        </m:sub>
                        <m:sup>
                          <m:r>
                            <a:rPr lang="en-GB" sz="1600" i="1">
                              <a:solidFill>
                                <a:schemeClr val="bg1"/>
                              </a:solidFill>
                              <a:latin typeface="Cambria Math"/>
                            </a:rPr>
                            <m:t>2</m:t>
                          </m:r>
                        </m:sup>
                      </m:sSubSup>
                      <m:r>
                        <a:rPr lang="en-GB" sz="1600" i="1">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𝑋</m:t>
                                  </m:r>
                                </m:e>
                                <m:sub>
                                  <m:r>
                                    <a:rPr lang="en-GB" sz="1600" b="0" i="1" smtClean="0">
                                      <a:solidFill>
                                        <a:schemeClr val="bg1"/>
                                      </a:solidFill>
                                      <a:latin typeface="Cambria Math"/>
                                    </a:rPr>
                                    <m:t>4</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𝑋</m:t>
                                  </m:r>
                                </m:e>
                                <m:sub>
                                  <m:r>
                                    <a:rPr lang="en-GB" sz="1600" i="1">
                                      <a:solidFill>
                                        <a:schemeClr val="bg1"/>
                                      </a:solidFill>
                                      <a:latin typeface="Cambria Math"/>
                                    </a:rPr>
                                    <m:t>𝐸</m:t>
                                  </m:r>
                                </m:sub>
                              </m:sSub>
                            </m:e>
                          </m:d>
                        </m:e>
                        <m:sup>
                          <m:r>
                            <a:rPr lang="en-GB" sz="1600" i="1">
                              <a:solidFill>
                                <a:schemeClr val="bg1"/>
                              </a:solidFill>
                              <a:latin typeface="Cambria Math"/>
                            </a:rPr>
                            <m:t>2</m:t>
                          </m:r>
                        </m:sup>
                      </m:sSup>
                      <m:r>
                        <a:rPr lang="en-GB" sz="1600" i="1">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𝑌</m:t>
                                  </m:r>
                                </m:e>
                                <m:sub>
                                  <m:r>
                                    <a:rPr lang="en-GB" sz="1600" b="0" i="1" smtClean="0">
                                      <a:solidFill>
                                        <a:schemeClr val="bg1"/>
                                      </a:solidFill>
                                      <a:latin typeface="Cambria Math"/>
                                    </a:rPr>
                                    <m:t>4</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𝑌</m:t>
                                  </m:r>
                                </m:e>
                                <m:sub>
                                  <m:r>
                                    <a:rPr lang="en-GB" sz="1600" i="1">
                                      <a:solidFill>
                                        <a:schemeClr val="bg1"/>
                                      </a:solidFill>
                                      <a:latin typeface="Cambria Math"/>
                                    </a:rPr>
                                    <m:t>𝐸</m:t>
                                  </m:r>
                                </m:sub>
                              </m:sSub>
                            </m:e>
                          </m:d>
                        </m:e>
                        <m:sup>
                          <m:r>
                            <a:rPr lang="en-GB" sz="1600" i="1">
                              <a:solidFill>
                                <a:schemeClr val="bg1"/>
                              </a:solidFill>
                              <a:latin typeface="Cambria Math"/>
                            </a:rPr>
                            <m:t>2</m:t>
                          </m:r>
                        </m:sup>
                      </m:sSup>
                      <m:r>
                        <a:rPr lang="en-GB" sz="1600" i="1">
                          <a:solidFill>
                            <a:schemeClr val="bg1"/>
                          </a:solidFill>
                          <a:latin typeface="Cambria Math"/>
                        </a:rPr>
                        <m:t>+</m:t>
                      </m:r>
                      <m:sSup>
                        <m:sSupPr>
                          <m:ctrlPr>
                            <a:rPr lang="en-GB" sz="1600" i="1">
                              <a:solidFill>
                                <a:schemeClr val="bg1"/>
                              </a:solidFill>
                              <a:latin typeface="Cambria Math" panose="02040503050406030204" pitchFamily="18" charset="0"/>
                            </a:rPr>
                          </m:ctrlPr>
                        </m:sSupPr>
                        <m:e>
                          <m:d>
                            <m:dPr>
                              <m:ctrlPr>
                                <a:rPr lang="en-GB" sz="1600" i="1">
                                  <a:solidFill>
                                    <a:schemeClr val="bg1"/>
                                  </a:solidFill>
                                  <a:latin typeface="Cambria Math" panose="02040503050406030204" pitchFamily="18" charset="0"/>
                                </a:rPr>
                              </m:ctrlPr>
                            </m:dPr>
                            <m:e>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𝑍</m:t>
                                  </m:r>
                                </m:e>
                                <m:sub>
                                  <m:r>
                                    <a:rPr lang="en-GB" sz="1600" b="0" i="1" smtClean="0">
                                      <a:solidFill>
                                        <a:schemeClr val="bg1"/>
                                      </a:solidFill>
                                      <a:latin typeface="Cambria Math"/>
                                    </a:rPr>
                                    <m:t>4</m:t>
                                  </m:r>
                                </m:sub>
                              </m:sSub>
                              <m:r>
                                <a:rPr lang="en-GB" sz="1600" i="1">
                                  <a:solidFill>
                                    <a:schemeClr val="bg1"/>
                                  </a:solidFill>
                                  <a:latin typeface="Cambria Math"/>
                                </a:rPr>
                                <m:t>−</m:t>
                              </m:r>
                              <m:sSub>
                                <m:sSubPr>
                                  <m:ctrlPr>
                                    <a:rPr lang="en-GB" sz="1600" i="1">
                                      <a:solidFill>
                                        <a:schemeClr val="bg1"/>
                                      </a:solidFill>
                                      <a:latin typeface="Cambria Math" panose="02040503050406030204" pitchFamily="18" charset="0"/>
                                    </a:rPr>
                                  </m:ctrlPr>
                                </m:sSubPr>
                                <m:e>
                                  <m:r>
                                    <a:rPr lang="en-GB" sz="1600" i="1">
                                      <a:solidFill>
                                        <a:schemeClr val="bg1"/>
                                      </a:solidFill>
                                      <a:latin typeface="Cambria Math"/>
                                    </a:rPr>
                                    <m:t>𝑍</m:t>
                                  </m:r>
                                </m:e>
                                <m:sub>
                                  <m:r>
                                    <a:rPr lang="en-GB" sz="1600" i="1">
                                      <a:solidFill>
                                        <a:schemeClr val="bg1"/>
                                      </a:solidFill>
                                      <a:latin typeface="Cambria Math"/>
                                    </a:rPr>
                                    <m:t>𝐸</m:t>
                                  </m:r>
                                </m:sub>
                              </m:sSub>
                            </m:e>
                          </m:d>
                        </m:e>
                        <m:sup>
                          <m:r>
                            <a:rPr lang="en-GB" sz="1600" i="1">
                              <a:solidFill>
                                <a:schemeClr val="bg1"/>
                              </a:solidFill>
                              <a:latin typeface="Cambria Math"/>
                            </a:rPr>
                            <m:t>2</m:t>
                          </m:r>
                        </m:sup>
                      </m:sSup>
                    </m:oMath>
                  </m:oMathPara>
                </a14:m>
                <a:endParaRPr lang="en-GB" sz="4800" dirty="0">
                  <a:solidFill>
                    <a:schemeClr val="bg1"/>
                  </a:solidFill>
                  <a:latin typeface="Times" pitchFamily="18" charset="0"/>
                </a:endParaRPr>
              </a:p>
              <a:p>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4118079" y="3074170"/>
                <a:ext cx="4572000" cy="620170"/>
              </a:xfrm>
              <a:prstGeom prst="rect">
                <a:avLst/>
              </a:prstGeom>
              <a:blipFill rotWithShape="1">
                <a:blip r:embed="rId7"/>
                <a:stretch>
                  <a:fillRect/>
                </a:stretch>
              </a:blipFill>
            </p:spPr>
            <p:txBody>
              <a:bodyPr/>
              <a:lstStyle/>
              <a:p>
                <a:r>
                  <a:rPr lang="en-GB">
                    <a:noFill/>
                  </a:rPr>
                  <a:t> </a:t>
                </a:r>
              </a:p>
            </p:txBody>
          </p:sp>
        </mc:Fallback>
      </mc:AlternateContent>
      <p:sp>
        <p:nvSpPr>
          <p:cNvPr id="417" name="Rectangle 416"/>
          <p:cNvSpPr/>
          <p:nvPr/>
        </p:nvSpPr>
        <p:spPr>
          <a:xfrm>
            <a:off x="5014799" y="1168876"/>
            <a:ext cx="3240360" cy="400110"/>
          </a:xfrm>
          <a:prstGeom prst="rect">
            <a:avLst/>
          </a:prstGeom>
        </p:spPr>
        <p:txBody>
          <a:bodyPr wrap="square">
            <a:spAutoFit/>
          </a:bodyPr>
          <a:lstStyle/>
          <a:p>
            <a:r>
              <a:rPr lang="en-GB" sz="2000" b="1" dirty="0" smtClean="0">
                <a:solidFill>
                  <a:srgbClr val="FFFF00"/>
                </a:solidFill>
                <a:latin typeface="Times" pitchFamily="18" charset="0"/>
              </a:rPr>
              <a:t>Pythagoras theorem</a:t>
            </a:r>
            <a:endParaRPr lang="en-GB" sz="2000" b="1" dirty="0">
              <a:solidFill>
                <a:srgbClr val="FFFF00"/>
              </a:solidFill>
              <a:latin typeface="Times" pitchFamily="18" charset="0"/>
            </a:endParaRPr>
          </a:p>
        </p:txBody>
      </p:sp>
      <p:sp>
        <p:nvSpPr>
          <p:cNvPr id="10" name="Slide Number Placeholder 9"/>
          <p:cNvSpPr>
            <a:spLocks noGrp="1"/>
          </p:cNvSpPr>
          <p:nvPr>
            <p:ph type="sldNum" sz="quarter" idx="12"/>
          </p:nvPr>
        </p:nvSpPr>
        <p:spPr/>
        <p:txBody>
          <a:bodyPr/>
          <a:lstStyle/>
          <a:p>
            <a:fld id="{B8E46DEE-15D5-4039-836C-0562E02347E2}" type="slidenum">
              <a:rPr lang="en-GB" smtClean="0"/>
              <a:pPr/>
              <a:t>16</a:t>
            </a:fld>
            <a:endParaRPr lang="en-GB"/>
          </a:p>
        </p:txBody>
      </p:sp>
    </p:spTree>
    <p:extLst>
      <p:ext uri="{BB962C8B-B14F-4D97-AF65-F5344CB8AC3E}">
        <p14:creationId xmlns:p14="http://schemas.microsoft.com/office/powerpoint/2010/main" val="28919903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11570" y="0"/>
            <a:ext cx="8229600" cy="1143000"/>
          </a:xfrm>
          <a:noFill/>
          <a:ln/>
        </p:spPr>
        <p:txBody>
          <a:bodyPr>
            <a:normAutofit/>
          </a:bodyPr>
          <a:lstStyle/>
          <a:p>
            <a:r>
              <a:rPr lang="en-US" dirty="0">
                <a:solidFill>
                  <a:srgbClr val="FFFF00"/>
                </a:solidFill>
                <a:latin typeface="Times" pitchFamily="18" charset="0"/>
              </a:rPr>
              <a:t>The Integer Ambiguity--What is it?</a:t>
            </a:r>
          </a:p>
        </p:txBody>
      </p:sp>
      <p:sp>
        <p:nvSpPr>
          <p:cNvPr id="57431" name="Rectangle 87"/>
          <p:cNvSpPr>
            <a:spLocks noChangeArrowheads="1"/>
          </p:cNvSpPr>
          <p:nvPr/>
        </p:nvSpPr>
        <p:spPr bwMode="auto">
          <a:xfrm>
            <a:off x="4572000" y="1295400"/>
            <a:ext cx="4029075"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32" name="Rectangle 88"/>
          <p:cNvSpPr>
            <a:spLocks noGrp="1" noChangeArrowheads="1"/>
          </p:cNvSpPr>
          <p:nvPr>
            <p:ph type="body" idx="1"/>
          </p:nvPr>
        </p:nvSpPr>
        <p:spPr>
          <a:xfrm>
            <a:off x="4207451" y="1123299"/>
            <a:ext cx="4469005" cy="4178651"/>
          </a:xfrm>
          <a:noFill/>
          <a:ln/>
        </p:spPr>
        <p:txBody>
          <a:bodyPr>
            <a:noAutofit/>
          </a:bodyPr>
          <a:lstStyle/>
          <a:p>
            <a:pPr>
              <a:buClr>
                <a:srgbClr val="FF0066"/>
              </a:buClr>
              <a:buFont typeface="Wingdings" pitchFamily="2" charset="2"/>
              <a:buChar char="ü"/>
            </a:pPr>
            <a:r>
              <a:rPr lang="en-US" sz="1800" dirty="0">
                <a:solidFill>
                  <a:schemeClr val="bg1"/>
                </a:solidFill>
                <a:latin typeface="Times" pitchFamily="18" charset="0"/>
              </a:rPr>
              <a:t>Receiver measures partial wavelength when it first </a:t>
            </a:r>
            <a:r>
              <a:rPr lang="en-US" sz="1800" dirty="0" smtClean="0">
                <a:solidFill>
                  <a:schemeClr val="bg1"/>
                </a:solidFill>
                <a:latin typeface="Times" pitchFamily="18" charset="0"/>
              </a:rPr>
              <a:t>locks-on</a:t>
            </a:r>
          </a:p>
          <a:p>
            <a:pPr>
              <a:buClr>
                <a:srgbClr val="FF0066"/>
              </a:buClr>
              <a:buFont typeface="Wingdings" pitchFamily="2" charset="2"/>
              <a:buChar char="ü"/>
            </a:pPr>
            <a:r>
              <a:rPr lang="en-US" sz="1800" dirty="0">
                <a:solidFill>
                  <a:schemeClr val="bg1"/>
                </a:solidFill>
                <a:latin typeface="Times" pitchFamily="18" charset="0"/>
              </a:rPr>
              <a:t>Receiver counts successive cycles </a:t>
            </a:r>
            <a:r>
              <a:rPr lang="en-US" sz="1800" dirty="0" smtClean="0">
                <a:solidFill>
                  <a:schemeClr val="bg1"/>
                </a:solidFill>
                <a:latin typeface="Times" pitchFamily="18" charset="0"/>
              </a:rPr>
              <a:t>afterwards</a:t>
            </a:r>
          </a:p>
          <a:p>
            <a:pPr>
              <a:buClr>
                <a:srgbClr val="FF0066"/>
              </a:buClr>
              <a:buFont typeface="Wingdings" pitchFamily="2" charset="2"/>
              <a:buChar char="ü"/>
            </a:pPr>
            <a:endParaRPr lang="en-US" sz="1800" dirty="0">
              <a:solidFill>
                <a:schemeClr val="bg1"/>
              </a:solidFill>
              <a:latin typeface="Times" pitchFamily="18" charset="0"/>
            </a:endParaRPr>
          </a:p>
          <a:p>
            <a:pPr>
              <a:buClr>
                <a:srgbClr val="FF0066"/>
              </a:buClr>
              <a:buFont typeface="Wingdings" pitchFamily="2" charset="2"/>
              <a:buChar char="ü"/>
            </a:pPr>
            <a:r>
              <a:rPr lang="en-US" sz="1800" dirty="0">
                <a:solidFill>
                  <a:schemeClr val="bg1"/>
                </a:solidFill>
                <a:latin typeface="Times" pitchFamily="18" charset="0"/>
              </a:rPr>
              <a:t>Receiver does not know </a:t>
            </a:r>
            <a:r>
              <a:rPr lang="en-US" sz="1800" dirty="0" smtClean="0">
                <a:solidFill>
                  <a:schemeClr val="bg1"/>
                </a:solidFill>
                <a:latin typeface="Times" pitchFamily="18" charset="0"/>
              </a:rPr>
              <a:t>the whole </a:t>
            </a:r>
            <a:r>
              <a:rPr lang="en-US" sz="1800" dirty="0">
                <a:solidFill>
                  <a:schemeClr val="bg1"/>
                </a:solidFill>
                <a:latin typeface="Times" pitchFamily="18" charset="0"/>
              </a:rPr>
              <a:t>number of wavelengths </a:t>
            </a:r>
            <a:r>
              <a:rPr lang="en-US" sz="1800" dirty="0" smtClean="0">
                <a:solidFill>
                  <a:schemeClr val="bg1"/>
                </a:solidFill>
                <a:latin typeface="Times" pitchFamily="18" charset="0"/>
              </a:rPr>
              <a:t>after the first </a:t>
            </a:r>
            <a:r>
              <a:rPr lang="en-US" sz="1800" dirty="0">
                <a:solidFill>
                  <a:schemeClr val="bg1"/>
                </a:solidFill>
                <a:latin typeface="Times" pitchFamily="18" charset="0"/>
              </a:rPr>
              <a:t>partial one, which exists between the receiver and the SV </a:t>
            </a:r>
            <a:endParaRPr lang="en-US" sz="1800" dirty="0" smtClean="0">
              <a:solidFill>
                <a:schemeClr val="bg1"/>
              </a:solidFill>
              <a:latin typeface="Times" pitchFamily="18" charset="0"/>
            </a:endParaRPr>
          </a:p>
          <a:p>
            <a:pPr>
              <a:buClr>
                <a:srgbClr val="FF0066"/>
              </a:buClr>
              <a:buFont typeface="Wingdings" pitchFamily="2" charset="2"/>
              <a:buChar char="ü"/>
            </a:pPr>
            <a:endParaRPr lang="en-US" sz="1800" dirty="0">
              <a:solidFill>
                <a:schemeClr val="bg1"/>
              </a:solidFill>
              <a:latin typeface="Times" pitchFamily="18" charset="0"/>
            </a:endParaRPr>
          </a:p>
          <a:p>
            <a:pPr>
              <a:buClr>
                <a:srgbClr val="FF0066"/>
              </a:buClr>
              <a:buFont typeface="Wingdings" pitchFamily="2" charset="2"/>
              <a:buChar char="ü"/>
            </a:pPr>
            <a:r>
              <a:rPr lang="en-US" sz="1800" dirty="0">
                <a:solidFill>
                  <a:schemeClr val="bg1"/>
                </a:solidFill>
                <a:latin typeface="Times" pitchFamily="18" charset="0"/>
              </a:rPr>
              <a:t>This unknown, N, is called the integer ambiguity or bias (also called phase ambiguity) – </a:t>
            </a:r>
            <a:r>
              <a:rPr lang="en-US" sz="1600" dirty="0">
                <a:solidFill>
                  <a:srgbClr val="FFFF00"/>
                </a:solidFill>
                <a:latin typeface="Times" pitchFamily="18" charset="0"/>
              </a:rPr>
              <a:t>the number of full </a:t>
            </a:r>
            <a:r>
              <a:rPr lang="en-US" sz="1600" dirty="0" smtClean="0">
                <a:solidFill>
                  <a:srgbClr val="FFFF00"/>
                </a:solidFill>
                <a:latin typeface="Times" pitchFamily="18" charset="0"/>
              </a:rPr>
              <a:t>carrier phase wavelengths </a:t>
            </a:r>
            <a:r>
              <a:rPr lang="en-US" sz="1600" dirty="0">
                <a:solidFill>
                  <a:srgbClr val="FFFF00"/>
                </a:solidFill>
                <a:latin typeface="Times" pitchFamily="18" charset="0"/>
              </a:rPr>
              <a:t>at lock-on</a:t>
            </a:r>
            <a:r>
              <a:rPr lang="en-US" sz="1800" dirty="0">
                <a:solidFill>
                  <a:schemeClr val="bg1"/>
                </a:solidFill>
                <a:latin typeface="Times" pitchFamily="18" charset="0"/>
              </a:rPr>
              <a:t> </a:t>
            </a:r>
          </a:p>
          <a:p>
            <a:pPr>
              <a:buClr>
                <a:srgbClr val="FF0066"/>
              </a:buClr>
              <a:buFont typeface="Wingdings" pitchFamily="2" charset="2"/>
              <a:buChar char="ü"/>
            </a:pPr>
            <a:endParaRPr lang="en-US" sz="1800" dirty="0">
              <a:solidFill>
                <a:schemeClr val="bg1"/>
              </a:solidFill>
              <a:latin typeface="Times"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5148064" y="5641664"/>
                <a:ext cx="1397370"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solidFill>
                            <a:schemeClr val="bg1"/>
                          </a:solidFill>
                          <a:latin typeface="Cambria Math"/>
                        </a:rPr>
                        <m:t>L</m:t>
                      </m:r>
                      <m:r>
                        <a:rPr lang="en-GB" b="0" i="1" smtClean="0">
                          <a:solidFill>
                            <a:schemeClr val="bg1"/>
                          </a:solidFill>
                          <a:latin typeface="Cambria Math"/>
                        </a:rPr>
                        <m:t>=</m:t>
                      </m:r>
                      <m:f>
                        <m:fPr>
                          <m:ctrlPr>
                            <a:rPr lang="en-GB" i="1" smtClean="0">
                              <a:latin typeface="Cambria Math" panose="02040503050406030204" pitchFamily="18" charset="0"/>
                            </a:rPr>
                          </m:ctrlPr>
                        </m:fPr>
                        <m:num>
                          <m:r>
                            <a:rPr lang="en-GB" b="0" i="1" smtClean="0">
                              <a:solidFill>
                                <a:srgbClr val="FFFF00"/>
                              </a:solidFill>
                              <a:latin typeface="Cambria Math"/>
                            </a:rPr>
                            <m:t>𝑁</m:t>
                          </m:r>
                          <m:r>
                            <a:rPr lang="en-GB" b="0" i="1" smtClean="0">
                              <a:solidFill>
                                <a:srgbClr val="FFFF00"/>
                              </a:solidFill>
                              <a:latin typeface="Cambria Math"/>
                              <a:ea typeface="Cambria Math"/>
                            </a:rPr>
                            <m:t>𝜆</m:t>
                          </m:r>
                          <m:r>
                            <a:rPr lang="en-GB" b="0" i="1" smtClean="0">
                              <a:solidFill>
                                <a:schemeClr val="bg1"/>
                              </a:solidFill>
                              <a:latin typeface="Cambria Math"/>
                              <a:ea typeface="Cambria Math"/>
                            </a:rPr>
                            <m:t>+</m:t>
                          </m:r>
                          <m:r>
                            <a:rPr lang="en-GB" b="0" i="1" smtClean="0">
                              <a:solidFill>
                                <a:schemeClr val="bg1"/>
                              </a:solidFill>
                              <a:latin typeface="Cambria Math"/>
                              <a:ea typeface="Cambria Math"/>
                            </a:rPr>
                            <m:t>𝜙</m:t>
                          </m:r>
                        </m:num>
                        <m:den>
                          <m:r>
                            <a:rPr lang="en-GB" b="0" i="1" smtClean="0">
                              <a:solidFill>
                                <a:schemeClr val="bg1"/>
                              </a:solidFill>
                              <a:latin typeface="Cambria Math"/>
                            </a:rPr>
                            <m:t>2</m:t>
                          </m:r>
                        </m:den>
                      </m:f>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5148064" y="5641664"/>
                <a:ext cx="1397370" cy="61651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5149028" y="6262828"/>
                <a:ext cx="14375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solidFill>
                            <a:schemeClr val="bg1"/>
                          </a:solidFill>
                          <a:latin typeface="Cambria Math"/>
                        </a:rPr>
                        <m:t>L</m:t>
                      </m:r>
                      <m:r>
                        <a:rPr lang="en-GB" b="0" i="1" smtClean="0">
                          <a:solidFill>
                            <a:schemeClr val="bg1"/>
                          </a:solidFill>
                          <a:latin typeface="Cambria Math"/>
                        </a:rPr>
                        <m:t>=</m:t>
                      </m:r>
                      <m:r>
                        <a:rPr lang="en-GB" i="1">
                          <a:solidFill>
                            <a:schemeClr val="bg1"/>
                          </a:solidFill>
                          <a:latin typeface="Cambria Math"/>
                          <a:ea typeface="Cambria Math"/>
                        </a:rPr>
                        <m:t>𝜙</m:t>
                      </m:r>
                      <m:r>
                        <a:rPr lang="en-GB" b="0" i="1" smtClean="0">
                          <a:solidFill>
                            <a:schemeClr val="bg1"/>
                          </a:solidFill>
                          <a:latin typeface="Cambria Math"/>
                          <a:ea typeface="Cambria Math"/>
                        </a:rPr>
                        <m:t>+</m:t>
                      </m:r>
                      <m:r>
                        <a:rPr lang="en-GB" b="0" i="1" smtClean="0">
                          <a:solidFill>
                            <a:srgbClr val="FFFF00"/>
                          </a:solidFill>
                          <a:latin typeface="Cambria Math"/>
                          <a:ea typeface="Cambria Math"/>
                        </a:rPr>
                        <m:t>𝑁</m:t>
                      </m:r>
                      <m:r>
                        <a:rPr lang="en-GB" i="1">
                          <a:solidFill>
                            <a:srgbClr val="FFFF00"/>
                          </a:solidFill>
                          <a:latin typeface="Cambria Math"/>
                          <a:ea typeface="Cambria Math"/>
                        </a:rPr>
                        <m:t>𝜆</m:t>
                      </m:r>
                    </m:oMath>
                  </m:oMathPara>
                </a14:m>
                <a:endParaRPr lang="en-GB" dirty="0"/>
              </a:p>
            </p:txBody>
          </p:sp>
        </mc:Choice>
        <mc:Fallback xmlns="">
          <p:sp>
            <p:nvSpPr>
              <p:cNvPr id="142" name="TextBox 141"/>
              <p:cNvSpPr txBox="1">
                <a:spLocks noRot="1" noChangeAspect="1" noMove="1" noResize="1" noEditPoints="1" noAdjustHandles="1" noChangeArrowheads="1" noChangeShapeType="1" noTextEdit="1"/>
              </p:cNvSpPr>
              <p:nvPr/>
            </p:nvSpPr>
            <p:spPr>
              <a:xfrm>
                <a:off x="5149028" y="6262828"/>
                <a:ext cx="1437509" cy="369332"/>
              </a:xfrm>
              <a:prstGeom prst="rect">
                <a:avLst/>
              </a:prstGeom>
              <a:blipFill rotWithShape="1">
                <a:blip r:embed="rId4"/>
                <a:stretch>
                  <a:fillRect b="-11475"/>
                </a:stretch>
              </a:blipFill>
            </p:spPr>
            <p:txBody>
              <a:bodyPr/>
              <a:lstStyle/>
              <a:p>
                <a:r>
                  <a:rPr lang="en-GB">
                    <a:noFill/>
                  </a:rPr>
                  <a:t> </a:t>
                </a:r>
              </a:p>
            </p:txBody>
          </p:sp>
        </mc:Fallback>
      </mc:AlternateContent>
      <p:sp>
        <p:nvSpPr>
          <p:cNvPr id="3" name="TextBox 2"/>
          <p:cNvSpPr txBox="1"/>
          <p:nvPr/>
        </p:nvSpPr>
        <p:spPr>
          <a:xfrm>
            <a:off x="7269044" y="5641664"/>
            <a:ext cx="1332031" cy="369332"/>
          </a:xfrm>
          <a:prstGeom prst="rect">
            <a:avLst/>
          </a:prstGeom>
          <a:noFill/>
        </p:spPr>
        <p:txBody>
          <a:bodyPr wrap="none" rtlCol="0">
            <a:spAutoFit/>
          </a:bodyPr>
          <a:lstStyle/>
          <a:p>
            <a:r>
              <a:rPr lang="en-GB" dirty="0" smtClean="0">
                <a:solidFill>
                  <a:srgbClr val="FFFF00"/>
                </a:solidFill>
                <a:latin typeface="Times" pitchFamily="18" charset="0"/>
              </a:rPr>
              <a:t>Total station</a:t>
            </a:r>
            <a:endParaRPr lang="en-GB" dirty="0">
              <a:solidFill>
                <a:srgbClr val="FFFF00"/>
              </a:solidFill>
              <a:latin typeface="Times" pitchFamily="18" charset="0"/>
            </a:endParaRPr>
          </a:p>
        </p:txBody>
      </p:sp>
      <p:sp>
        <p:nvSpPr>
          <p:cNvPr id="144" name="TextBox 143"/>
          <p:cNvSpPr txBox="1"/>
          <p:nvPr/>
        </p:nvSpPr>
        <p:spPr>
          <a:xfrm>
            <a:off x="7618305" y="6258179"/>
            <a:ext cx="633507" cy="369332"/>
          </a:xfrm>
          <a:prstGeom prst="rect">
            <a:avLst/>
          </a:prstGeom>
          <a:noFill/>
        </p:spPr>
        <p:txBody>
          <a:bodyPr wrap="none" rtlCol="0">
            <a:spAutoFit/>
          </a:bodyPr>
          <a:lstStyle/>
          <a:p>
            <a:r>
              <a:rPr lang="en-GB" b="1" dirty="0" smtClean="0">
                <a:solidFill>
                  <a:srgbClr val="92D050"/>
                </a:solidFill>
                <a:latin typeface="Times" pitchFamily="18" charset="0"/>
              </a:rPr>
              <a:t>GPS</a:t>
            </a:r>
            <a:endParaRPr lang="en-GB" b="1" dirty="0">
              <a:solidFill>
                <a:srgbClr val="92D050"/>
              </a:solidFill>
              <a:latin typeface="Times" pitchFamily="18" charset="0"/>
            </a:endParaRPr>
          </a:p>
        </p:txBody>
      </p:sp>
      <p:cxnSp>
        <p:nvCxnSpPr>
          <p:cNvPr id="6" name="Straight Arrow Connector 5"/>
          <p:cNvCxnSpPr/>
          <p:nvPr/>
        </p:nvCxnSpPr>
        <p:spPr>
          <a:xfrm flipH="1">
            <a:off x="6586537" y="5864924"/>
            <a:ext cx="432048" cy="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6660232" y="6442845"/>
            <a:ext cx="432048" cy="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12847" y="1245876"/>
            <a:ext cx="2821781" cy="5135452"/>
            <a:chOff x="97065" y="1706450"/>
            <a:chExt cx="3373437" cy="4724400"/>
          </a:xfrm>
        </p:grpSpPr>
        <p:cxnSp>
          <p:nvCxnSpPr>
            <p:cNvPr id="5" name="Straight Connector 4"/>
            <p:cNvCxnSpPr/>
            <p:nvPr/>
          </p:nvCxnSpPr>
          <p:spPr>
            <a:xfrm flipH="1">
              <a:off x="1243922" y="4983843"/>
              <a:ext cx="485093" cy="835027"/>
            </a:xfrm>
            <a:prstGeom prst="line">
              <a:avLst/>
            </a:prstGeom>
            <a:ln w="190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97065" y="1706450"/>
              <a:ext cx="3373437" cy="4724400"/>
              <a:chOff x="345509" y="1709625"/>
              <a:chExt cx="3373437" cy="4724400"/>
            </a:xfrm>
          </p:grpSpPr>
          <p:grpSp>
            <p:nvGrpSpPr>
              <p:cNvPr id="25" name="Group 24"/>
              <p:cNvGrpSpPr/>
              <p:nvPr/>
            </p:nvGrpSpPr>
            <p:grpSpPr>
              <a:xfrm>
                <a:off x="345509" y="1709625"/>
                <a:ext cx="3373437" cy="4724400"/>
                <a:chOff x="785813" y="1614488"/>
                <a:chExt cx="3373437" cy="4724400"/>
              </a:xfrm>
            </p:grpSpPr>
            <p:sp>
              <p:nvSpPr>
                <p:cNvPr id="57401" name="Freeform 57"/>
                <p:cNvSpPr>
                  <a:spLocks/>
                </p:cNvSpPr>
                <p:nvPr/>
              </p:nvSpPr>
              <p:spPr bwMode="auto">
                <a:xfrm>
                  <a:off x="3035300" y="2057400"/>
                  <a:ext cx="203200" cy="30163"/>
                </a:xfrm>
                <a:custGeom>
                  <a:avLst/>
                  <a:gdLst>
                    <a:gd name="T0" fmla="*/ 1 w 128"/>
                    <a:gd name="T1" fmla="*/ 17 h 19"/>
                    <a:gd name="T2" fmla="*/ 3 w 128"/>
                    <a:gd name="T3" fmla="*/ 14 h 19"/>
                    <a:gd name="T4" fmla="*/ 5 w 128"/>
                    <a:gd name="T5" fmla="*/ 11 h 19"/>
                    <a:gd name="T6" fmla="*/ 8 w 128"/>
                    <a:gd name="T7" fmla="*/ 9 h 19"/>
                    <a:gd name="T8" fmla="*/ 10 w 128"/>
                    <a:gd name="T9" fmla="*/ 7 h 19"/>
                    <a:gd name="T10" fmla="*/ 12 w 128"/>
                    <a:gd name="T11" fmla="*/ 6 h 19"/>
                    <a:gd name="T12" fmla="*/ 15 w 128"/>
                    <a:gd name="T13" fmla="*/ 5 h 19"/>
                    <a:gd name="T14" fmla="*/ 17 w 128"/>
                    <a:gd name="T15" fmla="*/ 4 h 19"/>
                    <a:gd name="T16" fmla="*/ 19 w 128"/>
                    <a:gd name="T17" fmla="*/ 3 h 19"/>
                    <a:gd name="T18" fmla="*/ 21 w 128"/>
                    <a:gd name="T19" fmla="*/ 2 h 19"/>
                    <a:gd name="T20" fmla="*/ 24 w 128"/>
                    <a:gd name="T21" fmla="*/ 2 h 19"/>
                    <a:gd name="T22" fmla="*/ 26 w 128"/>
                    <a:gd name="T23" fmla="*/ 2 h 19"/>
                    <a:gd name="T24" fmla="*/ 28 w 128"/>
                    <a:gd name="T25" fmla="*/ 1 h 19"/>
                    <a:gd name="T26" fmla="*/ 31 w 128"/>
                    <a:gd name="T27" fmla="*/ 1 h 19"/>
                    <a:gd name="T28" fmla="*/ 33 w 128"/>
                    <a:gd name="T29" fmla="*/ 1 h 19"/>
                    <a:gd name="T30" fmla="*/ 35 w 128"/>
                    <a:gd name="T31" fmla="*/ 0 h 19"/>
                    <a:gd name="T32" fmla="*/ 39 w 128"/>
                    <a:gd name="T33" fmla="*/ 0 h 19"/>
                    <a:gd name="T34" fmla="*/ 45 w 128"/>
                    <a:gd name="T35" fmla="*/ 0 h 19"/>
                    <a:gd name="T36" fmla="*/ 50 w 128"/>
                    <a:gd name="T37" fmla="*/ 0 h 19"/>
                    <a:gd name="T38" fmla="*/ 56 w 128"/>
                    <a:gd name="T39" fmla="*/ 0 h 19"/>
                    <a:gd name="T40" fmla="*/ 61 w 128"/>
                    <a:gd name="T41" fmla="*/ 0 h 19"/>
                    <a:gd name="T42" fmla="*/ 66 w 128"/>
                    <a:gd name="T43" fmla="*/ 1 h 19"/>
                    <a:gd name="T44" fmla="*/ 71 w 128"/>
                    <a:gd name="T45" fmla="*/ 2 h 19"/>
                    <a:gd name="T46" fmla="*/ 76 w 128"/>
                    <a:gd name="T47" fmla="*/ 3 h 19"/>
                    <a:gd name="T48" fmla="*/ 81 w 128"/>
                    <a:gd name="T49" fmla="*/ 4 h 19"/>
                    <a:gd name="T50" fmla="*/ 87 w 128"/>
                    <a:gd name="T51" fmla="*/ 5 h 19"/>
                    <a:gd name="T52" fmla="*/ 92 w 128"/>
                    <a:gd name="T53" fmla="*/ 7 h 19"/>
                    <a:gd name="T54" fmla="*/ 98 w 128"/>
                    <a:gd name="T55" fmla="*/ 8 h 19"/>
                    <a:gd name="T56" fmla="*/ 104 w 128"/>
                    <a:gd name="T57" fmla="*/ 10 h 19"/>
                    <a:gd name="T58" fmla="*/ 110 w 128"/>
                    <a:gd name="T59" fmla="*/ 12 h 19"/>
                    <a:gd name="T60" fmla="*/ 116 w 128"/>
                    <a:gd name="T61" fmla="*/ 14 h 19"/>
                    <a:gd name="T62" fmla="*/ 123 w 128"/>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9">
                      <a:moveTo>
                        <a:pt x="0" y="18"/>
                      </a:moveTo>
                      <a:lnTo>
                        <a:pt x="1" y="17"/>
                      </a:lnTo>
                      <a:lnTo>
                        <a:pt x="2" y="15"/>
                      </a:lnTo>
                      <a:lnTo>
                        <a:pt x="3" y="14"/>
                      </a:lnTo>
                      <a:lnTo>
                        <a:pt x="4" y="12"/>
                      </a:lnTo>
                      <a:lnTo>
                        <a:pt x="5" y="11"/>
                      </a:lnTo>
                      <a:lnTo>
                        <a:pt x="7" y="10"/>
                      </a:lnTo>
                      <a:lnTo>
                        <a:pt x="8" y="9"/>
                      </a:lnTo>
                      <a:lnTo>
                        <a:pt x="9" y="8"/>
                      </a:lnTo>
                      <a:lnTo>
                        <a:pt x="10" y="7"/>
                      </a:lnTo>
                      <a:lnTo>
                        <a:pt x="11" y="6"/>
                      </a:lnTo>
                      <a:lnTo>
                        <a:pt x="12" y="6"/>
                      </a:lnTo>
                      <a:lnTo>
                        <a:pt x="13" y="5"/>
                      </a:lnTo>
                      <a:lnTo>
                        <a:pt x="15" y="5"/>
                      </a:lnTo>
                      <a:lnTo>
                        <a:pt x="16" y="4"/>
                      </a:lnTo>
                      <a:lnTo>
                        <a:pt x="17" y="4"/>
                      </a:lnTo>
                      <a:lnTo>
                        <a:pt x="18" y="3"/>
                      </a:lnTo>
                      <a:lnTo>
                        <a:pt x="19" y="3"/>
                      </a:lnTo>
                      <a:lnTo>
                        <a:pt x="20" y="3"/>
                      </a:lnTo>
                      <a:lnTo>
                        <a:pt x="21" y="2"/>
                      </a:lnTo>
                      <a:lnTo>
                        <a:pt x="23" y="2"/>
                      </a:lnTo>
                      <a:lnTo>
                        <a:pt x="24" y="2"/>
                      </a:lnTo>
                      <a:lnTo>
                        <a:pt x="25" y="2"/>
                      </a:lnTo>
                      <a:lnTo>
                        <a:pt x="26" y="2"/>
                      </a:lnTo>
                      <a:lnTo>
                        <a:pt x="27" y="2"/>
                      </a:lnTo>
                      <a:lnTo>
                        <a:pt x="28" y="1"/>
                      </a:lnTo>
                      <a:lnTo>
                        <a:pt x="29" y="1"/>
                      </a:lnTo>
                      <a:lnTo>
                        <a:pt x="31" y="1"/>
                      </a:lnTo>
                      <a:lnTo>
                        <a:pt x="32" y="1"/>
                      </a:lnTo>
                      <a:lnTo>
                        <a:pt x="33" y="1"/>
                      </a:lnTo>
                      <a:lnTo>
                        <a:pt x="34" y="1"/>
                      </a:lnTo>
                      <a:lnTo>
                        <a:pt x="35" y="0"/>
                      </a:lnTo>
                      <a:lnTo>
                        <a:pt x="37" y="0"/>
                      </a:lnTo>
                      <a:lnTo>
                        <a:pt x="39" y="0"/>
                      </a:lnTo>
                      <a:lnTo>
                        <a:pt x="42" y="0"/>
                      </a:lnTo>
                      <a:lnTo>
                        <a:pt x="45" y="0"/>
                      </a:lnTo>
                      <a:lnTo>
                        <a:pt x="48" y="0"/>
                      </a:lnTo>
                      <a:lnTo>
                        <a:pt x="50" y="0"/>
                      </a:lnTo>
                      <a:lnTo>
                        <a:pt x="53" y="0"/>
                      </a:lnTo>
                      <a:lnTo>
                        <a:pt x="56" y="0"/>
                      </a:lnTo>
                      <a:lnTo>
                        <a:pt x="58" y="0"/>
                      </a:lnTo>
                      <a:lnTo>
                        <a:pt x="61" y="0"/>
                      </a:lnTo>
                      <a:lnTo>
                        <a:pt x="63" y="0"/>
                      </a:lnTo>
                      <a:lnTo>
                        <a:pt x="66" y="1"/>
                      </a:lnTo>
                      <a:lnTo>
                        <a:pt x="68" y="1"/>
                      </a:lnTo>
                      <a:lnTo>
                        <a:pt x="71" y="2"/>
                      </a:lnTo>
                      <a:lnTo>
                        <a:pt x="74" y="2"/>
                      </a:lnTo>
                      <a:lnTo>
                        <a:pt x="76" y="3"/>
                      </a:lnTo>
                      <a:lnTo>
                        <a:pt x="79" y="3"/>
                      </a:lnTo>
                      <a:lnTo>
                        <a:pt x="81" y="4"/>
                      </a:lnTo>
                      <a:lnTo>
                        <a:pt x="84" y="4"/>
                      </a:lnTo>
                      <a:lnTo>
                        <a:pt x="87" y="5"/>
                      </a:lnTo>
                      <a:lnTo>
                        <a:pt x="89" y="6"/>
                      </a:lnTo>
                      <a:lnTo>
                        <a:pt x="92" y="7"/>
                      </a:lnTo>
                      <a:lnTo>
                        <a:pt x="95" y="8"/>
                      </a:lnTo>
                      <a:lnTo>
                        <a:pt x="98" y="8"/>
                      </a:lnTo>
                      <a:lnTo>
                        <a:pt x="101" y="9"/>
                      </a:lnTo>
                      <a:lnTo>
                        <a:pt x="104" y="10"/>
                      </a:lnTo>
                      <a:lnTo>
                        <a:pt x="107" y="11"/>
                      </a:lnTo>
                      <a:lnTo>
                        <a:pt x="110" y="12"/>
                      </a:lnTo>
                      <a:lnTo>
                        <a:pt x="113" y="13"/>
                      </a:lnTo>
                      <a:lnTo>
                        <a:pt x="116" y="14"/>
                      </a:lnTo>
                      <a:lnTo>
                        <a:pt x="119" y="16"/>
                      </a:lnTo>
                      <a:lnTo>
                        <a:pt x="123" y="17"/>
                      </a:lnTo>
                      <a:lnTo>
                        <a:pt x="127" y="18"/>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4" name="Group 23"/>
                <p:cNvGrpSpPr/>
                <p:nvPr/>
              </p:nvGrpSpPr>
              <p:grpSpPr>
                <a:xfrm>
                  <a:off x="785813" y="1614488"/>
                  <a:ext cx="3373437" cy="4724400"/>
                  <a:chOff x="785813" y="1614488"/>
                  <a:chExt cx="3373437" cy="4724400"/>
                </a:xfrm>
              </p:grpSpPr>
              <p:sp>
                <p:nvSpPr>
                  <p:cNvPr id="57377" name="Freeform 33"/>
                  <p:cNvSpPr>
                    <a:spLocks/>
                  </p:cNvSpPr>
                  <p:nvPr/>
                </p:nvSpPr>
                <p:spPr bwMode="auto">
                  <a:xfrm>
                    <a:off x="2627313" y="2762250"/>
                    <a:ext cx="203200" cy="31750"/>
                  </a:xfrm>
                  <a:custGeom>
                    <a:avLst/>
                    <a:gdLst>
                      <a:gd name="T0" fmla="*/ 1 w 128"/>
                      <a:gd name="T1" fmla="*/ 17 h 20"/>
                      <a:gd name="T2" fmla="*/ 4 w 128"/>
                      <a:gd name="T3" fmla="*/ 14 h 20"/>
                      <a:gd name="T4" fmla="*/ 6 w 128"/>
                      <a:gd name="T5" fmla="*/ 11 h 20"/>
                      <a:gd name="T6" fmla="*/ 8 w 128"/>
                      <a:gd name="T7" fmla="*/ 9 h 20"/>
                      <a:gd name="T8" fmla="*/ 10 w 128"/>
                      <a:gd name="T9" fmla="*/ 8 h 20"/>
                      <a:gd name="T10" fmla="*/ 13 w 128"/>
                      <a:gd name="T11" fmla="*/ 6 h 20"/>
                      <a:gd name="T12" fmla="*/ 15 w 128"/>
                      <a:gd name="T13" fmla="*/ 5 h 20"/>
                      <a:gd name="T14" fmla="*/ 17 w 128"/>
                      <a:gd name="T15" fmla="*/ 4 h 20"/>
                      <a:gd name="T16" fmla="*/ 20 w 128"/>
                      <a:gd name="T17" fmla="*/ 3 h 20"/>
                      <a:gd name="T18" fmla="*/ 22 w 128"/>
                      <a:gd name="T19" fmla="*/ 3 h 20"/>
                      <a:gd name="T20" fmla="*/ 24 w 128"/>
                      <a:gd name="T21" fmla="*/ 2 h 20"/>
                      <a:gd name="T22" fmla="*/ 27 w 128"/>
                      <a:gd name="T23" fmla="*/ 2 h 20"/>
                      <a:gd name="T24" fmla="*/ 29 w 128"/>
                      <a:gd name="T25" fmla="*/ 2 h 20"/>
                      <a:gd name="T26" fmla="*/ 31 w 128"/>
                      <a:gd name="T27" fmla="*/ 2 h 20"/>
                      <a:gd name="T28" fmla="*/ 34 w 128"/>
                      <a:gd name="T29" fmla="*/ 1 h 20"/>
                      <a:gd name="T30" fmla="*/ 36 w 128"/>
                      <a:gd name="T31" fmla="*/ 1 h 20"/>
                      <a:gd name="T32" fmla="*/ 40 w 128"/>
                      <a:gd name="T33" fmla="*/ 1 h 20"/>
                      <a:gd name="T34" fmla="*/ 45 w 128"/>
                      <a:gd name="T35" fmla="*/ 0 h 20"/>
                      <a:gd name="T36" fmla="*/ 51 w 128"/>
                      <a:gd name="T37" fmla="*/ 0 h 20"/>
                      <a:gd name="T38" fmla="*/ 56 w 128"/>
                      <a:gd name="T39" fmla="*/ 0 h 20"/>
                      <a:gd name="T40" fmla="*/ 61 w 128"/>
                      <a:gd name="T41" fmla="*/ 1 h 20"/>
                      <a:gd name="T42" fmla="*/ 66 w 128"/>
                      <a:gd name="T43" fmla="*/ 1 h 20"/>
                      <a:gd name="T44" fmla="*/ 72 w 128"/>
                      <a:gd name="T45" fmla="*/ 2 h 20"/>
                      <a:gd name="T46" fmla="*/ 77 w 128"/>
                      <a:gd name="T47" fmla="*/ 3 h 20"/>
                      <a:gd name="T48" fmla="*/ 82 w 128"/>
                      <a:gd name="T49" fmla="*/ 4 h 20"/>
                      <a:gd name="T50" fmla="*/ 87 w 128"/>
                      <a:gd name="T51" fmla="*/ 6 h 20"/>
                      <a:gd name="T52" fmla="*/ 93 w 128"/>
                      <a:gd name="T53" fmla="*/ 7 h 20"/>
                      <a:gd name="T54" fmla="*/ 98 w 128"/>
                      <a:gd name="T55" fmla="*/ 9 h 20"/>
                      <a:gd name="T56" fmla="*/ 104 w 128"/>
                      <a:gd name="T57" fmla="*/ 11 h 20"/>
                      <a:gd name="T58" fmla="*/ 111 w 128"/>
                      <a:gd name="T59" fmla="*/ 13 h 20"/>
                      <a:gd name="T60" fmla="*/ 117 w 128"/>
                      <a:gd name="T61" fmla="*/ 15 h 20"/>
                      <a:gd name="T62" fmla="*/ 124 w 128"/>
                      <a:gd name="T6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7"/>
                        </a:lnTo>
                        <a:lnTo>
                          <a:pt x="2" y="16"/>
                        </a:lnTo>
                        <a:lnTo>
                          <a:pt x="4" y="14"/>
                        </a:lnTo>
                        <a:lnTo>
                          <a:pt x="5" y="13"/>
                        </a:lnTo>
                        <a:lnTo>
                          <a:pt x="6" y="11"/>
                        </a:lnTo>
                        <a:lnTo>
                          <a:pt x="7" y="11"/>
                        </a:lnTo>
                        <a:lnTo>
                          <a:pt x="8" y="9"/>
                        </a:lnTo>
                        <a:lnTo>
                          <a:pt x="9" y="8"/>
                        </a:lnTo>
                        <a:lnTo>
                          <a:pt x="10" y="8"/>
                        </a:lnTo>
                        <a:lnTo>
                          <a:pt x="12" y="7"/>
                        </a:lnTo>
                        <a:lnTo>
                          <a:pt x="13" y="6"/>
                        </a:lnTo>
                        <a:lnTo>
                          <a:pt x="14" y="5"/>
                        </a:lnTo>
                        <a:lnTo>
                          <a:pt x="15" y="5"/>
                        </a:lnTo>
                        <a:lnTo>
                          <a:pt x="16" y="5"/>
                        </a:lnTo>
                        <a:lnTo>
                          <a:pt x="17" y="4"/>
                        </a:lnTo>
                        <a:lnTo>
                          <a:pt x="18" y="4"/>
                        </a:lnTo>
                        <a:lnTo>
                          <a:pt x="20" y="3"/>
                        </a:lnTo>
                        <a:lnTo>
                          <a:pt x="21" y="3"/>
                        </a:lnTo>
                        <a:lnTo>
                          <a:pt x="22" y="3"/>
                        </a:lnTo>
                        <a:lnTo>
                          <a:pt x="23" y="3"/>
                        </a:lnTo>
                        <a:lnTo>
                          <a:pt x="24" y="2"/>
                        </a:lnTo>
                        <a:lnTo>
                          <a:pt x="26" y="2"/>
                        </a:lnTo>
                        <a:lnTo>
                          <a:pt x="27" y="2"/>
                        </a:lnTo>
                        <a:lnTo>
                          <a:pt x="28" y="2"/>
                        </a:lnTo>
                        <a:lnTo>
                          <a:pt x="29" y="2"/>
                        </a:lnTo>
                        <a:lnTo>
                          <a:pt x="30" y="2"/>
                        </a:lnTo>
                        <a:lnTo>
                          <a:pt x="31" y="2"/>
                        </a:lnTo>
                        <a:lnTo>
                          <a:pt x="32" y="2"/>
                        </a:lnTo>
                        <a:lnTo>
                          <a:pt x="34" y="1"/>
                        </a:lnTo>
                        <a:lnTo>
                          <a:pt x="35" y="1"/>
                        </a:lnTo>
                        <a:lnTo>
                          <a:pt x="36" y="1"/>
                        </a:lnTo>
                        <a:lnTo>
                          <a:pt x="37" y="1"/>
                        </a:lnTo>
                        <a:lnTo>
                          <a:pt x="40" y="1"/>
                        </a:lnTo>
                        <a:lnTo>
                          <a:pt x="42" y="0"/>
                        </a:lnTo>
                        <a:lnTo>
                          <a:pt x="45" y="0"/>
                        </a:lnTo>
                        <a:lnTo>
                          <a:pt x="48" y="0"/>
                        </a:lnTo>
                        <a:lnTo>
                          <a:pt x="51" y="0"/>
                        </a:lnTo>
                        <a:lnTo>
                          <a:pt x="53" y="0"/>
                        </a:lnTo>
                        <a:lnTo>
                          <a:pt x="56" y="0"/>
                        </a:lnTo>
                        <a:lnTo>
                          <a:pt x="59" y="0"/>
                        </a:lnTo>
                        <a:lnTo>
                          <a:pt x="61" y="1"/>
                        </a:lnTo>
                        <a:lnTo>
                          <a:pt x="64" y="1"/>
                        </a:lnTo>
                        <a:lnTo>
                          <a:pt x="66" y="1"/>
                        </a:lnTo>
                        <a:lnTo>
                          <a:pt x="69" y="2"/>
                        </a:lnTo>
                        <a:lnTo>
                          <a:pt x="72" y="2"/>
                        </a:lnTo>
                        <a:lnTo>
                          <a:pt x="74" y="2"/>
                        </a:lnTo>
                        <a:lnTo>
                          <a:pt x="77" y="3"/>
                        </a:lnTo>
                        <a:lnTo>
                          <a:pt x="79" y="4"/>
                        </a:lnTo>
                        <a:lnTo>
                          <a:pt x="82" y="4"/>
                        </a:lnTo>
                        <a:lnTo>
                          <a:pt x="85" y="5"/>
                        </a:lnTo>
                        <a:lnTo>
                          <a:pt x="87" y="6"/>
                        </a:lnTo>
                        <a:lnTo>
                          <a:pt x="90" y="6"/>
                        </a:lnTo>
                        <a:lnTo>
                          <a:pt x="93" y="7"/>
                        </a:lnTo>
                        <a:lnTo>
                          <a:pt x="96" y="8"/>
                        </a:lnTo>
                        <a:lnTo>
                          <a:pt x="98" y="9"/>
                        </a:lnTo>
                        <a:lnTo>
                          <a:pt x="101" y="10"/>
                        </a:lnTo>
                        <a:lnTo>
                          <a:pt x="104" y="11"/>
                        </a:lnTo>
                        <a:lnTo>
                          <a:pt x="107" y="12"/>
                        </a:lnTo>
                        <a:lnTo>
                          <a:pt x="111" y="13"/>
                        </a:lnTo>
                        <a:lnTo>
                          <a:pt x="113" y="14"/>
                        </a:lnTo>
                        <a:lnTo>
                          <a:pt x="117" y="15"/>
                        </a:lnTo>
                        <a:lnTo>
                          <a:pt x="120" y="16"/>
                        </a:lnTo>
                        <a:lnTo>
                          <a:pt x="124" y="17"/>
                        </a:lnTo>
                        <a:lnTo>
                          <a:pt x="127" y="18"/>
                        </a:lnTo>
                      </a:path>
                    </a:pathLst>
                  </a:custGeom>
                  <a:noFill/>
                  <a:ln w="12699"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3" name="Group 22"/>
                  <p:cNvGrpSpPr/>
                  <p:nvPr/>
                </p:nvGrpSpPr>
                <p:grpSpPr>
                  <a:xfrm>
                    <a:off x="785813" y="1614488"/>
                    <a:ext cx="3373437" cy="4724400"/>
                    <a:chOff x="785813" y="1614488"/>
                    <a:chExt cx="3373437" cy="4724400"/>
                  </a:xfrm>
                </p:grpSpPr>
                <p:sp>
                  <p:nvSpPr>
                    <p:cNvPr id="57400" name="Freeform 56"/>
                    <p:cNvSpPr>
                      <a:spLocks/>
                    </p:cNvSpPr>
                    <p:nvPr/>
                  </p:nvSpPr>
                  <p:spPr bwMode="auto">
                    <a:xfrm>
                      <a:off x="2319338" y="3671888"/>
                      <a:ext cx="107950" cy="176212"/>
                    </a:xfrm>
                    <a:custGeom>
                      <a:avLst/>
                      <a:gdLst>
                        <a:gd name="T0" fmla="*/ 64 w 68"/>
                        <a:gd name="T1" fmla="*/ 108 h 111"/>
                        <a:gd name="T2" fmla="*/ 65 w 68"/>
                        <a:gd name="T3" fmla="*/ 105 h 111"/>
                        <a:gd name="T4" fmla="*/ 66 w 68"/>
                        <a:gd name="T5" fmla="*/ 101 h 111"/>
                        <a:gd name="T6" fmla="*/ 67 w 68"/>
                        <a:gd name="T7" fmla="*/ 98 h 111"/>
                        <a:gd name="T8" fmla="*/ 67 w 68"/>
                        <a:gd name="T9" fmla="*/ 96 h 111"/>
                        <a:gd name="T10" fmla="*/ 67 w 68"/>
                        <a:gd name="T11" fmla="*/ 93 h 111"/>
                        <a:gd name="T12" fmla="*/ 67 w 68"/>
                        <a:gd name="T13" fmla="*/ 90 h 111"/>
                        <a:gd name="T14" fmla="*/ 67 w 68"/>
                        <a:gd name="T15" fmla="*/ 88 h 111"/>
                        <a:gd name="T16" fmla="*/ 66 w 68"/>
                        <a:gd name="T17" fmla="*/ 85 h 111"/>
                        <a:gd name="T18" fmla="*/ 66 w 68"/>
                        <a:gd name="T19" fmla="*/ 83 h 111"/>
                        <a:gd name="T20" fmla="*/ 65 w 68"/>
                        <a:gd name="T21" fmla="*/ 81 h 111"/>
                        <a:gd name="T22" fmla="*/ 64 w 68"/>
                        <a:gd name="T23" fmla="*/ 79 h 111"/>
                        <a:gd name="T24" fmla="*/ 63 w 68"/>
                        <a:gd name="T25" fmla="*/ 77 h 111"/>
                        <a:gd name="T26" fmla="*/ 62 w 68"/>
                        <a:gd name="T27" fmla="*/ 75 h 111"/>
                        <a:gd name="T28" fmla="*/ 61 w 68"/>
                        <a:gd name="T29" fmla="*/ 73 h 111"/>
                        <a:gd name="T30" fmla="*/ 60 w 68"/>
                        <a:gd name="T31" fmla="*/ 71 h 111"/>
                        <a:gd name="T32" fmla="*/ 59 w 68"/>
                        <a:gd name="T33" fmla="*/ 67 h 111"/>
                        <a:gd name="T34" fmla="*/ 56 w 68"/>
                        <a:gd name="T35" fmla="*/ 62 h 111"/>
                        <a:gd name="T36" fmla="*/ 53 w 68"/>
                        <a:gd name="T37" fmla="*/ 57 h 111"/>
                        <a:gd name="T38" fmla="*/ 51 w 68"/>
                        <a:gd name="T39" fmla="*/ 53 h 111"/>
                        <a:gd name="T40" fmla="*/ 48 w 68"/>
                        <a:gd name="T41" fmla="*/ 48 h 111"/>
                        <a:gd name="T42" fmla="*/ 45 w 68"/>
                        <a:gd name="T43" fmla="*/ 44 h 111"/>
                        <a:gd name="T44" fmla="*/ 42 w 68"/>
                        <a:gd name="T45" fmla="*/ 40 h 111"/>
                        <a:gd name="T46" fmla="*/ 38 w 68"/>
                        <a:gd name="T47" fmla="*/ 36 h 111"/>
                        <a:gd name="T48" fmla="*/ 34 w 68"/>
                        <a:gd name="T49" fmla="*/ 32 h 111"/>
                        <a:gd name="T50" fmla="*/ 31 w 68"/>
                        <a:gd name="T51" fmla="*/ 28 h 111"/>
                        <a:gd name="T52" fmla="*/ 26 w 68"/>
                        <a:gd name="T53" fmla="*/ 24 h 111"/>
                        <a:gd name="T54" fmla="*/ 22 w 68"/>
                        <a:gd name="T55" fmla="*/ 20 h 111"/>
                        <a:gd name="T56" fmla="*/ 18 w 68"/>
                        <a:gd name="T57" fmla="*/ 16 h 111"/>
                        <a:gd name="T58" fmla="*/ 13 w 68"/>
                        <a:gd name="T59" fmla="*/ 12 h 111"/>
                        <a:gd name="T60" fmla="*/ 8 w 68"/>
                        <a:gd name="T61" fmla="*/ 7 h 111"/>
                        <a:gd name="T62" fmla="*/ 3 w 68"/>
                        <a:gd name="T6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63" y="110"/>
                          </a:moveTo>
                          <a:lnTo>
                            <a:pt x="64" y="108"/>
                          </a:lnTo>
                          <a:lnTo>
                            <a:pt x="64" y="107"/>
                          </a:lnTo>
                          <a:lnTo>
                            <a:pt x="65" y="105"/>
                          </a:lnTo>
                          <a:lnTo>
                            <a:pt x="65" y="103"/>
                          </a:lnTo>
                          <a:lnTo>
                            <a:pt x="66" y="101"/>
                          </a:lnTo>
                          <a:lnTo>
                            <a:pt x="66" y="100"/>
                          </a:lnTo>
                          <a:lnTo>
                            <a:pt x="67" y="98"/>
                          </a:lnTo>
                          <a:lnTo>
                            <a:pt x="67" y="97"/>
                          </a:lnTo>
                          <a:lnTo>
                            <a:pt x="67" y="96"/>
                          </a:lnTo>
                          <a:lnTo>
                            <a:pt x="67" y="94"/>
                          </a:lnTo>
                          <a:lnTo>
                            <a:pt x="67" y="93"/>
                          </a:lnTo>
                          <a:lnTo>
                            <a:pt x="67" y="91"/>
                          </a:lnTo>
                          <a:lnTo>
                            <a:pt x="67" y="90"/>
                          </a:lnTo>
                          <a:lnTo>
                            <a:pt x="67" y="89"/>
                          </a:lnTo>
                          <a:lnTo>
                            <a:pt x="67" y="88"/>
                          </a:lnTo>
                          <a:lnTo>
                            <a:pt x="67" y="87"/>
                          </a:lnTo>
                          <a:lnTo>
                            <a:pt x="66" y="85"/>
                          </a:lnTo>
                          <a:lnTo>
                            <a:pt x="66" y="84"/>
                          </a:lnTo>
                          <a:lnTo>
                            <a:pt x="66" y="83"/>
                          </a:lnTo>
                          <a:lnTo>
                            <a:pt x="65" y="82"/>
                          </a:lnTo>
                          <a:lnTo>
                            <a:pt x="65" y="81"/>
                          </a:lnTo>
                          <a:lnTo>
                            <a:pt x="64" y="80"/>
                          </a:lnTo>
                          <a:lnTo>
                            <a:pt x="64" y="79"/>
                          </a:lnTo>
                          <a:lnTo>
                            <a:pt x="64" y="78"/>
                          </a:lnTo>
                          <a:lnTo>
                            <a:pt x="63" y="77"/>
                          </a:lnTo>
                          <a:lnTo>
                            <a:pt x="62" y="76"/>
                          </a:lnTo>
                          <a:lnTo>
                            <a:pt x="62" y="75"/>
                          </a:lnTo>
                          <a:lnTo>
                            <a:pt x="61" y="74"/>
                          </a:lnTo>
                          <a:lnTo>
                            <a:pt x="61" y="73"/>
                          </a:lnTo>
                          <a:lnTo>
                            <a:pt x="61" y="72"/>
                          </a:lnTo>
                          <a:lnTo>
                            <a:pt x="60" y="71"/>
                          </a:lnTo>
                          <a:lnTo>
                            <a:pt x="60" y="69"/>
                          </a:lnTo>
                          <a:lnTo>
                            <a:pt x="59" y="67"/>
                          </a:lnTo>
                          <a:lnTo>
                            <a:pt x="57" y="64"/>
                          </a:lnTo>
                          <a:lnTo>
                            <a:pt x="56" y="62"/>
                          </a:lnTo>
                          <a:lnTo>
                            <a:pt x="55" y="60"/>
                          </a:lnTo>
                          <a:lnTo>
                            <a:pt x="53" y="57"/>
                          </a:lnTo>
                          <a:lnTo>
                            <a:pt x="52" y="55"/>
                          </a:lnTo>
                          <a:lnTo>
                            <a:pt x="51" y="53"/>
                          </a:lnTo>
                          <a:lnTo>
                            <a:pt x="49" y="50"/>
                          </a:lnTo>
                          <a:lnTo>
                            <a:pt x="48" y="48"/>
                          </a:lnTo>
                          <a:lnTo>
                            <a:pt x="46" y="46"/>
                          </a:lnTo>
                          <a:lnTo>
                            <a:pt x="45" y="44"/>
                          </a:lnTo>
                          <a:lnTo>
                            <a:pt x="43" y="42"/>
                          </a:lnTo>
                          <a:lnTo>
                            <a:pt x="42" y="40"/>
                          </a:lnTo>
                          <a:lnTo>
                            <a:pt x="40" y="38"/>
                          </a:lnTo>
                          <a:lnTo>
                            <a:pt x="38" y="36"/>
                          </a:lnTo>
                          <a:lnTo>
                            <a:pt x="36" y="34"/>
                          </a:lnTo>
                          <a:lnTo>
                            <a:pt x="34" y="32"/>
                          </a:lnTo>
                          <a:lnTo>
                            <a:pt x="32" y="30"/>
                          </a:lnTo>
                          <a:lnTo>
                            <a:pt x="31" y="28"/>
                          </a:lnTo>
                          <a:lnTo>
                            <a:pt x="29" y="26"/>
                          </a:lnTo>
                          <a:lnTo>
                            <a:pt x="26" y="24"/>
                          </a:lnTo>
                          <a:lnTo>
                            <a:pt x="24" y="22"/>
                          </a:lnTo>
                          <a:lnTo>
                            <a:pt x="22" y="20"/>
                          </a:lnTo>
                          <a:lnTo>
                            <a:pt x="20" y="18"/>
                          </a:lnTo>
                          <a:lnTo>
                            <a:pt x="18" y="16"/>
                          </a:lnTo>
                          <a:lnTo>
                            <a:pt x="15" y="14"/>
                          </a:lnTo>
                          <a:lnTo>
                            <a:pt x="13" y="12"/>
                          </a:lnTo>
                          <a:lnTo>
                            <a:pt x="10" y="9"/>
                          </a:lnTo>
                          <a:lnTo>
                            <a:pt x="8" y="7"/>
                          </a:lnTo>
                          <a:lnTo>
                            <a:pt x="5" y="5"/>
                          </a:lnTo>
                          <a:lnTo>
                            <a:pt x="3" y="2"/>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2" name="Group 21"/>
                    <p:cNvGrpSpPr/>
                    <p:nvPr/>
                  </p:nvGrpSpPr>
                  <p:grpSpPr>
                    <a:xfrm>
                      <a:off x="785813" y="1614488"/>
                      <a:ext cx="3373437" cy="4724400"/>
                      <a:chOff x="785813" y="1614488"/>
                      <a:chExt cx="3373437" cy="4724400"/>
                    </a:xfrm>
                  </p:grpSpPr>
                  <p:sp>
                    <p:nvSpPr>
                      <p:cNvPr id="57375" name="Freeform 31"/>
                      <p:cNvSpPr>
                        <a:spLocks/>
                      </p:cNvSpPr>
                      <p:nvPr/>
                    </p:nvSpPr>
                    <p:spPr bwMode="auto">
                      <a:xfrm>
                        <a:off x="1811338" y="4551363"/>
                        <a:ext cx="203200" cy="31750"/>
                      </a:xfrm>
                      <a:custGeom>
                        <a:avLst/>
                        <a:gdLst>
                          <a:gd name="T0" fmla="*/ 125 w 128"/>
                          <a:gd name="T1" fmla="*/ 2 h 20"/>
                          <a:gd name="T2" fmla="*/ 123 w 128"/>
                          <a:gd name="T3" fmla="*/ 5 h 20"/>
                          <a:gd name="T4" fmla="*/ 121 w 128"/>
                          <a:gd name="T5" fmla="*/ 7 h 20"/>
                          <a:gd name="T6" fmla="*/ 119 w 128"/>
                          <a:gd name="T7" fmla="*/ 10 h 20"/>
                          <a:gd name="T8" fmla="*/ 116 w 128"/>
                          <a:gd name="T9" fmla="*/ 11 h 20"/>
                          <a:gd name="T10" fmla="*/ 114 w 128"/>
                          <a:gd name="T11" fmla="*/ 13 h 20"/>
                          <a:gd name="T12" fmla="*/ 112 w 128"/>
                          <a:gd name="T13" fmla="*/ 14 h 20"/>
                          <a:gd name="T14" fmla="*/ 109 w 128"/>
                          <a:gd name="T15" fmla="*/ 15 h 20"/>
                          <a:gd name="T16" fmla="*/ 107 w 128"/>
                          <a:gd name="T17" fmla="*/ 15 h 20"/>
                          <a:gd name="T18" fmla="*/ 105 w 128"/>
                          <a:gd name="T19" fmla="*/ 16 h 20"/>
                          <a:gd name="T20" fmla="*/ 103 w 128"/>
                          <a:gd name="T21" fmla="*/ 17 h 20"/>
                          <a:gd name="T22" fmla="*/ 100 w 128"/>
                          <a:gd name="T23" fmla="*/ 17 h 20"/>
                          <a:gd name="T24" fmla="*/ 98 w 128"/>
                          <a:gd name="T25" fmla="*/ 17 h 20"/>
                          <a:gd name="T26" fmla="*/ 95 w 128"/>
                          <a:gd name="T27" fmla="*/ 18 h 20"/>
                          <a:gd name="T28" fmla="*/ 93 w 128"/>
                          <a:gd name="T29" fmla="*/ 18 h 20"/>
                          <a:gd name="T30" fmla="*/ 91 w 128"/>
                          <a:gd name="T31" fmla="*/ 18 h 20"/>
                          <a:gd name="T32" fmla="*/ 87 w 128"/>
                          <a:gd name="T33" fmla="*/ 18 h 20"/>
                          <a:gd name="T34" fmla="*/ 81 w 128"/>
                          <a:gd name="T35" fmla="*/ 19 h 20"/>
                          <a:gd name="T36" fmla="*/ 76 w 128"/>
                          <a:gd name="T37" fmla="*/ 19 h 20"/>
                          <a:gd name="T38" fmla="*/ 71 w 128"/>
                          <a:gd name="T39" fmla="*/ 19 h 20"/>
                          <a:gd name="T40" fmla="*/ 66 w 128"/>
                          <a:gd name="T41" fmla="*/ 18 h 20"/>
                          <a:gd name="T42" fmla="*/ 60 w 128"/>
                          <a:gd name="T43" fmla="*/ 18 h 20"/>
                          <a:gd name="T44" fmla="*/ 55 w 128"/>
                          <a:gd name="T45" fmla="*/ 17 h 20"/>
                          <a:gd name="T46" fmla="*/ 50 w 128"/>
                          <a:gd name="T47" fmla="*/ 16 h 20"/>
                          <a:gd name="T48" fmla="*/ 45 w 128"/>
                          <a:gd name="T49" fmla="*/ 15 h 20"/>
                          <a:gd name="T50" fmla="*/ 40 w 128"/>
                          <a:gd name="T51" fmla="*/ 13 h 20"/>
                          <a:gd name="T52" fmla="*/ 34 w 128"/>
                          <a:gd name="T53" fmla="*/ 12 h 20"/>
                          <a:gd name="T54" fmla="*/ 28 w 128"/>
                          <a:gd name="T55" fmla="*/ 10 h 20"/>
                          <a:gd name="T56" fmla="*/ 23 w 128"/>
                          <a:gd name="T57" fmla="*/ 8 h 20"/>
                          <a:gd name="T58" fmla="*/ 16 w 128"/>
                          <a:gd name="T59" fmla="*/ 6 h 20"/>
                          <a:gd name="T60" fmla="*/ 10 w 128"/>
                          <a:gd name="T61" fmla="*/ 4 h 20"/>
                          <a:gd name="T62" fmla="*/ 3 w 128"/>
                          <a:gd name="T6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127" y="0"/>
                            </a:moveTo>
                            <a:lnTo>
                              <a:pt x="125" y="2"/>
                            </a:lnTo>
                            <a:lnTo>
                              <a:pt x="124" y="3"/>
                            </a:lnTo>
                            <a:lnTo>
                              <a:pt x="123" y="5"/>
                            </a:lnTo>
                            <a:lnTo>
                              <a:pt x="122" y="6"/>
                            </a:lnTo>
                            <a:lnTo>
                              <a:pt x="121" y="7"/>
                            </a:lnTo>
                            <a:lnTo>
                              <a:pt x="120" y="8"/>
                            </a:lnTo>
                            <a:lnTo>
                              <a:pt x="119" y="10"/>
                            </a:lnTo>
                            <a:lnTo>
                              <a:pt x="117" y="10"/>
                            </a:lnTo>
                            <a:lnTo>
                              <a:pt x="116" y="11"/>
                            </a:lnTo>
                            <a:lnTo>
                              <a:pt x="115" y="12"/>
                            </a:lnTo>
                            <a:lnTo>
                              <a:pt x="114" y="13"/>
                            </a:lnTo>
                            <a:lnTo>
                              <a:pt x="113" y="13"/>
                            </a:lnTo>
                            <a:lnTo>
                              <a:pt x="112" y="14"/>
                            </a:lnTo>
                            <a:lnTo>
                              <a:pt x="111" y="14"/>
                            </a:lnTo>
                            <a:lnTo>
                              <a:pt x="109" y="15"/>
                            </a:lnTo>
                            <a:lnTo>
                              <a:pt x="108" y="15"/>
                            </a:lnTo>
                            <a:lnTo>
                              <a:pt x="107" y="15"/>
                            </a:lnTo>
                            <a:lnTo>
                              <a:pt x="106" y="16"/>
                            </a:lnTo>
                            <a:lnTo>
                              <a:pt x="105" y="16"/>
                            </a:lnTo>
                            <a:lnTo>
                              <a:pt x="103" y="16"/>
                            </a:lnTo>
                            <a:lnTo>
                              <a:pt x="103" y="17"/>
                            </a:lnTo>
                            <a:lnTo>
                              <a:pt x="101" y="17"/>
                            </a:lnTo>
                            <a:lnTo>
                              <a:pt x="100" y="17"/>
                            </a:lnTo>
                            <a:lnTo>
                              <a:pt x="99" y="17"/>
                            </a:lnTo>
                            <a:lnTo>
                              <a:pt x="98" y="17"/>
                            </a:lnTo>
                            <a:lnTo>
                              <a:pt x="97" y="17"/>
                            </a:lnTo>
                            <a:lnTo>
                              <a:pt x="95" y="18"/>
                            </a:lnTo>
                            <a:lnTo>
                              <a:pt x="94" y="18"/>
                            </a:lnTo>
                            <a:lnTo>
                              <a:pt x="93" y="18"/>
                            </a:lnTo>
                            <a:lnTo>
                              <a:pt x="92" y="18"/>
                            </a:lnTo>
                            <a:lnTo>
                              <a:pt x="91" y="18"/>
                            </a:lnTo>
                            <a:lnTo>
                              <a:pt x="90" y="18"/>
                            </a:lnTo>
                            <a:lnTo>
                              <a:pt x="87" y="18"/>
                            </a:lnTo>
                            <a:lnTo>
                              <a:pt x="84" y="19"/>
                            </a:lnTo>
                            <a:lnTo>
                              <a:pt x="81" y="19"/>
                            </a:lnTo>
                            <a:lnTo>
                              <a:pt x="79" y="19"/>
                            </a:lnTo>
                            <a:lnTo>
                              <a:pt x="76" y="19"/>
                            </a:lnTo>
                            <a:lnTo>
                              <a:pt x="73" y="19"/>
                            </a:lnTo>
                            <a:lnTo>
                              <a:pt x="71" y="19"/>
                            </a:lnTo>
                            <a:lnTo>
                              <a:pt x="68" y="18"/>
                            </a:lnTo>
                            <a:lnTo>
                              <a:pt x="66" y="18"/>
                            </a:lnTo>
                            <a:lnTo>
                              <a:pt x="63" y="18"/>
                            </a:lnTo>
                            <a:lnTo>
                              <a:pt x="60" y="18"/>
                            </a:lnTo>
                            <a:lnTo>
                              <a:pt x="58" y="17"/>
                            </a:lnTo>
                            <a:lnTo>
                              <a:pt x="55" y="17"/>
                            </a:lnTo>
                            <a:lnTo>
                              <a:pt x="53" y="16"/>
                            </a:lnTo>
                            <a:lnTo>
                              <a:pt x="50" y="16"/>
                            </a:lnTo>
                            <a:lnTo>
                              <a:pt x="48" y="15"/>
                            </a:lnTo>
                            <a:lnTo>
                              <a:pt x="45" y="15"/>
                            </a:lnTo>
                            <a:lnTo>
                              <a:pt x="42" y="14"/>
                            </a:lnTo>
                            <a:lnTo>
                              <a:pt x="40" y="13"/>
                            </a:lnTo>
                            <a:lnTo>
                              <a:pt x="37" y="13"/>
                            </a:lnTo>
                            <a:lnTo>
                              <a:pt x="34" y="12"/>
                            </a:lnTo>
                            <a:lnTo>
                              <a:pt x="31" y="11"/>
                            </a:lnTo>
                            <a:lnTo>
                              <a:pt x="28" y="10"/>
                            </a:lnTo>
                            <a:lnTo>
                              <a:pt x="26" y="9"/>
                            </a:lnTo>
                            <a:lnTo>
                              <a:pt x="23" y="8"/>
                            </a:lnTo>
                            <a:lnTo>
                              <a:pt x="19" y="7"/>
                            </a:lnTo>
                            <a:lnTo>
                              <a:pt x="16" y="6"/>
                            </a:lnTo>
                            <a:lnTo>
                              <a:pt x="13" y="5"/>
                            </a:lnTo>
                            <a:lnTo>
                              <a:pt x="10" y="4"/>
                            </a:lnTo>
                            <a:lnTo>
                              <a:pt x="7" y="3"/>
                            </a:lnTo>
                            <a:lnTo>
                              <a:pt x="3" y="2"/>
                            </a:lnTo>
                            <a:lnTo>
                              <a:pt x="0" y="1"/>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1" name="Group 20"/>
                      <p:cNvGrpSpPr/>
                      <p:nvPr/>
                    </p:nvGrpSpPr>
                    <p:grpSpPr>
                      <a:xfrm>
                        <a:off x="785813" y="1614488"/>
                        <a:ext cx="3373437" cy="4724400"/>
                        <a:chOff x="785813" y="1614488"/>
                        <a:chExt cx="3373437" cy="4724400"/>
                      </a:xfrm>
                    </p:grpSpPr>
                    <p:sp>
                      <p:nvSpPr>
                        <p:cNvPr id="57359" name="Freeform 15"/>
                        <p:cNvSpPr>
                          <a:spLocks/>
                        </p:cNvSpPr>
                        <p:nvPr/>
                      </p:nvSpPr>
                      <p:spPr bwMode="auto">
                        <a:xfrm>
                          <a:off x="1409700" y="4876800"/>
                          <a:ext cx="201613" cy="30163"/>
                        </a:xfrm>
                        <a:custGeom>
                          <a:avLst/>
                          <a:gdLst>
                            <a:gd name="T0" fmla="*/ 0 w 127"/>
                            <a:gd name="T1" fmla="*/ 17 h 19"/>
                            <a:gd name="T2" fmla="*/ 3 w 127"/>
                            <a:gd name="T3" fmla="*/ 14 h 19"/>
                            <a:gd name="T4" fmla="*/ 5 w 127"/>
                            <a:gd name="T5" fmla="*/ 11 h 19"/>
                            <a:gd name="T6" fmla="*/ 8 w 127"/>
                            <a:gd name="T7" fmla="*/ 9 h 19"/>
                            <a:gd name="T8" fmla="*/ 10 w 127"/>
                            <a:gd name="T9" fmla="*/ 7 h 19"/>
                            <a:gd name="T10" fmla="*/ 12 w 127"/>
                            <a:gd name="T11" fmla="*/ 6 h 19"/>
                            <a:gd name="T12" fmla="*/ 14 w 127"/>
                            <a:gd name="T13" fmla="*/ 5 h 19"/>
                            <a:gd name="T14" fmla="*/ 17 w 127"/>
                            <a:gd name="T15" fmla="*/ 4 h 19"/>
                            <a:gd name="T16" fmla="*/ 19 w 127"/>
                            <a:gd name="T17" fmla="*/ 3 h 19"/>
                            <a:gd name="T18" fmla="*/ 21 w 127"/>
                            <a:gd name="T19" fmla="*/ 2 h 19"/>
                            <a:gd name="T20" fmla="*/ 24 w 127"/>
                            <a:gd name="T21" fmla="*/ 2 h 19"/>
                            <a:gd name="T22" fmla="*/ 26 w 127"/>
                            <a:gd name="T23" fmla="*/ 2 h 19"/>
                            <a:gd name="T24" fmla="*/ 28 w 127"/>
                            <a:gd name="T25" fmla="*/ 1 h 19"/>
                            <a:gd name="T26" fmla="*/ 30 w 127"/>
                            <a:gd name="T27" fmla="*/ 1 h 19"/>
                            <a:gd name="T28" fmla="*/ 33 w 127"/>
                            <a:gd name="T29" fmla="*/ 1 h 19"/>
                            <a:gd name="T30" fmla="*/ 35 w 127"/>
                            <a:gd name="T31" fmla="*/ 0 h 19"/>
                            <a:gd name="T32" fmla="*/ 39 w 127"/>
                            <a:gd name="T33" fmla="*/ 0 h 19"/>
                            <a:gd name="T34" fmla="*/ 45 w 127"/>
                            <a:gd name="T35" fmla="*/ 0 h 19"/>
                            <a:gd name="T36" fmla="*/ 50 w 127"/>
                            <a:gd name="T37" fmla="*/ 0 h 19"/>
                            <a:gd name="T38" fmla="*/ 55 w 127"/>
                            <a:gd name="T39" fmla="*/ 0 h 19"/>
                            <a:gd name="T40" fmla="*/ 60 w 127"/>
                            <a:gd name="T41" fmla="*/ 0 h 19"/>
                            <a:gd name="T42" fmla="*/ 66 w 127"/>
                            <a:gd name="T43" fmla="*/ 1 h 19"/>
                            <a:gd name="T44" fmla="*/ 71 w 127"/>
                            <a:gd name="T45" fmla="*/ 2 h 19"/>
                            <a:gd name="T46" fmla="*/ 76 w 127"/>
                            <a:gd name="T47" fmla="*/ 3 h 19"/>
                            <a:gd name="T48" fmla="*/ 81 w 127"/>
                            <a:gd name="T49" fmla="*/ 4 h 19"/>
                            <a:gd name="T50" fmla="*/ 87 w 127"/>
                            <a:gd name="T51" fmla="*/ 5 h 19"/>
                            <a:gd name="T52" fmla="*/ 92 w 127"/>
                            <a:gd name="T53" fmla="*/ 7 h 19"/>
                            <a:gd name="T54" fmla="*/ 98 w 127"/>
                            <a:gd name="T55" fmla="*/ 9 h 19"/>
                            <a:gd name="T56" fmla="*/ 104 w 127"/>
                            <a:gd name="T57" fmla="*/ 10 h 19"/>
                            <a:gd name="T58" fmla="*/ 110 w 127"/>
                            <a:gd name="T59" fmla="*/ 12 h 19"/>
                            <a:gd name="T60" fmla="*/ 116 w 127"/>
                            <a:gd name="T61" fmla="*/ 14 h 19"/>
                            <a:gd name="T62" fmla="*/ 123 w 127"/>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9">
                              <a:moveTo>
                                <a:pt x="0" y="18"/>
                              </a:moveTo>
                              <a:lnTo>
                                <a:pt x="0" y="17"/>
                              </a:lnTo>
                              <a:lnTo>
                                <a:pt x="2" y="15"/>
                              </a:lnTo>
                              <a:lnTo>
                                <a:pt x="3" y="14"/>
                              </a:lnTo>
                              <a:lnTo>
                                <a:pt x="4" y="12"/>
                              </a:lnTo>
                              <a:lnTo>
                                <a:pt x="5" y="11"/>
                              </a:lnTo>
                              <a:lnTo>
                                <a:pt x="6" y="10"/>
                              </a:lnTo>
                              <a:lnTo>
                                <a:pt x="8" y="9"/>
                              </a:lnTo>
                              <a:lnTo>
                                <a:pt x="8" y="8"/>
                              </a:lnTo>
                              <a:lnTo>
                                <a:pt x="10" y="7"/>
                              </a:lnTo>
                              <a:lnTo>
                                <a:pt x="11" y="6"/>
                              </a:lnTo>
                              <a:lnTo>
                                <a:pt x="12" y="6"/>
                              </a:lnTo>
                              <a:lnTo>
                                <a:pt x="13" y="5"/>
                              </a:lnTo>
                              <a:lnTo>
                                <a:pt x="14" y="5"/>
                              </a:lnTo>
                              <a:lnTo>
                                <a:pt x="16" y="4"/>
                              </a:lnTo>
                              <a:lnTo>
                                <a:pt x="17" y="4"/>
                              </a:lnTo>
                              <a:lnTo>
                                <a:pt x="18" y="3"/>
                              </a:lnTo>
                              <a:lnTo>
                                <a:pt x="19" y="3"/>
                              </a:lnTo>
                              <a:lnTo>
                                <a:pt x="20" y="3"/>
                              </a:lnTo>
                              <a:lnTo>
                                <a:pt x="21" y="2"/>
                              </a:lnTo>
                              <a:lnTo>
                                <a:pt x="22" y="2"/>
                              </a:lnTo>
                              <a:lnTo>
                                <a:pt x="24" y="2"/>
                              </a:lnTo>
                              <a:lnTo>
                                <a:pt x="25" y="2"/>
                              </a:lnTo>
                              <a:lnTo>
                                <a:pt x="26" y="2"/>
                              </a:lnTo>
                              <a:lnTo>
                                <a:pt x="27" y="2"/>
                              </a:lnTo>
                              <a:lnTo>
                                <a:pt x="28" y="1"/>
                              </a:lnTo>
                              <a:lnTo>
                                <a:pt x="29" y="1"/>
                              </a:lnTo>
                              <a:lnTo>
                                <a:pt x="30" y="1"/>
                              </a:lnTo>
                              <a:lnTo>
                                <a:pt x="32" y="1"/>
                              </a:lnTo>
                              <a:lnTo>
                                <a:pt x="33" y="1"/>
                              </a:lnTo>
                              <a:lnTo>
                                <a:pt x="34" y="1"/>
                              </a:lnTo>
                              <a:lnTo>
                                <a:pt x="35" y="0"/>
                              </a:lnTo>
                              <a:lnTo>
                                <a:pt x="36" y="0"/>
                              </a:lnTo>
                              <a:lnTo>
                                <a:pt x="39" y="0"/>
                              </a:lnTo>
                              <a:lnTo>
                                <a:pt x="42" y="0"/>
                              </a:lnTo>
                              <a:lnTo>
                                <a:pt x="45" y="0"/>
                              </a:lnTo>
                              <a:lnTo>
                                <a:pt x="47" y="0"/>
                              </a:lnTo>
                              <a:lnTo>
                                <a:pt x="50" y="0"/>
                              </a:lnTo>
                              <a:lnTo>
                                <a:pt x="53" y="0"/>
                              </a:lnTo>
                              <a:lnTo>
                                <a:pt x="55" y="0"/>
                              </a:lnTo>
                              <a:lnTo>
                                <a:pt x="58" y="0"/>
                              </a:lnTo>
                              <a:lnTo>
                                <a:pt x="60" y="0"/>
                              </a:lnTo>
                              <a:lnTo>
                                <a:pt x="63" y="0"/>
                              </a:lnTo>
                              <a:lnTo>
                                <a:pt x="66" y="1"/>
                              </a:lnTo>
                              <a:lnTo>
                                <a:pt x="68" y="1"/>
                              </a:lnTo>
                              <a:lnTo>
                                <a:pt x="71" y="2"/>
                              </a:lnTo>
                              <a:lnTo>
                                <a:pt x="73" y="2"/>
                              </a:lnTo>
                              <a:lnTo>
                                <a:pt x="76" y="3"/>
                              </a:lnTo>
                              <a:lnTo>
                                <a:pt x="79" y="3"/>
                              </a:lnTo>
                              <a:lnTo>
                                <a:pt x="81" y="4"/>
                              </a:lnTo>
                              <a:lnTo>
                                <a:pt x="84" y="4"/>
                              </a:lnTo>
                              <a:lnTo>
                                <a:pt x="87" y="5"/>
                              </a:lnTo>
                              <a:lnTo>
                                <a:pt x="89" y="6"/>
                              </a:lnTo>
                              <a:lnTo>
                                <a:pt x="92" y="7"/>
                              </a:lnTo>
                              <a:lnTo>
                                <a:pt x="95" y="8"/>
                              </a:lnTo>
                              <a:lnTo>
                                <a:pt x="98" y="9"/>
                              </a:lnTo>
                              <a:lnTo>
                                <a:pt x="101" y="9"/>
                              </a:lnTo>
                              <a:lnTo>
                                <a:pt x="104" y="10"/>
                              </a:lnTo>
                              <a:lnTo>
                                <a:pt x="107" y="11"/>
                              </a:lnTo>
                              <a:lnTo>
                                <a:pt x="110" y="12"/>
                              </a:lnTo>
                              <a:lnTo>
                                <a:pt x="113" y="13"/>
                              </a:lnTo>
                              <a:lnTo>
                                <a:pt x="116" y="14"/>
                              </a:lnTo>
                              <a:lnTo>
                                <a:pt x="119" y="15"/>
                              </a:lnTo>
                              <a:lnTo>
                                <a:pt x="123" y="17"/>
                              </a:lnTo>
                              <a:lnTo>
                                <a:pt x="126" y="17"/>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 name="Group 19"/>
                        <p:cNvGrpSpPr/>
                        <p:nvPr/>
                      </p:nvGrpSpPr>
                      <p:grpSpPr>
                        <a:xfrm>
                          <a:off x="785813" y="1614488"/>
                          <a:ext cx="3373437" cy="4724400"/>
                          <a:chOff x="785813" y="1614488"/>
                          <a:chExt cx="3373437" cy="4724400"/>
                        </a:xfrm>
                      </p:grpSpPr>
                      <p:sp>
                        <p:nvSpPr>
                          <p:cNvPr id="57427" name="Freeform 83"/>
                          <p:cNvSpPr>
                            <a:spLocks/>
                          </p:cNvSpPr>
                          <p:nvPr/>
                        </p:nvSpPr>
                        <p:spPr bwMode="auto">
                          <a:xfrm>
                            <a:off x="1819275" y="5419724"/>
                            <a:ext cx="176213" cy="150813"/>
                          </a:xfrm>
                          <a:custGeom>
                            <a:avLst/>
                            <a:gdLst>
                              <a:gd name="T0" fmla="*/ 20 w 47"/>
                              <a:gd name="T1" fmla="*/ 21 h 70"/>
                              <a:gd name="T2" fmla="*/ 19 w 47"/>
                              <a:gd name="T3" fmla="*/ 17 h 70"/>
                              <a:gd name="T4" fmla="*/ 18 w 47"/>
                              <a:gd name="T5" fmla="*/ 13 h 70"/>
                              <a:gd name="T6" fmla="*/ 16 w 47"/>
                              <a:gd name="T7" fmla="*/ 10 h 70"/>
                              <a:gd name="T8" fmla="*/ 13 w 47"/>
                              <a:gd name="T9" fmla="*/ 8 h 70"/>
                              <a:gd name="T10" fmla="*/ 12 w 47"/>
                              <a:gd name="T11" fmla="*/ 7 h 70"/>
                              <a:gd name="T12" fmla="*/ 9 w 47"/>
                              <a:gd name="T13" fmla="*/ 8 h 70"/>
                              <a:gd name="T14" fmla="*/ 6 w 47"/>
                              <a:gd name="T15" fmla="*/ 11 h 70"/>
                              <a:gd name="T16" fmla="*/ 4 w 47"/>
                              <a:gd name="T17" fmla="*/ 14 h 70"/>
                              <a:gd name="T18" fmla="*/ 3 w 47"/>
                              <a:gd name="T19" fmla="*/ 16 h 70"/>
                              <a:gd name="T20" fmla="*/ 3 w 47"/>
                              <a:gd name="T21" fmla="*/ 10 h 70"/>
                              <a:gd name="T22" fmla="*/ 4 w 47"/>
                              <a:gd name="T23" fmla="*/ 6 h 70"/>
                              <a:gd name="T24" fmla="*/ 6 w 47"/>
                              <a:gd name="T25" fmla="*/ 3 h 70"/>
                              <a:gd name="T26" fmla="*/ 8 w 47"/>
                              <a:gd name="T27" fmla="*/ 1 h 70"/>
                              <a:gd name="T28" fmla="*/ 11 w 47"/>
                              <a:gd name="T29" fmla="*/ 0 h 70"/>
                              <a:gd name="T30" fmla="*/ 13 w 47"/>
                              <a:gd name="T31" fmla="*/ 0 h 70"/>
                              <a:gd name="T32" fmla="*/ 16 w 47"/>
                              <a:gd name="T33" fmla="*/ 2 h 70"/>
                              <a:gd name="T34" fmla="*/ 19 w 47"/>
                              <a:gd name="T35" fmla="*/ 5 h 70"/>
                              <a:gd name="T36" fmla="*/ 20 w 47"/>
                              <a:gd name="T37" fmla="*/ 8 h 70"/>
                              <a:gd name="T38" fmla="*/ 22 w 47"/>
                              <a:gd name="T39" fmla="*/ 14 h 70"/>
                              <a:gd name="T40" fmla="*/ 31 w 47"/>
                              <a:gd name="T41" fmla="*/ 52 h 70"/>
                              <a:gd name="T42" fmla="*/ 32 w 47"/>
                              <a:gd name="T43" fmla="*/ 55 h 70"/>
                              <a:gd name="T44" fmla="*/ 34 w 47"/>
                              <a:gd name="T45" fmla="*/ 58 h 70"/>
                              <a:gd name="T46" fmla="*/ 35 w 47"/>
                              <a:gd name="T47" fmla="*/ 60 h 70"/>
                              <a:gd name="T48" fmla="*/ 37 w 47"/>
                              <a:gd name="T49" fmla="*/ 61 h 70"/>
                              <a:gd name="T50" fmla="*/ 40 w 47"/>
                              <a:gd name="T51" fmla="*/ 62 h 70"/>
                              <a:gd name="T52" fmla="*/ 42 w 47"/>
                              <a:gd name="T53" fmla="*/ 61 h 70"/>
                              <a:gd name="T54" fmla="*/ 42 w 47"/>
                              <a:gd name="T55" fmla="*/ 59 h 70"/>
                              <a:gd name="T56" fmla="*/ 44 w 47"/>
                              <a:gd name="T57" fmla="*/ 56 h 70"/>
                              <a:gd name="T58" fmla="*/ 46 w 47"/>
                              <a:gd name="T59" fmla="*/ 54 h 70"/>
                              <a:gd name="T60" fmla="*/ 46 w 47"/>
                              <a:gd name="T61" fmla="*/ 59 h 70"/>
                              <a:gd name="T62" fmla="*/ 45 w 47"/>
                              <a:gd name="T63" fmla="*/ 63 h 70"/>
                              <a:gd name="T64" fmla="*/ 44 w 47"/>
                              <a:gd name="T65" fmla="*/ 65 h 70"/>
                              <a:gd name="T66" fmla="*/ 42 w 47"/>
                              <a:gd name="T67" fmla="*/ 68 h 70"/>
                              <a:gd name="T68" fmla="*/ 39 w 47"/>
                              <a:gd name="T69" fmla="*/ 69 h 70"/>
                              <a:gd name="T70" fmla="*/ 36 w 47"/>
                              <a:gd name="T71" fmla="*/ 69 h 70"/>
                              <a:gd name="T72" fmla="*/ 35 w 47"/>
                              <a:gd name="T73" fmla="*/ 68 h 70"/>
                              <a:gd name="T74" fmla="*/ 32 w 47"/>
                              <a:gd name="T75" fmla="*/ 67 h 70"/>
                              <a:gd name="T76" fmla="*/ 30 w 47"/>
                              <a:gd name="T77" fmla="*/ 64 h 70"/>
                              <a:gd name="T78" fmla="*/ 28 w 47"/>
                              <a:gd name="T79" fmla="*/ 61 h 70"/>
                              <a:gd name="T80" fmla="*/ 27 w 47"/>
                              <a:gd name="T81" fmla="*/ 58 h 70"/>
                              <a:gd name="T82" fmla="*/ 27 w 47"/>
                              <a:gd name="T83" fmla="*/ 55 h 70"/>
                              <a:gd name="T84" fmla="*/ 27 w 47"/>
                              <a:gd name="T85" fmla="*/ 53 h 70"/>
                              <a:gd name="T86" fmla="*/ 27 w 47"/>
                              <a:gd name="T87" fmla="*/ 51 h 70"/>
                              <a:gd name="T88" fmla="*/ 26 w 47"/>
                              <a:gd name="T89" fmla="*/ 49 h 70"/>
                              <a:gd name="T90" fmla="*/ 25 w 47"/>
                              <a:gd name="T91" fmla="*/ 46 h 70"/>
                              <a:gd name="T92" fmla="*/ 25 w 47"/>
                              <a:gd name="T93" fmla="*/ 43 h 70"/>
                              <a:gd name="T94" fmla="*/ 24 w 47"/>
                              <a:gd name="T95" fmla="*/ 40 h 70"/>
                              <a:gd name="T96" fmla="*/ 24 w 47"/>
                              <a:gd name="T97" fmla="*/ 38 h 70"/>
                              <a:gd name="T98" fmla="*/ 24 w 47"/>
                              <a:gd name="T9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70">
                                <a:moveTo>
                                  <a:pt x="0" y="67"/>
                                </a:moveTo>
                                <a:lnTo>
                                  <a:pt x="20" y="23"/>
                                </a:lnTo>
                                <a:lnTo>
                                  <a:pt x="20" y="21"/>
                                </a:lnTo>
                                <a:lnTo>
                                  <a:pt x="19" y="19"/>
                                </a:lnTo>
                                <a:lnTo>
                                  <a:pt x="19" y="17"/>
                                </a:lnTo>
                                <a:lnTo>
                                  <a:pt x="19" y="17"/>
                                </a:lnTo>
                                <a:lnTo>
                                  <a:pt x="19" y="15"/>
                                </a:lnTo>
                                <a:lnTo>
                                  <a:pt x="18" y="14"/>
                                </a:lnTo>
                                <a:lnTo>
                                  <a:pt x="18" y="13"/>
                                </a:lnTo>
                                <a:lnTo>
                                  <a:pt x="17" y="12"/>
                                </a:lnTo>
                                <a:lnTo>
                                  <a:pt x="17" y="11"/>
                                </a:lnTo>
                                <a:lnTo>
                                  <a:pt x="16" y="10"/>
                                </a:lnTo>
                                <a:lnTo>
                                  <a:pt x="15" y="9"/>
                                </a:lnTo>
                                <a:lnTo>
                                  <a:pt x="14" y="8"/>
                                </a:lnTo>
                                <a:lnTo>
                                  <a:pt x="13" y="8"/>
                                </a:lnTo>
                                <a:lnTo>
                                  <a:pt x="13" y="7"/>
                                </a:lnTo>
                                <a:lnTo>
                                  <a:pt x="12" y="7"/>
                                </a:lnTo>
                                <a:lnTo>
                                  <a:pt x="12" y="7"/>
                                </a:lnTo>
                                <a:lnTo>
                                  <a:pt x="11" y="7"/>
                                </a:lnTo>
                                <a:lnTo>
                                  <a:pt x="10" y="7"/>
                                </a:lnTo>
                                <a:lnTo>
                                  <a:pt x="9" y="8"/>
                                </a:lnTo>
                                <a:lnTo>
                                  <a:pt x="8" y="9"/>
                                </a:lnTo>
                                <a:lnTo>
                                  <a:pt x="7" y="10"/>
                                </a:lnTo>
                                <a:lnTo>
                                  <a:pt x="6" y="11"/>
                                </a:lnTo>
                                <a:lnTo>
                                  <a:pt x="5" y="12"/>
                                </a:lnTo>
                                <a:lnTo>
                                  <a:pt x="5" y="13"/>
                                </a:lnTo>
                                <a:lnTo>
                                  <a:pt x="4" y="14"/>
                                </a:lnTo>
                                <a:lnTo>
                                  <a:pt x="4" y="15"/>
                                </a:lnTo>
                                <a:lnTo>
                                  <a:pt x="4" y="16"/>
                                </a:lnTo>
                                <a:lnTo>
                                  <a:pt x="3" y="16"/>
                                </a:lnTo>
                                <a:lnTo>
                                  <a:pt x="3" y="14"/>
                                </a:lnTo>
                                <a:lnTo>
                                  <a:pt x="3" y="13"/>
                                </a:lnTo>
                                <a:lnTo>
                                  <a:pt x="3" y="10"/>
                                </a:lnTo>
                                <a:lnTo>
                                  <a:pt x="4" y="9"/>
                                </a:lnTo>
                                <a:lnTo>
                                  <a:pt x="4" y="7"/>
                                </a:lnTo>
                                <a:lnTo>
                                  <a:pt x="4" y="6"/>
                                </a:lnTo>
                                <a:lnTo>
                                  <a:pt x="4" y="5"/>
                                </a:lnTo>
                                <a:lnTo>
                                  <a:pt x="5" y="4"/>
                                </a:lnTo>
                                <a:lnTo>
                                  <a:pt x="6" y="3"/>
                                </a:lnTo>
                                <a:lnTo>
                                  <a:pt x="7" y="2"/>
                                </a:lnTo>
                                <a:lnTo>
                                  <a:pt x="8" y="2"/>
                                </a:lnTo>
                                <a:lnTo>
                                  <a:pt x="8" y="1"/>
                                </a:lnTo>
                                <a:lnTo>
                                  <a:pt x="9" y="0"/>
                                </a:lnTo>
                                <a:lnTo>
                                  <a:pt x="10" y="0"/>
                                </a:lnTo>
                                <a:lnTo>
                                  <a:pt x="11" y="0"/>
                                </a:lnTo>
                                <a:lnTo>
                                  <a:pt x="12" y="0"/>
                                </a:lnTo>
                                <a:lnTo>
                                  <a:pt x="12" y="0"/>
                                </a:lnTo>
                                <a:lnTo>
                                  <a:pt x="13" y="0"/>
                                </a:lnTo>
                                <a:lnTo>
                                  <a:pt x="14" y="1"/>
                                </a:lnTo>
                                <a:lnTo>
                                  <a:pt x="15" y="1"/>
                                </a:lnTo>
                                <a:lnTo>
                                  <a:pt x="16" y="2"/>
                                </a:lnTo>
                                <a:lnTo>
                                  <a:pt x="17" y="3"/>
                                </a:lnTo>
                                <a:lnTo>
                                  <a:pt x="18" y="4"/>
                                </a:lnTo>
                                <a:lnTo>
                                  <a:pt x="19" y="5"/>
                                </a:lnTo>
                                <a:lnTo>
                                  <a:pt x="19" y="6"/>
                                </a:lnTo>
                                <a:lnTo>
                                  <a:pt x="20" y="7"/>
                                </a:lnTo>
                                <a:lnTo>
                                  <a:pt x="20" y="8"/>
                                </a:lnTo>
                                <a:lnTo>
                                  <a:pt x="21" y="10"/>
                                </a:lnTo>
                                <a:lnTo>
                                  <a:pt x="22" y="12"/>
                                </a:lnTo>
                                <a:lnTo>
                                  <a:pt x="22" y="14"/>
                                </a:lnTo>
                                <a:lnTo>
                                  <a:pt x="23" y="16"/>
                                </a:lnTo>
                                <a:lnTo>
                                  <a:pt x="24" y="18"/>
                                </a:lnTo>
                                <a:lnTo>
                                  <a:pt x="31" y="52"/>
                                </a:lnTo>
                                <a:lnTo>
                                  <a:pt x="31" y="53"/>
                                </a:lnTo>
                                <a:lnTo>
                                  <a:pt x="32" y="54"/>
                                </a:lnTo>
                                <a:lnTo>
                                  <a:pt x="32" y="55"/>
                                </a:lnTo>
                                <a:lnTo>
                                  <a:pt x="32" y="56"/>
                                </a:lnTo>
                                <a:lnTo>
                                  <a:pt x="33" y="57"/>
                                </a:lnTo>
                                <a:lnTo>
                                  <a:pt x="34" y="58"/>
                                </a:lnTo>
                                <a:lnTo>
                                  <a:pt x="35" y="59"/>
                                </a:lnTo>
                                <a:lnTo>
                                  <a:pt x="35" y="60"/>
                                </a:lnTo>
                                <a:lnTo>
                                  <a:pt x="35" y="60"/>
                                </a:lnTo>
                                <a:lnTo>
                                  <a:pt x="35" y="61"/>
                                </a:lnTo>
                                <a:lnTo>
                                  <a:pt x="36" y="61"/>
                                </a:lnTo>
                                <a:lnTo>
                                  <a:pt x="37" y="61"/>
                                </a:lnTo>
                                <a:lnTo>
                                  <a:pt x="38" y="62"/>
                                </a:lnTo>
                                <a:lnTo>
                                  <a:pt x="39" y="62"/>
                                </a:lnTo>
                                <a:lnTo>
                                  <a:pt x="40" y="62"/>
                                </a:lnTo>
                                <a:lnTo>
                                  <a:pt x="40" y="61"/>
                                </a:lnTo>
                                <a:lnTo>
                                  <a:pt x="41" y="61"/>
                                </a:lnTo>
                                <a:lnTo>
                                  <a:pt x="42" y="61"/>
                                </a:lnTo>
                                <a:lnTo>
                                  <a:pt x="42" y="60"/>
                                </a:lnTo>
                                <a:lnTo>
                                  <a:pt x="42" y="60"/>
                                </a:lnTo>
                                <a:lnTo>
                                  <a:pt x="42" y="59"/>
                                </a:lnTo>
                                <a:lnTo>
                                  <a:pt x="43" y="58"/>
                                </a:lnTo>
                                <a:lnTo>
                                  <a:pt x="43" y="57"/>
                                </a:lnTo>
                                <a:lnTo>
                                  <a:pt x="44" y="56"/>
                                </a:lnTo>
                                <a:lnTo>
                                  <a:pt x="44" y="55"/>
                                </a:lnTo>
                                <a:lnTo>
                                  <a:pt x="44" y="54"/>
                                </a:lnTo>
                                <a:lnTo>
                                  <a:pt x="46" y="54"/>
                                </a:lnTo>
                                <a:lnTo>
                                  <a:pt x="46" y="55"/>
                                </a:lnTo>
                                <a:lnTo>
                                  <a:pt x="46" y="57"/>
                                </a:lnTo>
                                <a:lnTo>
                                  <a:pt x="46" y="59"/>
                                </a:lnTo>
                                <a:lnTo>
                                  <a:pt x="46" y="60"/>
                                </a:lnTo>
                                <a:lnTo>
                                  <a:pt x="46" y="62"/>
                                </a:lnTo>
                                <a:lnTo>
                                  <a:pt x="45" y="63"/>
                                </a:lnTo>
                                <a:lnTo>
                                  <a:pt x="45" y="63"/>
                                </a:lnTo>
                                <a:lnTo>
                                  <a:pt x="44" y="64"/>
                                </a:lnTo>
                                <a:lnTo>
                                  <a:pt x="44" y="65"/>
                                </a:lnTo>
                                <a:lnTo>
                                  <a:pt x="43" y="66"/>
                                </a:lnTo>
                                <a:lnTo>
                                  <a:pt x="42" y="67"/>
                                </a:lnTo>
                                <a:lnTo>
                                  <a:pt x="42" y="68"/>
                                </a:lnTo>
                                <a:lnTo>
                                  <a:pt x="41" y="68"/>
                                </a:lnTo>
                                <a:lnTo>
                                  <a:pt x="40" y="69"/>
                                </a:lnTo>
                                <a:lnTo>
                                  <a:pt x="39" y="69"/>
                                </a:lnTo>
                                <a:lnTo>
                                  <a:pt x="38" y="69"/>
                                </a:lnTo>
                                <a:lnTo>
                                  <a:pt x="37" y="69"/>
                                </a:lnTo>
                                <a:lnTo>
                                  <a:pt x="36" y="69"/>
                                </a:lnTo>
                                <a:lnTo>
                                  <a:pt x="35" y="69"/>
                                </a:lnTo>
                                <a:lnTo>
                                  <a:pt x="35" y="69"/>
                                </a:lnTo>
                                <a:lnTo>
                                  <a:pt x="35" y="68"/>
                                </a:lnTo>
                                <a:lnTo>
                                  <a:pt x="34" y="68"/>
                                </a:lnTo>
                                <a:lnTo>
                                  <a:pt x="33" y="68"/>
                                </a:lnTo>
                                <a:lnTo>
                                  <a:pt x="32" y="67"/>
                                </a:lnTo>
                                <a:lnTo>
                                  <a:pt x="31" y="66"/>
                                </a:lnTo>
                                <a:lnTo>
                                  <a:pt x="30" y="65"/>
                                </a:lnTo>
                                <a:lnTo>
                                  <a:pt x="30" y="64"/>
                                </a:lnTo>
                                <a:lnTo>
                                  <a:pt x="29" y="63"/>
                                </a:lnTo>
                                <a:lnTo>
                                  <a:pt x="29" y="63"/>
                                </a:lnTo>
                                <a:lnTo>
                                  <a:pt x="28" y="61"/>
                                </a:lnTo>
                                <a:lnTo>
                                  <a:pt x="28" y="60"/>
                                </a:lnTo>
                                <a:lnTo>
                                  <a:pt x="28" y="59"/>
                                </a:lnTo>
                                <a:lnTo>
                                  <a:pt x="27" y="58"/>
                                </a:lnTo>
                                <a:lnTo>
                                  <a:pt x="27" y="57"/>
                                </a:lnTo>
                                <a:lnTo>
                                  <a:pt x="27" y="56"/>
                                </a:lnTo>
                                <a:lnTo>
                                  <a:pt x="27" y="55"/>
                                </a:lnTo>
                                <a:lnTo>
                                  <a:pt x="27" y="54"/>
                                </a:lnTo>
                                <a:lnTo>
                                  <a:pt x="27" y="54"/>
                                </a:lnTo>
                                <a:lnTo>
                                  <a:pt x="27" y="53"/>
                                </a:lnTo>
                                <a:lnTo>
                                  <a:pt x="27" y="52"/>
                                </a:lnTo>
                                <a:lnTo>
                                  <a:pt x="27" y="52"/>
                                </a:lnTo>
                                <a:lnTo>
                                  <a:pt x="27" y="51"/>
                                </a:lnTo>
                                <a:lnTo>
                                  <a:pt x="26" y="51"/>
                                </a:lnTo>
                                <a:lnTo>
                                  <a:pt x="26" y="50"/>
                                </a:lnTo>
                                <a:lnTo>
                                  <a:pt x="26" y="49"/>
                                </a:lnTo>
                                <a:lnTo>
                                  <a:pt x="26" y="48"/>
                                </a:lnTo>
                                <a:lnTo>
                                  <a:pt x="26" y="47"/>
                                </a:lnTo>
                                <a:lnTo>
                                  <a:pt x="25" y="46"/>
                                </a:lnTo>
                                <a:lnTo>
                                  <a:pt x="25" y="45"/>
                                </a:lnTo>
                                <a:lnTo>
                                  <a:pt x="25" y="44"/>
                                </a:lnTo>
                                <a:lnTo>
                                  <a:pt x="25" y="43"/>
                                </a:lnTo>
                                <a:lnTo>
                                  <a:pt x="25" y="42"/>
                                </a:lnTo>
                                <a:lnTo>
                                  <a:pt x="25" y="41"/>
                                </a:lnTo>
                                <a:lnTo>
                                  <a:pt x="24" y="40"/>
                                </a:lnTo>
                                <a:lnTo>
                                  <a:pt x="24" y="40"/>
                                </a:lnTo>
                                <a:lnTo>
                                  <a:pt x="24" y="39"/>
                                </a:lnTo>
                                <a:lnTo>
                                  <a:pt x="24" y="38"/>
                                </a:lnTo>
                                <a:lnTo>
                                  <a:pt x="24" y="37"/>
                                </a:lnTo>
                                <a:lnTo>
                                  <a:pt x="24" y="36"/>
                                </a:lnTo>
                                <a:lnTo>
                                  <a:pt x="24" y="35"/>
                                </a:lnTo>
                                <a:lnTo>
                                  <a:pt x="9" y="67"/>
                                </a:lnTo>
                                <a:lnTo>
                                  <a:pt x="0" y="67"/>
                                </a:lnTo>
                              </a:path>
                            </a:pathLst>
                          </a:custGeom>
                          <a:solidFill>
                            <a:schemeClr val="bg1"/>
                          </a:solidFill>
                          <a:ln>
                            <a:noFill/>
                          </a:ln>
                          <a:effectLst/>
                          <a:extLst/>
                        </p:spPr>
                        <p:txBody>
                          <a:bodyPr/>
                          <a:lstStyle/>
                          <a:p>
                            <a:endParaRPr lang="en-GB" sz="2000"/>
                          </a:p>
                        </p:txBody>
                      </p:sp>
                      <p:grpSp>
                        <p:nvGrpSpPr>
                          <p:cNvPr id="19" name="Group 18"/>
                          <p:cNvGrpSpPr/>
                          <p:nvPr/>
                        </p:nvGrpSpPr>
                        <p:grpSpPr>
                          <a:xfrm>
                            <a:off x="785813" y="1614488"/>
                            <a:ext cx="3373437" cy="4724400"/>
                            <a:chOff x="785813" y="1614488"/>
                            <a:chExt cx="3373437" cy="4724400"/>
                          </a:xfrm>
                        </p:grpSpPr>
                        <p:sp>
                          <p:nvSpPr>
                            <p:cNvPr id="57350" name="Freeform 6"/>
                            <p:cNvSpPr>
                              <a:spLocks/>
                            </p:cNvSpPr>
                            <p:nvPr/>
                          </p:nvSpPr>
                          <p:spPr bwMode="auto">
                            <a:xfrm>
                              <a:off x="1200150" y="5227638"/>
                              <a:ext cx="203200" cy="31750"/>
                            </a:xfrm>
                            <a:custGeom>
                              <a:avLst/>
                              <a:gdLst>
                                <a:gd name="T0" fmla="*/ 1 w 128"/>
                                <a:gd name="T1" fmla="*/ 17 h 20"/>
                                <a:gd name="T2" fmla="*/ 3 w 128"/>
                                <a:gd name="T3" fmla="*/ 14 h 20"/>
                                <a:gd name="T4" fmla="*/ 6 w 128"/>
                                <a:gd name="T5" fmla="*/ 11 h 20"/>
                                <a:gd name="T6" fmla="*/ 8 w 128"/>
                                <a:gd name="T7" fmla="*/ 9 h 20"/>
                                <a:gd name="T8" fmla="*/ 10 w 128"/>
                                <a:gd name="T9" fmla="*/ 8 h 20"/>
                                <a:gd name="T10" fmla="*/ 12 w 128"/>
                                <a:gd name="T11" fmla="*/ 6 h 20"/>
                                <a:gd name="T12" fmla="*/ 15 w 128"/>
                                <a:gd name="T13" fmla="*/ 5 h 20"/>
                                <a:gd name="T14" fmla="*/ 17 w 128"/>
                                <a:gd name="T15" fmla="*/ 4 h 20"/>
                                <a:gd name="T16" fmla="*/ 20 w 128"/>
                                <a:gd name="T17" fmla="*/ 3 h 20"/>
                                <a:gd name="T18" fmla="*/ 22 w 128"/>
                                <a:gd name="T19" fmla="*/ 2 h 20"/>
                                <a:gd name="T20" fmla="*/ 24 w 128"/>
                                <a:gd name="T21" fmla="*/ 2 h 20"/>
                                <a:gd name="T22" fmla="*/ 26 w 128"/>
                                <a:gd name="T23" fmla="*/ 2 h 20"/>
                                <a:gd name="T24" fmla="*/ 29 w 128"/>
                                <a:gd name="T25" fmla="*/ 2 h 20"/>
                                <a:gd name="T26" fmla="*/ 31 w 128"/>
                                <a:gd name="T27" fmla="*/ 1 h 20"/>
                                <a:gd name="T28" fmla="*/ 33 w 128"/>
                                <a:gd name="T29" fmla="*/ 1 h 20"/>
                                <a:gd name="T30" fmla="*/ 36 w 128"/>
                                <a:gd name="T31" fmla="*/ 1 h 20"/>
                                <a:gd name="T32" fmla="*/ 39 w 128"/>
                                <a:gd name="T33" fmla="*/ 0 h 20"/>
                                <a:gd name="T34" fmla="*/ 45 w 128"/>
                                <a:gd name="T35" fmla="*/ 0 h 20"/>
                                <a:gd name="T36" fmla="*/ 50 w 128"/>
                                <a:gd name="T37" fmla="*/ 0 h 20"/>
                                <a:gd name="T38" fmla="*/ 56 w 128"/>
                                <a:gd name="T39" fmla="*/ 0 h 20"/>
                                <a:gd name="T40" fmla="*/ 61 w 128"/>
                                <a:gd name="T41" fmla="*/ 0 h 20"/>
                                <a:gd name="T42" fmla="*/ 66 w 128"/>
                                <a:gd name="T43" fmla="*/ 1 h 20"/>
                                <a:gd name="T44" fmla="*/ 71 w 128"/>
                                <a:gd name="T45" fmla="*/ 2 h 20"/>
                                <a:gd name="T46" fmla="*/ 77 w 128"/>
                                <a:gd name="T47" fmla="*/ 3 h 20"/>
                                <a:gd name="T48" fmla="*/ 82 w 128"/>
                                <a:gd name="T49" fmla="*/ 4 h 20"/>
                                <a:gd name="T50" fmla="*/ 87 w 128"/>
                                <a:gd name="T51" fmla="*/ 5 h 20"/>
                                <a:gd name="T52" fmla="*/ 93 w 128"/>
                                <a:gd name="T53" fmla="*/ 7 h 20"/>
                                <a:gd name="T54" fmla="*/ 98 w 128"/>
                                <a:gd name="T55" fmla="*/ 9 h 20"/>
                                <a:gd name="T56" fmla="*/ 104 w 128"/>
                                <a:gd name="T57" fmla="*/ 11 h 20"/>
                                <a:gd name="T58" fmla="*/ 110 w 128"/>
                                <a:gd name="T59" fmla="*/ 13 h 20"/>
                                <a:gd name="T60" fmla="*/ 116 w 128"/>
                                <a:gd name="T61" fmla="*/ 15 h 20"/>
                                <a:gd name="T62" fmla="*/ 123 w 128"/>
                                <a:gd name="T6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7"/>
                                  </a:lnTo>
                                  <a:lnTo>
                                    <a:pt x="2" y="16"/>
                                  </a:lnTo>
                                  <a:lnTo>
                                    <a:pt x="3" y="14"/>
                                  </a:lnTo>
                                  <a:lnTo>
                                    <a:pt x="4" y="13"/>
                                  </a:lnTo>
                                  <a:lnTo>
                                    <a:pt x="6" y="11"/>
                                  </a:lnTo>
                                  <a:lnTo>
                                    <a:pt x="7" y="10"/>
                                  </a:lnTo>
                                  <a:lnTo>
                                    <a:pt x="8" y="9"/>
                                  </a:lnTo>
                                  <a:lnTo>
                                    <a:pt x="9" y="8"/>
                                  </a:lnTo>
                                  <a:lnTo>
                                    <a:pt x="10" y="8"/>
                                  </a:lnTo>
                                  <a:lnTo>
                                    <a:pt x="11" y="7"/>
                                  </a:lnTo>
                                  <a:lnTo>
                                    <a:pt x="12" y="6"/>
                                  </a:lnTo>
                                  <a:lnTo>
                                    <a:pt x="14" y="5"/>
                                  </a:lnTo>
                                  <a:lnTo>
                                    <a:pt x="15" y="5"/>
                                  </a:lnTo>
                                  <a:lnTo>
                                    <a:pt x="16" y="4"/>
                                  </a:lnTo>
                                  <a:lnTo>
                                    <a:pt x="17" y="4"/>
                                  </a:lnTo>
                                  <a:lnTo>
                                    <a:pt x="18" y="3"/>
                                  </a:lnTo>
                                  <a:lnTo>
                                    <a:pt x="20" y="3"/>
                                  </a:lnTo>
                                  <a:lnTo>
                                    <a:pt x="21" y="3"/>
                                  </a:lnTo>
                                  <a:lnTo>
                                    <a:pt x="22" y="2"/>
                                  </a:lnTo>
                                  <a:lnTo>
                                    <a:pt x="23" y="2"/>
                                  </a:lnTo>
                                  <a:lnTo>
                                    <a:pt x="24" y="2"/>
                                  </a:lnTo>
                                  <a:lnTo>
                                    <a:pt x="25" y="2"/>
                                  </a:lnTo>
                                  <a:lnTo>
                                    <a:pt x="26" y="2"/>
                                  </a:lnTo>
                                  <a:lnTo>
                                    <a:pt x="28" y="2"/>
                                  </a:lnTo>
                                  <a:lnTo>
                                    <a:pt x="29" y="2"/>
                                  </a:lnTo>
                                  <a:lnTo>
                                    <a:pt x="30" y="2"/>
                                  </a:lnTo>
                                  <a:lnTo>
                                    <a:pt x="31" y="1"/>
                                  </a:lnTo>
                                  <a:lnTo>
                                    <a:pt x="32" y="1"/>
                                  </a:lnTo>
                                  <a:lnTo>
                                    <a:pt x="33" y="1"/>
                                  </a:lnTo>
                                  <a:lnTo>
                                    <a:pt x="34" y="1"/>
                                  </a:lnTo>
                                  <a:lnTo>
                                    <a:pt x="36" y="1"/>
                                  </a:lnTo>
                                  <a:lnTo>
                                    <a:pt x="37" y="0"/>
                                  </a:lnTo>
                                  <a:lnTo>
                                    <a:pt x="39" y="0"/>
                                  </a:lnTo>
                                  <a:lnTo>
                                    <a:pt x="42" y="0"/>
                                  </a:lnTo>
                                  <a:lnTo>
                                    <a:pt x="45" y="0"/>
                                  </a:lnTo>
                                  <a:lnTo>
                                    <a:pt x="48" y="0"/>
                                  </a:lnTo>
                                  <a:lnTo>
                                    <a:pt x="50" y="0"/>
                                  </a:lnTo>
                                  <a:lnTo>
                                    <a:pt x="53" y="0"/>
                                  </a:lnTo>
                                  <a:lnTo>
                                    <a:pt x="56" y="0"/>
                                  </a:lnTo>
                                  <a:lnTo>
                                    <a:pt x="58" y="0"/>
                                  </a:lnTo>
                                  <a:lnTo>
                                    <a:pt x="61" y="0"/>
                                  </a:lnTo>
                                  <a:lnTo>
                                    <a:pt x="64" y="1"/>
                                  </a:lnTo>
                                  <a:lnTo>
                                    <a:pt x="66" y="1"/>
                                  </a:lnTo>
                                  <a:lnTo>
                                    <a:pt x="69" y="1"/>
                                  </a:lnTo>
                                  <a:lnTo>
                                    <a:pt x="71" y="2"/>
                                  </a:lnTo>
                                  <a:lnTo>
                                    <a:pt x="74" y="2"/>
                                  </a:lnTo>
                                  <a:lnTo>
                                    <a:pt x="77" y="3"/>
                                  </a:lnTo>
                                  <a:lnTo>
                                    <a:pt x="79" y="3"/>
                                  </a:lnTo>
                                  <a:lnTo>
                                    <a:pt x="82" y="4"/>
                                  </a:lnTo>
                                  <a:lnTo>
                                    <a:pt x="84" y="5"/>
                                  </a:lnTo>
                                  <a:lnTo>
                                    <a:pt x="87" y="5"/>
                                  </a:lnTo>
                                  <a:lnTo>
                                    <a:pt x="90" y="6"/>
                                  </a:lnTo>
                                  <a:lnTo>
                                    <a:pt x="93" y="7"/>
                                  </a:lnTo>
                                  <a:lnTo>
                                    <a:pt x="95" y="8"/>
                                  </a:lnTo>
                                  <a:lnTo>
                                    <a:pt x="98" y="9"/>
                                  </a:lnTo>
                                  <a:lnTo>
                                    <a:pt x="101" y="10"/>
                                  </a:lnTo>
                                  <a:lnTo>
                                    <a:pt x="104" y="11"/>
                                  </a:lnTo>
                                  <a:lnTo>
                                    <a:pt x="107" y="11"/>
                                  </a:lnTo>
                                  <a:lnTo>
                                    <a:pt x="110" y="13"/>
                                  </a:lnTo>
                                  <a:lnTo>
                                    <a:pt x="113" y="13"/>
                                  </a:lnTo>
                                  <a:lnTo>
                                    <a:pt x="116" y="15"/>
                                  </a:lnTo>
                                  <a:lnTo>
                                    <a:pt x="120" y="16"/>
                                  </a:lnTo>
                                  <a:lnTo>
                                    <a:pt x="123" y="17"/>
                                  </a:lnTo>
                                  <a:lnTo>
                                    <a:pt x="127" y="18"/>
                                  </a:lnTo>
                                </a:path>
                              </a:pathLst>
                            </a:custGeom>
                            <a:noFill/>
                            <a:ln w="12699"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8" name="Group 17"/>
                            <p:cNvGrpSpPr/>
                            <p:nvPr/>
                          </p:nvGrpSpPr>
                          <p:grpSpPr>
                            <a:xfrm>
                              <a:off x="785813" y="1614488"/>
                              <a:ext cx="3373437" cy="4724400"/>
                              <a:chOff x="785813" y="1614488"/>
                              <a:chExt cx="3373437" cy="4724400"/>
                            </a:xfrm>
                          </p:grpSpPr>
                          <p:sp>
                            <p:nvSpPr>
                              <p:cNvPr id="57385" name="Freeform 41"/>
                              <p:cNvSpPr>
                                <a:spLocks/>
                              </p:cNvSpPr>
                              <p:nvPr/>
                            </p:nvSpPr>
                            <p:spPr bwMode="auto">
                              <a:xfrm>
                                <a:off x="1804988" y="4202113"/>
                                <a:ext cx="109537" cy="176212"/>
                              </a:xfrm>
                              <a:custGeom>
                                <a:avLst/>
                                <a:gdLst>
                                  <a:gd name="T0" fmla="*/ 4 w 69"/>
                                  <a:gd name="T1" fmla="*/ 2 h 111"/>
                                  <a:gd name="T2" fmla="*/ 3 w 69"/>
                                  <a:gd name="T3" fmla="*/ 5 h 111"/>
                                  <a:gd name="T4" fmla="*/ 2 w 69"/>
                                  <a:gd name="T5" fmla="*/ 9 h 111"/>
                                  <a:gd name="T6" fmla="*/ 1 w 69"/>
                                  <a:gd name="T7" fmla="*/ 12 h 111"/>
                                  <a:gd name="T8" fmla="*/ 0 w 69"/>
                                  <a:gd name="T9" fmla="*/ 15 h 111"/>
                                  <a:gd name="T10" fmla="*/ 0 w 69"/>
                                  <a:gd name="T11" fmla="*/ 17 h 111"/>
                                  <a:gd name="T12" fmla="*/ 1 w 69"/>
                                  <a:gd name="T13" fmla="*/ 20 h 111"/>
                                  <a:gd name="T14" fmla="*/ 1 w 69"/>
                                  <a:gd name="T15" fmla="*/ 22 h 111"/>
                                  <a:gd name="T16" fmla="*/ 2 w 69"/>
                                  <a:gd name="T17" fmla="*/ 25 h 111"/>
                                  <a:gd name="T18" fmla="*/ 2 w 69"/>
                                  <a:gd name="T19" fmla="*/ 27 h 111"/>
                                  <a:gd name="T20" fmla="*/ 3 w 69"/>
                                  <a:gd name="T21" fmla="*/ 29 h 111"/>
                                  <a:gd name="T22" fmla="*/ 4 w 69"/>
                                  <a:gd name="T23" fmla="*/ 31 h 111"/>
                                  <a:gd name="T24" fmla="*/ 5 w 69"/>
                                  <a:gd name="T25" fmla="*/ 33 h 111"/>
                                  <a:gd name="T26" fmla="*/ 6 w 69"/>
                                  <a:gd name="T27" fmla="*/ 35 h 111"/>
                                  <a:gd name="T28" fmla="*/ 6 w 69"/>
                                  <a:gd name="T29" fmla="*/ 37 h 111"/>
                                  <a:gd name="T30" fmla="*/ 7 w 69"/>
                                  <a:gd name="T31" fmla="*/ 40 h 111"/>
                                  <a:gd name="T32" fmla="*/ 9 w 69"/>
                                  <a:gd name="T33" fmla="*/ 43 h 111"/>
                                  <a:gd name="T34" fmla="*/ 11 w 69"/>
                                  <a:gd name="T35" fmla="*/ 48 h 111"/>
                                  <a:gd name="T36" fmla="*/ 14 w 69"/>
                                  <a:gd name="T37" fmla="*/ 53 h 111"/>
                                  <a:gd name="T38" fmla="*/ 17 w 69"/>
                                  <a:gd name="T39" fmla="*/ 58 h 111"/>
                                  <a:gd name="T40" fmla="*/ 20 w 69"/>
                                  <a:gd name="T41" fmla="*/ 62 h 111"/>
                                  <a:gd name="T42" fmla="*/ 23 w 69"/>
                                  <a:gd name="T43" fmla="*/ 66 h 111"/>
                                  <a:gd name="T44" fmla="*/ 26 w 69"/>
                                  <a:gd name="T45" fmla="*/ 70 h 111"/>
                                  <a:gd name="T46" fmla="*/ 30 w 69"/>
                                  <a:gd name="T47" fmla="*/ 74 h 111"/>
                                  <a:gd name="T48" fmla="*/ 33 w 69"/>
                                  <a:gd name="T49" fmla="*/ 78 h 111"/>
                                  <a:gd name="T50" fmla="*/ 37 w 69"/>
                                  <a:gd name="T51" fmla="*/ 82 h 111"/>
                                  <a:gd name="T52" fmla="*/ 41 w 69"/>
                                  <a:gd name="T53" fmla="*/ 86 h 111"/>
                                  <a:gd name="T54" fmla="*/ 46 w 69"/>
                                  <a:gd name="T55" fmla="*/ 90 h 111"/>
                                  <a:gd name="T56" fmla="*/ 50 w 69"/>
                                  <a:gd name="T57" fmla="*/ 94 h 111"/>
                                  <a:gd name="T58" fmla="*/ 55 w 69"/>
                                  <a:gd name="T59" fmla="*/ 98 h 111"/>
                                  <a:gd name="T60" fmla="*/ 60 w 69"/>
                                  <a:gd name="T61" fmla="*/ 103 h 111"/>
                                  <a:gd name="T62" fmla="*/ 65 w 69"/>
                                  <a:gd name="T6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4"/>
                                    </a:lnTo>
                                    <a:lnTo>
                                      <a:pt x="3" y="5"/>
                                    </a:lnTo>
                                    <a:lnTo>
                                      <a:pt x="2" y="7"/>
                                    </a:lnTo>
                                    <a:lnTo>
                                      <a:pt x="2" y="9"/>
                                    </a:lnTo>
                                    <a:lnTo>
                                      <a:pt x="1" y="10"/>
                                    </a:lnTo>
                                    <a:lnTo>
                                      <a:pt x="1" y="12"/>
                                    </a:lnTo>
                                    <a:lnTo>
                                      <a:pt x="1" y="13"/>
                                    </a:lnTo>
                                    <a:lnTo>
                                      <a:pt x="0" y="15"/>
                                    </a:lnTo>
                                    <a:lnTo>
                                      <a:pt x="0" y="16"/>
                                    </a:lnTo>
                                    <a:lnTo>
                                      <a:pt x="0" y="17"/>
                                    </a:lnTo>
                                    <a:lnTo>
                                      <a:pt x="0" y="19"/>
                                    </a:lnTo>
                                    <a:lnTo>
                                      <a:pt x="1" y="20"/>
                                    </a:lnTo>
                                    <a:lnTo>
                                      <a:pt x="1" y="21"/>
                                    </a:lnTo>
                                    <a:lnTo>
                                      <a:pt x="1" y="22"/>
                                    </a:lnTo>
                                    <a:lnTo>
                                      <a:pt x="1" y="23"/>
                                    </a:lnTo>
                                    <a:lnTo>
                                      <a:pt x="2" y="25"/>
                                    </a:lnTo>
                                    <a:lnTo>
                                      <a:pt x="2" y="26"/>
                                    </a:lnTo>
                                    <a:lnTo>
                                      <a:pt x="2" y="27"/>
                                    </a:lnTo>
                                    <a:lnTo>
                                      <a:pt x="3" y="28"/>
                                    </a:lnTo>
                                    <a:lnTo>
                                      <a:pt x="3" y="29"/>
                                    </a:lnTo>
                                    <a:lnTo>
                                      <a:pt x="3" y="30"/>
                                    </a:lnTo>
                                    <a:lnTo>
                                      <a:pt x="4" y="31"/>
                                    </a:lnTo>
                                    <a:lnTo>
                                      <a:pt x="4" y="32"/>
                                    </a:lnTo>
                                    <a:lnTo>
                                      <a:pt x="5" y="33"/>
                                    </a:lnTo>
                                    <a:lnTo>
                                      <a:pt x="5" y="34"/>
                                    </a:lnTo>
                                    <a:lnTo>
                                      <a:pt x="6" y="35"/>
                                    </a:lnTo>
                                    <a:lnTo>
                                      <a:pt x="6" y="36"/>
                                    </a:lnTo>
                                    <a:lnTo>
                                      <a:pt x="6" y="37"/>
                                    </a:lnTo>
                                    <a:lnTo>
                                      <a:pt x="7" y="38"/>
                                    </a:lnTo>
                                    <a:lnTo>
                                      <a:pt x="7" y="40"/>
                                    </a:lnTo>
                                    <a:lnTo>
                                      <a:pt x="8" y="40"/>
                                    </a:lnTo>
                                    <a:lnTo>
                                      <a:pt x="9" y="43"/>
                                    </a:lnTo>
                                    <a:lnTo>
                                      <a:pt x="10" y="46"/>
                                    </a:lnTo>
                                    <a:lnTo>
                                      <a:pt x="11" y="48"/>
                                    </a:lnTo>
                                    <a:lnTo>
                                      <a:pt x="13" y="51"/>
                                    </a:lnTo>
                                    <a:lnTo>
                                      <a:pt x="14" y="53"/>
                                    </a:lnTo>
                                    <a:lnTo>
                                      <a:pt x="16" y="55"/>
                                    </a:lnTo>
                                    <a:lnTo>
                                      <a:pt x="17" y="58"/>
                                    </a:lnTo>
                                    <a:lnTo>
                                      <a:pt x="18" y="60"/>
                                    </a:lnTo>
                                    <a:lnTo>
                                      <a:pt x="20" y="62"/>
                                    </a:lnTo>
                                    <a:lnTo>
                                      <a:pt x="21" y="64"/>
                                    </a:lnTo>
                                    <a:lnTo>
                                      <a:pt x="23" y="66"/>
                                    </a:lnTo>
                                    <a:lnTo>
                                      <a:pt x="25" y="68"/>
                                    </a:lnTo>
                                    <a:lnTo>
                                      <a:pt x="26" y="70"/>
                                    </a:lnTo>
                                    <a:lnTo>
                                      <a:pt x="28" y="72"/>
                                    </a:lnTo>
                                    <a:lnTo>
                                      <a:pt x="30" y="74"/>
                                    </a:lnTo>
                                    <a:lnTo>
                                      <a:pt x="32" y="76"/>
                                    </a:lnTo>
                                    <a:lnTo>
                                      <a:pt x="33" y="78"/>
                                    </a:lnTo>
                                    <a:lnTo>
                                      <a:pt x="35" y="80"/>
                                    </a:lnTo>
                                    <a:lnTo>
                                      <a:pt x="37" y="82"/>
                                    </a:lnTo>
                                    <a:lnTo>
                                      <a:pt x="39" y="84"/>
                                    </a:lnTo>
                                    <a:lnTo>
                                      <a:pt x="41" y="86"/>
                                    </a:lnTo>
                                    <a:lnTo>
                                      <a:pt x="44" y="88"/>
                                    </a:lnTo>
                                    <a:lnTo>
                                      <a:pt x="46" y="90"/>
                                    </a:lnTo>
                                    <a:lnTo>
                                      <a:pt x="48" y="92"/>
                                    </a:lnTo>
                                    <a:lnTo>
                                      <a:pt x="50" y="94"/>
                                    </a:lnTo>
                                    <a:lnTo>
                                      <a:pt x="52" y="96"/>
                                    </a:lnTo>
                                    <a:lnTo>
                                      <a:pt x="55" y="98"/>
                                    </a:lnTo>
                                    <a:lnTo>
                                      <a:pt x="57" y="101"/>
                                    </a:lnTo>
                                    <a:lnTo>
                                      <a:pt x="60" y="103"/>
                                    </a:lnTo>
                                    <a:lnTo>
                                      <a:pt x="63" y="105"/>
                                    </a:lnTo>
                                    <a:lnTo>
                                      <a:pt x="65" y="108"/>
                                    </a:lnTo>
                                    <a:lnTo>
                                      <a:pt x="68" y="11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86" name="Freeform 42"/>
                              <p:cNvSpPr>
                                <a:spLocks/>
                              </p:cNvSpPr>
                              <p:nvPr/>
                            </p:nvSpPr>
                            <p:spPr bwMode="auto">
                              <a:xfrm>
                                <a:off x="1812925" y="4171950"/>
                                <a:ext cx="203200" cy="31750"/>
                              </a:xfrm>
                              <a:custGeom>
                                <a:avLst/>
                                <a:gdLst>
                                  <a:gd name="T0" fmla="*/ 1 w 128"/>
                                  <a:gd name="T1" fmla="*/ 18 h 20"/>
                                  <a:gd name="T2" fmla="*/ 3 w 128"/>
                                  <a:gd name="T3" fmla="*/ 15 h 20"/>
                                  <a:gd name="T4" fmla="*/ 6 w 128"/>
                                  <a:gd name="T5" fmla="*/ 12 h 20"/>
                                  <a:gd name="T6" fmla="*/ 8 w 128"/>
                                  <a:gd name="T7" fmla="*/ 10 h 20"/>
                                  <a:gd name="T8" fmla="*/ 10 w 128"/>
                                  <a:gd name="T9" fmla="*/ 8 h 20"/>
                                  <a:gd name="T10" fmla="*/ 13 w 128"/>
                                  <a:gd name="T11" fmla="*/ 6 h 20"/>
                                  <a:gd name="T12" fmla="*/ 15 w 128"/>
                                  <a:gd name="T13" fmla="*/ 5 h 20"/>
                                  <a:gd name="T14" fmla="*/ 17 w 128"/>
                                  <a:gd name="T15" fmla="*/ 4 h 20"/>
                                  <a:gd name="T16" fmla="*/ 20 w 128"/>
                                  <a:gd name="T17" fmla="*/ 4 h 20"/>
                                  <a:gd name="T18" fmla="*/ 22 w 128"/>
                                  <a:gd name="T19" fmla="*/ 3 h 20"/>
                                  <a:gd name="T20" fmla="*/ 24 w 128"/>
                                  <a:gd name="T21" fmla="*/ 3 h 20"/>
                                  <a:gd name="T22" fmla="*/ 26 w 128"/>
                                  <a:gd name="T23" fmla="*/ 2 h 20"/>
                                  <a:gd name="T24" fmla="*/ 29 w 128"/>
                                  <a:gd name="T25" fmla="*/ 2 h 20"/>
                                  <a:gd name="T26" fmla="*/ 31 w 128"/>
                                  <a:gd name="T27" fmla="*/ 2 h 20"/>
                                  <a:gd name="T28" fmla="*/ 33 w 128"/>
                                  <a:gd name="T29" fmla="*/ 1 h 20"/>
                                  <a:gd name="T30" fmla="*/ 36 w 128"/>
                                  <a:gd name="T31" fmla="*/ 1 h 20"/>
                                  <a:gd name="T32" fmla="*/ 39 w 128"/>
                                  <a:gd name="T33" fmla="*/ 1 h 20"/>
                                  <a:gd name="T34" fmla="*/ 45 w 128"/>
                                  <a:gd name="T35" fmla="*/ 0 h 20"/>
                                  <a:gd name="T36" fmla="*/ 50 w 128"/>
                                  <a:gd name="T37" fmla="*/ 0 h 20"/>
                                  <a:gd name="T38" fmla="*/ 56 w 128"/>
                                  <a:gd name="T39" fmla="*/ 1 h 20"/>
                                  <a:gd name="T40" fmla="*/ 61 w 128"/>
                                  <a:gd name="T41" fmla="*/ 1 h 20"/>
                                  <a:gd name="T42" fmla="*/ 66 w 128"/>
                                  <a:gd name="T43" fmla="*/ 1 h 20"/>
                                  <a:gd name="T44" fmla="*/ 72 w 128"/>
                                  <a:gd name="T45" fmla="*/ 2 h 20"/>
                                  <a:gd name="T46" fmla="*/ 77 w 128"/>
                                  <a:gd name="T47" fmla="*/ 3 h 20"/>
                                  <a:gd name="T48" fmla="*/ 82 w 128"/>
                                  <a:gd name="T49" fmla="*/ 4 h 20"/>
                                  <a:gd name="T50" fmla="*/ 87 w 128"/>
                                  <a:gd name="T51" fmla="*/ 6 h 20"/>
                                  <a:gd name="T52" fmla="*/ 93 w 128"/>
                                  <a:gd name="T53" fmla="*/ 7 h 20"/>
                                  <a:gd name="T54" fmla="*/ 98 w 128"/>
                                  <a:gd name="T55" fmla="*/ 9 h 20"/>
                                  <a:gd name="T56" fmla="*/ 104 w 128"/>
                                  <a:gd name="T57" fmla="*/ 11 h 20"/>
                                  <a:gd name="T58" fmla="*/ 110 w 128"/>
                                  <a:gd name="T59" fmla="*/ 13 h 20"/>
                                  <a:gd name="T60" fmla="*/ 116 w 128"/>
                                  <a:gd name="T61" fmla="*/ 15 h 20"/>
                                  <a:gd name="T62" fmla="*/ 123 w 128"/>
                                  <a:gd name="T6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8"/>
                                    </a:lnTo>
                                    <a:lnTo>
                                      <a:pt x="2" y="16"/>
                                    </a:lnTo>
                                    <a:lnTo>
                                      <a:pt x="3" y="15"/>
                                    </a:lnTo>
                                    <a:lnTo>
                                      <a:pt x="4" y="13"/>
                                    </a:lnTo>
                                    <a:lnTo>
                                      <a:pt x="6" y="12"/>
                                    </a:lnTo>
                                    <a:lnTo>
                                      <a:pt x="7" y="11"/>
                                    </a:lnTo>
                                    <a:lnTo>
                                      <a:pt x="8" y="10"/>
                                    </a:lnTo>
                                    <a:lnTo>
                                      <a:pt x="9" y="9"/>
                                    </a:lnTo>
                                    <a:lnTo>
                                      <a:pt x="10" y="8"/>
                                    </a:lnTo>
                                    <a:lnTo>
                                      <a:pt x="11" y="7"/>
                                    </a:lnTo>
                                    <a:lnTo>
                                      <a:pt x="13" y="6"/>
                                    </a:lnTo>
                                    <a:lnTo>
                                      <a:pt x="14" y="6"/>
                                    </a:lnTo>
                                    <a:lnTo>
                                      <a:pt x="15" y="5"/>
                                    </a:lnTo>
                                    <a:lnTo>
                                      <a:pt x="16" y="5"/>
                                    </a:lnTo>
                                    <a:lnTo>
                                      <a:pt x="17" y="4"/>
                                    </a:lnTo>
                                    <a:lnTo>
                                      <a:pt x="18" y="4"/>
                                    </a:lnTo>
                                    <a:lnTo>
                                      <a:pt x="20" y="4"/>
                                    </a:lnTo>
                                    <a:lnTo>
                                      <a:pt x="21" y="3"/>
                                    </a:lnTo>
                                    <a:lnTo>
                                      <a:pt x="22" y="3"/>
                                    </a:lnTo>
                                    <a:lnTo>
                                      <a:pt x="23" y="3"/>
                                    </a:lnTo>
                                    <a:lnTo>
                                      <a:pt x="24" y="3"/>
                                    </a:lnTo>
                                    <a:lnTo>
                                      <a:pt x="25" y="3"/>
                                    </a:lnTo>
                                    <a:lnTo>
                                      <a:pt x="26" y="2"/>
                                    </a:lnTo>
                                    <a:lnTo>
                                      <a:pt x="28" y="2"/>
                                    </a:lnTo>
                                    <a:lnTo>
                                      <a:pt x="29" y="2"/>
                                    </a:lnTo>
                                    <a:lnTo>
                                      <a:pt x="30" y="2"/>
                                    </a:lnTo>
                                    <a:lnTo>
                                      <a:pt x="31" y="2"/>
                                    </a:lnTo>
                                    <a:lnTo>
                                      <a:pt x="32" y="2"/>
                                    </a:lnTo>
                                    <a:lnTo>
                                      <a:pt x="33" y="1"/>
                                    </a:lnTo>
                                    <a:lnTo>
                                      <a:pt x="34" y="1"/>
                                    </a:lnTo>
                                    <a:lnTo>
                                      <a:pt x="36" y="1"/>
                                    </a:lnTo>
                                    <a:lnTo>
                                      <a:pt x="37" y="1"/>
                                    </a:lnTo>
                                    <a:lnTo>
                                      <a:pt x="39" y="1"/>
                                    </a:lnTo>
                                    <a:lnTo>
                                      <a:pt x="42" y="1"/>
                                    </a:lnTo>
                                    <a:lnTo>
                                      <a:pt x="45" y="0"/>
                                    </a:lnTo>
                                    <a:lnTo>
                                      <a:pt x="48" y="0"/>
                                    </a:lnTo>
                                    <a:lnTo>
                                      <a:pt x="50" y="0"/>
                                    </a:lnTo>
                                    <a:lnTo>
                                      <a:pt x="53" y="0"/>
                                    </a:lnTo>
                                    <a:lnTo>
                                      <a:pt x="56" y="1"/>
                                    </a:lnTo>
                                    <a:lnTo>
                                      <a:pt x="58" y="1"/>
                                    </a:lnTo>
                                    <a:lnTo>
                                      <a:pt x="61" y="1"/>
                                    </a:lnTo>
                                    <a:lnTo>
                                      <a:pt x="63" y="1"/>
                                    </a:lnTo>
                                    <a:lnTo>
                                      <a:pt x="66" y="1"/>
                                    </a:lnTo>
                                    <a:lnTo>
                                      <a:pt x="69" y="2"/>
                                    </a:lnTo>
                                    <a:lnTo>
                                      <a:pt x="72" y="2"/>
                                    </a:lnTo>
                                    <a:lnTo>
                                      <a:pt x="74" y="3"/>
                                    </a:lnTo>
                                    <a:lnTo>
                                      <a:pt x="77" y="3"/>
                                    </a:lnTo>
                                    <a:lnTo>
                                      <a:pt x="79" y="4"/>
                                    </a:lnTo>
                                    <a:lnTo>
                                      <a:pt x="82" y="4"/>
                                    </a:lnTo>
                                    <a:lnTo>
                                      <a:pt x="85" y="5"/>
                                    </a:lnTo>
                                    <a:lnTo>
                                      <a:pt x="87" y="6"/>
                                    </a:lnTo>
                                    <a:lnTo>
                                      <a:pt x="90" y="6"/>
                                    </a:lnTo>
                                    <a:lnTo>
                                      <a:pt x="93" y="7"/>
                                    </a:lnTo>
                                    <a:lnTo>
                                      <a:pt x="95" y="8"/>
                                    </a:lnTo>
                                    <a:lnTo>
                                      <a:pt x="98" y="9"/>
                                    </a:lnTo>
                                    <a:lnTo>
                                      <a:pt x="101" y="10"/>
                                    </a:lnTo>
                                    <a:lnTo>
                                      <a:pt x="104" y="11"/>
                                    </a:lnTo>
                                    <a:lnTo>
                                      <a:pt x="107" y="12"/>
                                    </a:lnTo>
                                    <a:lnTo>
                                      <a:pt x="110" y="13"/>
                                    </a:lnTo>
                                    <a:lnTo>
                                      <a:pt x="113" y="14"/>
                                    </a:lnTo>
                                    <a:lnTo>
                                      <a:pt x="116" y="15"/>
                                    </a:lnTo>
                                    <a:lnTo>
                                      <a:pt x="120" y="16"/>
                                    </a:lnTo>
                                    <a:lnTo>
                                      <a:pt x="123" y="18"/>
                                    </a:lnTo>
                                    <a:lnTo>
                                      <a:pt x="127" y="18"/>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88" name="Freeform 44"/>
                              <p:cNvSpPr>
                                <a:spLocks/>
                              </p:cNvSpPr>
                              <p:nvPr/>
                            </p:nvSpPr>
                            <p:spPr bwMode="auto">
                              <a:xfrm>
                                <a:off x="2114550" y="4025900"/>
                                <a:ext cx="109538" cy="176213"/>
                              </a:xfrm>
                              <a:custGeom>
                                <a:avLst/>
                                <a:gdLst>
                                  <a:gd name="T0" fmla="*/ 64 w 69"/>
                                  <a:gd name="T1" fmla="*/ 108 h 111"/>
                                  <a:gd name="T2" fmla="*/ 65 w 69"/>
                                  <a:gd name="T3" fmla="*/ 105 h 111"/>
                                  <a:gd name="T4" fmla="*/ 67 w 69"/>
                                  <a:gd name="T5" fmla="*/ 101 h 111"/>
                                  <a:gd name="T6" fmla="*/ 67 w 69"/>
                                  <a:gd name="T7" fmla="*/ 98 h 111"/>
                                  <a:gd name="T8" fmla="*/ 68 w 69"/>
                                  <a:gd name="T9" fmla="*/ 96 h 111"/>
                                  <a:gd name="T10" fmla="*/ 68 w 69"/>
                                  <a:gd name="T11" fmla="*/ 93 h 111"/>
                                  <a:gd name="T12" fmla="*/ 68 w 69"/>
                                  <a:gd name="T13" fmla="*/ 90 h 111"/>
                                  <a:gd name="T14" fmla="*/ 67 w 69"/>
                                  <a:gd name="T15" fmla="*/ 88 h 111"/>
                                  <a:gd name="T16" fmla="*/ 67 w 69"/>
                                  <a:gd name="T17" fmla="*/ 85 h 111"/>
                                  <a:gd name="T18" fmla="*/ 66 w 69"/>
                                  <a:gd name="T19" fmla="*/ 83 h 111"/>
                                  <a:gd name="T20" fmla="*/ 65 w 69"/>
                                  <a:gd name="T21" fmla="*/ 81 h 111"/>
                                  <a:gd name="T22" fmla="*/ 65 w 69"/>
                                  <a:gd name="T23" fmla="*/ 79 h 111"/>
                                  <a:gd name="T24" fmla="*/ 64 w 69"/>
                                  <a:gd name="T25" fmla="*/ 77 h 111"/>
                                  <a:gd name="T26" fmla="*/ 63 w 69"/>
                                  <a:gd name="T27" fmla="*/ 74 h 111"/>
                                  <a:gd name="T28" fmla="*/ 62 w 69"/>
                                  <a:gd name="T29" fmla="*/ 72 h 111"/>
                                  <a:gd name="T30" fmla="*/ 61 w 69"/>
                                  <a:gd name="T31" fmla="*/ 70 h 111"/>
                                  <a:gd name="T32" fmla="*/ 59 w 69"/>
                                  <a:gd name="T33" fmla="*/ 67 h 111"/>
                                  <a:gd name="T34" fmla="*/ 57 w 69"/>
                                  <a:gd name="T35" fmla="*/ 62 h 111"/>
                                  <a:gd name="T36" fmla="*/ 54 w 69"/>
                                  <a:gd name="T37" fmla="*/ 57 h 111"/>
                                  <a:gd name="T38" fmla="*/ 51 w 69"/>
                                  <a:gd name="T39" fmla="*/ 52 h 111"/>
                                  <a:gd name="T40" fmla="*/ 48 w 69"/>
                                  <a:gd name="T41" fmla="*/ 48 h 111"/>
                                  <a:gd name="T42" fmla="*/ 45 w 69"/>
                                  <a:gd name="T43" fmla="*/ 44 h 111"/>
                                  <a:gd name="T44" fmla="*/ 42 w 69"/>
                                  <a:gd name="T45" fmla="*/ 40 h 111"/>
                                  <a:gd name="T46" fmla="*/ 38 w 69"/>
                                  <a:gd name="T47" fmla="*/ 36 h 111"/>
                                  <a:gd name="T48" fmla="*/ 35 w 69"/>
                                  <a:gd name="T49" fmla="*/ 32 h 111"/>
                                  <a:gd name="T50" fmla="*/ 31 w 69"/>
                                  <a:gd name="T51" fmla="*/ 28 h 111"/>
                                  <a:gd name="T52" fmla="*/ 27 w 69"/>
                                  <a:gd name="T53" fmla="*/ 24 h 111"/>
                                  <a:gd name="T54" fmla="*/ 23 w 69"/>
                                  <a:gd name="T55" fmla="*/ 20 h 111"/>
                                  <a:gd name="T56" fmla="*/ 18 w 69"/>
                                  <a:gd name="T57" fmla="*/ 16 h 111"/>
                                  <a:gd name="T58" fmla="*/ 13 w 69"/>
                                  <a:gd name="T59" fmla="*/ 11 h 111"/>
                                  <a:gd name="T60" fmla="*/ 8 w 69"/>
                                  <a:gd name="T61" fmla="*/ 7 h 111"/>
                                  <a:gd name="T62" fmla="*/ 3 w 69"/>
                                  <a:gd name="T6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63" y="110"/>
                                    </a:moveTo>
                                    <a:lnTo>
                                      <a:pt x="64" y="108"/>
                                    </a:lnTo>
                                    <a:lnTo>
                                      <a:pt x="65" y="107"/>
                                    </a:lnTo>
                                    <a:lnTo>
                                      <a:pt x="65" y="105"/>
                                    </a:lnTo>
                                    <a:lnTo>
                                      <a:pt x="66" y="103"/>
                                    </a:lnTo>
                                    <a:lnTo>
                                      <a:pt x="67" y="101"/>
                                    </a:lnTo>
                                    <a:lnTo>
                                      <a:pt x="67" y="100"/>
                                    </a:lnTo>
                                    <a:lnTo>
                                      <a:pt x="67" y="98"/>
                                    </a:lnTo>
                                    <a:lnTo>
                                      <a:pt x="67" y="97"/>
                                    </a:lnTo>
                                    <a:lnTo>
                                      <a:pt x="68" y="96"/>
                                    </a:lnTo>
                                    <a:lnTo>
                                      <a:pt x="68" y="94"/>
                                    </a:lnTo>
                                    <a:lnTo>
                                      <a:pt x="68" y="93"/>
                                    </a:lnTo>
                                    <a:lnTo>
                                      <a:pt x="68" y="91"/>
                                    </a:lnTo>
                                    <a:lnTo>
                                      <a:pt x="68" y="90"/>
                                    </a:lnTo>
                                    <a:lnTo>
                                      <a:pt x="67" y="89"/>
                                    </a:lnTo>
                                    <a:lnTo>
                                      <a:pt x="67" y="88"/>
                                    </a:lnTo>
                                    <a:lnTo>
                                      <a:pt x="67" y="87"/>
                                    </a:lnTo>
                                    <a:lnTo>
                                      <a:pt x="67" y="85"/>
                                    </a:lnTo>
                                    <a:lnTo>
                                      <a:pt x="67" y="84"/>
                                    </a:lnTo>
                                    <a:lnTo>
                                      <a:pt x="66" y="83"/>
                                    </a:lnTo>
                                    <a:lnTo>
                                      <a:pt x="66" y="82"/>
                                    </a:lnTo>
                                    <a:lnTo>
                                      <a:pt x="65" y="81"/>
                                    </a:lnTo>
                                    <a:lnTo>
                                      <a:pt x="65" y="80"/>
                                    </a:lnTo>
                                    <a:lnTo>
                                      <a:pt x="65" y="79"/>
                                    </a:lnTo>
                                    <a:lnTo>
                                      <a:pt x="64" y="78"/>
                                    </a:lnTo>
                                    <a:lnTo>
                                      <a:pt x="64" y="77"/>
                                    </a:lnTo>
                                    <a:lnTo>
                                      <a:pt x="63" y="76"/>
                                    </a:lnTo>
                                    <a:lnTo>
                                      <a:pt x="63" y="74"/>
                                    </a:lnTo>
                                    <a:lnTo>
                                      <a:pt x="62" y="74"/>
                                    </a:lnTo>
                                    <a:lnTo>
                                      <a:pt x="62" y="72"/>
                                    </a:lnTo>
                                    <a:lnTo>
                                      <a:pt x="61" y="71"/>
                                    </a:lnTo>
                                    <a:lnTo>
                                      <a:pt x="61" y="70"/>
                                    </a:lnTo>
                                    <a:lnTo>
                                      <a:pt x="61" y="69"/>
                                    </a:lnTo>
                                    <a:lnTo>
                                      <a:pt x="59" y="67"/>
                                    </a:lnTo>
                                    <a:lnTo>
                                      <a:pt x="58" y="64"/>
                                    </a:lnTo>
                                    <a:lnTo>
                                      <a:pt x="57" y="62"/>
                                    </a:lnTo>
                                    <a:lnTo>
                                      <a:pt x="56" y="59"/>
                                    </a:lnTo>
                                    <a:lnTo>
                                      <a:pt x="54" y="57"/>
                                    </a:lnTo>
                                    <a:lnTo>
                                      <a:pt x="53" y="55"/>
                                    </a:lnTo>
                                    <a:lnTo>
                                      <a:pt x="51" y="52"/>
                                    </a:lnTo>
                                    <a:lnTo>
                                      <a:pt x="50" y="50"/>
                                    </a:lnTo>
                                    <a:lnTo>
                                      <a:pt x="48" y="48"/>
                                    </a:lnTo>
                                    <a:lnTo>
                                      <a:pt x="47" y="46"/>
                                    </a:lnTo>
                                    <a:lnTo>
                                      <a:pt x="45" y="44"/>
                                    </a:lnTo>
                                    <a:lnTo>
                                      <a:pt x="44" y="42"/>
                                    </a:lnTo>
                                    <a:lnTo>
                                      <a:pt x="42" y="40"/>
                                    </a:lnTo>
                                    <a:lnTo>
                                      <a:pt x="40" y="38"/>
                                    </a:lnTo>
                                    <a:lnTo>
                                      <a:pt x="38" y="36"/>
                                    </a:lnTo>
                                    <a:lnTo>
                                      <a:pt x="37" y="34"/>
                                    </a:lnTo>
                                    <a:lnTo>
                                      <a:pt x="35" y="32"/>
                                    </a:lnTo>
                                    <a:lnTo>
                                      <a:pt x="33" y="30"/>
                                    </a:lnTo>
                                    <a:lnTo>
                                      <a:pt x="31" y="28"/>
                                    </a:lnTo>
                                    <a:lnTo>
                                      <a:pt x="29" y="26"/>
                                    </a:lnTo>
                                    <a:lnTo>
                                      <a:pt x="27" y="24"/>
                                    </a:lnTo>
                                    <a:lnTo>
                                      <a:pt x="25" y="22"/>
                                    </a:lnTo>
                                    <a:lnTo>
                                      <a:pt x="23" y="20"/>
                                    </a:lnTo>
                                    <a:lnTo>
                                      <a:pt x="20" y="18"/>
                                    </a:lnTo>
                                    <a:lnTo>
                                      <a:pt x="18" y="16"/>
                                    </a:lnTo>
                                    <a:lnTo>
                                      <a:pt x="16" y="14"/>
                                    </a:lnTo>
                                    <a:lnTo>
                                      <a:pt x="13" y="11"/>
                                    </a:lnTo>
                                    <a:lnTo>
                                      <a:pt x="11" y="9"/>
                                    </a:lnTo>
                                    <a:lnTo>
                                      <a:pt x="8" y="7"/>
                                    </a:lnTo>
                                    <a:lnTo>
                                      <a:pt x="6" y="5"/>
                                    </a:lnTo>
                                    <a:lnTo>
                                      <a:pt x="3" y="2"/>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98" name="Freeform 54"/>
                              <p:cNvSpPr>
                                <a:spLocks/>
                              </p:cNvSpPr>
                              <p:nvPr/>
                            </p:nvSpPr>
                            <p:spPr bwMode="auto">
                              <a:xfrm>
                                <a:off x="2017713" y="3817938"/>
                                <a:ext cx="201612" cy="31750"/>
                              </a:xfrm>
                              <a:custGeom>
                                <a:avLst/>
                                <a:gdLst>
                                  <a:gd name="T0" fmla="*/ 1 w 127"/>
                                  <a:gd name="T1" fmla="*/ 17 h 20"/>
                                  <a:gd name="T2" fmla="*/ 3 w 127"/>
                                  <a:gd name="T3" fmla="*/ 14 h 20"/>
                                  <a:gd name="T4" fmla="*/ 5 w 127"/>
                                  <a:gd name="T5" fmla="*/ 12 h 20"/>
                                  <a:gd name="T6" fmla="*/ 8 w 127"/>
                                  <a:gd name="T7" fmla="*/ 9 h 20"/>
                                  <a:gd name="T8" fmla="*/ 10 w 127"/>
                                  <a:gd name="T9" fmla="*/ 8 h 20"/>
                                  <a:gd name="T10" fmla="*/ 12 w 127"/>
                                  <a:gd name="T11" fmla="*/ 6 h 20"/>
                                  <a:gd name="T12" fmla="*/ 15 w 127"/>
                                  <a:gd name="T13" fmla="*/ 5 h 20"/>
                                  <a:gd name="T14" fmla="*/ 17 w 127"/>
                                  <a:gd name="T15" fmla="*/ 4 h 20"/>
                                  <a:gd name="T16" fmla="*/ 19 w 127"/>
                                  <a:gd name="T17" fmla="*/ 3 h 20"/>
                                  <a:gd name="T18" fmla="*/ 22 w 127"/>
                                  <a:gd name="T19" fmla="*/ 3 h 20"/>
                                  <a:gd name="T20" fmla="*/ 24 w 127"/>
                                  <a:gd name="T21" fmla="*/ 2 h 20"/>
                                  <a:gd name="T22" fmla="*/ 26 w 127"/>
                                  <a:gd name="T23" fmla="*/ 2 h 20"/>
                                  <a:gd name="T24" fmla="*/ 29 w 127"/>
                                  <a:gd name="T25" fmla="*/ 2 h 20"/>
                                  <a:gd name="T26" fmla="*/ 31 w 127"/>
                                  <a:gd name="T27" fmla="*/ 1 h 20"/>
                                  <a:gd name="T28" fmla="*/ 33 w 127"/>
                                  <a:gd name="T29" fmla="*/ 1 h 20"/>
                                  <a:gd name="T30" fmla="*/ 35 w 127"/>
                                  <a:gd name="T31" fmla="*/ 1 h 20"/>
                                  <a:gd name="T32" fmla="*/ 39 w 127"/>
                                  <a:gd name="T33" fmla="*/ 1 h 20"/>
                                  <a:gd name="T34" fmla="*/ 45 w 127"/>
                                  <a:gd name="T35" fmla="*/ 0 h 20"/>
                                  <a:gd name="T36" fmla="*/ 50 w 127"/>
                                  <a:gd name="T37" fmla="*/ 0 h 20"/>
                                  <a:gd name="T38" fmla="*/ 55 w 127"/>
                                  <a:gd name="T39" fmla="*/ 1 h 20"/>
                                  <a:gd name="T40" fmla="*/ 61 w 127"/>
                                  <a:gd name="T41" fmla="*/ 1 h 20"/>
                                  <a:gd name="T42" fmla="*/ 66 w 127"/>
                                  <a:gd name="T43" fmla="*/ 1 h 20"/>
                                  <a:gd name="T44" fmla="*/ 71 w 127"/>
                                  <a:gd name="T45" fmla="*/ 2 h 20"/>
                                  <a:gd name="T46" fmla="*/ 76 w 127"/>
                                  <a:gd name="T47" fmla="*/ 3 h 20"/>
                                  <a:gd name="T48" fmla="*/ 81 w 127"/>
                                  <a:gd name="T49" fmla="*/ 4 h 20"/>
                                  <a:gd name="T50" fmla="*/ 87 w 127"/>
                                  <a:gd name="T51" fmla="*/ 6 h 20"/>
                                  <a:gd name="T52" fmla="*/ 92 w 127"/>
                                  <a:gd name="T53" fmla="*/ 7 h 20"/>
                                  <a:gd name="T54" fmla="*/ 98 w 127"/>
                                  <a:gd name="T55" fmla="*/ 9 h 20"/>
                                  <a:gd name="T56" fmla="*/ 104 w 127"/>
                                  <a:gd name="T57" fmla="*/ 11 h 20"/>
                                  <a:gd name="T58" fmla="*/ 109 w 127"/>
                                  <a:gd name="T59" fmla="*/ 13 h 20"/>
                                  <a:gd name="T60" fmla="*/ 116 w 127"/>
                                  <a:gd name="T61" fmla="*/ 15 h 20"/>
                                  <a:gd name="T62" fmla="*/ 123 w 127"/>
                                  <a:gd name="T6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20">
                                    <a:moveTo>
                                      <a:pt x="0" y="19"/>
                                    </a:moveTo>
                                    <a:lnTo>
                                      <a:pt x="1" y="17"/>
                                    </a:lnTo>
                                    <a:lnTo>
                                      <a:pt x="2" y="16"/>
                                    </a:lnTo>
                                    <a:lnTo>
                                      <a:pt x="3" y="14"/>
                                    </a:lnTo>
                                    <a:lnTo>
                                      <a:pt x="4" y="13"/>
                                    </a:lnTo>
                                    <a:lnTo>
                                      <a:pt x="5" y="12"/>
                                    </a:lnTo>
                                    <a:lnTo>
                                      <a:pt x="7" y="10"/>
                                    </a:lnTo>
                                    <a:lnTo>
                                      <a:pt x="8" y="9"/>
                                    </a:lnTo>
                                    <a:lnTo>
                                      <a:pt x="9" y="9"/>
                                    </a:lnTo>
                                    <a:lnTo>
                                      <a:pt x="10" y="8"/>
                                    </a:lnTo>
                                    <a:lnTo>
                                      <a:pt x="11" y="7"/>
                                    </a:lnTo>
                                    <a:lnTo>
                                      <a:pt x="12" y="6"/>
                                    </a:lnTo>
                                    <a:lnTo>
                                      <a:pt x="14" y="6"/>
                                    </a:lnTo>
                                    <a:lnTo>
                                      <a:pt x="15" y="5"/>
                                    </a:lnTo>
                                    <a:lnTo>
                                      <a:pt x="16" y="4"/>
                                    </a:lnTo>
                                    <a:lnTo>
                                      <a:pt x="17" y="4"/>
                                    </a:lnTo>
                                    <a:lnTo>
                                      <a:pt x="18" y="4"/>
                                    </a:lnTo>
                                    <a:lnTo>
                                      <a:pt x="19" y="3"/>
                                    </a:lnTo>
                                    <a:lnTo>
                                      <a:pt x="21" y="3"/>
                                    </a:lnTo>
                                    <a:lnTo>
                                      <a:pt x="22" y="3"/>
                                    </a:lnTo>
                                    <a:lnTo>
                                      <a:pt x="23" y="3"/>
                                    </a:lnTo>
                                    <a:lnTo>
                                      <a:pt x="24" y="2"/>
                                    </a:lnTo>
                                    <a:lnTo>
                                      <a:pt x="25" y="2"/>
                                    </a:lnTo>
                                    <a:lnTo>
                                      <a:pt x="26" y="2"/>
                                    </a:lnTo>
                                    <a:lnTo>
                                      <a:pt x="27" y="2"/>
                                    </a:lnTo>
                                    <a:lnTo>
                                      <a:pt x="29" y="2"/>
                                    </a:lnTo>
                                    <a:lnTo>
                                      <a:pt x="30" y="2"/>
                                    </a:lnTo>
                                    <a:lnTo>
                                      <a:pt x="31" y="1"/>
                                    </a:lnTo>
                                    <a:lnTo>
                                      <a:pt x="32" y="1"/>
                                    </a:lnTo>
                                    <a:lnTo>
                                      <a:pt x="33" y="1"/>
                                    </a:lnTo>
                                    <a:lnTo>
                                      <a:pt x="34" y="1"/>
                                    </a:lnTo>
                                    <a:lnTo>
                                      <a:pt x="35" y="1"/>
                                    </a:lnTo>
                                    <a:lnTo>
                                      <a:pt x="37" y="1"/>
                                    </a:lnTo>
                                    <a:lnTo>
                                      <a:pt x="39" y="1"/>
                                    </a:lnTo>
                                    <a:lnTo>
                                      <a:pt x="42" y="0"/>
                                    </a:lnTo>
                                    <a:lnTo>
                                      <a:pt x="45" y="0"/>
                                    </a:lnTo>
                                    <a:lnTo>
                                      <a:pt x="48" y="0"/>
                                    </a:lnTo>
                                    <a:lnTo>
                                      <a:pt x="50" y="0"/>
                                    </a:lnTo>
                                    <a:lnTo>
                                      <a:pt x="53" y="0"/>
                                    </a:lnTo>
                                    <a:lnTo>
                                      <a:pt x="55" y="1"/>
                                    </a:lnTo>
                                    <a:lnTo>
                                      <a:pt x="58" y="1"/>
                                    </a:lnTo>
                                    <a:lnTo>
                                      <a:pt x="61" y="1"/>
                                    </a:lnTo>
                                    <a:lnTo>
                                      <a:pt x="63" y="1"/>
                                    </a:lnTo>
                                    <a:lnTo>
                                      <a:pt x="66" y="1"/>
                                    </a:lnTo>
                                    <a:lnTo>
                                      <a:pt x="68" y="2"/>
                                    </a:lnTo>
                                    <a:lnTo>
                                      <a:pt x="71" y="2"/>
                                    </a:lnTo>
                                    <a:lnTo>
                                      <a:pt x="74" y="3"/>
                                    </a:lnTo>
                                    <a:lnTo>
                                      <a:pt x="76" y="3"/>
                                    </a:lnTo>
                                    <a:lnTo>
                                      <a:pt x="79" y="4"/>
                                    </a:lnTo>
                                    <a:lnTo>
                                      <a:pt x="81" y="4"/>
                                    </a:lnTo>
                                    <a:lnTo>
                                      <a:pt x="84" y="5"/>
                                    </a:lnTo>
                                    <a:lnTo>
                                      <a:pt x="87" y="6"/>
                                    </a:lnTo>
                                    <a:lnTo>
                                      <a:pt x="89" y="7"/>
                                    </a:lnTo>
                                    <a:lnTo>
                                      <a:pt x="92" y="7"/>
                                    </a:lnTo>
                                    <a:lnTo>
                                      <a:pt x="95" y="8"/>
                                    </a:lnTo>
                                    <a:lnTo>
                                      <a:pt x="98" y="9"/>
                                    </a:lnTo>
                                    <a:lnTo>
                                      <a:pt x="101" y="10"/>
                                    </a:lnTo>
                                    <a:lnTo>
                                      <a:pt x="104" y="11"/>
                                    </a:lnTo>
                                    <a:lnTo>
                                      <a:pt x="107" y="12"/>
                                    </a:lnTo>
                                    <a:lnTo>
                                      <a:pt x="109" y="13"/>
                                    </a:lnTo>
                                    <a:lnTo>
                                      <a:pt x="113" y="14"/>
                                    </a:lnTo>
                                    <a:lnTo>
                                      <a:pt x="116" y="15"/>
                                    </a:lnTo>
                                    <a:lnTo>
                                      <a:pt x="119" y="16"/>
                                    </a:lnTo>
                                    <a:lnTo>
                                      <a:pt x="123" y="17"/>
                                    </a:lnTo>
                                    <a:lnTo>
                                      <a:pt x="126" y="18"/>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7" name="Group 16"/>
                              <p:cNvGrpSpPr/>
                              <p:nvPr/>
                            </p:nvGrpSpPr>
                            <p:grpSpPr>
                              <a:xfrm>
                                <a:off x="785813" y="1614488"/>
                                <a:ext cx="3373437" cy="4724400"/>
                                <a:chOff x="785813" y="1614488"/>
                                <a:chExt cx="3373437" cy="4724400"/>
                              </a:xfrm>
                            </p:grpSpPr>
                            <p:sp>
                              <p:nvSpPr>
                                <p:cNvPr id="57365" name="Freeform 21"/>
                                <p:cNvSpPr>
                                  <a:spLocks/>
                                </p:cNvSpPr>
                                <p:nvPr/>
                              </p:nvSpPr>
                              <p:spPr bwMode="auto">
                                <a:xfrm>
                                  <a:off x="2427288" y="3114675"/>
                                  <a:ext cx="201612" cy="30163"/>
                                </a:xfrm>
                                <a:custGeom>
                                  <a:avLst/>
                                  <a:gdLst>
                                    <a:gd name="T0" fmla="*/ 1 w 127"/>
                                    <a:gd name="T1" fmla="*/ 17 h 19"/>
                                    <a:gd name="T2" fmla="*/ 3 w 127"/>
                                    <a:gd name="T3" fmla="*/ 14 h 19"/>
                                    <a:gd name="T4" fmla="*/ 5 w 127"/>
                                    <a:gd name="T5" fmla="*/ 12 h 19"/>
                                    <a:gd name="T6" fmla="*/ 7 w 127"/>
                                    <a:gd name="T7" fmla="*/ 9 h 19"/>
                                    <a:gd name="T8" fmla="*/ 10 w 127"/>
                                    <a:gd name="T9" fmla="*/ 8 h 19"/>
                                    <a:gd name="T10" fmla="*/ 12 w 127"/>
                                    <a:gd name="T11" fmla="*/ 6 h 19"/>
                                    <a:gd name="T12" fmla="*/ 14 w 127"/>
                                    <a:gd name="T13" fmla="*/ 5 h 19"/>
                                    <a:gd name="T14" fmla="*/ 17 w 127"/>
                                    <a:gd name="T15" fmla="*/ 4 h 19"/>
                                    <a:gd name="T16" fmla="*/ 19 w 127"/>
                                    <a:gd name="T17" fmla="*/ 3 h 19"/>
                                    <a:gd name="T18" fmla="*/ 21 w 127"/>
                                    <a:gd name="T19" fmla="*/ 3 h 19"/>
                                    <a:gd name="T20" fmla="*/ 24 w 127"/>
                                    <a:gd name="T21" fmla="*/ 2 h 19"/>
                                    <a:gd name="T22" fmla="*/ 26 w 127"/>
                                    <a:gd name="T23" fmla="*/ 2 h 19"/>
                                    <a:gd name="T24" fmla="*/ 28 w 127"/>
                                    <a:gd name="T25" fmla="*/ 2 h 19"/>
                                    <a:gd name="T26" fmla="*/ 30 w 127"/>
                                    <a:gd name="T27" fmla="*/ 1 h 19"/>
                                    <a:gd name="T28" fmla="*/ 33 w 127"/>
                                    <a:gd name="T29" fmla="*/ 1 h 19"/>
                                    <a:gd name="T30" fmla="*/ 35 w 127"/>
                                    <a:gd name="T31" fmla="*/ 1 h 19"/>
                                    <a:gd name="T32" fmla="*/ 39 w 127"/>
                                    <a:gd name="T33" fmla="*/ 1 h 19"/>
                                    <a:gd name="T34" fmla="*/ 45 w 127"/>
                                    <a:gd name="T35" fmla="*/ 0 h 19"/>
                                    <a:gd name="T36" fmla="*/ 50 w 127"/>
                                    <a:gd name="T37" fmla="*/ 0 h 19"/>
                                    <a:gd name="T38" fmla="*/ 55 w 127"/>
                                    <a:gd name="T39" fmla="*/ 0 h 19"/>
                                    <a:gd name="T40" fmla="*/ 60 w 127"/>
                                    <a:gd name="T41" fmla="*/ 1 h 19"/>
                                    <a:gd name="T42" fmla="*/ 66 w 127"/>
                                    <a:gd name="T43" fmla="*/ 1 h 19"/>
                                    <a:gd name="T44" fmla="*/ 71 w 127"/>
                                    <a:gd name="T45" fmla="*/ 2 h 19"/>
                                    <a:gd name="T46" fmla="*/ 76 w 127"/>
                                    <a:gd name="T47" fmla="*/ 3 h 19"/>
                                    <a:gd name="T48" fmla="*/ 81 w 127"/>
                                    <a:gd name="T49" fmla="*/ 4 h 19"/>
                                    <a:gd name="T50" fmla="*/ 86 w 127"/>
                                    <a:gd name="T51" fmla="*/ 6 h 19"/>
                                    <a:gd name="T52" fmla="*/ 92 w 127"/>
                                    <a:gd name="T53" fmla="*/ 7 h 19"/>
                                    <a:gd name="T54" fmla="*/ 98 w 127"/>
                                    <a:gd name="T55" fmla="*/ 9 h 19"/>
                                    <a:gd name="T56" fmla="*/ 103 w 127"/>
                                    <a:gd name="T57" fmla="*/ 11 h 19"/>
                                    <a:gd name="T58" fmla="*/ 110 w 127"/>
                                    <a:gd name="T59" fmla="*/ 12 h 19"/>
                                    <a:gd name="T60" fmla="*/ 116 w 127"/>
                                    <a:gd name="T61" fmla="*/ 14 h 19"/>
                                    <a:gd name="T62" fmla="*/ 123 w 127"/>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9">
                                      <a:moveTo>
                                        <a:pt x="0" y="18"/>
                                      </a:moveTo>
                                      <a:lnTo>
                                        <a:pt x="1" y="17"/>
                                      </a:lnTo>
                                      <a:lnTo>
                                        <a:pt x="2" y="15"/>
                                      </a:lnTo>
                                      <a:lnTo>
                                        <a:pt x="3" y="14"/>
                                      </a:lnTo>
                                      <a:lnTo>
                                        <a:pt x="4" y="13"/>
                                      </a:lnTo>
                                      <a:lnTo>
                                        <a:pt x="5" y="12"/>
                                      </a:lnTo>
                                      <a:lnTo>
                                        <a:pt x="6" y="10"/>
                                      </a:lnTo>
                                      <a:lnTo>
                                        <a:pt x="7" y="9"/>
                                      </a:lnTo>
                                      <a:lnTo>
                                        <a:pt x="9" y="9"/>
                                      </a:lnTo>
                                      <a:lnTo>
                                        <a:pt x="10" y="8"/>
                                      </a:lnTo>
                                      <a:lnTo>
                                        <a:pt x="11" y="7"/>
                                      </a:lnTo>
                                      <a:lnTo>
                                        <a:pt x="12" y="6"/>
                                      </a:lnTo>
                                      <a:lnTo>
                                        <a:pt x="13" y="6"/>
                                      </a:lnTo>
                                      <a:lnTo>
                                        <a:pt x="14" y="5"/>
                                      </a:lnTo>
                                      <a:lnTo>
                                        <a:pt x="15" y="4"/>
                                      </a:lnTo>
                                      <a:lnTo>
                                        <a:pt x="17" y="4"/>
                                      </a:lnTo>
                                      <a:lnTo>
                                        <a:pt x="18" y="4"/>
                                      </a:lnTo>
                                      <a:lnTo>
                                        <a:pt x="19" y="3"/>
                                      </a:lnTo>
                                      <a:lnTo>
                                        <a:pt x="20" y="3"/>
                                      </a:lnTo>
                                      <a:lnTo>
                                        <a:pt x="21" y="3"/>
                                      </a:lnTo>
                                      <a:lnTo>
                                        <a:pt x="22" y="3"/>
                                      </a:lnTo>
                                      <a:lnTo>
                                        <a:pt x="24" y="2"/>
                                      </a:lnTo>
                                      <a:lnTo>
                                        <a:pt x="25" y="2"/>
                                      </a:lnTo>
                                      <a:lnTo>
                                        <a:pt x="26" y="2"/>
                                      </a:lnTo>
                                      <a:lnTo>
                                        <a:pt x="27" y="2"/>
                                      </a:lnTo>
                                      <a:lnTo>
                                        <a:pt x="28" y="2"/>
                                      </a:lnTo>
                                      <a:lnTo>
                                        <a:pt x="29" y="2"/>
                                      </a:lnTo>
                                      <a:lnTo>
                                        <a:pt x="30" y="1"/>
                                      </a:lnTo>
                                      <a:lnTo>
                                        <a:pt x="32" y="1"/>
                                      </a:lnTo>
                                      <a:lnTo>
                                        <a:pt x="33" y="1"/>
                                      </a:lnTo>
                                      <a:lnTo>
                                        <a:pt x="34" y="1"/>
                                      </a:lnTo>
                                      <a:lnTo>
                                        <a:pt x="35" y="1"/>
                                      </a:lnTo>
                                      <a:lnTo>
                                        <a:pt x="36" y="1"/>
                                      </a:lnTo>
                                      <a:lnTo>
                                        <a:pt x="39" y="1"/>
                                      </a:lnTo>
                                      <a:lnTo>
                                        <a:pt x="42" y="0"/>
                                      </a:lnTo>
                                      <a:lnTo>
                                        <a:pt x="45" y="0"/>
                                      </a:lnTo>
                                      <a:lnTo>
                                        <a:pt x="47" y="0"/>
                                      </a:lnTo>
                                      <a:lnTo>
                                        <a:pt x="50" y="0"/>
                                      </a:lnTo>
                                      <a:lnTo>
                                        <a:pt x="53" y="0"/>
                                      </a:lnTo>
                                      <a:lnTo>
                                        <a:pt x="55" y="0"/>
                                      </a:lnTo>
                                      <a:lnTo>
                                        <a:pt x="58" y="1"/>
                                      </a:lnTo>
                                      <a:lnTo>
                                        <a:pt x="60" y="1"/>
                                      </a:lnTo>
                                      <a:lnTo>
                                        <a:pt x="63" y="1"/>
                                      </a:lnTo>
                                      <a:lnTo>
                                        <a:pt x="66" y="1"/>
                                      </a:lnTo>
                                      <a:lnTo>
                                        <a:pt x="68" y="2"/>
                                      </a:lnTo>
                                      <a:lnTo>
                                        <a:pt x="71" y="2"/>
                                      </a:lnTo>
                                      <a:lnTo>
                                        <a:pt x="73" y="3"/>
                                      </a:lnTo>
                                      <a:lnTo>
                                        <a:pt x="76" y="3"/>
                                      </a:lnTo>
                                      <a:lnTo>
                                        <a:pt x="78" y="3"/>
                                      </a:lnTo>
                                      <a:lnTo>
                                        <a:pt x="81" y="4"/>
                                      </a:lnTo>
                                      <a:lnTo>
                                        <a:pt x="84" y="5"/>
                                      </a:lnTo>
                                      <a:lnTo>
                                        <a:pt x="86" y="6"/>
                                      </a:lnTo>
                                      <a:lnTo>
                                        <a:pt x="89" y="6"/>
                                      </a:lnTo>
                                      <a:lnTo>
                                        <a:pt x="92" y="7"/>
                                      </a:lnTo>
                                      <a:lnTo>
                                        <a:pt x="95" y="8"/>
                                      </a:lnTo>
                                      <a:lnTo>
                                        <a:pt x="98" y="9"/>
                                      </a:lnTo>
                                      <a:lnTo>
                                        <a:pt x="100" y="10"/>
                                      </a:lnTo>
                                      <a:lnTo>
                                        <a:pt x="103" y="11"/>
                                      </a:lnTo>
                                      <a:lnTo>
                                        <a:pt x="107" y="12"/>
                                      </a:lnTo>
                                      <a:lnTo>
                                        <a:pt x="110" y="12"/>
                                      </a:lnTo>
                                      <a:lnTo>
                                        <a:pt x="113" y="14"/>
                                      </a:lnTo>
                                      <a:lnTo>
                                        <a:pt x="116" y="14"/>
                                      </a:lnTo>
                                      <a:lnTo>
                                        <a:pt x="119" y="16"/>
                                      </a:lnTo>
                                      <a:lnTo>
                                        <a:pt x="123" y="17"/>
                                      </a:lnTo>
                                      <a:lnTo>
                                        <a:pt x="126" y="18"/>
                                      </a:lnTo>
                                    </a:path>
                                  </a:pathLst>
                                </a:custGeom>
                                <a:noFill/>
                                <a:ln w="12699"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70" name="Freeform 26"/>
                                <p:cNvSpPr>
                                  <a:spLocks/>
                                </p:cNvSpPr>
                                <p:nvPr/>
                              </p:nvSpPr>
                              <p:spPr bwMode="auto">
                                <a:xfrm>
                                  <a:off x="2728913" y="2967038"/>
                                  <a:ext cx="107950" cy="176212"/>
                                </a:xfrm>
                                <a:custGeom>
                                  <a:avLst/>
                                  <a:gdLst>
                                    <a:gd name="T0" fmla="*/ 63 w 68"/>
                                    <a:gd name="T1" fmla="*/ 109 h 111"/>
                                    <a:gd name="T2" fmla="*/ 65 w 68"/>
                                    <a:gd name="T3" fmla="*/ 105 h 111"/>
                                    <a:gd name="T4" fmla="*/ 66 w 68"/>
                                    <a:gd name="T5" fmla="*/ 102 h 111"/>
                                    <a:gd name="T6" fmla="*/ 67 w 68"/>
                                    <a:gd name="T7" fmla="*/ 99 h 111"/>
                                    <a:gd name="T8" fmla="*/ 67 w 68"/>
                                    <a:gd name="T9" fmla="*/ 96 h 111"/>
                                    <a:gd name="T10" fmla="*/ 67 w 68"/>
                                    <a:gd name="T11" fmla="*/ 94 h 111"/>
                                    <a:gd name="T12" fmla="*/ 67 w 68"/>
                                    <a:gd name="T13" fmla="*/ 91 h 111"/>
                                    <a:gd name="T14" fmla="*/ 67 w 68"/>
                                    <a:gd name="T15" fmla="*/ 88 h 111"/>
                                    <a:gd name="T16" fmla="*/ 66 w 68"/>
                                    <a:gd name="T17" fmla="*/ 86 h 111"/>
                                    <a:gd name="T18" fmla="*/ 66 w 68"/>
                                    <a:gd name="T19" fmla="*/ 84 h 111"/>
                                    <a:gd name="T20" fmla="*/ 65 w 68"/>
                                    <a:gd name="T21" fmla="*/ 82 h 111"/>
                                    <a:gd name="T22" fmla="*/ 63 w 68"/>
                                    <a:gd name="T23" fmla="*/ 78 h 111"/>
                                    <a:gd name="T24" fmla="*/ 62 w 68"/>
                                    <a:gd name="T25" fmla="*/ 76 h 111"/>
                                    <a:gd name="T26" fmla="*/ 61 w 68"/>
                                    <a:gd name="T27" fmla="*/ 74 h 111"/>
                                    <a:gd name="T28" fmla="*/ 60 w 68"/>
                                    <a:gd name="T29" fmla="*/ 72 h 111"/>
                                    <a:gd name="T30" fmla="*/ 60 w 68"/>
                                    <a:gd name="T31" fmla="*/ 70 h 111"/>
                                    <a:gd name="T32" fmla="*/ 57 w 68"/>
                                    <a:gd name="T33" fmla="*/ 65 h 111"/>
                                    <a:gd name="T34" fmla="*/ 55 w 68"/>
                                    <a:gd name="T35" fmla="*/ 60 h 111"/>
                                    <a:gd name="T36" fmla="*/ 52 w 68"/>
                                    <a:gd name="T37" fmla="*/ 55 h 111"/>
                                    <a:gd name="T38" fmla="*/ 49 w 68"/>
                                    <a:gd name="T39" fmla="*/ 51 h 111"/>
                                    <a:gd name="T40" fmla="*/ 46 w 68"/>
                                    <a:gd name="T41" fmla="*/ 47 h 111"/>
                                    <a:gd name="T42" fmla="*/ 43 w 68"/>
                                    <a:gd name="T43" fmla="*/ 43 h 111"/>
                                    <a:gd name="T44" fmla="*/ 40 w 68"/>
                                    <a:gd name="T45" fmla="*/ 39 h 111"/>
                                    <a:gd name="T46" fmla="*/ 36 w 68"/>
                                    <a:gd name="T47" fmla="*/ 35 h 111"/>
                                    <a:gd name="T48" fmla="*/ 32 w 68"/>
                                    <a:gd name="T49" fmla="*/ 30 h 111"/>
                                    <a:gd name="T50" fmla="*/ 28 w 68"/>
                                    <a:gd name="T51" fmla="*/ 27 h 111"/>
                                    <a:gd name="T52" fmla="*/ 24 w 68"/>
                                    <a:gd name="T53" fmla="*/ 23 h 111"/>
                                    <a:gd name="T54" fmla="*/ 20 w 68"/>
                                    <a:gd name="T55" fmla="*/ 19 h 111"/>
                                    <a:gd name="T56" fmla="*/ 15 w 68"/>
                                    <a:gd name="T57" fmla="*/ 14 h 111"/>
                                    <a:gd name="T58" fmla="*/ 11 w 68"/>
                                    <a:gd name="T59" fmla="*/ 10 h 111"/>
                                    <a:gd name="T60" fmla="*/ 6 w 68"/>
                                    <a:gd name="T61" fmla="*/ 5 h 111"/>
                                    <a:gd name="T62" fmla="*/ 0 w 68"/>
                                    <a:gd name="T6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63" y="110"/>
                                      </a:moveTo>
                                      <a:lnTo>
                                        <a:pt x="63" y="109"/>
                                      </a:lnTo>
                                      <a:lnTo>
                                        <a:pt x="64" y="107"/>
                                      </a:lnTo>
                                      <a:lnTo>
                                        <a:pt x="65" y="105"/>
                                      </a:lnTo>
                                      <a:lnTo>
                                        <a:pt x="65" y="104"/>
                                      </a:lnTo>
                                      <a:lnTo>
                                        <a:pt x="66" y="102"/>
                                      </a:lnTo>
                                      <a:lnTo>
                                        <a:pt x="66" y="101"/>
                                      </a:lnTo>
                                      <a:lnTo>
                                        <a:pt x="67" y="99"/>
                                      </a:lnTo>
                                      <a:lnTo>
                                        <a:pt x="67" y="98"/>
                                      </a:lnTo>
                                      <a:lnTo>
                                        <a:pt x="67" y="96"/>
                                      </a:lnTo>
                                      <a:lnTo>
                                        <a:pt x="67" y="95"/>
                                      </a:lnTo>
                                      <a:lnTo>
                                        <a:pt x="67" y="94"/>
                                      </a:lnTo>
                                      <a:lnTo>
                                        <a:pt x="67" y="92"/>
                                      </a:lnTo>
                                      <a:lnTo>
                                        <a:pt x="67" y="91"/>
                                      </a:lnTo>
                                      <a:lnTo>
                                        <a:pt x="67" y="90"/>
                                      </a:lnTo>
                                      <a:lnTo>
                                        <a:pt x="67" y="88"/>
                                      </a:lnTo>
                                      <a:lnTo>
                                        <a:pt x="66" y="87"/>
                                      </a:lnTo>
                                      <a:lnTo>
                                        <a:pt x="66" y="86"/>
                                      </a:lnTo>
                                      <a:lnTo>
                                        <a:pt x="66" y="85"/>
                                      </a:lnTo>
                                      <a:lnTo>
                                        <a:pt x="66" y="84"/>
                                      </a:lnTo>
                                      <a:lnTo>
                                        <a:pt x="65" y="83"/>
                                      </a:lnTo>
                                      <a:lnTo>
                                        <a:pt x="65" y="82"/>
                                      </a:lnTo>
                                      <a:lnTo>
                                        <a:pt x="64" y="80"/>
                                      </a:lnTo>
                                      <a:lnTo>
                                        <a:pt x="63" y="78"/>
                                      </a:lnTo>
                                      <a:lnTo>
                                        <a:pt x="63" y="77"/>
                                      </a:lnTo>
                                      <a:lnTo>
                                        <a:pt x="62" y="76"/>
                                      </a:lnTo>
                                      <a:lnTo>
                                        <a:pt x="62" y="75"/>
                                      </a:lnTo>
                                      <a:lnTo>
                                        <a:pt x="61" y="74"/>
                                      </a:lnTo>
                                      <a:lnTo>
                                        <a:pt x="61" y="73"/>
                                      </a:lnTo>
                                      <a:lnTo>
                                        <a:pt x="60" y="72"/>
                                      </a:lnTo>
                                      <a:lnTo>
                                        <a:pt x="60" y="71"/>
                                      </a:lnTo>
                                      <a:lnTo>
                                        <a:pt x="60" y="70"/>
                                      </a:lnTo>
                                      <a:lnTo>
                                        <a:pt x="58" y="67"/>
                                      </a:lnTo>
                                      <a:lnTo>
                                        <a:pt x="57" y="65"/>
                                      </a:lnTo>
                                      <a:lnTo>
                                        <a:pt x="56" y="62"/>
                                      </a:lnTo>
                                      <a:lnTo>
                                        <a:pt x="55" y="60"/>
                                      </a:lnTo>
                                      <a:lnTo>
                                        <a:pt x="53" y="58"/>
                                      </a:lnTo>
                                      <a:lnTo>
                                        <a:pt x="52" y="55"/>
                                      </a:lnTo>
                                      <a:lnTo>
                                        <a:pt x="51" y="53"/>
                                      </a:lnTo>
                                      <a:lnTo>
                                        <a:pt x="49" y="51"/>
                                      </a:lnTo>
                                      <a:lnTo>
                                        <a:pt x="48" y="49"/>
                                      </a:lnTo>
                                      <a:lnTo>
                                        <a:pt x="46" y="47"/>
                                      </a:lnTo>
                                      <a:lnTo>
                                        <a:pt x="45" y="45"/>
                                      </a:lnTo>
                                      <a:lnTo>
                                        <a:pt x="43" y="43"/>
                                      </a:lnTo>
                                      <a:lnTo>
                                        <a:pt x="41" y="41"/>
                                      </a:lnTo>
                                      <a:lnTo>
                                        <a:pt x="40" y="39"/>
                                      </a:lnTo>
                                      <a:lnTo>
                                        <a:pt x="38" y="36"/>
                                      </a:lnTo>
                                      <a:lnTo>
                                        <a:pt x="36" y="35"/>
                                      </a:lnTo>
                                      <a:lnTo>
                                        <a:pt x="34" y="33"/>
                                      </a:lnTo>
                                      <a:lnTo>
                                        <a:pt x="32" y="30"/>
                                      </a:lnTo>
                                      <a:lnTo>
                                        <a:pt x="30" y="29"/>
                                      </a:lnTo>
                                      <a:lnTo>
                                        <a:pt x="28" y="27"/>
                                      </a:lnTo>
                                      <a:lnTo>
                                        <a:pt x="26" y="25"/>
                                      </a:lnTo>
                                      <a:lnTo>
                                        <a:pt x="24" y="23"/>
                                      </a:lnTo>
                                      <a:lnTo>
                                        <a:pt x="22" y="21"/>
                                      </a:lnTo>
                                      <a:lnTo>
                                        <a:pt x="20" y="19"/>
                                      </a:lnTo>
                                      <a:lnTo>
                                        <a:pt x="18" y="17"/>
                                      </a:lnTo>
                                      <a:lnTo>
                                        <a:pt x="15" y="14"/>
                                      </a:lnTo>
                                      <a:lnTo>
                                        <a:pt x="13" y="12"/>
                                      </a:lnTo>
                                      <a:lnTo>
                                        <a:pt x="11" y="10"/>
                                      </a:lnTo>
                                      <a:lnTo>
                                        <a:pt x="8" y="8"/>
                                      </a:lnTo>
                                      <a:lnTo>
                                        <a:pt x="6" y="5"/>
                                      </a:lnTo>
                                      <a:lnTo>
                                        <a:pt x="3" y="3"/>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6" name="Group 15"/>
                                <p:cNvGrpSpPr/>
                                <p:nvPr/>
                              </p:nvGrpSpPr>
                              <p:grpSpPr>
                                <a:xfrm>
                                  <a:off x="785813" y="1614488"/>
                                  <a:ext cx="3373437" cy="4724400"/>
                                  <a:chOff x="785813" y="1614488"/>
                                  <a:chExt cx="3373437" cy="4724400"/>
                                </a:xfrm>
                              </p:grpSpPr>
                              <p:sp>
                                <p:nvSpPr>
                                  <p:cNvPr id="57392" name="Freeform 48"/>
                                  <p:cNvSpPr>
                                    <a:spLocks/>
                                  </p:cNvSpPr>
                                  <p:nvPr/>
                                </p:nvSpPr>
                                <p:spPr bwMode="auto">
                                  <a:xfrm>
                                    <a:off x="2830513" y="2411413"/>
                                    <a:ext cx="203200" cy="30162"/>
                                  </a:xfrm>
                                  <a:custGeom>
                                    <a:avLst/>
                                    <a:gdLst>
                                      <a:gd name="T0" fmla="*/ 1 w 128"/>
                                      <a:gd name="T1" fmla="*/ 17 h 19"/>
                                      <a:gd name="T2" fmla="*/ 3 w 128"/>
                                      <a:gd name="T3" fmla="*/ 14 h 19"/>
                                      <a:gd name="T4" fmla="*/ 5 w 128"/>
                                      <a:gd name="T5" fmla="*/ 11 h 19"/>
                                      <a:gd name="T6" fmla="*/ 8 w 128"/>
                                      <a:gd name="T7" fmla="*/ 9 h 19"/>
                                      <a:gd name="T8" fmla="*/ 10 w 128"/>
                                      <a:gd name="T9" fmla="*/ 7 h 19"/>
                                      <a:gd name="T10" fmla="*/ 12 w 128"/>
                                      <a:gd name="T11" fmla="*/ 6 h 19"/>
                                      <a:gd name="T12" fmla="*/ 15 w 128"/>
                                      <a:gd name="T13" fmla="*/ 5 h 19"/>
                                      <a:gd name="T14" fmla="*/ 17 w 128"/>
                                      <a:gd name="T15" fmla="*/ 4 h 19"/>
                                      <a:gd name="T16" fmla="*/ 19 w 128"/>
                                      <a:gd name="T17" fmla="*/ 3 h 19"/>
                                      <a:gd name="T18" fmla="*/ 22 w 128"/>
                                      <a:gd name="T19" fmla="*/ 2 h 19"/>
                                      <a:gd name="T20" fmla="*/ 24 w 128"/>
                                      <a:gd name="T21" fmla="*/ 2 h 19"/>
                                      <a:gd name="T22" fmla="*/ 26 w 128"/>
                                      <a:gd name="T23" fmla="*/ 2 h 19"/>
                                      <a:gd name="T24" fmla="*/ 29 w 128"/>
                                      <a:gd name="T25" fmla="*/ 1 h 19"/>
                                      <a:gd name="T26" fmla="*/ 31 w 128"/>
                                      <a:gd name="T27" fmla="*/ 1 h 19"/>
                                      <a:gd name="T28" fmla="*/ 33 w 128"/>
                                      <a:gd name="T29" fmla="*/ 1 h 19"/>
                                      <a:gd name="T30" fmla="*/ 35 w 128"/>
                                      <a:gd name="T31" fmla="*/ 0 h 19"/>
                                      <a:gd name="T32" fmla="*/ 39 w 128"/>
                                      <a:gd name="T33" fmla="*/ 0 h 19"/>
                                      <a:gd name="T34" fmla="*/ 45 w 128"/>
                                      <a:gd name="T35" fmla="*/ 0 h 19"/>
                                      <a:gd name="T36" fmla="*/ 50 w 128"/>
                                      <a:gd name="T37" fmla="*/ 0 h 19"/>
                                      <a:gd name="T38" fmla="*/ 56 w 128"/>
                                      <a:gd name="T39" fmla="*/ 0 h 19"/>
                                      <a:gd name="T40" fmla="*/ 61 w 128"/>
                                      <a:gd name="T41" fmla="*/ 0 h 19"/>
                                      <a:gd name="T42" fmla="*/ 66 w 128"/>
                                      <a:gd name="T43" fmla="*/ 1 h 19"/>
                                      <a:gd name="T44" fmla="*/ 71 w 128"/>
                                      <a:gd name="T45" fmla="*/ 2 h 19"/>
                                      <a:gd name="T46" fmla="*/ 76 w 128"/>
                                      <a:gd name="T47" fmla="*/ 3 h 19"/>
                                      <a:gd name="T48" fmla="*/ 81 w 128"/>
                                      <a:gd name="T49" fmla="*/ 4 h 19"/>
                                      <a:gd name="T50" fmla="*/ 87 w 128"/>
                                      <a:gd name="T51" fmla="*/ 6 h 19"/>
                                      <a:gd name="T52" fmla="*/ 92 w 128"/>
                                      <a:gd name="T53" fmla="*/ 7 h 19"/>
                                      <a:gd name="T54" fmla="*/ 98 w 128"/>
                                      <a:gd name="T55" fmla="*/ 9 h 19"/>
                                      <a:gd name="T56" fmla="*/ 104 w 128"/>
                                      <a:gd name="T57" fmla="*/ 10 h 19"/>
                                      <a:gd name="T58" fmla="*/ 110 w 128"/>
                                      <a:gd name="T59" fmla="*/ 12 h 19"/>
                                      <a:gd name="T60" fmla="*/ 117 w 128"/>
                                      <a:gd name="T61" fmla="*/ 14 h 19"/>
                                      <a:gd name="T62" fmla="*/ 123 w 128"/>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9">
                                        <a:moveTo>
                                          <a:pt x="0" y="18"/>
                                        </a:moveTo>
                                        <a:lnTo>
                                          <a:pt x="1" y="17"/>
                                        </a:lnTo>
                                        <a:lnTo>
                                          <a:pt x="2" y="15"/>
                                        </a:lnTo>
                                        <a:lnTo>
                                          <a:pt x="3" y="14"/>
                                        </a:lnTo>
                                        <a:lnTo>
                                          <a:pt x="4" y="12"/>
                                        </a:lnTo>
                                        <a:lnTo>
                                          <a:pt x="5" y="11"/>
                                        </a:lnTo>
                                        <a:lnTo>
                                          <a:pt x="7" y="10"/>
                                        </a:lnTo>
                                        <a:lnTo>
                                          <a:pt x="8" y="9"/>
                                        </a:lnTo>
                                        <a:lnTo>
                                          <a:pt x="9" y="8"/>
                                        </a:lnTo>
                                        <a:lnTo>
                                          <a:pt x="10" y="7"/>
                                        </a:lnTo>
                                        <a:lnTo>
                                          <a:pt x="11" y="6"/>
                                        </a:lnTo>
                                        <a:lnTo>
                                          <a:pt x="12" y="6"/>
                                        </a:lnTo>
                                        <a:lnTo>
                                          <a:pt x="13" y="5"/>
                                        </a:lnTo>
                                        <a:lnTo>
                                          <a:pt x="15" y="5"/>
                                        </a:lnTo>
                                        <a:lnTo>
                                          <a:pt x="16" y="4"/>
                                        </a:lnTo>
                                        <a:lnTo>
                                          <a:pt x="17" y="4"/>
                                        </a:lnTo>
                                        <a:lnTo>
                                          <a:pt x="18" y="3"/>
                                        </a:lnTo>
                                        <a:lnTo>
                                          <a:pt x="19" y="3"/>
                                        </a:lnTo>
                                        <a:lnTo>
                                          <a:pt x="21" y="3"/>
                                        </a:lnTo>
                                        <a:lnTo>
                                          <a:pt x="22" y="2"/>
                                        </a:lnTo>
                                        <a:lnTo>
                                          <a:pt x="23" y="2"/>
                                        </a:lnTo>
                                        <a:lnTo>
                                          <a:pt x="24" y="2"/>
                                        </a:lnTo>
                                        <a:lnTo>
                                          <a:pt x="25" y="2"/>
                                        </a:lnTo>
                                        <a:lnTo>
                                          <a:pt x="26" y="2"/>
                                        </a:lnTo>
                                        <a:lnTo>
                                          <a:pt x="27" y="2"/>
                                        </a:lnTo>
                                        <a:lnTo>
                                          <a:pt x="29" y="1"/>
                                        </a:lnTo>
                                        <a:lnTo>
                                          <a:pt x="30" y="1"/>
                                        </a:lnTo>
                                        <a:lnTo>
                                          <a:pt x="31" y="1"/>
                                        </a:lnTo>
                                        <a:lnTo>
                                          <a:pt x="32" y="1"/>
                                        </a:lnTo>
                                        <a:lnTo>
                                          <a:pt x="33" y="1"/>
                                        </a:lnTo>
                                        <a:lnTo>
                                          <a:pt x="34" y="1"/>
                                        </a:lnTo>
                                        <a:lnTo>
                                          <a:pt x="35" y="0"/>
                                        </a:lnTo>
                                        <a:lnTo>
                                          <a:pt x="37" y="0"/>
                                        </a:lnTo>
                                        <a:lnTo>
                                          <a:pt x="39" y="0"/>
                                        </a:lnTo>
                                        <a:lnTo>
                                          <a:pt x="42" y="0"/>
                                        </a:lnTo>
                                        <a:lnTo>
                                          <a:pt x="45" y="0"/>
                                        </a:lnTo>
                                        <a:lnTo>
                                          <a:pt x="48" y="0"/>
                                        </a:lnTo>
                                        <a:lnTo>
                                          <a:pt x="50" y="0"/>
                                        </a:lnTo>
                                        <a:lnTo>
                                          <a:pt x="53" y="0"/>
                                        </a:lnTo>
                                        <a:lnTo>
                                          <a:pt x="56" y="0"/>
                                        </a:lnTo>
                                        <a:lnTo>
                                          <a:pt x="58" y="0"/>
                                        </a:lnTo>
                                        <a:lnTo>
                                          <a:pt x="61" y="0"/>
                                        </a:lnTo>
                                        <a:lnTo>
                                          <a:pt x="63" y="1"/>
                                        </a:lnTo>
                                        <a:lnTo>
                                          <a:pt x="66" y="1"/>
                                        </a:lnTo>
                                        <a:lnTo>
                                          <a:pt x="68" y="1"/>
                                        </a:lnTo>
                                        <a:lnTo>
                                          <a:pt x="71" y="2"/>
                                        </a:lnTo>
                                        <a:lnTo>
                                          <a:pt x="74" y="2"/>
                                        </a:lnTo>
                                        <a:lnTo>
                                          <a:pt x="76" y="3"/>
                                        </a:lnTo>
                                        <a:lnTo>
                                          <a:pt x="79" y="3"/>
                                        </a:lnTo>
                                        <a:lnTo>
                                          <a:pt x="81" y="4"/>
                                        </a:lnTo>
                                        <a:lnTo>
                                          <a:pt x="84" y="5"/>
                                        </a:lnTo>
                                        <a:lnTo>
                                          <a:pt x="87" y="6"/>
                                        </a:lnTo>
                                        <a:lnTo>
                                          <a:pt x="90" y="6"/>
                                        </a:lnTo>
                                        <a:lnTo>
                                          <a:pt x="92" y="7"/>
                                        </a:lnTo>
                                        <a:lnTo>
                                          <a:pt x="95" y="8"/>
                                        </a:lnTo>
                                        <a:lnTo>
                                          <a:pt x="98" y="9"/>
                                        </a:lnTo>
                                        <a:lnTo>
                                          <a:pt x="101" y="9"/>
                                        </a:lnTo>
                                        <a:lnTo>
                                          <a:pt x="104" y="10"/>
                                        </a:lnTo>
                                        <a:lnTo>
                                          <a:pt x="107" y="11"/>
                                        </a:lnTo>
                                        <a:lnTo>
                                          <a:pt x="110" y="12"/>
                                        </a:lnTo>
                                        <a:lnTo>
                                          <a:pt x="113" y="14"/>
                                        </a:lnTo>
                                        <a:lnTo>
                                          <a:pt x="117" y="14"/>
                                        </a:lnTo>
                                        <a:lnTo>
                                          <a:pt x="120" y="16"/>
                                        </a:lnTo>
                                        <a:lnTo>
                                          <a:pt x="123" y="17"/>
                                        </a:lnTo>
                                        <a:lnTo>
                                          <a:pt x="127" y="18"/>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03" name="Freeform 59"/>
                                  <p:cNvSpPr>
                                    <a:spLocks/>
                                  </p:cNvSpPr>
                                  <p:nvPr/>
                                </p:nvSpPr>
                                <p:spPr bwMode="auto">
                                  <a:xfrm>
                                    <a:off x="3027363" y="2085975"/>
                                    <a:ext cx="109537" cy="176213"/>
                                  </a:xfrm>
                                  <a:custGeom>
                                    <a:avLst/>
                                    <a:gdLst>
                                      <a:gd name="T0" fmla="*/ 4 w 69"/>
                                      <a:gd name="T1" fmla="*/ 2 h 111"/>
                                      <a:gd name="T2" fmla="*/ 2 w 69"/>
                                      <a:gd name="T3" fmla="*/ 5 h 111"/>
                                      <a:gd name="T4" fmla="*/ 1 w 69"/>
                                      <a:gd name="T5" fmla="*/ 9 h 111"/>
                                      <a:gd name="T6" fmla="*/ 1 w 69"/>
                                      <a:gd name="T7" fmla="*/ 12 h 111"/>
                                      <a:gd name="T8" fmla="*/ 0 w 69"/>
                                      <a:gd name="T9" fmla="*/ 15 h 111"/>
                                      <a:gd name="T10" fmla="*/ 0 w 69"/>
                                      <a:gd name="T11" fmla="*/ 17 h 111"/>
                                      <a:gd name="T12" fmla="*/ 0 w 69"/>
                                      <a:gd name="T13" fmla="*/ 20 h 111"/>
                                      <a:gd name="T14" fmla="*/ 1 w 69"/>
                                      <a:gd name="T15" fmla="*/ 22 h 111"/>
                                      <a:gd name="T16" fmla="*/ 1 w 69"/>
                                      <a:gd name="T17" fmla="*/ 25 h 111"/>
                                      <a:gd name="T18" fmla="*/ 2 w 69"/>
                                      <a:gd name="T19" fmla="*/ 27 h 111"/>
                                      <a:gd name="T20" fmla="*/ 3 w 69"/>
                                      <a:gd name="T21" fmla="*/ 29 h 111"/>
                                      <a:gd name="T22" fmla="*/ 4 w 69"/>
                                      <a:gd name="T23" fmla="*/ 32 h 111"/>
                                      <a:gd name="T24" fmla="*/ 5 w 69"/>
                                      <a:gd name="T25" fmla="*/ 35 h 111"/>
                                      <a:gd name="T26" fmla="*/ 6 w 69"/>
                                      <a:gd name="T27" fmla="*/ 37 h 111"/>
                                      <a:gd name="T28" fmla="*/ 7 w 69"/>
                                      <a:gd name="T29" fmla="*/ 39 h 111"/>
                                      <a:gd name="T30" fmla="*/ 8 w 69"/>
                                      <a:gd name="T31" fmla="*/ 41 h 111"/>
                                      <a:gd name="T32" fmla="*/ 10 w 69"/>
                                      <a:gd name="T33" fmla="*/ 46 h 111"/>
                                      <a:gd name="T34" fmla="*/ 12 w 69"/>
                                      <a:gd name="T35" fmla="*/ 51 h 111"/>
                                      <a:gd name="T36" fmla="*/ 15 w 69"/>
                                      <a:gd name="T37" fmla="*/ 56 h 111"/>
                                      <a:gd name="T38" fmla="*/ 18 w 69"/>
                                      <a:gd name="T39" fmla="*/ 60 h 111"/>
                                      <a:gd name="T40" fmla="*/ 21 w 69"/>
                                      <a:gd name="T41" fmla="*/ 64 h 111"/>
                                      <a:gd name="T42" fmla="*/ 24 w 69"/>
                                      <a:gd name="T43" fmla="*/ 68 h 111"/>
                                      <a:gd name="T44" fmla="*/ 28 w 69"/>
                                      <a:gd name="T45" fmla="*/ 73 h 111"/>
                                      <a:gd name="T46" fmla="*/ 31 w 69"/>
                                      <a:gd name="T47" fmla="*/ 76 h 111"/>
                                      <a:gd name="T48" fmla="*/ 35 w 69"/>
                                      <a:gd name="T49" fmla="*/ 80 h 111"/>
                                      <a:gd name="T50" fmla="*/ 39 w 69"/>
                                      <a:gd name="T51" fmla="*/ 84 h 111"/>
                                      <a:gd name="T52" fmla="*/ 43 w 69"/>
                                      <a:gd name="T53" fmla="*/ 88 h 111"/>
                                      <a:gd name="T54" fmla="*/ 47 w 69"/>
                                      <a:gd name="T55" fmla="*/ 92 h 111"/>
                                      <a:gd name="T56" fmla="*/ 52 w 69"/>
                                      <a:gd name="T57" fmla="*/ 97 h 111"/>
                                      <a:gd name="T58" fmla="*/ 57 w 69"/>
                                      <a:gd name="T59" fmla="*/ 101 h 111"/>
                                      <a:gd name="T60" fmla="*/ 62 w 69"/>
                                      <a:gd name="T61" fmla="*/ 106 h 111"/>
                                      <a:gd name="T62" fmla="*/ 68 w 69"/>
                                      <a:gd name="T63"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4"/>
                                        </a:lnTo>
                                        <a:lnTo>
                                          <a:pt x="2" y="5"/>
                                        </a:lnTo>
                                        <a:lnTo>
                                          <a:pt x="2" y="7"/>
                                        </a:lnTo>
                                        <a:lnTo>
                                          <a:pt x="1" y="9"/>
                                        </a:lnTo>
                                        <a:lnTo>
                                          <a:pt x="1" y="10"/>
                                        </a:lnTo>
                                        <a:lnTo>
                                          <a:pt x="1" y="12"/>
                                        </a:lnTo>
                                        <a:lnTo>
                                          <a:pt x="0" y="13"/>
                                        </a:lnTo>
                                        <a:lnTo>
                                          <a:pt x="0" y="15"/>
                                        </a:lnTo>
                                        <a:lnTo>
                                          <a:pt x="0" y="16"/>
                                        </a:lnTo>
                                        <a:lnTo>
                                          <a:pt x="0" y="17"/>
                                        </a:lnTo>
                                        <a:lnTo>
                                          <a:pt x="0" y="19"/>
                                        </a:lnTo>
                                        <a:lnTo>
                                          <a:pt x="0" y="20"/>
                                        </a:lnTo>
                                        <a:lnTo>
                                          <a:pt x="0" y="21"/>
                                        </a:lnTo>
                                        <a:lnTo>
                                          <a:pt x="1" y="22"/>
                                        </a:lnTo>
                                        <a:lnTo>
                                          <a:pt x="1" y="24"/>
                                        </a:lnTo>
                                        <a:lnTo>
                                          <a:pt x="1" y="25"/>
                                        </a:lnTo>
                                        <a:lnTo>
                                          <a:pt x="1" y="26"/>
                                        </a:lnTo>
                                        <a:lnTo>
                                          <a:pt x="2" y="27"/>
                                        </a:lnTo>
                                        <a:lnTo>
                                          <a:pt x="2" y="28"/>
                                        </a:lnTo>
                                        <a:lnTo>
                                          <a:pt x="3" y="29"/>
                                        </a:lnTo>
                                        <a:lnTo>
                                          <a:pt x="3" y="30"/>
                                        </a:lnTo>
                                        <a:lnTo>
                                          <a:pt x="4" y="32"/>
                                        </a:lnTo>
                                        <a:lnTo>
                                          <a:pt x="4" y="34"/>
                                        </a:lnTo>
                                        <a:lnTo>
                                          <a:pt x="5" y="35"/>
                                        </a:lnTo>
                                        <a:lnTo>
                                          <a:pt x="5" y="36"/>
                                        </a:lnTo>
                                        <a:lnTo>
                                          <a:pt x="6" y="37"/>
                                        </a:lnTo>
                                        <a:lnTo>
                                          <a:pt x="6" y="38"/>
                                        </a:lnTo>
                                        <a:lnTo>
                                          <a:pt x="7" y="39"/>
                                        </a:lnTo>
                                        <a:lnTo>
                                          <a:pt x="7" y="40"/>
                                        </a:lnTo>
                                        <a:lnTo>
                                          <a:pt x="8" y="41"/>
                                        </a:lnTo>
                                        <a:lnTo>
                                          <a:pt x="9" y="44"/>
                                        </a:lnTo>
                                        <a:lnTo>
                                          <a:pt x="10" y="46"/>
                                        </a:lnTo>
                                        <a:lnTo>
                                          <a:pt x="11" y="49"/>
                                        </a:lnTo>
                                        <a:lnTo>
                                          <a:pt x="12" y="51"/>
                                        </a:lnTo>
                                        <a:lnTo>
                                          <a:pt x="14" y="54"/>
                                        </a:lnTo>
                                        <a:lnTo>
                                          <a:pt x="15" y="56"/>
                                        </a:lnTo>
                                        <a:lnTo>
                                          <a:pt x="17" y="58"/>
                                        </a:lnTo>
                                        <a:lnTo>
                                          <a:pt x="18" y="60"/>
                                        </a:lnTo>
                                        <a:lnTo>
                                          <a:pt x="20" y="62"/>
                                        </a:lnTo>
                                        <a:lnTo>
                                          <a:pt x="21" y="64"/>
                                        </a:lnTo>
                                        <a:lnTo>
                                          <a:pt x="23" y="66"/>
                                        </a:lnTo>
                                        <a:lnTo>
                                          <a:pt x="24" y="68"/>
                                        </a:lnTo>
                                        <a:lnTo>
                                          <a:pt x="26" y="70"/>
                                        </a:lnTo>
                                        <a:lnTo>
                                          <a:pt x="28" y="73"/>
                                        </a:lnTo>
                                        <a:lnTo>
                                          <a:pt x="29" y="74"/>
                                        </a:lnTo>
                                        <a:lnTo>
                                          <a:pt x="31" y="76"/>
                                        </a:lnTo>
                                        <a:lnTo>
                                          <a:pt x="33" y="79"/>
                                        </a:lnTo>
                                        <a:lnTo>
                                          <a:pt x="35" y="80"/>
                                        </a:lnTo>
                                        <a:lnTo>
                                          <a:pt x="37" y="82"/>
                                        </a:lnTo>
                                        <a:lnTo>
                                          <a:pt x="39" y="84"/>
                                        </a:lnTo>
                                        <a:lnTo>
                                          <a:pt x="41" y="86"/>
                                        </a:lnTo>
                                        <a:lnTo>
                                          <a:pt x="43" y="88"/>
                                        </a:lnTo>
                                        <a:lnTo>
                                          <a:pt x="45" y="90"/>
                                        </a:lnTo>
                                        <a:lnTo>
                                          <a:pt x="47" y="92"/>
                                        </a:lnTo>
                                        <a:lnTo>
                                          <a:pt x="50" y="95"/>
                                        </a:lnTo>
                                        <a:lnTo>
                                          <a:pt x="52" y="97"/>
                                        </a:lnTo>
                                        <a:lnTo>
                                          <a:pt x="55" y="99"/>
                                        </a:lnTo>
                                        <a:lnTo>
                                          <a:pt x="57" y="101"/>
                                        </a:lnTo>
                                        <a:lnTo>
                                          <a:pt x="60" y="103"/>
                                        </a:lnTo>
                                        <a:lnTo>
                                          <a:pt x="62" y="106"/>
                                        </a:lnTo>
                                        <a:lnTo>
                                          <a:pt x="65" y="108"/>
                                        </a:lnTo>
                                        <a:lnTo>
                                          <a:pt x="68" y="11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5" name="Group 14"/>
                                  <p:cNvGrpSpPr/>
                                  <p:nvPr/>
                                </p:nvGrpSpPr>
                                <p:grpSpPr>
                                  <a:xfrm>
                                    <a:off x="785813" y="1614488"/>
                                    <a:ext cx="3373437" cy="4724400"/>
                                    <a:chOff x="785813" y="1614488"/>
                                    <a:chExt cx="3373437" cy="4724400"/>
                                  </a:xfrm>
                                </p:grpSpPr>
                                <p:sp>
                                  <p:nvSpPr>
                                    <p:cNvPr id="57378" name="Freeform 34"/>
                                    <p:cNvSpPr>
                                      <a:spLocks/>
                                    </p:cNvSpPr>
                                    <p:nvPr/>
                                  </p:nvSpPr>
                                  <p:spPr bwMode="auto">
                                    <a:xfrm>
                                      <a:off x="2620963" y="2792413"/>
                                      <a:ext cx="107950" cy="176212"/>
                                    </a:xfrm>
                                    <a:custGeom>
                                      <a:avLst/>
                                      <a:gdLst>
                                        <a:gd name="T0" fmla="*/ 3 w 68"/>
                                        <a:gd name="T1" fmla="*/ 2 h 111"/>
                                        <a:gd name="T2" fmla="*/ 2 w 68"/>
                                        <a:gd name="T3" fmla="*/ 5 h 111"/>
                                        <a:gd name="T4" fmla="*/ 1 w 68"/>
                                        <a:gd name="T5" fmla="*/ 8 h 111"/>
                                        <a:gd name="T6" fmla="*/ 0 w 68"/>
                                        <a:gd name="T7" fmla="*/ 11 h 111"/>
                                        <a:gd name="T8" fmla="*/ 0 w 68"/>
                                        <a:gd name="T9" fmla="*/ 14 h 111"/>
                                        <a:gd name="T10" fmla="*/ 0 w 68"/>
                                        <a:gd name="T11" fmla="*/ 17 h 111"/>
                                        <a:gd name="T12" fmla="*/ 0 w 68"/>
                                        <a:gd name="T13" fmla="*/ 19 h 111"/>
                                        <a:gd name="T14" fmla="*/ 0 w 68"/>
                                        <a:gd name="T15" fmla="*/ 22 h 111"/>
                                        <a:gd name="T16" fmla="*/ 1 w 68"/>
                                        <a:gd name="T17" fmla="*/ 24 h 111"/>
                                        <a:gd name="T18" fmla="*/ 1 w 68"/>
                                        <a:gd name="T19" fmla="*/ 27 h 111"/>
                                        <a:gd name="T20" fmla="*/ 2 w 68"/>
                                        <a:gd name="T21" fmla="*/ 29 h 111"/>
                                        <a:gd name="T22" fmla="*/ 3 w 68"/>
                                        <a:gd name="T23" fmla="*/ 31 h 111"/>
                                        <a:gd name="T24" fmla="*/ 4 w 68"/>
                                        <a:gd name="T25" fmla="*/ 33 h 111"/>
                                        <a:gd name="T26" fmla="*/ 5 w 68"/>
                                        <a:gd name="T27" fmla="*/ 35 h 111"/>
                                        <a:gd name="T28" fmla="*/ 6 w 68"/>
                                        <a:gd name="T29" fmla="*/ 37 h 111"/>
                                        <a:gd name="T30" fmla="*/ 7 w 68"/>
                                        <a:gd name="T31" fmla="*/ 39 h 111"/>
                                        <a:gd name="T32" fmla="*/ 8 w 68"/>
                                        <a:gd name="T33" fmla="*/ 43 h 111"/>
                                        <a:gd name="T34" fmla="*/ 11 w 68"/>
                                        <a:gd name="T35" fmla="*/ 48 h 111"/>
                                        <a:gd name="T36" fmla="*/ 14 w 68"/>
                                        <a:gd name="T37" fmla="*/ 53 h 111"/>
                                        <a:gd name="T38" fmla="*/ 16 w 68"/>
                                        <a:gd name="T39" fmla="*/ 57 h 111"/>
                                        <a:gd name="T40" fmla="*/ 19 w 68"/>
                                        <a:gd name="T41" fmla="*/ 62 h 111"/>
                                        <a:gd name="T42" fmla="*/ 22 w 68"/>
                                        <a:gd name="T43" fmla="*/ 66 h 111"/>
                                        <a:gd name="T44" fmla="*/ 25 w 68"/>
                                        <a:gd name="T45" fmla="*/ 70 h 111"/>
                                        <a:gd name="T46" fmla="*/ 29 w 68"/>
                                        <a:gd name="T47" fmla="*/ 74 h 111"/>
                                        <a:gd name="T48" fmla="*/ 33 w 68"/>
                                        <a:gd name="T49" fmla="*/ 78 h 111"/>
                                        <a:gd name="T50" fmla="*/ 36 w 68"/>
                                        <a:gd name="T51" fmla="*/ 82 h 111"/>
                                        <a:gd name="T52" fmla="*/ 41 w 68"/>
                                        <a:gd name="T53" fmla="*/ 86 h 111"/>
                                        <a:gd name="T54" fmla="*/ 45 w 68"/>
                                        <a:gd name="T55" fmla="*/ 90 h 111"/>
                                        <a:gd name="T56" fmla="*/ 49 w 68"/>
                                        <a:gd name="T57" fmla="*/ 94 h 111"/>
                                        <a:gd name="T58" fmla="*/ 54 w 68"/>
                                        <a:gd name="T59" fmla="*/ 98 h 111"/>
                                        <a:gd name="T60" fmla="*/ 59 w 68"/>
                                        <a:gd name="T61" fmla="*/ 103 h 111"/>
                                        <a:gd name="T62" fmla="*/ 64 w 68"/>
                                        <a:gd name="T63"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4" y="0"/>
                                          </a:moveTo>
                                          <a:lnTo>
                                            <a:pt x="3" y="2"/>
                                          </a:lnTo>
                                          <a:lnTo>
                                            <a:pt x="3" y="3"/>
                                          </a:lnTo>
                                          <a:lnTo>
                                            <a:pt x="2" y="5"/>
                                          </a:lnTo>
                                          <a:lnTo>
                                            <a:pt x="1" y="7"/>
                                          </a:lnTo>
                                          <a:lnTo>
                                            <a:pt x="1" y="8"/>
                                          </a:lnTo>
                                          <a:lnTo>
                                            <a:pt x="0" y="10"/>
                                          </a:lnTo>
                                          <a:lnTo>
                                            <a:pt x="0" y="11"/>
                                          </a:lnTo>
                                          <a:lnTo>
                                            <a:pt x="0" y="13"/>
                                          </a:lnTo>
                                          <a:lnTo>
                                            <a:pt x="0" y="14"/>
                                          </a:lnTo>
                                          <a:lnTo>
                                            <a:pt x="0" y="16"/>
                                          </a:lnTo>
                                          <a:lnTo>
                                            <a:pt x="0" y="17"/>
                                          </a:lnTo>
                                          <a:lnTo>
                                            <a:pt x="0" y="18"/>
                                          </a:lnTo>
                                          <a:lnTo>
                                            <a:pt x="0" y="19"/>
                                          </a:lnTo>
                                          <a:lnTo>
                                            <a:pt x="0" y="21"/>
                                          </a:lnTo>
                                          <a:lnTo>
                                            <a:pt x="0" y="22"/>
                                          </a:lnTo>
                                          <a:lnTo>
                                            <a:pt x="0" y="23"/>
                                          </a:lnTo>
                                          <a:lnTo>
                                            <a:pt x="1" y="24"/>
                                          </a:lnTo>
                                          <a:lnTo>
                                            <a:pt x="1" y="25"/>
                                          </a:lnTo>
                                          <a:lnTo>
                                            <a:pt x="1" y="27"/>
                                          </a:lnTo>
                                          <a:lnTo>
                                            <a:pt x="2" y="27"/>
                                          </a:lnTo>
                                          <a:lnTo>
                                            <a:pt x="2" y="29"/>
                                          </a:lnTo>
                                          <a:lnTo>
                                            <a:pt x="3" y="30"/>
                                          </a:lnTo>
                                          <a:lnTo>
                                            <a:pt x="3" y="31"/>
                                          </a:lnTo>
                                          <a:lnTo>
                                            <a:pt x="3" y="32"/>
                                          </a:lnTo>
                                          <a:lnTo>
                                            <a:pt x="4" y="33"/>
                                          </a:lnTo>
                                          <a:lnTo>
                                            <a:pt x="5" y="34"/>
                                          </a:lnTo>
                                          <a:lnTo>
                                            <a:pt x="5" y="35"/>
                                          </a:lnTo>
                                          <a:lnTo>
                                            <a:pt x="5" y="36"/>
                                          </a:lnTo>
                                          <a:lnTo>
                                            <a:pt x="6" y="37"/>
                                          </a:lnTo>
                                          <a:lnTo>
                                            <a:pt x="6" y="38"/>
                                          </a:lnTo>
                                          <a:lnTo>
                                            <a:pt x="7" y="39"/>
                                          </a:lnTo>
                                          <a:lnTo>
                                            <a:pt x="7" y="40"/>
                                          </a:lnTo>
                                          <a:lnTo>
                                            <a:pt x="8" y="43"/>
                                          </a:lnTo>
                                          <a:lnTo>
                                            <a:pt x="10" y="46"/>
                                          </a:lnTo>
                                          <a:lnTo>
                                            <a:pt x="11" y="48"/>
                                          </a:lnTo>
                                          <a:lnTo>
                                            <a:pt x="12" y="50"/>
                                          </a:lnTo>
                                          <a:lnTo>
                                            <a:pt x="14" y="53"/>
                                          </a:lnTo>
                                          <a:lnTo>
                                            <a:pt x="15" y="55"/>
                                          </a:lnTo>
                                          <a:lnTo>
                                            <a:pt x="16" y="57"/>
                                          </a:lnTo>
                                          <a:lnTo>
                                            <a:pt x="18" y="60"/>
                                          </a:lnTo>
                                          <a:lnTo>
                                            <a:pt x="19" y="62"/>
                                          </a:lnTo>
                                          <a:lnTo>
                                            <a:pt x="21" y="64"/>
                                          </a:lnTo>
                                          <a:lnTo>
                                            <a:pt x="22" y="66"/>
                                          </a:lnTo>
                                          <a:lnTo>
                                            <a:pt x="24" y="68"/>
                                          </a:lnTo>
                                          <a:lnTo>
                                            <a:pt x="25" y="70"/>
                                          </a:lnTo>
                                          <a:lnTo>
                                            <a:pt x="27" y="72"/>
                                          </a:lnTo>
                                          <a:lnTo>
                                            <a:pt x="29" y="74"/>
                                          </a:lnTo>
                                          <a:lnTo>
                                            <a:pt x="31" y="76"/>
                                          </a:lnTo>
                                          <a:lnTo>
                                            <a:pt x="33" y="78"/>
                                          </a:lnTo>
                                          <a:lnTo>
                                            <a:pt x="35" y="80"/>
                                          </a:lnTo>
                                          <a:lnTo>
                                            <a:pt x="36" y="82"/>
                                          </a:lnTo>
                                          <a:lnTo>
                                            <a:pt x="38" y="84"/>
                                          </a:lnTo>
                                          <a:lnTo>
                                            <a:pt x="41" y="86"/>
                                          </a:lnTo>
                                          <a:lnTo>
                                            <a:pt x="43" y="88"/>
                                          </a:lnTo>
                                          <a:lnTo>
                                            <a:pt x="45" y="90"/>
                                          </a:lnTo>
                                          <a:lnTo>
                                            <a:pt x="47" y="92"/>
                                          </a:lnTo>
                                          <a:lnTo>
                                            <a:pt x="49" y="94"/>
                                          </a:lnTo>
                                          <a:lnTo>
                                            <a:pt x="52" y="96"/>
                                          </a:lnTo>
                                          <a:lnTo>
                                            <a:pt x="54" y="98"/>
                                          </a:lnTo>
                                          <a:lnTo>
                                            <a:pt x="57" y="100"/>
                                          </a:lnTo>
                                          <a:lnTo>
                                            <a:pt x="59" y="103"/>
                                          </a:lnTo>
                                          <a:lnTo>
                                            <a:pt x="62" y="105"/>
                                          </a:lnTo>
                                          <a:lnTo>
                                            <a:pt x="64" y="107"/>
                                          </a:lnTo>
                                          <a:lnTo>
                                            <a:pt x="67" y="11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4" name="Group 13"/>
                                    <p:cNvGrpSpPr/>
                                    <p:nvPr/>
                                  </p:nvGrpSpPr>
                                  <p:grpSpPr>
                                    <a:xfrm>
                                      <a:off x="785813" y="1614488"/>
                                      <a:ext cx="3373437" cy="4724400"/>
                                      <a:chOff x="785813" y="1614488"/>
                                      <a:chExt cx="3373437" cy="4724400"/>
                                    </a:xfrm>
                                  </p:grpSpPr>
                                  <p:sp>
                                    <p:nvSpPr>
                                      <p:cNvPr id="57371" name="Freeform 27"/>
                                      <p:cNvSpPr>
                                        <a:spLocks/>
                                      </p:cNvSpPr>
                                      <p:nvPr/>
                                    </p:nvSpPr>
                                    <p:spPr bwMode="auto">
                                      <a:xfrm>
                                        <a:off x="1609725" y="4522788"/>
                                        <a:ext cx="203200" cy="31750"/>
                                      </a:xfrm>
                                      <a:custGeom>
                                        <a:avLst/>
                                        <a:gdLst>
                                          <a:gd name="T0" fmla="*/ 1 w 128"/>
                                          <a:gd name="T1" fmla="*/ 18 h 20"/>
                                          <a:gd name="T2" fmla="*/ 4 w 128"/>
                                          <a:gd name="T3" fmla="*/ 15 h 20"/>
                                          <a:gd name="T4" fmla="*/ 6 w 128"/>
                                          <a:gd name="T5" fmla="*/ 12 h 20"/>
                                          <a:gd name="T6" fmla="*/ 8 w 128"/>
                                          <a:gd name="T7" fmla="*/ 10 h 20"/>
                                          <a:gd name="T8" fmla="*/ 11 w 128"/>
                                          <a:gd name="T9" fmla="*/ 8 h 20"/>
                                          <a:gd name="T10" fmla="*/ 13 w 128"/>
                                          <a:gd name="T11" fmla="*/ 7 h 20"/>
                                          <a:gd name="T12" fmla="*/ 15 w 128"/>
                                          <a:gd name="T13" fmla="*/ 6 h 20"/>
                                          <a:gd name="T14" fmla="*/ 18 w 128"/>
                                          <a:gd name="T15" fmla="*/ 5 h 20"/>
                                          <a:gd name="T16" fmla="*/ 20 w 128"/>
                                          <a:gd name="T17" fmla="*/ 4 h 20"/>
                                          <a:gd name="T18" fmla="*/ 22 w 128"/>
                                          <a:gd name="T19" fmla="*/ 3 h 20"/>
                                          <a:gd name="T20" fmla="*/ 25 w 128"/>
                                          <a:gd name="T21" fmla="*/ 3 h 20"/>
                                          <a:gd name="T22" fmla="*/ 27 w 128"/>
                                          <a:gd name="T23" fmla="*/ 3 h 20"/>
                                          <a:gd name="T24" fmla="*/ 29 w 128"/>
                                          <a:gd name="T25" fmla="*/ 2 h 20"/>
                                          <a:gd name="T26" fmla="*/ 31 w 128"/>
                                          <a:gd name="T27" fmla="*/ 2 h 20"/>
                                          <a:gd name="T28" fmla="*/ 34 w 128"/>
                                          <a:gd name="T29" fmla="*/ 2 h 20"/>
                                          <a:gd name="T30" fmla="*/ 36 w 128"/>
                                          <a:gd name="T31" fmla="*/ 1 h 20"/>
                                          <a:gd name="T32" fmla="*/ 40 w 128"/>
                                          <a:gd name="T33" fmla="*/ 1 h 20"/>
                                          <a:gd name="T34" fmla="*/ 46 w 128"/>
                                          <a:gd name="T35" fmla="*/ 1 h 20"/>
                                          <a:gd name="T36" fmla="*/ 51 w 128"/>
                                          <a:gd name="T37" fmla="*/ 0 h 20"/>
                                          <a:gd name="T38" fmla="*/ 56 w 128"/>
                                          <a:gd name="T39" fmla="*/ 1 h 20"/>
                                          <a:gd name="T40" fmla="*/ 61 w 128"/>
                                          <a:gd name="T41" fmla="*/ 1 h 20"/>
                                          <a:gd name="T42" fmla="*/ 66 w 128"/>
                                          <a:gd name="T43" fmla="*/ 2 h 20"/>
                                          <a:gd name="T44" fmla="*/ 72 w 128"/>
                                          <a:gd name="T45" fmla="*/ 3 h 20"/>
                                          <a:gd name="T46" fmla="*/ 77 w 128"/>
                                          <a:gd name="T47" fmla="*/ 4 h 20"/>
                                          <a:gd name="T48" fmla="*/ 82 w 128"/>
                                          <a:gd name="T49" fmla="*/ 5 h 20"/>
                                          <a:gd name="T50" fmla="*/ 87 w 128"/>
                                          <a:gd name="T51" fmla="*/ 6 h 20"/>
                                          <a:gd name="T52" fmla="*/ 93 w 128"/>
                                          <a:gd name="T53" fmla="*/ 8 h 20"/>
                                          <a:gd name="T54" fmla="*/ 98 w 128"/>
                                          <a:gd name="T55" fmla="*/ 9 h 20"/>
                                          <a:gd name="T56" fmla="*/ 104 w 128"/>
                                          <a:gd name="T57" fmla="*/ 11 h 20"/>
                                          <a:gd name="T58" fmla="*/ 111 w 128"/>
                                          <a:gd name="T59" fmla="*/ 13 h 20"/>
                                          <a:gd name="T60" fmla="*/ 117 w 128"/>
                                          <a:gd name="T61" fmla="*/ 15 h 20"/>
                                          <a:gd name="T62" fmla="*/ 124 w 128"/>
                                          <a:gd name="T6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8"/>
                                            </a:lnTo>
                                            <a:lnTo>
                                              <a:pt x="3" y="16"/>
                                            </a:lnTo>
                                            <a:lnTo>
                                              <a:pt x="4" y="15"/>
                                            </a:lnTo>
                                            <a:lnTo>
                                              <a:pt x="5" y="13"/>
                                            </a:lnTo>
                                            <a:lnTo>
                                              <a:pt x="6" y="12"/>
                                            </a:lnTo>
                                            <a:lnTo>
                                              <a:pt x="7" y="11"/>
                                            </a:lnTo>
                                            <a:lnTo>
                                              <a:pt x="8" y="10"/>
                                            </a:lnTo>
                                            <a:lnTo>
                                              <a:pt x="9" y="9"/>
                                            </a:lnTo>
                                            <a:lnTo>
                                              <a:pt x="11" y="8"/>
                                            </a:lnTo>
                                            <a:lnTo>
                                              <a:pt x="12" y="7"/>
                                            </a:lnTo>
                                            <a:lnTo>
                                              <a:pt x="13" y="7"/>
                                            </a:lnTo>
                                            <a:lnTo>
                                              <a:pt x="14" y="6"/>
                                            </a:lnTo>
                                            <a:lnTo>
                                              <a:pt x="15" y="6"/>
                                            </a:lnTo>
                                            <a:lnTo>
                                              <a:pt x="16" y="5"/>
                                            </a:lnTo>
                                            <a:lnTo>
                                              <a:pt x="18" y="5"/>
                                            </a:lnTo>
                                            <a:lnTo>
                                              <a:pt x="19" y="4"/>
                                            </a:lnTo>
                                            <a:lnTo>
                                              <a:pt x="20" y="4"/>
                                            </a:lnTo>
                                            <a:lnTo>
                                              <a:pt x="21" y="4"/>
                                            </a:lnTo>
                                            <a:lnTo>
                                              <a:pt x="22" y="3"/>
                                            </a:lnTo>
                                            <a:lnTo>
                                              <a:pt x="23" y="3"/>
                                            </a:lnTo>
                                            <a:lnTo>
                                              <a:pt x="25" y="3"/>
                                            </a:lnTo>
                                            <a:lnTo>
                                              <a:pt x="26" y="3"/>
                                            </a:lnTo>
                                            <a:lnTo>
                                              <a:pt x="27" y="3"/>
                                            </a:lnTo>
                                            <a:lnTo>
                                              <a:pt x="28" y="3"/>
                                            </a:lnTo>
                                            <a:lnTo>
                                              <a:pt x="29" y="2"/>
                                            </a:lnTo>
                                            <a:lnTo>
                                              <a:pt x="30" y="2"/>
                                            </a:lnTo>
                                            <a:lnTo>
                                              <a:pt x="31" y="2"/>
                                            </a:lnTo>
                                            <a:lnTo>
                                              <a:pt x="33" y="2"/>
                                            </a:lnTo>
                                            <a:lnTo>
                                              <a:pt x="34" y="2"/>
                                            </a:lnTo>
                                            <a:lnTo>
                                              <a:pt x="35" y="2"/>
                                            </a:lnTo>
                                            <a:lnTo>
                                              <a:pt x="36" y="1"/>
                                            </a:lnTo>
                                            <a:lnTo>
                                              <a:pt x="37" y="1"/>
                                            </a:lnTo>
                                            <a:lnTo>
                                              <a:pt x="40" y="1"/>
                                            </a:lnTo>
                                            <a:lnTo>
                                              <a:pt x="43" y="1"/>
                                            </a:lnTo>
                                            <a:lnTo>
                                              <a:pt x="46" y="1"/>
                                            </a:lnTo>
                                            <a:lnTo>
                                              <a:pt x="48" y="0"/>
                                            </a:lnTo>
                                            <a:lnTo>
                                              <a:pt x="51" y="0"/>
                                            </a:lnTo>
                                            <a:lnTo>
                                              <a:pt x="54" y="1"/>
                                            </a:lnTo>
                                            <a:lnTo>
                                              <a:pt x="56" y="1"/>
                                            </a:lnTo>
                                            <a:lnTo>
                                              <a:pt x="59" y="1"/>
                                            </a:lnTo>
                                            <a:lnTo>
                                              <a:pt x="61" y="1"/>
                                            </a:lnTo>
                                            <a:lnTo>
                                              <a:pt x="64" y="1"/>
                                            </a:lnTo>
                                            <a:lnTo>
                                              <a:pt x="66" y="2"/>
                                            </a:lnTo>
                                            <a:lnTo>
                                              <a:pt x="69" y="2"/>
                                            </a:lnTo>
                                            <a:lnTo>
                                              <a:pt x="72" y="3"/>
                                            </a:lnTo>
                                            <a:lnTo>
                                              <a:pt x="74" y="3"/>
                                            </a:lnTo>
                                            <a:lnTo>
                                              <a:pt x="77" y="4"/>
                                            </a:lnTo>
                                            <a:lnTo>
                                              <a:pt x="79" y="4"/>
                                            </a:lnTo>
                                            <a:lnTo>
                                              <a:pt x="82" y="5"/>
                                            </a:lnTo>
                                            <a:lnTo>
                                              <a:pt x="85" y="6"/>
                                            </a:lnTo>
                                            <a:lnTo>
                                              <a:pt x="87" y="6"/>
                                            </a:lnTo>
                                            <a:lnTo>
                                              <a:pt x="90" y="7"/>
                                            </a:lnTo>
                                            <a:lnTo>
                                              <a:pt x="93" y="8"/>
                                            </a:lnTo>
                                            <a:lnTo>
                                              <a:pt x="96" y="9"/>
                                            </a:lnTo>
                                            <a:lnTo>
                                              <a:pt x="98" y="9"/>
                                            </a:lnTo>
                                            <a:lnTo>
                                              <a:pt x="101" y="10"/>
                                            </a:lnTo>
                                            <a:lnTo>
                                              <a:pt x="104" y="11"/>
                                            </a:lnTo>
                                            <a:lnTo>
                                              <a:pt x="107" y="12"/>
                                            </a:lnTo>
                                            <a:lnTo>
                                              <a:pt x="111" y="13"/>
                                            </a:lnTo>
                                            <a:lnTo>
                                              <a:pt x="114" y="14"/>
                                            </a:lnTo>
                                            <a:lnTo>
                                              <a:pt x="117" y="15"/>
                                            </a:lnTo>
                                            <a:lnTo>
                                              <a:pt x="120" y="17"/>
                                            </a:lnTo>
                                            <a:lnTo>
                                              <a:pt x="124" y="18"/>
                                            </a:lnTo>
                                            <a:lnTo>
                                              <a:pt x="127" y="19"/>
                                            </a:lnTo>
                                          </a:path>
                                        </a:pathLst>
                                      </a:custGeom>
                                      <a:noFill/>
                                      <a:ln w="12699"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 name="Group 12"/>
                                      <p:cNvGrpSpPr/>
                                      <p:nvPr/>
                                    </p:nvGrpSpPr>
                                    <p:grpSpPr>
                                      <a:xfrm>
                                        <a:off x="785813" y="1614488"/>
                                        <a:ext cx="3373437" cy="4724400"/>
                                        <a:chOff x="785813" y="1614488"/>
                                        <a:chExt cx="3373437" cy="4724400"/>
                                      </a:xfrm>
                                    </p:grpSpPr>
                                    <p:sp>
                                      <p:nvSpPr>
                                        <p:cNvPr id="57349" name="Freeform 5"/>
                                        <p:cNvSpPr>
                                          <a:spLocks/>
                                        </p:cNvSpPr>
                                        <p:nvPr/>
                                      </p:nvSpPr>
                                      <p:spPr bwMode="auto">
                                        <a:xfrm>
                                          <a:off x="1192213" y="5257800"/>
                                          <a:ext cx="109537" cy="176213"/>
                                        </a:xfrm>
                                        <a:custGeom>
                                          <a:avLst/>
                                          <a:gdLst>
                                            <a:gd name="T0" fmla="*/ 4 w 69"/>
                                            <a:gd name="T1" fmla="*/ 2 h 111"/>
                                            <a:gd name="T2" fmla="*/ 3 w 69"/>
                                            <a:gd name="T3" fmla="*/ 5 h 111"/>
                                            <a:gd name="T4" fmla="*/ 1 w 69"/>
                                            <a:gd name="T5" fmla="*/ 8 h 111"/>
                                            <a:gd name="T6" fmla="*/ 1 w 69"/>
                                            <a:gd name="T7" fmla="*/ 11 h 111"/>
                                            <a:gd name="T8" fmla="*/ 1 w 69"/>
                                            <a:gd name="T9" fmla="*/ 14 h 111"/>
                                            <a:gd name="T10" fmla="*/ 0 w 69"/>
                                            <a:gd name="T11" fmla="*/ 17 h 111"/>
                                            <a:gd name="T12" fmla="*/ 1 w 69"/>
                                            <a:gd name="T13" fmla="*/ 19 h 111"/>
                                            <a:gd name="T14" fmla="*/ 1 w 69"/>
                                            <a:gd name="T15" fmla="*/ 22 h 111"/>
                                            <a:gd name="T16" fmla="*/ 1 w 69"/>
                                            <a:gd name="T17" fmla="*/ 24 h 111"/>
                                            <a:gd name="T18" fmla="*/ 2 w 69"/>
                                            <a:gd name="T19" fmla="*/ 26 h 111"/>
                                            <a:gd name="T20" fmla="*/ 3 w 69"/>
                                            <a:gd name="T21" fmla="*/ 29 h 111"/>
                                            <a:gd name="T22" fmla="*/ 4 w 69"/>
                                            <a:gd name="T23" fmla="*/ 31 h 111"/>
                                            <a:gd name="T24" fmla="*/ 5 w 69"/>
                                            <a:gd name="T25" fmla="*/ 33 h 111"/>
                                            <a:gd name="T26" fmla="*/ 6 w 69"/>
                                            <a:gd name="T27" fmla="*/ 35 h 111"/>
                                            <a:gd name="T28" fmla="*/ 6 w 69"/>
                                            <a:gd name="T29" fmla="*/ 37 h 111"/>
                                            <a:gd name="T30" fmla="*/ 7 w 69"/>
                                            <a:gd name="T31" fmla="*/ 39 h 111"/>
                                            <a:gd name="T32" fmla="*/ 9 w 69"/>
                                            <a:gd name="T33" fmla="*/ 43 h 111"/>
                                            <a:gd name="T34" fmla="*/ 12 w 69"/>
                                            <a:gd name="T35" fmla="*/ 48 h 111"/>
                                            <a:gd name="T36" fmla="*/ 14 w 69"/>
                                            <a:gd name="T37" fmla="*/ 52 h 111"/>
                                            <a:gd name="T38" fmla="*/ 17 w 69"/>
                                            <a:gd name="T39" fmla="*/ 57 h 111"/>
                                            <a:gd name="T40" fmla="*/ 20 w 69"/>
                                            <a:gd name="T41" fmla="*/ 61 h 111"/>
                                            <a:gd name="T42" fmla="*/ 23 w 69"/>
                                            <a:gd name="T43" fmla="*/ 66 h 111"/>
                                            <a:gd name="T44" fmla="*/ 26 w 69"/>
                                            <a:gd name="T45" fmla="*/ 70 h 111"/>
                                            <a:gd name="T46" fmla="*/ 30 w 69"/>
                                            <a:gd name="T47" fmla="*/ 74 h 111"/>
                                            <a:gd name="T48" fmla="*/ 33 w 69"/>
                                            <a:gd name="T49" fmla="*/ 78 h 111"/>
                                            <a:gd name="T50" fmla="*/ 37 w 69"/>
                                            <a:gd name="T51" fmla="*/ 82 h 111"/>
                                            <a:gd name="T52" fmla="*/ 41 w 69"/>
                                            <a:gd name="T53" fmla="*/ 85 h 111"/>
                                            <a:gd name="T54" fmla="*/ 46 w 69"/>
                                            <a:gd name="T55" fmla="*/ 90 h 111"/>
                                            <a:gd name="T56" fmla="*/ 50 w 69"/>
                                            <a:gd name="T57" fmla="*/ 94 h 111"/>
                                            <a:gd name="T58" fmla="*/ 55 w 69"/>
                                            <a:gd name="T59" fmla="*/ 98 h 111"/>
                                            <a:gd name="T60" fmla="*/ 60 w 69"/>
                                            <a:gd name="T61" fmla="*/ 102 h 111"/>
                                            <a:gd name="T62" fmla="*/ 65 w 69"/>
                                            <a:gd name="T63"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3"/>
                                              </a:lnTo>
                                              <a:lnTo>
                                                <a:pt x="3" y="5"/>
                                              </a:lnTo>
                                              <a:lnTo>
                                                <a:pt x="2" y="6"/>
                                              </a:lnTo>
                                              <a:lnTo>
                                                <a:pt x="1" y="8"/>
                                              </a:lnTo>
                                              <a:lnTo>
                                                <a:pt x="1" y="10"/>
                                              </a:lnTo>
                                              <a:lnTo>
                                                <a:pt x="1" y="11"/>
                                              </a:lnTo>
                                              <a:lnTo>
                                                <a:pt x="1" y="13"/>
                                              </a:lnTo>
                                              <a:lnTo>
                                                <a:pt x="1" y="14"/>
                                              </a:lnTo>
                                              <a:lnTo>
                                                <a:pt x="0" y="15"/>
                                              </a:lnTo>
                                              <a:lnTo>
                                                <a:pt x="0" y="17"/>
                                              </a:lnTo>
                                              <a:lnTo>
                                                <a:pt x="0" y="18"/>
                                              </a:lnTo>
                                              <a:lnTo>
                                                <a:pt x="1" y="19"/>
                                              </a:lnTo>
                                              <a:lnTo>
                                                <a:pt x="1" y="21"/>
                                              </a:lnTo>
                                              <a:lnTo>
                                                <a:pt x="1" y="22"/>
                                              </a:lnTo>
                                              <a:lnTo>
                                                <a:pt x="1" y="23"/>
                                              </a:lnTo>
                                              <a:lnTo>
                                                <a:pt x="1" y="24"/>
                                              </a:lnTo>
                                              <a:lnTo>
                                                <a:pt x="2" y="25"/>
                                              </a:lnTo>
                                              <a:lnTo>
                                                <a:pt x="2" y="26"/>
                                              </a:lnTo>
                                              <a:lnTo>
                                                <a:pt x="2" y="27"/>
                                              </a:lnTo>
                                              <a:lnTo>
                                                <a:pt x="3" y="29"/>
                                              </a:lnTo>
                                              <a:lnTo>
                                                <a:pt x="3" y="30"/>
                                              </a:lnTo>
                                              <a:lnTo>
                                                <a:pt x="4" y="31"/>
                                              </a:lnTo>
                                              <a:lnTo>
                                                <a:pt x="4" y="32"/>
                                              </a:lnTo>
                                              <a:lnTo>
                                                <a:pt x="5" y="33"/>
                                              </a:lnTo>
                                              <a:lnTo>
                                                <a:pt x="5" y="34"/>
                                              </a:lnTo>
                                              <a:lnTo>
                                                <a:pt x="6" y="35"/>
                                              </a:lnTo>
                                              <a:lnTo>
                                                <a:pt x="6" y="36"/>
                                              </a:lnTo>
                                              <a:lnTo>
                                                <a:pt x="6" y="37"/>
                                              </a:lnTo>
                                              <a:lnTo>
                                                <a:pt x="7" y="38"/>
                                              </a:lnTo>
                                              <a:lnTo>
                                                <a:pt x="7" y="39"/>
                                              </a:lnTo>
                                              <a:lnTo>
                                                <a:pt x="8" y="40"/>
                                              </a:lnTo>
                                              <a:lnTo>
                                                <a:pt x="9" y="43"/>
                                              </a:lnTo>
                                              <a:lnTo>
                                                <a:pt x="10" y="45"/>
                                              </a:lnTo>
                                              <a:lnTo>
                                                <a:pt x="12" y="48"/>
                                              </a:lnTo>
                                              <a:lnTo>
                                                <a:pt x="13" y="50"/>
                                              </a:lnTo>
                                              <a:lnTo>
                                                <a:pt x="14" y="52"/>
                                              </a:lnTo>
                                              <a:lnTo>
                                                <a:pt x="15" y="55"/>
                                              </a:lnTo>
                                              <a:lnTo>
                                                <a:pt x="17" y="57"/>
                                              </a:lnTo>
                                              <a:lnTo>
                                                <a:pt x="18" y="59"/>
                                              </a:lnTo>
                                              <a:lnTo>
                                                <a:pt x="20" y="61"/>
                                              </a:lnTo>
                                              <a:lnTo>
                                                <a:pt x="21" y="63"/>
                                              </a:lnTo>
                                              <a:lnTo>
                                                <a:pt x="23" y="66"/>
                                              </a:lnTo>
                                              <a:lnTo>
                                                <a:pt x="25" y="68"/>
                                              </a:lnTo>
                                              <a:lnTo>
                                                <a:pt x="26" y="70"/>
                                              </a:lnTo>
                                              <a:lnTo>
                                                <a:pt x="28" y="72"/>
                                              </a:lnTo>
                                              <a:lnTo>
                                                <a:pt x="30" y="74"/>
                                              </a:lnTo>
                                              <a:lnTo>
                                                <a:pt x="31" y="76"/>
                                              </a:lnTo>
                                              <a:lnTo>
                                                <a:pt x="33" y="78"/>
                                              </a:lnTo>
                                              <a:lnTo>
                                                <a:pt x="35" y="80"/>
                                              </a:lnTo>
                                              <a:lnTo>
                                                <a:pt x="37" y="82"/>
                                              </a:lnTo>
                                              <a:lnTo>
                                                <a:pt x="39" y="84"/>
                                              </a:lnTo>
                                              <a:lnTo>
                                                <a:pt x="41" y="85"/>
                                              </a:lnTo>
                                              <a:lnTo>
                                                <a:pt x="43" y="88"/>
                                              </a:lnTo>
                                              <a:lnTo>
                                                <a:pt x="46" y="90"/>
                                              </a:lnTo>
                                              <a:lnTo>
                                                <a:pt x="48" y="92"/>
                                              </a:lnTo>
                                              <a:lnTo>
                                                <a:pt x="50" y="94"/>
                                              </a:lnTo>
                                              <a:lnTo>
                                                <a:pt x="53" y="96"/>
                                              </a:lnTo>
                                              <a:lnTo>
                                                <a:pt x="55" y="98"/>
                                              </a:lnTo>
                                              <a:lnTo>
                                                <a:pt x="57" y="100"/>
                                              </a:lnTo>
                                              <a:lnTo>
                                                <a:pt x="60" y="102"/>
                                              </a:lnTo>
                                              <a:lnTo>
                                                <a:pt x="62" y="105"/>
                                              </a:lnTo>
                                              <a:lnTo>
                                                <a:pt x="65" y="107"/>
                                              </a:lnTo>
                                              <a:lnTo>
                                                <a:pt x="68" y="110"/>
                                              </a:lnTo>
                                            </a:path>
                                          </a:pathLst>
                                        </a:custGeom>
                                        <a:noFill/>
                                        <a:ln w="22225"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2" name="Group 11"/>
                                        <p:cNvGrpSpPr/>
                                        <p:nvPr/>
                                      </p:nvGrpSpPr>
                                      <p:grpSpPr>
                                        <a:xfrm>
                                          <a:off x="785813" y="1614488"/>
                                          <a:ext cx="3373437" cy="4724400"/>
                                          <a:chOff x="785813" y="1614488"/>
                                          <a:chExt cx="3373437" cy="4724400"/>
                                        </a:xfrm>
                                      </p:grpSpPr>
                                      <p:sp>
                                        <p:nvSpPr>
                                          <p:cNvPr id="57351" name="Freeform 7"/>
                                          <p:cNvSpPr>
                                            <a:spLocks/>
                                          </p:cNvSpPr>
                                          <p:nvPr/>
                                        </p:nvSpPr>
                                        <p:spPr bwMode="auto">
                                          <a:xfrm>
                                            <a:off x="1401763" y="5254625"/>
                                            <a:ext cx="201612" cy="31750"/>
                                          </a:xfrm>
                                          <a:custGeom>
                                            <a:avLst/>
                                            <a:gdLst>
                                              <a:gd name="T0" fmla="*/ 125 w 127"/>
                                              <a:gd name="T1" fmla="*/ 2 h 20"/>
                                              <a:gd name="T2" fmla="*/ 123 w 127"/>
                                              <a:gd name="T3" fmla="*/ 5 h 20"/>
                                              <a:gd name="T4" fmla="*/ 120 w 127"/>
                                              <a:gd name="T5" fmla="*/ 8 h 20"/>
                                              <a:gd name="T6" fmla="*/ 118 w 127"/>
                                              <a:gd name="T7" fmla="*/ 10 h 20"/>
                                              <a:gd name="T8" fmla="*/ 116 w 127"/>
                                              <a:gd name="T9" fmla="*/ 12 h 20"/>
                                              <a:gd name="T10" fmla="*/ 113 w 127"/>
                                              <a:gd name="T11" fmla="*/ 13 h 20"/>
                                              <a:gd name="T12" fmla="*/ 111 w 127"/>
                                              <a:gd name="T13" fmla="*/ 14 h 20"/>
                                              <a:gd name="T14" fmla="*/ 109 w 127"/>
                                              <a:gd name="T15" fmla="*/ 15 h 20"/>
                                              <a:gd name="T16" fmla="*/ 106 w 127"/>
                                              <a:gd name="T17" fmla="*/ 16 h 20"/>
                                              <a:gd name="T18" fmla="*/ 104 w 127"/>
                                              <a:gd name="T19" fmla="*/ 16 h 20"/>
                                              <a:gd name="T20" fmla="*/ 102 w 127"/>
                                              <a:gd name="T21" fmla="*/ 17 h 20"/>
                                              <a:gd name="T22" fmla="*/ 100 w 127"/>
                                              <a:gd name="T23" fmla="*/ 17 h 20"/>
                                              <a:gd name="T24" fmla="*/ 97 w 127"/>
                                              <a:gd name="T25" fmla="*/ 17 h 20"/>
                                              <a:gd name="T26" fmla="*/ 95 w 127"/>
                                              <a:gd name="T27" fmla="*/ 18 h 20"/>
                                              <a:gd name="T28" fmla="*/ 93 w 127"/>
                                              <a:gd name="T29" fmla="*/ 18 h 20"/>
                                              <a:gd name="T30" fmla="*/ 90 w 127"/>
                                              <a:gd name="T31" fmla="*/ 18 h 20"/>
                                              <a:gd name="T32" fmla="*/ 84 w 127"/>
                                              <a:gd name="T33" fmla="*/ 19 h 20"/>
                                              <a:gd name="T34" fmla="*/ 78 w 127"/>
                                              <a:gd name="T35" fmla="*/ 19 h 20"/>
                                              <a:gd name="T36" fmla="*/ 73 w 127"/>
                                              <a:gd name="T37" fmla="*/ 19 h 20"/>
                                              <a:gd name="T38" fmla="*/ 68 w 127"/>
                                              <a:gd name="T39" fmla="*/ 19 h 20"/>
                                              <a:gd name="T40" fmla="*/ 63 w 127"/>
                                              <a:gd name="T41" fmla="*/ 18 h 20"/>
                                              <a:gd name="T42" fmla="*/ 57 w 127"/>
                                              <a:gd name="T43" fmla="*/ 18 h 20"/>
                                              <a:gd name="T44" fmla="*/ 52 w 127"/>
                                              <a:gd name="T45" fmla="*/ 17 h 20"/>
                                              <a:gd name="T46" fmla="*/ 47 w 127"/>
                                              <a:gd name="T47" fmla="*/ 16 h 20"/>
                                              <a:gd name="T48" fmla="*/ 42 w 127"/>
                                              <a:gd name="T49" fmla="*/ 14 h 20"/>
                                              <a:gd name="T50" fmla="*/ 36 w 127"/>
                                              <a:gd name="T51" fmla="*/ 13 h 20"/>
                                              <a:gd name="T52" fmla="*/ 31 w 127"/>
                                              <a:gd name="T53" fmla="*/ 11 h 20"/>
                                              <a:gd name="T54" fmla="*/ 25 w 127"/>
                                              <a:gd name="T55" fmla="*/ 10 h 20"/>
                                              <a:gd name="T56" fmla="*/ 19 w 127"/>
                                              <a:gd name="T57" fmla="*/ 7 h 20"/>
                                              <a:gd name="T58" fmla="*/ 13 w 127"/>
                                              <a:gd name="T59" fmla="*/ 6 h 20"/>
                                              <a:gd name="T60" fmla="*/ 6 w 127"/>
                                              <a:gd name="T61" fmla="*/ 3 h 20"/>
                                              <a:gd name="T62" fmla="*/ 0 w 127"/>
                                              <a:gd name="T6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20">
                                                <a:moveTo>
                                                  <a:pt x="126" y="0"/>
                                                </a:moveTo>
                                                <a:lnTo>
                                                  <a:pt x="125" y="2"/>
                                                </a:lnTo>
                                                <a:lnTo>
                                                  <a:pt x="124" y="4"/>
                                                </a:lnTo>
                                                <a:lnTo>
                                                  <a:pt x="123" y="5"/>
                                                </a:lnTo>
                                                <a:lnTo>
                                                  <a:pt x="121" y="7"/>
                                                </a:lnTo>
                                                <a:lnTo>
                                                  <a:pt x="120" y="8"/>
                                                </a:lnTo>
                                                <a:lnTo>
                                                  <a:pt x="119" y="9"/>
                                                </a:lnTo>
                                                <a:lnTo>
                                                  <a:pt x="118" y="10"/>
                                                </a:lnTo>
                                                <a:lnTo>
                                                  <a:pt x="117" y="11"/>
                                                </a:lnTo>
                                                <a:lnTo>
                                                  <a:pt x="116" y="12"/>
                                                </a:lnTo>
                                                <a:lnTo>
                                                  <a:pt x="115" y="12"/>
                                                </a:lnTo>
                                                <a:lnTo>
                                                  <a:pt x="113" y="13"/>
                                                </a:lnTo>
                                                <a:lnTo>
                                                  <a:pt x="112" y="14"/>
                                                </a:lnTo>
                                                <a:lnTo>
                                                  <a:pt x="111" y="14"/>
                                                </a:lnTo>
                                                <a:lnTo>
                                                  <a:pt x="110" y="15"/>
                                                </a:lnTo>
                                                <a:lnTo>
                                                  <a:pt x="109" y="15"/>
                                                </a:lnTo>
                                                <a:lnTo>
                                                  <a:pt x="108" y="16"/>
                                                </a:lnTo>
                                                <a:lnTo>
                                                  <a:pt x="106" y="16"/>
                                                </a:lnTo>
                                                <a:lnTo>
                                                  <a:pt x="105" y="16"/>
                                                </a:lnTo>
                                                <a:lnTo>
                                                  <a:pt x="104" y="16"/>
                                                </a:lnTo>
                                                <a:lnTo>
                                                  <a:pt x="103" y="17"/>
                                                </a:lnTo>
                                                <a:lnTo>
                                                  <a:pt x="102" y="17"/>
                                                </a:lnTo>
                                                <a:lnTo>
                                                  <a:pt x="101" y="17"/>
                                                </a:lnTo>
                                                <a:lnTo>
                                                  <a:pt x="100" y="17"/>
                                                </a:lnTo>
                                                <a:lnTo>
                                                  <a:pt x="98" y="17"/>
                                                </a:lnTo>
                                                <a:lnTo>
                                                  <a:pt x="97" y="17"/>
                                                </a:lnTo>
                                                <a:lnTo>
                                                  <a:pt x="96" y="18"/>
                                                </a:lnTo>
                                                <a:lnTo>
                                                  <a:pt x="95" y="18"/>
                                                </a:lnTo>
                                                <a:lnTo>
                                                  <a:pt x="94" y="18"/>
                                                </a:lnTo>
                                                <a:lnTo>
                                                  <a:pt x="93" y="18"/>
                                                </a:lnTo>
                                                <a:lnTo>
                                                  <a:pt x="92" y="18"/>
                                                </a:lnTo>
                                                <a:lnTo>
                                                  <a:pt x="90" y="18"/>
                                                </a:lnTo>
                                                <a:lnTo>
                                                  <a:pt x="87" y="19"/>
                                                </a:lnTo>
                                                <a:lnTo>
                                                  <a:pt x="84" y="19"/>
                                                </a:lnTo>
                                                <a:lnTo>
                                                  <a:pt x="81" y="19"/>
                                                </a:lnTo>
                                                <a:lnTo>
                                                  <a:pt x="78" y="19"/>
                                                </a:lnTo>
                                                <a:lnTo>
                                                  <a:pt x="76" y="19"/>
                                                </a:lnTo>
                                                <a:lnTo>
                                                  <a:pt x="73" y="19"/>
                                                </a:lnTo>
                                                <a:lnTo>
                                                  <a:pt x="70" y="19"/>
                                                </a:lnTo>
                                                <a:lnTo>
                                                  <a:pt x="68" y="19"/>
                                                </a:lnTo>
                                                <a:lnTo>
                                                  <a:pt x="65" y="19"/>
                                                </a:lnTo>
                                                <a:lnTo>
                                                  <a:pt x="63" y="18"/>
                                                </a:lnTo>
                                                <a:lnTo>
                                                  <a:pt x="60" y="18"/>
                                                </a:lnTo>
                                                <a:lnTo>
                                                  <a:pt x="57" y="18"/>
                                                </a:lnTo>
                                                <a:lnTo>
                                                  <a:pt x="55" y="17"/>
                                                </a:lnTo>
                                                <a:lnTo>
                                                  <a:pt x="52" y="17"/>
                                                </a:lnTo>
                                                <a:lnTo>
                                                  <a:pt x="49" y="16"/>
                                                </a:lnTo>
                                                <a:lnTo>
                                                  <a:pt x="47" y="16"/>
                                                </a:lnTo>
                                                <a:lnTo>
                                                  <a:pt x="44" y="15"/>
                                                </a:lnTo>
                                                <a:lnTo>
                                                  <a:pt x="42" y="14"/>
                                                </a:lnTo>
                                                <a:lnTo>
                                                  <a:pt x="39" y="14"/>
                                                </a:lnTo>
                                                <a:lnTo>
                                                  <a:pt x="36" y="13"/>
                                                </a:lnTo>
                                                <a:lnTo>
                                                  <a:pt x="33" y="12"/>
                                                </a:lnTo>
                                                <a:lnTo>
                                                  <a:pt x="31" y="11"/>
                                                </a:lnTo>
                                                <a:lnTo>
                                                  <a:pt x="28" y="10"/>
                                                </a:lnTo>
                                                <a:lnTo>
                                                  <a:pt x="25" y="10"/>
                                                </a:lnTo>
                                                <a:lnTo>
                                                  <a:pt x="22" y="9"/>
                                                </a:lnTo>
                                                <a:lnTo>
                                                  <a:pt x="19" y="7"/>
                                                </a:lnTo>
                                                <a:lnTo>
                                                  <a:pt x="16" y="7"/>
                                                </a:lnTo>
                                                <a:lnTo>
                                                  <a:pt x="13" y="6"/>
                                                </a:lnTo>
                                                <a:lnTo>
                                                  <a:pt x="10" y="5"/>
                                                </a:lnTo>
                                                <a:lnTo>
                                                  <a:pt x="6" y="3"/>
                                                </a:lnTo>
                                                <a:lnTo>
                                                  <a:pt x="3" y="2"/>
                                                </a:lnTo>
                                                <a:lnTo>
                                                  <a:pt x="0" y="1"/>
                                                </a:lnTo>
                                              </a:path>
                                            </a:pathLst>
                                          </a:custGeom>
                                          <a:noFill/>
                                          <a:ln w="22225"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60" name="Freeform 16"/>
                                          <p:cNvSpPr>
                                            <a:spLocks/>
                                          </p:cNvSpPr>
                                          <p:nvPr/>
                                        </p:nvSpPr>
                                        <p:spPr bwMode="auto">
                                          <a:xfrm>
                                            <a:off x="1401763" y="4905375"/>
                                            <a:ext cx="109537" cy="176213"/>
                                          </a:xfrm>
                                          <a:custGeom>
                                            <a:avLst/>
                                            <a:gdLst>
                                              <a:gd name="T0" fmla="*/ 4 w 69"/>
                                              <a:gd name="T1" fmla="*/ 2 h 111"/>
                                              <a:gd name="T2" fmla="*/ 2 w 69"/>
                                              <a:gd name="T3" fmla="*/ 5 h 111"/>
                                              <a:gd name="T4" fmla="*/ 1 w 69"/>
                                              <a:gd name="T5" fmla="*/ 9 h 111"/>
                                              <a:gd name="T6" fmla="*/ 0 w 69"/>
                                              <a:gd name="T7" fmla="*/ 12 h 111"/>
                                              <a:gd name="T8" fmla="*/ 0 w 69"/>
                                              <a:gd name="T9" fmla="*/ 15 h 111"/>
                                              <a:gd name="T10" fmla="*/ 0 w 69"/>
                                              <a:gd name="T11" fmla="*/ 17 h 111"/>
                                              <a:gd name="T12" fmla="*/ 0 w 69"/>
                                              <a:gd name="T13" fmla="*/ 20 h 111"/>
                                              <a:gd name="T14" fmla="*/ 0 w 69"/>
                                              <a:gd name="T15" fmla="*/ 22 h 111"/>
                                              <a:gd name="T16" fmla="*/ 1 w 69"/>
                                              <a:gd name="T17" fmla="*/ 25 h 111"/>
                                              <a:gd name="T18" fmla="*/ 2 w 69"/>
                                              <a:gd name="T19" fmla="*/ 27 h 111"/>
                                              <a:gd name="T20" fmla="*/ 3 w 69"/>
                                              <a:gd name="T21" fmla="*/ 29 h 111"/>
                                              <a:gd name="T22" fmla="*/ 3 w 69"/>
                                              <a:gd name="T23" fmla="*/ 32 h 111"/>
                                              <a:gd name="T24" fmla="*/ 4 w 69"/>
                                              <a:gd name="T25" fmla="*/ 34 h 111"/>
                                              <a:gd name="T26" fmla="*/ 5 w 69"/>
                                              <a:gd name="T27" fmla="*/ 36 h 111"/>
                                              <a:gd name="T28" fmla="*/ 6 w 69"/>
                                              <a:gd name="T29" fmla="*/ 38 h 111"/>
                                              <a:gd name="T30" fmla="*/ 7 w 69"/>
                                              <a:gd name="T31" fmla="*/ 40 h 111"/>
                                              <a:gd name="T32" fmla="*/ 9 w 69"/>
                                              <a:gd name="T33" fmla="*/ 43 h 111"/>
                                              <a:gd name="T34" fmla="*/ 11 w 69"/>
                                              <a:gd name="T35" fmla="*/ 48 h 111"/>
                                              <a:gd name="T36" fmla="*/ 14 w 69"/>
                                              <a:gd name="T37" fmla="*/ 53 h 111"/>
                                              <a:gd name="T38" fmla="*/ 16 w 69"/>
                                              <a:gd name="T39" fmla="*/ 58 h 111"/>
                                              <a:gd name="T40" fmla="*/ 19 w 69"/>
                                              <a:gd name="T41" fmla="*/ 62 h 111"/>
                                              <a:gd name="T42" fmla="*/ 23 w 69"/>
                                              <a:gd name="T43" fmla="*/ 66 h 111"/>
                                              <a:gd name="T44" fmla="*/ 26 w 69"/>
                                              <a:gd name="T45" fmla="*/ 70 h 111"/>
                                              <a:gd name="T46" fmla="*/ 29 w 69"/>
                                              <a:gd name="T47" fmla="*/ 74 h 111"/>
                                              <a:gd name="T48" fmla="*/ 33 w 69"/>
                                              <a:gd name="T49" fmla="*/ 78 h 111"/>
                                              <a:gd name="T50" fmla="*/ 37 w 69"/>
                                              <a:gd name="T51" fmla="*/ 82 h 111"/>
                                              <a:gd name="T52" fmla="*/ 41 w 69"/>
                                              <a:gd name="T53" fmla="*/ 86 h 111"/>
                                              <a:gd name="T54" fmla="*/ 45 w 69"/>
                                              <a:gd name="T55" fmla="*/ 90 h 111"/>
                                              <a:gd name="T56" fmla="*/ 49 w 69"/>
                                              <a:gd name="T57" fmla="*/ 94 h 111"/>
                                              <a:gd name="T58" fmla="*/ 54 w 69"/>
                                              <a:gd name="T59" fmla="*/ 99 h 111"/>
                                              <a:gd name="T60" fmla="*/ 59 w 69"/>
                                              <a:gd name="T61" fmla="*/ 103 h 111"/>
                                              <a:gd name="T62" fmla="*/ 65 w 69"/>
                                              <a:gd name="T6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4"/>
                                                </a:lnTo>
                                                <a:lnTo>
                                                  <a:pt x="2" y="5"/>
                                                </a:lnTo>
                                                <a:lnTo>
                                                  <a:pt x="2" y="7"/>
                                                </a:lnTo>
                                                <a:lnTo>
                                                  <a:pt x="1" y="9"/>
                                                </a:lnTo>
                                                <a:lnTo>
                                                  <a:pt x="1" y="10"/>
                                                </a:lnTo>
                                                <a:lnTo>
                                                  <a:pt x="0" y="12"/>
                                                </a:lnTo>
                                                <a:lnTo>
                                                  <a:pt x="0" y="13"/>
                                                </a:lnTo>
                                                <a:lnTo>
                                                  <a:pt x="0" y="15"/>
                                                </a:lnTo>
                                                <a:lnTo>
                                                  <a:pt x="0" y="16"/>
                                                </a:lnTo>
                                                <a:lnTo>
                                                  <a:pt x="0" y="17"/>
                                                </a:lnTo>
                                                <a:lnTo>
                                                  <a:pt x="0" y="19"/>
                                                </a:lnTo>
                                                <a:lnTo>
                                                  <a:pt x="0" y="20"/>
                                                </a:lnTo>
                                                <a:lnTo>
                                                  <a:pt x="0" y="21"/>
                                                </a:lnTo>
                                                <a:lnTo>
                                                  <a:pt x="0" y="22"/>
                                                </a:lnTo>
                                                <a:lnTo>
                                                  <a:pt x="1" y="24"/>
                                                </a:lnTo>
                                                <a:lnTo>
                                                  <a:pt x="1" y="25"/>
                                                </a:lnTo>
                                                <a:lnTo>
                                                  <a:pt x="1" y="26"/>
                                                </a:lnTo>
                                                <a:lnTo>
                                                  <a:pt x="2" y="27"/>
                                                </a:lnTo>
                                                <a:lnTo>
                                                  <a:pt x="2" y="28"/>
                                                </a:lnTo>
                                                <a:lnTo>
                                                  <a:pt x="3" y="29"/>
                                                </a:lnTo>
                                                <a:lnTo>
                                                  <a:pt x="3" y="30"/>
                                                </a:lnTo>
                                                <a:lnTo>
                                                  <a:pt x="3" y="32"/>
                                                </a:lnTo>
                                                <a:lnTo>
                                                  <a:pt x="4" y="32"/>
                                                </a:lnTo>
                                                <a:lnTo>
                                                  <a:pt x="4" y="34"/>
                                                </a:lnTo>
                                                <a:lnTo>
                                                  <a:pt x="5" y="35"/>
                                                </a:lnTo>
                                                <a:lnTo>
                                                  <a:pt x="5" y="36"/>
                                                </a:lnTo>
                                                <a:lnTo>
                                                  <a:pt x="6" y="37"/>
                                                </a:lnTo>
                                                <a:lnTo>
                                                  <a:pt x="6" y="38"/>
                                                </a:lnTo>
                                                <a:lnTo>
                                                  <a:pt x="7" y="39"/>
                                                </a:lnTo>
                                                <a:lnTo>
                                                  <a:pt x="7" y="40"/>
                                                </a:lnTo>
                                                <a:lnTo>
                                                  <a:pt x="8" y="41"/>
                                                </a:lnTo>
                                                <a:lnTo>
                                                  <a:pt x="9" y="43"/>
                                                </a:lnTo>
                                                <a:lnTo>
                                                  <a:pt x="10" y="46"/>
                                                </a:lnTo>
                                                <a:lnTo>
                                                  <a:pt x="11" y="48"/>
                                                </a:lnTo>
                                                <a:lnTo>
                                                  <a:pt x="12" y="51"/>
                                                </a:lnTo>
                                                <a:lnTo>
                                                  <a:pt x="14" y="53"/>
                                                </a:lnTo>
                                                <a:lnTo>
                                                  <a:pt x="15" y="55"/>
                                                </a:lnTo>
                                                <a:lnTo>
                                                  <a:pt x="16" y="58"/>
                                                </a:lnTo>
                                                <a:lnTo>
                                                  <a:pt x="18" y="60"/>
                                                </a:lnTo>
                                                <a:lnTo>
                                                  <a:pt x="19" y="62"/>
                                                </a:lnTo>
                                                <a:lnTo>
                                                  <a:pt x="21" y="64"/>
                                                </a:lnTo>
                                                <a:lnTo>
                                                  <a:pt x="23" y="66"/>
                                                </a:lnTo>
                                                <a:lnTo>
                                                  <a:pt x="24" y="68"/>
                                                </a:lnTo>
                                                <a:lnTo>
                                                  <a:pt x="26" y="70"/>
                                                </a:lnTo>
                                                <a:lnTo>
                                                  <a:pt x="27" y="72"/>
                                                </a:lnTo>
                                                <a:lnTo>
                                                  <a:pt x="29" y="74"/>
                                                </a:lnTo>
                                                <a:lnTo>
                                                  <a:pt x="31" y="76"/>
                                                </a:lnTo>
                                                <a:lnTo>
                                                  <a:pt x="33" y="78"/>
                                                </a:lnTo>
                                                <a:lnTo>
                                                  <a:pt x="35" y="80"/>
                                                </a:lnTo>
                                                <a:lnTo>
                                                  <a:pt x="37" y="82"/>
                                                </a:lnTo>
                                                <a:lnTo>
                                                  <a:pt x="39" y="84"/>
                                                </a:lnTo>
                                                <a:lnTo>
                                                  <a:pt x="41" y="86"/>
                                                </a:lnTo>
                                                <a:lnTo>
                                                  <a:pt x="43" y="88"/>
                                                </a:lnTo>
                                                <a:lnTo>
                                                  <a:pt x="45" y="90"/>
                                                </a:lnTo>
                                                <a:lnTo>
                                                  <a:pt x="47" y="92"/>
                                                </a:lnTo>
                                                <a:lnTo>
                                                  <a:pt x="49" y="94"/>
                                                </a:lnTo>
                                                <a:lnTo>
                                                  <a:pt x="52" y="96"/>
                                                </a:lnTo>
                                                <a:lnTo>
                                                  <a:pt x="54" y="99"/>
                                                </a:lnTo>
                                                <a:lnTo>
                                                  <a:pt x="57" y="101"/>
                                                </a:lnTo>
                                                <a:lnTo>
                                                  <a:pt x="59" y="103"/>
                                                </a:lnTo>
                                                <a:lnTo>
                                                  <a:pt x="62" y="105"/>
                                                </a:lnTo>
                                                <a:lnTo>
                                                  <a:pt x="65" y="108"/>
                                                </a:lnTo>
                                                <a:lnTo>
                                                  <a:pt x="68" y="110"/>
                                                </a:lnTo>
                                              </a:path>
                                            </a:pathLst>
                                          </a:custGeom>
                                          <a:solidFill>
                                            <a:schemeClr val="accent1"/>
                                          </a:solidFill>
                                          <a:ln w="12699" cap="rnd" cmpd="sng">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63" name="Freeform 19"/>
                                          <p:cNvSpPr>
                                            <a:spLocks/>
                                          </p:cNvSpPr>
                                          <p:nvPr/>
                                        </p:nvSpPr>
                                        <p:spPr bwMode="auto">
                                          <a:xfrm>
                                            <a:off x="1609725" y="4903788"/>
                                            <a:ext cx="203200" cy="31750"/>
                                          </a:xfrm>
                                          <a:custGeom>
                                            <a:avLst/>
                                            <a:gdLst>
                                              <a:gd name="T0" fmla="*/ 126 w 128"/>
                                              <a:gd name="T1" fmla="*/ 2 h 20"/>
                                              <a:gd name="T2" fmla="*/ 123 w 128"/>
                                              <a:gd name="T3" fmla="*/ 5 h 20"/>
                                              <a:gd name="T4" fmla="*/ 121 w 128"/>
                                              <a:gd name="T5" fmla="*/ 8 h 20"/>
                                              <a:gd name="T6" fmla="*/ 119 w 128"/>
                                              <a:gd name="T7" fmla="*/ 10 h 20"/>
                                              <a:gd name="T8" fmla="*/ 117 w 128"/>
                                              <a:gd name="T9" fmla="*/ 11 h 20"/>
                                              <a:gd name="T10" fmla="*/ 114 w 128"/>
                                              <a:gd name="T11" fmla="*/ 13 h 20"/>
                                              <a:gd name="T12" fmla="*/ 112 w 128"/>
                                              <a:gd name="T13" fmla="*/ 14 h 20"/>
                                              <a:gd name="T14" fmla="*/ 109 w 128"/>
                                              <a:gd name="T15" fmla="*/ 15 h 20"/>
                                              <a:gd name="T16" fmla="*/ 107 w 128"/>
                                              <a:gd name="T17" fmla="*/ 16 h 20"/>
                                              <a:gd name="T18" fmla="*/ 105 w 128"/>
                                              <a:gd name="T19" fmla="*/ 16 h 20"/>
                                              <a:gd name="T20" fmla="*/ 103 w 128"/>
                                              <a:gd name="T21" fmla="*/ 16 h 20"/>
                                              <a:gd name="T22" fmla="*/ 100 w 128"/>
                                              <a:gd name="T23" fmla="*/ 17 h 20"/>
                                              <a:gd name="T24" fmla="*/ 98 w 128"/>
                                              <a:gd name="T25" fmla="*/ 17 h 20"/>
                                              <a:gd name="T26" fmla="*/ 96 w 128"/>
                                              <a:gd name="T27" fmla="*/ 17 h 20"/>
                                              <a:gd name="T28" fmla="*/ 93 w 128"/>
                                              <a:gd name="T29" fmla="*/ 18 h 20"/>
                                              <a:gd name="T30" fmla="*/ 91 w 128"/>
                                              <a:gd name="T31" fmla="*/ 18 h 20"/>
                                              <a:gd name="T32" fmla="*/ 87 w 128"/>
                                              <a:gd name="T33" fmla="*/ 18 h 20"/>
                                              <a:gd name="T34" fmla="*/ 82 w 128"/>
                                              <a:gd name="T35" fmla="*/ 19 h 20"/>
                                              <a:gd name="T36" fmla="*/ 76 w 128"/>
                                              <a:gd name="T37" fmla="*/ 19 h 20"/>
                                              <a:gd name="T38" fmla="*/ 71 w 128"/>
                                              <a:gd name="T39" fmla="*/ 19 h 20"/>
                                              <a:gd name="T40" fmla="*/ 66 w 128"/>
                                              <a:gd name="T41" fmla="*/ 18 h 20"/>
                                              <a:gd name="T42" fmla="*/ 61 w 128"/>
                                              <a:gd name="T43" fmla="*/ 18 h 20"/>
                                              <a:gd name="T44" fmla="*/ 55 w 128"/>
                                              <a:gd name="T45" fmla="*/ 17 h 20"/>
                                              <a:gd name="T46" fmla="*/ 50 w 128"/>
                                              <a:gd name="T47" fmla="*/ 16 h 20"/>
                                              <a:gd name="T48" fmla="*/ 45 w 128"/>
                                              <a:gd name="T49" fmla="*/ 15 h 20"/>
                                              <a:gd name="T50" fmla="*/ 40 w 128"/>
                                              <a:gd name="T51" fmla="*/ 13 h 20"/>
                                              <a:gd name="T52" fmla="*/ 34 w 128"/>
                                              <a:gd name="T53" fmla="*/ 12 h 20"/>
                                              <a:gd name="T54" fmla="*/ 29 w 128"/>
                                              <a:gd name="T55" fmla="*/ 10 h 20"/>
                                              <a:gd name="T56" fmla="*/ 23 w 128"/>
                                              <a:gd name="T57" fmla="*/ 8 h 20"/>
                                              <a:gd name="T58" fmla="*/ 16 w 128"/>
                                              <a:gd name="T59" fmla="*/ 6 h 20"/>
                                              <a:gd name="T60" fmla="*/ 10 w 128"/>
                                              <a:gd name="T61" fmla="*/ 4 h 20"/>
                                              <a:gd name="T62" fmla="*/ 3 w 128"/>
                                              <a:gd name="T6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127" y="0"/>
                                                </a:moveTo>
                                                <a:lnTo>
                                                  <a:pt x="126" y="2"/>
                                                </a:lnTo>
                                                <a:lnTo>
                                                  <a:pt x="124" y="3"/>
                                                </a:lnTo>
                                                <a:lnTo>
                                                  <a:pt x="123" y="5"/>
                                                </a:lnTo>
                                                <a:lnTo>
                                                  <a:pt x="122" y="6"/>
                                                </a:lnTo>
                                                <a:lnTo>
                                                  <a:pt x="121" y="8"/>
                                                </a:lnTo>
                                                <a:lnTo>
                                                  <a:pt x="120" y="8"/>
                                                </a:lnTo>
                                                <a:lnTo>
                                                  <a:pt x="119" y="10"/>
                                                </a:lnTo>
                                                <a:lnTo>
                                                  <a:pt x="118" y="11"/>
                                                </a:lnTo>
                                                <a:lnTo>
                                                  <a:pt x="117" y="11"/>
                                                </a:lnTo>
                                                <a:lnTo>
                                                  <a:pt x="115" y="12"/>
                                                </a:lnTo>
                                                <a:lnTo>
                                                  <a:pt x="114" y="13"/>
                                                </a:lnTo>
                                                <a:lnTo>
                                                  <a:pt x="113" y="14"/>
                                                </a:lnTo>
                                                <a:lnTo>
                                                  <a:pt x="112" y="14"/>
                                                </a:lnTo>
                                                <a:lnTo>
                                                  <a:pt x="111" y="14"/>
                                                </a:lnTo>
                                                <a:lnTo>
                                                  <a:pt x="109" y="15"/>
                                                </a:lnTo>
                                                <a:lnTo>
                                                  <a:pt x="108" y="15"/>
                                                </a:lnTo>
                                                <a:lnTo>
                                                  <a:pt x="107" y="16"/>
                                                </a:lnTo>
                                                <a:lnTo>
                                                  <a:pt x="106" y="16"/>
                                                </a:lnTo>
                                                <a:lnTo>
                                                  <a:pt x="105" y="16"/>
                                                </a:lnTo>
                                                <a:lnTo>
                                                  <a:pt x="104" y="16"/>
                                                </a:lnTo>
                                                <a:lnTo>
                                                  <a:pt x="103" y="16"/>
                                                </a:lnTo>
                                                <a:lnTo>
                                                  <a:pt x="101" y="17"/>
                                                </a:lnTo>
                                                <a:lnTo>
                                                  <a:pt x="100" y="17"/>
                                                </a:lnTo>
                                                <a:lnTo>
                                                  <a:pt x="99" y="17"/>
                                                </a:lnTo>
                                                <a:lnTo>
                                                  <a:pt x="98" y="17"/>
                                                </a:lnTo>
                                                <a:lnTo>
                                                  <a:pt x="97" y="17"/>
                                                </a:lnTo>
                                                <a:lnTo>
                                                  <a:pt x="96" y="17"/>
                                                </a:lnTo>
                                                <a:lnTo>
                                                  <a:pt x="95" y="17"/>
                                                </a:lnTo>
                                                <a:lnTo>
                                                  <a:pt x="93" y="18"/>
                                                </a:lnTo>
                                                <a:lnTo>
                                                  <a:pt x="92" y="18"/>
                                                </a:lnTo>
                                                <a:lnTo>
                                                  <a:pt x="91" y="18"/>
                                                </a:lnTo>
                                                <a:lnTo>
                                                  <a:pt x="90" y="18"/>
                                                </a:lnTo>
                                                <a:lnTo>
                                                  <a:pt x="87" y="18"/>
                                                </a:lnTo>
                                                <a:lnTo>
                                                  <a:pt x="85" y="19"/>
                                                </a:lnTo>
                                                <a:lnTo>
                                                  <a:pt x="82" y="19"/>
                                                </a:lnTo>
                                                <a:lnTo>
                                                  <a:pt x="79" y="19"/>
                                                </a:lnTo>
                                                <a:lnTo>
                                                  <a:pt x="76" y="19"/>
                                                </a:lnTo>
                                                <a:lnTo>
                                                  <a:pt x="74" y="19"/>
                                                </a:lnTo>
                                                <a:lnTo>
                                                  <a:pt x="71" y="19"/>
                                                </a:lnTo>
                                                <a:lnTo>
                                                  <a:pt x="68" y="18"/>
                                                </a:lnTo>
                                                <a:lnTo>
                                                  <a:pt x="66" y="18"/>
                                                </a:lnTo>
                                                <a:lnTo>
                                                  <a:pt x="63" y="18"/>
                                                </a:lnTo>
                                                <a:lnTo>
                                                  <a:pt x="61" y="18"/>
                                                </a:lnTo>
                                                <a:lnTo>
                                                  <a:pt x="58" y="17"/>
                                                </a:lnTo>
                                                <a:lnTo>
                                                  <a:pt x="55" y="17"/>
                                                </a:lnTo>
                                                <a:lnTo>
                                                  <a:pt x="53" y="16"/>
                                                </a:lnTo>
                                                <a:lnTo>
                                                  <a:pt x="50" y="16"/>
                                                </a:lnTo>
                                                <a:lnTo>
                                                  <a:pt x="48" y="15"/>
                                                </a:lnTo>
                                                <a:lnTo>
                                                  <a:pt x="45" y="15"/>
                                                </a:lnTo>
                                                <a:lnTo>
                                                  <a:pt x="42" y="14"/>
                                                </a:lnTo>
                                                <a:lnTo>
                                                  <a:pt x="40" y="13"/>
                                                </a:lnTo>
                                                <a:lnTo>
                                                  <a:pt x="37" y="13"/>
                                                </a:lnTo>
                                                <a:lnTo>
                                                  <a:pt x="34" y="12"/>
                                                </a:lnTo>
                                                <a:lnTo>
                                                  <a:pt x="31" y="11"/>
                                                </a:lnTo>
                                                <a:lnTo>
                                                  <a:pt x="29" y="10"/>
                                                </a:lnTo>
                                                <a:lnTo>
                                                  <a:pt x="26" y="9"/>
                                                </a:lnTo>
                                                <a:lnTo>
                                                  <a:pt x="23" y="8"/>
                                                </a:lnTo>
                                                <a:lnTo>
                                                  <a:pt x="20" y="7"/>
                                                </a:lnTo>
                                                <a:lnTo>
                                                  <a:pt x="16" y="6"/>
                                                </a:lnTo>
                                                <a:lnTo>
                                                  <a:pt x="14" y="5"/>
                                                </a:lnTo>
                                                <a:lnTo>
                                                  <a:pt x="10" y="4"/>
                                                </a:lnTo>
                                                <a:lnTo>
                                                  <a:pt x="7" y="3"/>
                                                </a:lnTo>
                                                <a:lnTo>
                                                  <a:pt x="3" y="2"/>
                                                </a:lnTo>
                                                <a:lnTo>
                                                  <a:pt x="0" y="1"/>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57438" name="Group 94"/>
                                          <p:cNvGrpSpPr>
                                            <a:grpSpLocks/>
                                          </p:cNvGrpSpPr>
                                          <p:nvPr/>
                                        </p:nvGrpSpPr>
                                        <p:grpSpPr bwMode="auto">
                                          <a:xfrm>
                                            <a:off x="785813" y="5459413"/>
                                            <a:ext cx="985837" cy="879475"/>
                                            <a:chOff x="495" y="3439"/>
                                            <a:chExt cx="621" cy="554"/>
                                          </a:xfrm>
                                        </p:grpSpPr>
                                        <p:sp>
                                          <p:nvSpPr>
                                            <p:cNvPr id="57433" name="Line 89"/>
                                            <p:cNvSpPr>
                                              <a:spLocks noChangeShapeType="1"/>
                                            </p:cNvSpPr>
                                            <p:nvPr/>
                                          </p:nvSpPr>
                                          <p:spPr bwMode="auto">
                                            <a:xfrm flipH="1">
                                              <a:off x="495" y="3482"/>
                                              <a:ext cx="326" cy="511"/>
                                            </a:xfrm>
                                            <a:prstGeom prst="line">
                                              <a:avLst/>
                                            </a:prstGeom>
                                            <a:noFill/>
                                            <a:ln w="50799">
                                              <a:solidFill>
                                                <a:srgbClr val="91770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34" name="Line 90"/>
                                            <p:cNvSpPr>
                                              <a:spLocks noChangeShapeType="1"/>
                                            </p:cNvSpPr>
                                            <p:nvPr/>
                                          </p:nvSpPr>
                                          <p:spPr bwMode="auto">
                                            <a:xfrm>
                                              <a:off x="807" y="3495"/>
                                              <a:ext cx="309" cy="496"/>
                                            </a:xfrm>
                                            <a:prstGeom prst="line">
                                              <a:avLst/>
                                            </a:prstGeom>
                                            <a:noFill/>
                                            <a:ln w="50799">
                                              <a:solidFill>
                                                <a:srgbClr val="91770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35" name="Line 91"/>
                                            <p:cNvSpPr>
                                              <a:spLocks noChangeShapeType="1"/>
                                            </p:cNvSpPr>
                                            <p:nvPr/>
                                          </p:nvSpPr>
                                          <p:spPr bwMode="auto">
                                            <a:xfrm>
                                              <a:off x="809" y="3509"/>
                                              <a:ext cx="0" cy="360"/>
                                            </a:xfrm>
                                            <a:prstGeom prst="line">
                                              <a:avLst/>
                                            </a:prstGeom>
                                            <a:noFill/>
                                            <a:ln w="50799">
                                              <a:solidFill>
                                                <a:srgbClr val="91770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36" name="Oval 92"/>
                                            <p:cNvSpPr>
                                              <a:spLocks noChangeArrowheads="1"/>
                                            </p:cNvSpPr>
                                            <p:nvPr/>
                                          </p:nvSpPr>
                                          <p:spPr bwMode="auto">
                                            <a:xfrm>
                                              <a:off x="667" y="3469"/>
                                              <a:ext cx="277" cy="5"/>
                                            </a:xfrm>
                                            <a:prstGeom prst="ellipse">
                                              <a:avLst/>
                                            </a:prstGeom>
                                            <a:noFill/>
                                            <a:ln w="50799">
                                              <a:solidFill>
                                                <a:schemeClr val="accent4"/>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37" name="Rectangle 93"/>
                                            <p:cNvSpPr>
                                              <a:spLocks noChangeArrowheads="1"/>
                                            </p:cNvSpPr>
                                            <p:nvPr/>
                                          </p:nvSpPr>
                                          <p:spPr bwMode="auto">
                                            <a:xfrm flipV="1">
                                              <a:off x="795" y="3439"/>
                                              <a:ext cx="26" cy="15"/>
                                            </a:xfrm>
                                            <a:prstGeom prst="rect">
                                              <a:avLst/>
                                            </a:prstGeom>
                                            <a:noFill/>
                                            <a:ln w="222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 name="Group 10"/>
                                          <p:cNvGrpSpPr/>
                                          <p:nvPr/>
                                        </p:nvGrpSpPr>
                                        <p:grpSpPr>
                                          <a:xfrm>
                                            <a:off x="1200150" y="1614488"/>
                                            <a:ext cx="2959100" cy="4248150"/>
                                            <a:chOff x="1200150" y="1614488"/>
                                            <a:chExt cx="2959100" cy="4248150"/>
                                          </a:xfrm>
                                        </p:grpSpPr>
                                        <p:sp>
                                          <p:nvSpPr>
                                            <p:cNvPr id="57391" name="Freeform 47"/>
                                            <p:cNvSpPr>
                                              <a:spLocks/>
                                            </p:cNvSpPr>
                                            <p:nvPr/>
                                          </p:nvSpPr>
                                          <p:spPr bwMode="auto">
                                            <a:xfrm>
                                              <a:off x="2822575" y="2439988"/>
                                              <a:ext cx="109538" cy="177800"/>
                                            </a:xfrm>
                                            <a:custGeom>
                                              <a:avLst/>
                                              <a:gdLst>
                                                <a:gd name="T0" fmla="*/ 4 w 69"/>
                                                <a:gd name="T1" fmla="*/ 2 h 112"/>
                                                <a:gd name="T2" fmla="*/ 2 w 69"/>
                                                <a:gd name="T3" fmla="*/ 6 h 112"/>
                                                <a:gd name="T4" fmla="*/ 1 w 69"/>
                                                <a:gd name="T5" fmla="*/ 9 h 112"/>
                                                <a:gd name="T6" fmla="*/ 1 w 69"/>
                                                <a:gd name="T7" fmla="*/ 12 h 112"/>
                                                <a:gd name="T8" fmla="*/ 0 w 69"/>
                                                <a:gd name="T9" fmla="*/ 15 h 112"/>
                                                <a:gd name="T10" fmla="*/ 0 w 69"/>
                                                <a:gd name="T11" fmla="*/ 18 h 112"/>
                                                <a:gd name="T12" fmla="*/ 0 w 69"/>
                                                <a:gd name="T13" fmla="*/ 20 h 112"/>
                                                <a:gd name="T14" fmla="*/ 1 w 69"/>
                                                <a:gd name="T15" fmla="*/ 23 h 112"/>
                                                <a:gd name="T16" fmla="*/ 1 w 69"/>
                                                <a:gd name="T17" fmla="*/ 25 h 112"/>
                                                <a:gd name="T18" fmla="*/ 2 w 69"/>
                                                <a:gd name="T19" fmla="*/ 27 h 112"/>
                                                <a:gd name="T20" fmla="*/ 3 w 69"/>
                                                <a:gd name="T21" fmla="*/ 29 h 112"/>
                                                <a:gd name="T22" fmla="*/ 4 w 69"/>
                                                <a:gd name="T23" fmla="*/ 32 h 112"/>
                                                <a:gd name="T24" fmla="*/ 4 w 69"/>
                                                <a:gd name="T25" fmla="*/ 34 h 112"/>
                                                <a:gd name="T26" fmla="*/ 5 w 69"/>
                                                <a:gd name="T27" fmla="*/ 36 h 112"/>
                                                <a:gd name="T28" fmla="*/ 6 w 69"/>
                                                <a:gd name="T29" fmla="*/ 38 h 112"/>
                                                <a:gd name="T30" fmla="*/ 7 w 69"/>
                                                <a:gd name="T31" fmla="*/ 40 h 112"/>
                                                <a:gd name="T32" fmla="*/ 9 w 69"/>
                                                <a:gd name="T33" fmla="*/ 44 h 112"/>
                                                <a:gd name="T34" fmla="*/ 11 w 69"/>
                                                <a:gd name="T35" fmla="*/ 49 h 112"/>
                                                <a:gd name="T36" fmla="*/ 14 w 69"/>
                                                <a:gd name="T37" fmla="*/ 54 h 112"/>
                                                <a:gd name="T38" fmla="*/ 17 w 69"/>
                                                <a:gd name="T39" fmla="*/ 58 h 112"/>
                                                <a:gd name="T40" fmla="*/ 20 w 69"/>
                                                <a:gd name="T41" fmla="*/ 62 h 112"/>
                                                <a:gd name="T42" fmla="*/ 23 w 69"/>
                                                <a:gd name="T43" fmla="*/ 67 h 112"/>
                                                <a:gd name="T44" fmla="*/ 26 w 69"/>
                                                <a:gd name="T45" fmla="*/ 71 h 112"/>
                                                <a:gd name="T46" fmla="*/ 30 w 69"/>
                                                <a:gd name="T47" fmla="*/ 75 h 112"/>
                                                <a:gd name="T48" fmla="*/ 33 w 69"/>
                                                <a:gd name="T49" fmla="*/ 79 h 112"/>
                                                <a:gd name="T50" fmla="*/ 37 w 69"/>
                                                <a:gd name="T51" fmla="*/ 82 h 112"/>
                                                <a:gd name="T52" fmla="*/ 41 w 69"/>
                                                <a:gd name="T53" fmla="*/ 87 h 112"/>
                                                <a:gd name="T54" fmla="*/ 45 w 69"/>
                                                <a:gd name="T55" fmla="*/ 90 h 112"/>
                                                <a:gd name="T56" fmla="*/ 50 w 69"/>
                                                <a:gd name="T57" fmla="*/ 95 h 112"/>
                                                <a:gd name="T58" fmla="*/ 55 w 69"/>
                                                <a:gd name="T59" fmla="*/ 99 h 112"/>
                                                <a:gd name="T60" fmla="*/ 60 w 69"/>
                                                <a:gd name="T61" fmla="*/ 103 h 112"/>
                                                <a:gd name="T62" fmla="*/ 65 w 69"/>
                                                <a:gd name="T63" fmla="*/ 10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2">
                                                  <a:moveTo>
                                                    <a:pt x="5" y="0"/>
                                                  </a:moveTo>
                                                  <a:lnTo>
                                                    <a:pt x="4" y="2"/>
                                                  </a:lnTo>
                                                  <a:lnTo>
                                                    <a:pt x="3" y="4"/>
                                                  </a:lnTo>
                                                  <a:lnTo>
                                                    <a:pt x="2" y="6"/>
                                                  </a:lnTo>
                                                  <a:lnTo>
                                                    <a:pt x="2" y="7"/>
                                                  </a:lnTo>
                                                  <a:lnTo>
                                                    <a:pt x="1" y="9"/>
                                                  </a:lnTo>
                                                  <a:lnTo>
                                                    <a:pt x="1" y="10"/>
                                                  </a:lnTo>
                                                  <a:lnTo>
                                                    <a:pt x="1" y="12"/>
                                                  </a:lnTo>
                                                  <a:lnTo>
                                                    <a:pt x="0" y="13"/>
                                                  </a:lnTo>
                                                  <a:lnTo>
                                                    <a:pt x="0" y="15"/>
                                                  </a:lnTo>
                                                  <a:lnTo>
                                                    <a:pt x="0" y="16"/>
                                                  </a:lnTo>
                                                  <a:lnTo>
                                                    <a:pt x="0" y="18"/>
                                                  </a:lnTo>
                                                  <a:lnTo>
                                                    <a:pt x="0" y="19"/>
                                                  </a:lnTo>
                                                  <a:lnTo>
                                                    <a:pt x="0" y="20"/>
                                                  </a:lnTo>
                                                  <a:lnTo>
                                                    <a:pt x="1" y="21"/>
                                                  </a:lnTo>
                                                  <a:lnTo>
                                                    <a:pt x="1" y="23"/>
                                                  </a:lnTo>
                                                  <a:lnTo>
                                                    <a:pt x="1" y="24"/>
                                                  </a:lnTo>
                                                  <a:lnTo>
                                                    <a:pt x="1" y="25"/>
                                                  </a:lnTo>
                                                  <a:lnTo>
                                                    <a:pt x="1" y="26"/>
                                                  </a:lnTo>
                                                  <a:lnTo>
                                                    <a:pt x="2" y="27"/>
                                                  </a:lnTo>
                                                  <a:lnTo>
                                                    <a:pt x="2" y="29"/>
                                                  </a:lnTo>
                                                  <a:lnTo>
                                                    <a:pt x="3" y="29"/>
                                                  </a:lnTo>
                                                  <a:lnTo>
                                                    <a:pt x="3" y="31"/>
                                                  </a:lnTo>
                                                  <a:lnTo>
                                                    <a:pt x="4" y="32"/>
                                                  </a:lnTo>
                                                  <a:lnTo>
                                                    <a:pt x="4" y="33"/>
                                                  </a:lnTo>
                                                  <a:lnTo>
                                                    <a:pt x="4" y="34"/>
                                                  </a:lnTo>
                                                  <a:lnTo>
                                                    <a:pt x="5" y="35"/>
                                                  </a:lnTo>
                                                  <a:lnTo>
                                                    <a:pt x="5" y="36"/>
                                                  </a:lnTo>
                                                  <a:lnTo>
                                                    <a:pt x="6" y="37"/>
                                                  </a:lnTo>
                                                  <a:lnTo>
                                                    <a:pt x="6" y="38"/>
                                                  </a:lnTo>
                                                  <a:lnTo>
                                                    <a:pt x="7" y="39"/>
                                                  </a:lnTo>
                                                  <a:lnTo>
                                                    <a:pt x="7" y="40"/>
                                                  </a:lnTo>
                                                  <a:lnTo>
                                                    <a:pt x="8" y="41"/>
                                                  </a:lnTo>
                                                  <a:lnTo>
                                                    <a:pt x="9" y="44"/>
                                                  </a:lnTo>
                                                  <a:lnTo>
                                                    <a:pt x="10" y="47"/>
                                                  </a:lnTo>
                                                  <a:lnTo>
                                                    <a:pt x="11" y="49"/>
                                                  </a:lnTo>
                                                  <a:lnTo>
                                                    <a:pt x="12" y="51"/>
                                                  </a:lnTo>
                                                  <a:lnTo>
                                                    <a:pt x="14" y="54"/>
                                                  </a:lnTo>
                                                  <a:lnTo>
                                                    <a:pt x="15" y="56"/>
                                                  </a:lnTo>
                                                  <a:lnTo>
                                                    <a:pt x="17" y="58"/>
                                                  </a:lnTo>
                                                  <a:lnTo>
                                                    <a:pt x="18" y="60"/>
                                                  </a:lnTo>
                                                  <a:lnTo>
                                                    <a:pt x="20" y="62"/>
                                                  </a:lnTo>
                                                  <a:lnTo>
                                                    <a:pt x="21" y="65"/>
                                                  </a:lnTo>
                                                  <a:lnTo>
                                                    <a:pt x="23" y="67"/>
                                                  </a:lnTo>
                                                  <a:lnTo>
                                                    <a:pt x="24" y="69"/>
                                                  </a:lnTo>
                                                  <a:lnTo>
                                                    <a:pt x="26" y="71"/>
                                                  </a:lnTo>
                                                  <a:lnTo>
                                                    <a:pt x="28" y="73"/>
                                                  </a:lnTo>
                                                  <a:lnTo>
                                                    <a:pt x="30" y="75"/>
                                                  </a:lnTo>
                                                  <a:lnTo>
                                                    <a:pt x="31" y="76"/>
                                                  </a:lnTo>
                                                  <a:lnTo>
                                                    <a:pt x="33" y="79"/>
                                                  </a:lnTo>
                                                  <a:lnTo>
                                                    <a:pt x="35" y="81"/>
                                                  </a:lnTo>
                                                  <a:lnTo>
                                                    <a:pt x="37" y="82"/>
                                                  </a:lnTo>
                                                  <a:lnTo>
                                                    <a:pt x="39" y="84"/>
                                                  </a:lnTo>
                                                  <a:lnTo>
                                                    <a:pt x="41" y="87"/>
                                                  </a:lnTo>
                                                  <a:lnTo>
                                                    <a:pt x="43" y="89"/>
                                                  </a:lnTo>
                                                  <a:lnTo>
                                                    <a:pt x="45" y="90"/>
                                                  </a:lnTo>
                                                  <a:lnTo>
                                                    <a:pt x="48" y="92"/>
                                                  </a:lnTo>
                                                  <a:lnTo>
                                                    <a:pt x="50" y="95"/>
                                                  </a:lnTo>
                                                  <a:lnTo>
                                                    <a:pt x="52" y="97"/>
                                                  </a:lnTo>
                                                  <a:lnTo>
                                                    <a:pt x="55" y="99"/>
                                                  </a:lnTo>
                                                  <a:lnTo>
                                                    <a:pt x="57" y="101"/>
                                                  </a:lnTo>
                                                  <a:lnTo>
                                                    <a:pt x="60" y="103"/>
                                                  </a:lnTo>
                                                  <a:lnTo>
                                                    <a:pt x="62" y="106"/>
                                                  </a:lnTo>
                                                  <a:lnTo>
                                                    <a:pt x="65" y="108"/>
                                                  </a:lnTo>
                                                  <a:lnTo>
                                                    <a:pt x="68" y="111"/>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 name="Group 9"/>
                                            <p:cNvGrpSpPr/>
                                            <p:nvPr/>
                                          </p:nvGrpSpPr>
                                          <p:grpSpPr>
                                            <a:xfrm>
                                              <a:off x="1200150" y="1614488"/>
                                              <a:ext cx="2959100" cy="4248150"/>
                                              <a:chOff x="1200150" y="1614488"/>
                                              <a:chExt cx="2959100" cy="4248150"/>
                                            </a:xfrm>
                                          </p:grpSpPr>
                                          <p:sp>
                                            <p:nvSpPr>
                                              <p:cNvPr id="57393" name="Freeform 49"/>
                                              <p:cNvSpPr>
                                                <a:spLocks/>
                                              </p:cNvSpPr>
                                              <p:nvPr/>
                                            </p:nvSpPr>
                                            <p:spPr bwMode="auto">
                                              <a:xfrm>
                                                <a:off x="3030538" y="2438400"/>
                                                <a:ext cx="203200" cy="31750"/>
                                              </a:xfrm>
                                              <a:custGeom>
                                                <a:avLst/>
                                                <a:gdLst>
                                                  <a:gd name="T0" fmla="*/ 126 w 128"/>
                                                  <a:gd name="T1" fmla="*/ 2 h 20"/>
                                                  <a:gd name="T2" fmla="*/ 124 w 128"/>
                                                  <a:gd name="T3" fmla="*/ 5 h 20"/>
                                                  <a:gd name="T4" fmla="*/ 121 w 128"/>
                                                  <a:gd name="T5" fmla="*/ 8 h 20"/>
                                                  <a:gd name="T6" fmla="*/ 119 w 128"/>
                                                  <a:gd name="T7" fmla="*/ 10 h 20"/>
                                                  <a:gd name="T8" fmla="*/ 117 w 128"/>
                                                  <a:gd name="T9" fmla="*/ 11 h 20"/>
                                                  <a:gd name="T10" fmla="*/ 114 w 128"/>
                                                  <a:gd name="T11" fmla="*/ 13 h 20"/>
                                                  <a:gd name="T12" fmla="*/ 112 w 128"/>
                                                  <a:gd name="T13" fmla="*/ 14 h 20"/>
                                                  <a:gd name="T14" fmla="*/ 110 w 128"/>
                                                  <a:gd name="T15" fmla="*/ 15 h 20"/>
                                                  <a:gd name="T16" fmla="*/ 108 w 128"/>
                                                  <a:gd name="T17" fmla="*/ 16 h 20"/>
                                                  <a:gd name="T18" fmla="*/ 105 w 128"/>
                                                  <a:gd name="T19" fmla="*/ 16 h 20"/>
                                                  <a:gd name="T20" fmla="*/ 103 w 128"/>
                                                  <a:gd name="T21" fmla="*/ 17 h 20"/>
                                                  <a:gd name="T22" fmla="*/ 100 w 128"/>
                                                  <a:gd name="T23" fmla="*/ 17 h 20"/>
                                                  <a:gd name="T24" fmla="*/ 97 w 128"/>
                                                  <a:gd name="T25" fmla="*/ 17 h 20"/>
                                                  <a:gd name="T26" fmla="*/ 95 w 128"/>
                                                  <a:gd name="T27" fmla="*/ 18 h 20"/>
                                                  <a:gd name="T28" fmla="*/ 93 w 128"/>
                                                  <a:gd name="T29" fmla="*/ 18 h 20"/>
                                                  <a:gd name="T30" fmla="*/ 91 w 128"/>
                                                  <a:gd name="T31" fmla="*/ 18 h 20"/>
                                                  <a:gd name="T32" fmla="*/ 85 w 128"/>
                                                  <a:gd name="T33" fmla="*/ 19 h 20"/>
                                                  <a:gd name="T34" fmla="*/ 79 w 128"/>
                                                  <a:gd name="T35" fmla="*/ 19 h 20"/>
                                                  <a:gd name="T36" fmla="*/ 74 w 128"/>
                                                  <a:gd name="T37" fmla="*/ 19 h 20"/>
                                                  <a:gd name="T38" fmla="*/ 69 w 128"/>
                                                  <a:gd name="T39" fmla="*/ 19 h 20"/>
                                                  <a:gd name="T40" fmla="*/ 63 w 128"/>
                                                  <a:gd name="T41" fmla="*/ 18 h 20"/>
                                                  <a:gd name="T42" fmla="*/ 58 w 128"/>
                                                  <a:gd name="T43" fmla="*/ 18 h 20"/>
                                                  <a:gd name="T44" fmla="*/ 53 w 128"/>
                                                  <a:gd name="T45" fmla="*/ 17 h 20"/>
                                                  <a:gd name="T46" fmla="*/ 48 w 128"/>
                                                  <a:gd name="T47" fmla="*/ 16 h 20"/>
                                                  <a:gd name="T48" fmla="*/ 43 w 128"/>
                                                  <a:gd name="T49" fmla="*/ 14 h 20"/>
                                                  <a:gd name="T50" fmla="*/ 37 w 128"/>
                                                  <a:gd name="T51" fmla="*/ 13 h 20"/>
                                                  <a:gd name="T52" fmla="*/ 32 w 128"/>
                                                  <a:gd name="T53" fmla="*/ 11 h 20"/>
                                                  <a:gd name="T54" fmla="*/ 26 w 128"/>
                                                  <a:gd name="T55" fmla="*/ 9 h 20"/>
                                                  <a:gd name="T56" fmla="*/ 20 w 128"/>
                                                  <a:gd name="T57" fmla="*/ 7 h 20"/>
                                                  <a:gd name="T58" fmla="*/ 14 w 128"/>
                                                  <a:gd name="T59" fmla="*/ 5 h 20"/>
                                                  <a:gd name="T60" fmla="*/ 7 w 128"/>
                                                  <a:gd name="T61" fmla="*/ 3 h 20"/>
                                                  <a:gd name="T62" fmla="*/ 0 w 128"/>
                                                  <a:gd name="T6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127" y="0"/>
                                                    </a:moveTo>
                                                    <a:lnTo>
                                                      <a:pt x="126" y="2"/>
                                                    </a:lnTo>
                                                    <a:lnTo>
                                                      <a:pt x="125" y="3"/>
                                                    </a:lnTo>
                                                    <a:lnTo>
                                                      <a:pt x="124" y="5"/>
                                                    </a:lnTo>
                                                    <a:lnTo>
                                                      <a:pt x="122" y="6"/>
                                                    </a:lnTo>
                                                    <a:lnTo>
                                                      <a:pt x="121" y="8"/>
                                                    </a:lnTo>
                                                    <a:lnTo>
                                                      <a:pt x="120" y="9"/>
                                                    </a:lnTo>
                                                    <a:lnTo>
                                                      <a:pt x="119" y="10"/>
                                                    </a:lnTo>
                                                    <a:lnTo>
                                                      <a:pt x="118" y="11"/>
                                                    </a:lnTo>
                                                    <a:lnTo>
                                                      <a:pt x="117" y="11"/>
                                                    </a:lnTo>
                                                    <a:lnTo>
                                                      <a:pt x="116" y="12"/>
                                                    </a:lnTo>
                                                    <a:lnTo>
                                                      <a:pt x="114" y="13"/>
                                                    </a:lnTo>
                                                    <a:lnTo>
                                                      <a:pt x="113" y="14"/>
                                                    </a:lnTo>
                                                    <a:lnTo>
                                                      <a:pt x="112" y="14"/>
                                                    </a:lnTo>
                                                    <a:lnTo>
                                                      <a:pt x="111" y="15"/>
                                                    </a:lnTo>
                                                    <a:lnTo>
                                                      <a:pt x="110" y="15"/>
                                                    </a:lnTo>
                                                    <a:lnTo>
                                                      <a:pt x="109" y="16"/>
                                                    </a:lnTo>
                                                    <a:lnTo>
                                                      <a:pt x="108" y="16"/>
                                                    </a:lnTo>
                                                    <a:lnTo>
                                                      <a:pt x="106" y="16"/>
                                                    </a:lnTo>
                                                    <a:lnTo>
                                                      <a:pt x="105" y="16"/>
                                                    </a:lnTo>
                                                    <a:lnTo>
                                                      <a:pt x="104" y="16"/>
                                                    </a:lnTo>
                                                    <a:lnTo>
                                                      <a:pt x="103" y="17"/>
                                                    </a:lnTo>
                                                    <a:lnTo>
                                                      <a:pt x="102" y="17"/>
                                                    </a:lnTo>
                                                    <a:lnTo>
                                                      <a:pt x="100" y="17"/>
                                                    </a:lnTo>
                                                    <a:lnTo>
                                                      <a:pt x="98" y="17"/>
                                                    </a:lnTo>
                                                    <a:lnTo>
                                                      <a:pt x="97" y="17"/>
                                                    </a:lnTo>
                                                    <a:lnTo>
                                                      <a:pt x="96" y="18"/>
                                                    </a:lnTo>
                                                    <a:lnTo>
                                                      <a:pt x="95" y="18"/>
                                                    </a:lnTo>
                                                    <a:lnTo>
                                                      <a:pt x="94" y="18"/>
                                                    </a:lnTo>
                                                    <a:lnTo>
                                                      <a:pt x="93" y="18"/>
                                                    </a:lnTo>
                                                    <a:lnTo>
                                                      <a:pt x="92" y="18"/>
                                                    </a:lnTo>
                                                    <a:lnTo>
                                                      <a:pt x="91" y="18"/>
                                                    </a:lnTo>
                                                    <a:lnTo>
                                                      <a:pt x="88" y="19"/>
                                                    </a:lnTo>
                                                    <a:lnTo>
                                                      <a:pt x="85" y="19"/>
                                                    </a:lnTo>
                                                    <a:lnTo>
                                                      <a:pt x="82" y="19"/>
                                                    </a:lnTo>
                                                    <a:lnTo>
                                                      <a:pt x="79" y="19"/>
                                                    </a:lnTo>
                                                    <a:lnTo>
                                                      <a:pt x="77" y="19"/>
                                                    </a:lnTo>
                                                    <a:lnTo>
                                                      <a:pt x="74" y="19"/>
                                                    </a:lnTo>
                                                    <a:lnTo>
                                                      <a:pt x="71" y="19"/>
                                                    </a:lnTo>
                                                    <a:lnTo>
                                                      <a:pt x="69" y="19"/>
                                                    </a:lnTo>
                                                    <a:lnTo>
                                                      <a:pt x="66" y="19"/>
                                                    </a:lnTo>
                                                    <a:lnTo>
                                                      <a:pt x="63" y="18"/>
                                                    </a:lnTo>
                                                    <a:lnTo>
                                                      <a:pt x="61" y="18"/>
                                                    </a:lnTo>
                                                    <a:lnTo>
                                                      <a:pt x="58" y="18"/>
                                                    </a:lnTo>
                                                    <a:lnTo>
                                                      <a:pt x="56" y="17"/>
                                                    </a:lnTo>
                                                    <a:lnTo>
                                                      <a:pt x="53" y="17"/>
                                                    </a:lnTo>
                                                    <a:lnTo>
                                                      <a:pt x="51" y="16"/>
                                                    </a:lnTo>
                                                    <a:lnTo>
                                                      <a:pt x="48" y="16"/>
                                                    </a:lnTo>
                                                    <a:lnTo>
                                                      <a:pt x="45" y="15"/>
                                                    </a:lnTo>
                                                    <a:lnTo>
                                                      <a:pt x="43" y="14"/>
                                                    </a:lnTo>
                                                    <a:lnTo>
                                                      <a:pt x="40" y="14"/>
                                                    </a:lnTo>
                                                    <a:lnTo>
                                                      <a:pt x="37" y="13"/>
                                                    </a:lnTo>
                                                    <a:lnTo>
                                                      <a:pt x="34" y="12"/>
                                                    </a:lnTo>
                                                    <a:lnTo>
                                                      <a:pt x="32" y="11"/>
                                                    </a:lnTo>
                                                    <a:lnTo>
                                                      <a:pt x="29" y="10"/>
                                                    </a:lnTo>
                                                    <a:lnTo>
                                                      <a:pt x="26" y="9"/>
                                                    </a:lnTo>
                                                    <a:lnTo>
                                                      <a:pt x="23" y="8"/>
                                                    </a:lnTo>
                                                    <a:lnTo>
                                                      <a:pt x="20" y="7"/>
                                                    </a:lnTo>
                                                    <a:lnTo>
                                                      <a:pt x="17" y="6"/>
                                                    </a:lnTo>
                                                    <a:lnTo>
                                                      <a:pt x="14" y="5"/>
                                                    </a:lnTo>
                                                    <a:lnTo>
                                                      <a:pt x="10" y="4"/>
                                                    </a:lnTo>
                                                    <a:lnTo>
                                                      <a:pt x="7" y="3"/>
                                                    </a:lnTo>
                                                    <a:lnTo>
                                                      <a:pt x="4" y="2"/>
                                                    </a:lnTo>
                                                    <a:lnTo>
                                                      <a:pt x="0" y="1"/>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 name="Group 8"/>
                                              <p:cNvGrpSpPr/>
                                              <p:nvPr/>
                                            </p:nvGrpSpPr>
                                            <p:grpSpPr>
                                              <a:xfrm>
                                                <a:off x="1200150" y="1614488"/>
                                                <a:ext cx="2959100" cy="4248150"/>
                                                <a:chOff x="1200150" y="1614488"/>
                                                <a:chExt cx="2959100" cy="4248150"/>
                                              </a:xfrm>
                                            </p:grpSpPr>
                                            <p:sp>
                                              <p:nvSpPr>
                                                <p:cNvPr id="57355" name="Freeform 11"/>
                                                <p:cNvSpPr>
                                                  <a:spLocks/>
                                                </p:cNvSpPr>
                                                <p:nvPr/>
                                              </p:nvSpPr>
                                              <p:spPr bwMode="auto">
                                                <a:xfrm>
                                                  <a:off x="2209800" y="3495675"/>
                                                  <a:ext cx="109538" cy="176213"/>
                                                </a:xfrm>
                                                <a:custGeom>
                                                  <a:avLst/>
                                                  <a:gdLst>
                                                    <a:gd name="T0" fmla="*/ 4 w 69"/>
                                                    <a:gd name="T1" fmla="*/ 2 h 111"/>
                                                    <a:gd name="T2" fmla="*/ 2 w 69"/>
                                                    <a:gd name="T3" fmla="*/ 5 h 111"/>
                                                    <a:gd name="T4" fmla="*/ 1 w 69"/>
                                                    <a:gd name="T5" fmla="*/ 8 h 111"/>
                                                    <a:gd name="T6" fmla="*/ 1 w 69"/>
                                                    <a:gd name="T7" fmla="*/ 11 h 111"/>
                                                    <a:gd name="T8" fmla="*/ 0 w 69"/>
                                                    <a:gd name="T9" fmla="*/ 14 h 111"/>
                                                    <a:gd name="T10" fmla="*/ 0 w 69"/>
                                                    <a:gd name="T11" fmla="*/ 17 h 111"/>
                                                    <a:gd name="T12" fmla="*/ 0 w 69"/>
                                                    <a:gd name="T13" fmla="*/ 20 h 111"/>
                                                    <a:gd name="T14" fmla="*/ 1 w 69"/>
                                                    <a:gd name="T15" fmla="*/ 22 h 111"/>
                                                    <a:gd name="T16" fmla="*/ 1 w 69"/>
                                                    <a:gd name="T17" fmla="*/ 25 h 111"/>
                                                    <a:gd name="T18" fmla="*/ 2 w 69"/>
                                                    <a:gd name="T19" fmla="*/ 27 h 111"/>
                                                    <a:gd name="T20" fmla="*/ 3 w 69"/>
                                                    <a:gd name="T21" fmla="*/ 29 h 111"/>
                                                    <a:gd name="T22" fmla="*/ 3 w 69"/>
                                                    <a:gd name="T23" fmla="*/ 31 h 111"/>
                                                    <a:gd name="T24" fmla="*/ 4 w 69"/>
                                                    <a:gd name="T25" fmla="*/ 33 h 111"/>
                                                    <a:gd name="T26" fmla="*/ 5 w 69"/>
                                                    <a:gd name="T27" fmla="*/ 36 h 111"/>
                                                    <a:gd name="T28" fmla="*/ 6 w 69"/>
                                                    <a:gd name="T29" fmla="*/ 38 h 111"/>
                                                    <a:gd name="T30" fmla="*/ 7 w 69"/>
                                                    <a:gd name="T31" fmla="*/ 40 h 111"/>
                                                    <a:gd name="T32" fmla="*/ 9 w 69"/>
                                                    <a:gd name="T33" fmla="*/ 43 h 111"/>
                                                    <a:gd name="T34" fmla="*/ 11 w 69"/>
                                                    <a:gd name="T35" fmla="*/ 48 h 111"/>
                                                    <a:gd name="T36" fmla="*/ 14 w 69"/>
                                                    <a:gd name="T37" fmla="*/ 53 h 111"/>
                                                    <a:gd name="T38" fmla="*/ 17 w 69"/>
                                                    <a:gd name="T39" fmla="*/ 58 h 111"/>
                                                    <a:gd name="T40" fmla="*/ 19 w 69"/>
                                                    <a:gd name="T41" fmla="*/ 62 h 111"/>
                                                    <a:gd name="T42" fmla="*/ 23 w 69"/>
                                                    <a:gd name="T43" fmla="*/ 66 h 111"/>
                                                    <a:gd name="T44" fmla="*/ 26 w 69"/>
                                                    <a:gd name="T45" fmla="*/ 70 h 111"/>
                                                    <a:gd name="T46" fmla="*/ 29 w 69"/>
                                                    <a:gd name="T47" fmla="*/ 74 h 111"/>
                                                    <a:gd name="T48" fmla="*/ 33 w 69"/>
                                                    <a:gd name="T49" fmla="*/ 78 h 111"/>
                                                    <a:gd name="T50" fmla="*/ 37 w 69"/>
                                                    <a:gd name="T51" fmla="*/ 82 h 111"/>
                                                    <a:gd name="T52" fmla="*/ 41 w 69"/>
                                                    <a:gd name="T53" fmla="*/ 86 h 111"/>
                                                    <a:gd name="T54" fmla="*/ 46 w 69"/>
                                                    <a:gd name="T55" fmla="*/ 90 h 111"/>
                                                    <a:gd name="T56" fmla="*/ 50 w 69"/>
                                                    <a:gd name="T57" fmla="*/ 94 h 111"/>
                                                    <a:gd name="T58" fmla="*/ 55 w 69"/>
                                                    <a:gd name="T59" fmla="*/ 99 h 111"/>
                                                    <a:gd name="T60" fmla="*/ 60 w 69"/>
                                                    <a:gd name="T61" fmla="*/ 103 h 111"/>
                                                    <a:gd name="T62" fmla="*/ 65 w 69"/>
                                                    <a:gd name="T6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3"/>
                                                      </a:lnTo>
                                                      <a:lnTo>
                                                        <a:pt x="2" y="5"/>
                                                      </a:lnTo>
                                                      <a:lnTo>
                                                        <a:pt x="2" y="7"/>
                                                      </a:lnTo>
                                                      <a:lnTo>
                                                        <a:pt x="1" y="8"/>
                                                      </a:lnTo>
                                                      <a:lnTo>
                                                        <a:pt x="1" y="10"/>
                                                      </a:lnTo>
                                                      <a:lnTo>
                                                        <a:pt x="1" y="11"/>
                                                      </a:lnTo>
                                                      <a:lnTo>
                                                        <a:pt x="0" y="13"/>
                                                      </a:lnTo>
                                                      <a:lnTo>
                                                        <a:pt x="0" y="14"/>
                                                      </a:lnTo>
                                                      <a:lnTo>
                                                        <a:pt x="0" y="16"/>
                                                      </a:lnTo>
                                                      <a:lnTo>
                                                        <a:pt x="0" y="17"/>
                                                      </a:lnTo>
                                                      <a:lnTo>
                                                        <a:pt x="0" y="19"/>
                                                      </a:lnTo>
                                                      <a:lnTo>
                                                        <a:pt x="0" y="20"/>
                                                      </a:lnTo>
                                                      <a:lnTo>
                                                        <a:pt x="0" y="21"/>
                                                      </a:lnTo>
                                                      <a:lnTo>
                                                        <a:pt x="1" y="22"/>
                                                      </a:lnTo>
                                                      <a:lnTo>
                                                        <a:pt x="1" y="23"/>
                                                      </a:lnTo>
                                                      <a:lnTo>
                                                        <a:pt x="1" y="25"/>
                                                      </a:lnTo>
                                                      <a:lnTo>
                                                        <a:pt x="2" y="26"/>
                                                      </a:lnTo>
                                                      <a:lnTo>
                                                        <a:pt x="2" y="27"/>
                                                      </a:lnTo>
                                                      <a:lnTo>
                                                        <a:pt x="2" y="28"/>
                                                      </a:lnTo>
                                                      <a:lnTo>
                                                        <a:pt x="3" y="29"/>
                                                      </a:lnTo>
                                                      <a:lnTo>
                                                        <a:pt x="3" y="30"/>
                                                      </a:lnTo>
                                                      <a:lnTo>
                                                        <a:pt x="3" y="31"/>
                                                      </a:lnTo>
                                                      <a:lnTo>
                                                        <a:pt x="4" y="32"/>
                                                      </a:lnTo>
                                                      <a:lnTo>
                                                        <a:pt x="4" y="33"/>
                                                      </a:lnTo>
                                                      <a:lnTo>
                                                        <a:pt x="5" y="34"/>
                                                      </a:lnTo>
                                                      <a:lnTo>
                                                        <a:pt x="5" y="36"/>
                                                      </a:lnTo>
                                                      <a:lnTo>
                                                        <a:pt x="6" y="36"/>
                                                      </a:lnTo>
                                                      <a:lnTo>
                                                        <a:pt x="6" y="38"/>
                                                      </a:lnTo>
                                                      <a:lnTo>
                                                        <a:pt x="7" y="39"/>
                                                      </a:lnTo>
                                                      <a:lnTo>
                                                        <a:pt x="7" y="40"/>
                                                      </a:lnTo>
                                                      <a:lnTo>
                                                        <a:pt x="7" y="41"/>
                                                      </a:lnTo>
                                                      <a:lnTo>
                                                        <a:pt x="9" y="43"/>
                                                      </a:lnTo>
                                                      <a:lnTo>
                                                        <a:pt x="10" y="46"/>
                                                      </a:lnTo>
                                                      <a:lnTo>
                                                        <a:pt x="11" y="48"/>
                                                      </a:lnTo>
                                                      <a:lnTo>
                                                        <a:pt x="13" y="51"/>
                                                      </a:lnTo>
                                                      <a:lnTo>
                                                        <a:pt x="14" y="53"/>
                                                      </a:lnTo>
                                                      <a:lnTo>
                                                        <a:pt x="15" y="55"/>
                                                      </a:lnTo>
                                                      <a:lnTo>
                                                        <a:pt x="17" y="58"/>
                                                      </a:lnTo>
                                                      <a:lnTo>
                                                        <a:pt x="18" y="60"/>
                                                      </a:lnTo>
                                                      <a:lnTo>
                                                        <a:pt x="19" y="62"/>
                                                      </a:lnTo>
                                                      <a:lnTo>
                                                        <a:pt x="21" y="64"/>
                                                      </a:lnTo>
                                                      <a:lnTo>
                                                        <a:pt x="23" y="66"/>
                                                      </a:lnTo>
                                                      <a:lnTo>
                                                        <a:pt x="24" y="68"/>
                                                      </a:lnTo>
                                                      <a:lnTo>
                                                        <a:pt x="26" y="70"/>
                                                      </a:lnTo>
                                                      <a:lnTo>
                                                        <a:pt x="28" y="72"/>
                                                      </a:lnTo>
                                                      <a:lnTo>
                                                        <a:pt x="29" y="74"/>
                                                      </a:lnTo>
                                                      <a:lnTo>
                                                        <a:pt x="31" y="76"/>
                                                      </a:lnTo>
                                                      <a:lnTo>
                                                        <a:pt x="33" y="78"/>
                                                      </a:lnTo>
                                                      <a:lnTo>
                                                        <a:pt x="35" y="80"/>
                                                      </a:lnTo>
                                                      <a:lnTo>
                                                        <a:pt x="37" y="82"/>
                                                      </a:lnTo>
                                                      <a:lnTo>
                                                        <a:pt x="39" y="84"/>
                                                      </a:lnTo>
                                                      <a:lnTo>
                                                        <a:pt x="41" y="86"/>
                                                      </a:lnTo>
                                                      <a:lnTo>
                                                        <a:pt x="43" y="88"/>
                                                      </a:lnTo>
                                                      <a:lnTo>
                                                        <a:pt x="46" y="90"/>
                                                      </a:lnTo>
                                                      <a:lnTo>
                                                        <a:pt x="48" y="92"/>
                                                      </a:lnTo>
                                                      <a:lnTo>
                                                        <a:pt x="50" y="94"/>
                                                      </a:lnTo>
                                                      <a:lnTo>
                                                        <a:pt x="52" y="97"/>
                                                      </a:lnTo>
                                                      <a:lnTo>
                                                        <a:pt x="55" y="99"/>
                                                      </a:lnTo>
                                                      <a:lnTo>
                                                        <a:pt x="57" y="101"/>
                                                      </a:lnTo>
                                                      <a:lnTo>
                                                        <a:pt x="60" y="103"/>
                                                      </a:lnTo>
                                                      <a:lnTo>
                                                        <a:pt x="62" y="105"/>
                                                      </a:lnTo>
                                                      <a:lnTo>
                                                        <a:pt x="65" y="108"/>
                                                      </a:lnTo>
                                                      <a:lnTo>
                                                        <a:pt x="68" y="11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56" name="Freeform 12"/>
                                                <p:cNvSpPr>
                                                  <a:spLocks/>
                                                </p:cNvSpPr>
                                                <p:nvPr/>
                                              </p:nvSpPr>
                                              <p:spPr bwMode="auto">
                                                <a:xfrm>
                                                  <a:off x="2217738" y="3465513"/>
                                                  <a:ext cx="203200" cy="31750"/>
                                                </a:xfrm>
                                                <a:custGeom>
                                                  <a:avLst/>
                                                  <a:gdLst>
                                                    <a:gd name="T0" fmla="*/ 1 w 128"/>
                                                    <a:gd name="T1" fmla="*/ 17 h 20"/>
                                                    <a:gd name="T2" fmla="*/ 3 w 128"/>
                                                    <a:gd name="T3" fmla="*/ 14 h 20"/>
                                                    <a:gd name="T4" fmla="*/ 5 w 128"/>
                                                    <a:gd name="T5" fmla="*/ 12 h 20"/>
                                                    <a:gd name="T6" fmla="*/ 8 w 128"/>
                                                    <a:gd name="T7" fmla="*/ 10 h 20"/>
                                                    <a:gd name="T8" fmla="*/ 10 w 128"/>
                                                    <a:gd name="T9" fmla="*/ 8 h 20"/>
                                                    <a:gd name="T10" fmla="*/ 12 w 128"/>
                                                    <a:gd name="T11" fmla="*/ 6 h 20"/>
                                                    <a:gd name="T12" fmla="*/ 15 w 128"/>
                                                    <a:gd name="T13" fmla="*/ 5 h 20"/>
                                                    <a:gd name="T14" fmla="*/ 17 w 128"/>
                                                    <a:gd name="T15" fmla="*/ 4 h 20"/>
                                                    <a:gd name="T16" fmla="*/ 19 w 128"/>
                                                    <a:gd name="T17" fmla="*/ 3 h 20"/>
                                                    <a:gd name="T18" fmla="*/ 22 w 128"/>
                                                    <a:gd name="T19" fmla="*/ 3 h 20"/>
                                                    <a:gd name="T20" fmla="*/ 24 w 128"/>
                                                    <a:gd name="T21" fmla="*/ 3 h 20"/>
                                                    <a:gd name="T22" fmla="*/ 26 w 128"/>
                                                    <a:gd name="T23" fmla="*/ 2 h 20"/>
                                                    <a:gd name="T24" fmla="*/ 28 w 128"/>
                                                    <a:gd name="T25" fmla="*/ 2 h 20"/>
                                                    <a:gd name="T26" fmla="*/ 31 w 128"/>
                                                    <a:gd name="T27" fmla="*/ 2 h 20"/>
                                                    <a:gd name="T28" fmla="*/ 33 w 128"/>
                                                    <a:gd name="T29" fmla="*/ 1 h 20"/>
                                                    <a:gd name="T30" fmla="*/ 35 w 128"/>
                                                    <a:gd name="T31" fmla="*/ 1 h 20"/>
                                                    <a:gd name="T32" fmla="*/ 39 w 128"/>
                                                    <a:gd name="T33" fmla="*/ 1 h 20"/>
                                                    <a:gd name="T34" fmla="*/ 45 w 128"/>
                                                    <a:gd name="T35" fmla="*/ 0 h 20"/>
                                                    <a:gd name="T36" fmla="*/ 50 w 128"/>
                                                    <a:gd name="T37" fmla="*/ 0 h 20"/>
                                                    <a:gd name="T38" fmla="*/ 55 w 128"/>
                                                    <a:gd name="T39" fmla="*/ 0 h 20"/>
                                                    <a:gd name="T40" fmla="*/ 61 w 128"/>
                                                    <a:gd name="T41" fmla="*/ 1 h 20"/>
                                                    <a:gd name="T42" fmla="*/ 66 w 128"/>
                                                    <a:gd name="T43" fmla="*/ 2 h 20"/>
                                                    <a:gd name="T44" fmla="*/ 71 w 128"/>
                                                    <a:gd name="T45" fmla="*/ 3 h 20"/>
                                                    <a:gd name="T46" fmla="*/ 76 w 128"/>
                                                    <a:gd name="T47" fmla="*/ 3 h 20"/>
                                                    <a:gd name="T48" fmla="*/ 82 w 128"/>
                                                    <a:gd name="T49" fmla="*/ 5 h 20"/>
                                                    <a:gd name="T50" fmla="*/ 87 w 128"/>
                                                    <a:gd name="T51" fmla="*/ 6 h 20"/>
                                                    <a:gd name="T52" fmla="*/ 93 w 128"/>
                                                    <a:gd name="T53" fmla="*/ 8 h 20"/>
                                                    <a:gd name="T54" fmla="*/ 98 w 128"/>
                                                    <a:gd name="T55" fmla="*/ 9 h 20"/>
                                                    <a:gd name="T56" fmla="*/ 104 w 128"/>
                                                    <a:gd name="T57" fmla="*/ 11 h 20"/>
                                                    <a:gd name="T58" fmla="*/ 110 w 128"/>
                                                    <a:gd name="T59" fmla="*/ 13 h 20"/>
                                                    <a:gd name="T60" fmla="*/ 116 w 128"/>
                                                    <a:gd name="T61" fmla="*/ 15 h 20"/>
                                                    <a:gd name="T62" fmla="*/ 123 w 128"/>
                                                    <a:gd name="T6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7"/>
                                                      </a:lnTo>
                                                      <a:lnTo>
                                                        <a:pt x="2" y="16"/>
                                                      </a:lnTo>
                                                      <a:lnTo>
                                                        <a:pt x="3" y="14"/>
                                                      </a:lnTo>
                                                      <a:lnTo>
                                                        <a:pt x="4" y="13"/>
                                                      </a:lnTo>
                                                      <a:lnTo>
                                                        <a:pt x="5" y="12"/>
                                                      </a:lnTo>
                                                      <a:lnTo>
                                                        <a:pt x="7" y="11"/>
                                                      </a:lnTo>
                                                      <a:lnTo>
                                                        <a:pt x="8" y="10"/>
                                                      </a:lnTo>
                                                      <a:lnTo>
                                                        <a:pt x="9" y="9"/>
                                                      </a:lnTo>
                                                      <a:lnTo>
                                                        <a:pt x="10" y="8"/>
                                                      </a:lnTo>
                                                      <a:lnTo>
                                                        <a:pt x="11" y="7"/>
                                                      </a:lnTo>
                                                      <a:lnTo>
                                                        <a:pt x="12" y="6"/>
                                                      </a:lnTo>
                                                      <a:lnTo>
                                                        <a:pt x="13" y="6"/>
                                                      </a:lnTo>
                                                      <a:lnTo>
                                                        <a:pt x="15" y="5"/>
                                                      </a:lnTo>
                                                      <a:lnTo>
                                                        <a:pt x="16" y="5"/>
                                                      </a:lnTo>
                                                      <a:lnTo>
                                                        <a:pt x="17" y="4"/>
                                                      </a:lnTo>
                                                      <a:lnTo>
                                                        <a:pt x="18" y="4"/>
                                                      </a:lnTo>
                                                      <a:lnTo>
                                                        <a:pt x="19" y="3"/>
                                                      </a:lnTo>
                                                      <a:lnTo>
                                                        <a:pt x="20" y="3"/>
                                                      </a:lnTo>
                                                      <a:lnTo>
                                                        <a:pt x="22" y="3"/>
                                                      </a:lnTo>
                                                      <a:lnTo>
                                                        <a:pt x="23" y="3"/>
                                                      </a:lnTo>
                                                      <a:lnTo>
                                                        <a:pt x="24" y="3"/>
                                                      </a:lnTo>
                                                      <a:lnTo>
                                                        <a:pt x="25" y="3"/>
                                                      </a:lnTo>
                                                      <a:lnTo>
                                                        <a:pt x="26" y="2"/>
                                                      </a:lnTo>
                                                      <a:lnTo>
                                                        <a:pt x="27" y="2"/>
                                                      </a:lnTo>
                                                      <a:lnTo>
                                                        <a:pt x="28" y="2"/>
                                                      </a:lnTo>
                                                      <a:lnTo>
                                                        <a:pt x="30" y="2"/>
                                                      </a:lnTo>
                                                      <a:lnTo>
                                                        <a:pt x="31" y="2"/>
                                                      </a:lnTo>
                                                      <a:lnTo>
                                                        <a:pt x="32" y="2"/>
                                                      </a:lnTo>
                                                      <a:lnTo>
                                                        <a:pt x="33" y="1"/>
                                                      </a:lnTo>
                                                      <a:lnTo>
                                                        <a:pt x="34" y="1"/>
                                                      </a:lnTo>
                                                      <a:lnTo>
                                                        <a:pt x="35" y="1"/>
                                                      </a:lnTo>
                                                      <a:lnTo>
                                                        <a:pt x="36" y="1"/>
                                                      </a:lnTo>
                                                      <a:lnTo>
                                                        <a:pt x="39" y="1"/>
                                                      </a:lnTo>
                                                      <a:lnTo>
                                                        <a:pt x="42" y="0"/>
                                                      </a:lnTo>
                                                      <a:lnTo>
                                                        <a:pt x="45" y="0"/>
                                                      </a:lnTo>
                                                      <a:lnTo>
                                                        <a:pt x="47" y="0"/>
                                                      </a:lnTo>
                                                      <a:lnTo>
                                                        <a:pt x="50" y="0"/>
                                                      </a:lnTo>
                                                      <a:lnTo>
                                                        <a:pt x="53" y="0"/>
                                                      </a:lnTo>
                                                      <a:lnTo>
                                                        <a:pt x="55" y="0"/>
                                                      </a:lnTo>
                                                      <a:lnTo>
                                                        <a:pt x="58" y="1"/>
                                                      </a:lnTo>
                                                      <a:lnTo>
                                                        <a:pt x="61" y="1"/>
                                                      </a:lnTo>
                                                      <a:lnTo>
                                                        <a:pt x="63" y="1"/>
                                                      </a:lnTo>
                                                      <a:lnTo>
                                                        <a:pt x="66" y="2"/>
                                                      </a:lnTo>
                                                      <a:lnTo>
                                                        <a:pt x="68" y="2"/>
                                                      </a:lnTo>
                                                      <a:lnTo>
                                                        <a:pt x="71" y="3"/>
                                                      </a:lnTo>
                                                      <a:lnTo>
                                                        <a:pt x="74" y="3"/>
                                                      </a:lnTo>
                                                      <a:lnTo>
                                                        <a:pt x="76" y="3"/>
                                                      </a:lnTo>
                                                      <a:lnTo>
                                                        <a:pt x="79" y="4"/>
                                                      </a:lnTo>
                                                      <a:lnTo>
                                                        <a:pt x="82" y="5"/>
                                                      </a:lnTo>
                                                      <a:lnTo>
                                                        <a:pt x="84" y="5"/>
                                                      </a:lnTo>
                                                      <a:lnTo>
                                                        <a:pt x="87" y="6"/>
                                                      </a:lnTo>
                                                      <a:lnTo>
                                                        <a:pt x="90" y="7"/>
                                                      </a:lnTo>
                                                      <a:lnTo>
                                                        <a:pt x="93" y="8"/>
                                                      </a:lnTo>
                                                      <a:lnTo>
                                                        <a:pt x="95" y="8"/>
                                                      </a:lnTo>
                                                      <a:lnTo>
                                                        <a:pt x="98" y="9"/>
                                                      </a:lnTo>
                                                      <a:lnTo>
                                                        <a:pt x="101" y="10"/>
                                                      </a:lnTo>
                                                      <a:lnTo>
                                                        <a:pt x="104" y="11"/>
                                                      </a:lnTo>
                                                      <a:lnTo>
                                                        <a:pt x="107" y="12"/>
                                                      </a:lnTo>
                                                      <a:lnTo>
                                                        <a:pt x="110" y="13"/>
                                                      </a:lnTo>
                                                      <a:lnTo>
                                                        <a:pt x="113" y="14"/>
                                                      </a:lnTo>
                                                      <a:lnTo>
                                                        <a:pt x="116" y="15"/>
                                                      </a:lnTo>
                                                      <a:lnTo>
                                                        <a:pt x="120" y="16"/>
                                                      </a:lnTo>
                                                      <a:lnTo>
                                                        <a:pt x="123" y="17"/>
                                                      </a:lnTo>
                                                      <a:lnTo>
                                                        <a:pt x="127" y="18"/>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81" name="Freeform 37"/>
                                                <p:cNvSpPr>
                                                  <a:spLocks/>
                                                </p:cNvSpPr>
                                                <p:nvPr/>
                                              </p:nvSpPr>
                                              <p:spPr bwMode="auto">
                                                <a:xfrm>
                                                  <a:off x="2828925" y="2789238"/>
                                                  <a:ext cx="201613" cy="31750"/>
                                                </a:xfrm>
                                                <a:custGeom>
                                                  <a:avLst/>
                                                  <a:gdLst>
                                                    <a:gd name="T0" fmla="*/ 125 w 127"/>
                                                    <a:gd name="T1" fmla="*/ 2 h 20"/>
                                                    <a:gd name="T2" fmla="*/ 123 w 127"/>
                                                    <a:gd name="T3" fmla="*/ 5 h 20"/>
                                                    <a:gd name="T4" fmla="*/ 121 w 127"/>
                                                    <a:gd name="T5" fmla="*/ 8 h 20"/>
                                                    <a:gd name="T6" fmla="*/ 118 w 127"/>
                                                    <a:gd name="T7" fmla="*/ 10 h 20"/>
                                                    <a:gd name="T8" fmla="*/ 116 w 127"/>
                                                    <a:gd name="T9" fmla="*/ 12 h 20"/>
                                                    <a:gd name="T10" fmla="*/ 114 w 127"/>
                                                    <a:gd name="T11" fmla="*/ 13 h 20"/>
                                                    <a:gd name="T12" fmla="*/ 112 w 127"/>
                                                    <a:gd name="T13" fmla="*/ 14 h 20"/>
                                                    <a:gd name="T14" fmla="*/ 109 w 127"/>
                                                    <a:gd name="T15" fmla="*/ 15 h 20"/>
                                                    <a:gd name="T16" fmla="*/ 107 w 127"/>
                                                    <a:gd name="T17" fmla="*/ 16 h 20"/>
                                                    <a:gd name="T18" fmla="*/ 104 w 127"/>
                                                    <a:gd name="T19" fmla="*/ 17 h 20"/>
                                                    <a:gd name="T20" fmla="*/ 102 w 127"/>
                                                    <a:gd name="T21" fmla="*/ 17 h 20"/>
                                                    <a:gd name="T22" fmla="*/ 100 w 127"/>
                                                    <a:gd name="T23" fmla="*/ 17 h 20"/>
                                                    <a:gd name="T24" fmla="*/ 98 w 127"/>
                                                    <a:gd name="T25" fmla="*/ 18 h 20"/>
                                                    <a:gd name="T26" fmla="*/ 95 w 127"/>
                                                    <a:gd name="T27" fmla="*/ 18 h 20"/>
                                                    <a:gd name="T28" fmla="*/ 93 w 127"/>
                                                    <a:gd name="T29" fmla="*/ 18 h 20"/>
                                                    <a:gd name="T30" fmla="*/ 91 w 127"/>
                                                    <a:gd name="T31" fmla="*/ 18 h 20"/>
                                                    <a:gd name="T32" fmla="*/ 87 w 127"/>
                                                    <a:gd name="T33" fmla="*/ 19 h 20"/>
                                                    <a:gd name="T34" fmla="*/ 81 w 127"/>
                                                    <a:gd name="T35" fmla="*/ 19 h 20"/>
                                                    <a:gd name="T36" fmla="*/ 76 w 127"/>
                                                    <a:gd name="T37" fmla="*/ 19 h 20"/>
                                                    <a:gd name="T38" fmla="*/ 71 w 127"/>
                                                    <a:gd name="T39" fmla="*/ 19 h 20"/>
                                                    <a:gd name="T40" fmla="*/ 66 w 127"/>
                                                    <a:gd name="T41" fmla="*/ 19 h 20"/>
                                                    <a:gd name="T42" fmla="*/ 60 w 127"/>
                                                    <a:gd name="T43" fmla="*/ 18 h 20"/>
                                                    <a:gd name="T44" fmla="*/ 55 w 127"/>
                                                    <a:gd name="T45" fmla="*/ 17 h 20"/>
                                                    <a:gd name="T46" fmla="*/ 50 w 127"/>
                                                    <a:gd name="T47" fmla="*/ 16 h 20"/>
                                                    <a:gd name="T48" fmla="*/ 45 w 127"/>
                                                    <a:gd name="T49" fmla="*/ 15 h 20"/>
                                                    <a:gd name="T50" fmla="*/ 39 w 127"/>
                                                    <a:gd name="T51" fmla="*/ 14 h 20"/>
                                                    <a:gd name="T52" fmla="*/ 34 w 127"/>
                                                    <a:gd name="T53" fmla="*/ 12 h 20"/>
                                                    <a:gd name="T54" fmla="*/ 28 w 127"/>
                                                    <a:gd name="T55" fmla="*/ 10 h 20"/>
                                                    <a:gd name="T56" fmla="*/ 22 w 127"/>
                                                    <a:gd name="T57" fmla="*/ 9 h 20"/>
                                                    <a:gd name="T58" fmla="*/ 16 w 127"/>
                                                    <a:gd name="T59" fmla="*/ 7 h 20"/>
                                                    <a:gd name="T60" fmla="*/ 10 w 127"/>
                                                    <a:gd name="T61" fmla="*/ 5 h 20"/>
                                                    <a:gd name="T62" fmla="*/ 3 w 127"/>
                                                    <a:gd name="T6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20">
                                                      <a:moveTo>
                                                        <a:pt x="126" y="0"/>
                                                      </a:moveTo>
                                                      <a:lnTo>
                                                        <a:pt x="125" y="2"/>
                                                      </a:lnTo>
                                                      <a:lnTo>
                                                        <a:pt x="124" y="4"/>
                                                      </a:lnTo>
                                                      <a:lnTo>
                                                        <a:pt x="123" y="5"/>
                                                      </a:lnTo>
                                                      <a:lnTo>
                                                        <a:pt x="122" y="7"/>
                                                      </a:lnTo>
                                                      <a:lnTo>
                                                        <a:pt x="121" y="8"/>
                                                      </a:lnTo>
                                                      <a:lnTo>
                                                        <a:pt x="120" y="9"/>
                                                      </a:lnTo>
                                                      <a:lnTo>
                                                        <a:pt x="118" y="10"/>
                                                      </a:lnTo>
                                                      <a:lnTo>
                                                        <a:pt x="117" y="11"/>
                                                      </a:lnTo>
                                                      <a:lnTo>
                                                        <a:pt x="116" y="12"/>
                                                      </a:lnTo>
                                                      <a:lnTo>
                                                        <a:pt x="115" y="13"/>
                                                      </a:lnTo>
                                                      <a:lnTo>
                                                        <a:pt x="114" y="13"/>
                                                      </a:lnTo>
                                                      <a:lnTo>
                                                        <a:pt x="113" y="14"/>
                                                      </a:lnTo>
                                                      <a:lnTo>
                                                        <a:pt x="112" y="14"/>
                                                      </a:lnTo>
                                                      <a:lnTo>
                                                        <a:pt x="110" y="15"/>
                                                      </a:lnTo>
                                                      <a:lnTo>
                                                        <a:pt x="109" y="15"/>
                                                      </a:lnTo>
                                                      <a:lnTo>
                                                        <a:pt x="108" y="16"/>
                                                      </a:lnTo>
                                                      <a:lnTo>
                                                        <a:pt x="107" y="16"/>
                                                      </a:lnTo>
                                                      <a:lnTo>
                                                        <a:pt x="106" y="16"/>
                                                      </a:lnTo>
                                                      <a:lnTo>
                                                        <a:pt x="104" y="17"/>
                                                      </a:lnTo>
                                                      <a:lnTo>
                                                        <a:pt x="103" y="17"/>
                                                      </a:lnTo>
                                                      <a:lnTo>
                                                        <a:pt x="102" y="17"/>
                                                      </a:lnTo>
                                                      <a:lnTo>
                                                        <a:pt x="101" y="17"/>
                                                      </a:lnTo>
                                                      <a:lnTo>
                                                        <a:pt x="100" y="17"/>
                                                      </a:lnTo>
                                                      <a:lnTo>
                                                        <a:pt x="99" y="17"/>
                                                      </a:lnTo>
                                                      <a:lnTo>
                                                        <a:pt x="98" y="18"/>
                                                      </a:lnTo>
                                                      <a:lnTo>
                                                        <a:pt x="96" y="18"/>
                                                      </a:lnTo>
                                                      <a:lnTo>
                                                        <a:pt x="95" y="18"/>
                                                      </a:lnTo>
                                                      <a:lnTo>
                                                        <a:pt x="94" y="18"/>
                                                      </a:lnTo>
                                                      <a:lnTo>
                                                        <a:pt x="93" y="18"/>
                                                      </a:lnTo>
                                                      <a:lnTo>
                                                        <a:pt x="92" y="18"/>
                                                      </a:lnTo>
                                                      <a:lnTo>
                                                        <a:pt x="91" y="18"/>
                                                      </a:lnTo>
                                                      <a:lnTo>
                                                        <a:pt x="90" y="18"/>
                                                      </a:lnTo>
                                                      <a:lnTo>
                                                        <a:pt x="87" y="19"/>
                                                      </a:lnTo>
                                                      <a:lnTo>
                                                        <a:pt x="84" y="19"/>
                                                      </a:lnTo>
                                                      <a:lnTo>
                                                        <a:pt x="81" y="19"/>
                                                      </a:lnTo>
                                                      <a:lnTo>
                                                        <a:pt x="79" y="19"/>
                                                      </a:lnTo>
                                                      <a:lnTo>
                                                        <a:pt x="76" y="19"/>
                                                      </a:lnTo>
                                                      <a:lnTo>
                                                        <a:pt x="73" y="19"/>
                                                      </a:lnTo>
                                                      <a:lnTo>
                                                        <a:pt x="71" y="19"/>
                                                      </a:lnTo>
                                                      <a:lnTo>
                                                        <a:pt x="68" y="19"/>
                                                      </a:lnTo>
                                                      <a:lnTo>
                                                        <a:pt x="66" y="19"/>
                                                      </a:lnTo>
                                                      <a:lnTo>
                                                        <a:pt x="63" y="18"/>
                                                      </a:lnTo>
                                                      <a:lnTo>
                                                        <a:pt x="60" y="18"/>
                                                      </a:lnTo>
                                                      <a:lnTo>
                                                        <a:pt x="58" y="18"/>
                                                      </a:lnTo>
                                                      <a:lnTo>
                                                        <a:pt x="55" y="17"/>
                                                      </a:lnTo>
                                                      <a:lnTo>
                                                        <a:pt x="52" y="17"/>
                                                      </a:lnTo>
                                                      <a:lnTo>
                                                        <a:pt x="50" y="16"/>
                                                      </a:lnTo>
                                                      <a:lnTo>
                                                        <a:pt x="47" y="16"/>
                                                      </a:lnTo>
                                                      <a:lnTo>
                                                        <a:pt x="45" y="15"/>
                                                      </a:lnTo>
                                                      <a:lnTo>
                                                        <a:pt x="42" y="14"/>
                                                      </a:lnTo>
                                                      <a:lnTo>
                                                        <a:pt x="39" y="14"/>
                                                      </a:lnTo>
                                                      <a:lnTo>
                                                        <a:pt x="37" y="13"/>
                                                      </a:lnTo>
                                                      <a:lnTo>
                                                        <a:pt x="34" y="12"/>
                                                      </a:lnTo>
                                                      <a:lnTo>
                                                        <a:pt x="31" y="11"/>
                                                      </a:lnTo>
                                                      <a:lnTo>
                                                        <a:pt x="28" y="10"/>
                                                      </a:lnTo>
                                                      <a:lnTo>
                                                        <a:pt x="25" y="10"/>
                                                      </a:lnTo>
                                                      <a:lnTo>
                                                        <a:pt x="22" y="9"/>
                                                      </a:lnTo>
                                                      <a:lnTo>
                                                        <a:pt x="19" y="7"/>
                                                      </a:lnTo>
                                                      <a:lnTo>
                                                        <a:pt x="16" y="7"/>
                                                      </a:lnTo>
                                                      <a:lnTo>
                                                        <a:pt x="13" y="6"/>
                                                      </a:lnTo>
                                                      <a:lnTo>
                                                        <a:pt x="10" y="5"/>
                                                      </a:lnTo>
                                                      <a:lnTo>
                                                        <a:pt x="7" y="3"/>
                                                      </a:lnTo>
                                                      <a:lnTo>
                                                        <a:pt x="3" y="2"/>
                                                      </a:lnTo>
                                                      <a:lnTo>
                                                        <a:pt x="0" y="1"/>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7" name="Group 6"/>
                                                <p:cNvGrpSpPr/>
                                                <p:nvPr/>
                                              </p:nvGrpSpPr>
                                              <p:grpSpPr>
                                                <a:xfrm>
                                                  <a:off x="1200150" y="1614488"/>
                                                  <a:ext cx="2959100" cy="4248150"/>
                                                  <a:chOff x="1200150" y="1614488"/>
                                                  <a:chExt cx="2959100" cy="4248150"/>
                                                </a:xfrm>
                                              </p:grpSpPr>
                                              <p:sp>
                                                <p:nvSpPr>
                                                  <p:cNvPr id="57426" name="Freeform 82"/>
                                                  <p:cNvSpPr>
                                                    <a:spLocks/>
                                                  </p:cNvSpPr>
                                                  <p:nvPr/>
                                                </p:nvSpPr>
                                                <p:spPr bwMode="auto">
                                                  <a:xfrm>
                                                    <a:off x="1658145" y="5411468"/>
                                                    <a:ext cx="161131" cy="139358"/>
                                                  </a:xfrm>
                                                  <a:custGeom>
                                                    <a:avLst/>
                                                    <a:gdLst>
                                                      <a:gd name="T0" fmla="*/ 1 w 41"/>
                                                      <a:gd name="T1" fmla="*/ 33 h 84"/>
                                                      <a:gd name="T2" fmla="*/ 3 w 41"/>
                                                      <a:gd name="T3" fmla="*/ 28 h 84"/>
                                                      <a:gd name="T4" fmla="*/ 5 w 41"/>
                                                      <a:gd name="T5" fmla="*/ 24 h 84"/>
                                                      <a:gd name="T6" fmla="*/ 8 w 41"/>
                                                      <a:gd name="T7" fmla="*/ 21 h 84"/>
                                                      <a:gd name="T8" fmla="*/ 11 w 41"/>
                                                      <a:gd name="T9" fmla="*/ 19 h 84"/>
                                                      <a:gd name="T10" fmla="*/ 15 w 41"/>
                                                      <a:gd name="T11" fmla="*/ 18 h 84"/>
                                                      <a:gd name="T12" fmla="*/ 18 w 41"/>
                                                      <a:gd name="T13" fmla="*/ 17 h 84"/>
                                                      <a:gd name="T14" fmla="*/ 23 w 41"/>
                                                      <a:gd name="T15" fmla="*/ 17 h 84"/>
                                                      <a:gd name="T16" fmla="*/ 26 w 41"/>
                                                      <a:gd name="T17" fmla="*/ 18 h 84"/>
                                                      <a:gd name="T18" fmla="*/ 30 w 41"/>
                                                      <a:gd name="T19" fmla="*/ 20 h 84"/>
                                                      <a:gd name="T20" fmla="*/ 32 w 41"/>
                                                      <a:gd name="T21" fmla="*/ 21 h 84"/>
                                                      <a:gd name="T22" fmla="*/ 35 w 41"/>
                                                      <a:gd name="T23" fmla="*/ 24 h 84"/>
                                                      <a:gd name="T24" fmla="*/ 37 w 41"/>
                                                      <a:gd name="T25" fmla="*/ 27 h 84"/>
                                                      <a:gd name="T26" fmla="*/ 38 w 41"/>
                                                      <a:gd name="T27" fmla="*/ 31 h 84"/>
                                                      <a:gd name="T28" fmla="*/ 40 w 41"/>
                                                      <a:gd name="T29" fmla="*/ 35 h 84"/>
                                                      <a:gd name="T30" fmla="*/ 40 w 41"/>
                                                      <a:gd name="T31" fmla="*/ 40 h 84"/>
                                                      <a:gd name="T32" fmla="*/ 40 w 41"/>
                                                      <a:gd name="T33" fmla="*/ 45 h 84"/>
                                                      <a:gd name="T34" fmla="*/ 40 w 41"/>
                                                      <a:gd name="T35" fmla="*/ 48 h 84"/>
                                                      <a:gd name="T36" fmla="*/ 38 w 41"/>
                                                      <a:gd name="T37" fmla="*/ 53 h 84"/>
                                                      <a:gd name="T38" fmla="*/ 37 w 41"/>
                                                      <a:gd name="T39" fmla="*/ 57 h 84"/>
                                                      <a:gd name="T40" fmla="*/ 33 w 41"/>
                                                      <a:gd name="T41" fmla="*/ 60 h 84"/>
                                                      <a:gd name="T42" fmla="*/ 30 w 41"/>
                                                      <a:gd name="T43" fmla="*/ 62 h 84"/>
                                                      <a:gd name="T44" fmla="*/ 25 w 41"/>
                                                      <a:gd name="T45" fmla="*/ 63 h 84"/>
                                                      <a:gd name="T46" fmla="*/ 19 w 41"/>
                                                      <a:gd name="T47" fmla="*/ 82 h 84"/>
                                                      <a:gd name="T48" fmla="*/ 17 w 41"/>
                                                      <a:gd name="T49" fmla="*/ 63 h 84"/>
                                                      <a:gd name="T50" fmla="*/ 13 w 41"/>
                                                      <a:gd name="T51" fmla="*/ 62 h 84"/>
                                                      <a:gd name="T52" fmla="*/ 10 w 41"/>
                                                      <a:gd name="T53" fmla="*/ 61 h 84"/>
                                                      <a:gd name="T54" fmla="*/ 7 w 41"/>
                                                      <a:gd name="T55" fmla="*/ 58 h 84"/>
                                                      <a:gd name="T56" fmla="*/ 3 w 41"/>
                                                      <a:gd name="T57" fmla="*/ 53 h 84"/>
                                                      <a:gd name="T58" fmla="*/ 2 w 41"/>
                                                      <a:gd name="T59" fmla="*/ 49 h 84"/>
                                                      <a:gd name="T60" fmla="*/ 0 w 41"/>
                                                      <a:gd name="T61" fmla="*/ 44 h 84"/>
                                                      <a:gd name="T62" fmla="*/ 0 w 41"/>
                                                      <a:gd name="T63" fmla="*/ 37 h 84"/>
                                                      <a:gd name="T64" fmla="*/ 17 w 41"/>
                                                      <a:gd name="T65" fmla="*/ 21 h 84"/>
                                                      <a:gd name="T66" fmla="*/ 13 w 41"/>
                                                      <a:gd name="T67" fmla="*/ 23 h 84"/>
                                                      <a:gd name="T68" fmla="*/ 11 w 41"/>
                                                      <a:gd name="T69" fmla="*/ 26 h 84"/>
                                                      <a:gd name="T70" fmla="*/ 10 w 41"/>
                                                      <a:gd name="T71" fmla="*/ 29 h 84"/>
                                                      <a:gd name="T72" fmla="*/ 10 w 41"/>
                                                      <a:gd name="T73" fmla="*/ 32 h 84"/>
                                                      <a:gd name="T74" fmla="*/ 9 w 41"/>
                                                      <a:gd name="T75" fmla="*/ 35 h 84"/>
                                                      <a:gd name="T76" fmla="*/ 9 w 41"/>
                                                      <a:gd name="T77" fmla="*/ 39 h 84"/>
                                                      <a:gd name="T78" fmla="*/ 9 w 41"/>
                                                      <a:gd name="T79" fmla="*/ 43 h 84"/>
                                                      <a:gd name="T80" fmla="*/ 10 w 41"/>
                                                      <a:gd name="T81" fmla="*/ 47 h 84"/>
                                                      <a:gd name="T82" fmla="*/ 10 w 41"/>
                                                      <a:gd name="T83" fmla="*/ 50 h 84"/>
                                                      <a:gd name="T84" fmla="*/ 12 w 41"/>
                                                      <a:gd name="T85" fmla="*/ 54 h 84"/>
                                                      <a:gd name="T86" fmla="*/ 14 w 41"/>
                                                      <a:gd name="T87" fmla="*/ 57 h 84"/>
                                                      <a:gd name="T88" fmla="*/ 16 w 41"/>
                                                      <a:gd name="T89" fmla="*/ 59 h 84"/>
                                                      <a:gd name="T90" fmla="*/ 18 w 41"/>
                                                      <a:gd name="T91" fmla="*/ 61 h 84"/>
                                                      <a:gd name="T92" fmla="*/ 23 w 41"/>
                                                      <a:gd name="T93" fmla="*/ 61 h 84"/>
                                                      <a:gd name="T94" fmla="*/ 26 w 41"/>
                                                      <a:gd name="T95" fmla="*/ 59 h 84"/>
                                                      <a:gd name="T96" fmla="*/ 30 w 41"/>
                                                      <a:gd name="T97" fmla="*/ 56 h 84"/>
                                                      <a:gd name="T98" fmla="*/ 30 w 41"/>
                                                      <a:gd name="T99" fmla="*/ 52 h 84"/>
                                                      <a:gd name="T100" fmla="*/ 32 w 41"/>
                                                      <a:gd name="T101" fmla="*/ 48 h 84"/>
                                                      <a:gd name="T102" fmla="*/ 32 w 41"/>
                                                      <a:gd name="T103" fmla="*/ 45 h 84"/>
                                                      <a:gd name="T104" fmla="*/ 32 w 41"/>
                                                      <a:gd name="T105" fmla="*/ 40 h 84"/>
                                                      <a:gd name="T106" fmla="*/ 31 w 41"/>
                                                      <a:gd name="T107" fmla="*/ 35 h 84"/>
                                                      <a:gd name="T108" fmla="*/ 30 w 41"/>
                                                      <a:gd name="T109" fmla="*/ 31 h 84"/>
                                                      <a:gd name="T110" fmla="*/ 29 w 41"/>
                                                      <a:gd name="T111" fmla="*/ 28 h 84"/>
                                                      <a:gd name="T112" fmla="*/ 26 w 41"/>
                                                      <a:gd name="T113" fmla="*/ 24 h 84"/>
                                                      <a:gd name="T114" fmla="*/ 23 w 41"/>
                                                      <a:gd name="T115" fmla="*/ 21 h 84"/>
                                                      <a:gd name="T116" fmla="*/ 0 w 41"/>
                                                      <a:gd name="T117"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84">
                                                        <a:moveTo>
                                                          <a:pt x="0" y="37"/>
                                                        </a:moveTo>
                                                        <a:lnTo>
                                                          <a:pt x="1" y="35"/>
                                                        </a:lnTo>
                                                        <a:lnTo>
                                                          <a:pt x="1" y="35"/>
                                                        </a:lnTo>
                                                        <a:lnTo>
                                                          <a:pt x="1" y="33"/>
                                                        </a:lnTo>
                                                        <a:lnTo>
                                                          <a:pt x="2" y="32"/>
                                                        </a:lnTo>
                                                        <a:lnTo>
                                                          <a:pt x="3" y="30"/>
                                                        </a:lnTo>
                                                        <a:lnTo>
                                                          <a:pt x="3" y="29"/>
                                                        </a:lnTo>
                                                        <a:lnTo>
                                                          <a:pt x="3" y="28"/>
                                                        </a:lnTo>
                                                        <a:lnTo>
                                                          <a:pt x="3" y="27"/>
                                                        </a:lnTo>
                                                        <a:lnTo>
                                                          <a:pt x="4" y="25"/>
                                                        </a:lnTo>
                                                        <a:lnTo>
                                                          <a:pt x="4" y="24"/>
                                                        </a:lnTo>
                                                        <a:lnTo>
                                                          <a:pt x="5" y="24"/>
                                                        </a:lnTo>
                                                        <a:lnTo>
                                                          <a:pt x="6" y="23"/>
                                                        </a:lnTo>
                                                        <a:lnTo>
                                                          <a:pt x="7" y="22"/>
                                                        </a:lnTo>
                                                        <a:lnTo>
                                                          <a:pt x="7" y="21"/>
                                                        </a:lnTo>
                                                        <a:lnTo>
                                                          <a:pt x="8" y="21"/>
                                                        </a:lnTo>
                                                        <a:lnTo>
                                                          <a:pt x="9" y="21"/>
                                                        </a:lnTo>
                                                        <a:lnTo>
                                                          <a:pt x="10" y="20"/>
                                                        </a:lnTo>
                                                        <a:lnTo>
                                                          <a:pt x="10" y="19"/>
                                                        </a:lnTo>
                                                        <a:lnTo>
                                                          <a:pt x="11" y="19"/>
                                                        </a:lnTo>
                                                        <a:lnTo>
                                                          <a:pt x="12" y="19"/>
                                                        </a:lnTo>
                                                        <a:lnTo>
                                                          <a:pt x="13" y="18"/>
                                                        </a:lnTo>
                                                        <a:lnTo>
                                                          <a:pt x="14" y="18"/>
                                                        </a:lnTo>
                                                        <a:lnTo>
                                                          <a:pt x="15" y="18"/>
                                                        </a:lnTo>
                                                        <a:lnTo>
                                                          <a:pt x="16" y="17"/>
                                                        </a:lnTo>
                                                        <a:lnTo>
                                                          <a:pt x="17" y="17"/>
                                                        </a:lnTo>
                                                        <a:lnTo>
                                                          <a:pt x="17" y="17"/>
                                                        </a:lnTo>
                                                        <a:lnTo>
                                                          <a:pt x="18" y="17"/>
                                                        </a:lnTo>
                                                        <a:lnTo>
                                                          <a:pt x="17" y="0"/>
                                                        </a:lnTo>
                                                        <a:lnTo>
                                                          <a:pt x="22" y="2"/>
                                                        </a:lnTo>
                                                        <a:lnTo>
                                                          <a:pt x="22" y="17"/>
                                                        </a:lnTo>
                                                        <a:lnTo>
                                                          <a:pt x="23" y="17"/>
                                                        </a:lnTo>
                                                        <a:lnTo>
                                                          <a:pt x="23" y="17"/>
                                                        </a:lnTo>
                                                        <a:lnTo>
                                                          <a:pt x="24" y="18"/>
                                                        </a:lnTo>
                                                        <a:lnTo>
                                                          <a:pt x="25" y="18"/>
                                                        </a:lnTo>
                                                        <a:lnTo>
                                                          <a:pt x="26" y="18"/>
                                                        </a:lnTo>
                                                        <a:lnTo>
                                                          <a:pt x="27" y="18"/>
                                                        </a:lnTo>
                                                        <a:lnTo>
                                                          <a:pt x="28" y="19"/>
                                                        </a:lnTo>
                                                        <a:lnTo>
                                                          <a:pt x="29" y="19"/>
                                                        </a:lnTo>
                                                        <a:lnTo>
                                                          <a:pt x="30" y="20"/>
                                                        </a:lnTo>
                                                        <a:lnTo>
                                                          <a:pt x="30" y="20"/>
                                                        </a:lnTo>
                                                        <a:lnTo>
                                                          <a:pt x="31" y="21"/>
                                                        </a:lnTo>
                                                        <a:lnTo>
                                                          <a:pt x="31" y="21"/>
                                                        </a:lnTo>
                                                        <a:lnTo>
                                                          <a:pt x="32" y="21"/>
                                                        </a:lnTo>
                                                        <a:lnTo>
                                                          <a:pt x="33" y="22"/>
                                                        </a:lnTo>
                                                        <a:lnTo>
                                                          <a:pt x="34" y="22"/>
                                                        </a:lnTo>
                                                        <a:lnTo>
                                                          <a:pt x="34" y="23"/>
                                                        </a:lnTo>
                                                        <a:lnTo>
                                                          <a:pt x="35" y="24"/>
                                                        </a:lnTo>
                                                        <a:lnTo>
                                                          <a:pt x="36" y="24"/>
                                                        </a:lnTo>
                                                        <a:lnTo>
                                                          <a:pt x="36" y="25"/>
                                                        </a:lnTo>
                                                        <a:lnTo>
                                                          <a:pt x="37" y="26"/>
                                                        </a:lnTo>
                                                        <a:lnTo>
                                                          <a:pt x="37" y="27"/>
                                                        </a:lnTo>
                                                        <a:lnTo>
                                                          <a:pt x="37" y="28"/>
                                                        </a:lnTo>
                                                        <a:lnTo>
                                                          <a:pt x="38" y="29"/>
                                                        </a:lnTo>
                                                        <a:lnTo>
                                                          <a:pt x="38" y="30"/>
                                                        </a:lnTo>
                                                        <a:lnTo>
                                                          <a:pt x="38" y="31"/>
                                                        </a:lnTo>
                                                        <a:lnTo>
                                                          <a:pt x="39" y="32"/>
                                                        </a:lnTo>
                                                        <a:lnTo>
                                                          <a:pt x="39" y="34"/>
                                                        </a:lnTo>
                                                        <a:lnTo>
                                                          <a:pt x="40" y="35"/>
                                                        </a:lnTo>
                                                        <a:lnTo>
                                                          <a:pt x="40" y="35"/>
                                                        </a:lnTo>
                                                        <a:lnTo>
                                                          <a:pt x="40" y="37"/>
                                                        </a:lnTo>
                                                        <a:lnTo>
                                                          <a:pt x="40" y="38"/>
                                                        </a:lnTo>
                                                        <a:lnTo>
                                                          <a:pt x="40" y="39"/>
                                                        </a:lnTo>
                                                        <a:lnTo>
                                                          <a:pt x="40" y="40"/>
                                                        </a:lnTo>
                                                        <a:lnTo>
                                                          <a:pt x="40" y="41"/>
                                                        </a:lnTo>
                                                        <a:lnTo>
                                                          <a:pt x="40" y="42"/>
                                                        </a:lnTo>
                                                        <a:lnTo>
                                                          <a:pt x="40" y="43"/>
                                                        </a:lnTo>
                                                        <a:lnTo>
                                                          <a:pt x="40" y="45"/>
                                                        </a:lnTo>
                                                        <a:lnTo>
                                                          <a:pt x="40" y="46"/>
                                                        </a:lnTo>
                                                        <a:lnTo>
                                                          <a:pt x="40" y="47"/>
                                                        </a:lnTo>
                                                        <a:lnTo>
                                                          <a:pt x="40" y="48"/>
                                                        </a:lnTo>
                                                        <a:lnTo>
                                                          <a:pt x="40" y="48"/>
                                                        </a:lnTo>
                                                        <a:lnTo>
                                                          <a:pt x="39" y="49"/>
                                                        </a:lnTo>
                                                        <a:lnTo>
                                                          <a:pt x="39" y="50"/>
                                                        </a:lnTo>
                                                        <a:lnTo>
                                                          <a:pt x="38" y="52"/>
                                                        </a:lnTo>
                                                        <a:lnTo>
                                                          <a:pt x="38" y="53"/>
                                                        </a:lnTo>
                                                        <a:lnTo>
                                                          <a:pt x="38" y="54"/>
                                                        </a:lnTo>
                                                        <a:lnTo>
                                                          <a:pt x="37" y="55"/>
                                                        </a:lnTo>
                                                        <a:lnTo>
                                                          <a:pt x="37" y="56"/>
                                                        </a:lnTo>
                                                        <a:lnTo>
                                                          <a:pt x="37" y="57"/>
                                                        </a:lnTo>
                                                        <a:lnTo>
                                                          <a:pt x="36" y="58"/>
                                                        </a:lnTo>
                                                        <a:lnTo>
                                                          <a:pt x="35" y="59"/>
                                                        </a:lnTo>
                                                        <a:lnTo>
                                                          <a:pt x="34" y="60"/>
                                                        </a:lnTo>
                                                        <a:lnTo>
                                                          <a:pt x="33" y="60"/>
                                                        </a:lnTo>
                                                        <a:lnTo>
                                                          <a:pt x="32" y="61"/>
                                                        </a:lnTo>
                                                        <a:lnTo>
                                                          <a:pt x="31" y="62"/>
                                                        </a:lnTo>
                                                        <a:lnTo>
                                                          <a:pt x="30" y="62"/>
                                                        </a:lnTo>
                                                        <a:lnTo>
                                                          <a:pt x="30" y="62"/>
                                                        </a:lnTo>
                                                        <a:lnTo>
                                                          <a:pt x="29" y="62"/>
                                                        </a:lnTo>
                                                        <a:lnTo>
                                                          <a:pt x="28" y="63"/>
                                                        </a:lnTo>
                                                        <a:lnTo>
                                                          <a:pt x="26" y="63"/>
                                                        </a:lnTo>
                                                        <a:lnTo>
                                                          <a:pt x="25" y="63"/>
                                                        </a:lnTo>
                                                        <a:lnTo>
                                                          <a:pt x="24" y="63"/>
                                                        </a:lnTo>
                                                        <a:lnTo>
                                                          <a:pt x="23" y="63"/>
                                                        </a:lnTo>
                                                        <a:lnTo>
                                                          <a:pt x="23" y="83"/>
                                                        </a:lnTo>
                                                        <a:lnTo>
                                                          <a:pt x="19" y="82"/>
                                                        </a:lnTo>
                                                        <a:lnTo>
                                                          <a:pt x="19" y="63"/>
                                                        </a:lnTo>
                                                        <a:lnTo>
                                                          <a:pt x="18" y="63"/>
                                                        </a:lnTo>
                                                        <a:lnTo>
                                                          <a:pt x="17" y="63"/>
                                                        </a:lnTo>
                                                        <a:lnTo>
                                                          <a:pt x="17" y="63"/>
                                                        </a:lnTo>
                                                        <a:lnTo>
                                                          <a:pt x="16" y="63"/>
                                                        </a:lnTo>
                                                        <a:lnTo>
                                                          <a:pt x="15" y="63"/>
                                                        </a:lnTo>
                                                        <a:lnTo>
                                                          <a:pt x="14" y="62"/>
                                                        </a:lnTo>
                                                        <a:lnTo>
                                                          <a:pt x="13" y="62"/>
                                                        </a:lnTo>
                                                        <a:lnTo>
                                                          <a:pt x="12" y="62"/>
                                                        </a:lnTo>
                                                        <a:lnTo>
                                                          <a:pt x="11" y="62"/>
                                                        </a:lnTo>
                                                        <a:lnTo>
                                                          <a:pt x="10" y="62"/>
                                                        </a:lnTo>
                                                        <a:lnTo>
                                                          <a:pt x="10" y="61"/>
                                                        </a:lnTo>
                                                        <a:lnTo>
                                                          <a:pt x="9" y="60"/>
                                                        </a:lnTo>
                                                        <a:lnTo>
                                                          <a:pt x="8" y="60"/>
                                                        </a:lnTo>
                                                        <a:lnTo>
                                                          <a:pt x="7" y="59"/>
                                                        </a:lnTo>
                                                        <a:lnTo>
                                                          <a:pt x="7" y="58"/>
                                                        </a:lnTo>
                                                        <a:lnTo>
                                                          <a:pt x="6" y="57"/>
                                                        </a:lnTo>
                                                        <a:lnTo>
                                                          <a:pt x="5" y="56"/>
                                                        </a:lnTo>
                                                        <a:lnTo>
                                                          <a:pt x="4" y="55"/>
                                                        </a:lnTo>
                                                        <a:lnTo>
                                                          <a:pt x="3" y="53"/>
                                                        </a:lnTo>
                                                        <a:lnTo>
                                                          <a:pt x="3" y="52"/>
                                                        </a:lnTo>
                                                        <a:lnTo>
                                                          <a:pt x="3" y="51"/>
                                                        </a:lnTo>
                                                        <a:lnTo>
                                                          <a:pt x="2" y="50"/>
                                                        </a:lnTo>
                                                        <a:lnTo>
                                                          <a:pt x="2" y="49"/>
                                                        </a:lnTo>
                                                        <a:lnTo>
                                                          <a:pt x="1" y="48"/>
                                                        </a:lnTo>
                                                        <a:lnTo>
                                                          <a:pt x="1" y="47"/>
                                                        </a:lnTo>
                                                        <a:lnTo>
                                                          <a:pt x="0" y="45"/>
                                                        </a:lnTo>
                                                        <a:lnTo>
                                                          <a:pt x="0" y="44"/>
                                                        </a:lnTo>
                                                        <a:lnTo>
                                                          <a:pt x="0" y="42"/>
                                                        </a:lnTo>
                                                        <a:lnTo>
                                                          <a:pt x="0" y="40"/>
                                                        </a:lnTo>
                                                        <a:lnTo>
                                                          <a:pt x="0" y="39"/>
                                                        </a:lnTo>
                                                        <a:lnTo>
                                                          <a:pt x="0" y="37"/>
                                                        </a:lnTo>
                                                        <a:lnTo>
                                                          <a:pt x="19" y="61"/>
                                                        </a:lnTo>
                                                        <a:lnTo>
                                                          <a:pt x="18" y="21"/>
                                                        </a:lnTo>
                                                        <a:lnTo>
                                                          <a:pt x="17" y="21"/>
                                                        </a:lnTo>
                                                        <a:lnTo>
                                                          <a:pt x="17" y="21"/>
                                                        </a:lnTo>
                                                        <a:lnTo>
                                                          <a:pt x="16" y="21"/>
                                                        </a:lnTo>
                                                        <a:lnTo>
                                                          <a:pt x="15" y="21"/>
                                                        </a:lnTo>
                                                        <a:lnTo>
                                                          <a:pt x="14" y="22"/>
                                                        </a:lnTo>
                                                        <a:lnTo>
                                                          <a:pt x="13" y="23"/>
                                                        </a:lnTo>
                                                        <a:lnTo>
                                                          <a:pt x="12" y="24"/>
                                                        </a:lnTo>
                                                        <a:lnTo>
                                                          <a:pt x="12" y="25"/>
                                                        </a:lnTo>
                                                        <a:lnTo>
                                                          <a:pt x="11" y="25"/>
                                                        </a:lnTo>
                                                        <a:lnTo>
                                                          <a:pt x="11" y="26"/>
                                                        </a:lnTo>
                                                        <a:lnTo>
                                                          <a:pt x="11" y="27"/>
                                                        </a:lnTo>
                                                        <a:lnTo>
                                                          <a:pt x="10" y="27"/>
                                                        </a:lnTo>
                                                        <a:lnTo>
                                                          <a:pt x="10" y="28"/>
                                                        </a:lnTo>
                                                        <a:lnTo>
                                                          <a:pt x="10" y="29"/>
                                                        </a:lnTo>
                                                        <a:lnTo>
                                                          <a:pt x="10" y="29"/>
                                                        </a:lnTo>
                                                        <a:lnTo>
                                                          <a:pt x="10" y="30"/>
                                                        </a:lnTo>
                                                        <a:lnTo>
                                                          <a:pt x="10" y="31"/>
                                                        </a:lnTo>
                                                        <a:lnTo>
                                                          <a:pt x="10" y="32"/>
                                                        </a:lnTo>
                                                        <a:lnTo>
                                                          <a:pt x="9" y="33"/>
                                                        </a:lnTo>
                                                        <a:lnTo>
                                                          <a:pt x="9" y="34"/>
                                                        </a:lnTo>
                                                        <a:lnTo>
                                                          <a:pt x="9" y="35"/>
                                                        </a:lnTo>
                                                        <a:lnTo>
                                                          <a:pt x="9" y="35"/>
                                                        </a:lnTo>
                                                        <a:lnTo>
                                                          <a:pt x="9" y="36"/>
                                                        </a:lnTo>
                                                        <a:lnTo>
                                                          <a:pt x="9" y="37"/>
                                                        </a:lnTo>
                                                        <a:lnTo>
                                                          <a:pt x="9" y="38"/>
                                                        </a:lnTo>
                                                        <a:lnTo>
                                                          <a:pt x="9" y="39"/>
                                                        </a:lnTo>
                                                        <a:lnTo>
                                                          <a:pt x="9" y="40"/>
                                                        </a:lnTo>
                                                        <a:lnTo>
                                                          <a:pt x="9" y="41"/>
                                                        </a:lnTo>
                                                        <a:lnTo>
                                                          <a:pt x="9" y="42"/>
                                                        </a:lnTo>
                                                        <a:lnTo>
                                                          <a:pt x="9" y="43"/>
                                                        </a:lnTo>
                                                        <a:lnTo>
                                                          <a:pt x="9" y="44"/>
                                                        </a:lnTo>
                                                        <a:lnTo>
                                                          <a:pt x="9" y="45"/>
                                                        </a:lnTo>
                                                        <a:lnTo>
                                                          <a:pt x="10" y="46"/>
                                                        </a:lnTo>
                                                        <a:lnTo>
                                                          <a:pt x="10" y="47"/>
                                                        </a:lnTo>
                                                        <a:lnTo>
                                                          <a:pt x="10" y="48"/>
                                                        </a:lnTo>
                                                        <a:lnTo>
                                                          <a:pt x="10" y="48"/>
                                                        </a:lnTo>
                                                        <a:lnTo>
                                                          <a:pt x="10" y="49"/>
                                                        </a:lnTo>
                                                        <a:lnTo>
                                                          <a:pt x="10" y="50"/>
                                                        </a:lnTo>
                                                        <a:lnTo>
                                                          <a:pt x="11" y="51"/>
                                                        </a:lnTo>
                                                        <a:lnTo>
                                                          <a:pt x="11" y="52"/>
                                                        </a:lnTo>
                                                        <a:lnTo>
                                                          <a:pt x="11" y="53"/>
                                                        </a:lnTo>
                                                        <a:lnTo>
                                                          <a:pt x="12" y="54"/>
                                                        </a:lnTo>
                                                        <a:lnTo>
                                                          <a:pt x="12" y="55"/>
                                                        </a:lnTo>
                                                        <a:lnTo>
                                                          <a:pt x="13" y="55"/>
                                                        </a:lnTo>
                                                        <a:lnTo>
                                                          <a:pt x="13" y="56"/>
                                                        </a:lnTo>
                                                        <a:lnTo>
                                                          <a:pt x="14" y="57"/>
                                                        </a:lnTo>
                                                        <a:lnTo>
                                                          <a:pt x="14" y="58"/>
                                                        </a:lnTo>
                                                        <a:lnTo>
                                                          <a:pt x="15" y="58"/>
                                                        </a:lnTo>
                                                        <a:lnTo>
                                                          <a:pt x="15" y="59"/>
                                                        </a:lnTo>
                                                        <a:lnTo>
                                                          <a:pt x="16" y="59"/>
                                                        </a:lnTo>
                                                        <a:lnTo>
                                                          <a:pt x="17" y="60"/>
                                                        </a:lnTo>
                                                        <a:lnTo>
                                                          <a:pt x="17" y="60"/>
                                                        </a:lnTo>
                                                        <a:lnTo>
                                                          <a:pt x="17" y="61"/>
                                                        </a:lnTo>
                                                        <a:lnTo>
                                                          <a:pt x="18" y="61"/>
                                                        </a:lnTo>
                                                        <a:lnTo>
                                                          <a:pt x="19" y="61"/>
                                                        </a:lnTo>
                                                        <a:lnTo>
                                                          <a:pt x="0" y="37"/>
                                                        </a:lnTo>
                                                        <a:lnTo>
                                                          <a:pt x="23" y="61"/>
                                                        </a:lnTo>
                                                        <a:lnTo>
                                                          <a:pt x="23" y="61"/>
                                                        </a:lnTo>
                                                        <a:lnTo>
                                                          <a:pt x="24" y="60"/>
                                                        </a:lnTo>
                                                        <a:lnTo>
                                                          <a:pt x="25" y="60"/>
                                                        </a:lnTo>
                                                        <a:lnTo>
                                                          <a:pt x="26" y="60"/>
                                                        </a:lnTo>
                                                        <a:lnTo>
                                                          <a:pt x="26" y="59"/>
                                                        </a:lnTo>
                                                        <a:lnTo>
                                                          <a:pt x="27" y="59"/>
                                                        </a:lnTo>
                                                        <a:lnTo>
                                                          <a:pt x="28" y="58"/>
                                                        </a:lnTo>
                                                        <a:lnTo>
                                                          <a:pt x="29" y="57"/>
                                                        </a:lnTo>
                                                        <a:lnTo>
                                                          <a:pt x="30" y="56"/>
                                                        </a:lnTo>
                                                        <a:lnTo>
                                                          <a:pt x="30" y="55"/>
                                                        </a:lnTo>
                                                        <a:lnTo>
                                                          <a:pt x="30" y="54"/>
                                                        </a:lnTo>
                                                        <a:lnTo>
                                                          <a:pt x="30" y="53"/>
                                                        </a:lnTo>
                                                        <a:lnTo>
                                                          <a:pt x="30" y="52"/>
                                                        </a:lnTo>
                                                        <a:lnTo>
                                                          <a:pt x="31" y="52"/>
                                                        </a:lnTo>
                                                        <a:lnTo>
                                                          <a:pt x="31" y="50"/>
                                                        </a:lnTo>
                                                        <a:lnTo>
                                                          <a:pt x="31" y="49"/>
                                                        </a:lnTo>
                                                        <a:lnTo>
                                                          <a:pt x="32" y="48"/>
                                                        </a:lnTo>
                                                        <a:lnTo>
                                                          <a:pt x="32" y="48"/>
                                                        </a:lnTo>
                                                        <a:lnTo>
                                                          <a:pt x="32" y="47"/>
                                                        </a:lnTo>
                                                        <a:lnTo>
                                                          <a:pt x="32" y="46"/>
                                                        </a:lnTo>
                                                        <a:lnTo>
                                                          <a:pt x="32" y="45"/>
                                                        </a:lnTo>
                                                        <a:lnTo>
                                                          <a:pt x="32" y="44"/>
                                                        </a:lnTo>
                                                        <a:lnTo>
                                                          <a:pt x="32" y="42"/>
                                                        </a:lnTo>
                                                        <a:lnTo>
                                                          <a:pt x="32" y="41"/>
                                                        </a:lnTo>
                                                        <a:lnTo>
                                                          <a:pt x="32" y="40"/>
                                                        </a:lnTo>
                                                        <a:lnTo>
                                                          <a:pt x="32" y="39"/>
                                                        </a:lnTo>
                                                        <a:lnTo>
                                                          <a:pt x="32" y="37"/>
                                                        </a:lnTo>
                                                        <a:lnTo>
                                                          <a:pt x="32" y="36"/>
                                                        </a:lnTo>
                                                        <a:lnTo>
                                                          <a:pt x="31" y="35"/>
                                                        </a:lnTo>
                                                        <a:lnTo>
                                                          <a:pt x="31" y="34"/>
                                                        </a:lnTo>
                                                        <a:lnTo>
                                                          <a:pt x="30" y="33"/>
                                                        </a:lnTo>
                                                        <a:lnTo>
                                                          <a:pt x="30" y="32"/>
                                                        </a:lnTo>
                                                        <a:lnTo>
                                                          <a:pt x="30" y="31"/>
                                                        </a:lnTo>
                                                        <a:lnTo>
                                                          <a:pt x="30" y="30"/>
                                                        </a:lnTo>
                                                        <a:lnTo>
                                                          <a:pt x="30" y="29"/>
                                                        </a:lnTo>
                                                        <a:lnTo>
                                                          <a:pt x="29" y="29"/>
                                                        </a:lnTo>
                                                        <a:lnTo>
                                                          <a:pt x="29" y="28"/>
                                                        </a:lnTo>
                                                        <a:lnTo>
                                                          <a:pt x="29" y="27"/>
                                                        </a:lnTo>
                                                        <a:lnTo>
                                                          <a:pt x="28" y="26"/>
                                                        </a:lnTo>
                                                        <a:lnTo>
                                                          <a:pt x="27" y="25"/>
                                                        </a:lnTo>
                                                        <a:lnTo>
                                                          <a:pt x="26" y="24"/>
                                                        </a:lnTo>
                                                        <a:lnTo>
                                                          <a:pt x="26" y="23"/>
                                                        </a:lnTo>
                                                        <a:lnTo>
                                                          <a:pt x="25" y="23"/>
                                                        </a:lnTo>
                                                        <a:lnTo>
                                                          <a:pt x="24" y="22"/>
                                                        </a:lnTo>
                                                        <a:lnTo>
                                                          <a:pt x="23" y="21"/>
                                                        </a:lnTo>
                                                        <a:lnTo>
                                                          <a:pt x="23" y="21"/>
                                                        </a:lnTo>
                                                        <a:lnTo>
                                                          <a:pt x="22" y="21"/>
                                                        </a:lnTo>
                                                        <a:lnTo>
                                                          <a:pt x="23" y="61"/>
                                                        </a:lnTo>
                                                        <a:lnTo>
                                                          <a:pt x="0" y="37"/>
                                                        </a:lnTo>
                                                      </a:path>
                                                    </a:pathLst>
                                                  </a:custGeom>
                                                  <a:solidFill>
                                                    <a:srgbClr val="FFFF00"/>
                                                  </a:solidFill>
                                                  <a:ln>
                                                    <a:noFill/>
                                                  </a:ln>
                                                  <a:effectLst/>
                                                  <a:extLst/>
                                                </p:spPr>
                                                <p:txBody>
                                                  <a:bodyPr/>
                                                  <a:lstStyle/>
                                                  <a:p>
                                                    <a:endParaRPr lang="en-GB"/>
                                                  </a:p>
                                                </p:txBody>
                                              </p:sp>
                                              <p:sp>
                                                <p:nvSpPr>
                                                  <p:cNvPr id="57428" name="Freeform 84"/>
                                                  <p:cNvSpPr>
                                                    <a:spLocks/>
                                                  </p:cNvSpPr>
                                                  <p:nvPr/>
                                                </p:nvSpPr>
                                                <p:spPr bwMode="auto">
                                                  <a:xfrm>
                                                    <a:off x="2864634" y="3733800"/>
                                                    <a:ext cx="131762" cy="128588"/>
                                                  </a:xfrm>
                                                  <a:custGeom>
                                                    <a:avLst/>
                                                    <a:gdLst>
                                                      <a:gd name="T0" fmla="*/ 19 w 47"/>
                                                      <a:gd name="T1" fmla="*/ 22 h 71"/>
                                                      <a:gd name="T2" fmla="*/ 19 w 47"/>
                                                      <a:gd name="T3" fmla="*/ 17 h 71"/>
                                                      <a:gd name="T4" fmla="*/ 17 w 47"/>
                                                      <a:gd name="T5" fmla="*/ 13 h 71"/>
                                                      <a:gd name="T6" fmla="*/ 15 w 47"/>
                                                      <a:gd name="T7" fmla="*/ 10 h 71"/>
                                                      <a:gd name="T8" fmla="*/ 13 w 47"/>
                                                      <a:gd name="T9" fmla="*/ 8 h 71"/>
                                                      <a:gd name="T10" fmla="*/ 11 w 47"/>
                                                      <a:gd name="T11" fmla="*/ 7 h 71"/>
                                                      <a:gd name="T12" fmla="*/ 9 w 47"/>
                                                      <a:gd name="T13" fmla="*/ 8 h 71"/>
                                                      <a:gd name="T14" fmla="*/ 6 w 47"/>
                                                      <a:gd name="T15" fmla="*/ 10 h 71"/>
                                                      <a:gd name="T16" fmla="*/ 4 w 47"/>
                                                      <a:gd name="T17" fmla="*/ 14 h 71"/>
                                                      <a:gd name="T18" fmla="*/ 2 w 47"/>
                                                      <a:gd name="T19" fmla="*/ 17 h 71"/>
                                                      <a:gd name="T20" fmla="*/ 3 w 47"/>
                                                      <a:gd name="T21" fmla="*/ 11 h 71"/>
                                                      <a:gd name="T22" fmla="*/ 4 w 47"/>
                                                      <a:gd name="T23" fmla="*/ 6 h 71"/>
                                                      <a:gd name="T24" fmla="*/ 5 w 47"/>
                                                      <a:gd name="T25" fmla="*/ 3 h 71"/>
                                                      <a:gd name="T26" fmla="*/ 8 w 47"/>
                                                      <a:gd name="T27" fmla="*/ 1 h 71"/>
                                                      <a:gd name="T28" fmla="*/ 11 w 47"/>
                                                      <a:gd name="T29" fmla="*/ 0 h 71"/>
                                                      <a:gd name="T30" fmla="*/ 13 w 47"/>
                                                      <a:gd name="T31" fmla="*/ 1 h 71"/>
                                                      <a:gd name="T32" fmla="*/ 16 w 47"/>
                                                      <a:gd name="T33" fmla="*/ 3 h 71"/>
                                                      <a:gd name="T34" fmla="*/ 19 w 47"/>
                                                      <a:gd name="T35" fmla="*/ 6 h 71"/>
                                                      <a:gd name="T36" fmla="*/ 20 w 47"/>
                                                      <a:gd name="T37" fmla="*/ 10 h 71"/>
                                                      <a:gd name="T38" fmla="*/ 22 w 47"/>
                                                      <a:gd name="T39" fmla="*/ 17 h 71"/>
                                                      <a:gd name="T40" fmla="*/ 31 w 47"/>
                                                      <a:gd name="T41" fmla="*/ 53 h 71"/>
                                                      <a:gd name="T42" fmla="*/ 32 w 47"/>
                                                      <a:gd name="T43" fmla="*/ 56 h 71"/>
                                                      <a:gd name="T44" fmla="*/ 33 w 47"/>
                                                      <a:gd name="T45" fmla="*/ 58 h 71"/>
                                                      <a:gd name="T46" fmla="*/ 35 w 47"/>
                                                      <a:gd name="T47" fmla="*/ 61 h 71"/>
                                                      <a:gd name="T48" fmla="*/ 37 w 47"/>
                                                      <a:gd name="T49" fmla="*/ 62 h 71"/>
                                                      <a:gd name="T50" fmla="*/ 40 w 47"/>
                                                      <a:gd name="T51" fmla="*/ 62 h 71"/>
                                                      <a:gd name="T52" fmla="*/ 42 w 47"/>
                                                      <a:gd name="T53" fmla="*/ 59 h 71"/>
                                                      <a:gd name="T54" fmla="*/ 43 w 47"/>
                                                      <a:gd name="T55" fmla="*/ 56 h 71"/>
                                                      <a:gd name="T56" fmla="*/ 46 w 47"/>
                                                      <a:gd name="T57" fmla="*/ 54 h 71"/>
                                                      <a:gd name="T58" fmla="*/ 46 w 47"/>
                                                      <a:gd name="T59" fmla="*/ 59 h 71"/>
                                                      <a:gd name="T60" fmla="*/ 45 w 47"/>
                                                      <a:gd name="T61" fmla="*/ 63 h 71"/>
                                                      <a:gd name="T62" fmla="*/ 43 w 47"/>
                                                      <a:gd name="T63" fmla="*/ 65 h 71"/>
                                                      <a:gd name="T64" fmla="*/ 42 w 47"/>
                                                      <a:gd name="T65" fmla="*/ 68 h 71"/>
                                                      <a:gd name="T66" fmla="*/ 39 w 47"/>
                                                      <a:gd name="T67" fmla="*/ 69 h 71"/>
                                                      <a:gd name="T68" fmla="*/ 35 w 47"/>
                                                      <a:gd name="T69" fmla="*/ 69 h 71"/>
                                                      <a:gd name="T70" fmla="*/ 33 w 47"/>
                                                      <a:gd name="T71" fmla="*/ 68 h 71"/>
                                                      <a:gd name="T72" fmla="*/ 31 w 47"/>
                                                      <a:gd name="T73" fmla="*/ 66 h 71"/>
                                                      <a:gd name="T74" fmla="*/ 29 w 47"/>
                                                      <a:gd name="T75" fmla="*/ 64 h 71"/>
                                                      <a:gd name="T76" fmla="*/ 27 w 47"/>
                                                      <a:gd name="T77" fmla="*/ 60 h 71"/>
                                                      <a:gd name="T78" fmla="*/ 27 w 47"/>
                                                      <a:gd name="T79" fmla="*/ 57 h 71"/>
                                                      <a:gd name="T80" fmla="*/ 27 w 47"/>
                                                      <a:gd name="T81" fmla="*/ 54 h 71"/>
                                                      <a:gd name="T82" fmla="*/ 26 w 47"/>
                                                      <a:gd name="T83" fmla="*/ 52 h 71"/>
                                                      <a:gd name="T84" fmla="*/ 25 w 47"/>
                                                      <a:gd name="T85" fmla="*/ 49 h 71"/>
                                                      <a:gd name="T86" fmla="*/ 25 w 47"/>
                                                      <a:gd name="T87" fmla="*/ 46 h 71"/>
                                                      <a:gd name="T88" fmla="*/ 24 w 47"/>
                                                      <a:gd name="T89" fmla="*/ 43 h 71"/>
                                                      <a:gd name="T90" fmla="*/ 24 w 47"/>
                                                      <a:gd name="T91" fmla="*/ 41 h 71"/>
                                                      <a:gd name="T92" fmla="*/ 23 w 47"/>
                                                      <a:gd name="T93" fmla="*/ 38 h 71"/>
                                                      <a:gd name="T94" fmla="*/ 9 w 47"/>
                                                      <a:gd name="T95"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 h="71">
                                                        <a:moveTo>
                                                          <a:pt x="0" y="67"/>
                                                        </a:moveTo>
                                                        <a:lnTo>
                                                          <a:pt x="19" y="23"/>
                                                        </a:lnTo>
                                                        <a:lnTo>
                                                          <a:pt x="19" y="22"/>
                                                        </a:lnTo>
                                                        <a:lnTo>
                                                          <a:pt x="19" y="19"/>
                                                        </a:lnTo>
                                                        <a:lnTo>
                                                          <a:pt x="19" y="18"/>
                                                        </a:lnTo>
                                                        <a:lnTo>
                                                          <a:pt x="19" y="17"/>
                                                        </a:lnTo>
                                                        <a:lnTo>
                                                          <a:pt x="18" y="16"/>
                                                        </a:lnTo>
                                                        <a:lnTo>
                                                          <a:pt x="18" y="14"/>
                                                        </a:lnTo>
                                                        <a:lnTo>
                                                          <a:pt x="17" y="13"/>
                                                        </a:lnTo>
                                                        <a:lnTo>
                                                          <a:pt x="17" y="12"/>
                                                        </a:lnTo>
                                                        <a:lnTo>
                                                          <a:pt x="16" y="11"/>
                                                        </a:lnTo>
                                                        <a:lnTo>
                                                          <a:pt x="15" y="10"/>
                                                        </a:lnTo>
                                                        <a:lnTo>
                                                          <a:pt x="15" y="9"/>
                                                        </a:lnTo>
                                                        <a:lnTo>
                                                          <a:pt x="14" y="9"/>
                                                        </a:lnTo>
                                                        <a:lnTo>
                                                          <a:pt x="13" y="8"/>
                                                        </a:lnTo>
                                                        <a:lnTo>
                                                          <a:pt x="12" y="8"/>
                                                        </a:lnTo>
                                                        <a:lnTo>
                                                          <a:pt x="12" y="7"/>
                                                        </a:lnTo>
                                                        <a:lnTo>
                                                          <a:pt x="11" y="7"/>
                                                        </a:lnTo>
                                                        <a:lnTo>
                                                          <a:pt x="10" y="7"/>
                                                        </a:lnTo>
                                                        <a:lnTo>
                                                          <a:pt x="10" y="8"/>
                                                        </a:lnTo>
                                                        <a:lnTo>
                                                          <a:pt x="9" y="8"/>
                                                        </a:lnTo>
                                                        <a:lnTo>
                                                          <a:pt x="8" y="9"/>
                                                        </a:lnTo>
                                                        <a:lnTo>
                                                          <a:pt x="7" y="9"/>
                                                        </a:lnTo>
                                                        <a:lnTo>
                                                          <a:pt x="6" y="10"/>
                                                        </a:lnTo>
                                                        <a:lnTo>
                                                          <a:pt x="6" y="11"/>
                                                        </a:lnTo>
                                                        <a:lnTo>
                                                          <a:pt x="5" y="12"/>
                                                        </a:lnTo>
                                                        <a:lnTo>
                                                          <a:pt x="4" y="14"/>
                                                        </a:lnTo>
                                                        <a:lnTo>
                                                          <a:pt x="4" y="16"/>
                                                        </a:lnTo>
                                                        <a:lnTo>
                                                          <a:pt x="4" y="17"/>
                                                        </a:lnTo>
                                                        <a:lnTo>
                                                          <a:pt x="2" y="17"/>
                                                        </a:lnTo>
                                                        <a:lnTo>
                                                          <a:pt x="2" y="14"/>
                                                        </a:lnTo>
                                                        <a:lnTo>
                                                          <a:pt x="2" y="13"/>
                                                        </a:lnTo>
                                                        <a:lnTo>
                                                          <a:pt x="3" y="11"/>
                                                        </a:lnTo>
                                                        <a:lnTo>
                                                          <a:pt x="3" y="9"/>
                                                        </a:lnTo>
                                                        <a:lnTo>
                                                          <a:pt x="3" y="7"/>
                                                        </a:lnTo>
                                                        <a:lnTo>
                                                          <a:pt x="4" y="6"/>
                                                        </a:lnTo>
                                                        <a:lnTo>
                                                          <a:pt x="4" y="6"/>
                                                        </a:lnTo>
                                                        <a:lnTo>
                                                          <a:pt x="5" y="4"/>
                                                        </a:lnTo>
                                                        <a:lnTo>
                                                          <a:pt x="5" y="3"/>
                                                        </a:lnTo>
                                                        <a:lnTo>
                                                          <a:pt x="6" y="2"/>
                                                        </a:lnTo>
                                                        <a:lnTo>
                                                          <a:pt x="7" y="2"/>
                                                        </a:lnTo>
                                                        <a:lnTo>
                                                          <a:pt x="8" y="1"/>
                                                        </a:lnTo>
                                                        <a:lnTo>
                                                          <a:pt x="9" y="1"/>
                                                        </a:lnTo>
                                                        <a:lnTo>
                                                          <a:pt x="10" y="0"/>
                                                        </a:lnTo>
                                                        <a:lnTo>
                                                          <a:pt x="11" y="0"/>
                                                        </a:lnTo>
                                                        <a:lnTo>
                                                          <a:pt x="12" y="0"/>
                                                        </a:lnTo>
                                                        <a:lnTo>
                                                          <a:pt x="12" y="0"/>
                                                        </a:lnTo>
                                                        <a:lnTo>
                                                          <a:pt x="13" y="1"/>
                                                        </a:lnTo>
                                                        <a:lnTo>
                                                          <a:pt x="14" y="2"/>
                                                        </a:lnTo>
                                                        <a:lnTo>
                                                          <a:pt x="15" y="2"/>
                                                        </a:lnTo>
                                                        <a:lnTo>
                                                          <a:pt x="16" y="3"/>
                                                        </a:lnTo>
                                                        <a:lnTo>
                                                          <a:pt x="17" y="4"/>
                                                        </a:lnTo>
                                                        <a:lnTo>
                                                          <a:pt x="18" y="5"/>
                                                        </a:lnTo>
                                                        <a:lnTo>
                                                          <a:pt x="19" y="6"/>
                                                        </a:lnTo>
                                                        <a:lnTo>
                                                          <a:pt x="19" y="7"/>
                                                        </a:lnTo>
                                                        <a:lnTo>
                                                          <a:pt x="19" y="9"/>
                                                        </a:lnTo>
                                                        <a:lnTo>
                                                          <a:pt x="20" y="10"/>
                                                        </a:lnTo>
                                                        <a:lnTo>
                                                          <a:pt x="21" y="12"/>
                                                        </a:lnTo>
                                                        <a:lnTo>
                                                          <a:pt x="22" y="14"/>
                                                        </a:lnTo>
                                                        <a:lnTo>
                                                          <a:pt x="22" y="17"/>
                                                        </a:lnTo>
                                                        <a:lnTo>
                                                          <a:pt x="23" y="18"/>
                                                        </a:lnTo>
                                                        <a:lnTo>
                                                          <a:pt x="31" y="53"/>
                                                        </a:lnTo>
                                                        <a:lnTo>
                                                          <a:pt x="31" y="53"/>
                                                        </a:lnTo>
                                                        <a:lnTo>
                                                          <a:pt x="31" y="54"/>
                                                        </a:lnTo>
                                                        <a:lnTo>
                                                          <a:pt x="32" y="55"/>
                                                        </a:lnTo>
                                                        <a:lnTo>
                                                          <a:pt x="32" y="56"/>
                                                        </a:lnTo>
                                                        <a:lnTo>
                                                          <a:pt x="32" y="57"/>
                                                        </a:lnTo>
                                                        <a:lnTo>
                                                          <a:pt x="33" y="57"/>
                                                        </a:lnTo>
                                                        <a:lnTo>
                                                          <a:pt x="33" y="58"/>
                                                        </a:lnTo>
                                                        <a:lnTo>
                                                          <a:pt x="34" y="59"/>
                                                        </a:lnTo>
                                                        <a:lnTo>
                                                          <a:pt x="35" y="60"/>
                                                        </a:lnTo>
                                                        <a:lnTo>
                                                          <a:pt x="35" y="61"/>
                                                        </a:lnTo>
                                                        <a:lnTo>
                                                          <a:pt x="36" y="61"/>
                                                        </a:lnTo>
                                                        <a:lnTo>
                                                          <a:pt x="36" y="62"/>
                                                        </a:lnTo>
                                                        <a:lnTo>
                                                          <a:pt x="37" y="62"/>
                                                        </a:lnTo>
                                                        <a:lnTo>
                                                          <a:pt x="38" y="62"/>
                                                        </a:lnTo>
                                                        <a:lnTo>
                                                          <a:pt x="39" y="62"/>
                                                        </a:lnTo>
                                                        <a:lnTo>
                                                          <a:pt x="40" y="62"/>
                                                        </a:lnTo>
                                                        <a:lnTo>
                                                          <a:pt x="41" y="61"/>
                                                        </a:lnTo>
                                                        <a:lnTo>
                                                          <a:pt x="42" y="60"/>
                                                        </a:lnTo>
                                                        <a:lnTo>
                                                          <a:pt x="42" y="59"/>
                                                        </a:lnTo>
                                                        <a:lnTo>
                                                          <a:pt x="42" y="58"/>
                                                        </a:lnTo>
                                                        <a:lnTo>
                                                          <a:pt x="43" y="57"/>
                                                        </a:lnTo>
                                                        <a:lnTo>
                                                          <a:pt x="43" y="56"/>
                                                        </a:lnTo>
                                                        <a:lnTo>
                                                          <a:pt x="43" y="55"/>
                                                        </a:lnTo>
                                                        <a:lnTo>
                                                          <a:pt x="44" y="54"/>
                                                        </a:lnTo>
                                                        <a:lnTo>
                                                          <a:pt x="46" y="54"/>
                                                        </a:lnTo>
                                                        <a:lnTo>
                                                          <a:pt x="46" y="56"/>
                                                        </a:lnTo>
                                                        <a:lnTo>
                                                          <a:pt x="46" y="57"/>
                                                        </a:lnTo>
                                                        <a:lnTo>
                                                          <a:pt x="46" y="59"/>
                                                        </a:lnTo>
                                                        <a:lnTo>
                                                          <a:pt x="45" y="60"/>
                                                        </a:lnTo>
                                                        <a:lnTo>
                                                          <a:pt x="45" y="62"/>
                                                        </a:lnTo>
                                                        <a:lnTo>
                                                          <a:pt x="45" y="63"/>
                                                        </a:lnTo>
                                                        <a:lnTo>
                                                          <a:pt x="44" y="64"/>
                                                        </a:lnTo>
                                                        <a:lnTo>
                                                          <a:pt x="44" y="64"/>
                                                        </a:lnTo>
                                                        <a:lnTo>
                                                          <a:pt x="43" y="65"/>
                                                        </a:lnTo>
                                                        <a:lnTo>
                                                          <a:pt x="42" y="66"/>
                                                        </a:lnTo>
                                                        <a:lnTo>
                                                          <a:pt x="42" y="67"/>
                                                        </a:lnTo>
                                                        <a:lnTo>
                                                          <a:pt x="42" y="68"/>
                                                        </a:lnTo>
                                                        <a:lnTo>
                                                          <a:pt x="41" y="68"/>
                                                        </a:lnTo>
                                                        <a:lnTo>
                                                          <a:pt x="40" y="69"/>
                                                        </a:lnTo>
                                                        <a:lnTo>
                                                          <a:pt x="39" y="69"/>
                                                        </a:lnTo>
                                                        <a:lnTo>
                                                          <a:pt x="37" y="70"/>
                                                        </a:lnTo>
                                                        <a:lnTo>
                                                          <a:pt x="36" y="70"/>
                                                        </a:lnTo>
                                                        <a:lnTo>
                                                          <a:pt x="35" y="69"/>
                                                        </a:lnTo>
                                                        <a:lnTo>
                                                          <a:pt x="35" y="69"/>
                                                        </a:lnTo>
                                                        <a:lnTo>
                                                          <a:pt x="34" y="69"/>
                                                        </a:lnTo>
                                                        <a:lnTo>
                                                          <a:pt x="33" y="68"/>
                                                        </a:lnTo>
                                                        <a:lnTo>
                                                          <a:pt x="32" y="68"/>
                                                        </a:lnTo>
                                                        <a:lnTo>
                                                          <a:pt x="31" y="67"/>
                                                        </a:lnTo>
                                                        <a:lnTo>
                                                          <a:pt x="31" y="66"/>
                                                        </a:lnTo>
                                                        <a:lnTo>
                                                          <a:pt x="30" y="65"/>
                                                        </a:lnTo>
                                                        <a:lnTo>
                                                          <a:pt x="29" y="64"/>
                                                        </a:lnTo>
                                                        <a:lnTo>
                                                          <a:pt x="29" y="64"/>
                                                        </a:lnTo>
                                                        <a:lnTo>
                                                          <a:pt x="28" y="63"/>
                                                        </a:lnTo>
                                                        <a:lnTo>
                                                          <a:pt x="28" y="62"/>
                                                        </a:lnTo>
                                                        <a:lnTo>
                                                          <a:pt x="27" y="60"/>
                                                        </a:lnTo>
                                                        <a:lnTo>
                                                          <a:pt x="27" y="59"/>
                                                        </a:lnTo>
                                                        <a:lnTo>
                                                          <a:pt x="27" y="58"/>
                                                        </a:lnTo>
                                                        <a:lnTo>
                                                          <a:pt x="27" y="57"/>
                                                        </a:lnTo>
                                                        <a:lnTo>
                                                          <a:pt x="27" y="56"/>
                                                        </a:lnTo>
                                                        <a:lnTo>
                                                          <a:pt x="27" y="55"/>
                                                        </a:lnTo>
                                                        <a:lnTo>
                                                          <a:pt x="27" y="54"/>
                                                        </a:lnTo>
                                                        <a:lnTo>
                                                          <a:pt x="26" y="53"/>
                                                        </a:lnTo>
                                                        <a:lnTo>
                                                          <a:pt x="26" y="53"/>
                                                        </a:lnTo>
                                                        <a:lnTo>
                                                          <a:pt x="26" y="52"/>
                                                        </a:lnTo>
                                                        <a:lnTo>
                                                          <a:pt x="26" y="51"/>
                                                        </a:lnTo>
                                                        <a:lnTo>
                                                          <a:pt x="25" y="50"/>
                                                        </a:lnTo>
                                                        <a:lnTo>
                                                          <a:pt x="25" y="49"/>
                                                        </a:lnTo>
                                                        <a:lnTo>
                                                          <a:pt x="25" y="48"/>
                                                        </a:lnTo>
                                                        <a:lnTo>
                                                          <a:pt x="25" y="47"/>
                                                        </a:lnTo>
                                                        <a:lnTo>
                                                          <a:pt x="25" y="46"/>
                                                        </a:lnTo>
                                                        <a:lnTo>
                                                          <a:pt x="25" y="45"/>
                                                        </a:lnTo>
                                                        <a:lnTo>
                                                          <a:pt x="25" y="44"/>
                                                        </a:lnTo>
                                                        <a:lnTo>
                                                          <a:pt x="24" y="43"/>
                                                        </a:lnTo>
                                                        <a:lnTo>
                                                          <a:pt x="24" y="42"/>
                                                        </a:lnTo>
                                                        <a:lnTo>
                                                          <a:pt x="24" y="41"/>
                                                        </a:lnTo>
                                                        <a:lnTo>
                                                          <a:pt x="24" y="41"/>
                                                        </a:lnTo>
                                                        <a:lnTo>
                                                          <a:pt x="24" y="40"/>
                                                        </a:lnTo>
                                                        <a:lnTo>
                                                          <a:pt x="23" y="39"/>
                                                        </a:lnTo>
                                                        <a:lnTo>
                                                          <a:pt x="23" y="38"/>
                                                        </a:lnTo>
                                                        <a:lnTo>
                                                          <a:pt x="23" y="37"/>
                                                        </a:lnTo>
                                                        <a:lnTo>
                                                          <a:pt x="23" y="36"/>
                                                        </a:lnTo>
                                                        <a:lnTo>
                                                          <a:pt x="9" y="67"/>
                                                        </a:lnTo>
                                                        <a:lnTo>
                                                          <a:pt x="0" y="67"/>
                                                        </a:lnTo>
                                                      </a:path>
                                                    </a:pathLst>
                                                  </a:custGeom>
                                                  <a:solidFill>
                                                    <a:schemeClr val="bg1"/>
                                                  </a:solidFill>
                                                  <a:ln>
                                                    <a:noFill/>
                                                  </a:ln>
                                                  <a:effectLst/>
                                                  <a:extLst/>
                                                </p:spPr>
                                                <p:txBody>
                                                  <a:bodyPr/>
                                                  <a:lstStyle/>
                                                  <a:p>
                                                    <a:endParaRPr lang="en-GB"/>
                                                  </a:p>
                                                </p:txBody>
                                              </p:sp>
                                              <p:grpSp>
                                                <p:nvGrpSpPr>
                                                  <p:cNvPr id="4" name="Group 3"/>
                                                  <p:cNvGrpSpPr/>
                                                  <p:nvPr/>
                                                </p:nvGrpSpPr>
                                                <p:grpSpPr>
                                                  <a:xfrm>
                                                    <a:off x="1200150" y="1614488"/>
                                                    <a:ext cx="2959100" cy="4248150"/>
                                                    <a:chOff x="1200150" y="1614488"/>
                                                    <a:chExt cx="2959100" cy="4248150"/>
                                                  </a:xfrm>
                                                </p:grpSpPr>
                                                <p:sp>
                                                  <p:nvSpPr>
                                                    <p:cNvPr id="57347" name="Freeform 3"/>
                                                    <p:cNvSpPr>
                                                      <a:spLocks/>
                                                    </p:cNvSpPr>
                                                    <p:nvPr/>
                                                  </p:nvSpPr>
                                                  <p:spPr bwMode="auto">
                                                    <a:xfrm>
                                                      <a:off x="1200150" y="5227638"/>
                                                      <a:ext cx="203200" cy="31750"/>
                                                    </a:xfrm>
                                                    <a:custGeom>
                                                      <a:avLst/>
                                                      <a:gdLst>
                                                        <a:gd name="T0" fmla="*/ 1 w 128"/>
                                                        <a:gd name="T1" fmla="*/ 17 h 20"/>
                                                        <a:gd name="T2" fmla="*/ 3 w 128"/>
                                                        <a:gd name="T3" fmla="*/ 14 h 20"/>
                                                        <a:gd name="T4" fmla="*/ 6 w 128"/>
                                                        <a:gd name="T5" fmla="*/ 11 h 20"/>
                                                        <a:gd name="T6" fmla="*/ 8 w 128"/>
                                                        <a:gd name="T7" fmla="*/ 9 h 20"/>
                                                        <a:gd name="T8" fmla="*/ 10 w 128"/>
                                                        <a:gd name="T9" fmla="*/ 8 h 20"/>
                                                        <a:gd name="T10" fmla="*/ 12 w 128"/>
                                                        <a:gd name="T11" fmla="*/ 6 h 20"/>
                                                        <a:gd name="T12" fmla="*/ 15 w 128"/>
                                                        <a:gd name="T13" fmla="*/ 5 h 20"/>
                                                        <a:gd name="T14" fmla="*/ 17 w 128"/>
                                                        <a:gd name="T15" fmla="*/ 4 h 20"/>
                                                        <a:gd name="T16" fmla="*/ 19 w 128"/>
                                                        <a:gd name="T17" fmla="*/ 3 h 20"/>
                                                        <a:gd name="T18" fmla="*/ 22 w 128"/>
                                                        <a:gd name="T19" fmla="*/ 3 h 20"/>
                                                        <a:gd name="T20" fmla="*/ 24 w 128"/>
                                                        <a:gd name="T21" fmla="*/ 2 h 20"/>
                                                        <a:gd name="T22" fmla="*/ 26 w 128"/>
                                                        <a:gd name="T23" fmla="*/ 2 h 20"/>
                                                        <a:gd name="T24" fmla="*/ 30 w 128"/>
                                                        <a:gd name="T25" fmla="*/ 2 h 20"/>
                                                        <a:gd name="T26" fmla="*/ 32 w 128"/>
                                                        <a:gd name="T27" fmla="*/ 1 h 20"/>
                                                        <a:gd name="T28" fmla="*/ 34 w 128"/>
                                                        <a:gd name="T29" fmla="*/ 1 h 20"/>
                                                        <a:gd name="T30" fmla="*/ 37 w 128"/>
                                                        <a:gd name="T31" fmla="*/ 0 h 20"/>
                                                        <a:gd name="T32" fmla="*/ 42 w 128"/>
                                                        <a:gd name="T33" fmla="*/ 0 h 20"/>
                                                        <a:gd name="T34" fmla="*/ 48 w 128"/>
                                                        <a:gd name="T35" fmla="*/ 0 h 20"/>
                                                        <a:gd name="T36" fmla="*/ 53 w 128"/>
                                                        <a:gd name="T37" fmla="*/ 0 h 20"/>
                                                        <a:gd name="T38" fmla="*/ 58 w 128"/>
                                                        <a:gd name="T39" fmla="*/ 0 h 20"/>
                                                        <a:gd name="T40" fmla="*/ 64 w 128"/>
                                                        <a:gd name="T41" fmla="*/ 1 h 20"/>
                                                        <a:gd name="T42" fmla="*/ 69 w 128"/>
                                                        <a:gd name="T43" fmla="*/ 2 h 20"/>
                                                        <a:gd name="T44" fmla="*/ 74 w 128"/>
                                                        <a:gd name="T45" fmla="*/ 2 h 20"/>
                                                        <a:gd name="T46" fmla="*/ 79 w 128"/>
                                                        <a:gd name="T47" fmla="*/ 3 h 20"/>
                                                        <a:gd name="T48" fmla="*/ 84 w 128"/>
                                                        <a:gd name="T49" fmla="*/ 5 h 20"/>
                                                        <a:gd name="T50" fmla="*/ 90 w 128"/>
                                                        <a:gd name="T51" fmla="*/ 6 h 20"/>
                                                        <a:gd name="T52" fmla="*/ 95 w 128"/>
                                                        <a:gd name="T53" fmla="*/ 8 h 20"/>
                                                        <a:gd name="T54" fmla="*/ 101 w 128"/>
                                                        <a:gd name="T55" fmla="*/ 10 h 20"/>
                                                        <a:gd name="T56" fmla="*/ 107 w 128"/>
                                                        <a:gd name="T57" fmla="*/ 12 h 20"/>
                                                        <a:gd name="T58" fmla="*/ 113 w 128"/>
                                                        <a:gd name="T59" fmla="*/ 13 h 20"/>
                                                        <a:gd name="T60" fmla="*/ 120 w 128"/>
                                                        <a:gd name="T61" fmla="*/ 16 h 20"/>
                                                        <a:gd name="T62" fmla="*/ 127 w 128"/>
                                                        <a:gd name="T6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7"/>
                                                          </a:lnTo>
                                                          <a:lnTo>
                                                            <a:pt x="2" y="16"/>
                                                          </a:lnTo>
                                                          <a:lnTo>
                                                            <a:pt x="3" y="14"/>
                                                          </a:lnTo>
                                                          <a:lnTo>
                                                            <a:pt x="4" y="13"/>
                                                          </a:lnTo>
                                                          <a:lnTo>
                                                            <a:pt x="6" y="11"/>
                                                          </a:lnTo>
                                                          <a:lnTo>
                                                            <a:pt x="7" y="11"/>
                                                          </a:lnTo>
                                                          <a:lnTo>
                                                            <a:pt x="8" y="9"/>
                                                          </a:lnTo>
                                                          <a:lnTo>
                                                            <a:pt x="9" y="8"/>
                                                          </a:lnTo>
                                                          <a:lnTo>
                                                            <a:pt x="10" y="8"/>
                                                          </a:lnTo>
                                                          <a:lnTo>
                                                            <a:pt x="11" y="7"/>
                                                          </a:lnTo>
                                                          <a:lnTo>
                                                            <a:pt x="12" y="6"/>
                                                          </a:lnTo>
                                                          <a:lnTo>
                                                            <a:pt x="14" y="5"/>
                                                          </a:lnTo>
                                                          <a:lnTo>
                                                            <a:pt x="15" y="5"/>
                                                          </a:lnTo>
                                                          <a:lnTo>
                                                            <a:pt x="16" y="5"/>
                                                          </a:lnTo>
                                                          <a:lnTo>
                                                            <a:pt x="17" y="4"/>
                                                          </a:lnTo>
                                                          <a:lnTo>
                                                            <a:pt x="18" y="4"/>
                                                          </a:lnTo>
                                                          <a:lnTo>
                                                            <a:pt x="19" y="3"/>
                                                          </a:lnTo>
                                                          <a:lnTo>
                                                            <a:pt x="20" y="3"/>
                                                          </a:lnTo>
                                                          <a:lnTo>
                                                            <a:pt x="22" y="3"/>
                                                          </a:lnTo>
                                                          <a:lnTo>
                                                            <a:pt x="23" y="2"/>
                                                          </a:lnTo>
                                                          <a:lnTo>
                                                            <a:pt x="24" y="2"/>
                                                          </a:lnTo>
                                                          <a:lnTo>
                                                            <a:pt x="25" y="2"/>
                                                          </a:lnTo>
                                                          <a:lnTo>
                                                            <a:pt x="26" y="2"/>
                                                          </a:lnTo>
                                                          <a:lnTo>
                                                            <a:pt x="28" y="2"/>
                                                          </a:lnTo>
                                                          <a:lnTo>
                                                            <a:pt x="30" y="2"/>
                                                          </a:lnTo>
                                                          <a:lnTo>
                                                            <a:pt x="31" y="1"/>
                                                          </a:lnTo>
                                                          <a:lnTo>
                                                            <a:pt x="32" y="1"/>
                                                          </a:lnTo>
                                                          <a:lnTo>
                                                            <a:pt x="33" y="1"/>
                                                          </a:lnTo>
                                                          <a:lnTo>
                                                            <a:pt x="34" y="1"/>
                                                          </a:lnTo>
                                                          <a:lnTo>
                                                            <a:pt x="36" y="1"/>
                                                          </a:lnTo>
                                                          <a:lnTo>
                                                            <a:pt x="37" y="0"/>
                                                          </a:lnTo>
                                                          <a:lnTo>
                                                            <a:pt x="39" y="0"/>
                                                          </a:lnTo>
                                                          <a:lnTo>
                                                            <a:pt x="42" y="0"/>
                                                          </a:lnTo>
                                                          <a:lnTo>
                                                            <a:pt x="45" y="0"/>
                                                          </a:lnTo>
                                                          <a:lnTo>
                                                            <a:pt x="48" y="0"/>
                                                          </a:lnTo>
                                                          <a:lnTo>
                                                            <a:pt x="50" y="0"/>
                                                          </a:lnTo>
                                                          <a:lnTo>
                                                            <a:pt x="53" y="0"/>
                                                          </a:lnTo>
                                                          <a:lnTo>
                                                            <a:pt x="56" y="0"/>
                                                          </a:lnTo>
                                                          <a:lnTo>
                                                            <a:pt x="58" y="0"/>
                                                          </a:lnTo>
                                                          <a:lnTo>
                                                            <a:pt x="61" y="0"/>
                                                          </a:lnTo>
                                                          <a:lnTo>
                                                            <a:pt x="64" y="1"/>
                                                          </a:lnTo>
                                                          <a:lnTo>
                                                            <a:pt x="66" y="1"/>
                                                          </a:lnTo>
                                                          <a:lnTo>
                                                            <a:pt x="69" y="2"/>
                                                          </a:lnTo>
                                                          <a:lnTo>
                                                            <a:pt x="71" y="2"/>
                                                          </a:lnTo>
                                                          <a:lnTo>
                                                            <a:pt x="74" y="2"/>
                                                          </a:lnTo>
                                                          <a:lnTo>
                                                            <a:pt x="77" y="3"/>
                                                          </a:lnTo>
                                                          <a:lnTo>
                                                            <a:pt x="79" y="3"/>
                                                          </a:lnTo>
                                                          <a:lnTo>
                                                            <a:pt x="82" y="4"/>
                                                          </a:lnTo>
                                                          <a:lnTo>
                                                            <a:pt x="84" y="5"/>
                                                          </a:lnTo>
                                                          <a:lnTo>
                                                            <a:pt x="87" y="5"/>
                                                          </a:lnTo>
                                                          <a:lnTo>
                                                            <a:pt x="90" y="6"/>
                                                          </a:lnTo>
                                                          <a:lnTo>
                                                            <a:pt x="93" y="7"/>
                                                          </a:lnTo>
                                                          <a:lnTo>
                                                            <a:pt x="95" y="8"/>
                                                          </a:lnTo>
                                                          <a:lnTo>
                                                            <a:pt x="98" y="9"/>
                                                          </a:lnTo>
                                                          <a:lnTo>
                                                            <a:pt x="101" y="10"/>
                                                          </a:lnTo>
                                                          <a:lnTo>
                                                            <a:pt x="104" y="11"/>
                                                          </a:lnTo>
                                                          <a:lnTo>
                                                            <a:pt x="107" y="12"/>
                                                          </a:lnTo>
                                                          <a:lnTo>
                                                            <a:pt x="110" y="13"/>
                                                          </a:lnTo>
                                                          <a:lnTo>
                                                            <a:pt x="113" y="13"/>
                                                          </a:lnTo>
                                                          <a:lnTo>
                                                            <a:pt x="116" y="15"/>
                                                          </a:lnTo>
                                                          <a:lnTo>
                                                            <a:pt x="120" y="16"/>
                                                          </a:lnTo>
                                                          <a:lnTo>
                                                            <a:pt x="123" y="17"/>
                                                          </a:lnTo>
                                                          <a:lnTo>
                                                            <a:pt x="127" y="18"/>
                                                          </a:lnTo>
                                                        </a:path>
                                                      </a:pathLst>
                                                    </a:custGeom>
                                                    <a:noFill/>
                                                    <a:ln w="22225"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FF00"/>
                                                        </a:solidFill>
                                                      </a:endParaRPr>
                                                    </a:p>
                                                  </p:txBody>
                                                </p:sp>
                                                <p:sp>
                                                  <p:nvSpPr>
                                                    <p:cNvPr id="57352" name="Freeform 8"/>
                                                    <p:cNvSpPr>
                                                      <a:spLocks/>
                                                    </p:cNvSpPr>
                                                    <p:nvPr/>
                                                  </p:nvSpPr>
                                                  <p:spPr bwMode="auto">
                                                    <a:xfrm>
                                                      <a:off x="1503363" y="5080000"/>
                                                      <a:ext cx="107950" cy="176213"/>
                                                    </a:xfrm>
                                                    <a:custGeom>
                                                      <a:avLst/>
                                                      <a:gdLst>
                                                        <a:gd name="T0" fmla="*/ 63 w 68"/>
                                                        <a:gd name="T1" fmla="*/ 109 h 111"/>
                                                        <a:gd name="T2" fmla="*/ 64 w 68"/>
                                                        <a:gd name="T3" fmla="*/ 105 h 111"/>
                                                        <a:gd name="T4" fmla="*/ 65 w 68"/>
                                                        <a:gd name="T5" fmla="*/ 102 h 111"/>
                                                        <a:gd name="T6" fmla="*/ 66 w 68"/>
                                                        <a:gd name="T7" fmla="*/ 99 h 111"/>
                                                        <a:gd name="T8" fmla="*/ 67 w 68"/>
                                                        <a:gd name="T9" fmla="*/ 96 h 111"/>
                                                        <a:gd name="T10" fmla="*/ 67 w 68"/>
                                                        <a:gd name="T11" fmla="*/ 93 h 111"/>
                                                        <a:gd name="T12" fmla="*/ 67 w 68"/>
                                                        <a:gd name="T13" fmla="*/ 91 h 111"/>
                                                        <a:gd name="T14" fmla="*/ 66 w 68"/>
                                                        <a:gd name="T15" fmla="*/ 88 h 111"/>
                                                        <a:gd name="T16" fmla="*/ 66 w 68"/>
                                                        <a:gd name="T17" fmla="*/ 86 h 111"/>
                                                        <a:gd name="T18" fmla="*/ 65 w 68"/>
                                                        <a:gd name="T19" fmla="*/ 84 h 111"/>
                                                        <a:gd name="T20" fmla="*/ 64 w 68"/>
                                                        <a:gd name="T21" fmla="*/ 82 h 111"/>
                                                        <a:gd name="T22" fmla="*/ 63 w 68"/>
                                                        <a:gd name="T23" fmla="*/ 79 h 111"/>
                                                        <a:gd name="T24" fmla="*/ 62 w 68"/>
                                                        <a:gd name="T25" fmla="*/ 77 h 111"/>
                                                        <a:gd name="T26" fmla="*/ 62 w 68"/>
                                                        <a:gd name="T27" fmla="*/ 75 h 111"/>
                                                        <a:gd name="T28" fmla="*/ 61 w 68"/>
                                                        <a:gd name="T29" fmla="*/ 73 h 111"/>
                                                        <a:gd name="T30" fmla="*/ 60 w 68"/>
                                                        <a:gd name="T31" fmla="*/ 71 h 111"/>
                                                        <a:gd name="T32" fmla="*/ 58 w 68"/>
                                                        <a:gd name="T33" fmla="*/ 67 h 111"/>
                                                        <a:gd name="T34" fmla="*/ 56 w 68"/>
                                                        <a:gd name="T35" fmla="*/ 62 h 111"/>
                                                        <a:gd name="T36" fmla="*/ 53 w 68"/>
                                                        <a:gd name="T37" fmla="*/ 57 h 111"/>
                                                        <a:gd name="T38" fmla="*/ 50 w 68"/>
                                                        <a:gd name="T39" fmla="*/ 53 h 111"/>
                                                        <a:gd name="T40" fmla="*/ 47 w 68"/>
                                                        <a:gd name="T41" fmla="*/ 49 h 111"/>
                                                        <a:gd name="T42" fmla="*/ 44 w 68"/>
                                                        <a:gd name="T43" fmla="*/ 45 h 111"/>
                                                        <a:gd name="T44" fmla="*/ 41 w 68"/>
                                                        <a:gd name="T45" fmla="*/ 40 h 111"/>
                                                        <a:gd name="T46" fmla="*/ 37 w 68"/>
                                                        <a:gd name="T47" fmla="*/ 36 h 111"/>
                                                        <a:gd name="T48" fmla="*/ 34 w 68"/>
                                                        <a:gd name="T49" fmla="*/ 32 h 111"/>
                                                        <a:gd name="T50" fmla="*/ 30 w 68"/>
                                                        <a:gd name="T51" fmla="*/ 29 h 111"/>
                                                        <a:gd name="T52" fmla="*/ 26 w 68"/>
                                                        <a:gd name="T53" fmla="*/ 24 h 111"/>
                                                        <a:gd name="T54" fmla="*/ 22 w 68"/>
                                                        <a:gd name="T55" fmla="*/ 21 h 111"/>
                                                        <a:gd name="T56" fmla="*/ 17 w 68"/>
                                                        <a:gd name="T57" fmla="*/ 16 h 111"/>
                                                        <a:gd name="T58" fmla="*/ 12 w 68"/>
                                                        <a:gd name="T59" fmla="*/ 12 h 111"/>
                                                        <a:gd name="T60" fmla="*/ 7 w 68"/>
                                                        <a:gd name="T61" fmla="*/ 7 h 111"/>
                                                        <a:gd name="T62" fmla="*/ 2 w 68"/>
                                                        <a:gd name="T63"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62" y="110"/>
                                                          </a:moveTo>
                                                          <a:lnTo>
                                                            <a:pt x="63" y="109"/>
                                                          </a:lnTo>
                                                          <a:lnTo>
                                                            <a:pt x="64" y="107"/>
                                                          </a:lnTo>
                                                          <a:lnTo>
                                                            <a:pt x="64" y="105"/>
                                                          </a:lnTo>
                                                          <a:lnTo>
                                                            <a:pt x="65" y="104"/>
                                                          </a:lnTo>
                                                          <a:lnTo>
                                                            <a:pt x="65" y="102"/>
                                                          </a:lnTo>
                                                          <a:lnTo>
                                                            <a:pt x="66" y="101"/>
                                                          </a:lnTo>
                                                          <a:lnTo>
                                                            <a:pt x="66" y="99"/>
                                                          </a:lnTo>
                                                          <a:lnTo>
                                                            <a:pt x="66" y="98"/>
                                                          </a:lnTo>
                                                          <a:lnTo>
                                                            <a:pt x="67" y="96"/>
                                                          </a:lnTo>
                                                          <a:lnTo>
                                                            <a:pt x="67" y="95"/>
                                                          </a:lnTo>
                                                          <a:lnTo>
                                                            <a:pt x="67" y="93"/>
                                                          </a:lnTo>
                                                          <a:lnTo>
                                                            <a:pt x="67" y="92"/>
                                                          </a:lnTo>
                                                          <a:lnTo>
                                                            <a:pt x="67" y="91"/>
                                                          </a:lnTo>
                                                          <a:lnTo>
                                                            <a:pt x="66" y="90"/>
                                                          </a:lnTo>
                                                          <a:lnTo>
                                                            <a:pt x="66" y="88"/>
                                                          </a:lnTo>
                                                          <a:lnTo>
                                                            <a:pt x="66" y="87"/>
                                                          </a:lnTo>
                                                          <a:lnTo>
                                                            <a:pt x="66" y="86"/>
                                                          </a:lnTo>
                                                          <a:lnTo>
                                                            <a:pt x="65" y="85"/>
                                                          </a:lnTo>
                                                          <a:lnTo>
                                                            <a:pt x="65" y="84"/>
                                                          </a:lnTo>
                                                          <a:lnTo>
                                                            <a:pt x="64" y="83"/>
                                                          </a:lnTo>
                                                          <a:lnTo>
                                                            <a:pt x="64" y="82"/>
                                                          </a:lnTo>
                                                          <a:lnTo>
                                                            <a:pt x="64" y="80"/>
                                                          </a:lnTo>
                                                          <a:lnTo>
                                                            <a:pt x="63" y="79"/>
                                                          </a:lnTo>
                                                          <a:lnTo>
                                                            <a:pt x="63" y="78"/>
                                                          </a:lnTo>
                                                          <a:lnTo>
                                                            <a:pt x="62" y="77"/>
                                                          </a:lnTo>
                                                          <a:lnTo>
                                                            <a:pt x="62" y="76"/>
                                                          </a:lnTo>
                                                          <a:lnTo>
                                                            <a:pt x="62" y="75"/>
                                                          </a:lnTo>
                                                          <a:lnTo>
                                                            <a:pt x="61" y="74"/>
                                                          </a:lnTo>
                                                          <a:lnTo>
                                                            <a:pt x="61" y="73"/>
                                                          </a:lnTo>
                                                          <a:lnTo>
                                                            <a:pt x="60" y="72"/>
                                                          </a:lnTo>
                                                          <a:lnTo>
                                                            <a:pt x="60" y="71"/>
                                                          </a:lnTo>
                                                          <a:lnTo>
                                                            <a:pt x="59" y="70"/>
                                                          </a:lnTo>
                                                          <a:lnTo>
                                                            <a:pt x="58" y="67"/>
                                                          </a:lnTo>
                                                          <a:lnTo>
                                                            <a:pt x="57" y="65"/>
                                                          </a:lnTo>
                                                          <a:lnTo>
                                                            <a:pt x="56" y="62"/>
                                                          </a:lnTo>
                                                          <a:lnTo>
                                                            <a:pt x="54" y="60"/>
                                                          </a:lnTo>
                                                          <a:lnTo>
                                                            <a:pt x="53" y="57"/>
                                                          </a:lnTo>
                                                          <a:lnTo>
                                                            <a:pt x="52" y="55"/>
                                                          </a:lnTo>
                                                          <a:lnTo>
                                                            <a:pt x="50" y="53"/>
                                                          </a:lnTo>
                                                          <a:lnTo>
                                                            <a:pt x="49" y="51"/>
                                                          </a:lnTo>
                                                          <a:lnTo>
                                                            <a:pt x="47" y="49"/>
                                                          </a:lnTo>
                                                          <a:lnTo>
                                                            <a:pt x="46" y="47"/>
                                                          </a:lnTo>
                                                          <a:lnTo>
                                                            <a:pt x="44" y="45"/>
                                                          </a:lnTo>
                                                          <a:lnTo>
                                                            <a:pt x="43" y="43"/>
                                                          </a:lnTo>
                                                          <a:lnTo>
                                                            <a:pt x="41" y="40"/>
                                                          </a:lnTo>
                                                          <a:lnTo>
                                                            <a:pt x="39" y="38"/>
                                                          </a:lnTo>
                                                          <a:lnTo>
                                                            <a:pt x="37" y="36"/>
                                                          </a:lnTo>
                                                          <a:lnTo>
                                                            <a:pt x="36" y="35"/>
                                                          </a:lnTo>
                                                          <a:lnTo>
                                                            <a:pt x="34" y="32"/>
                                                          </a:lnTo>
                                                          <a:lnTo>
                                                            <a:pt x="32" y="30"/>
                                                          </a:lnTo>
                                                          <a:lnTo>
                                                            <a:pt x="30" y="29"/>
                                                          </a:lnTo>
                                                          <a:lnTo>
                                                            <a:pt x="28" y="27"/>
                                                          </a:lnTo>
                                                          <a:lnTo>
                                                            <a:pt x="26" y="24"/>
                                                          </a:lnTo>
                                                          <a:lnTo>
                                                            <a:pt x="24" y="23"/>
                                                          </a:lnTo>
                                                          <a:lnTo>
                                                            <a:pt x="22" y="21"/>
                                                          </a:lnTo>
                                                          <a:lnTo>
                                                            <a:pt x="20" y="18"/>
                                                          </a:lnTo>
                                                          <a:lnTo>
                                                            <a:pt x="17" y="16"/>
                                                          </a:lnTo>
                                                          <a:lnTo>
                                                            <a:pt x="15" y="14"/>
                                                          </a:lnTo>
                                                          <a:lnTo>
                                                            <a:pt x="12" y="12"/>
                                                          </a:lnTo>
                                                          <a:lnTo>
                                                            <a:pt x="10" y="10"/>
                                                          </a:lnTo>
                                                          <a:lnTo>
                                                            <a:pt x="7" y="7"/>
                                                          </a:lnTo>
                                                          <a:lnTo>
                                                            <a:pt x="5" y="5"/>
                                                          </a:lnTo>
                                                          <a:lnTo>
                                                            <a:pt x="2" y="3"/>
                                                          </a:lnTo>
                                                          <a:lnTo>
                                                            <a:pt x="0" y="0"/>
                                                          </a:lnTo>
                                                        </a:path>
                                                      </a:pathLst>
                                                    </a:custGeom>
                                                    <a:noFill/>
                                                    <a:ln w="22225"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54" name="Freeform 10"/>
                                                    <p:cNvSpPr>
                                                      <a:spLocks/>
                                                    </p:cNvSpPr>
                                                    <p:nvPr/>
                                                  </p:nvSpPr>
                                                  <p:spPr bwMode="auto">
                                                    <a:xfrm>
                                                      <a:off x="2209800" y="3495675"/>
                                                      <a:ext cx="109538" cy="176213"/>
                                                    </a:xfrm>
                                                    <a:custGeom>
                                                      <a:avLst/>
                                                      <a:gdLst>
                                                        <a:gd name="T0" fmla="*/ 4 w 69"/>
                                                        <a:gd name="T1" fmla="*/ 2 h 111"/>
                                                        <a:gd name="T2" fmla="*/ 2 w 69"/>
                                                        <a:gd name="T3" fmla="*/ 5 h 111"/>
                                                        <a:gd name="T4" fmla="*/ 1 w 69"/>
                                                        <a:gd name="T5" fmla="*/ 8 h 111"/>
                                                        <a:gd name="T6" fmla="*/ 1 w 69"/>
                                                        <a:gd name="T7" fmla="*/ 11 h 111"/>
                                                        <a:gd name="T8" fmla="*/ 0 w 69"/>
                                                        <a:gd name="T9" fmla="*/ 14 h 111"/>
                                                        <a:gd name="T10" fmla="*/ 0 w 69"/>
                                                        <a:gd name="T11" fmla="*/ 17 h 111"/>
                                                        <a:gd name="T12" fmla="*/ 0 w 69"/>
                                                        <a:gd name="T13" fmla="*/ 20 h 111"/>
                                                        <a:gd name="T14" fmla="*/ 1 w 69"/>
                                                        <a:gd name="T15" fmla="*/ 22 h 111"/>
                                                        <a:gd name="T16" fmla="*/ 1 w 69"/>
                                                        <a:gd name="T17" fmla="*/ 25 h 111"/>
                                                        <a:gd name="T18" fmla="*/ 2 w 69"/>
                                                        <a:gd name="T19" fmla="*/ 27 h 111"/>
                                                        <a:gd name="T20" fmla="*/ 3 w 69"/>
                                                        <a:gd name="T21" fmla="*/ 29 h 111"/>
                                                        <a:gd name="T22" fmla="*/ 3 w 69"/>
                                                        <a:gd name="T23" fmla="*/ 31 h 111"/>
                                                        <a:gd name="T24" fmla="*/ 4 w 69"/>
                                                        <a:gd name="T25" fmla="*/ 33 h 111"/>
                                                        <a:gd name="T26" fmla="*/ 5 w 69"/>
                                                        <a:gd name="T27" fmla="*/ 35 h 111"/>
                                                        <a:gd name="T28" fmla="*/ 6 w 69"/>
                                                        <a:gd name="T29" fmla="*/ 37 h 111"/>
                                                        <a:gd name="T30" fmla="*/ 7 w 69"/>
                                                        <a:gd name="T31" fmla="*/ 39 h 111"/>
                                                        <a:gd name="T32" fmla="*/ 9 w 69"/>
                                                        <a:gd name="T33" fmla="*/ 43 h 111"/>
                                                        <a:gd name="T34" fmla="*/ 11 w 69"/>
                                                        <a:gd name="T35" fmla="*/ 48 h 111"/>
                                                        <a:gd name="T36" fmla="*/ 14 w 69"/>
                                                        <a:gd name="T37" fmla="*/ 53 h 111"/>
                                                        <a:gd name="T38" fmla="*/ 17 w 69"/>
                                                        <a:gd name="T39" fmla="*/ 58 h 111"/>
                                                        <a:gd name="T40" fmla="*/ 19 w 69"/>
                                                        <a:gd name="T41" fmla="*/ 62 h 111"/>
                                                        <a:gd name="T42" fmla="*/ 23 w 69"/>
                                                        <a:gd name="T43" fmla="*/ 66 h 111"/>
                                                        <a:gd name="T44" fmla="*/ 26 w 69"/>
                                                        <a:gd name="T45" fmla="*/ 70 h 111"/>
                                                        <a:gd name="T46" fmla="*/ 29 w 69"/>
                                                        <a:gd name="T47" fmla="*/ 74 h 111"/>
                                                        <a:gd name="T48" fmla="*/ 33 w 69"/>
                                                        <a:gd name="T49" fmla="*/ 78 h 111"/>
                                                        <a:gd name="T50" fmla="*/ 37 w 69"/>
                                                        <a:gd name="T51" fmla="*/ 82 h 111"/>
                                                        <a:gd name="T52" fmla="*/ 41 w 69"/>
                                                        <a:gd name="T53" fmla="*/ 86 h 111"/>
                                                        <a:gd name="T54" fmla="*/ 46 w 69"/>
                                                        <a:gd name="T55" fmla="*/ 90 h 111"/>
                                                        <a:gd name="T56" fmla="*/ 50 w 69"/>
                                                        <a:gd name="T57" fmla="*/ 94 h 111"/>
                                                        <a:gd name="T58" fmla="*/ 55 w 69"/>
                                                        <a:gd name="T59" fmla="*/ 98 h 111"/>
                                                        <a:gd name="T60" fmla="*/ 60 w 69"/>
                                                        <a:gd name="T61" fmla="*/ 103 h 111"/>
                                                        <a:gd name="T62" fmla="*/ 65 w 69"/>
                                                        <a:gd name="T6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3"/>
                                                          </a:lnTo>
                                                          <a:lnTo>
                                                            <a:pt x="2" y="5"/>
                                                          </a:lnTo>
                                                          <a:lnTo>
                                                            <a:pt x="2" y="7"/>
                                                          </a:lnTo>
                                                          <a:lnTo>
                                                            <a:pt x="1" y="8"/>
                                                          </a:lnTo>
                                                          <a:lnTo>
                                                            <a:pt x="1" y="10"/>
                                                          </a:lnTo>
                                                          <a:lnTo>
                                                            <a:pt x="1" y="11"/>
                                                          </a:lnTo>
                                                          <a:lnTo>
                                                            <a:pt x="0" y="13"/>
                                                          </a:lnTo>
                                                          <a:lnTo>
                                                            <a:pt x="0" y="14"/>
                                                          </a:lnTo>
                                                          <a:lnTo>
                                                            <a:pt x="0" y="16"/>
                                                          </a:lnTo>
                                                          <a:lnTo>
                                                            <a:pt x="0" y="17"/>
                                                          </a:lnTo>
                                                          <a:lnTo>
                                                            <a:pt x="0" y="19"/>
                                                          </a:lnTo>
                                                          <a:lnTo>
                                                            <a:pt x="0" y="20"/>
                                                          </a:lnTo>
                                                          <a:lnTo>
                                                            <a:pt x="0" y="21"/>
                                                          </a:lnTo>
                                                          <a:lnTo>
                                                            <a:pt x="1" y="22"/>
                                                          </a:lnTo>
                                                          <a:lnTo>
                                                            <a:pt x="1" y="23"/>
                                                          </a:lnTo>
                                                          <a:lnTo>
                                                            <a:pt x="1" y="25"/>
                                                          </a:lnTo>
                                                          <a:lnTo>
                                                            <a:pt x="2" y="26"/>
                                                          </a:lnTo>
                                                          <a:lnTo>
                                                            <a:pt x="2" y="27"/>
                                                          </a:lnTo>
                                                          <a:lnTo>
                                                            <a:pt x="2" y="28"/>
                                                          </a:lnTo>
                                                          <a:lnTo>
                                                            <a:pt x="3" y="29"/>
                                                          </a:lnTo>
                                                          <a:lnTo>
                                                            <a:pt x="3" y="30"/>
                                                          </a:lnTo>
                                                          <a:lnTo>
                                                            <a:pt x="3" y="31"/>
                                                          </a:lnTo>
                                                          <a:lnTo>
                                                            <a:pt x="4" y="32"/>
                                                          </a:lnTo>
                                                          <a:lnTo>
                                                            <a:pt x="4" y="33"/>
                                                          </a:lnTo>
                                                          <a:lnTo>
                                                            <a:pt x="5" y="34"/>
                                                          </a:lnTo>
                                                          <a:lnTo>
                                                            <a:pt x="5" y="35"/>
                                                          </a:lnTo>
                                                          <a:lnTo>
                                                            <a:pt x="6" y="36"/>
                                                          </a:lnTo>
                                                          <a:lnTo>
                                                            <a:pt x="6" y="37"/>
                                                          </a:lnTo>
                                                          <a:lnTo>
                                                            <a:pt x="7" y="38"/>
                                                          </a:lnTo>
                                                          <a:lnTo>
                                                            <a:pt x="7" y="39"/>
                                                          </a:lnTo>
                                                          <a:lnTo>
                                                            <a:pt x="7" y="40"/>
                                                          </a:lnTo>
                                                          <a:lnTo>
                                                            <a:pt x="9" y="43"/>
                                                          </a:lnTo>
                                                          <a:lnTo>
                                                            <a:pt x="10" y="46"/>
                                                          </a:lnTo>
                                                          <a:lnTo>
                                                            <a:pt x="11" y="48"/>
                                                          </a:lnTo>
                                                          <a:lnTo>
                                                            <a:pt x="13" y="50"/>
                                                          </a:lnTo>
                                                          <a:lnTo>
                                                            <a:pt x="14" y="53"/>
                                                          </a:lnTo>
                                                          <a:lnTo>
                                                            <a:pt x="15" y="55"/>
                                                          </a:lnTo>
                                                          <a:lnTo>
                                                            <a:pt x="17" y="58"/>
                                                          </a:lnTo>
                                                          <a:lnTo>
                                                            <a:pt x="18" y="60"/>
                                                          </a:lnTo>
                                                          <a:lnTo>
                                                            <a:pt x="19" y="62"/>
                                                          </a:lnTo>
                                                          <a:lnTo>
                                                            <a:pt x="21" y="64"/>
                                                          </a:lnTo>
                                                          <a:lnTo>
                                                            <a:pt x="23" y="66"/>
                                                          </a:lnTo>
                                                          <a:lnTo>
                                                            <a:pt x="24" y="68"/>
                                                          </a:lnTo>
                                                          <a:lnTo>
                                                            <a:pt x="26" y="70"/>
                                                          </a:lnTo>
                                                          <a:lnTo>
                                                            <a:pt x="28" y="72"/>
                                                          </a:lnTo>
                                                          <a:lnTo>
                                                            <a:pt x="29" y="74"/>
                                                          </a:lnTo>
                                                          <a:lnTo>
                                                            <a:pt x="31" y="76"/>
                                                          </a:lnTo>
                                                          <a:lnTo>
                                                            <a:pt x="33" y="78"/>
                                                          </a:lnTo>
                                                          <a:lnTo>
                                                            <a:pt x="35" y="80"/>
                                                          </a:lnTo>
                                                          <a:lnTo>
                                                            <a:pt x="37" y="82"/>
                                                          </a:lnTo>
                                                          <a:lnTo>
                                                            <a:pt x="39" y="84"/>
                                                          </a:lnTo>
                                                          <a:lnTo>
                                                            <a:pt x="41" y="86"/>
                                                          </a:lnTo>
                                                          <a:lnTo>
                                                            <a:pt x="43" y="88"/>
                                                          </a:lnTo>
                                                          <a:lnTo>
                                                            <a:pt x="46" y="90"/>
                                                          </a:lnTo>
                                                          <a:lnTo>
                                                            <a:pt x="48" y="92"/>
                                                          </a:lnTo>
                                                          <a:lnTo>
                                                            <a:pt x="50" y="94"/>
                                                          </a:lnTo>
                                                          <a:lnTo>
                                                            <a:pt x="52" y="96"/>
                                                          </a:lnTo>
                                                          <a:lnTo>
                                                            <a:pt x="55" y="98"/>
                                                          </a:lnTo>
                                                          <a:lnTo>
                                                            <a:pt x="57" y="101"/>
                                                          </a:lnTo>
                                                          <a:lnTo>
                                                            <a:pt x="60" y="103"/>
                                                          </a:lnTo>
                                                          <a:lnTo>
                                                            <a:pt x="62" y="105"/>
                                                          </a:lnTo>
                                                          <a:lnTo>
                                                            <a:pt x="65" y="108"/>
                                                          </a:lnTo>
                                                          <a:lnTo>
                                                            <a:pt x="68" y="11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57" name="Freeform 13"/>
                                                    <p:cNvSpPr>
                                                      <a:spLocks/>
                                                    </p:cNvSpPr>
                                                    <p:nvPr/>
                                                  </p:nvSpPr>
                                                  <p:spPr bwMode="auto">
                                                    <a:xfrm>
                                                      <a:off x="2417763" y="3494088"/>
                                                      <a:ext cx="203200" cy="31750"/>
                                                    </a:xfrm>
                                                    <a:custGeom>
                                                      <a:avLst/>
                                                      <a:gdLst>
                                                        <a:gd name="T0" fmla="*/ 126 w 128"/>
                                                        <a:gd name="T1" fmla="*/ 1 h 20"/>
                                                        <a:gd name="T2" fmla="*/ 123 w 128"/>
                                                        <a:gd name="T3" fmla="*/ 4 h 20"/>
                                                        <a:gd name="T4" fmla="*/ 121 w 128"/>
                                                        <a:gd name="T5" fmla="*/ 7 h 20"/>
                                                        <a:gd name="T6" fmla="*/ 119 w 128"/>
                                                        <a:gd name="T7" fmla="*/ 9 h 20"/>
                                                        <a:gd name="T8" fmla="*/ 117 w 128"/>
                                                        <a:gd name="T9" fmla="*/ 11 h 20"/>
                                                        <a:gd name="T10" fmla="*/ 114 w 128"/>
                                                        <a:gd name="T11" fmla="*/ 12 h 20"/>
                                                        <a:gd name="T12" fmla="*/ 112 w 128"/>
                                                        <a:gd name="T13" fmla="*/ 14 h 20"/>
                                                        <a:gd name="T14" fmla="*/ 110 w 128"/>
                                                        <a:gd name="T15" fmla="*/ 15 h 20"/>
                                                        <a:gd name="T16" fmla="*/ 107 w 128"/>
                                                        <a:gd name="T17" fmla="*/ 15 h 20"/>
                                                        <a:gd name="T18" fmla="*/ 105 w 128"/>
                                                        <a:gd name="T19" fmla="*/ 16 h 20"/>
                                                        <a:gd name="T20" fmla="*/ 103 w 128"/>
                                                        <a:gd name="T21" fmla="*/ 16 h 20"/>
                                                        <a:gd name="T22" fmla="*/ 101 w 128"/>
                                                        <a:gd name="T23" fmla="*/ 17 h 20"/>
                                                        <a:gd name="T24" fmla="*/ 98 w 128"/>
                                                        <a:gd name="T25" fmla="*/ 17 h 20"/>
                                                        <a:gd name="T26" fmla="*/ 96 w 128"/>
                                                        <a:gd name="T27" fmla="*/ 17 h 20"/>
                                                        <a:gd name="T28" fmla="*/ 94 w 128"/>
                                                        <a:gd name="T29" fmla="*/ 18 h 20"/>
                                                        <a:gd name="T30" fmla="*/ 91 w 128"/>
                                                        <a:gd name="T31" fmla="*/ 18 h 20"/>
                                                        <a:gd name="T32" fmla="*/ 87 w 128"/>
                                                        <a:gd name="T33" fmla="*/ 18 h 20"/>
                                                        <a:gd name="T34" fmla="*/ 82 w 128"/>
                                                        <a:gd name="T35" fmla="*/ 18 h 20"/>
                                                        <a:gd name="T36" fmla="*/ 76 w 128"/>
                                                        <a:gd name="T37" fmla="*/ 19 h 20"/>
                                                        <a:gd name="T38" fmla="*/ 71 w 128"/>
                                                        <a:gd name="T39" fmla="*/ 18 h 20"/>
                                                        <a:gd name="T40" fmla="*/ 66 w 128"/>
                                                        <a:gd name="T41" fmla="*/ 18 h 20"/>
                                                        <a:gd name="T42" fmla="*/ 61 w 128"/>
                                                        <a:gd name="T43" fmla="*/ 18 h 20"/>
                                                        <a:gd name="T44" fmla="*/ 56 w 128"/>
                                                        <a:gd name="T45" fmla="*/ 17 h 20"/>
                                                        <a:gd name="T46" fmla="*/ 50 w 128"/>
                                                        <a:gd name="T47" fmla="*/ 15 h 20"/>
                                                        <a:gd name="T48" fmla="*/ 45 w 128"/>
                                                        <a:gd name="T49" fmla="*/ 14 h 20"/>
                                                        <a:gd name="T50" fmla="*/ 40 w 128"/>
                                                        <a:gd name="T51" fmla="*/ 13 h 20"/>
                                                        <a:gd name="T52" fmla="*/ 34 w 128"/>
                                                        <a:gd name="T53" fmla="*/ 12 h 20"/>
                                                        <a:gd name="T54" fmla="*/ 29 w 128"/>
                                                        <a:gd name="T55" fmla="*/ 10 h 20"/>
                                                        <a:gd name="T56" fmla="*/ 23 w 128"/>
                                                        <a:gd name="T57" fmla="*/ 8 h 20"/>
                                                        <a:gd name="T58" fmla="*/ 17 w 128"/>
                                                        <a:gd name="T59" fmla="*/ 6 h 20"/>
                                                        <a:gd name="T60" fmla="*/ 10 w 128"/>
                                                        <a:gd name="T61" fmla="*/ 4 h 20"/>
                                                        <a:gd name="T62" fmla="*/ 4 w 128"/>
                                                        <a:gd name="T6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127" y="0"/>
                                                          </a:moveTo>
                                                          <a:lnTo>
                                                            <a:pt x="126" y="1"/>
                                                          </a:lnTo>
                                                          <a:lnTo>
                                                            <a:pt x="125" y="3"/>
                                                          </a:lnTo>
                                                          <a:lnTo>
                                                            <a:pt x="123" y="4"/>
                                                          </a:lnTo>
                                                          <a:lnTo>
                                                            <a:pt x="122" y="6"/>
                                                          </a:lnTo>
                                                          <a:lnTo>
                                                            <a:pt x="121" y="7"/>
                                                          </a:lnTo>
                                                          <a:lnTo>
                                                            <a:pt x="120" y="8"/>
                                                          </a:lnTo>
                                                          <a:lnTo>
                                                            <a:pt x="119" y="9"/>
                                                          </a:lnTo>
                                                          <a:lnTo>
                                                            <a:pt x="118" y="10"/>
                                                          </a:lnTo>
                                                          <a:lnTo>
                                                            <a:pt x="117" y="11"/>
                                                          </a:lnTo>
                                                          <a:lnTo>
                                                            <a:pt x="115" y="12"/>
                                                          </a:lnTo>
                                                          <a:lnTo>
                                                            <a:pt x="114" y="12"/>
                                                          </a:lnTo>
                                                          <a:lnTo>
                                                            <a:pt x="113" y="13"/>
                                                          </a:lnTo>
                                                          <a:lnTo>
                                                            <a:pt x="112" y="14"/>
                                                          </a:lnTo>
                                                          <a:lnTo>
                                                            <a:pt x="111" y="14"/>
                                                          </a:lnTo>
                                                          <a:lnTo>
                                                            <a:pt x="110" y="15"/>
                                                          </a:lnTo>
                                                          <a:lnTo>
                                                            <a:pt x="109" y="15"/>
                                                          </a:lnTo>
                                                          <a:lnTo>
                                                            <a:pt x="107" y="15"/>
                                                          </a:lnTo>
                                                          <a:lnTo>
                                                            <a:pt x="106" y="16"/>
                                                          </a:lnTo>
                                                          <a:lnTo>
                                                            <a:pt x="105" y="16"/>
                                                          </a:lnTo>
                                                          <a:lnTo>
                                                            <a:pt x="104" y="16"/>
                                                          </a:lnTo>
                                                          <a:lnTo>
                                                            <a:pt x="103" y="16"/>
                                                          </a:lnTo>
                                                          <a:lnTo>
                                                            <a:pt x="102" y="16"/>
                                                          </a:lnTo>
                                                          <a:lnTo>
                                                            <a:pt x="101" y="17"/>
                                                          </a:lnTo>
                                                          <a:lnTo>
                                                            <a:pt x="99" y="17"/>
                                                          </a:lnTo>
                                                          <a:lnTo>
                                                            <a:pt x="98" y="17"/>
                                                          </a:lnTo>
                                                          <a:lnTo>
                                                            <a:pt x="97" y="17"/>
                                                          </a:lnTo>
                                                          <a:lnTo>
                                                            <a:pt x="96" y="17"/>
                                                          </a:lnTo>
                                                          <a:lnTo>
                                                            <a:pt x="95" y="17"/>
                                                          </a:lnTo>
                                                          <a:lnTo>
                                                            <a:pt x="94" y="18"/>
                                                          </a:lnTo>
                                                          <a:lnTo>
                                                            <a:pt x="92" y="18"/>
                                                          </a:lnTo>
                                                          <a:lnTo>
                                                            <a:pt x="91" y="18"/>
                                                          </a:lnTo>
                                                          <a:lnTo>
                                                            <a:pt x="90" y="18"/>
                                                          </a:lnTo>
                                                          <a:lnTo>
                                                            <a:pt x="87" y="18"/>
                                                          </a:lnTo>
                                                          <a:lnTo>
                                                            <a:pt x="85" y="18"/>
                                                          </a:lnTo>
                                                          <a:lnTo>
                                                            <a:pt x="82" y="18"/>
                                                          </a:lnTo>
                                                          <a:lnTo>
                                                            <a:pt x="79" y="19"/>
                                                          </a:lnTo>
                                                          <a:lnTo>
                                                            <a:pt x="76" y="19"/>
                                                          </a:lnTo>
                                                          <a:lnTo>
                                                            <a:pt x="74" y="18"/>
                                                          </a:lnTo>
                                                          <a:lnTo>
                                                            <a:pt x="71" y="18"/>
                                                          </a:lnTo>
                                                          <a:lnTo>
                                                            <a:pt x="68" y="18"/>
                                                          </a:lnTo>
                                                          <a:lnTo>
                                                            <a:pt x="66" y="18"/>
                                                          </a:lnTo>
                                                          <a:lnTo>
                                                            <a:pt x="63" y="18"/>
                                                          </a:lnTo>
                                                          <a:lnTo>
                                                            <a:pt x="61" y="18"/>
                                                          </a:lnTo>
                                                          <a:lnTo>
                                                            <a:pt x="58" y="17"/>
                                                          </a:lnTo>
                                                          <a:lnTo>
                                                            <a:pt x="56" y="17"/>
                                                          </a:lnTo>
                                                          <a:lnTo>
                                                            <a:pt x="53" y="16"/>
                                                          </a:lnTo>
                                                          <a:lnTo>
                                                            <a:pt x="50" y="15"/>
                                                          </a:lnTo>
                                                          <a:lnTo>
                                                            <a:pt x="48" y="15"/>
                                                          </a:lnTo>
                                                          <a:lnTo>
                                                            <a:pt x="45" y="14"/>
                                                          </a:lnTo>
                                                          <a:lnTo>
                                                            <a:pt x="43" y="14"/>
                                                          </a:lnTo>
                                                          <a:lnTo>
                                                            <a:pt x="40" y="13"/>
                                                          </a:lnTo>
                                                          <a:lnTo>
                                                            <a:pt x="37" y="12"/>
                                                          </a:lnTo>
                                                          <a:lnTo>
                                                            <a:pt x="34" y="12"/>
                                                          </a:lnTo>
                                                          <a:lnTo>
                                                            <a:pt x="32" y="11"/>
                                                          </a:lnTo>
                                                          <a:lnTo>
                                                            <a:pt x="29" y="10"/>
                                                          </a:lnTo>
                                                          <a:lnTo>
                                                            <a:pt x="26" y="9"/>
                                                          </a:lnTo>
                                                          <a:lnTo>
                                                            <a:pt x="23" y="8"/>
                                                          </a:lnTo>
                                                          <a:lnTo>
                                                            <a:pt x="20" y="7"/>
                                                          </a:lnTo>
                                                          <a:lnTo>
                                                            <a:pt x="17" y="6"/>
                                                          </a:lnTo>
                                                          <a:lnTo>
                                                            <a:pt x="13" y="5"/>
                                                          </a:lnTo>
                                                          <a:lnTo>
                                                            <a:pt x="10" y="4"/>
                                                          </a:lnTo>
                                                          <a:lnTo>
                                                            <a:pt x="7" y="3"/>
                                                          </a:lnTo>
                                                          <a:lnTo>
                                                            <a:pt x="4" y="1"/>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58" name="Freeform 14"/>
                                                    <p:cNvSpPr>
                                                      <a:spLocks/>
                                                    </p:cNvSpPr>
                                                    <p:nvPr/>
                                                  </p:nvSpPr>
                                                  <p:spPr bwMode="auto">
                                                    <a:xfrm>
                                                      <a:off x="2519363" y="3319463"/>
                                                      <a:ext cx="107950" cy="176212"/>
                                                    </a:xfrm>
                                                    <a:custGeom>
                                                      <a:avLst/>
                                                      <a:gdLst>
                                                        <a:gd name="T0" fmla="*/ 64 w 68"/>
                                                        <a:gd name="T1" fmla="*/ 108 h 111"/>
                                                        <a:gd name="T2" fmla="*/ 65 w 68"/>
                                                        <a:gd name="T3" fmla="*/ 105 h 111"/>
                                                        <a:gd name="T4" fmla="*/ 66 w 68"/>
                                                        <a:gd name="T5" fmla="*/ 101 h 111"/>
                                                        <a:gd name="T6" fmla="*/ 67 w 68"/>
                                                        <a:gd name="T7" fmla="*/ 98 h 111"/>
                                                        <a:gd name="T8" fmla="*/ 67 w 68"/>
                                                        <a:gd name="T9" fmla="*/ 96 h 111"/>
                                                        <a:gd name="T10" fmla="*/ 67 w 68"/>
                                                        <a:gd name="T11" fmla="*/ 93 h 111"/>
                                                        <a:gd name="T12" fmla="*/ 67 w 68"/>
                                                        <a:gd name="T13" fmla="*/ 90 h 111"/>
                                                        <a:gd name="T14" fmla="*/ 67 w 68"/>
                                                        <a:gd name="T15" fmla="*/ 88 h 111"/>
                                                        <a:gd name="T16" fmla="*/ 67 w 68"/>
                                                        <a:gd name="T17" fmla="*/ 86 h 111"/>
                                                        <a:gd name="T18" fmla="*/ 66 w 68"/>
                                                        <a:gd name="T19" fmla="*/ 83 h 111"/>
                                                        <a:gd name="T20" fmla="*/ 65 w 68"/>
                                                        <a:gd name="T21" fmla="*/ 81 h 111"/>
                                                        <a:gd name="T22" fmla="*/ 64 w 68"/>
                                                        <a:gd name="T23" fmla="*/ 79 h 111"/>
                                                        <a:gd name="T24" fmla="*/ 63 w 68"/>
                                                        <a:gd name="T25" fmla="*/ 77 h 111"/>
                                                        <a:gd name="T26" fmla="*/ 62 w 68"/>
                                                        <a:gd name="T27" fmla="*/ 75 h 111"/>
                                                        <a:gd name="T28" fmla="*/ 61 w 68"/>
                                                        <a:gd name="T29" fmla="*/ 73 h 111"/>
                                                        <a:gd name="T30" fmla="*/ 61 w 68"/>
                                                        <a:gd name="T31" fmla="*/ 70 h 111"/>
                                                        <a:gd name="T32" fmla="*/ 59 w 68"/>
                                                        <a:gd name="T33" fmla="*/ 67 h 111"/>
                                                        <a:gd name="T34" fmla="*/ 56 w 68"/>
                                                        <a:gd name="T35" fmla="*/ 62 h 111"/>
                                                        <a:gd name="T36" fmla="*/ 54 w 68"/>
                                                        <a:gd name="T37" fmla="*/ 57 h 111"/>
                                                        <a:gd name="T38" fmla="*/ 51 w 68"/>
                                                        <a:gd name="T39" fmla="*/ 53 h 111"/>
                                                        <a:gd name="T40" fmla="*/ 48 w 68"/>
                                                        <a:gd name="T41" fmla="*/ 48 h 111"/>
                                                        <a:gd name="T42" fmla="*/ 45 w 68"/>
                                                        <a:gd name="T43" fmla="*/ 44 h 111"/>
                                                        <a:gd name="T44" fmla="*/ 42 w 68"/>
                                                        <a:gd name="T45" fmla="*/ 40 h 111"/>
                                                        <a:gd name="T46" fmla="*/ 38 w 68"/>
                                                        <a:gd name="T47" fmla="*/ 36 h 111"/>
                                                        <a:gd name="T48" fmla="*/ 35 w 68"/>
                                                        <a:gd name="T49" fmla="*/ 32 h 111"/>
                                                        <a:gd name="T50" fmla="*/ 31 w 68"/>
                                                        <a:gd name="T51" fmla="*/ 28 h 111"/>
                                                        <a:gd name="T52" fmla="*/ 27 w 68"/>
                                                        <a:gd name="T53" fmla="*/ 24 h 111"/>
                                                        <a:gd name="T54" fmla="*/ 23 w 68"/>
                                                        <a:gd name="T55" fmla="*/ 20 h 111"/>
                                                        <a:gd name="T56" fmla="*/ 18 w 68"/>
                                                        <a:gd name="T57" fmla="*/ 16 h 111"/>
                                                        <a:gd name="T58" fmla="*/ 13 w 68"/>
                                                        <a:gd name="T59" fmla="*/ 12 h 111"/>
                                                        <a:gd name="T60" fmla="*/ 8 w 68"/>
                                                        <a:gd name="T61" fmla="*/ 7 h 111"/>
                                                        <a:gd name="T62" fmla="*/ 3 w 68"/>
                                                        <a:gd name="T6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63" y="110"/>
                                                          </a:moveTo>
                                                          <a:lnTo>
                                                            <a:pt x="64" y="108"/>
                                                          </a:lnTo>
                                                          <a:lnTo>
                                                            <a:pt x="64" y="106"/>
                                                          </a:lnTo>
                                                          <a:lnTo>
                                                            <a:pt x="65" y="105"/>
                                                          </a:lnTo>
                                                          <a:lnTo>
                                                            <a:pt x="66" y="103"/>
                                                          </a:lnTo>
                                                          <a:lnTo>
                                                            <a:pt x="66" y="101"/>
                                                          </a:lnTo>
                                                          <a:lnTo>
                                                            <a:pt x="67" y="100"/>
                                                          </a:lnTo>
                                                          <a:lnTo>
                                                            <a:pt x="67" y="98"/>
                                                          </a:lnTo>
                                                          <a:lnTo>
                                                            <a:pt x="67" y="97"/>
                                                          </a:lnTo>
                                                          <a:lnTo>
                                                            <a:pt x="67" y="96"/>
                                                          </a:lnTo>
                                                          <a:lnTo>
                                                            <a:pt x="67" y="94"/>
                                                          </a:lnTo>
                                                          <a:lnTo>
                                                            <a:pt x="67" y="93"/>
                                                          </a:lnTo>
                                                          <a:lnTo>
                                                            <a:pt x="67" y="92"/>
                                                          </a:lnTo>
                                                          <a:lnTo>
                                                            <a:pt x="67" y="90"/>
                                                          </a:lnTo>
                                                          <a:lnTo>
                                                            <a:pt x="67" y="89"/>
                                                          </a:lnTo>
                                                          <a:lnTo>
                                                            <a:pt x="67" y="88"/>
                                                          </a:lnTo>
                                                          <a:lnTo>
                                                            <a:pt x="67" y="87"/>
                                                          </a:lnTo>
                                                          <a:lnTo>
                                                            <a:pt x="67" y="86"/>
                                                          </a:lnTo>
                                                          <a:lnTo>
                                                            <a:pt x="66" y="84"/>
                                                          </a:lnTo>
                                                          <a:lnTo>
                                                            <a:pt x="66" y="83"/>
                                                          </a:lnTo>
                                                          <a:lnTo>
                                                            <a:pt x="65" y="82"/>
                                                          </a:lnTo>
                                                          <a:lnTo>
                                                            <a:pt x="65" y="81"/>
                                                          </a:lnTo>
                                                          <a:lnTo>
                                                            <a:pt x="64" y="80"/>
                                                          </a:lnTo>
                                                          <a:lnTo>
                                                            <a:pt x="64" y="79"/>
                                                          </a:lnTo>
                                                          <a:lnTo>
                                                            <a:pt x="64" y="78"/>
                                                          </a:lnTo>
                                                          <a:lnTo>
                                                            <a:pt x="63" y="77"/>
                                                          </a:lnTo>
                                                          <a:lnTo>
                                                            <a:pt x="63" y="76"/>
                                                          </a:lnTo>
                                                          <a:lnTo>
                                                            <a:pt x="62" y="75"/>
                                                          </a:lnTo>
                                                          <a:lnTo>
                                                            <a:pt x="62" y="74"/>
                                                          </a:lnTo>
                                                          <a:lnTo>
                                                            <a:pt x="61" y="73"/>
                                                          </a:lnTo>
                                                          <a:lnTo>
                                                            <a:pt x="61" y="72"/>
                                                          </a:lnTo>
                                                          <a:lnTo>
                                                            <a:pt x="61" y="70"/>
                                                          </a:lnTo>
                                                          <a:lnTo>
                                                            <a:pt x="60" y="69"/>
                                                          </a:lnTo>
                                                          <a:lnTo>
                                                            <a:pt x="59" y="67"/>
                                                          </a:lnTo>
                                                          <a:lnTo>
                                                            <a:pt x="58" y="64"/>
                                                          </a:lnTo>
                                                          <a:lnTo>
                                                            <a:pt x="56" y="62"/>
                                                          </a:lnTo>
                                                          <a:lnTo>
                                                            <a:pt x="55" y="59"/>
                                                          </a:lnTo>
                                                          <a:lnTo>
                                                            <a:pt x="54" y="57"/>
                                                          </a:lnTo>
                                                          <a:lnTo>
                                                            <a:pt x="52" y="55"/>
                                                          </a:lnTo>
                                                          <a:lnTo>
                                                            <a:pt x="51" y="53"/>
                                                          </a:lnTo>
                                                          <a:lnTo>
                                                            <a:pt x="50" y="51"/>
                                                          </a:lnTo>
                                                          <a:lnTo>
                                                            <a:pt x="48" y="48"/>
                                                          </a:lnTo>
                                                          <a:lnTo>
                                                            <a:pt x="47" y="46"/>
                                                          </a:lnTo>
                                                          <a:lnTo>
                                                            <a:pt x="45" y="44"/>
                                                          </a:lnTo>
                                                          <a:lnTo>
                                                            <a:pt x="43" y="42"/>
                                                          </a:lnTo>
                                                          <a:lnTo>
                                                            <a:pt x="42" y="40"/>
                                                          </a:lnTo>
                                                          <a:lnTo>
                                                            <a:pt x="40" y="38"/>
                                                          </a:lnTo>
                                                          <a:lnTo>
                                                            <a:pt x="38" y="36"/>
                                                          </a:lnTo>
                                                          <a:lnTo>
                                                            <a:pt x="37" y="34"/>
                                                          </a:lnTo>
                                                          <a:lnTo>
                                                            <a:pt x="35" y="32"/>
                                                          </a:lnTo>
                                                          <a:lnTo>
                                                            <a:pt x="33" y="30"/>
                                                          </a:lnTo>
                                                          <a:lnTo>
                                                            <a:pt x="31" y="28"/>
                                                          </a:lnTo>
                                                          <a:lnTo>
                                                            <a:pt x="29" y="26"/>
                                                          </a:lnTo>
                                                          <a:lnTo>
                                                            <a:pt x="27" y="24"/>
                                                          </a:lnTo>
                                                          <a:lnTo>
                                                            <a:pt x="25" y="22"/>
                                                          </a:lnTo>
                                                          <a:lnTo>
                                                            <a:pt x="23" y="20"/>
                                                          </a:lnTo>
                                                          <a:lnTo>
                                                            <a:pt x="20" y="18"/>
                                                          </a:lnTo>
                                                          <a:lnTo>
                                                            <a:pt x="18" y="16"/>
                                                          </a:lnTo>
                                                          <a:lnTo>
                                                            <a:pt x="16" y="14"/>
                                                          </a:lnTo>
                                                          <a:lnTo>
                                                            <a:pt x="13" y="12"/>
                                                          </a:lnTo>
                                                          <a:lnTo>
                                                            <a:pt x="11" y="9"/>
                                                          </a:lnTo>
                                                          <a:lnTo>
                                                            <a:pt x="8" y="7"/>
                                                          </a:lnTo>
                                                          <a:lnTo>
                                                            <a:pt x="6" y="5"/>
                                                          </a:lnTo>
                                                          <a:lnTo>
                                                            <a:pt x="3" y="2"/>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62" name="Freeform 18"/>
                                                    <p:cNvSpPr>
                                                      <a:spLocks/>
                                                    </p:cNvSpPr>
                                                    <p:nvPr/>
                                                  </p:nvSpPr>
                                                  <p:spPr bwMode="auto">
                                                    <a:xfrm>
                                                      <a:off x="1409700" y="4876800"/>
                                                      <a:ext cx="201613" cy="30163"/>
                                                    </a:xfrm>
                                                    <a:custGeom>
                                                      <a:avLst/>
                                                      <a:gdLst>
                                                        <a:gd name="T0" fmla="*/ 0 w 127"/>
                                                        <a:gd name="T1" fmla="*/ 17 h 19"/>
                                                        <a:gd name="T2" fmla="*/ 3 w 127"/>
                                                        <a:gd name="T3" fmla="*/ 14 h 19"/>
                                                        <a:gd name="T4" fmla="*/ 5 w 127"/>
                                                        <a:gd name="T5" fmla="*/ 11 h 19"/>
                                                        <a:gd name="T6" fmla="*/ 8 w 127"/>
                                                        <a:gd name="T7" fmla="*/ 9 h 19"/>
                                                        <a:gd name="T8" fmla="*/ 10 w 127"/>
                                                        <a:gd name="T9" fmla="*/ 7 h 19"/>
                                                        <a:gd name="T10" fmla="*/ 12 w 127"/>
                                                        <a:gd name="T11" fmla="*/ 6 h 19"/>
                                                        <a:gd name="T12" fmla="*/ 14 w 127"/>
                                                        <a:gd name="T13" fmla="*/ 4 h 19"/>
                                                        <a:gd name="T14" fmla="*/ 17 w 127"/>
                                                        <a:gd name="T15" fmla="*/ 3 h 19"/>
                                                        <a:gd name="T16" fmla="*/ 19 w 127"/>
                                                        <a:gd name="T17" fmla="*/ 3 h 19"/>
                                                        <a:gd name="T18" fmla="*/ 22 w 127"/>
                                                        <a:gd name="T19" fmla="*/ 2 h 19"/>
                                                        <a:gd name="T20" fmla="*/ 25 w 127"/>
                                                        <a:gd name="T21" fmla="*/ 2 h 19"/>
                                                        <a:gd name="T22" fmla="*/ 27 w 127"/>
                                                        <a:gd name="T23" fmla="*/ 1 h 19"/>
                                                        <a:gd name="T24" fmla="*/ 30 w 127"/>
                                                        <a:gd name="T25" fmla="*/ 1 h 19"/>
                                                        <a:gd name="T26" fmla="*/ 32 w 127"/>
                                                        <a:gd name="T27" fmla="*/ 1 h 19"/>
                                                        <a:gd name="T28" fmla="*/ 34 w 127"/>
                                                        <a:gd name="T29" fmla="*/ 1 h 19"/>
                                                        <a:gd name="T30" fmla="*/ 36 w 127"/>
                                                        <a:gd name="T31" fmla="*/ 0 h 19"/>
                                                        <a:gd name="T32" fmla="*/ 42 w 127"/>
                                                        <a:gd name="T33" fmla="*/ 0 h 19"/>
                                                        <a:gd name="T34" fmla="*/ 47 w 127"/>
                                                        <a:gd name="T35" fmla="*/ 0 h 19"/>
                                                        <a:gd name="T36" fmla="*/ 53 w 127"/>
                                                        <a:gd name="T37" fmla="*/ 0 h 19"/>
                                                        <a:gd name="T38" fmla="*/ 58 w 127"/>
                                                        <a:gd name="T39" fmla="*/ 0 h 19"/>
                                                        <a:gd name="T40" fmla="*/ 63 w 127"/>
                                                        <a:gd name="T41" fmla="*/ 0 h 19"/>
                                                        <a:gd name="T42" fmla="*/ 68 w 127"/>
                                                        <a:gd name="T43" fmla="*/ 1 h 19"/>
                                                        <a:gd name="T44" fmla="*/ 73 w 127"/>
                                                        <a:gd name="T45" fmla="*/ 2 h 19"/>
                                                        <a:gd name="T46" fmla="*/ 79 w 127"/>
                                                        <a:gd name="T47" fmla="*/ 3 h 19"/>
                                                        <a:gd name="T48" fmla="*/ 84 w 127"/>
                                                        <a:gd name="T49" fmla="*/ 4 h 19"/>
                                                        <a:gd name="T50" fmla="*/ 89 w 127"/>
                                                        <a:gd name="T51" fmla="*/ 6 h 19"/>
                                                        <a:gd name="T52" fmla="*/ 95 w 127"/>
                                                        <a:gd name="T53" fmla="*/ 7 h 19"/>
                                                        <a:gd name="T54" fmla="*/ 101 w 127"/>
                                                        <a:gd name="T55" fmla="*/ 9 h 19"/>
                                                        <a:gd name="T56" fmla="*/ 107 w 127"/>
                                                        <a:gd name="T57" fmla="*/ 11 h 19"/>
                                                        <a:gd name="T58" fmla="*/ 113 w 127"/>
                                                        <a:gd name="T59" fmla="*/ 13 h 19"/>
                                                        <a:gd name="T60" fmla="*/ 119 w 127"/>
                                                        <a:gd name="T61" fmla="*/ 15 h 19"/>
                                                        <a:gd name="T62" fmla="*/ 126 w 127"/>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9">
                                                          <a:moveTo>
                                                            <a:pt x="0" y="18"/>
                                                          </a:moveTo>
                                                          <a:lnTo>
                                                            <a:pt x="0" y="17"/>
                                                          </a:lnTo>
                                                          <a:lnTo>
                                                            <a:pt x="2" y="15"/>
                                                          </a:lnTo>
                                                          <a:lnTo>
                                                            <a:pt x="3" y="14"/>
                                                          </a:lnTo>
                                                          <a:lnTo>
                                                            <a:pt x="4" y="12"/>
                                                          </a:lnTo>
                                                          <a:lnTo>
                                                            <a:pt x="5" y="11"/>
                                                          </a:lnTo>
                                                          <a:lnTo>
                                                            <a:pt x="6" y="10"/>
                                                          </a:lnTo>
                                                          <a:lnTo>
                                                            <a:pt x="8" y="9"/>
                                                          </a:lnTo>
                                                          <a:lnTo>
                                                            <a:pt x="9" y="8"/>
                                                          </a:lnTo>
                                                          <a:lnTo>
                                                            <a:pt x="10" y="7"/>
                                                          </a:lnTo>
                                                          <a:lnTo>
                                                            <a:pt x="11" y="6"/>
                                                          </a:lnTo>
                                                          <a:lnTo>
                                                            <a:pt x="12" y="6"/>
                                                          </a:lnTo>
                                                          <a:lnTo>
                                                            <a:pt x="13" y="5"/>
                                                          </a:lnTo>
                                                          <a:lnTo>
                                                            <a:pt x="14" y="4"/>
                                                          </a:lnTo>
                                                          <a:lnTo>
                                                            <a:pt x="16" y="4"/>
                                                          </a:lnTo>
                                                          <a:lnTo>
                                                            <a:pt x="17" y="3"/>
                                                          </a:lnTo>
                                                          <a:lnTo>
                                                            <a:pt x="18" y="3"/>
                                                          </a:lnTo>
                                                          <a:lnTo>
                                                            <a:pt x="19" y="3"/>
                                                          </a:lnTo>
                                                          <a:lnTo>
                                                            <a:pt x="20" y="3"/>
                                                          </a:lnTo>
                                                          <a:lnTo>
                                                            <a:pt x="22" y="2"/>
                                                          </a:lnTo>
                                                          <a:lnTo>
                                                            <a:pt x="24" y="2"/>
                                                          </a:lnTo>
                                                          <a:lnTo>
                                                            <a:pt x="25" y="2"/>
                                                          </a:lnTo>
                                                          <a:lnTo>
                                                            <a:pt x="26" y="2"/>
                                                          </a:lnTo>
                                                          <a:lnTo>
                                                            <a:pt x="27" y="1"/>
                                                          </a:lnTo>
                                                          <a:lnTo>
                                                            <a:pt x="28" y="1"/>
                                                          </a:lnTo>
                                                          <a:lnTo>
                                                            <a:pt x="30" y="1"/>
                                                          </a:lnTo>
                                                          <a:lnTo>
                                                            <a:pt x="31" y="1"/>
                                                          </a:lnTo>
                                                          <a:lnTo>
                                                            <a:pt x="32" y="1"/>
                                                          </a:lnTo>
                                                          <a:lnTo>
                                                            <a:pt x="33" y="1"/>
                                                          </a:lnTo>
                                                          <a:lnTo>
                                                            <a:pt x="34" y="1"/>
                                                          </a:lnTo>
                                                          <a:lnTo>
                                                            <a:pt x="35" y="0"/>
                                                          </a:lnTo>
                                                          <a:lnTo>
                                                            <a:pt x="36" y="0"/>
                                                          </a:lnTo>
                                                          <a:lnTo>
                                                            <a:pt x="39" y="0"/>
                                                          </a:lnTo>
                                                          <a:lnTo>
                                                            <a:pt x="42" y="0"/>
                                                          </a:lnTo>
                                                          <a:lnTo>
                                                            <a:pt x="45" y="0"/>
                                                          </a:lnTo>
                                                          <a:lnTo>
                                                            <a:pt x="47" y="0"/>
                                                          </a:lnTo>
                                                          <a:lnTo>
                                                            <a:pt x="50" y="0"/>
                                                          </a:lnTo>
                                                          <a:lnTo>
                                                            <a:pt x="53" y="0"/>
                                                          </a:lnTo>
                                                          <a:lnTo>
                                                            <a:pt x="55" y="0"/>
                                                          </a:lnTo>
                                                          <a:lnTo>
                                                            <a:pt x="58" y="0"/>
                                                          </a:lnTo>
                                                          <a:lnTo>
                                                            <a:pt x="60" y="0"/>
                                                          </a:lnTo>
                                                          <a:lnTo>
                                                            <a:pt x="63" y="0"/>
                                                          </a:lnTo>
                                                          <a:lnTo>
                                                            <a:pt x="66" y="1"/>
                                                          </a:lnTo>
                                                          <a:lnTo>
                                                            <a:pt x="68" y="1"/>
                                                          </a:lnTo>
                                                          <a:lnTo>
                                                            <a:pt x="71" y="1"/>
                                                          </a:lnTo>
                                                          <a:lnTo>
                                                            <a:pt x="73" y="2"/>
                                                          </a:lnTo>
                                                          <a:lnTo>
                                                            <a:pt x="76" y="3"/>
                                                          </a:lnTo>
                                                          <a:lnTo>
                                                            <a:pt x="79" y="3"/>
                                                          </a:lnTo>
                                                          <a:lnTo>
                                                            <a:pt x="81" y="4"/>
                                                          </a:lnTo>
                                                          <a:lnTo>
                                                            <a:pt x="84" y="4"/>
                                                          </a:lnTo>
                                                          <a:lnTo>
                                                            <a:pt x="87" y="5"/>
                                                          </a:lnTo>
                                                          <a:lnTo>
                                                            <a:pt x="89" y="6"/>
                                                          </a:lnTo>
                                                          <a:lnTo>
                                                            <a:pt x="92" y="6"/>
                                                          </a:lnTo>
                                                          <a:lnTo>
                                                            <a:pt x="95" y="7"/>
                                                          </a:lnTo>
                                                          <a:lnTo>
                                                            <a:pt x="98" y="8"/>
                                                          </a:lnTo>
                                                          <a:lnTo>
                                                            <a:pt x="101" y="9"/>
                                                          </a:lnTo>
                                                          <a:lnTo>
                                                            <a:pt x="104" y="10"/>
                                                          </a:lnTo>
                                                          <a:lnTo>
                                                            <a:pt x="107" y="11"/>
                                                          </a:lnTo>
                                                          <a:lnTo>
                                                            <a:pt x="110" y="12"/>
                                                          </a:lnTo>
                                                          <a:lnTo>
                                                            <a:pt x="113" y="13"/>
                                                          </a:lnTo>
                                                          <a:lnTo>
                                                            <a:pt x="116" y="14"/>
                                                          </a:lnTo>
                                                          <a:lnTo>
                                                            <a:pt x="119" y="15"/>
                                                          </a:lnTo>
                                                          <a:lnTo>
                                                            <a:pt x="123" y="17"/>
                                                          </a:lnTo>
                                                          <a:lnTo>
                                                            <a:pt x="126" y="17"/>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64" name="Freeform 20"/>
                                                    <p:cNvSpPr>
                                                      <a:spLocks/>
                                                    </p:cNvSpPr>
                                                    <p:nvPr/>
                                                  </p:nvSpPr>
                                                  <p:spPr bwMode="auto">
                                                    <a:xfrm>
                                                      <a:off x="1711325" y="4729163"/>
                                                      <a:ext cx="107950" cy="176212"/>
                                                    </a:xfrm>
                                                    <a:custGeom>
                                                      <a:avLst/>
                                                      <a:gdLst>
                                                        <a:gd name="T0" fmla="*/ 64 w 68"/>
                                                        <a:gd name="T1" fmla="*/ 108 h 111"/>
                                                        <a:gd name="T2" fmla="*/ 65 w 68"/>
                                                        <a:gd name="T3" fmla="*/ 105 h 111"/>
                                                        <a:gd name="T4" fmla="*/ 66 w 68"/>
                                                        <a:gd name="T5" fmla="*/ 102 h 111"/>
                                                        <a:gd name="T6" fmla="*/ 67 w 68"/>
                                                        <a:gd name="T7" fmla="*/ 99 h 111"/>
                                                        <a:gd name="T8" fmla="*/ 67 w 68"/>
                                                        <a:gd name="T9" fmla="*/ 96 h 111"/>
                                                        <a:gd name="T10" fmla="*/ 67 w 68"/>
                                                        <a:gd name="T11" fmla="*/ 93 h 111"/>
                                                        <a:gd name="T12" fmla="*/ 67 w 68"/>
                                                        <a:gd name="T13" fmla="*/ 91 h 111"/>
                                                        <a:gd name="T14" fmla="*/ 67 w 68"/>
                                                        <a:gd name="T15" fmla="*/ 88 h 111"/>
                                                        <a:gd name="T16" fmla="*/ 66 w 68"/>
                                                        <a:gd name="T17" fmla="*/ 86 h 111"/>
                                                        <a:gd name="T18" fmla="*/ 66 w 68"/>
                                                        <a:gd name="T19" fmla="*/ 83 h 111"/>
                                                        <a:gd name="T20" fmla="*/ 65 w 68"/>
                                                        <a:gd name="T21" fmla="*/ 81 h 111"/>
                                                        <a:gd name="T22" fmla="*/ 64 w 68"/>
                                                        <a:gd name="T23" fmla="*/ 79 h 111"/>
                                                        <a:gd name="T24" fmla="*/ 63 w 68"/>
                                                        <a:gd name="T25" fmla="*/ 77 h 111"/>
                                                        <a:gd name="T26" fmla="*/ 62 w 68"/>
                                                        <a:gd name="T27" fmla="*/ 75 h 111"/>
                                                        <a:gd name="T28" fmla="*/ 61 w 68"/>
                                                        <a:gd name="T29" fmla="*/ 73 h 111"/>
                                                        <a:gd name="T30" fmla="*/ 60 w 68"/>
                                                        <a:gd name="T31" fmla="*/ 71 h 111"/>
                                                        <a:gd name="T32" fmla="*/ 59 w 68"/>
                                                        <a:gd name="T33" fmla="*/ 67 h 111"/>
                                                        <a:gd name="T34" fmla="*/ 56 w 68"/>
                                                        <a:gd name="T35" fmla="*/ 62 h 111"/>
                                                        <a:gd name="T36" fmla="*/ 54 w 68"/>
                                                        <a:gd name="T37" fmla="*/ 57 h 111"/>
                                                        <a:gd name="T38" fmla="*/ 51 w 68"/>
                                                        <a:gd name="T39" fmla="*/ 53 h 111"/>
                                                        <a:gd name="T40" fmla="*/ 48 w 68"/>
                                                        <a:gd name="T41" fmla="*/ 48 h 111"/>
                                                        <a:gd name="T42" fmla="*/ 45 w 68"/>
                                                        <a:gd name="T43" fmla="*/ 44 h 111"/>
                                                        <a:gd name="T44" fmla="*/ 42 w 68"/>
                                                        <a:gd name="T45" fmla="*/ 40 h 111"/>
                                                        <a:gd name="T46" fmla="*/ 38 w 68"/>
                                                        <a:gd name="T47" fmla="*/ 36 h 111"/>
                                                        <a:gd name="T48" fmla="*/ 34 w 68"/>
                                                        <a:gd name="T49" fmla="*/ 32 h 111"/>
                                                        <a:gd name="T50" fmla="*/ 31 w 68"/>
                                                        <a:gd name="T51" fmla="*/ 28 h 111"/>
                                                        <a:gd name="T52" fmla="*/ 26 w 68"/>
                                                        <a:gd name="T53" fmla="*/ 24 h 111"/>
                                                        <a:gd name="T54" fmla="*/ 22 w 68"/>
                                                        <a:gd name="T55" fmla="*/ 20 h 111"/>
                                                        <a:gd name="T56" fmla="*/ 18 w 68"/>
                                                        <a:gd name="T57" fmla="*/ 16 h 111"/>
                                                        <a:gd name="T58" fmla="*/ 13 w 68"/>
                                                        <a:gd name="T59" fmla="*/ 12 h 111"/>
                                                        <a:gd name="T60" fmla="*/ 8 w 68"/>
                                                        <a:gd name="T61" fmla="*/ 7 h 111"/>
                                                        <a:gd name="T62" fmla="*/ 3 w 68"/>
                                                        <a:gd name="T63"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63" y="110"/>
                                                          </a:moveTo>
                                                          <a:lnTo>
                                                            <a:pt x="64" y="108"/>
                                                          </a:lnTo>
                                                          <a:lnTo>
                                                            <a:pt x="64" y="107"/>
                                                          </a:lnTo>
                                                          <a:lnTo>
                                                            <a:pt x="65" y="105"/>
                                                          </a:lnTo>
                                                          <a:lnTo>
                                                            <a:pt x="65" y="103"/>
                                                          </a:lnTo>
                                                          <a:lnTo>
                                                            <a:pt x="66" y="102"/>
                                                          </a:lnTo>
                                                          <a:lnTo>
                                                            <a:pt x="66" y="100"/>
                                                          </a:lnTo>
                                                          <a:lnTo>
                                                            <a:pt x="67" y="99"/>
                                                          </a:lnTo>
                                                          <a:lnTo>
                                                            <a:pt x="67" y="97"/>
                                                          </a:lnTo>
                                                          <a:lnTo>
                                                            <a:pt x="67" y="96"/>
                                                          </a:lnTo>
                                                          <a:lnTo>
                                                            <a:pt x="67" y="94"/>
                                                          </a:lnTo>
                                                          <a:lnTo>
                                                            <a:pt x="67" y="93"/>
                                                          </a:lnTo>
                                                          <a:lnTo>
                                                            <a:pt x="67" y="92"/>
                                                          </a:lnTo>
                                                          <a:lnTo>
                                                            <a:pt x="67" y="91"/>
                                                          </a:lnTo>
                                                          <a:lnTo>
                                                            <a:pt x="67" y="89"/>
                                                          </a:lnTo>
                                                          <a:lnTo>
                                                            <a:pt x="67" y="88"/>
                                                          </a:lnTo>
                                                          <a:lnTo>
                                                            <a:pt x="67" y="87"/>
                                                          </a:lnTo>
                                                          <a:lnTo>
                                                            <a:pt x="66" y="86"/>
                                                          </a:lnTo>
                                                          <a:lnTo>
                                                            <a:pt x="66" y="85"/>
                                                          </a:lnTo>
                                                          <a:lnTo>
                                                            <a:pt x="66" y="83"/>
                                                          </a:lnTo>
                                                          <a:lnTo>
                                                            <a:pt x="65" y="82"/>
                                                          </a:lnTo>
                                                          <a:lnTo>
                                                            <a:pt x="65" y="81"/>
                                                          </a:lnTo>
                                                          <a:lnTo>
                                                            <a:pt x="64" y="80"/>
                                                          </a:lnTo>
                                                          <a:lnTo>
                                                            <a:pt x="64" y="79"/>
                                                          </a:lnTo>
                                                          <a:lnTo>
                                                            <a:pt x="64" y="78"/>
                                                          </a:lnTo>
                                                          <a:lnTo>
                                                            <a:pt x="63" y="77"/>
                                                          </a:lnTo>
                                                          <a:lnTo>
                                                            <a:pt x="62" y="76"/>
                                                          </a:lnTo>
                                                          <a:lnTo>
                                                            <a:pt x="62" y="75"/>
                                                          </a:lnTo>
                                                          <a:lnTo>
                                                            <a:pt x="62" y="74"/>
                                                          </a:lnTo>
                                                          <a:lnTo>
                                                            <a:pt x="61" y="73"/>
                                                          </a:lnTo>
                                                          <a:lnTo>
                                                            <a:pt x="61" y="72"/>
                                                          </a:lnTo>
                                                          <a:lnTo>
                                                            <a:pt x="60" y="71"/>
                                                          </a:lnTo>
                                                          <a:lnTo>
                                                            <a:pt x="60" y="69"/>
                                                          </a:lnTo>
                                                          <a:lnTo>
                                                            <a:pt x="59" y="67"/>
                                                          </a:lnTo>
                                                          <a:lnTo>
                                                            <a:pt x="57" y="64"/>
                                                          </a:lnTo>
                                                          <a:lnTo>
                                                            <a:pt x="56" y="62"/>
                                                          </a:lnTo>
                                                          <a:lnTo>
                                                            <a:pt x="55" y="60"/>
                                                          </a:lnTo>
                                                          <a:lnTo>
                                                            <a:pt x="54" y="57"/>
                                                          </a:lnTo>
                                                          <a:lnTo>
                                                            <a:pt x="52" y="55"/>
                                                          </a:lnTo>
                                                          <a:lnTo>
                                                            <a:pt x="51" y="53"/>
                                                          </a:lnTo>
                                                          <a:lnTo>
                                                            <a:pt x="49" y="50"/>
                                                          </a:lnTo>
                                                          <a:lnTo>
                                                            <a:pt x="48" y="48"/>
                                                          </a:lnTo>
                                                          <a:lnTo>
                                                            <a:pt x="46" y="46"/>
                                                          </a:lnTo>
                                                          <a:lnTo>
                                                            <a:pt x="45" y="44"/>
                                                          </a:lnTo>
                                                          <a:lnTo>
                                                            <a:pt x="43" y="42"/>
                                                          </a:lnTo>
                                                          <a:lnTo>
                                                            <a:pt x="42" y="40"/>
                                                          </a:lnTo>
                                                          <a:lnTo>
                                                            <a:pt x="40" y="38"/>
                                                          </a:lnTo>
                                                          <a:lnTo>
                                                            <a:pt x="38" y="36"/>
                                                          </a:lnTo>
                                                          <a:lnTo>
                                                            <a:pt x="36" y="34"/>
                                                          </a:lnTo>
                                                          <a:lnTo>
                                                            <a:pt x="34" y="32"/>
                                                          </a:lnTo>
                                                          <a:lnTo>
                                                            <a:pt x="32" y="30"/>
                                                          </a:lnTo>
                                                          <a:lnTo>
                                                            <a:pt x="31" y="28"/>
                                                          </a:lnTo>
                                                          <a:lnTo>
                                                            <a:pt x="29" y="26"/>
                                                          </a:lnTo>
                                                          <a:lnTo>
                                                            <a:pt x="26" y="24"/>
                                                          </a:lnTo>
                                                          <a:lnTo>
                                                            <a:pt x="24" y="22"/>
                                                          </a:lnTo>
                                                          <a:lnTo>
                                                            <a:pt x="22" y="20"/>
                                                          </a:lnTo>
                                                          <a:lnTo>
                                                            <a:pt x="20" y="18"/>
                                                          </a:lnTo>
                                                          <a:lnTo>
                                                            <a:pt x="18" y="16"/>
                                                          </a:lnTo>
                                                          <a:lnTo>
                                                            <a:pt x="15" y="14"/>
                                                          </a:lnTo>
                                                          <a:lnTo>
                                                            <a:pt x="13" y="12"/>
                                                          </a:lnTo>
                                                          <a:lnTo>
                                                            <a:pt x="10" y="10"/>
                                                          </a:lnTo>
                                                          <a:lnTo>
                                                            <a:pt x="8" y="7"/>
                                                          </a:lnTo>
                                                          <a:lnTo>
                                                            <a:pt x="5" y="5"/>
                                                          </a:lnTo>
                                                          <a:lnTo>
                                                            <a:pt x="3" y="3"/>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67" name="Freeform 23"/>
                                                    <p:cNvSpPr>
                                                      <a:spLocks/>
                                                    </p:cNvSpPr>
                                                    <p:nvPr/>
                                                  </p:nvSpPr>
                                                  <p:spPr bwMode="auto">
                                                    <a:xfrm>
                                                      <a:off x="2419350" y="3143250"/>
                                                      <a:ext cx="107950" cy="176213"/>
                                                    </a:xfrm>
                                                    <a:custGeom>
                                                      <a:avLst/>
                                                      <a:gdLst>
                                                        <a:gd name="T0" fmla="*/ 4 w 68"/>
                                                        <a:gd name="T1" fmla="*/ 2 h 111"/>
                                                        <a:gd name="T2" fmla="*/ 2 w 68"/>
                                                        <a:gd name="T3" fmla="*/ 6 h 111"/>
                                                        <a:gd name="T4" fmla="*/ 1 w 68"/>
                                                        <a:gd name="T5" fmla="*/ 9 h 111"/>
                                                        <a:gd name="T6" fmla="*/ 0 w 68"/>
                                                        <a:gd name="T7" fmla="*/ 12 h 111"/>
                                                        <a:gd name="T8" fmla="*/ 0 w 68"/>
                                                        <a:gd name="T9" fmla="*/ 15 h 111"/>
                                                        <a:gd name="T10" fmla="*/ 0 w 68"/>
                                                        <a:gd name="T11" fmla="*/ 18 h 111"/>
                                                        <a:gd name="T12" fmla="*/ 0 w 68"/>
                                                        <a:gd name="T13" fmla="*/ 20 h 111"/>
                                                        <a:gd name="T14" fmla="*/ 0 w 68"/>
                                                        <a:gd name="T15" fmla="*/ 23 h 111"/>
                                                        <a:gd name="T16" fmla="*/ 1 w 68"/>
                                                        <a:gd name="T17" fmla="*/ 25 h 111"/>
                                                        <a:gd name="T18" fmla="*/ 1 w 68"/>
                                                        <a:gd name="T19" fmla="*/ 27 h 111"/>
                                                        <a:gd name="T20" fmla="*/ 2 w 68"/>
                                                        <a:gd name="T21" fmla="*/ 30 h 111"/>
                                                        <a:gd name="T22" fmla="*/ 3 w 68"/>
                                                        <a:gd name="T23" fmla="*/ 32 h 111"/>
                                                        <a:gd name="T24" fmla="*/ 4 w 68"/>
                                                        <a:gd name="T25" fmla="*/ 34 h 111"/>
                                                        <a:gd name="T26" fmla="*/ 5 w 68"/>
                                                        <a:gd name="T27" fmla="*/ 36 h 111"/>
                                                        <a:gd name="T28" fmla="*/ 6 w 68"/>
                                                        <a:gd name="T29" fmla="*/ 38 h 111"/>
                                                        <a:gd name="T30" fmla="*/ 7 w 68"/>
                                                        <a:gd name="T31" fmla="*/ 40 h 111"/>
                                                        <a:gd name="T32" fmla="*/ 8 w 68"/>
                                                        <a:gd name="T33" fmla="*/ 44 h 111"/>
                                                        <a:gd name="T34" fmla="*/ 11 w 68"/>
                                                        <a:gd name="T35" fmla="*/ 49 h 111"/>
                                                        <a:gd name="T36" fmla="*/ 14 w 68"/>
                                                        <a:gd name="T37" fmla="*/ 54 h 111"/>
                                                        <a:gd name="T38" fmla="*/ 16 w 68"/>
                                                        <a:gd name="T39" fmla="*/ 58 h 111"/>
                                                        <a:gd name="T40" fmla="*/ 19 w 68"/>
                                                        <a:gd name="T41" fmla="*/ 62 h 111"/>
                                                        <a:gd name="T42" fmla="*/ 22 w 68"/>
                                                        <a:gd name="T43" fmla="*/ 67 h 111"/>
                                                        <a:gd name="T44" fmla="*/ 26 w 68"/>
                                                        <a:gd name="T45" fmla="*/ 71 h 111"/>
                                                        <a:gd name="T46" fmla="*/ 29 w 68"/>
                                                        <a:gd name="T47" fmla="*/ 75 h 111"/>
                                                        <a:gd name="T48" fmla="*/ 33 w 68"/>
                                                        <a:gd name="T49" fmla="*/ 79 h 111"/>
                                                        <a:gd name="T50" fmla="*/ 37 w 68"/>
                                                        <a:gd name="T51" fmla="*/ 83 h 111"/>
                                                        <a:gd name="T52" fmla="*/ 41 w 68"/>
                                                        <a:gd name="T53" fmla="*/ 87 h 111"/>
                                                        <a:gd name="T54" fmla="*/ 45 w 68"/>
                                                        <a:gd name="T55" fmla="*/ 91 h 111"/>
                                                        <a:gd name="T56" fmla="*/ 50 w 68"/>
                                                        <a:gd name="T57" fmla="*/ 95 h 111"/>
                                                        <a:gd name="T58" fmla="*/ 54 w 68"/>
                                                        <a:gd name="T59" fmla="*/ 99 h 111"/>
                                                        <a:gd name="T60" fmla="*/ 59 w 68"/>
                                                        <a:gd name="T61" fmla="*/ 104 h 111"/>
                                                        <a:gd name="T62" fmla="*/ 64 w 68"/>
                                                        <a:gd name="T6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5" y="0"/>
                                                          </a:moveTo>
                                                          <a:lnTo>
                                                            <a:pt x="4" y="2"/>
                                                          </a:lnTo>
                                                          <a:lnTo>
                                                            <a:pt x="3" y="4"/>
                                                          </a:lnTo>
                                                          <a:lnTo>
                                                            <a:pt x="2" y="6"/>
                                                          </a:lnTo>
                                                          <a:lnTo>
                                                            <a:pt x="2" y="7"/>
                                                          </a:lnTo>
                                                          <a:lnTo>
                                                            <a:pt x="1" y="9"/>
                                                          </a:lnTo>
                                                          <a:lnTo>
                                                            <a:pt x="1" y="10"/>
                                                          </a:lnTo>
                                                          <a:lnTo>
                                                            <a:pt x="0" y="12"/>
                                                          </a:lnTo>
                                                          <a:lnTo>
                                                            <a:pt x="0" y="13"/>
                                                          </a:lnTo>
                                                          <a:lnTo>
                                                            <a:pt x="0" y="15"/>
                                                          </a:lnTo>
                                                          <a:lnTo>
                                                            <a:pt x="0" y="16"/>
                                                          </a:lnTo>
                                                          <a:lnTo>
                                                            <a:pt x="0" y="18"/>
                                                          </a:lnTo>
                                                          <a:lnTo>
                                                            <a:pt x="0" y="19"/>
                                                          </a:lnTo>
                                                          <a:lnTo>
                                                            <a:pt x="0" y="20"/>
                                                          </a:lnTo>
                                                          <a:lnTo>
                                                            <a:pt x="0" y="21"/>
                                                          </a:lnTo>
                                                          <a:lnTo>
                                                            <a:pt x="0" y="23"/>
                                                          </a:lnTo>
                                                          <a:lnTo>
                                                            <a:pt x="1" y="24"/>
                                                          </a:lnTo>
                                                          <a:lnTo>
                                                            <a:pt x="1" y="25"/>
                                                          </a:lnTo>
                                                          <a:lnTo>
                                                            <a:pt x="1" y="26"/>
                                                          </a:lnTo>
                                                          <a:lnTo>
                                                            <a:pt x="1" y="27"/>
                                                          </a:lnTo>
                                                          <a:lnTo>
                                                            <a:pt x="2" y="29"/>
                                                          </a:lnTo>
                                                          <a:lnTo>
                                                            <a:pt x="2" y="30"/>
                                                          </a:lnTo>
                                                          <a:lnTo>
                                                            <a:pt x="3" y="31"/>
                                                          </a:lnTo>
                                                          <a:lnTo>
                                                            <a:pt x="3" y="32"/>
                                                          </a:lnTo>
                                                          <a:lnTo>
                                                            <a:pt x="4" y="33"/>
                                                          </a:lnTo>
                                                          <a:lnTo>
                                                            <a:pt x="4" y="34"/>
                                                          </a:lnTo>
                                                          <a:lnTo>
                                                            <a:pt x="5" y="35"/>
                                                          </a:lnTo>
                                                          <a:lnTo>
                                                            <a:pt x="5" y="36"/>
                                                          </a:lnTo>
                                                          <a:lnTo>
                                                            <a:pt x="6" y="37"/>
                                                          </a:lnTo>
                                                          <a:lnTo>
                                                            <a:pt x="6" y="38"/>
                                                          </a:lnTo>
                                                          <a:lnTo>
                                                            <a:pt x="7" y="39"/>
                                                          </a:lnTo>
                                                          <a:lnTo>
                                                            <a:pt x="7" y="40"/>
                                                          </a:lnTo>
                                                          <a:lnTo>
                                                            <a:pt x="7" y="41"/>
                                                          </a:lnTo>
                                                          <a:lnTo>
                                                            <a:pt x="8" y="44"/>
                                                          </a:lnTo>
                                                          <a:lnTo>
                                                            <a:pt x="10" y="46"/>
                                                          </a:lnTo>
                                                          <a:lnTo>
                                                            <a:pt x="11" y="49"/>
                                                          </a:lnTo>
                                                          <a:lnTo>
                                                            <a:pt x="12" y="51"/>
                                                          </a:lnTo>
                                                          <a:lnTo>
                                                            <a:pt x="14" y="54"/>
                                                          </a:lnTo>
                                                          <a:lnTo>
                                                            <a:pt x="15" y="56"/>
                                                          </a:lnTo>
                                                          <a:lnTo>
                                                            <a:pt x="16" y="58"/>
                                                          </a:lnTo>
                                                          <a:lnTo>
                                                            <a:pt x="18" y="60"/>
                                                          </a:lnTo>
                                                          <a:lnTo>
                                                            <a:pt x="19" y="62"/>
                                                          </a:lnTo>
                                                          <a:lnTo>
                                                            <a:pt x="21" y="65"/>
                                                          </a:lnTo>
                                                          <a:lnTo>
                                                            <a:pt x="22" y="67"/>
                                                          </a:lnTo>
                                                          <a:lnTo>
                                                            <a:pt x="24" y="69"/>
                                                          </a:lnTo>
                                                          <a:lnTo>
                                                            <a:pt x="26" y="71"/>
                                                          </a:lnTo>
                                                          <a:lnTo>
                                                            <a:pt x="27" y="73"/>
                                                          </a:lnTo>
                                                          <a:lnTo>
                                                            <a:pt x="29" y="75"/>
                                                          </a:lnTo>
                                                          <a:lnTo>
                                                            <a:pt x="31" y="77"/>
                                                          </a:lnTo>
                                                          <a:lnTo>
                                                            <a:pt x="33" y="79"/>
                                                          </a:lnTo>
                                                          <a:lnTo>
                                                            <a:pt x="35" y="81"/>
                                                          </a:lnTo>
                                                          <a:lnTo>
                                                            <a:pt x="37" y="83"/>
                                                          </a:lnTo>
                                                          <a:lnTo>
                                                            <a:pt x="39" y="84"/>
                                                          </a:lnTo>
                                                          <a:lnTo>
                                                            <a:pt x="41" y="87"/>
                                                          </a:lnTo>
                                                          <a:lnTo>
                                                            <a:pt x="43" y="89"/>
                                                          </a:lnTo>
                                                          <a:lnTo>
                                                            <a:pt x="45" y="91"/>
                                                          </a:lnTo>
                                                          <a:lnTo>
                                                            <a:pt x="47" y="93"/>
                                                          </a:lnTo>
                                                          <a:lnTo>
                                                            <a:pt x="50" y="95"/>
                                                          </a:lnTo>
                                                          <a:lnTo>
                                                            <a:pt x="52" y="97"/>
                                                          </a:lnTo>
                                                          <a:lnTo>
                                                            <a:pt x="54" y="99"/>
                                                          </a:lnTo>
                                                          <a:lnTo>
                                                            <a:pt x="57" y="101"/>
                                                          </a:lnTo>
                                                          <a:lnTo>
                                                            <a:pt x="59" y="104"/>
                                                          </a:lnTo>
                                                          <a:lnTo>
                                                            <a:pt x="62" y="106"/>
                                                          </a:lnTo>
                                                          <a:lnTo>
                                                            <a:pt x="64" y="108"/>
                                                          </a:lnTo>
                                                          <a:lnTo>
                                                            <a:pt x="67" y="11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68" name="Freeform 24"/>
                                                    <p:cNvSpPr>
                                                      <a:spLocks/>
                                                    </p:cNvSpPr>
                                                    <p:nvPr/>
                                                  </p:nvSpPr>
                                                  <p:spPr bwMode="auto">
                                                    <a:xfrm>
                                                      <a:off x="2427288" y="3114675"/>
                                                      <a:ext cx="201612" cy="30163"/>
                                                    </a:xfrm>
                                                    <a:custGeom>
                                                      <a:avLst/>
                                                      <a:gdLst>
                                                        <a:gd name="T0" fmla="*/ 1 w 127"/>
                                                        <a:gd name="T1" fmla="*/ 17 h 19"/>
                                                        <a:gd name="T2" fmla="*/ 3 w 127"/>
                                                        <a:gd name="T3" fmla="*/ 14 h 19"/>
                                                        <a:gd name="T4" fmla="*/ 5 w 127"/>
                                                        <a:gd name="T5" fmla="*/ 11 h 19"/>
                                                        <a:gd name="T6" fmla="*/ 7 w 127"/>
                                                        <a:gd name="T7" fmla="*/ 9 h 19"/>
                                                        <a:gd name="T8" fmla="*/ 10 w 127"/>
                                                        <a:gd name="T9" fmla="*/ 7 h 19"/>
                                                        <a:gd name="T10" fmla="*/ 12 w 127"/>
                                                        <a:gd name="T11" fmla="*/ 6 h 19"/>
                                                        <a:gd name="T12" fmla="*/ 14 w 127"/>
                                                        <a:gd name="T13" fmla="*/ 5 h 19"/>
                                                        <a:gd name="T14" fmla="*/ 17 w 127"/>
                                                        <a:gd name="T15" fmla="*/ 4 h 19"/>
                                                        <a:gd name="T16" fmla="*/ 19 w 127"/>
                                                        <a:gd name="T17" fmla="*/ 3 h 19"/>
                                                        <a:gd name="T18" fmla="*/ 21 w 127"/>
                                                        <a:gd name="T19" fmla="*/ 3 h 19"/>
                                                        <a:gd name="T20" fmla="*/ 24 w 127"/>
                                                        <a:gd name="T21" fmla="*/ 2 h 19"/>
                                                        <a:gd name="T22" fmla="*/ 26 w 127"/>
                                                        <a:gd name="T23" fmla="*/ 2 h 19"/>
                                                        <a:gd name="T24" fmla="*/ 28 w 127"/>
                                                        <a:gd name="T25" fmla="*/ 2 h 19"/>
                                                        <a:gd name="T26" fmla="*/ 30 w 127"/>
                                                        <a:gd name="T27" fmla="*/ 1 h 19"/>
                                                        <a:gd name="T28" fmla="*/ 33 w 127"/>
                                                        <a:gd name="T29" fmla="*/ 1 h 19"/>
                                                        <a:gd name="T30" fmla="*/ 35 w 127"/>
                                                        <a:gd name="T31" fmla="*/ 1 h 19"/>
                                                        <a:gd name="T32" fmla="*/ 39 w 127"/>
                                                        <a:gd name="T33" fmla="*/ 1 h 19"/>
                                                        <a:gd name="T34" fmla="*/ 45 w 127"/>
                                                        <a:gd name="T35" fmla="*/ 0 h 19"/>
                                                        <a:gd name="T36" fmla="*/ 50 w 127"/>
                                                        <a:gd name="T37" fmla="*/ 0 h 19"/>
                                                        <a:gd name="T38" fmla="*/ 55 w 127"/>
                                                        <a:gd name="T39" fmla="*/ 0 h 19"/>
                                                        <a:gd name="T40" fmla="*/ 60 w 127"/>
                                                        <a:gd name="T41" fmla="*/ 1 h 19"/>
                                                        <a:gd name="T42" fmla="*/ 66 w 127"/>
                                                        <a:gd name="T43" fmla="*/ 1 h 19"/>
                                                        <a:gd name="T44" fmla="*/ 71 w 127"/>
                                                        <a:gd name="T45" fmla="*/ 2 h 19"/>
                                                        <a:gd name="T46" fmla="*/ 76 w 127"/>
                                                        <a:gd name="T47" fmla="*/ 3 h 19"/>
                                                        <a:gd name="T48" fmla="*/ 81 w 127"/>
                                                        <a:gd name="T49" fmla="*/ 4 h 19"/>
                                                        <a:gd name="T50" fmla="*/ 86 w 127"/>
                                                        <a:gd name="T51" fmla="*/ 5 h 19"/>
                                                        <a:gd name="T52" fmla="*/ 92 w 127"/>
                                                        <a:gd name="T53" fmla="*/ 7 h 19"/>
                                                        <a:gd name="T54" fmla="*/ 98 w 127"/>
                                                        <a:gd name="T55" fmla="*/ 9 h 19"/>
                                                        <a:gd name="T56" fmla="*/ 103 w 127"/>
                                                        <a:gd name="T57" fmla="*/ 10 h 19"/>
                                                        <a:gd name="T58" fmla="*/ 110 w 127"/>
                                                        <a:gd name="T59" fmla="*/ 12 h 19"/>
                                                        <a:gd name="T60" fmla="*/ 116 w 127"/>
                                                        <a:gd name="T61" fmla="*/ 14 h 19"/>
                                                        <a:gd name="T62" fmla="*/ 123 w 127"/>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9">
                                                          <a:moveTo>
                                                            <a:pt x="0" y="18"/>
                                                          </a:moveTo>
                                                          <a:lnTo>
                                                            <a:pt x="1" y="17"/>
                                                          </a:lnTo>
                                                          <a:lnTo>
                                                            <a:pt x="2" y="15"/>
                                                          </a:lnTo>
                                                          <a:lnTo>
                                                            <a:pt x="3" y="14"/>
                                                          </a:lnTo>
                                                          <a:lnTo>
                                                            <a:pt x="4" y="12"/>
                                                          </a:lnTo>
                                                          <a:lnTo>
                                                            <a:pt x="5" y="11"/>
                                                          </a:lnTo>
                                                          <a:lnTo>
                                                            <a:pt x="6" y="10"/>
                                                          </a:lnTo>
                                                          <a:lnTo>
                                                            <a:pt x="7" y="9"/>
                                                          </a:lnTo>
                                                          <a:lnTo>
                                                            <a:pt x="9" y="8"/>
                                                          </a:lnTo>
                                                          <a:lnTo>
                                                            <a:pt x="10" y="7"/>
                                                          </a:lnTo>
                                                          <a:lnTo>
                                                            <a:pt x="11" y="7"/>
                                                          </a:lnTo>
                                                          <a:lnTo>
                                                            <a:pt x="12" y="6"/>
                                                          </a:lnTo>
                                                          <a:lnTo>
                                                            <a:pt x="13" y="5"/>
                                                          </a:lnTo>
                                                          <a:lnTo>
                                                            <a:pt x="14" y="5"/>
                                                          </a:lnTo>
                                                          <a:lnTo>
                                                            <a:pt x="15" y="4"/>
                                                          </a:lnTo>
                                                          <a:lnTo>
                                                            <a:pt x="17" y="4"/>
                                                          </a:lnTo>
                                                          <a:lnTo>
                                                            <a:pt x="18" y="3"/>
                                                          </a:lnTo>
                                                          <a:lnTo>
                                                            <a:pt x="19" y="3"/>
                                                          </a:lnTo>
                                                          <a:lnTo>
                                                            <a:pt x="20" y="3"/>
                                                          </a:lnTo>
                                                          <a:lnTo>
                                                            <a:pt x="21" y="3"/>
                                                          </a:lnTo>
                                                          <a:lnTo>
                                                            <a:pt x="22" y="3"/>
                                                          </a:lnTo>
                                                          <a:lnTo>
                                                            <a:pt x="24" y="2"/>
                                                          </a:lnTo>
                                                          <a:lnTo>
                                                            <a:pt x="25" y="2"/>
                                                          </a:lnTo>
                                                          <a:lnTo>
                                                            <a:pt x="26" y="2"/>
                                                          </a:lnTo>
                                                          <a:lnTo>
                                                            <a:pt x="27" y="2"/>
                                                          </a:lnTo>
                                                          <a:lnTo>
                                                            <a:pt x="28" y="2"/>
                                                          </a:lnTo>
                                                          <a:lnTo>
                                                            <a:pt x="29" y="2"/>
                                                          </a:lnTo>
                                                          <a:lnTo>
                                                            <a:pt x="30" y="1"/>
                                                          </a:lnTo>
                                                          <a:lnTo>
                                                            <a:pt x="32" y="1"/>
                                                          </a:lnTo>
                                                          <a:lnTo>
                                                            <a:pt x="33" y="1"/>
                                                          </a:lnTo>
                                                          <a:lnTo>
                                                            <a:pt x="34" y="1"/>
                                                          </a:lnTo>
                                                          <a:lnTo>
                                                            <a:pt x="35" y="1"/>
                                                          </a:lnTo>
                                                          <a:lnTo>
                                                            <a:pt x="36" y="1"/>
                                                          </a:lnTo>
                                                          <a:lnTo>
                                                            <a:pt x="39" y="1"/>
                                                          </a:lnTo>
                                                          <a:lnTo>
                                                            <a:pt x="42" y="0"/>
                                                          </a:lnTo>
                                                          <a:lnTo>
                                                            <a:pt x="45" y="0"/>
                                                          </a:lnTo>
                                                          <a:lnTo>
                                                            <a:pt x="47" y="0"/>
                                                          </a:lnTo>
                                                          <a:lnTo>
                                                            <a:pt x="50" y="0"/>
                                                          </a:lnTo>
                                                          <a:lnTo>
                                                            <a:pt x="53" y="0"/>
                                                          </a:lnTo>
                                                          <a:lnTo>
                                                            <a:pt x="55" y="0"/>
                                                          </a:lnTo>
                                                          <a:lnTo>
                                                            <a:pt x="58" y="0"/>
                                                          </a:lnTo>
                                                          <a:lnTo>
                                                            <a:pt x="60" y="1"/>
                                                          </a:lnTo>
                                                          <a:lnTo>
                                                            <a:pt x="63" y="1"/>
                                                          </a:lnTo>
                                                          <a:lnTo>
                                                            <a:pt x="66" y="1"/>
                                                          </a:lnTo>
                                                          <a:lnTo>
                                                            <a:pt x="68" y="1"/>
                                                          </a:lnTo>
                                                          <a:lnTo>
                                                            <a:pt x="71" y="2"/>
                                                          </a:lnTo>
                                                          <a:lnTo>
                                                            <a:pt x="73" y="2"/>
                                                          </a:lnTo>
                                                          <a:lnTo>
                                                            <a:pt x="76" y="3"/>
                                                          </a:lnTo>
                                                          <a:lnTo>
                                                            <a:pt x="78" y="3"/>
                                                          </a:lnTo>
                                                          <a:lnTo>
                                                            <a:pt x="81" y="4"/>
                                                          </a:lnTo>
                                                          <a:lnTo>
                                                            <a:pt x="84" y="5"/>
                                                          </a:lnTo>
                                                          <a:lnTo>
                                                            <a:pt x="86" y="5"/>
                                                          </a:lnTo>
                                                          <a:lnTo>
                                                            <a:pt x="89" y="6"/>
                                                          </a:lnTo>
                                                          <a:lnTo>
                                                            <a:pt x="92" y="7"/>
                                                          </a:lnTo>
                                                          <a:lnTo>
                                                            <a:pt x="95" y="8"/>
                                                          </a:lnTo>
                                                          <a:lnTo>
                                                            <a:pt x="98" y="9"/>
                                                          </a:lnTo>
                                                          <a:lnTo>
                                                            <a:pt x="100" y="9"/>
                                                          </a:lnTo>
                                                          <a:lnTo>
                                                            <a:pt x="103" y="10"/>
                                                          </a:lnTo>
                                                          <a:lnTo>
                                                            <a:pt x="107" y="12"/>
                                                          </a:lnTo>
                                                          <a:lnTo>
                                                            <a:pt x="110" y="12"/>
                                                          </a:lnTo>
                                                          <a:lnTo>
                                                            <a:pt x="113" y="13"/>
                                                          </a:lnTo>
                                                          <a:lnTo>
                                                            <a:pt x="116" y="14"/>
                                                          </a:lnTo>
                                                          <a:lnTo>
                                                            <a:pt x="119" y="16"/>
                                                          </a:lnTo>
                                                          <a:lnTo>
                                                            <a:pt x="123" y="17"/>
                                                          </a:lnTo>
                                                          <a:lnTo>
                                                            <a:pt x="126" y="18"/>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69" name="Freeform 25"/>
                                                    <p:cNvSpPr>
                                                      <a:spLocks/>
                                                    </p:cNvSpPr>
                                                    <p:nvPr/>
                                                  </p:nvSpPr>
                                                  <p:spPr bwMode="auto">
                                                    <a:xfrm>
                                                      <a:off x="2627313" y="3141663"/>
                                                      <a:ext cx="203200" cy="31750"/>
                                                    </a:xfrm>
                                                    <a:custGeom>
                                                      <a:avLst/>
                                                      <a:gdLst>
                                                        <a:gd name="T0" fmla="*/ 125 w 128"/>
                                                        <a:gd name="T1" fmla="*/ 2 h 20"/>
                                                        <a:gd name="T2" fmla="*/ 123 w 128"/>
                                                        <a:gd name="T3" fmla="*/ 5 h 20"/>
                                                        <a:gd name="T4" fmla="*/ 121 w 128"/>
                                                        <a:gd name="T5" fmla="*/ 8 h 20"/>
                                                        <a:gd name="T6" fmla="*/ 119 w 128"/>
                                                        <a:gd name="T7" fmla="*/ 10 h 20"/>
                                                        <a:gd name="T8" fmla="*/ 116 w 128"/>
                                                        <a:gd name="T9" fmla="*/ 12 h 20"/>
                                                        <a:gd name="T10" fmla="*/ 114 w 128"/>
                                                        <a:gd name="T11" fmla="*/ 13 h 20"/>
                                                        <a:gd name="T12" fmla="*/ 112 w 128"/>
                                                        <a:gd name="T13" fmla="*/ 14 h 20"/>
                                                        <a:gd name="T14" fmla="*/ 109 w 128"/>
                                                        <a:gd name="T15" fmla="*/ 15 h 20"/>
                                                        <a:gd name="T16" fmla="*/ 107 w 128"/>
                                                        <a:gd name="T17" fmla="*/ 16 h 20"/>
                                                        <a:gd name="T18" fmla="*/ 105 w 128"/>
                                                        <a:gd name="T19" fmla="*/ 17 h 20"/>
                                                        <a:gd name="T20" fmla="*/ 101 w 128"/>
                                                        <a:gd name="T21" fmla="*/ 17 h 20"/>
                                                        <a:gd name="T22" fmla="*/ 99 w 128"/>
                                                        <a:gd name="T23" fmla="*/ 17 h 20"/>
                                                        <a:gd name="T24" fmla="*/ 97 w 128"/>
                                                        <a:gd name="T25" fmla="*/ 18 h 20"/>
                                                        <a:gd name="T26" fmla="*/ 94 w 128"/>
                                                        <a:gd name="T27" fmla="*/ 18 h 20"/>
                                                        <a:gd name="T28" fmla="*/ 92 w 128"/>
                                                        <a:gd name="T29" fmla="*/ 18 h 20"/>
                                                        <a:gd name="T30" fmla="*/ 90 w 128"/>
                                                        <a:gd name="T31" fmla="*/ 19 h 20"/>
                                                        <a:gd name="T32" fmla="*/ 84 w 128"/>
                                                        <a:gd name="T33" fmla="*/ 19 h 20"/>
                                                        <a:gd name="T34" fmla="*/ 79 w 128"/>
                                                        <a:gd name="T35" fmla="*/ 19 h 20"/>
                                                        <a:gd name="T36" fmla="*/ 73 w 128"/>
                                                        <a:gd name="T37" fmla="*/ 19 h 20"/>
                                                        <a:gd name="T38" fmla="*/ 68 w 128"/>
                                                        <a:gd name="T39" fmla="*/ 19 h 20"/>
                                                        <a:gd name="T40" fmla="*/ 63 w 128"/>
                                                        <a:gd name="T41" fmla="*/ 19 h 20"/>
                                                        <a:gd name="T42" fmla="*/ 58 w 128"/>
                                                        <a:gd name="T43" fmla="*/ 18 h 20"/>
                                                        <a:gd name="T44" fmla="*/ 53 w 128"/>
                                                        <a:gd name="T45" fmla="*/ 17 h 20"/>
                                                        <a:gd name="T46" fmla="*/ 48 w 128"/>
                                                        <a:gd name="T47" fmla="*/ 16 h 20"/>
                                                        <a:gd name="T48" fmla="*/ 42 w 128"/>
                                                        <a:gd name="T49" fmla="*/ 14 h 20"/>
                                                        <a:gd name="T50" fmla="*/ 37 w 128"/>
                                                        <a:gd name="T51" fmla="*/ 13 h 20"/>
                                                        <a:gd name="T52" fmla="*/ 31 w 128"/>
                                                        <a:gd name="T53" fmla="*/ 11 h 20"/>
                                                        <a:gd name="T54" fmla="*/ 26 w 128"/>
                                                        <a:gd name="T55" fmla="*/ 10 h 20"/>
                                                        <a:gd name="T56" fmla="*/ 19 w 128"/>
                                                        <a:gd name="T57" fmla="*/ 8 h 20"/>
                                                        <a:gd name="T58" fmla="*/ 13 w 128"/>
                                                        <a:gd name="T59" fmla="*/ 6 h 20"/>
                                                        <a:gd name="T60" fmla="*/ 7 w 128"/>
                                                        <a:gd name="T61" fmla="*/ 3 h 20"/>
                                                        <a:gd name="T62" fmla="*/ 0 w 128"/>
                                                        <a:gd name="T6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127" y="0"/>
                                                          </a:moveTo>
                                                          <a:lnTo>
                                                            <a:pt x="125" y="2"/>
                                                          </a:lnTo>
                                                          <a:lnTo>
                                                            <a:pt x="124" y="4"/>
                                                          </a:lnTo>
                                                          <a:lnTo>
                                                            <a:pt x="123" y="5"/>
                                                          </a:lnTo>
                                                          <a:lnTo>
                                                            <a:pt x="122" y="7"/>
                                                          </a:lnTo>
                                                          <a:lnTo>
                                                            <a:pt x="121" y="8"/>
                                                          </a:lnTo>
                                                          <a:lnTo>
                                                            <a:pt x="120" y="9"/>
                                                          </a:lnTo>
                                                          <a:lnTo>
                                                            <a:pt x="119" y="10"/>
                                                          </a:lnTo>
                                                          <a:lnTo>
                                                            <a:pt x="117" y="11"/>
                                                          </a:lnTo>
                                                          <a:lnTo>
                                                            <a:pt x="116" y="12"/>
                                                          </a:lnTo>
                                                          <a:lnTo>
                                                            <a:pt x="115" y="12"/>
                                                          </a:lnTo>
                                                          <a:lnTo>
                                                            <a:pt x="114" y="13"/>
                                                          </a:lnTo>
                                                          <a:lnTo>
                                                            <a:pt x="113" y="14"/>
                                                          </a:lnTo>
                                                          <a:lnTo>
                                                            <a:pt x="112" y="14"/>
                                                          </a:lnTo>
                                                          <a:lnTo>
                                                            <a:pt x="111" y="15"/>
                                                          </a:lnTo>
                                                          <a:lnTo>
                                                            <a:pt x="109" y="15"/>
                                                          </a:lnTo>
                                                          <a:lnTo>
                                                            <a:pt x="108" y="16"/>
                                                          </a:lnTo>
                                                          <a:lnTo>
                                                            <a:pt x="107" y="16"/>
                                                          </a:lnTo>
                                                          <a:lnTo>
                                                            <a:pt x="106" y="16"/>
                                                          </a:lnTo>
                                                          <a:lnTo>
                                                            <a:pt x="105" y="17"/>
                                                          </a:lnTo>
                                                          <a:lnTo>
                                                            <a:pt x="103" y="17"/>
                                                          </a:lnTo>
                                                          <a:lnTo>
                                                            <a:pt x="101" y="17"/>
                                                          </a:lnTo>
                                                          <a:lnTo>
                                                            <a:pt x="100" y="17"/>
                                                          </a:lnTo>
                                                          <a:lnTo>
                                                            <a:pt x="99" y="17"/>
                                                          </a:lnTo>
                                                          <a:lnTo>
                                                            <a:pt x="98" y="17"/>
                                                          </a:lnTo>
                                                          <a:lnTo>
                                                            <a:pt x="97" y="18"/>
                                                          </a:lnTo>
                                                          <a:lnTo>
                                                            <a:pt x="95" y="18"/>
                                                          </a:lnTo>
                                                          <a:lnTo>
                                                            <a:pt x="94" y="18"/>
                                                          </a:lnTo>
                                                          <a:lnTo>
                                                            <a:pt x="93" y="18"/>
                                                          </a:lnTo>
                                                          <a:lnTo>
                                                            <a:pt x="92" y="18"/>
                                                          </a:lnTo>
                                                          <a:lnTo>
                                                            <a:pt x="91" y="19"/>
                                                          </a:lnTo>
                                                          <a:lnTo>
                                                            <a:pt x="90" y="19"/>
                                                          </a:lnTo>
                                                          <a:lnTo>
                                                            <a:pt x="87" y="19"/>
                                                          </a:lnTo>
                                                          <a:lnTo>
                                                            <a:pt x="84" y="19"/>
                                                          </a:lnTo>
                                                          <a:lnTo>
                                                            <a:pt x="81" y="19"/>
                                                          </a:lnTo>
                                                          <a:lnTo>
                                                            <a:pt x="79" y="19"/>
                                                          </a:lnTo>
                                                          <a:lnTo>
                                                            <a:pt x="76" y="19"/>
                                                          </a:lnTo>
                                                          <a:lnTo>
                                                            <a:pt x="73" y="19"/>
                                                          </a:lnTo>
                                                          <a:lnTo>
                                                            <a:pt x="71" y="19"/>
                                                          </a:lnTo>
                                                          <a:lnTo>
                                                            <a:pt x="68" y="19"/>
                                                          </a:lnTo>
                                                          <a:lnTo>
                                                            <a:pt x="66" y="19"/>
                                                          </a:lnTo>
                                                          <a:lnTo>
                                                            <a:pt x="63" y="19"/>
                                                          </a:lnTo>
                                                          <a:lnTo>
                                                            <a:pt x="60" y="18"/>
                                                          </a:lnTo>
                                                          <a:lnTo>
                                                            <a:pt x="58" y="18"/>
                                                          </a:lnTo>
                                                          <a:lnTo>
                                                            <a:pt x="55" y="17"/>
                                                          </a:lnTo>
                                                          <a:lnTo>
                                                            <a:pt x="53" y="17"/>
                                                          </a:lnTo>
                                                          <a:lnTo>
                                                            <a:pt x="50" y="16"/>
                                                          </a:lnTo>
                                                          <a:lnTo>
                                                            <a:pt x="48" y="16"/>
                                                          </a:lnTo>
                                                          <a:lnTo>
                                                            <a:pt x="45" y="15"/>
                                                          </a:lnTo>
                                                          <a:lnTo>
                                                            <a:pt x="42" y="14"/>
                                                          </a:lnTo>
                                                          <a:lnTo>
                                                            <a:pt x="40" y="14"/>
                                                          </a:lnTo>
                                                          <a:lnTo>
                                                            <a:pt x="37" y="13"/>
                                                          </a:lnTo>
                                                          <a:lnTo>
                                                            <a:pt x="34" y="12"/>
                                                          </a:lnTo>
                                                          <a:lnTo>
                                                            <a:pt x="31" y="11"/>
                                                          </a:lnTo>
                                                          <a:lnTo>
                                                            <a:pt x="28" y="11"/>
                                                          </a:lnTo>
                                                          <a:lnTo>
                                                            <a:pt x="26" y="10"/>
                                                          </a:lnTo>
                                                          <a:lnTo>
                                                            <a:pt x="23" y="9"/>
                                                          </a:lnTo>
                                                          <a:lnTo>
                                                            <a:pt x="19" y="8"/>
                                                          </a:lnTo>
                                                          <a:lnTo>
                                                            <a:pt x="16" y="7"/>
                                                          </a:lnTo>
                                                          <a:lnTo>
                                                            <a:pt x="13" y="6"/>
                                                          </a:lnTo>
                                                          <a:lnTo>
                                                            <a:pt x="10" y="5"/>
                                                          </a:lnTo>
                                                          <a:lnTo>
                                                            <a:pt x="7" y="3"/>
                                                          </a:lnTo>
                                                          <a:lnTo>
                                                            <a:pt x="3" y="2"/>
                                                          </a:lnTo>
                                                          <a:lnTo>
                                                            <a:pt x="0" y="1"/>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73" name="Freeform 29"/>
                                                    <p:cNvSpPr>
                                                      <a:spLocks/>
                                                    </p:cNvSpPr>
                                                    <p:nvPr/>
                                                  </p:nvSpPr>
                                                  <p:spPr bwMode="auto">
                                                    <a:xfrm>
                                                      <a:off x="1603375" y="4552950"/>
                                                      <a:ext cx="107950" cy="176213"/>
                                                    </a:xfrm>
                                                    <a:custGeom>
                                                      <a:avLst/>
                                                      <a:gdLst>
                                                        <a:gd name="T0" fmla="*/ 4 w 68"/>
                                                        <a:gd name="T1" fmla="*/ 2 h 111"/>
                                                        <a:gd name="T2" fmla="*/ 2 w 68"/>
                                                        <a:gd name="T3" fmla="*/ 6 h 111"/>
                                                        <a:gd name="T4" fmla="*/ 1 w 68"/>
                                                        <a:gd name="T5" fmla="*/ 9 h 111"/>
                                                        <a:gd name="T6" fmla="*/ 0 w 68"/>
                                                        <a:gd name="T7" fmla="*/ 12 h 111"/>
                                                        <a:gd name="T8" fmla="*/ 0 w 68"/>
                                                        <a:gd name="T9" fmla="*/ 15 h 111"/>
                                                        <a:gd name="T10" fmla="*/ 0 w 68"/>
                                                        <a:gd name="T11" fmla="*/ 17 h 111"/>
                                                        <a:gd name="T12" fmla="*/ 0 w 68"/>
                                                        <a:gd name="T13" fmla="*/ 20 h 111"/>
                                                        <a:gd name="T14" fmla="*/ 0 w 68"/>
                                                        <a:gd name="T15" fmla="*/ 23 h 111"/>
                                                        <a:gd name="T16" fmla="*/ 1 w 68"/>
                                                        <a:gd name="T17" fmla="*/ 25 h 111"/>
                                                        <a:gd name="T18" fmla="*/ 1 w 68"/>
                                                        <a:gd name="T19" fmla="*/ 27 h 111"/>
                                                        <a:gd name="T20" fmla="*/ 2 w 68"/>
                                                        <a:gd name="T21" fmla="*/ 29 h 111"/>
                                                        <a:gd name="T22" fmla="*/ 3 w 68"/>
                                                        <a:gd name="T23" fmla="*/ 31 h 111"/>
                                                        <a:gd name="T24" fmla="*/ 4 w 68"/>
                                                        <a:gd name="T25" fmla="*/ 34 h 111"/>
                                                        <a:gd name="T26" fmla="*/ 5 w 68"/>
                                                        <a:gd name="T27" fmla="*/ 36 h 111"/>
                                                        <a:gd name="T28" fmla="*/ 6 w 68"/>
                                                        <a:gd name="T29" fmla="*/ 38 h 111"/>
                                                        <a:gd name="T30" fmla="*/ 7 w 68"/>
                                                        <a:gd name="T31" fmla="*/ 40 h 111"/>
                                                        <a:gd name="T32" fmla="*/ 9 w 68"/>
                                                        <a:gd name="T33" fmla="*/ 43 h 111"/>
                                                        <a:gd name="T34" fmla="*/ 11 w 68"/>
                                                        <a:gd name="T35" fmla="*/ 48 h 111"/>
                                                        <a:gd name="T36" fmla="*/ 14 w 68"/>
                                                        <a:gd name="T37" fmla="*/ 53 h 111"/>
                                                        <a:gd name="T38" fmla="*/ 16 w 68"/>
                                                        <a:gd name="T39" fmla="*/ 58 h 111"/>
                                                        <a:gd name="T40" fmla="*/ 19 w 68"/>
                                                        <a:gd name="T41" fmla="*/ 62 h 111"/>
                                                        <a:gd name="T42" fmla="*/ 23 w 68"/>
                                                        <a:gd name="T43" fmla="*/ 66 h 111"/>
                                                        <a:gd name="T44" fmla="*/ 26 w 68"/>
                                                        <a:gd name="T45" fmla="*/ 70 h 111"/>
                                                        <a:gd name="T46" fmla="*/ 29 w 68"/>
                                                        <a:gd name="T47" fmla="*/ 74 h 111"/>
                                                        <a:gd name="T48" fmla="*/ 33 w 68"/>
                                                        <a:gd name="T49" fmla="*/ 78 h 111"/>
                                                        <a:gd name="T50" fmla="*/ 37 w 68"/>
                                                        <a:gd name="T51" fmla="*/ 82 h 111"/>
                                                        <a:gd name="T52" fmla="*/ 41 w 68"/>
                                                        <a:gd name="T53" fmla="*/ 86 h 111"/>
                                                        <a:gd name="T54" fmla="*/ 45 w 68"/>
                                                        <a:gd name="T55" fmla="*/ 90 h 111"/>
                                                        <a:gd name="T56" fmla="*/ 49 w 68"/>
                                                        <a:gd name="T57" fmla="*/ 94 h 111"/>
                                                        <a:gd name="T58" fmla="*/ 54 w 68"/>
                                                        <a:gd name="T59" fmla="*/ 99 h 111"/>
                                                        <a:gd name="T60" fmla="*/ 59 w 68"/>
                                                        <a:gd name="T61" fmla="*/ 103 h 111"/>
                                                        <a:gd name="T62" fmla="*/ 64 w 68"/>
                                                        <a:gd name="T6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4" y="0"/>
                                                          </a:moveTo>
                                                          <a:lnTo>
                                                            <a:pt x="4" y="2"/>
                                                          </a:lnTo>
                                                          <a:lnTo>
                                                            <a:pt x="3" y="4"/>
                                                          </a:lnTo>
                                                          <a:lnTo>
                                                            <a:pt x="2" y="6"/>
                                                          </a:lnTo>
                                                          <a:lnTo>
                                                            <a:pt x="1" y="7"/>
                                                          </a:lnTo>
                                                          <a:lnTo>
                                                            <a:pt x="1" y="9"/>
                                                          </a:lnTo>
                                                          <a:lnTo>
                                                            <a:pt x="1" y="10"/>
                                                          </a:lnTo>
                                                          <a:lnTo>
                                                            <a:pt x="0" y="12"/>
                                                          </a:lnTo>
                                                          <a:lnTo>
                                                            <a:pt x="0" y="13"/>
                                                          </a:lnTo>
                                                          <a:lnTo>
                                                            <a:pt x="0" y="15"/>
                                                          </a:lnTo>
                                                          <a:lnTo>
                                                            <a:pt x="0" y="16"/>
                                                          </a:lnTo>
                                                          <a:lnTo>
                                                            <a:pt x="0" y="17"/>
                                                          </a:lnTo>
                                                          <a:lnTo>
                                                            <a:pt x="0" y="19"/>
                                                          </a:lnTo>
                                                          <a:lnTo>
                                                            <a:pt x="0" y="20"/>
                                                          </a:lnTo>
                                                          <a:lnTo>
                                                            <a:pt x="0" y="21"/>
                                                          </a:lnTo>
                                                          <a:lnTo>
                                                            <a:pt x="0" y="23"/>
                                                          </a:lnTo>
                                                          <a:lnTo>
                                                            <a:pt x="1" y="24"/>
                                                          </a:lnTo>
                                                          <a:lnTo>
                                                            <a:pt x="1" y="25"/>
                                                          </a:lnTo>
                                                          <a:lnTo>
                                                            <a:pt x="1" y="26"/>
                                                          </a:lnTo>
                                                          <a:lnTo>
                                                            <a:pt x="1" y="27"/>
                                                          </a:lnTo>
                                                          <a:lnTo>
                                                            <a:pt x="2" y="28"/>
                                                          </a:lnTo>
                                                          <a:lnTo>
                                                            <a:pt x="2" y="29"/>
                                                          </a:lnTo>
                                                          <a:lnTo>
                                                            <a:pt x="3" y="30"/>
                                                          </a:lnTo>
                                                          <a:lnTo>
                                                            <a:pt x="3" y="31"/>
                                                          </a:lnTo>
                                                          <a:lnTo>
                                                            <a:pt x="4" y="32"/>
                                                          </a:lnTo>
                                                          <a:lnTo>
                                                            <a:pt x="4" y="34"/>
                                                          </a:lnTo>
                                                          <a:lnTo>
                                                            <a:pt x="5" y="34"/>
                                                          </a:lnTo>
                                                          <a:lnTo>
                                                            <a:pt x="5" y="36"/>
                                                          </a:lnTo>
                                                          <a:lnTo>
                                                            <a:pt x="6" y="36"/>
                                                          </a:lnTo>
                                                          <a:lnTo>
                                                            <a:pt x="6" y="38"/>
                                                          </a:lnTo>
                                                          <a:lnTo>
                                                            <a:pt x="7" y="39"/>
                                                          </a:lnTo>
                                                          <a:lnTo>
                                                            <a:pt x="7" y="40"/>
                                                          </a:lnTo>
                                                          <a:lnTo>
                                                            <a:pt x="7" y="41"/>
                                                          </a:lnTo>
                                                          <a:lnTo>
                                                            <a:pt x="9" y="43"/>
                                                          </a:lnTo>
                                                          <a:lnTo>
                                                            <a:pt x="10" y="46"/>
                                                          </a:lnTo>
                                                          <a:lnTo>
                                                            <a:pt x="11" y="48"/>
                                                          </a:lnTo>
                                                          <a:lnTo>
                                                            <a:pt x="12" y="51"/>
                                                          </a:lnTo>
                                                          <a:lnTo>
                                                            <a:pt x="14" y="53"/>
                                                          </a:lnTo>
                                                          <a:lnTo>
                                                            <a:pt x="15" y="56"/>
                                                          </a:lnTo>
                                                          <a:lnTo>
                                                            <a:pt x="16" y="58"/>
                                                          </a:lnTo>
                                                          <a:lnTo>
                                                            <a:pt x="18" y="60"/>
                                                          </a:lnTo>
                                                          <a:lnTo>
                                                            <a:pt x="19" y="62"/>
                                                          </a:lnTo>
                                                          <a:lnTo>
                                                            <a:pt x="21" y="64"/>
                                                          </a:lnTo>
                                                          <a:lnTo>
                                                            <a:pt x="23" y="66"/>
                                                          </a:lnTo>
                                                          <a:lnTo>
                                                            <a:pt x="24" y="68"/>
                                                          </a:lnTo>
                                                          <a:lnTo>
                                                            <a:pt x="26" y="70"/>
                                                          </a:lnTo>
                                                          <a:lnTo>
                                                            <a:pt x="27" y="72"/>
                                                          </a:lnTo>
                                                          <a:lnTo>
                                                            <a:pt x="29" y="74"/>
                                                          </a:lnTo>
                                                          <a:lnTo>
                                                            <a:pt x="31" y="76"/>
                                                          </a:lnTo>
                                                          <a:lnTo>
                                                            <a:pt x="33" y="78"/>
                                                          </a:lnTo>
                                                          <a:lnTo>
                                                            <a:pt x="35" y="80"/>
                                                          </a:lnTo>
                                                          <a:lnTo>
                                                            <a:pt x="37" y="82"/>
                                                          </a:lnTo>
                                                          <a:lnTo>
                                                            <a:pt x="39" y="84"/>
                                                          </a:lnTo>
                                                          <a:lnTo>
                                                            <a:pt x="41" y="86"/>
                                                          </a:lnTo>
                                                          <a:lnTo>
                                                            <a:pt x="43" y="88"/>
                                                          </a:lnTo>
                                                          <a:lnTo>
                                                            <a:pt x="45" y="90"/>
                                                          </a:lnTo>
                                                          <a:lnTo>
                                                            <a:pt x="47" y="92"/>
                                                          </a:lnTo>
                                                          <a:lnTo>
                                                            <a:pt x="49" y="94"/>
                                                          </a:lnTo>
                                                          <a:lnTo>
                                                            <a:pt x="52" y="97"/>
                                                          </a:lnTo>
                                                          <a:lnTo>
                                                            <a:pt x="54" y="99"/>
                                                          </a:lnTo>
                                                          <a:lnTo>
                                                            <a:pt x="57" y="101"/>
                                                          </a:lnTo>
                                                          <a:lnTo>
                                                            <a:pt x="59" y="103"/>
                                                          </a:lnTo>
                                                          <a:lnTo>
                                                            <a:pt x="62" y="105"/>
                                                          </a:lnTo>
                                                          <a:lnTo>
                                                            <a:pt x="64" y="108"/>
                                                          </a:lnTo>
                                                          <a:lnTo>
                                                            <a:pt x="67" y="11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74" name="Freeform 30"/>
                                                    <p:cNvSpPr>
                                                      <a:spLocks/>
                                                    </p:cNvSpPr>
                                                    <p:nvPr/>
                                                  </p:nvSpPr>
                                                  <p:spPr bwMode="auto">
                                                    <a:xfrm>
                                                      <a:off x="1609725" y="4522788"/>
                                                      <a:ext cx="203200" cy="31750"/>
                                                    </a:xfrm>
                                                    <a:custGeom>
                                                      <a:avLst/>
                                                      <a:gdLst>
                                                        <a:gd name="T0" fmla="*/ 1 w 128"/>
                                                        <a:gd name="T1" fmla="*/ 18 h 20"/>
                                                        <a:gd name="T2" fmla="*/ 4 w 128"/>
                                                        <a:gd name="T3" fmla="*/ 15 h 20"/>
                                                        <a:gd name="T4" fmla="*/ 6 w 128"/>
                                                        <a:gd name="T5" fmla="*/ 12 h 20"/>
                                                        <a:gd name="T6" fmla="*/ 8 w 128"/>
                                                        <a:gd name="T7" fmla="*/ 10 h 20"/>
                                                        <a:gd name="T8" fmla="*/ 11 w 128"/>
                                                        <a:gd name="T9" fmla="*/ 8 h 20"/>
                                                        <a:gd name="T10" fmla="*/ 13 w 128"/>
                                                        <a:gd name="T11" fmla="*/ 7 h 20"/>
                                                        <a:gd name="T12" fmla="*/ 15 w 128"/>
                                                        <a:gd name="T13" fmla="*/ 6 h 20"/>
                                                        <a:gd name="T14" fmla="*/ 18 w 128"/>
                                                        <a:gd name="T15" fmla="*/ 5 h 20"/>
                                                        <a:gd name="T16" fmla="*/ 20 w 128"/>
                                                        <a:gd name="T17" fmla="*/ 4 h 20"/>
                                                        <a:gd name="T18" fmla="*/ 22 w 128"/>
                                                        <a:gd name="T19" fmla="*/ 3 h 20"/>
                                                        <a:gd name="T20" fmla="*/ 25 w 128"/>
                                                        <a:gd name="T21" fmla="*/ 3 h 20"/>
                                                        <a:gd name="T22" fmla="*/ 27 w 128"/>
                                                        <a:gd name="T23" fmla="*/ 3 h 20"/>
                                                        <a:gd name="T24" fmla="*/ 29 w 128"/>
                                                        <a:gd name="T25" fmla="*/ 2 h 20"/>
                                                        <a:gd name="T26" fmla="*/ 32 w 128"/>
                                                        <a:gd name="T27" fmla="*/ 2 h 20"/>
                                                        <a:gd name="T28" fmla="*/ 34 w 128"/>
                                                        <a:gd name="T29" fmla="*/ 2 h 20"/>
                                                        <a:gd name="T30" fmla="*/ 36 w 128"/>
                                                        <a:gd name="T31" fmla="*/ 1 h 20"/>
                                                        <a:gd name="T32" fmla="*/ 40 w 128"/>
                                                        <a:gd name="T33" fmla="*/ 1 h 20"/>
                                                        <a:gd name="T34" fmla="*/ 46 w 128"/>
                                                        <a:gd name="T35" fmla="*/ 0 h 20"/>
                                                        <a:gd name="T36" fmla="*/ 51 w 128"/>
                                                        <a:gd name="T37" fmla="*/ 0 h 20"/>
                                                        <a:gd name="T38" fmla="*/ 56 w 128"/>
                                                        <a:gd name="T39" fmla="*/ 1 h 20"/>
                                                        <a:gd name="T40" fmla="*/ 61 w 128"/>
                                                        <a:gd name="T41" fmla="*/ 1 h 20"/>
                                                        <a:gd name="T42" fmla="*/ 66 w 128"/>
                                                        <a:gd name="T43" fmla="*/ 2 h 20"/>
                                                        <a:gd name="T44" fmla="*/ 72 w 128"/>
                                                        <a:gd name="T45" fmla="*/ 3 h 20"/>
                                                        <a:gd name="T46" fmla="*/ 77 w 128"/>
                                                        <a:gd name="T47" fmla="*/ 3 h 20"/>
                                                        <a:gd name="T48" fmla="*/ 82 w 128"/>
                                                        <a:gd name="T49" fmla="*/ 5 h 20"/>
                                                        <a:gd name="T50" fmla="*/ 87 w 128"/>
                                                        <a:gd name="T51" fmla="*/ 6 h 20"/>
                                                        <a:gd name="T52" fmla="*/ 93 w 128"/>
                                                        <a:gd name="T53" fmla="*/ 8 h 20"/>
                                                        <a:gd name="T54" fmla="*/ 98 w 128"/>
                                                        <a:gd name="T55" fmla="*/ 9 h 20"/>
                                                        <a:gd name="T56" fmla="*/ 104 w 128"/>
                                                        <a:gd name="T57" fmla="*/ 11 h 20"/>
                                                        <a:gd name="T58" fmla="*/ 110 w 128"/>
                                                        <a:gd name="T59" fmla="*/ 13 h 20"/>
                                                        <a:gd name="T60" fmla="*/ 117 w 128"/>
                                                        <a:gd name="T61" fmla="*/ 15 h 20"/>
                                                        <a:gd name="T62" fmla="*/ 123 w 128"/>
                                                        <a:gd name="T6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8"/>
                                                          </a:lnTo>
                                                          <a:lnTo>
                                                            <a:pt x="3" y="16"/>
                                                          </a:lnTo>
                                                          <a:lnTo>
                                                            <a:pt x="4" y="15"/>
                                                          </a:lnTo>
                                                          <a:lnTo>
                                                            <a:pt x="5" y="13"/>
                                                          </a:lnTo>
                                                          <a:lnTo>
                                                            <a:pt x="6" y="12"/>
                                                          </a:lnTo>
                                                          <a:lnTo>
                                                            <a:pt x="7" y="11"/>
                                                          </a:lnTo>
                                                          <a:lnTo>
                                                            <a:pt x="8" y="10"/>
                                                          </a:lnTo>
                                                          <a:lnTo>
                                                            <a:pt x="10" y="9"/>
                                                          </a:lnTo>
                                                          <a:lnTo>
                                                            <a:pt x="11" y="8"/>
                                                          </a:lnTo>
                                                          <a:lnTo>
                                                            <a:pt x="12" y="7"/>
                                                          </a:lnTo>
                                                          <a:lnTo>
                                                            <a:pt x="13" y="7"/>
                                                          </a:lnTo>
                                                          <a:lnTo>
                                                            <a:pt x="14" y="6"/>
                                                          </a:lnTo>
                                                          <a:lnTo>
                                                            <a:pt x="15" y="6"/>
                                                          </a:lnTo>
                                                          <a:lnTo>
                                                            <a:pt x="16" y="5"/>
                                                          </a:lnTo>
                                                          <a:lnTo>
                                                            <a:pt x="18" y="5"/>
                                                          </a:lnTo>
                                                          <a:lnTo>
                                                            <a:pt x="19" y="4"/>
                                                          </a:lnTo>
                                                          <a:lnTo>
                                                            <a:pt x="20" y="4"/>
                                                          </a:lnTo>
                                                          <a:lnTo>
                                                            <a:pt x="21" y="3"/>
                                                          </a:lnTo>
                                                          <a:lnTo>
                                                            <a:pt x="22" y="3"/>
                                                          </a:lnTo>
                                                          <a:lnTo>
                                                            <a:pt x="23" y="3"/>
                                                          </a:lnTo>
                                                          <a:lnTo>
                                                            <a:pt x="25" y="3"/>
                                                          </a:lnTo>
                                                          <a:lnTo>
                                                            <a:pt x="26" y="3"/>
                                                          </a:lnTo>
                                                          <a:lnTo>
                                                            <a:pt x="27" y="3"/>
                                                          </a:lnTo>
                                                          <a:lnTo>
                                                            <a:pt x="28" y="3"/>
                                                          </a:lnTo>
                                                          <a:lnTo>
                                                            <a:pt x="29" y="2"/>
                                                          </a:lnTo>
                                                          <a:lnTo>
                                                            <a:pt x="30" y="2"/>
                                                          </a:lnTo>
                                                          <a:lnTo>
                                                            <a:pt x="32" y="2"/>
                                                          </a:lnTo>
                                                          <a:lnTo>
                                                            <a:pt x="33" y="2"/>
                                                          </a:lnTo>
                                                          <a:lnTo>
                                                            <a:pt x="34" y="2"/>
                                                          </a:lnTo>
                                                          <a:lnTo>
                                                            <a:pt x="35" y="2"/>
                                                          </a:lnTo>
                                                          <a:lnTo>
                                                            <a:pt x="36" y="1"/>
                                                          </a:lnTo>
                                                          <a:lnTo>
                                                            <a:pt x="37" y="1"/>
                                                          </a:lnTo>
                                                          <a:lnTo>
                                                            <a:pt x="40" y="1"/>
                                                          </a:lnTo>
                                                          <a:lnTo>
                                                            <a:pt x="43" y="1"/>
                                                          </a:lnTo>
                                                          <a:lnTo>
                                                            <a:pt x="46" y="0"/>
                                                          </a:lnTo>
                                                          <a:lnTo>
                                                            <a:pt x="48" y="0"/>
                                                          </a:lnTo>
                                                          <a:lnTo>
                                                            <a:pt x="51" y="0"/>
                                                          </a:lnTo>
                                                          <a:lnTo>
                                                            <a:pt x="54" y="0"/>
                                                          </a:lnTo>
                                                          <a:lnTo>
                                                            <a:pt x="56" y="1"/>
                                                          </a:lnTo>
                                                          <a:lnTo>
                                                            <a:pt x="59" y="1"/>
                                                          </a:lnTo>
                                                          <a:lnTo>
                                                            <a:pt x="61" y="1"/>
                                                          </a:lnTo>
                                                          <a:lnTo>
                                                            <a:pt x="64" y="1"/>
                                                          </a:lnTo>
                                                          <a:lnTo>
                                                            <a:pt x="66" y="2"/>
                                                          </a:lnTo>
                                                          <a:lnTo>
                                                            <a:pt x="69" y="2"/>
                                                          </a:lnTo>
                                                          <a:lnTo>
                                                            <a:pt x="72" y="3"/>
                                                          </a:lnTo>
                                                          <a:lnTo>
                                                            <a:pt x="74" y="3"/>
                                                          </a:lnTo>
                                                          <a:lnTo>
                                                            <a:pt x="77" y="3"/>
                                                          </a:lnTo>
                                                          <a:lnTo>
                                                            <a:pt x="79" y="4"/>
                                                          </a:lnTo>
                                                          <a:lnTo>
                                                            <a:pt x="82" y="5"/>
                                                          </a:lnTo>
                                                          <a:lnTo>
                                                            <a:pt x="85" y="6"/>
                                                          </a:lnTo>
                                                          <a:lnTo>
                                                            <a:pt x="87" y="6"/>
                                                          </a:lnTo>
                                                          <a:lnTo>
                                                            <a:pt x="90" y="7"/>
                                                          </a:lnTo>
                                                          <a:lnTo>
                                                            <a:pt x="93" y="8"/>
                                                          </a:lnTo>
                                                          <a:lnTo>
                                                            <a:pt x="96" y="9"/>
                                                          </a:lnTo>
                                                          <a:lnTo>
                                                            <a:pt x="98" y="9"/>
                                                          </a:lnTo>
                                                          <a:lnTo>
                                                            <a:pt x="101" y="10"/>
                                                          </a:lnTo>
                                                          <a:lnTo>
                                                            <a:pt x="104" y="11"/>
                                                          </a:lnTo>
                                                          <a:lnTo>
                                                            <a:pt x="107" y="12"/>
                                                          </a:lnTo>
                                                          <a:lnTo>
                                                            <a:pt x="110" y="13"/>
                                                          </a:lnTo>
                                                          <a:lnTo>
                                                            <a:pt x="114" y="14"/>
                                                          </a:lnTo>
                                                          <a:lnTo>
                                                            <a:pt x="117" y="15"/>
                                                          </a:lnTo>
                                                          <a:lnTo>
                                                            <a:pt x="120" y="17"/>
                                                          </a:lnTo>
                                                          <a:lnTo>
                                                            <a:pt x="123" y="18"/>
                                                          </a:lnTo>
                                                          <a:lnTo>
                                                            <a:pt x="127" y="19"/>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76" name="Freeform 32"/>
                                                    <p:cNvSpPr>
                                                      <a:spLocks/>
                                                    </p:cNvSpPr>
                                                    <p:nvPr/>
                                                  </p:nvSpPr>
                                                  <p:spPr bwMode="auto">
                                                    <a:xfrm>
                                                      <a:off x="1912938" y="4376738"/>
                                                      <a:ext cx="107950" cy="176212"/>
                                                    </a:xfrm>
                                                    <a:custGeom>
                                                      <a:avLst/>
                                                      <a:gdLst>
                                                        <a:gd name="T0" fmla="*/ 63 w 68"/>
                                                        <a:gd name="T1" fmla="*/ 108 h 111"/>
                                                        <a:gd name="T2" fmla="*/ 65 w 68"/>
                                                        <a:gd name="T3" fmla="*/ 105 h 111"/>
                                                        <a:gd name="T4" fmla="*/ 66 w 68"/>
                                                        <a:gd name="T5" fmla="*/ 102 h 111"/>
                                                        <a:gd name="T6" fmla="*/ 67 w 68"/>
                                                        <a:gd name="T7" fmla="*/ 99 h 111"/>
                                                        <a:gd name="T8" fmla="*/ 67 w 68"/>
                                                        <a:gd name="T9" fmla="*/ 96 h 111"/>
                                                        <a:gd name="T10" fmla="*/ 67 w 68"/>
                                                        <a:gd name="T11" fmla="*/ 93 h 111"/>
                                                        <a:gd name="T12" fmla="*/ 67 w 68"/>
                                                        <a:gd name="T13" fmla="*/ 90 h 111"/>
                                                        <a:gd name="T14" fmla="*/ 67 w 68"/>
                                                        <a:gd name="T15" fmla="*/ 88 h 111"/>
                                                        <a:gd name="T16" fmla="*/ 66 w 68"/>
                                                        <a:gd name="T17" fmla="*/ 86 h 111"/>
                                                        <a:gd name="T18" fmla="*/ 66 w 68"/>
                                                        <a:gd name="T19" fmla="*/ 83 h 111"/>
                                                        <a:gd name="T20" fmla="*/ 65 w 68"/>
                                                        <a:gd name="T21" fmla="*/ 81 h 111"/>
                                                        <a:gd name="T22" fmla="*/ 64 w 68"/>
                                                        <a:gd name="T23" fmla="*/ 79 h 111"/>
                                                        <a:gd name="T24" fmla="*/ 63 w 68"/>
                                                        <a:gd name="T25" fmla="*/ 77 h 111"/>
                                                        <a:gd name="T26" fmla="*/ 62 w 68"/>
                                                        <a:gd name="T27" fmla="*/ 75 h 111"/>
                                                        <a:gd name="T28" fmla="*/ 61 w 68"/>
                                                        <a:gd name="T29" fmla="*/ 73 h 111"/>
                                                        <a:gd name="T30" fmla="*/ 60 w 68"/>
                                                        <a:gd name="T31" fmla="*/ 70 h 111"/>
                                                        <a:gd name="T32" fmla="*/ 59 w 68"/>
                                                        <a:gd name="T33" fmla="*/ 67 h 111"/>
                                                        <a:gd name="T34" fmla="*/ 56 w 68"/>
                                                        <a:gd name="T35" fmla="*/ 62 h 111"/>
                                                        <a:gd name="T36" fmla="*/ 53 w 68"/>
                                                        <a:gd name="T37" fmla="*/ 57 h 111"/>
                                                        <a:gd name="T38" fmla="*/ 51 w 68"/>
                                                        <a:gd name="T39" fmla="*/ 53 h 111"/>
                                                        <a:gd name="T40" fmla="*/ 48 w 68"/>
                                                        <a:gd name="T41" fmla="*/ 48 h 111"/>
                                                        <a:gd name="T42" fmla="*/ 45 w 68"/>
                                                        <a:gd name="T43" fmla="*/ 44 h 111"/>
                                                        <a:gd name="T44" fmla="*/ 41 w 68"/>
                                                        <a:gd name="T45" fmla="*/ 40 h 111"/>
                                                        <a:gd name="T46" fmla="*/ 38 w 68"/>
                                                        <a:gd name="T47" fmla="*/ 36 h 111"/>
                                                        <a:gd name="T48" fmla="*/ 34 w 68"/>
                                                        <a:gd name="T49" fmla="*/ 32 h 111"/>
                                                        <a:gd name="T50" fmla="*/ 30 w 68"/>
                                                        <a:gd name="T51" fmla="*/ 28 h 111"/>
                                                        <a:gd name="T52" fmla="*/ 26 w 68"/>
                                                        <a:gd name="T53" fmla="*/ 24 h 111"/>
                                                        <a:gd name="T54" fmla="*/ 22 w 68"/>
                                                        <a:gd name="T55" fmla="*/ 20 h 111"/>
                                                        <a:gd name="T56" fmla="*/ 17 w 68"/>
                                                        <a:gd name="T57" fmla="*/ 16 h 111"/>
                                                        <a:gd name="T58" fmla="*/ 13 w 68"/>
                                                        <a:gd name="T59" fmla="*/ 12 h 111"/>
                                                        <a:gd name="T60" fmla="*/ 8 w 68"/>
                                                        <a:gd name="T61" fmla="*/ 7 h 111"/>
                                                        <a:gd name="T62" fmla="*/ 3 w 68"/>
                                                        <a:gd name="T63"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63" y="110"/>
                                                          </a:moveTo>
                                                          <a:lnTo>
                                                            <a:pt x="63" y="108"/>
                                                          </a:lnTo>
                                                          <a:lnTo>
                                                            <a:pt x="64" y="107"/>
                                                          </a:lnTo>
                                                          <a:lnTo>
                                                            <a:pt x="65" y="105"/>
                                                          </a:lnTo>
                                                          <a:lnTo>
                                                            <a:pt x="65" y="103"/>
                                                          </a:lnTo>
                                                          <a:lnTo>
                                                            <a:pt x="66" y="102"/>
                                                          </a:lnTo>
                                                          <a:lnTo>
                                                            <a:pt x="66" y="100"/>
                                                          </a:lnTo>
                                                          <a:lnTo>
                                                            <a:pt x="67" y="99"/>
                                                          </a:lnTo>
                                                          <a:lnTo>
                                                            <a:pt x="67" y="97"/>
                                                          </a:lnTo>
                                                          <a:lnTo>
                                                            <a:pt x="67" y="96"/>
                                                          </a:lnTo>
                                                          <a:lnTo>
                                                            <a:pt x="67" y="94"/>
                                                          </a:lnTo>
                                                          <a:lnTo>
                                                            <a:pt x="67" y="93"/>
                                                          </a:lnTo>
                                                          <a:lnTo>
                                                            <a:pt x="67" y="92"/>
                                                          </a:lnTo>
                                                          <a:lnTo>
                                                            <a:pt x="67" y="90"/>
                                                          </a:lnTo>
                                                          <a:lnTo>
                                                            <a:pt x="67" y="89"/>
                                                          </a:lnTo>
                                                          <a:lnTo>
                                                            <a:pt x="67" y="88"/>
                                                          </a:lnTo>
                                                          <a:lnTo>
                                                            <a:pt x="66" y="87"/>
                                                          </a:lnTo>
                                                          <a:lnTo>
                                                            <a:pt x="66" y="86"/>
                                                          </a:lnTo>
                                                          <a:lnTo>
                                                            <a:pt x="66" y="84"/>
                                                          </a:lnTo>
                                                          <a:lnTo>
                                                            <a:pt x="66" y="83"/>
                                                          </a:lnTo>
                                                          <a:lnTo>
                                                            <a:pt x="65" y="82"/>
                                                          </a:lnTo>
                                                          <a:lnTo>
                                                            <a:pt x="65" y="81"/>
                                                          </a:lnTo>
                                                          <a:lnTo>
                                                            <a:pt x="64" y="80"/>
                                                          </a:lnTo>
                                                          <a:lnTo>
                                                            <a:pt x="64" y="79"/>
                                                          </a:lnTo>
                                                          <a:lnTo>
                                                            <a:pt x="63" y="78"/>
                                                          </a:lnTo>
                                                          <a:lnTo>
                                                            <a:pt x="63" y="77"/>
                                                          </a:lnTo>
                                                          <a:lnTo>
                                                            <a:pt x="62" y="76"/>
                                                          </a:lnTo>
                                                          <a:lnTo>
                                                            <a:pt x="62" y="75"/>
                                                          </a:lnTo>
                                                          <a:lnTo>
                                                            <a:pt x="61" y="74"/>
                                                          </a:lnTo>
                                                          <a:lnTo>
                                                            <a:pt x="61" y="73"/>
                                                          </a:lnTo>
                                                          <a:lnTo>
                                                            <a:pt x="60" y="72"/>
                                                          </a:lnTo>
                                                          <a:lnTo>
                                                            <a:pt x="60" y="70"/>
                                                          </a:lnTo>
                                                          <a:lnTo>
                                                            <a:pt x="60" y="69"/>
                                                          </a:lnTo>
                                                          <a:lnTo>
                                                            <a:pt x="59" y="67"/>
                                                          </a:lnTo>
                                                          <a:lnTo>
                                                            <a:pt x="57" y="64"/>
                                                          </a:lnTo>
                                                          <a:lnTo>
                                                            <a:pt x="56" y="62"/>
                                                          </a:lnTo>
                                                          <a:lnTo>
                                                            <a:pt x="55" y="59"/>
                                                          </a:lnTo>
                                                          <a:lnTo>
                                                            <a:pt x="53" y="57"/>
                                                          </a:lnTo>
                                                          <a:lnTo>
                                                            <a:pt x="52" y="55"/>
                                                          </a:lnTo>
                                                          <a:lnTo>
                                                            <a:pt x="51" y="53"/>
                                                          </a:lnTo>
                                                          <a:lnTo>
                                                            <a:pt x="49" y="51"/>
                                                          </a:lnTo>
                                                          <a:lnTo>
                                                            <a:pt x="48" y="48"/>
                                                          </a:lnTo>
                                                          <a:lnTo>
                                                            <a:pt x="46" y="46"/>
                                                          </a:lnTo>
                                                          <a:lnTo>
                                                            <a:pt x="45" y="44"/>
                                                          </a:lnTo>
                                                          <a:lnTo>
                                                            <a:pt x="43" y="42"/>
                                                          </a:lnTo>
                                                          <a:lnTo>
                                                            <a:pt x="41" y="40"/>
                                                          </a:lnTo>
                                                          <a:lnTo>
                                                            <a:pt x="40" y="38"/>
                                                          </a:lnTo>
                                                          <a:lnTo>
                                                            <a:pt x="38" y="36"/>
                                                          </a:lnTo>
                                                          <a:lnTo>
                                                            <a:pt x="36" y="34"/>
                                                          </a:lnTo>
                                                          <a:lnTo>
                                                            <a:pt x="34" y="32"/>
                                                          </a:lnTo>
                                                          <a:lnTo>
                                                            <a:pt x="32" y="30"/>
                                                          </a:lnTo>
                                                          <a:lnTo>
                                                            <a:pt x="30" y="28"/>
                                                          </a:lnTo>
                                                          <a:lnTo>
                                                            <a:pt x="28" y="26"/>
                                                          </a:lnTo>
                                                          <a:lnTo>
                                                            <a:pt x="26" y="24"/>
                                                          </a:lnTo>
                                                          <a:lnTo>
                                                            <a:pt x="24" y="22"/>
                                                          </a:lnTo>
                                                          <a:lnTo>
                                                            <a:pt x="22" y="20"/>
                                                          </a:lnTo>
                                                          <a:lnTo>
                                                            <a:pt x="20" y="18"/>
                                                          </a:lnTo>
                                                          <a:lnTo>
                                                            <a:pt x="17" y="16"/>
                                                          </a:lnTo>
                                                          <a:lnTo>
                                                            <a:pt x="15" y="14"/>
                                                          </a:lnTo>
                                                          <a:lnTo>
                                                            <a:pt x="13" y="12"/>
                                                          </a:lnTo>
                                                          <a:lnTo>
                                                            <a:pt x="10" y="10"/>
                                                          </a:lnTo>
                                                          <a:lnTo>
                                                            <a:pt x="8" y="7"/>
                                                          </a:lnTo>
                                                          <a:lnTo>
                                                            <a:pt x="5" y="5"/>
                                                          </a:lnTo>
                                                          <a:lnTo>
                                                            <a:pt x="3" y="3"/>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79" name="Freeform 35"/>
                                                    <p:cNvSpPr>
                                                      <a:spLocks/>
                                                    </p:cNvSpPr>
                                                    <p:nvPr/>
                                                  </p:nvSpPr>
                                                  <p:spPr bwMode="auto">
                                                    <a:xfrm>
                                                      <a:off x="2620963" y="2792413"/>
                                                      <a:ext cx="107950" cy="176212"/>
                                                    </a:xfrm>
                                                    <a:custGeom>
                                                      <a:avLst/>
                                                      <a:gdLst>
                                                        <a:gd name="T0" fmla="*/ 3 w 68"/>
                                                        <a:gd name="T1" fmla="*/ 2 h 111"/>
                                                        <a:gd name="T2" fmla="*/ 2 w 68"/>
                                                        <a:gd name="T3" fmla="*/ 5 h 111"/>
                                                        <a:gd name="T4" fmla="*/ 1 w 68"/>
                                                        <a:gd name="T5" fmla="*/ 8 h 111"/>
                                                        <a:gd name="T6" fmla="*/ 0 w 68"/>
                                                        <a:gd name="T7" fmla="*/ 11 h 111"/>
                                                        <a:gd name="T8" fmla="*/ 0 w 68"/>
                                                        <a:gd name="T9" fmla="*/ 14 h 111"/>
                                                        <a:gd name="T10" fmla="*/ 0 w 68"/>
                                                        <a:gd name="T11" fmla="*/ 17 h 111"/>
                                                        <a:gd name="T12" fmla="*/ 0 w 68"/>
                                                        <a:gd name="T13" fmla="*/ 19 h 111"/>
                                                        <a:gd name="T14" fmla="*/ 0 w 68"/>
                                                        <a:gd name="T15" fmla="*/ 22 h 111"/>
                                                        <a:gd name="T16" fmla="*/ 1 w 68"/>
                                                        <a:gd name="T17" fmla="*/ 24 h 111"/>
                                                        <a:gd name="T18" fmla="*/ 1 w 68"/>
                                                        <a:gd name="T19" fmla="*/ 27 h 111"/>
                                                        <a:gd name="T20" fmla="*/ 2 w 68"/>
                                                        <a:gd name="T21" fmla="*/ 29 h 111"/>
                                                        <a:gd name="T22" fmla="*/ 3 w 68"/>
                                                        <a:gd name="T23" fmla="*/ 31 h 111"/>
                                                        <a:gd name="T24" fmla="*/ 4 w 68"/>
                                                        <a:gd name="T25" fmla="*/ 33 h 111"/>
                                                        <a:gd name="T26" fmla="*/ 5 w 68"/>
                                                        <a:gd name="T27" fmla="*/ 35 h 111"/>
                                                        <a:gd name="T28" fmla="*/ 6 w 68"/>
                                                        <a:gd name="T29" fmla="*/ 37 h 111"/>
                                                        <a:gd name="T30" fmla="*/ 7 w 68"/>
                                                        <a:gd name="T31" fmla="*/ 40 h 111"/>
                                                        <a:gd name="T32" fmla="*/ 8 w 68"/>
                                                        <a:gd name="T33" fmla="*/ 43 h 111"/>
                                                        <a:gd name="T34" fmla="*/ 11 w 68"/>
                                                        <a:gd name="T35" fmla="*/ 48 h 111"/>
                                                        <a:gd name="T36" fmla="*/ 14 w 68"/>
                                                        <a:gd name="T37" fmla="*/ 53 h 111"/>
                                                        <a:gd name="T38" fmla="*/ 16 w 68"/>
                                                        <a:gd name="T39" fmla="*/ 58 h 111"/>
                                                        <a:gd name="T40" fmla="*/ 19 w 68"/>
                                                        <a:gd name="T41" fmla="*/ 62 h 111"/>
                                                        <a:gd name="T42" fmla="*/ 22 w 68"/>
                                                        <a:gd name="T43" fmla="*/ 66 h 111"/>
                                                        <a:gd name="T44" fmla="*/ 25 w 68"/>
                                                        <a:gd name="T45" fmla="*/ 70 h 111"/>
                                                        <a:gd name="T46" fmla="*/ 29 w 68"/>
                                                        <a:gd name="T47" fmla="*/ 74 h 111"/>
                                                        <a:gd name="T48" fmla="*/ 33 w 68"/>
                                                        <a:gd name="T49" fmla="*/ 78 h 111"/>
                                                        <a:gd name="T50" fmla="*/ 36 w 68"/>
                                                        <a:gd name="T51" fmla="*/ 82 h 111"/>
                                                        <a:gd name="T52" fmla="*/ 41 w 68"/>
                                                        <a:gd name="T53" fmla="*/ 86 h 111"/>
                                                        <a:gd name="T54" fmla="*/ 45 w 68"/>
                                                        <a:gd name="T55" fmla="*/ 90 h 111"/>
                                                        <a:gd name="T56" fmla="*/ 49 w 68"/>
                                                        <a:gd name="T57" fmla="*/ 94 h 111"/>
                                                        <a:gd name="T58" fmla="*/ 54 w 68"/>
                                                        <a:gd name="T59" fmla="*/ 98 h 111"/>
                                                        <a:gd name="T60" fmla="*/ 59 w 68"/>
                                                        <a:gd name="T61" fmla="*/ 103 h 111"/>
                                                        <a:gd name="T62" fmla="*/ 64 w 68"/>
                                                        <a:gd name="T63"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4" y="0"/>
                                                          </a:moveTo>
                                                          <a:lnTo>
                                                            <a:pt x="3" y="2"/>
                                                          </a:lnTo>
                                                          <a:lnTo>
                                                            <a:pt x="3" y="3"/>
                                                          </a:lnTo>
                                                          <a:lnTo>
                                                            <a:pt x="2" y="5"/>
                                                          </a:lnTo>
                                                          <a:lnTo>
                                                            <a:pt x="1" y="7"/>
                                                          </a:lnTo>
                                                          <a:lnTo>
                                                            <a:pt x="1" y="8"/>
                                                          </a:lnTo>
                                                          <a:lnTo>
                                                            <a:pt x="0" y="10"/>
                                                          </a:lnTo>
                                                          <a:lnTo>
                                                            <a:pt x="0" y="11"/>
                                                          </a:lnTo>
                                                          <a:lnTo>
                                                            <a:pt x="0" y="13"/>
                                                          </a:lnTo>
                                                          <a:lnTo>
                                                            <a:pt x="0" y="14"/>
                                                          </a:lnTo>
                                                          <a:lnTo>
                                                            <a:pt x="0" y="16"/>
                                                          </a:lnTo>
                                                          <a:lnTo>
                                                            <a:pt x="0" y="17"/>
                                                          </a:lnTo>
                                                          <a:lnTo>
                                                            <a:pt x="0" y="18"/>
                                                          </a:lnTo>
                                                          <a:lnTo>
                                                            <a:pt x="0" y="19"/>
                                                          </a:lnTo>
                                                          <a:lnTo>
                                                            <a:pt x="0" y="21"/>
                                                          </a:lnTo>
                                                          <a:lnTo>
                                                            <a:pt x="0" y="22"/>
                                                          </a:lnTo>
                                                          <a:lnTo>
                                                            <a:pt x="0" y="23"/>
                                                          </a:lnTo>
                                                          <a:lnTo>
                                                            <a:pt x="1" y="24"/>
                                                          </a:lnTo>
                                                          <a:lnTo>
                                                            <a:pt x="1" y="25"/>
                                                          </a:lnTo>
                                                          <a:lnTo>
                                                            <a:pt x="1" y="27"/>
                                                          </a:lnTo>
                                                          <a:lnTo>
                                                            <a:pt x="2" y="28"/>
                                                          </a:lnTo>
                                                          <a:lnTo>
                                                            <a:pt x="2" y="29"/>
                                                          </a:lnTo>
                                                          <a:lnTo>
                                                            <a:pt x="3" y="30"/>
                                                          </a:lnTo>
                                                          <a:lnTo>
                                                            <a:pt x="3" y="31"/>
                                                          </a:lnTo>
                                                          <a:lnTo>
                                                            <a:pt x="3" y="32"/>
                                                          </a:lnTo>
                                                          <a:lnTo>
                                                            <a:pt x="4" y="33"/>
                                                          </a:lnTo>
                                                          <a:lnTo>
                                                            <a:pt x="5" y="34"/>
                                                          </a:lnTo>
                                                          <a:lnTo>
                                                            <a:pt x="5" y="35"/>
                                                          </a:lnTo>
                                                          <a:lnTo>
                                                            <a:pt x="5" y="36"/>
                                                          </a:lnTo>
                                                          <a:lnTo>
                                                            <a:pt x="6" y="37"/>
                                                          </a:lnTo>
                                                          <a:lnTo>
                                                            <a:pt x="6" y="38"/>
                                                          </a:lnTo>
                                                          <a:lnTo>
                                                            <a:pt x="7" y="40"/>
                                                          </a:lnTo>
                                                          <a:lnTo>
                                                            <a:pt x="7" y="41"/>
                                                          </a:lnTo>
                                                          <a:lnTo>
                                                            <a:pt x="8" y="43"/>
                                                          </a:lnTo>
                                                          <a:lnTo>
                                                            <a:pt x="10" y="46"/>
                                                          </a:lnTo>
                                                          <a:lnTo>
                                                            <a:pt x="11" y="48"/>
                                                          </a:lnTo>
                                                          <a:lnTo>
                                                            <a:pt x="12" y="51"/>
                                                          </a:lnTo>
                                                          <a:lnTo>
                                                            <a:pt x="14" y="53"/>
                                                          </a:lnTo>
                                                          <a:lnTo>
                                                            <a:pt x="15" y="55"/>
                                                          </a:lnTo>
                                                          <a:lnTo>
                                                            <a:pt x="16" y="58"/>
                                                          </a:lnTo>
                                                          <a:lnTo>
                                                            <a:pt x="18" y="60"/>
                                                          </a:lnTo>
                                                          <a:lnTo>
                                                            <a:pt x="19" y="62"/>
                                                          </a:lnTo>
                                                          <a:lnTo>
                                                            <a:pt x="21" y="64"/>
                                                          </a:lnTo>
                                                          <a:lnTo>
                                                            <a:pt x="22" y="66"/>
                                                          </a:lnTo>
                                                          <a:lnTo>
                                                            <a:pt x="24" y="68"/>
                                                          </a:lnTo>
                                                          <a:lnTo>
                                                            <a:pt x="25" y="70"/>
                                                          </a:lnTo>
                                                          <a:lnTo>
                                                            <a:pt x="27" y="72"/>
                                                          </a:lnTo>
                                                          <a:lnTo>
                                                            <a:pt x="29" y="74"/>
                                                          </a:lnTo>
                                                          <a:lnTo>
                                                            <a:pt x="31" y="76"/>
                                                          </a:lnTo>
                                                          <a:lnTo>
                                                            <a:pt x="33" y="78"/>
                                                          </a:lnTo>
                                                          <a:lnTo>
                                                            <a:pt x="35" y="80"/>
                                                          </a:lnTo>
                                                          <a:lnTo>
                                                            <a:pt x="36" y="82"/>
                                                          </a:lnTo>
                                                          <a:lnTo>
                                                            <a:pt x="38" y="84"/>
                                                          </a:lnTo>
                                                          <a:lnTo>
                                                            <a:pt x="41" y="86"/>
                                                          </a:lnTo>
                                                          <a:lnTo>
                                                            <a:pt x="43" y="88"/>
                                                          </a:lnTo>
                                                          <a:lnTo>
                                                            <a:pt x="45" y="90"/>
                                                          </a:lnTo>
                                                          <a:lnTo>
                                                            <a:pt x="47" y="92"/>
                                                          </a:lnTo>
                                                          <a:lnTo>
                                                            <a:pt x="49" y="94"/>
                                                          </a:lnTo>
                                                          <a:lnTo>
                                                            <a:pt x="52" y="96"/>
                                                          </a:lnTo>
                                                          <a:lnTo>
                                                            <a:pt x="54" y="98"/>
                                                          </a:lnTo>
                                                          <a:lnTo>
                                                            <a:pt x="57" y="101"/>
                                                          </a:lnTo>
                                                          <a:lnTo>
                                                            <a:pt x="59" y="103"/>
                                                          </a:lnTo>
                                                          <a:lnTo>
                                                            <a:pt x="62" y="105"/>
                                                          </a:lnTo>
                                                          <a:lnTo>
                                                            <a:pt x="64" y="107"/>
                                                          </a:lnTo>
                                                          <a:lnTo>
                                                            <a:pt x="67" y="11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80" name="Freeform 36"/>
                                                    <p:cNvSpPr>
                                                      <a:spLocks/>
                                                    </p:cNvSpPr>
                                                    <p:nvPr/>
                                                  </p:nvSpPr>
                                                  <p:spPr bwMode="auto">
                                                    <a:xfrm>
                                                      <a:off x="2627313" y="2762250"/>
                                                      <a:ext cx="203200" cy="31750"/>
                                                    </a:xfrm>
                                                    <a:custGeom>
                                                      <a:avLst/>
                                                      <a:gdLst>
                                                        <a:gd name="T0" fmla="*/ 1 w 128"/>
                                                        <a:gd name="T1" fmla="*/ 17 h 20"/>
                                                        <a:gd name="T2" fmla="*/ 4 w 128"/>
                                                        <a:gd name="T3" fmla="*/ 14 h 20"/>
                                                        <a:gd name="T4" fmla="*/ 6 w 128"/>
                                                        <a:gd name="T5" fmla="*/ 11 h 20"/>
                                                        <a:gd name="T6" fmla="*/ 8 w 128"/>
                                                        <a:gd name="T7" fmla="*/ 9 h 20"/>
                                                        <a:gd name="T8" fmla="*/ 10 w 128"/>
                                                        <a:gd name="T9" fmla="*/ 8 h 20"/>
                                                        <a:gd name="T10" fmla="*/ 13 w 128"/>
                                                        <a:gd name="T11" fmla="*/ 6 h 20"/>
                                                        <a:gd name="T12" fmla="*/ 15 w 128"/>
                                                        <a:gd name="T13" fmla="*/ 5 h 20"/>
                                                        <a:gd name="T14" fmla="*/ 18 w 128"/>
                                                        <a:gd name="T15" fmla="*/ 4 h 20"/>
                                                        <a:gd name="T16" fmla="*/ 20 w 128"/>
                                                        <a:gd name="T17" fmla="*/ 3 h 20"/>
                                                        <a:gd name="T18" fmla="*/ 22 w 128"/>
                                                        <a:gd name="T19" fmla="*/ 2 h 20"/>
                                                        <a:gd name="T20" fmla="*/ 24 w 128"/>
                                                        <a:gd name="T21" fmla="*/ 2 h 20"/>
                                                        <a:gd name="T22" fmla="*/ 27 w 128"/>
                                                        <a:gd name="T23" fmla="*/ 2 h 20"/>
                                                        <a:gd name="T24" fmla="*/ 29 w 128"/>
                                                        <a:gd name="T25" fmla="*/ 2 h 20"/>
                                                        <a:gd name="T26" fmla="*/ 31 w 128"/>
                                                        <a:gd name="T27" fmla="*/ 1 h 20"/>
                                                        <a:gd name="T28" fmla="*/ 34 w 128"/>
                                                        <a:gd name="T29" fmla="*/ 1 h 20"/>
                                                        <a:gd name="T30" fmla="*/ 36 w 128"/>
                                                        <a:gd name="T31" fmla="*/ 1 h 20"/>
                                                        <a:gd name="T32" fmla="*/ 40 w 128"/>
                                                        <a:gd name="T33" fmla="*/ 0 h 20"/>
                                                        <a:gd name="T34" fmla="*/ 45 w 128"/>
                                                        <a:gd name="T35" fmla="*/ 0 h 20"/>
                                                        <a:gd name="T36" fmla="*/ 51 w 128"/>
                                                        <a:gd name="T37" fmla="*/ 0 h 20"/>
                                                        <a:gd name="T38" fmla="*/ 56 w 128"/>
                                                        <a:gd name="T39" fmla="*/ 0 h 20"/>
                                                        <a:gd name="T40" fmla="*/ 61 w 128"/>
                                                        <a:gd name="T41" fmla="*/ 1 h 20"/>
                                                        <a:gd name="T42" fmla="*/ 67 w 128"/>
                                                        <a:gd name="T43" fmla="*/ 1 h 20"/>
                                                        <a:gd name="T44" fmla="*/ 72 w 128"/>
                                                        <a:gd name="T45" fmla="*/ 2 h 20"/>
                                                        <a:gd name="T46" fmla="*/ 77 w 128"/>
                                                        <a:gd name="T47" fmla="*/ 3 h 20"/>
                                                        <a:gd name="T48" fmla="*/ 82 w 128"/>
                                                        <a:gd name="T49" fmla="*/ 4 h 20"/>
                                                        <a:gd name="T50" fmla="*/ 87 w 128"/>
                                                        <a:gd name="T51" fmla="*/ 6 h 20"/>
                                                        <a:gd name="T52" fmla="*/ 93 w 128"/>
                                                        <a:gd name="T53" fmla="*/ 7 h 20"/>
                                                        <a:gd name="T54" fmla="*/ 99 w 128"/>
                                                        <a:gd name="T55" fmla="*/ 9 h 20"/>
                                                        <a:gd name="T56" fmla="*/ 104 w 128"/>
                                                        <a:gd name="T57" fmla="*/ 11 h 20"/>
                                                        <a:gd name="T58" fmla="*/ 111 w 128"/>
                                                        <a:gd name="T59" fmla="*/ 13 h 20"/>
                                                        <a:gd name="T60" fmla="*/ 117 w 128"/>
                                                        <a:gd name="T61" fmla="*/ 15 h 20"/>
                                                        <a:gd name="T62" fmla="*/ 124 w 128"/>
                                                        <a:gd name="T6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7"/>
                                                          </a:lnTo>
                                                          <a:lnTo>
                                                            <a:pt x="2" y="16"/>
                                                          </a:lnTo>
                                                          <a:lnTo>
                                                            <a:pt x="4" y="14"/>
                                                          </a:lnTo>
                                                          <a:lnTo>
                                                            <a:pt x="5" y="13"/>
                                                          </a:lnTo>
                                                          <a:lnTo>
                                                            <a:pt x="6" y="11"/>
                                                          </a:lnTo>
                                                          <a:lnTo>
                                                            <a:pt x="7" y="10"/>
                                                          </a:lnTo>
                                                          <a:lnTo>
                                                            <a:pt x="8" y="9"/>
                                                          </a:lnTo>
                                                          <a:lnTo>
                                                            <a:pt x="9" y="8"/>
                                                          </a:lnTo>
                                                          <a:lnTo>
                                                            <a:pt x="10" y="8"/>
                                                          </a:lnTo>
                                                          <a:lnTo>
                                                            <a:pt x="12" y="7"/>
                                                          </a:lnTo>
                                                          <a:lnTo>
                                                            <a:pt x="13" y="6"/>
                                                          </a:lnTo>
                                                          <a:lnTo>
                                                            <a:pt x="14" y="5"/>
                                                          </a:lnTo>
                                                          <a:lnTo>
                                                            <a:pt x="15" y="5"/>
                                                          </a:lnTo>
                                                          <a:lnTo>
                                                            <a:pt x="16" y="4"/>
                                                          </a:lnTo>
                                                          <a:lnTo>
                                                            <a:pt x="18" y="4"/>
                                                          </a:lnTo>
                                                          <a:lnTo>
                                                            <a:pt x="19" y="3"/>
                                                          </a:lnTo>
                                                          <a:lnTo>
                                                            <a:pt x="20" y="3"/>
                                                          </a:lnTo>
                                                          <a:lnTo>
                                                            <a:pt x="21" y="3"/>
                                                          </a:lnTo>
                                                          <a:lnTo>
                                                            <a:pt x="22" y="2"/>
                                                          </a:lnTo>
                                                          <a:lnTo>
                                                            <a:pt x="23" y="2"/>
                                                          </a:lnTo>
                                                          <a:lnTo>
                                                            <a:pt x="24" y="2"/>
                                                          </a:lnTo>
                                                          <a:lnTo>
                                                            <a:pt x="26" y="2"/>
                                                          </a:lnTo>
                                                          <a:lnTo>
                                                            <a:pt x="27" y="2"/>
                                                          </a:lnTo>
                                                          <a:lnTo>
                                                            <a:pt x="28" y="2"/>
                                                          </a:lnTo>
                                                          <a:lnTo>
                                                            <a:pt x="29" y="2"/>
                                                          </a:lnTo>
                                                          <a:lnTo>
                                                            <a:pt x="30" y="2"/>
                                                          </a:lnTo>
                                                          <a:lnTo>
                                                            <a:pt x="31" y="1"/>
                                                          </a:lnTo>
                                                          <a:lnTo>
                                                            <a:pt x="32" y="1"/>
                                                          </a:lnTo>
                                                          <a:lnTo>
                                                            <a:pt x="34" y="1"/>
                                                          </a:lnTo>
                                                          <a:lnTo>
                                                            <a:pt x="35" y="1"/>
                                                          </a:lnTo>
                                                          <a:lnTo>
                                                            <a:pt x="36" y="1"/>
                                                          </a:lnTo>
                                                          <a:lnTo>
                                                            <a:pt x="37" y="0"/>
                                                          </a:lnTo>
                                                          <a:lnTo>
                                                            <a:pt x="40" y="0"/>
                                                          </a:lnTo>
                                                          <a:lnTo>
                                                            <a:pt x="42" y="0"/>
                                                          </a:lnTo>
                                                          <a:lnTo>
                                                            <a:pt x="45" y="0"/>
                                                          </a:lnTo>
                                                          <a:lnTo>
                                                            <a:pt x="48" y="0"/>
                                                          </a:lnTo>
                                                          <a:lnTo>
                                                            <a:pt x="51" y="0"/>
                                                          </a:lnTo>
                                                          <a:lnTo>
                                                            <a:pt x="53" y="0"/>
                                                          </a:lnTo>
                                                          <a:lnTo>
                                                            <a:pt x="56" y="0"/>
                                                          </a:lnTo>
                                                          <a:lnTo>
                                                            <a:pt x="59" y="0"/>
                                                          </a:lnTo>
                                                          <a:lnTo>
                                                            <a:pt x="61" y="1"/>
                                                          </a:lnTo>
                                                          <a:lnTo>
                                                            <a:pt x="64" y="1"/>
                                                          </a:lnTo>
                                                          <a:lnTo>
                                                            <a:pt x="67" y="1"/>
                                                          </a:lnTo>
                                                          <a:lnTo>
                                                            <a:pt x="69" y="2"/>
                                                          </a:lnTo>
                                                          <a:lnTo>
                                                            <a:pt x="72" y="2"/>
                                                          </a:lnTo>
                                                          <a:lnTo>
                                                            <a:pt x="74" y="2"/>
                                                          </a:lnTo>
                                                          <a:lnTo>
                                                            <a:pt x="77" y="3"/>
                                                          </a:lnTo>
                                                          <a:lnTo>
                                                            <a:pt x="79" y="4"/>
                                                          </a:lnTo>
                                                          <a:lnTo>
                                                            <a:pt x="82" y="4"/>
                                                          </a:lnTo>
                                                          <a:lnTo>
                                                            <a:pt x="85" y="5"/>
                                                          </a:lnTo>
                                                          <a:lnTo>
                                                            <a:pt x="87" y="6"/>
                                                          </a:lnTo>
                                                          <a:lnTo>
                                                            <a:pt x="90" y="6"/>
                                                          </a:lnTo>
                                                          <a:lnTo>
                                                            <a:pt x="93" y="7"/>
                                                          </a:lnTo>
                                                          <a:lnTo>
                                                            <a:pt x="96" y="8"/>
                                                          </a:lnTo>
                                                          <a:lnTo>
                                                            <a:pt x="99" y="9"/>
                                                          </a:lnTo>
                                                          <a:lnTo>
                                                            <a:pt x="101" y="10"/>
                                                          </a:lnTo>
                                                          <a:lnTo>
                                                            <a:pt x="104" y="11"/>
                                                          </a:lnTo>
                                                          <a:lnTo>
                                                            <a:pt x="108" y="12"/>
                                                          </a:lnTo>
                                                          <a:lnTo>
                                                            <a:pt x="111" y="13"/>
                                                          </a:lnTo>
                                                          <a:lnTo>
                                                            <a:pt x="114" y="14"/>
                                                          </a:lnTo>
                                                          <a:lnTo>
                                                            <a:pt x="117" y="15"/>
                                                          </a:lnTo>
                                                          <a:lnTo>
                                                            <a:pt x="120" y="16"/>
                                                          </a:lnTo>
                                                          <a:lnTo>
                                                            <a:pt x="124" y="17"/>
                                                          </a:lnTo>
                                                          <a:lnTo>
                                                            <a:pt x="127" y="18"/>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82" name="Freeform 38"/>
                                                    <p:cNvSpPr>
                                                      <a:spLocks/>
                                                    </p:cNvSpPr>
                                                    <p:nvPr/>
                                                  </p:nvSpPr>
                                                  <p:spPr bwMode="auto">
                                                    <a:xfrm>
                                                      <a:off x="2930525" y="2614613"/>
                                                      <a:ext cx="107950" cy="176212"/>
                                                    </a:xfrm>
                                                    <a:custGeom>
                                                      <a:avLst/>
                                                      <a:gdLst>
                                                        <a:gd name="T0" fmla="*/ 63 w 68"/>
                                                        <a:gd name="T1" fmla="*/ 109 h 111"/>
                                                        <a:gd name="T2" fmla="*/ 65 w 68"/>
                                                        <a:gd name="T3" fmla="*/ 105 h 111"/>
                                                        <a:gd name="T4" fmla="*/ 66 w 68"/>
                                                        <a:gd name="T5" fmla="*/ 102 h 111"/>
                                                        <a:gd name="T6" fmla="*/ 67 w 68"/>
                                                        <a:gd name="T7" fmla="*/ 99 h 111"/>
                                                        <a:gd name="T8" fmla="*/ 67 w 68"/>
                                                        <a:gd name="T9" fmla="*/ 96 h 111"/>
                                                        <a:gd name="T10" fmla="*/ 67 w 68"/>
                                                        <a:gd name="T11" fmla="*/ 94 h 111"/>
                                                        <a:gd name="T12" fmla="*/ 67 w 68"/>
                                                        <a:gd name="T13" fmla="*/ 91 h 111"/>
                                                        <a:gd name="T14" fmla="*/ 67 w 68"/>
                                                        <a:gd name="T15" fmla="*/ 89 h 111"/>
                                                        <a:gd name="T16" fmla="*/ 66 w 68"/>
                                                        <a:gd name="T17" fmla="*/ 86 h 111"/>
                                                        <a:gd name="T18" fmla="*/ 65 w 68"/>
                                                        <a:gd name="T19" fmla="*/ 84 h 111"/>
                                                        <a:gd name="T20" fmla="*/ 65 w 68"/>
                                                        <a:gd name="T21" fmla="*/ 82 h 111"/>
                                                        <a:gd name="T22" fmla="*/ 64 w 68"/>
                                                        <a:gd name="T23" fmla="*/ 80 h 111"/>
                                                        <a:gd name="T24" fmla="*/ 63 w 68"/>
                                                        <a:gd name="T25" fmla="*/ 78 h 111"/>
                                                        <a:gd name="T26" fmla="*/ 62 w 68"/>
                                                        <a:gd name="T27" fmla="*/ 75 h 111"/>
                                                        <a:gd name="T28" fmla="*/ 61 w 68"/>
                                                        <a:gd name="T29" fmla="*/ 73 h 111"/>
                                                        <a:gd name="T30" fmla="*/ 60 w 68"/>
                                                        <a:gd name="T31" fmla="*/ 71 h 111"/>
                                                        <a:gd name="T32" fmla="*/ 58 w 68"/>
                                                        <a:gd name="T33" fmla="*/ 68 h 111"/>
                                                        <a:gd name="T34" fmla="*/ 56 w 68"/>
                                                        <a:gd name="T35" fmla="*/ 62 h 111"/>
                                                        <a:gd name="T36" fmla="*/ 53 w 68"/>
                                                        <a:gd name="T37" fmla="*/ 58 h 111"/>
                                                        <a:gd name="T38" fmla="*/ 51 w 68"/>
                                                        <a:gd name="T39" fmla="*/ 53 h 111"/>
                                                        <a:gd name="T40" fmla="*/ 48 w 68"/>
                                                        <a:gd name="T41" fmla="*/ 49 h 111"/>
                                                        <a:gd name="T42" fmla="*/ 44 w 68"/>
                                                        <a:gd name="T43" fmla="*/ 45 h 111"/>
                                                        <a:gd name="T44" fmla="*/ 41 w 68"/>
                                                        <a:gd name="T45" fmla="*/ 41 h 111"/>
                                                        <a:gd name="T46" fmla="*/ 38 w 68"/>
                                                        <a:gd name="T47" fmla="*/ 37 h 111"/>
                                                        <a:gd name="T48" fmla="*/ 34 w 68"/>
                                                        <a:gd name="T49" fmla="*/ 33 h 111"/>
                                                        <a:gd name="T50" fmla="*/ 30 w 68"/>
                                                        <a:gd name="T51" fmla="*/ 29 h 111"/>
                                                        <a:gd name="T52" fmla="*/ 26 w 68"/>
                                                        <a:gd name="T53" fmla="*/ 25 h 111"/>
                                                        <a:gd name="T54" fmla="*/ 22 w 68"/>
                                                        <a:gd name="T55" fmla="*/ 21 h 111"/>
                                                        <a:gd name="T56" fmla="*/ 18 w 68"/>
                                                        <a:gd name="T57" fmla="*/ 17 h 111"/>
                                                        <a:gd name="T58" fmla="*/ 13 w 68"/>
                                                        <a:gd name="T59" fmla="*/ 12 h 111"/>
                                                        <a:gd name="T60" fmla="*/ 8 w 68"/>
                                                        <a:gd name="T61" fmla="*/ 8 h 111"/>
                                                        <a:gd name="T62" fmla="*/ 2 w 68"/>
                                                        <a:gd name="T63"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62" y="110"/>
                                                          </a:moveTo>
                                                          <a:lnTo>
                                                            <a:pt x="63" y="109"/>
                                                          </a:lnTo>
                                                          <a:lnTo>
                                                            <a:pt x="64" y="107"/>
                                                          </a:lnTo>
                                                          <a:lnTo>
                                                            <a:pt x="65" y="105"/>
                                                          </a:lnTo>
                                                          <a:lnTo>
                                                            <a:pt x="65" y="104"/>
                                                          </a:lnTo>
                                                          <a:lnTo>
                                                            <a:pt x="66" y="102"/>
                                                          </a:lnTo>
                                                          <a:lnTo>
                                                            <a:pt x="66" y="101"/>
                                                          </a:lnTo>
                                                          <a:lnTo>
                                                            <a:pt x="67" y="99"/>
                                                          </a:lnTo>
                                                          <a:lnTo>
                                                            <a:pt x="67" y="98"/>
                                                          </a:lnTo>
                                                          <a:lnTo>
                                                            <a:pt x="67" y="96"/>
                                                          </a:lnTo>
                                                          <a:lnTo>
                                                            <a:pt x="67" y="95"/>
                                                          </a:lnTo>
                                                          <a:lnTo>
                                                            <a:pt x="67" y="94"/>
                                                          </a:lnTo>
                                                          <a:lnTo>
                                                            <a:pt x="67" y="92"/>
                                                          </a:lnTo>
                                                          <a:lnTo>
                                                            <a:pt x="67" y="91"/>
                                                          </a:lnTo>
                                                          <a:lnTo>
                                                            <a:pt x="67" y="90"/>
                                                          </a:lnTo>
                                                          <a:lnTo>
                                                            <a:pt x="67" y="89"/>
                                                          </a:lnTo>
                                                          <a:lnTo>
                                                            <a:pt x="66" y="87"/>
                                                          </a:lnTo>
                                                          <a:lnTo>
                                                            <a:pt x="66" y="86"/>
                                                          </a:lnTo>
                                                          <a:lnTo>
                                                            <a:pt x="66" y="85"/>
                                                          </a:lnTo>
                                                          <a:lnTo>
                                                            <a:pt x="65" y="84"/>
                                                          </a:lnTo>
                                                          <a:lnTo>
                                                            <a:pt x="65" y="83"/>
                                                          </a:lnTo>
                                                          <a:lnTo>
                                                            <a:pt x="65" y="82"/>
                                                          </a:lnTo>
                                                          <a:lnTo>
                                                            <a:pt x="64" y="81"/>
                                                          </a:lnTo>
                                                          <a:lnTo>
                                                            <a:pt x="64" y="80"/>
                                                          </a:lnTo>
                                                          <a:lnTo>
                                                            <a:pt x="63" y="79"/>
                                                          </a:lnTo>
                                                          <a:lnTo>
                                                            <a:pt x="63" y="78"/>
                                                          </a:lnTo>
                                                          <a:lnTo>
                                                            <a:pt x="62" y="76"/>
                                                          </a:lnTo>
                                                          <a:lnTo>
                                                            <a:pt x="62" y="75"/>
                                                          </a:lnTo>
                                                          <a:lnTo>
                                                            <a:pt x="61" y="74"/>
                                                          </a:lnTo>
                                                          <a:lnTo>
                                                            <a:pt x="61" y="73"/>
                                                          </a:lnTo>
                                                          <a:lnTo>
                                                            <a:pt x="60" y="72"/>
                                                          </a:lnTo>
                                                          <a:lnTo>
                                                            <a:pt x="60" y="71"/>
                                                          </a:lnTo>
                                                          <a:lnTo>
                                                            <a:pt x="60" y="70"/>
                                                          </a:lnTo>
                                                          <a:lnTo>
                                                            <a:pt x="58" y="68"/>
                                                          </a:lnTo>
                                                          <a:lnTo>
                                                            <a:pt x="57" y="65"/>
                                                          </a:lnTo>
                                                          <a:lnTo>
                                                            <a:pt x="56" y="62"/>
                                                          </a:lnTo>
                                                          <a:lnTo>
                                                            <a:pt x="55" y="60"/>
                                                          </a:lnTo>
                                                          <a:lnTo>
                                                            <a:pt x="53" y="58"/>
                                                          </a:lnTo>
                                                          <a:lnTo>
                                                            <a:pt x="52" y="55"/>
                                                          </a:lnTo>
                                                          <a:lnTo>
                                                            <a:pt x="51" y="53"/>
                                                          </a:lnTo>
                                                          <a:lnTo>
                                                            <a:pt x="49" y="51"/>
                                                          </a:lnTo>
                                                          <a:lnTo>
                                                            <a:pt x="48" y="49"/>
                                                          </a:lnTo>
                                                          <a:lnTo>
                                                            <a:pt x="46" y="47"/>
                                                          </a:lnTo>
                                                          <a:lnTo>
                                                            <a:pt x="44" y="45"/>
                                                          </a:lnTo>
                                                          <a:lnTo>
                                                            <a:pt x="43" y="43"/>
                                                          </a:lnTo>
                                                          <a:lnTo>
                                                            <a:pt x="41" y="41"/>
                                                          </a:lnTo>
                                                          <a:lnTo>
                                                            <a:pt x="40" y="39"/>
                                                          </a:lnTo>
                                                          <a:lnTo>
                                                            <a:pt x="38" y="37"/>
                                                          </a:lnTo>
                                                          <a:lnTo>
                                                            <a:pt x="36" y="35"/>
                                                          </a:lnTo>
                                                          <a:lnTo>
                                                            <a:pt x="34" y="33"/>
                                                          </a:lnTo>
                                                          <a:lnTo>
                                                            <a:pt x="32" y="31"/>
                                                          </a:lnTo>
                                                          <a:lnTo>
                                                            <a:pt x="30" y="29"/>
                                                          </a:lnTo>
                                                          <a:lnTo>
                                                            <a:pt x="28" y="27"/>
                                                          </a:lnTo>
                                                          <a:lnTo>
                                                            <a:pt x="26" y="25"/>
                                                          </a:lnTo>
                                                          <a:lnTo>
                                                            <a:pt x="24" y="23"/>
                                                          </a:lnTo>
                                                          <a:lnTo>
                                                            <a:pt x="22" y="21"/>
                                                          </a:lnTo>
                                                          <a:lnTo>
                                                            <a:pt x="20" y="19"/>
                                                          </a:lnTo>
                                                          <a:lnTo>
                                                            <a:pt x="18" y="17"/>
                                                          </a:lnTo>
                                                          <a:lnTo>
                                                            <a:pt x="15" y="14"/>
                                                          </a:lnTo>
                                                          <a:lnTo>
                                                            <a:pt x="13" y="12"/>
                                                          </a:lnTo>
                                                          <a:lnTo>
                                                            <a:pt x="10" y="10"/>
                                                          </a:lnTo>
                                                          <a:lnTo>
                                                            <a:pt x="8" y="8"/>
                                                          </a:lnTo>
                                                          <a:lnTo>
                                                            <a:pt x="5" y="5"/>
                                                          </a:lnTo>
                                                          <a:lnTo>
                                                            <a:pt x="2" y="3"/>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83" name="Freeform 39"/>
                                                    <p:cNvSpPr>
                                                      <a:spLocks/>
                                                    </p:cNvSpPr>
                                                    <p:nvPr/>
                                                  </p:nvSpPr>
                                                  <p:spPr bwMode="auto">
                                                    <a:xfrm>
                                                      <a:off x="1812925" y="4171950"/>
                                                      <a:ext cx="203200" cy="31750"/>
                                                    </a:xfrm>
                                                    <a:custGeom>
                                                      <a:avLst/>
                                                      <a:gdLst>
                                                        <a:gd name="T0" fmla="*/ 1 w 128"/>
                                                        <a:gd name="T1" fmla="*/ 18 h 20"/>
                                                        <a:gd name="T2" fmla="*/ 3 w 128"/>
                                                        <a:gd name="T3" fmla="*/ 15 h 20"/>
                                                        <a:gd name="T4" fmla="*/ 6 w 128"/>
                                                        <a:gd name="T5" fmla="*/ 12 h 20"/>
                                                        <a:gd name="T6" fmla="*/ 8 w 128"/>
                                                        <a:gd name="T7" fmla="*/ 10 h 20"/>
                                                        <a:gd name="T8" fmla="*/ 10 w 128"/>
                                                        <a:gd name="T9" fmla="*/ 8 h 20"/>
                                                        <a:gd name="T10" fmla="*/ 12 w 128"/>
                                                        <a:gd name="T11" fmla="*/ 6 h 20"/>
                                                        <a:gd name="T12" fmla="*/ 15 w 128"/>
                                                        <a:gd name="T13" fmla="*/ 5 h 20"/>
                                                        <a:gd name="T14" fmla="*/ 17 w 128"/>
                                                        <a:gd name="T15" fmla="*/ 4 h 20"/>
                                                        <a:gd name="T16" fmla="*/ 20 w 128"/>
                                                        <a:gd name="T17" fmla="*/ 4 h 20"/>
                                                        <a:gd name="T18" fmla="*/ 22 w 128"/>
                                                        <a:gd name="T19" fmla="*/ 3 h 20"/>
                                                        <a:gd name="T20" fmla="*/ 24 w 128"/>
                                                        <a:gd name="T21" fmla="*/ 3 h 20"/>
                                                        <a:gd name="T22" fmla="*/ 26 w 128"/>
                                                        <a:gd name="T23" fmla="*/ 2 h 20"/>
                                                        <a:gd name="T24" fmla="*/ 29 w 128"/>
                                                        <a:gd name="T25" fmla="*/ 2 h 20"/>
                                                        <a:gd name="T26" fmla="*/ 31 w 128"/>
                                                        <a:gd name="T27" fmla="*/ 2 h 20"/>
                                                        <a:gd name="T28" fmla="*/ 33 w 128"/>
                                                        <a:gd name="T29" fmla="*/ 1 h 20"/>
                                                        <a:gd name="T30" fmla="*/ 36 w 128"/>
                                                        <a:gd name="T31" fmla="*/ 1 h 20"/>
                                                        <a:gd name="T32" fmla="*/ 39 w 128"/>
                                                        <a:gd name="T33" fmla="*/ 1 h 20"/>
                                                        <a:gd name="T34" fmla="*/ 45 w 128"/>
                                                        <a:gd name="T35" fmla="*/ 1 h 20"/>
                                                        <a:gd name="T36" fmla="*/ 50 w 128"/>
                                                        <a:gd name="T37" fmla="*/ 0 h 20"/>
                                                        <a:gd name="T38" fmla="*/ 56 w 128"/>
                                                        <a:gd name="T39" fmla="*/ 1 h 20"/>
                                                        <a:gd name="T40" fmla="*/ 61 w 128"/>
                                                        <a:gd name="T41" fmla="*/ 1 h 20"/>
                                                        <a:gd name="T42" fmla="*/ 66 w 128"/>
                                                        <a:gd name="T43" fmla="*/ 1 h 20"/>
                                                        <a:gd name="T44" fmla="*/ 71 w 128"/>
                                                        <a:gd name="T45" fmla="*/ 2 h 20"/>
                                                        <a:gd name="T46" fmla="*/ 77 w 128"/>
                                                        <a:gd name="T47" fmla="*/ 4 h 20"/>
                                                        <a:gd name="T48" fmla="*/ 82 w 128"/>
                                                        <a:gd name="T49" fmla="*/ 5 h 20"/>
                                                        <a:gd name="T50" fmla="*/ 87 w 128"/>
                                                        <a:gd name="T51" fmla="*/ 6 h 20"/>
                                                        <a:gd name="T52" fmla="*/ 93 w 128"/>
                                                        <a:gd name="T53" fmla="*/ 7 h 20"/>
                                                        <a:gd name="T54" fmla="*/ 98 w 128"/>
                                                        <a:gd name="T55" fmla="*/ 9 h 20"/>
                                                        <a:gd name="T56" fmla="*/ 104 w 128"/>
                                                        <a:gd name="T57" fmla="*/ 11 h 20"/>
                                                        <a:gd name="T58" fmla="*/ 110 w 128"/>
                                                        <a:gd name="T59" fmla="*/ 13 h 20"/>
                                                        <a:gd name="T60" fmla="*/ 117 w 128"/>
                                                        <a:gd name="T61" fmla="*/ 15 h 20"/>
                                                        <a:gd name="T62" fmla="*/ 123 w 128"/>
                                                        <a:gd name="T6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8"/>
                                                          </a:lnTo>
                                                          <a:lnTo>
                                                            <a:pt x="2" y="16"/>
                                                          </a:lnTo>
                                                          <a:lnTo>
                                                            <a:pt x="3" y="15"/>
                                                          </a:lnTo>
                                                          <a:lnTo>
                                                            <a:pt x="4" y="13"/>
                                                          </a:lnTo>
                                                          <a:lnTo>
                                                            <a:pt x="6" y="12"/>
                                                          </a:lnTo>
                                                          <a:lnTo>
                                                            <a:pt x="7" y="11"/>
                                                          </a:lnTo>
                                                          <a:lnTo>
                                                            <a:pt x="8" y="10"/>
                                                          </a:lnTo>
                                                          <a:lnTo>
                                                            <a:pt x="9" y="9"/>
                                                          </a:lnTo>
                                                          <a:lnTo>
                                                            <a:pt x="10" y="8"/>
                                                          </a:lnTo>
                                                          <a:lnTo>
                                                            <a:pt x="11" y="7"/>
                                                          </a:lnTo>
                                                          <a:lnTo>
                                                            <a:pt x="12" y="6"/>
                                                          </a:lnTo>
                                                          <a:lnTo>
                                                            <a:pt x="14" y="6"/>
                                                          </a:lnTo>
                                                          <a:lnTo>
                                                            <a:pt x="15" y="5"/>
                                                          </a:lnTo>
                                                          <a:lnTo>
                                                            <a:pt x="16" y="5"/>
                                                          </a:lnTo>
                                                          <a:lnTo>
                                                            <a:pt x="17" y="4"/>
                                                          </a:lnTo>
                                                          <a:lnTo>
                                                            <a:pt x="18" y="4"/>
                                                          </a:lnTo>
                                                          <a:lnTo>
                                                            <a:pt x="20" y="4"/>
                                                          </a:lnTo>
                                                          <a:lnTo>
                                                            <a:pt x="21" y="4"/>
                                                          </a:lnTo>
                                                          <a:lnTo>
                                                            <a:pt x="22" y="3"/>
                                                          </a:lnTo>
                                                          <a:lnTo>
                                                            <a:pt x="23" y="3"/>
                                                          </a:lnTo>
                                                          <a:lnTo>
                                                            <a:pt x="24" y="3"/>
                                                          </a:lnTo>
                                                          <a:lnTo>
                                                            <a:pt x="25" y="3"/>
                                                          </a:lnTo>
                                                          <a:lnTo>
                                                            <a:pt x="26" y="2"/>
                                                          </a:lnTo>
                                                          <a:lnTo>
                                                            <a:pt x="28" y="2"/>
                                                          </a:lnTo>
                                                          <a:lnTo>
                                                            <a:pt x="29" y="2"/>
                                                          </a:lnTo>
                                                          <a:lnTo>
                                                            <a:pt x="30" y="2"/>
                                                          </a:lnTo>
                                                          <a:lnTo>
                                                            <a:pt x="31" y="2"/>
                                                          </a:lnTo>
                                                          <a:lnTo>
                                                            <a:pt x="32" y="2"/>
                                                          </a:lnTo>
                                                          <a:lnTo>
                                                            <a:pt x="33" y="1"/>
                                                          </a:lnTo>
                                                          <a:lnTo>
                                                            <a:pt x="34" y="1"/>
                                                          </a:lnTo>
                                                          <a:lnTo>
                                                            <a:pt x="36" y="1"/>
                                                          </a:lnTo>
                                                          <a:lnTo>
                                                            <a:pt x="37" y="1"/>
                                                          </a:lnTo>
                                                          <a:lnTo>
                                                            <a:pt x="39" y="1"/>
                                                          </a:lnTo>
                                                          <a:lnTo>
                                                            <a:pt x="42" y="1"/>
                                                          </a:lnTo>
                                                          <a:lnTo>
                                                            <a:pt x="45" y="1"/>
                                                          </a:lnTo>
                                                          <a:lnTo>
                                                            <a:pt x="48" y="0"/>
                                                          </a:lnTo>
                                                          <a:lnTo>
                                                            <a:pt x="50" y="0"/>
                                                          </a:lnTo>
                                                          <a:lnTo>
                                                            <a:pt x="53" y="1"/>
                                                          </a:lnTo>
                                                          <a:lnTo>
                                                            <a:pt x="56" y="1"/>
                                                          </a:lnTo>
                                                          <a:lnTo>
                                                            <a:pt x="58" y="1"/>
                                                          </a:lnTo>
                                                          <a:lnTo>
                                                            <a:pt x="61" y="1"/>
                                                          </a:lnTo>
                                                          <a:lnTo>
                                                            <a:pt x="63" y="1"/>
                                                          </a:lnTo>
                                                          <a:lnTo>
                                                            <a:pt x="66" y="1"/>
                                                          </a:lnTo>
                                                          <a:lnTo>
                                                            <a:pt x="69" y="2"/>
                                                          </a:lnTo>
                                                          <a:lnTo>
                                                            <a:pt x="71" y="2"/>
                                                          </a:lnTo>
                                                          <a:lnTo>
                                                            <a:pt x="74" y="3"/>
                                                          </a:lnTo>
                                                          <a:lnTo>
                                                            <a:pt x="77" y="4"/>
                                                          </a:lnTo>
                                                          <a:lnTo>
                                                            <a:pt x="79" y="4"/>
                                                          </a:lnTo>
                                                          <a:lnTo>
                                                            <a:pt x="82" y="5"/>
                                                          </a:lnTo>
                                                          <a:lnTo>
                                                            <a:pt x="84" y="5"/>
                                                          </a:lnTo>
                                                          <a:lnTo>
                                                            <a:pt x="87" y="6"/>
                                                          </a:lnTo>
                                                          <a:lnTo>
                                                            <a:pt x="90" y="7"/>
                                                          </a:lnTo>
                                                          <a:lnTo>
                                                            <a:pt x="93" y="7"/>
                                                          </a:lnTo>
                                                          <a:lnTo>
                                                            <a:pt x="95" y="8"/>
                                                          </a:lnTo>
                                                          <a:lnTo>
                                                            <a:pt x="98" y="9"/>
                                                          </a:lnTo>
                                                          <a:lnTo>
                                                            <a:pt x="101" y="10"/>
                                                          </a:lnTo>
                                                          <a:lnTo>
                                                            <a:pt x="104" y="11"/>
                                                          </a:lnTo>
                                                          <a:lnTo>
                                                            <a:pt x="107" y="12"/>
                                                          </a:lnTo>
                                                          <a:lnTo>
                                                            <a:pt x="110" y="13"/>
                                                          </a:lnTo>
                                                          <a:lnTo>
                                                            <a:pt x="113" y="14"/>
                                                          </a:lnTo>
                                                          <a:lnTo>
                                                            <a:pt x="117" y="15"/>
                                                          </a:lnTo>
                                                          <a:lnTo>
                                                            <a:pt x="120" y="16"/>
                                                          </a:lnTo>
                                                          <a:lnTo>
                                                            <a:pt x="123" y="18"/>
                                                          </a:lnTo>
                                                          <a:lnTo>
                                                            <a:pt x="127" y="18"/>
                                                          </a:lnTo>
                                                        </a:path>
                                                      </a:pathLst>
                                                    </a:custGeom>
                                                    <a:noFill/>
                                                    <a:ln w="12699"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87" name="Freeform 43"/>
                                                    <p:cNvSpPr>
                                                      <a:spLocks/>
                                                    </p:cNvSpPr>
                                                    <p:nvPr/>
                                                  </p:nvSpPr>
                                                  <p:spPr bwMode="auto">
                                                    <a:xfrm>
                                                      <a:off x="2014538" y="4200525"/>
                                                      <a:ext cx="201612" cy="31750"/>
                                                    </a:xfrm>
                                                    <a:custGeom>
                                                      <a:avLst/>
                                                      <a:gdLst>
                                                        <a:gd name="T0" fmla="*/ 125 w 127"/>
                                                        <a:gd name="T1" fmla="*/ 2 h 20"/>
                                                        <a:gd name="T2" fmla="*/ 123 w 127"/>
                                                        <a:gd name="T3" fmla="*/ 5 h 20"/>
                                                        <a:gd name="T4" fmla="*/ 120 w 127"/>
                                                        <a:gd name="T5" fmla="*/ 7 h 20"/>
                                                        <a:gd name="T6" fmla="*/ 118 w 127"/>
                                                        <a:gd name="T7" fmla="*/ 9 h 20"/>
                                                        <a:gd name="T8" fmla="*/ 116 w 127"/>
                                                        <a:gd name="T9" fmla="*/ 11 h 20"/>
                                                        <a:gd name="T10" fmla="*/ 114 w 127"/>
                                                        <a:gd name="T11" fmla="*/ 13 h 20"/>
                                                        <a:gd name="T12" fmla="*/ 111 w 127"/>
                                                        <a:gd name="T13" fmla="*/ 14 h 20"/>
                                                        <a:gd name="T14" fmla="*/ 109 w 127"/>
                                                        <a:gd name="T15" fmla="*/ 15 h 20"/>
                                                        <a:gd name="T16" fmla="*/ 107 w 127"/>
                                                        <a:gd name="T17" fmla="*/ 15 h 20"/>
                                                        <a:gd name="T18" fmla="*/ 104 w 127"/>
                                                        <a:gd name="T19" fmla="*/ 16 h 20"/>
                                                        <a:gd name="T20" fmla="*/ 102 w 127"/>
                                                        <a:gd name="T21" fmla="*/ 16 h 20"/>
                                                        <a:gd name="T22" fmla="*/ 100 w 127"/>
                                                        <a:gd name="T23" fmla="*/ 16 h 20"/>
                                                        <a:gd name="T24" fmla="*/ 98 w 127"/>
                                                        <a:gd name="T25" fmla="*/ 17 h 20"/>
                                                        <a:gd name="T26" fmla="*/ 95 w 127"/>
                                                        <a:gd name="T27" fmla="*/ 17 h 20"/>
                                                        <a:gd name="T28" fmla="*/ 93 w 127"/>
                                                        <a:gd name="T29" fmla="*/ 17 h 20"/>
                                                        <a:gd name="T30" fmla="*/ 91 w 127"/>
                                                        <a:gd name="T31" fmla="*/ 18 h 20"/>
                                                        <a:gd name="T32" fmla="*/ 87 w 127"/>
                                                        <a:gd name="T33" fmla="*/ 18 h 20"/>
                                                        <a:gd name="T34" fmla="*/ 81 w 127"/>
                                                        <a:gd name="T35" fmla="*/ 19 h 20"/>
                                                        <a:gd name="T36" fmla="*/ 76 w 127"/>
                                                        <a:gd name="T37" fmla="*/ 19 h 20"/>
                                                        <a:gd name="T38" fmla="*/ 70 w 127"/>
                                                        <a:gd name="T39" fmla="*/ 19 h 20"/>
                                                        <a:gd name="T40" fmla="*/ 65 w 127"/>
                                                        <a:gd name="T41" fmla="*/ 18 h 20"/>
                                                        <a:gd name="T42" fmla="*/ 60 w 127"/>
                                                        <a:gd name="T43" fmla="*/ 18 h 20"/>
                                                        <a:gd name="T44" fmla="*/ 55 w 127"/>
                                                        <a:gd name="T45" fmla="*/ 17 h 20"/>
                                                        <a:gd name="T46" fmla="*/ 50 w 127"/>
                                                        <a:gd name="T47" fmla="*/ 16 h 20"/>
                                                        <a:gd name="T48" fmla="*/ 45 w 127"/>
                                                        <a:gd name="T49" fmla="*/ 14 h 20"/>
                                                        <a:gd name="T50" fmla="*/ 39 w 127"/>
                                                        <a:gd name="T51" fmla="*/ 13 h 20"/>
                                                        <a:gd name="T52" fmla="*/ 34 w 127"/>
                                                        <a:gd name="T53" fmla="*/ 12 h 20"/>
                                                        <a:gd name="T54" fmla="*/ 28 w 127"/>
                                                        <a:gd name="T55" fmla="*/ 10 h 20"/>
                                                        <a:gd name="T56" fmla="*/ 22 w 127"/>
                                                        <a:gd name="T57" fmla="*/ 8 h 20"/>
                                                        <a:gd name="T58" fmla="*/ 16 w 127"/>
                                                        <a:gd name="T59" fmla="*/ 6 h 20"/>
                                                        <a:gd name="T60" fmla="*/ 10 w 127"/>
                                                        <a:gd name="T61" fmla="*/ 4 h 20"/>
                                                        <a:gd name="T62" fmla="*/ 3 w 127"/>
                                                        <a:gd name="T6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20">
                                                          <a:moveTo>
                                                            <a:pt x="126" y="0"/>
                                                          </a:moveTo>
                                                          <a:lnTo>
                                                            <a:pt x="125" y="2"/>
                                                          </a:lnTo>
                                                          <a:lnTo>
                                                            <a:pt x="124" y="3"/>
                                                          </a:lnTo>
                                                          <a:lnTo>
                                                            <a:pt x="123" y="5"/>
                                                          </a:lnTo>
                                                          <a:lnTo>
                                                            <a:pt x="122" y="6"/>
                                                          </a:lnTo>
                                                          <a:lnTo>
                                                            <a:pt x="120" y="7"/>
                                                          </a:lnTo>
                                                          <a:lnTo>
                                                            <a:pt x="119" y="8"/>
                                                          </a:lnTo>
                                                          <a:lnTo>
                                                            <a:pt x="118" y="9"/>
                                                          </a:lnTo>
                                                          <a:lnTo>
                                                            <a:pt x="117" y="10"/>
                                                          </a:lnTo>
                                                          <a:lnTo>
                                                            <a:pt x="116" y="11"/>
                                                          </a:lnTo>
                                                          <a:lnTo>
                                                            <a:pt x="115" y="12"/>
                                                          </a:lnTo>
                                                          <a:lnTo>
                                                            <a:pt x="114" y="13"/>
                                                          </a:lnTo>
                                                          <a:lnTo>
                                                            <a:pt x="112" y="13"/>
                                                          </a:lnTo>
                                                          <a:lnTo>
                                                            <a:pt x="111" y="14"/>
                                                          </a:lnTo>
                                                          <a:lnTo>
                                                            <a:pt x="110" y="14"/>
                                                          </a:lnTo>
                                                          <a:lnTo>
                                                            <a:pt x="109" y="15"/>
                                                          </a:lnTo>
                                                          <a:lnTo>
                                                            <a:pt x="108" y="15"/>
                                                          </a:lnTo>
                                                          <a:lnTo>
                                                            <a:pt x="107" y="15"/>
                                                          </a:lnTo>
                                                          <a:lnTo>
                                                            <a:pt x="106" y="16"/>
                                                          </a:lnTo>
                                                          <a:lnTo>
                                                            <a:pt x="104" y="16"/>
                                                          </a:lnTo>
                                                          <a:lnTo>
                                                            <a:pt x="103" y="16"/>
                                                          </a:lnTo>
                                                          <a:lnTo>
                                                            <a:pt x="102" y="16"/>
                                                          </a:lnTo>
                                                          <a:lnTo>
                                                            <a:pt x="101" y="16"/>
                                                          </a:lnTo>
                                                          <a:lnTo>
                                                            <a:pt x="100" y="16"/>
                                                          </a:lnTo>
                                                          <a:lnTo>
                                                            <a:pt x="99" y="17"/>
                                                          </a:lnTo>
                                                          <a:lnTo>
                                                            <a:pt x="98" y="17"/>
                                                          </a:lnTo>
                                                          <a:lnTo>
                                                            <a:pt x="96" y="17"/>
                                                          </a:lnTo>
                                                          <a:lnTo>
                                                            <a:pt x="95" y="17"/>
                                                          </a:lnTo>
                                                          <a:lnTo>
                                                            <a:pt x="94" y="17"/>
                                                          </a:lnTo>
                                                          <a:lnTo>
                                                            <a:pt x="93" y="17"/>
                                                          </a:lnTo>
                                                          <a:lnTo>
                                                            <a:pt x="92" y="18"/>
                                                          </a:lnTo>
                                                          <a:lnTo>
                                                            <a:pt x="91" y="18"/>
                                                          </a:lnTo>
                                                          <a:lnTo>
                                                            <a:pt x="90" y="18"/>
                                                          </a:lnTo>
                                                          <a:lnTo>
                                                            <a:pt x="87" y="18"/>
                                                          </a:lnTo>
                                                          <a:lnTo>
                                                            <a:pt x="84" y="19"/>
                                                          </a:lnTo>
                                                          <a:lnTo>
                                                            <a:pt x="81" y="19"/>
                                                          </a:lnTo>
                                                          <a:lnTo>
                                                            <a:pt x="78" y="19"/>
                                                          </a:lnTo>
                                                          <a:lnTo>
                                                            <a:pt x="76" y="19"/>
                                                          </a:lnTo>
                                                          <a:lnTo>
                                                            <a:pt x="73" y="19"/>
                                                          </a:lnTo>
                                                          <a:lnTo>
                                                            <a:pt x="70" y="19"/>
                                                          </a:lnTo>
                                                          <a:lnTo>
                                                            <a:pt x="68" y="18"/>
                                                          </a:lnTo>
                                                          <a:lnTo>
                                                            <a:pt x="65" y="18"/>
                                                          </a:lnTo>
                                                          <a:lnTo>
                                                            <a:pt x="63" y="18"/>
                                                          </a:lnTo>
                                                          <a:lnTo>
                                                            <a:pt x="60" y="18"/>
                                                          </a:lnTo>
                                                          <a:lnTo>
                                                            <a:pt x="58" y="17"/>
                                                          </a:lnTo>
                                                          <a:lnTo>
                                                            <a:pt x="55" y="17"/>
                                                          </a:lnTo>
                                                          <a:lnTo>
                                                            <a:pt x="52" y="16"/>
                                                          </a:lnTo>
                                                          <a:lnTo>
                                                            <a:pt x="50" y="16"/>
                                                          </a:lnTo>
                                                          <a:lnTo>
                                                            <a:pt x="47" y="15"/>
                                                          </a:lnTo>
                                                          <a:lnTo>
                                                            <a:pt x="45" y="14"/>
                                                          </a:lnTo>
                                                          <a:lnTo>
                                                            <a:pt x="42" y="14"/>
                                                          </a:lnTo>
                                                          <a:lnTo>
                                                            <a:pt x="39" y="13"/>
                                                          </a:lnTo>
                                                          <a:lnTo>
                                                            <a:pt x="37" y="12"/>
                                                          </a:lnTo>
                                                          <a:lnTo>
                                                            <a:pt x="34" y="12"/>
                                                          </a:lnTo>
                                                          <a:lnTo>
                                                            <a:pt x="31" y="11"/>
                                                          </a:lnTo>
                                                          <a:lnTo>
                                                            <a:pt x="28" y="10"/>
                                                          </a:lnTo>
                                                          <a:lnTo>
                                                            <a:pt x="25" y="9"/>
                                                          </a:lnTo>
                                                          <a:lnTo>
                                                            <a:pt x="22" y="8"/>
                                                          </a:lnTo>
                                                          <a:lnTo>
                                                            <a:pt x="19" y="7"/>
                                                          </a:lnTo>
                                                          <a:lnTo>
                                                            <a:pt x="16" y="6"/>
                                                          </a:lnTo>
                                                          <a:lnTo>
                                                            <a:pt x="13" y="5"/>
                                                          </a:lnTo>
                                                          <a:lnTo>
                                                            <a:pt x="10" y="4"/>
                                                          </a:lnTo>
                                                          <a:lnTo>
                                                            <a:pt x="7" y="3"/>
                                                          </a:lnTo>
                                                          <a:lnTo>
                                                            <a:pt x="3" y="2"/>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89" name="Freeform 45"/>
                                                    <p:cNvSpPr>
                                                      <a:spLocks/>
                                                    </p:cNvSpPr>
                                                    <p:nvPr/>
                                                  </p:nvSpPr>
                                                  <p:spPr bwMode="auto">
                                                    <a:xfrm>
                                                      <a:off x="2830513" y="2411413"/>
                                                      <a:ext cx="203200" cy="30162"/>
                                                    </a:xfrm>
                                                    <a:custGeom>
                                                      <a:avLst/>
                                                      <a:gdLst>
                                                        <a:gd name="T0" fmla="*/ 1 w 128"/>
                                                        <a:gd name="T1" fmla="*/ 17 h 19"/>
                                                        <a:gd name="T2" fmla="*/ 3 w 128"/>
                                                        <a:gd name="T3" fmla="*/ 14 h 19"/>
                                                        <a:gd name="T4" fmla="*/ 5 w 128"/>
                                                        <a:gd name="T5" fmla="*/ 11 h 19"/>
                                                        <a:gd name="T6" fmla="*/ 8 w 128"/>
                                                        <a:gd name="T7" fmla="*/ 9 h 19"/>
                                                        <a:gd name="T8" fmla="*/ 10 w 128"/>
                                                        <a:gd name="T9" fmla="*/ 7 h 19"/>
                                                        <a:gd name="T10" fmla="*/ 12 w 128"/>
                                                        <a:gd name="T11" fmla="*/ 6 h 19"/>
                                                        <a:gd name="T12" fmla="*/ 15 w 128"/>
                                                        <a:gd name="T13" fmla="*/ 5 h 19"/>
                                                        <a:gd name="T14" fmla="*/ 17 w 128"/>
                                                        <a:gd name="T15" fmla="*/ 4 h 19"/>
                                                        <a:gd name="T16" fmla="*/ 19 w 128"/>
                                                        <a:gd name="T17" fmla="*/ 3 h 19"/>
                                                        <a:gd name="T18" fmla="*/ 22 w 128"/>
                                                        <a:gd name="T19" fmla="*/ 3 h 19"/>
                                                        <a:gd name="T20" fmla="*/ 24 w 128"/>
                                                        <a:gd name="T21" fmla="*/ 2 h 19"/>
                                                        <a:gd name="T22" fmla="*/ 26 w 128"/>
                                                        <a:gd name="T23" fmla="*/ 2 h 19"/>
                                                        <a:gd name="T24" fmla="*/ 29 w 128"/>
                                                        <a:gd name="T25" fmla="*/ 2 h 19"/>
                                                        <a:gd name="T26" fmla="*/ 31 w 128"/>
                                                        <a:gd name="T27" fmla="*/ 1 h 19"/>
                                                        <a:gd name="T28" fmla="*/ 33 w 128"/>
                                                        <a:gd name="T29" fmla="*/ 1 h 19"/>
                                                        <a:gd name="T30" fmla="*/ 35 w 128"/>
                                                        <a:gd name="T31" fmla="*/ 1 h 19"/>
                                                        <a:gd name="T32" fmla="*/ 39 w 128"/>
                                                        <a:gd name="T33" fmla="*/ 0 h 19"/>
                                                        <a:gd name="T34" fmla="*/ 45 w 128"/>
                                                        <a:gd name="T35" fmla="*/ 0 h 19"/>
                                                        <a:gd name="T36" fmla="*/ 50 w 128"/>
                                                        <a:gd name="T37" fmla="*/ 0 h 19"/>
                                                        <a:gd name="T38" fmla="*/ 56 w 128"/>
                                                        <a:gd name="T39" fmla="*/ 0 h 19"/>
                                                        <a:gd name="T40" fmla="*/ 61 w 128"/>
                                                        <a:gd name="T41" fmla="*/ 0 h 19"/>
                                                        <a:gd name="T42" fmla="*/ 66 w 128"/>
                                                        <a:gd name="T43" fmla="*/ 1 h 19"/>
                                                        <a:gd name="T44" fmla="*/ 71 w 128"/>
                                                        <a:gd name="T45" fmla="*/ 2 h 19"/>
                                                        <a:gd name="T46" fmla="*/ 76 w 128"/>
                                                        <a:gd name="T47" fmla="*/ 3 h 19"/>
                                                        <a:gd name="T48" fmla="*/ 81 w 128"/>
                                                        <a:gd name="T49" fmla="*/ 4 h 19"/>
                                                        <a:gd name="T50" fmla="*/ 87 w 128"/>
                                                        <a:gd name="T51" fmla="*/ 6 h 19"/>
                                                        <a:gd name="T52" fmla="*/ 92 w 128"/>
                                                        <a:gd name="T53" fmla="*/ 7 h 19"/>
                                                        <a:gd name="T54" fmla="*/ 98 w 128"/>
                                                        <a:gd name="T55" fmla="*/ 9 h 19"/>
                                                        <a:gd name="T56" fmla="*/ 104 w 128"/>
                                                        <a:gd name="T57" fmla="*/ 11 h 19"/>
                                                        <a:gd name="T58" fmla="*/ 110 w 128"/>
                                                        <a:gd name="T59" fmla="*/ 13 h 19"/>
                                                        <a:gd name="T60" fmla="*/ 117 w 128"/>
                                                        <a:gd name="T61" fmla="*/ 15 h 19"/>
                                                        <a:gd name="T62" fmla="*/ 123 w 128"/>
                                                        <a:gd name="T6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9">
                                                          <a:moveTo>
                                                            <a:pt x="0" y="18"/>
                                                          </a:moveTo>
                                                          <a:lnTo>
                                                            <a:pt x="1" y="17"/>
                                                          </a:lnTo>
                                                          <a:lnTo>
                                                            <a:pt x="2" y="15"/>
                                                          </a:lnTo>
                                                          <a:lnTo>
                                                            <a:pt x="3" y="14"/>
                                                          </a:lnTo>
                                                          <a:lnTo>
                                                            <a:pt x="4" y="12"/>
                                                          </a:lnTo>
                                                          <a:lnTo>
                                                            <a:pt x="5" y="11"/>
                                                          </a:lnTo>
                                                          <a:lnTo>
                                                            <a:pt x="7" y="10"/>
                                                          </a:lnTo>
                                                          <a:lnTo>
                                                            <a:pt x="8" y="9"/>
                                                          </a:lnTo>
                                                          <a:lnTo>
                                                            <a:pt x="9" y="8"/>
                                                          </a:lnTo>
                                                          <a:lnTo>
                                                            <a:pt x="10" y="7"/>
                                                          </a:lnTo>
                                                          <a:lnTo>
                                                            <a:pt x="11" y="7"/>
                                                          </a:lnTo>
                                                          <a:lnTo>
                                                            <a:pt x="12" y="6"/>
                                                          </a:lnTo>
                                                          <a:lnTo>
                                                            <a:pt x="13" y="5"/>
                                                          </a:lnTo>
                                                          <a:lnTo>
                                                            <a:pt x="15" y="5"/>
                                                          </a:lnTo>
                                                          <a:lnTo>
                                                            <a:pt x="16" y="4"/>
                                                          </a:lnTo>
                                                          <a:lnTo>
                                                            <a:pt x="17" y="4"/>
                                                          </a:lnTo>
                                                          <a:lnTo>
                                                            <a:pt x="18" y="3"/>
                                                          </a:lnTo>
                                                          <a:lnTo>
                                                            <a:pt x="19" y="3"/>
                                                          </a:lnTo>
                                                          <a:lnTo>
                                                            <a:pt x="21" y="3"/>
                                                          </a:lnTo>
                                                          <a:lnTo>
                                                            <a:pt x="22" y="3"/>
                                                          </a:lnTo>
                                                          <a:lnTo>
                                                            <a:pt x="23" y="3"/>
                                                          </a:lnTo>
                                                          <a:lnTo>
                                                            <a:pt x="24" y="2"/>
                                                          </a:lnTo>
                                                          <a:lnTo>
                                                            <a:pt x="25" y="2"/>
                                                          </a:lnTo>
                                                          <a:lnTo>
                                                            <a:pt x="26" y="2"/>
                                                          </a:lnTo>
                                                          <a:lnTo>
                                                            <a:pt x="27" y="2"/>
                                                          </a:lnTo>
                                                          <a:lnTo>
                                                            <a:pt x="29" y="2"/>
                                                          </a:lnTo>
                                                          <a:lnTo>
                                                            <a:pt x="30" y="2"/>
                                                          </a:lnTo>
                                                          <a:lnTo>
                                                            <a:pt x="31" y="1"/>
                                                          </a:lnTo>
                                                          <a:lnTo>
                                                            <a:pt x="32" y="1"/>
                                                          </a:lnTo>
                                                          <a:lnTo>
                                                            <a:pt x="33" y="1"/>
                                                          </a:lnTo>
                                                          <a:lnTo>
                                                            <a:pt x="34" y="1"/>
                                                          </a:lnTo>
                                                          <a:lnTo>
                                                            <a:pt x="35" y="1"/>
                                                          </a:lnTo>
                                                          <a:lnTo>
                                                            <a:pt x="37" y="0"/>
                                                          </a:lnTo>
                                                          <a:lnTo>
                                                            <a:pt x="39" y="0"/>
                                                          </a:lnTo>
                                                          <a:lnTo>
                                                            <a:pt x="42" y="0"/>
                                                          </a:lnTo>
                                                          <a:lnTo>
                                                            <a:pt x="45" y="0"/>
                                                          </a:lnTo>
                                                          <a:lnTo>
                                                            <a:pt x="48" y="0"/>
                                                          </a:lnTo>
                                                          <a:lnTo>
                                                            <a:pt x="50" y="0"/>
                                                          </a:lnTo>
                                                          <a:lnTo>
                                                            <a:pt x="53" y="0"/>
                                                          </a:lnTo>
                                                          <a:lnTo>
                                                            <a:pt x="56" y="0"/>
                                                          </a:lnTo>
                                                          <a:lnTo>
                                                            <a:pt x="58" y="0"/>
                                                          </a:lnTo>
                                                          <a:lnTo>
                                                            <a:pt x="61" y="0"/>
                                                          </a:lnTo>
                                                          <a:lnTo>
                                                            <a:pt x="63" y="1"/>
                                                          </a:lnTo>
                                                          <a:lnTo>
                                                            <a:pt x="66" y="1"/>
                                                          </a:lnTo>
                                                          <a:lnTo>
                                                            <a:pt x="68" y="1"/>
                                                          </a:lnTo>
                                                          <a:lnTo>
                                                            <a:pt x="71" y="2"/>
                                                          </a:lnTo>
                                                          <a:lnTo>
                                                            <a:pt x="74" y="2"/>
                                                          </a:lnTo>
                                                          <a:lnTo>
                                                            <a:pt x="76" y="3"/>
                                                          </a:lnTo>
                                                          <a:lnTo>
                                                            <a:pt x="79" y="3"/>
                                                          </a:lnTo>
                                                          <a:lnTo>
                                                            <a:pt x="81" y="4"/>
                                                          </a:lnTo>
                                                          <a:lnTo>
                                                            <a:pt x="84" y="5"/>
                                                          </a:lnTo>
                                                          <a:lnTo>
                                                            <a:pt x="87" y="6"/>
                                                          </a:lnTo>
                                                          <a:lnTo>
                                                            <a:pt x="90" y="6"/>
                                                          </a:lnTo>
                                                          <a:lnTo>
                                                            <a:pt x="92" y="7"/>
                                                          </a:lnTo>
                                                          <a:lnTo>
                                                            <a:pt x="95" y="8"/>
                                                          </a:lnTo>
                                                          <a:lnTo>
                                                            <a:pt x="98" y="9"/>
                                                          </a:lnTo>
                                                          <a:lnTo>
                                                            <a:pt x="101" y="10"/>
                                                          </a:lnTo>
                                                          <a:lnTo>
                                                            <a:pt x="104" y="11"/>
                                                          </a:lnTo>
                                                          <a:lnTo>
                                                            <a:pt x="107" y="11"/>
                                                          </a:lnTo>
                                                          <a:lnTo>
                                                            <a:pt x="110" y="13"/>
                                                          </a:lnTo>
                                                          <a:lnTo>
                                                            <a:pt x="113" y="14"/>
                                                          </a:lnTo>
                                                          <a:lnTo>
                                                            <a:pt x="117" y="15"/>
                                                          </a:lnTo>
                                                          <a:lnTo>
                                                            <a:pt x="120" y="16"/>
                                                          </a:lnTo>
                                                          <a:lnTo>
                                                            <a:pt x="123" y="17"/>
                                                          </a:lnTo>
                                                          <a:lnTo>
                                                            <a:pt x="127" y="18"/>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94" name="Freeform 50"/>
                                                    <p:cNvSpPr>
                                                      <a:spLocks/>
                                                    </p:cNvSpPr>
                                                    <p:nvPr/>
                                                  </p:nvSpPr>
                                                  <p:spPr bwMode="auto">
                                                    <a:xfrm>
                                                      <a:off x="3132138" y="2263775"/>
                                                      <a:ext cx="109537" cy="176213"/>
                                                    </a:xfrm>
                                                    <a:custGeom>
                                                      <a:avLst/>
                                                      <a:gdLst>
                                                        <a:gd name="T0" fmla="*/ 64 w 69"/>
                                                        <a:gd name="T1" fmla="*/ 109 h 111"/>
                                                        <a:gd name="T2" fmla="*/ 65 w 69"/>
                                                        <a:gd name="T3" fmla="*/ 105 h 111"/>
                                                        <a:gd name="T4" fmla="*/ 66 w 69"/>
                                                        <a:gd name="T5" fmla="*/ 102 h 111"/>
                                                        <a:gd name="T6" fmla="*/ 67 w 69"/>
                                                        <a:gd name="T7" fmla="*/ 99 h 111"/>
                                                        <a:gd name="T8" fmla="*/ 68 w 69"/>
                                                        <a:gd name="T9" fmla="*/ 96 h 111"/>
                                                        <a:gd name="T10" fmla="*/ 68 w 69"/>
                                                        <a:gd name="T11" fmla="*/ 93 h 111"/>
                                                        <a:gd name="T12" fmla="*/ 68 w 69"/>
                                                        <a:gd name="T13" fmla="*/ 91 h 111"/>
                                                        <a:gd name="T14" fmla="*/ 67 w 69"/>
                                                        <a:gd name="T15" fmla="*/ 88 h 111"/>
                                                        <a:gd name="T16" fmla="*/ 67 w 69"/>
                                                        <a:gd name="T17" fmla="*/ 86 h 111"/>
                                                        <a:gd name="T18" fmla="*/ 66 w 69"/>
                                                        <a:gd name="T19" fmla="*/ 84 h 111"/>
                                                        <a:gd name="T20" fmla="*/ 65 w 69"/>
                                                        <a:gd name="T21" fmla="*/ 82 h 111"/>
                                                        <a:gd name="T22" fmla="*/ 64 w 69"/>
                                                        <a:gd name="T23" fmla="*/ 80 h 111"/>
                                                        <a:gd name="T24" fmla="*/ 63 w 69"/>
                                                        <a:gd name="T25" fmla="*/ 77 h 111"/>
                                                        <a:gd name="T26" fmla="*/ 63 w 69"/>
                                                        <a:gd name="T27" fmla="*/ 75 h 111"/>
                                                        <a:gd name="T28" fmla="*/ 62 w 69"/>
                                                        <a:gd name="T29" fmla="*/ 73 h 111"/>
                                                        <a:gd name="T30" fmla="*/ 61 w 69"/>
                                                        <a:gd name="T31" fmla="*/ 71 h 111"/>
                                                        <a:gd name="T32" fmla="*/ 59 w 69"/>
                                                        <a:gd name="T33" fmla="*/ 67 h 111"/>
                                                        <a:gd name="T34" fmla="*/ 57 w 69"/>
                                                        <a:gd name="T35" fmla="*/ 62 h 111"/>
                                                        <a:gd name="T36" fmla="*/ 54 w 69"/>
                                                        <a:gd name="T37" fmla="*/ 57 h 111"/>
                                                        <a:gd name="T38" fmla="*/ 51 w 69"/>
                                                        <a:gd name="T39" fmla="*/ 53 h 111"/>
                                                        <a:gd name="T40" fmla="*/ 48 w 69"/>
                                                        <a:gd name="T41" fmla="*/ 49 h 111"/>
                                                        <a:gd name="T42" fmla="*/ 45 w 69"/>
                                                        <a:gd name="T43" fmla="*/ 44 h 111"/>
                                                        <a:gd name="T44" fmla="*/ 42 w 69"/>
                                                        <a:gd name="T45" fmla="*/ 41 h 111"/>
                                                        <a:gd name="T46" fmla="*/ 39 w 69"/>
                                                        <a:gd name="T47" fmla="*/ 36 h 111"/>
                                                        <a:gd name="T48" fmla="*/ 35 w 69"/>
                                                        <a:gd name="T49" fmla="*/ 33 h 111"/>
                                                        <a:gd name="T50" fmla="*/ 31 w 69"/>
                                                        <a:gd name="T51" fmla="*/ 29 h 111"/>
                                                        <a:gd name="T52" fmla="*/ 27 w 69"/>
                                                        <a:gd name="T53" fmla="*/ 24 h 111"/>
                                                        <a:gd name="T54" fmla="*/ 23 w 69"/>
                                                        <a:gd name="T55" fmla="*/ 21 h 111"/>
                                                        <a:gd name="T56" fmla="*/ 18 w 69"/>
                                                        <a:gd name="T57" fmla="*/ 16 h 111"/>
                                                        <a:gd name="T58" fmla="*/ 13 w 69"/>
                                                        <a:gd name="T59" fmla="*/ 12 h 111"/>
                                                        <a:gd name="T60" fmla="*/ 9 w 69"/>
                                                        <a:gd name="T61" fmla="*/ 8 h 111"/>
                                                        <a:gd name="T62" fmla="*/ 3 w 69"/>
                                                        <a:gd name="T63"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63" y="110"/>
                                                          </a:moveTo>
                                                          <a:lnTo>
                                                            <a:pt x="64" y="109"/>
                                                          </a:lnTo>
                                                          <a:lnTo>
                                                            <a:pt x="65" y="107"/>
                                                          </a:lnTo>
                                                          <a:lnTo>
                                                            <a:pt x="65" y="105"/>
                                                          </a:lnTo>
                                                          <a:lnTo>
                                                            <a:pt x="66" y="104"/>
                                                          </a:lnTo>
                                                          <a:lnTo>
                                                            <a:pt x="66" y="102"/>
                                                          </a:lnTo>
                                                          <a:lnTo>
                                                            <a:pt x="67" y="100"/>
                                                          </a:lnTo>
                                                          <a:lnTo>
                                                            <a:pt x="67" y="99"/>
                                                          </a:lnTo>
                                                          <a:lnTo>
                                                            <a:pt x="67" y="97"/>
                                                          </a:lnTo>
                                                          <a:lnTo>
                                                            <a:pt x="68" y="96"/>
                                                          </a:lnTo>
                                                          <a:lnTo>
                                                            <a:pt x="68" y="95"/>
                                                          </a:lnTo>
                                                          <a:lnTo>
                                                            <a:pt x="68" y="93"/>
                                                          </a:lnTo>
                                                          <a:lnTo>
                                                            <a:pt x="68" y="92"/>
                                                          </a:lnTo>
                                                          <a:lnTo>
                                                            <a:pt x="68" y="91"/>
                                                          </a:lnTo>
                                                          <a:lnTo>
                                                            <a:pt x="67" y="90"/>
                                                          </a:lnTo>
                                                          <a:lnTo>
                                                            <a:pt x="67" y="88"/>
                                                          </a:lnTo>
                                                          <a:lnTo>
                                                            <a:pt x="67" y="87"/>
                                                          </a:lnTo>
                                                          <a:lnTo>
                                                            <a:pt x="67" y="86"/>
                                                          </a:lnTo>
                                                          <a:lnTo>
                                                            <a:pt x="66" y="85"/>
                                                          </a:lnTo>
                                                          <a:lnTo>
                                                            <a:pt x="66" y="84"/>
                                                          </a:lnTo>
                                                          <a:lnTo>
                                                            <a:pt x="66" y="83"/>
                                                          </a:lnTo>
                                                          <a:lnTo>
                                                            <a:pt x="65" y="82"/>
                                                          </a:lnTo>
                                                          <a:lnTo>
                                                            <a:pt x="65" y="80"/>
                                                          </a:lnTo>
                                                          <a:lnTo>
                                                            <a:pt x="64" y="80"/>
                                                          </a:lnTo>
                                                          <a:lnTo>
                                                            <a:pt x="64" y="78"/>
                                                          </a:lnTo>
                                                          <a:lnTo>
                                                            <a:pt x="63" y="77"/>
                                                          </a:lnTo>
                                                          <a:lnTo>
                                                            <a:pt x="63" y="76"/>
                                                          </a:lnTo>
                                                          <a:lnTo>
                                                            <a:pt x="63" y="75"/>
                                                          </a:lnTo>
                                                          <a:lnTo>
                                                            <a:pt x="62" y="74"/>
                                                          </a:lnTo>
                                                          <a:lnTo>
                                                            <a:pt x="62" y="73"/>
                                                          </a:lnTo>
                                                          <a:lnTo>
                                                            <a:pt x="61" y="72"/>
                                                          </a:lnTo>
                                                          <a:lnTo>
                                                            <a:pt x="61" y="71"/>
                                                          </a:lnTo>
                                                          <a:lnTo>
                                                            <a:pt x="61" y="70"/>
                                                          </a:lnTo>
                                                          <a:lnTo>
                                                            <a:pt x="59" y="67"/>
                                                          </a:lnTo>
                                                          <a:lnTo>
                                                            <a:pt x="58" y="65"/>
                                                          </a:lnTo>
                                                          <a:lnTo>
                                                            <a:pt x="57" y="62"/>
                                                          </a:lnTo>
                                                          <a:lnTo>
                                                            <a:pt x="55" y="60"/>
                                                          </a:lnTo>
                                                          <a:lnTo>
                                                            <a:pt x="54" y="57"/>
                                                          </a:lnTo>
                                                          <a:lnTo>
                                                            <a:pt x="52" y="55"/>
                                                          </a:lnTo>
                                                          <a:lnTo>
                                                            <a:pt x="51" y="53"/>
                                                          </a:lnTo>
                                                          <a:lnTo>
                                                            <a:pt x="50" y="51"/>
                                                          </a:lnTo>
                                                          <a:lnTo>
                                                            <a:pt x="48" y="49"/>
                                                          </a:lnTo>
                                                          <a:lnTo>
                                                            <a:pt x="47" y="46"/>
                                                          </a:lnTo>
                                                          <a:lnTo>
                                                            <a:pt x="45" y="44"/>
                                                          </a:lnTo>
                                                          <a:lnTo>
                                                            <a:pt x="44" y="42"/>
                                                          </a:lnTo>
                                                          <a:lnTo>
                                                            <a:pt x="42" y="41"/>
                                                          </a:lnTo>
                                                          <a:lnTo>
                                                            <a:pt x="40" y="38"/>
                                                          </a:lnTo>
                                                          <a:lnTo>
                                                            <a:pt x="39" y="36"/>
                                                          </a:lnTo>
                                                          <a:lnTo>
                                                            <a:pt x="37" y="35"/>
                                                          </a:lnTo>
                                                          <a:lnTo>
                                                            <a:pt x="35" y="33"/>
                                                          </a:lnTo>
                                                          <a:lnTo>
                                                            <a:pt x="33" y="30"/>
                                                          </a:lnTo>
                                                          <a:lnTo>
                                                            <a:pt x="31" y="29"/>
                                                          </a:lnTo>
                                                          <a:lnTo>
                                                            <a:pt x="29" y="27"/>
                                                          </a:lnTo>
                                                          <a:lnTo>
                                                            <a:pt x="27" y="24"/>
                                                          </a:lnTo>
                                                          <a:lnTo>
                                                            <a:pt x="25" y="23"/>
                                                          </a:lnTo>
                                                          <a:lnTo>
                                                            <a:pt x="23" y="21"/>
                                                          </a:lnTo>
                                                          <a:lnTo>
                                                            <a:pt x="20" y="19"/>
                                                          </a:lnTo>
                                                          <a:lnTo>
                                                            <a:pt x="18" y="16"/>
                                                          </a:lnTo>
                                                          <a:lnTo>
                                                            <a:pt x="16" y="14"/>
                                                          </a:lnTo>
                                                          <a:lnTo>
                                                            <a:pt x="13" y="12"/>
                                                          </a:lnTo>
                                                          <a:lnTo>
                                                            <a:pt x="11" y="10"/>
                                                          </a:lnTo>
                                                          <a:lnTo>
                                                            <a:pt x="9" y="8"/>
                                                          </a:lnTo>
                                                          <a:lnTo>
                                                            <a:pt x="6" y="5"/>
                                                          </a:lnTo>
                                                          <a:lnTo>
                                                            <a:pt x="3" y="3"/>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95" name="Freeform 51"/>
                                                    <p:cNvSpPr>
                                                      <a:spLocks/>
                                                    </p:cNvSpPr>
                                                    <p:nvPr/>
                                                  </p:nvSpPr>
                                                  <p:spPr bwMode="auto">
                                                    <a:xfrm>
                                                      <a:off x="2017713" y="3817938"/>
                                                      <a:ext cx="201612" cy="31750"/>
                                                    </a:xfrm>
                                                    <a:custGeom>
                                                      <a:avLst/>
                                                      <a:gdLst>
                                                        <a:gd name="T0" fmla="*/ 1 w 127"/>
                                                        <a:gd name="T1" fmla="*/ 17 h 20"/>
                                                        <a:gd name="T2" fmla="*/ 3 w 127"/>
                                                        <a:gd name="T3" fmla="*/ 14 h 20"/>
                                                        <a:gd name="T4" fmla="*/ 5 w 127"/>
                                                        <a:gd name="T5" fmla="*/ 12 h 20"/>
                                                        <a:gd name="T6" fmla="*/ 8 w 127"/>
                                                        <a:gd name="T7" fmla="*/ 9 h 20"/>
                                                        <a:gd name="T8" fmla="*/ 10 w 127"/>
                                                        <a:gd name="T9" fmla="*/ 8 h 20"/>
                                                        <a:gd name="T10" fmla="*/ 12 w 127"/>
                                                        <a:gd name="T11" fmla="*/ 6 h 20"/>
                                                        <a:gd name="T12" fmla="*/ 15 w 127"/>
                                                        <a:gd name="T13" fmla="*/ 5 h 20"/>
                                                        <a:gd name="T14" fmla="*/ 17 w 127"/>
                                                        <a:gd name="T15" fmla="*/ 4 h 20"/>
                                                        <a:gd name="T16" fmla="*/ 19 w 127"/>
                                                        <a:gd name="T17" fmla="*/ 4 h 20"/>
                                                        <a:gd name="T18" fmla="*/ 22 w 127"/>
                                                        <a:gd name="T19" fmla="*/ 3 h 20"/>
                                                        <a:gd name="T20" fmla="*/ 24 w 127"/>
                                                        <a:gd name="T21" fmla="*/ 2 h 20"/>
                                                        <a:gd name="T22" fmla="*/ 26 w 127"/>
                                                        <a:gd name="T23" fmla="*/ 2 h 20"/>
                                                        <a:gd name="T24" fmla="*/ 28 w 127"/>
                                                        <a:gd name="T25" fmla="*/ 2 h 20"/>
                                                        <a:gd name="T26" fmla="*/ 31 w 127"/>
                                                        <a:gd name="T27" fmla="*/ 1 h 20"/>
                                                        <a:gd name="T28" fmla="*/ 33 w 127"/>
                                                        <a:gd name="T29" fmla="*/ 1 h 20"/>
                                                        <a:gd name="T30" fmla="*/ 35 w 127"/>
                                                        <a:gd name="T31" fmla="*/ 1 h 20"/>
                                                        <a:gd name="T32" fmla="*/ 39 w 127"/>
                                                        <a:gd name="T33" fmla="*/ 1 h 20"/>
                                                        <a:gd name="T34" fmla="*/ 45 w 127"/>
                                                        <a:gd name="T35" fmla="*/ 0 h 20"/>
                                                        <a:gd name="T36" fmla="*/ 50 w 127"/>
                                                        <a:gd name="T37" fmla="*/ 0 h 20"/>
                                                        <a:gd name="T38" fmla="*/ 55 w 127"/>
                                                        <a:gd name="T39" fmla="*/ 1 h 20"/>
                                                        <a:gd name="T40" fmla="*/ 61 w 127"/>
                                                        <a:gd name="T41" fmla="*/ 1 h 20"/>
                                                        <a:gd name="T42" fmla="*/ 66 w 127"/>
                                                        <a:gd name="T43" fmla="*/ 2 h 20"/>
                                                        <a:gd name="T44" fmla="*/ 71 w 127"/>
                                                        <a:gd name="T45" fmla="*/ 2 h 20"/>
                                                        <a:gd name="T46" fmla="*/ 76 w 127"/>
                                                        <a:gd name="T47" fmla="*/ 4 h 20"/>
                                                        <a:gd name="T48" fmla="*/ 81 w 127"/>
                                                        <a:gd name="T49" fmla="*/ 5 h 20"/>
                                                        <a:gd name="T50" fmla="*/ 87 w 127"/>
                                                        <a:gd name="T51" fmla="*/ 6 h 20"/>
                                                        <a:gd name="T52" fmla="*/ 92 w 127"/>
                                                        <a:gd name="T53" fmla="*/ 8 h 20"/>
                                                        <a:gd name="T54" fmla="*/ 98 w 127"/>
                                                        <a:gd name="T55" fmla="*/ 9 h 20"/>
                                                        <a:gd name="T56" fmla="*/ 104 w 127"/>
                                                        <a:gd name="T57" fmla="*/ 11 h 20"/>
                                                        <a:gd name="T58" fmla="*/ 110 w 127"/>
                                                        <a:gd name="T59" fmla="*/ 13 h 20"/>
                                                        <a:gd name="T60" fmla="*/ 116 w 127"/>
                                                        <a:gd name="T61" fmla="*/ 15 h 20"/>
                                                        <a:gd name="T62" fmla="*/ 123 w 127"/>
                                                        <a:gd name="T6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20">
                                                          <a:moveTo>
                                                            <a:pt x="0" y="19"/>
                                                          </a:moveTo>
                                                          <a:lnTo>
                                                            <a:pt x="1" y="17"/>
                                                          </a:lnTo>
                                                          <a:lnTo>
                                                            <a:pt x="2" y="16"/>
                                                          </a:lnTo>
                                                          <a:lnTo>
                                                            <a:pt x="3" y="14"/>
                                                          </a:lnTo>
                                                          <a:lnTo>
                                                            <a:pt x="4" y="13"/>
                                                          </a:lnTo>
                                                          <a:lnTo>
                                                            <a:pt x="5" y="12"/>
                                                          </a:lnTo>
                                                          <a:lnTo>
                                                            <a:pt x="7" y="11"/>
                                                          </a:lnTo>
                                                          <a:lnTo>
                                                            <a:pt x="8" y="9"/>
                                                          </a:lnTo>
                                                          <a:lnTo>
                                                            <a:pt x="9" y="9"/>
                                                          </a:lnTo>
                                                          <a:lnTo>
                                                            <a:pt x="10" y="8"/>
                                                          </a:lnTo>
                                                          <a:lnTo>
                                                            <a:pt x="11" y="7"/>
                                                          </a:lnTo>
                                                          <a:lnTo>
                                                            <a:pt x="12" y="6"/>
                                                          </a:lnTo>
                                                          <a:lnTo>
                                                            <a:pt x="14" y="6"/>
                                                          </a:lnTo>
                                                          <a:lnTo>
                                                            <a:pt x="15" y="5"/>
                                                          </a:lnTo>
                                                          <a:lnTo>
                                                            <a:pt x="16" y="5"/>
                                                          </a:lnTo>
                                                          <a:lnTo>
                                                            <a:pt x="17" y="4"/>
                                                          </a:lnTo>
                                                          <a:lnTo>
                                                            <a:pt x="18" y="4"/>
                                                          </a:lnTo>
                                                          <a:lnTo>
                                                            <a:pt x="19" y="4"/>
                                                          </a:lnTo>
                                                          <a:lnTo>
                                                            <a:pt x="20" y="3"/>
                                                          </a:lnTo>
                                                          <a:lnTo>
                                                            <a:pt x="22" y="3"/>
                                                          </a:lnTo>
                                                          <a:lnTo>
                                                            <a:pt x="23" y="3"/>
                                                          </a:lnTo>
                                                          <a:lnTo>
                                                            <a:pt x="24" y="2"/>
                                                          </a:lnTo>
                                                          <a:lnTo>
                                                            <a:pt x="25" y="2"/>
                                                          </a:lnTo>
                                                          <a:lnTo>
                                                            <a:pt x="26" y="2"/>
                                                          </a:lnTo>
                                                          <a:lnTo>
                                                            <a:pt x="27" y="2"/>
                                                          </a:lnTo>
                                                          <a:lnTo>
                                                            <a:pt x="28" y="2"/>
                                                          </a:lnTo>
                                                          <a:lnTo>
                                                            <a:pt x="30" y="2"/>
                                                          </a:lnTo>
                                                          <a:lnTo>
                                                            <a:pt x="31" y="1"/>
                                                          </a:lnTo>
                                                          <a:lnTo>
                                                            <a:pt x="32" y="1"/>
                                                          </a:lnTo>
                                                          <a:lnTo>
                                                            <a:pt x="33" y="1"/>
                                                          </a:lnTo>
                                                          <a:lnTo>
                                                            <a:pt x="34" y="1"/>
                                                          </a:lnTo>
                                                          <a:lnTo>
                                                            <a:pt x="35" y="1"/>
                                                          </a:lnTo>
                                                          <a:lnTo>
                                                            <a:pt x="37" y="1"/>
                                                          </a:lnTo>
                                                          <a:lnTo>
                                                            <a:pt x="39" y="1"/>
                                                          </a:lnTo>
                                                          <a:lnTo>
                                                            <a:pt x="42" y="0"/>
                                                          </a:lnTo>
                                                          <a:lnTo>
                                                            <a:pt x="45" y="0"/>
                                                          </a:lnTo>
                                                          <a:lnTo>
                                                            <a:pt x="48" y="0"/>
                                                          </a:lnTo>
                                                          <a:lnTo>
                                                            <a:pt x="50" y="0"/>
                                                          </a:lnTo>
                                                          <a:lnTo>
                                                            <a:pt x="53" y="0"/>
                                                          </a:lnTo>
                                                          <a:lnTo>
                                                            <a:pt x="55" y="1"/>
                                                          </a:lnTo>
                                                          <a:lnTo>
                                                            <a:pt x="58" y="1"/>
                                                          </a:lnTo>
                                                          <a:lnTo>
                                                            <a:pt x="61" y="1"/>
                                                          </a:lnTo>
                                                          <a:lnTo>
                                                            <a:pt x="63" y="1"/>
                                                          </a:lnTo>
                                                          <a:lnTo>
                                                            <a:pt x="66" y="2"/>
                                                          </a:lnTo>
                                                          <a:lnTo>
                                                            <a:pt x="68" y="2"/>
                                                          </a:lnTo>
                                                          <a:lnTo>
                                                            <a:pt x="71" y="2"/>
                                                          </a:lnTo>
                                                          <a:lnTo>
                                                            <a:pt x="74" y="3"/>
                                                          </a:lnTo>
                                                          <a:lnTo>
                                                            <a:pt x="76" y="4"/>
                                                          </a:lnTo>
                                                          <a:lnTo>
                                                            <a:pt x="79" y="4"/>
                                                          </a:lnTo>
                                                          <a:lnTo>
                                                            <a:pt x="81" y="5"/>
                                                          </a:lnTo>
                                                          <a:lnTo>
                                                            <a:pt x="84" y="5"/>
                                                          </a:lnTo>
                                                          <a:lnTo>
                                                            <a:pt x="87" y="6"/>
                                                          </a:lnTo>
                                                          <a:lnTo>
                                                            <a:pt x="89" y="7"/>
                                                          </a:lnTo>
                                                          <a:lnTo>
                                                            <a:pt x="92" y="8"/>
                                                          </a:lnTo>
                                                          <a:lnTo>
                                                            <a:pt x="95" y="8"/>
                                                          </a:lnTo>
                                                          <a:lnTo>
                                                            <a:pt x="98" y="9"/>
                                                          </a:lnTo>
                                                          <a:lnTo>
                                                            <a:pt x="101" y="10"/>
                                                          </a:lnTo>
                                                          <a:lnTo>
                                                            <a:pt x="104" y="11"/>
                                                          </a:lnTo>
                                                          <a:lnTo>
                                                            <a:pt x="107" y="12"/>
                                                          </a:lnTo>
                                                          <a:lnTo>
                                                            <a:pt x="110" y="13"/>
                                                          </a:lnTo>
                                                          <a:lnTo>
                                                            <a:pt x="113" y="14"/>
                                                          </a:lnTo>
                                                          <a:lnTo>
                                                            <a:pt x="116" y="15"/>
                                                          </a:lnTo>
                                                          <a:lnTo>
                                                            <a:pt x="119" y="16"/>
                                                          </a:lnTo>
                                                          <a:lnTo>
                                                            <a:pt x="123" y="17"/>
                                                          </a:lnTo>
                                                          <a:lnTo>
                                                            <a:pt x="126" y="18"/>
                                                          </a:lnTo>
                                                        </a:path>
                                                      </a:pathLst>
                                                    </a:custGeom>
                                                    <a:noFill/>
                                                    <a:ln w="12699"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97" name="Freeform 53"/>
                                                    <p:cNvSpPr>
                                                      <a:spLocks/>
                                                    </p:cNvSpPr>
                                                    <p:nvPr/>
                                                  </p:nvSpPr>
                                                  <p:spPr bwMode="auto">
                                                    <a:xfrm>
                                                      <a:off x="2009775" y="3848100"/>
                                                      <a:ext cx="109538" cy="176213"/>
                                                    </a:xfrm>
                                                    <a:custGeom>
                                                      <a:avLst/>
                                                      <a:gdLst>
                                                        <a:gd name="T0" fmla="*/ 4 w 69"/>
                                                        <a:gd name="T1" fmla="*/ 2 h 111"/>
                                                        <a:gd name="T2" fmla="*/ 2 w 69"/>
                                                        <a:gd name="T3" fmla="*/ 5 h 111"/>
                                                        <a:gd name="T4" fmla="*/ 1 w 69"/>
                                                        <a:gd name="T5" fmla="*/ 8 h 111"/>
                                                        <a:gd name="T6" fmla="*/ 1 w 69"/>
                                                        <a:gd name="T7" fmla="*/ 11 h 111"/>
                                                        <a:gd name="T8" fmla="*/ 0 w 69"/>
                                                        <a:gd name="T9" fmla="*/ 14 h 111"/>
                                                        <a:gd name="T10" fmla="*/ 0 w 69"/>
                                                        <a:gd name="T11" fmla="*/ 17 h 111"/>
                                                        <a:gd name="T12" fmla="*/ 0 w 69"/>
                                                        <a:gd name="T13" fmla="*/ 20 h 111"/>
                                                        <a:gd name="T14" fmla="*/ 1 w 69"/>
                                                        <a:gd name="T15" fmla="*/ 22 h 111"/>
                                                        <a:gd name="T16" fmla="*/ 1 w 69"/>
                                                        <a:gd name="T17" fmla="*/ 24 h 111"/>
                                                        <a:gd name="T18" fmla="*/ 2 w 69"/>
                                                        <a:gd name="T19" fmla="*/ 27 h 111"/>
                                                        <a:gd name="T20" fmla="*/ 3 w 69"/>
                                                        <a:gd name="T21" fmla="*/ 29 h 111"/>
                                                        <a:gd name="T22" fmla="*/ 4 w 69"/>
                                                        <a:gd name="T23" fmla="*/ 31 h 111"/>
                                                        <a:gd name="T24" fmla="*/ 5 w 69"/>
                                                        <a:gd name="T25" fmla="*/ 33 h 111"/>
                                                        <a:gd name="T26" fmla="*/ 5 w 69"/>
                                                        <a:gd name="T27" fmla="*/ 35 h 111"/>
                                                        <a:gd name="T28" fmla="*/ 6 w 69"/>
                                                        <a:gd name="T29" fmla="*/ 37 h 111"/>
                                                        <a:gd name="T30" fmla="*/ 7 w 69"/>
                                                        <a:gd name="T31" fmla="*/ 40 h 111"/>
                                                        <a:gd name="T32" fmla="*/ 9 w 69"/>
                                                        <a:gd name="T33" fmla="*/ 43 h 111"/>
                                                        <a:gd name="T34" fmla="*/ 11 w 69"/>
                                                        <a:gd name="T35" fmla="*/ 48 h 111"/>
                                                        <a:gd name="T36" fmla="*/ 14 w 69"/>
                                                        <a:gd name="T37" fmla="*/ 53 h 111"/>
                                                        <a:gd name="T38" fmla="*/ 17 w 69"/>
                                                        <a:gd name="T39" fmla="*/ 57 h 111"/>
                                                        <a:gd name="T40" fmla="*/ 20 w 69"/>
                                                        <a:gd name="T41" fmla="*/ 62 h 111"/>
                                                        <a:gd name="T42" fmla="*/ 23 w 69"/>
                                                        <a:gd name="T43" fmla="*/ 66 h 111"/>
                                                        <a:gd name="T44" fmla="*/ 26 w 69"/>
                                                        <a:gd name="T45" fmla="*/ 70 h 111"/>
                                                        <a:gd name="T46" fmla="*/ 30 w 69"/>
                                                        <a:gd name="T47" fmla="*/ 74 h 111"/>
                                                        <a:gd name="T48" fmla="*/ 33 w 69"/>
                                                        <a:gd name="T49" fmla="*/ 78 h 111"/>
                                                        <a:gd name="T50" fmla="*/ 37 w 69"/>
                                                        <a:gd name="T51" fmla="*/ 82 h 111"/>
                                                        <a:gd name="T52" fmla="*/ 41 w 69"/>
                                                        <a:gd name="T53" fmla="*/ 86 h 111"/>
                                                        <a:gd name="T54" fmla="*/ 46 w 69"/>
                                                        <a:gd name="T55" fmla="*/ 90 h 111"/>
                                                        <a:gd name="T56" fmla="*/ 50 w 69"/>
                                                        <a:gd name="T57" fmla="*/ 94 h 111"/>
                                                        <a:gd name="T58" fmla="*/ 55 w 69"/>
                                                        <a:gd name="T59" fmla="*/ 98 h 111"/>
                                                        <a:gd name="T60" fmla="*/ 60 w 69"/>
                                                        <a:gd name="T61" fmla="*/ 103 h 111"/>
                                                        <a:gd name="T62" fmla="*/ 65 w 69"/>
                                                        <a:gd name="T63"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3"/>
                                                          </a:lnTo>
                                                          <a:lnTo>
                                                            <a:pt x="2" y="5"/>
                                                          </a:lnTo>
                                                          <a:lnTo>
                                                            <a:pt x="2" y="7"/>
                                                          </a:lnTo>
                                                          <a:lnTo>
                                                            <a:pt x="1" y="8"/>
                                                          </a:lnTo>
                                                          <a:lnTo>
                                                            <a:pt x="1" y="10"/>
                                                          </a:lnTo>
                                                          <a:lnTo>
                                                            <a:pt x="1" y="11"/>
                                                          </a:lnTo>
                                                          <a:lnTo>
                                                            <a:pt x="0" y="13"/>
                                                          </a:lnTo>
                                                          <a:lnTo>
                                                            <a:pt x="0" y="14"/>
                                                          </a:lnTo>
                                                          <a:lnTo>
                                                            <a:pt x="0" y="16"/>
                                                          </a:lnTo>
                                                          <a:lnTo>
                                                            <a:pt x="0" y="17"/>
                                                          </a:lnTo>
                                                          <a:lnTo>
                                                            <a:pt x="0" y="18"/>
                                                          </a:lnTo>
                                                          <a:lnTo>
                                                            <a:pt x="0" y="20"/>
                                                          </a:lnTo>
                                                          <a:lnTo>
                                                            <a:pt x="0" y="21"/>
                                                          </a:lnTo>
                                                          <a:lnTo>
                                                            <a:pt x="1" y="22"/>
                                                          </a:lnTo>
                                                          <a:lnTo>
                                                            <a:pt x="1" y="23"/>
                                                          </a:lnTo>
                                                          <a:lnTo>
                                                            <a:pt x="1" y="24"/>
                                                          </a:lnTo>
                                                          <a:lnTo>
                                                            <a:pt x="2" y="26"/>
                                                          </a:lnTo>
                                                          <a:lnTo>
                                                            <a:pt x="2" y="27"/>
                                                          </a:lnTo>
                                                          <a:lnTo>
                                                            <a:pt x="2" y="28"/>
                                                          </a:lnTo>
                                                          <a:lnTo>
                                                            <a:pt x="3" y="29"/>
                                                          </a:lnTo>
                                                          <a:lnTo>
                                                            <a:pt x="3" y="30"/>
                                                          </a:lnTo>
                                                          <a:lnTo>
                                                            <a:pt x="4" y="31"/>
                                                          </a:lnTo>
                                                          <a:lnTo>
                                                            <a:pt x="4" y="32"/>
                                                          </a:lnTo>
                                                          <a:lnTo>
                                                            <a:pt x="5" y="33"/>
                                                          </a:lnTo>
                                                          <a:lnTo>
                                                            <a:pt x="5" y="34"/>
                                                          </a:lnTo>
                                                          <a:lnTo>
                                                            <a:pt x="5" y="35"/>
                                                          </a:lnTo>
                                                          <a:lnTo>
                                                            <a:pt x="6" y="36"/>
                                                          </a:lnTo>
                                                          <a:lnTo>
                                                            <a:pt x="6" y="37"/>
                                                          </a:lnTo>
                                                          <a:lnTo>
                                                            <a:pt x="7" y="38"/>
                                                          </a:lnTo>
                                                          <a:lnTo>
                                                            <a:pt x="7" y="40"/>
                                                          </a:lnTo>
                                                          <a:lnTo>
                                                            <a:pt x="8" y="40"/>
                                                          </a:lnTo>
                                                          <a:lnTo>
                                                            <a:pt x="9" y="43"/>
                                                          </a:lnTo>
                                                          <a:lnTo>
                                                            <a:pt x="10" y="46"/>
                                                          </a:lnTo>
                                                          <a:lnTo>
                                                            <a:pt x="11" y="48"/>
                                                          </a:lnTo>
                                                          <a:lnTo>
                                                            <a:pt x="13" y="51"/>
                                                          </a:lnTo>
                                                          <a:lnTo>
                                                            <a:pt x="14" y="53"/>
                                                          </a:lnTo>
                                                          <a:lnTo>
                                                            <a:pt x="16" y="55"/>
                                                          </a:lnTo>
                                                          <a:lnTo>
                                                            <a:pt x="17" y="57"/>
                                                          </a:lnTo>
                                                          <a:lnTo>
                                                            <a:pt x="18" y="59"/>
                                                          </a:lnTo>
                                                          <a:lnTo>
                                                            <a:pt x="20" y="62"/>
                                                          </a:lnTo>
                                                          <a:lnTo>
                                                            <a:pt x="21" y="64"/>
                                                          </a:lnTo>
                                                          <a:lnTo>
                                                            <a:pt x="23" y="66"/>
                                                          </a:lnTo>
                                                          <a:lnTo>
                                                            <a:pt x="24" y="68"/>
                                                          </a:lnTo>
                                                          <a:lnTo>
                                                            <a:pt x="26" y="70"/>
                                                          </a:lnTo>
                                                          <a:lnTo>
                                                            <a:pt x="28" y="72"/>
                                                          </a:lnTo>
                                                          <a:lnTo>
                                                            <a:pt x="30" y="74"/>
                                                          </a:lnTo>
                                                          <a:lnTo>
                                                            <a:pt x="31" y="76"/>
                                                          </a:lnTo>
                                                          <a:lnTo>
                                                            <a:pt x="33" y="78"/>
                                                          </a:lnTo>
                                                          <a:lnTo>
                                                            <a:pt x="35" y="80"/>
                                                          </a:lnTo>
                                                          <a:lnTo>
                                                            <a:pt x="37" y="82"/>
                                                          </a:lnTo>
                                                          <a:lnTo>
                                                            <a:pt x="39" y="84"/>
                                                          </a:lnTo>
                                                          <a:lnTo>
                                                            <a:pt x="41" y="86"/>
                                                          </a:lnTo>
                                                          <a:lnTo>
                                                            <a:pt x="43" y="88"/>
                                                          </a:lnTo>
                                                          <a:lnTo>
                                                            <a:pt x="46" y="90"/>
                                                          </a:lnTo>
                                                          <a:lnTo>
                                                            <a:pt x="48" y="92"/>
                                                          </a:lnTo>
                                                          <a:lnTo>
                                                            <a:pt x="50" y="94"/>
                                                          </a:lnTo>
                                                          <a:lnTo>
                                                            <a:pt x="52" y="96"/>
                                                          </a:lnTo>
                                                          <a:lnTo>
                                                            <a:pt x="55" y="98"/>
                                                          </a:lnTo>
                                                          <a:lnTo>
                                                            <a:pt x="57" y="100"/>
                                                          </a:lnTo>
                                                          <a:lnTo>
                                                            <a:pt x="60" y="103"/>
                                                          </a:lnTo>
                                                          <a:lnTo>
                                                            <a:pt x="62" y="105"/>
                                                          </a:lnTo>
                                                          <a:lnTo>
                                                            <a:pt x="65" y="107"/>
                                                          </a:lnTo>
                                                          <a:lnTo>
                                                            <a:pt x="68" y="11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399" name="Freeform 55"/>
                                                    <p:cNvSpPr>
                                                      <a:spLocks/>
                                                    </p:cNvSpPr>
                                                    <p:nvPr/>
                                                  </p:nvSpPr>
                                                  <p:spPr bwMode="auto">
                                                    <a:xfrm>
                                                      <a:off x="2217738" y="3846513"/>
                                                      <a:ext cx="203200" cy="31750"/>
                                                    </a:xfrm>
                                                    <a:custGeom>
                                                      <a:avLst/>
                                                      <a:gdLst>
                                                        <a:gd name="T0" fmla="*/ 125 w 128"/>
                                                        <a:gd name="T1" fmla="*/ 2 h 20"/>
                                                        <a:gd name="T2" fmla="*/ 123 w 128"/>
                                                        <a:gd name="T3" fmla="*/ 5 h 20"/>
                                                        <a:gd name="T4" fmla="*/ 121 w 128"/>
                                                        <a:gd name="T5" fmla="*/ 7 h 20"/>
                                                        <a:gd name="T6" fmla="*/ 119 w 128"/>
                                                        <a:gd name="T7" fmla="*/ 9 h 20"/>
                                                        <a:gd name="T8" fmla="*/ 116 w 128"/>
                                                        <a:gd name="T9" fmla="*/ 11 h 20"/>
                                                        <a:gd name="T10" fmla="*/ 114 w 128"/>
                                                        <a:gd name="T11" fmla="*/ 13 h 20"/>
                                                        <a:gd name="T12" fmla="*/ 112 w 128"/>
                                                        <a:gd name="T13" fmla="*/ 14 h 20"/>
                                                        <a:gd name="T14" fmla="*/ 109 w 128"/>
                                                        <a:gd name="T15" fmla="*/ 15 h 20"/>
                                                        <a:gd name="T16" fmla="*/ 107 w 128"/>
                                                        <a:gd name="T17" fmla="*/ 15 h 20"/>
                                                        <a:gd name="T18" fmla="*/ 105 w 128"/>
                                                        <a:gd name="T19" fmla="*/ 16 h 20"/>
                                                        <a:gd name="T20" fmla="*/ 103 w 128"/>
                                                        <a:gd name="T21" fmla="*/ 16 h 20"/>
                                                        <a:gd name="T22" fmla="*/ 100 w 128"/>
                                                        <a:gd name="T23" fmla="*/ 17 h 20"/>
                                                        <a:gd name="T24" fmla="*/ 98 w 128"/>
                                                        <a:gd name="T25" fmla="*/ 17 h 20"/>
                                                        <a:gd name="T26" fmla="*/ 95 w 128"/>
                                                        <a:gd name="T27" fmla="*/ 17 h 20"/>
                                                        <a:gd name="T28" fmla="*/ 92 w 128"/>
                                                        <a:gd name="T29" fmla="*/ 18 h 20"/>
                                                        <a:gd name="T30" fmla="*/ 90 w 128"/>
                                                        <a:gd name="T31" fmla="*/ 18 h 20"/>
                                                        <a:gd name="T32" fmla="*/ 84 w 128"/>
                                                        <a:gd name="T33" fmla="*/ 19 h 20"/>
                                                        <a:gd name="T34" fmla="*/ 79 w 128"/>
                                                        <a:gd name="T35" fmla="*/ 19 h 20"/>
                                                        <a:gd name="T36" fmla="*/ 73 w 128"/>
                                                        <a:gd name="T37" fmla="*/ 19 h 20"/>
                                                        <a:gd name="T38" fmla="*/ 68 w 128"/>
                                                        <a:gd name="T39" fmla="*/ 19 h 20"/>
                                                        <a:gd name="T40" fmla="*/ 63 w 128"/>
                                                        <a:gd name="T41" fmla="*/ 18 h 20"/>
                                                        <a:gd name="T42" fmla="*/ 58 w 128"/>
                                                        <a:gd name="T43" fmla="*/ 17 h 20"/>
                                                        <a:gd name="T44" fmla="*/ 53 w 128"/>
                                                        <a:gd name="T45" fmla="*/ 16 h 20"/>
                                                        <a:gd name="T46" fmla="*/ 48 w 128"/>
                                                        <a:gd name="T47" fmla="*/ 15 h 20"/>
                                                        <a:gd name="T48" fmla="*/ 42 w 128"/>
                                                        <a:gd name="T49" fmla="*/ 14 h 20"/>
                                                        <a:gd name="T50" fmla="*/ 37 w 128"/>
                                                        <a:gd name="T51" fmla="*/ 13 h 20"/>
                                                        <a:gd name="T52" fmla="*/ 31 w 128"/>
                                                        <a:gd name="T53" fmla="*/ 11 h 20"/>
                                                        <a:gd name="T54" fmla="*/ 26 w 128"/>
                                                        <a:gd name="T55" fmla="*/ 9 h 20"/>
                                                        <a:gd name="T56" fmla="*/ 19 w 128"/>
                                                        <a:gd name="T57" fmla="*/ 7 h 20"/>
                                                        <a:gd name="T58" fmla="*/ 13 w 128"/>
                                                        <a:gd name="T59" fmla="*/ 5 h 20"/>
                                                        <a:gd name="T60" fmla="*/ 7 w 128"/>
                                                        <a:gd name="T61" fmla="*/ 3 h 20"/>
                                                        <a:gd name="T62" fmla="*/ 0 w 128"/>
                                                        <a:gd name="T6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127" y="0"/>
                                                          </a:moveTo>
                                                          <a:lnTo>
                                                            <a:pt x="125" y="2"/>
                                                          </a:lnTo>
                                                          <a:lnTo>
                                                            <a:pt x="124" y="3"/>
                                                          </a:lnTo>
                                                          <a:lnTo>
                                                            <a:pt x="123" y="5"/>
                                                          </a:lnTo>
                                                          <a:lnTo>
                                                            <a:pt x="122" y="6"/>
                                                          </a:lnTo>
                                                          <a:lnTo>
                                                            <a:pt x="121" y="7"/>
                                                          </a:lnTo>
                                                          <a:lnTo>
                                                            <a:pt x="120" y="8"/>
                                                          </a:lnTo>
                                                          <a:lnTo>
                                                            <a:pt x="119" y="9"/>
                                                          </a:lnTo>
                                                          <a:lnTo>
                                                            <a:pt x="117" y="10"/>
                                                          </a:lnTo>
                                                          <a:lnTo>
                                                            <a:pt x="116" y="11"/>
                                                          </a:lnTo>
                                                          <a:lnTo>
                                                            <a:pt x="115" y="12"/>
                                                          </a:lnTo>
                                                          <a:lnTo>
                                                            <a:pt x="114" y="13"/>
                                                          </a:lnTo>
                                                          <a:lnTo>
                                                            <a:pt x="113" y="13"/>
                                                          </a:lnTo>
                                                          <a:lnTo>
                                                            <a:pt x="112" y="14"/>
                                                          </a:lnTo>
                                                          <a:lnTo>
                                                            <a:pt x="111" y="14"/>
                                                          </a:lnTo>
                                                          <a:lnTo>
                                                            <a:pt x="109" y="15"/>
                                                          </a:lnTo>
                                                          <a:lnTo>
                                                            <a:pt x="108" y="15"/>
                                                          </a:lnTo>
                                                          <a:lnTo>
                                                            <a:pt x="107" y="15"/>
                                                          </a:lnTo>
                                                          <a:lnTo>
                                                            <a:pt x="106" y="16"/>
                                                          </a:lnTo>
                                                          <a:lnTo>
                                                            <a:pt x="105" y="16"/>
                                                          </a:lnTo>
                                                          <a:lnTo>
                                                            <a:pt x="104" y="16"/>
                                                          </a:lnTo>
                                                          <a:lnTo>
                                                            <a:pt x="103" y="16"/>
                                                          </a:lnTo>
                                                          <a:lnTo>
                                                            <a:pt x="101" y="16"/>
                                                          </a:lnTo>
                                                          <a:lnTo>
                                                            <a:pt x="100" y="17"/>
                                                          </a:lnTo>
                                                          <a:lnTo>
                                                            <a:pt x="99" y="17"/>
                                                          </a:lnTo>
                                                          <a:lnTo>
                                                            <a:pt x="98" y="17"/>
                                                          </a:lnTo>
                                                          <a:lnTo>
                                                            <a:pt x="97" y="17"/>
                                                          </a:lnTo>
                                                          <a:lnTo>
                                                            <a:pt x="95" y="17"/>
                                                          </a:lnTo>
                                                          <a:lnTo>
                                                            <a:pt x="93" y="18"/>
                                                          </a:lnTo>
                                                          <a:lnTo>
                                                            <a:pt x="92" y="18"/>
                                                          </a:lnTo>
                                                          <a:lnTo>
                                                            <a:pt x="91" y="18"/>
                                                          </a:lnTo>
                                                          <a:lnTo>
                                                            <a:pt x="90" y="18"/>
                                                          </a:lnTo>
                                                          <a:lnTo>
                                                            <a:pt x="87" y="18"/>
                                                          </a:lnTo>
                                                          <a:lnTo>
                                                            <a:pt x="84" y="19"/>
                                                          </a:lnTo>
                                                          <a:lnTo>
                                                            <a:pt x="82" y="19"/>
                                                          </a:lnTo>
                                                          <a:lnTo>
                                                            <a:pt x="79" y="19"/>
                                                          </a:lnTo>
                                                          <a:lnTo>
                                                            <a:pt x="76" y="19"/>
                                                          </a:lnTo>
                                                          <a:lnTo>
                                                            <a:pt x="73" y="19"/>
                                                          </a:lnTo>
                                                          <a:lnTo>
                                                            <a:pt x="71" y="19"/>
                                                          </a:lnTo>
                                                          <a:lnTo>
                                                            <a:pt x="68" y="19"/>
                                                          </a:lnTo>
                                                          <a:lnTo>
                                                            <a:pt x="66" y="18"/>
                                                          </a:lnTo>
                                                          <a:lnTo>
                                                            <a:pt x="63" y="18"/>
                                                          </a:lnTo>
                                                          <a:lnTo>
                                                            <a:pt x="60" y="18"/>
                                                          </a:lnTo>
                                                          <a:lnTo>
                                                            <a:pt x="58" y="17"/>
                                                          </a:lnTo>
                                                          <a:lnTo>
                                                            <a:pt x="55" y="17"/>
                                                          </a:lnTo>
                                                          <a:lnTo>
                                                            <a:pt x="53" y="16"/>
                                                          </a:lnTo>
                                                          <a:lnTo>
                                                            <a:pt x="50" y="16"/>
                                                          </a:lnTo>
                                                          <a:lnTo>
                                                            <a:pt x="48" y="15"/>
                                                          </a:lnTo>
                                                          <a:lnTo>
                                                            <a:pt x="45" y="15"/>
                                                          </a:lnTo>
                                                          <a:lnTo>
                                                            <a:pt x="42" y="14"/>
                                                          </a:lnTo>
                                                          <a:lnTo>
                                                            <a:pt x="40" y="13"/>
                                                          </a:lnTo>
                                                          <a:lnTo>
                                                            <a:pt x="37" y="13"/>
                                                          </a:lnTo>
                                                          <a:lnTo>
                                                            <a:pt x="34" y="12"/>
                                                          </a:lnTo>
                                                          <a:lnTo>
                                                            <a:pt x="31" y="11"/>
                                                          </a:lnTo>
                                                          <a:lnTo>
                                                            <a:pt x="28" y="10"/>
                                                          </a:lnTo>
                                                          <a:lnTo>
                                                            <a:pt x="26" y="9"/>
                                                          </a:lnTo>
                                                          <a:lnTo>
                                                            <a:pt x="23" y="8"/>
                                                          </a:lnTo>
                                                          <a:lnTo>
                                                            <a:pt x="19" y="7"/>
                                                          </a:lnTo>
                                                          <a:lnTo>
                                                            <a:pt x="16" y="6"/>
                                                          </a:lnTo>
                                                          <a:lnTo>
                                                            <a:pt x="13" y="5"/>
                                                          </a:lnTo>
                                                          <a:lnTo>
                                                            <a:pt x="10" y="4"/>
                                                          </a:lnTo>
                                                          <a:lnTo>
                                                            <a:pt x="7" y="3"/>
                                                          </a:lnTo>
                                                          <a:lnTo>
                                                            <a:pt x="3" y="2"/>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02" name="Freeform 58"/>
                                                    <p:cNvSpPr>
                                                      <a:spLocks/>
                                                    </p:cNvSpPr>
                                                    <p:nvPr/>
                                                  </p:nvSpPr>
                                                  <p:spPr bwMode="auto">
                                                    <a:xfrm>
                                                      <a:off x="3027363" y="2085975"/>
                                                      <a:ext cx="109537" cy="176213"/>
                                                    </a:xfrm>
                                                    <a:custGeom>
                                                      <a:avLst/>
                                                      <a:gdLst>
                                                        <a:gd name="T0" fmla="*/ 4 w 69"/>
                                                        <a:gd name="T1" fmla="*/ 2 h 111"/>
                                                        <a:gd name="T2" fmla="*/ 2 w 69"/>
                                                        <a:gd name="T3" fmla="*/ 5 h 111"/>
                                                        <a:gd name="T4" fmla="*/ 1 w 69"/>
                                                        <a:gd name="T5" fmla="*/ 9 h 111"/>
                                                        <a:gd name="T6" fmla="*/ 1 w 69"/>
                                                        <a:gd name="T7" fmla="*/ 12 h 111"/>
                                                        <a:gd name="T8" fmla="*/ 0 w 69"/>
                                                        <a:gd name="T9" fmla="*/ 15 h 111"/>
                                                        <a:gd name="T10" fmla="*/ 0 w 69"/>
                                                        <a:gd name="T11" fmla="*/ 17 h 111"/>
                                                        <a:gd name="T12" fmla="*/ 0 w 69"/>
                                                        <a:gd name="T13" fmla="*/ 20 h 111"/>
                                                        <a:gd name="T14" fmla="*/ 1 w 69"/>
                                                        <a:gd name="T15" fmla="*/ 22 h 111"/>
                                                        <a:gd name="T16" fmla="*/ 1 w 69"/>
                                                        <a:gd name="T17" fmla="*/ 25 h 111"/>
                                                        <a:gd name="T18" fmla="*/ 2 w 69"/>
                                                        <a:gd name="T19" fmla="*/ 27 h 111"/>
                                                        <a:gd name="T20" fmla="*/ 3 w 69"/>
                                                        <a:gd name="T21" fmla="*/ 29 h 111"/>
                                                        <a:gd name="T22" fmla="*/ 4 w 69"/>
                                                        <a:gd name="T23" fmla="*/ 31 h 111"/>
                                                        <a:gd name="T24" fmla="*/ 4 w 69"/>
                                                        <a:gd name="T25" fmla="*/ 33 h 111"/>
                                                        <a:gd name="T26" fmla="*/ 5 w 69"/>
                                                        <a:gd name="T27" fmla="*/ 36 h 111"/>
                                                        <a:gd name="T28" fmla="*/ 6 w 69"/>
                                                        <a:gd name="T29" fmla="*/ 38 h 111"/>
                                                        <a:gd name="T30" fmla="*/ 7 w 69"/>
                                                        <a:gd name="T31" fmla="*/ 40 h 111"/>
                                                        <a:gd name="T32" fmla="*/ 9 w 69"/>
                                                        <a:gd name="T33" fmla="*/ 43 h 111"/>
                                                        <a:gd name="T34" fmla="*/ 11 w 69"/>
                                                        <a:gd name="T35" fmla="*/ 48 h 111"/>
                                                        <a:gd name="T36" fmla="*/ 14 w 69"/>
                                                        <a:gd name="T37" fmla="*/ 53 h 111"/>
                                                        <a:gd name="T38" fmla="*/ 17 w 69"/>
                                                        <a:gd name="T39" fmla="*/ 58 h 111"/>
                                                        <a:gd name="T40" fmla="*/ 20 w 69"/>
                                                        <a:gd name="T41" fmla="*/ 62 h 111"/>
                                                        <a:gd name="T42" fmla="*/ 23 w 69"/>
                                                        <a:gd name="T43" fmla="*/ 66 h 111"/>
                                                        <a:gd name="T44" fmla="*/ 26 w 69"/>
                                                        <a:gd name="T45" fmla="*/ 70 h 111"/>
                                                        <a:gd name="T46" fmla="*/ 29 w 69"/>
                                                        <a:gd name="T47" fmla="*/ 74 h 111"/>
                                                        <a:gd name="T48" fmla="*/ 33 w 69"/>
                                                        <a:gd name="T49" fmla="*/ 78 h 111"/>
                                                        <a:gd name="T50" fmla="*/ 37 w 69"/>
                                                        <a:gd name="T51" fmla="*/ 82 h 111"/>
                                                        <a:gd name="T52" fmla="*/ 41 w 69"/>
                                                        <a:gd name="T53" fmla="*/ 86 h 111"/>
                                                        <a:gd name="T54" fmla="*/ 45 w 69"/>
                                                        <a:gd name="T55" fmla="*/ 90 h 111"/>
                                                        <a:gd name="T56" fmla="*/ 50 w 69"/>
                                                        <a:gd name="T57" fmla="*/ 94 h 111"/>
                                                        <a:gd name="T58" fmla="*/ 55 w 69"/>
                                                        <a:gd name="T59" fmla="*/ 99 h 111"/>
                                                        <a:gd name="T60" fmla="*/ 60 w 69"/>
                                                        <a:gd name="T61" fmla="*/ 103 h 111"/>
                                                        <a:gd name="T62" fmla="*/ 65 w 69"/>
                                                        <a:gd name="T6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4"/>
                                                          </a:lnTo>
                                                          <a:lnTo>
                                                            <a:pt x="2" y="5"/>
                                                          </a:lnTo>
                                                          <a:lnTo>
                                                            <a:pt x="2" y="7"/>
                                                          </a:lnTo>
                                                          <a:lnTo>
                                                            <a:pt x="1" y="9"/>
                                                          </a:lnTo>
                                                          <a:lnTo>
                                                            <a:pt x="1" y="10"/>
                                                          </a:lnTo>
                                                          <a:lnTo>
                                                            <a:pt x="1" y="12"/>
                                                          </a:lnTo>
                                                          <a:lnTo>
                                                            <a:pt x="0" y="13"/>
                                                          </a:lnTo>
                                                          <a:lnTo>
                                                            <a:pt x="0" y="15"/>
                                                          </a:lnTo>
                                                          <a:lnTo>
                                                            <a:pt x="0" y="16"/>
                                                          </a:lnTo>
                                                          <a:lnTo>
                                                            <a:pt x="0" y="17"/>
                                                          </a:lnTo>
                                                          <a:lnTo>
                                                            <a:pt x="0" y="19"/>
                                                          </a:lnTo>
                                                          <a:lnTo>
                                                            <a:pt x="0" y="20"/>
                                                          </a:lnTo>
                                                          <a:lnTo>
                                                            <a:pt x="0" y="21"/>
                                                          </a:lnTo>
                                                          <a:lnTo>
                                                            <a:pt x="1" y="22"/>
                                                          </a:lnTo>
                                                          <a:lnTo>
                                                            <a:pt x="1" y="24"/>
                                                          </a:lnTo>
                                                          <a:lnTo>
                                                            <a:pt x="1" y="25"/>
                                                          </a:lnTo>
                                                          <a:lnTo>
                                                            <a:pt x="1" y="26"/>
                                                          </a:lnTo>
                                                          <a:lnTo>
                                                            <a:pt x="2" y="27"/>
                                                          </a:lnTo>
                                                          <a:lnTo>
                                                            <a:pt x="2" y="28"/>
                                                          </a:lnTo>
                                                          <a:lnTo>
                                                            <a:pt x="3" y="29"/>
                                                          </a:lnTo>
                                                          <a:lnTo>
                                                            <a:pt x="3" y="30"/>
                                                          </a:lnTo>
                                                          <a:lnTo>
                                                            <a:pt x="4" y="31"/>
                                                          </a:lnTo>
                                                          <a:lnTo>
                                                            <a:pt x="4" y="32"/>
                                                          </a:lnTo>
                                                          <a:lnTo>
                                                            <a:pt x="4" y="33"/>
                                                          </a:lnTo>
                                                          <a:lnTo>
                                                            <a:pt x="5" y="35"/>
                                                          </a:lnTo>
                                                          <a:lnTo>
                                                            <a:pt x="5" y="36"/>
                                                          </a:lnTo>
                                                          <a:lnTo>
                                                            <a:pt x="6" y="37"/>
                                                          </a:lnTo>
                                                          <a:lnTo>
                                                            <a:pt x="6" y="38"/>
                                                          </a:lnTo>
                                                          <a:lnTo>
                                                            <a:pt x="7" y="39"/>
                                                          </a:lnTo>
                                                          <a:lnTo>
                                                            <a:pt x="7" y="40"/>
                                                          </a:lnTo>
                                                          <a:lnTo>
                                                            <a:pt x="8" y="41"/>
                                                          </a:lnTo>
                                                          <a:lnTo>
                                                            <a:pt x="9" y="43"/>
                                                          </a:lnTo>
                                                          <a:lnTo>
                                                            <a:pt x="10" y="46"/>
                                                          </a:lnTo>
                                                          <a:lnTo>
                                                            <a:pt x="11" y="48"/>
                                                          </a:lnTo>
                                                          <a:lnTo>
                                                            <a:pt x="12" y="51"/>
                                                          </a:lnTo>
                                                          <a:lnTo>
                                                            <a:pt x="14" y="53"/>
                                                          </a:lnTo>
                                                          <a:lnTo>
                                                            <a:pt x="15" y="56"/>
                                                          </a:lnTo>
                                                          <a:lnTo>
                                                            <a:pt x="17" y="58"/>
                                                          </a:lnTo>
                                                          <a:lnTo>
                                                            <a:pt x="18" y="60"/>
                                                          </a:lnTo>
                                                          <a:lnTo>
                                                            <a:pt x="20" y="62"/>
                                                          </a:lnTo>
                                                          <a:lnTo>
                                                            <a:pt x="21" y="64"/>
                                                          </a:lnTo>
                                                          <a:lnTo>
                                                            <a:pt x="23" y="66"/>
                                                          </a:lnTo>
                                                          <a:lnTo>
                                                            <a:pt x="24" y="68"/>
                                                          </a:lnTo>
                                                          <a:lnTo>
                                                            <a:pt x="26" y="70"/>
                                                          </a:lnTo>
                                                          <a:lnTo>
                                                            <a:pt x="28" y="72"/>
                                                          </a:lnTo>
                                                          <a:lnTo>
                                                            <a:pt x="29" y="74"/>
                                                          </a:lnTo>
                                                          <a:lnTo>
                                                            <a:pt x="31" y="76"/>
                                                          </a:lnTo>
                                                          <a:lnTo>
                                                            <a:pt x="33" y="78"/>
                                                          </a:lnTo>
                                                          <a:lnTo>
                                                            <a:pt x="35" y="80"/>
                                                          </a:lnTo>
                                                          <a:lnTo>
                                                            <a:pt x="37" y="82"/>
                                                          </a:lnTo>
                                                          <a:lnTo>
                                                            <a:pt x="39" y="84"/>
                                                          </a:lnTo>
                                                          <a:lnTo>
                                                            <a:pt x="41" y="86"/>
                                                          </a:lnTo>
                                                          <a:lnTo>
                                                            <a:pt x="43" y="88"/>
                                                          </a:lnTo>
                                                          <a:lnTo>
                                                            <a:pt x="45" y="90"/>
                                                          </a:lnTo>
                                                          <a:lnTo>
                                                            <a:pt x="47" y="92"/>
                                                          </a:lnTo>
                                                          <a:lnTo>
                                                            <a:pt x="50" y="94"/>
                                                          </a:lnTo>
                                                          <a:lnTo>
                                                            <a:pt x="52" y="96"/>
                                                          </a:lnTo>
                                                          <a:lnTo>
                                                            <a:pt x="55" y="99"/>
                                                          </a:lnTo>
                                                          <a:lnTo>
                                                            <a:pt x="57" y="101"/>
                                                          </a:lnTo>
                                                          <a:lnTo>
                                                            <a:pt x="60" y="103"/>
                                                          </a:lnTo>
                                                          <a:lnTo>
                                                            <a:pt x="62" y="105"/>
                                                          </a:lnTo>
                                                          <a:lnTo>
                                                            <a:pt x="65" y="108"/>
                                                          </a:lnTo>
                                                          <a:lnTo>
                                                            <a:pt x="68" y="110"/>
                                                          </a:lnTo>
                                                        </a:path>
                                                      </a:pathLst>
                                                    </a:custGeom>
                                                    <a:noFill/>
                                                    <a:ln w="12699"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05" name="Freeform 61"/>
                                                    <p:cNvSpPr>
                                                      <a:spLocks/>
                                                    </p:cNvSpPr>
                                                    <p:nvPr/>
                                                  </p:nvSpPr>
                                                  <p:spPr bwMode="auto">
                                                    <a:xfrm>
                                                      <a:off x="3235325" y="2084388"/>
                                                      <a:ext cx="203200" cy="31750"/>
                                                    </a:xfrm>
                                                    <a:custGeom>
                                                      <a:avLst/>
                                                      <a:gdLst>
                                                        <a:gd name="T0" fmla="*/ 126 w 128"/>
                                                        <a:gd name="T1" fmla="*/ 2 h 20"/>
                                                        <a:gd name="T2" fmla="*/ 123 w 128"/>
                                                        <a:gd name="T3" fmla="*/ 5 h 20"/>
                                                        <a:gd name="T4" fmla="*/ 121 w 128"/>
                                                        <a:gd name="T5" fmla="*/ 8 h 20"/>
                                                        <a:gd name="T6" fmla="*/ 119 w 128"/>
                                                        <a:gd name="T7" fmla="*/ 10 h 20"/>
                                                        <a:gd name="T8" fmla="*/ 116 w 128"/>
                                                        <a:gd name="T9" fmla="*/ 11 h 20"/>
                                                        <a:gd name="T10" fmla="*/ 114 w 128"/>
                                                        <a:gd name="T11" fmla="*/ 13 h 20"/>
                                                        <a:gd name="T12" fmla="*/ 112 w 128"/>
                                                        <a:gd name="T13" fmla="*/ 14 h 20"/>
                                                        <a:gd name="T14" fmla="*/ 110 w 128"/>
                                                        <a:gd name="T15" fmla="*/ 15 h 20"/>
                                                        <a:gd name="T16" fmla="*/ 107 w 128"/>
                                                        <a:gd name="T17" fmla="*/ 16 h 20"/>
                                                        <a:gd name="T18" fmla="*/ 105 w 128"/>
                                                        <a:gd name="T19" fmla="*/ 16 h 20"/>
                                                        <a:gd name="T20" fmla="*/ 103 w 128"/>
                                                        <a:gd name="T21" fmla="*/ 16 h 20"/>
                                                        <a:gd name="T22" fmla="*/ 100 w 128"/>
                                                        <a:gd name="T23" fmla="*/ 17 h 20"/>
                                                        <a:gd name="T24" fmla="*/ 98 w 128"/>
                                                        <a:gd name="T25" fmla="*/ 17 h 20"/>
                                                        <a:gd name="T26" fmla="*/ 96 w 128"/>
                                                        <a:gd name="T27" fmla="*/ 17 h 20"/>
                                                        <a:gd name="T28" fmla="*/ 94 w 128"/>
                                                        <a:gd name="T29" fmla="*/ 18 h 20"/>
                                                        <a:gd name="T30" fmla="*/ 91 w 128"/>
                                                        <a:gd name="T31" fmla="*/ 18 h 20"/>
                                                        <a:gd name="T32" fmla="*/ 87 w 128"/>
                                                        <a:gd name="T33" fmla="*/ 18 h 20"/>
                                                        <a:gd name="T34" fmla="*/ 82 w 128"/>
                                                        <a:gd name="T35" fmla="*/ 19 h 20"/>
                                                        <a:gd name="T36" fmla="*/ 76 w 128"/>
                                                        <a:gd name="T37" fmla="*/ 19 h 20"/>
                                                        <a:gd name="T38" fmla="*/ 71 w 128"/>
                                                        <a:gd name="T39" fmla="*/ 19 h 20"/>
                                                        <a:gd name="T40" fmla="*/ 66 w 128"/>
                                                        <a:gd name="T41" fmla="*/ 18 h 20"/>
                                                        <a:gd name="T42" fmla="*/ 61 w 128"/>
                                                        <a:gd name="T43" fmla="*/ 18 h 20"/>
                                                        <a:gd name="T44" fmla="*/ 56 w 128"/>
                                                        <a:gd name="T45" fmla="*/ 17 h 20"/>
                                                        <a:gd name="T46" fmla="*/ 50 w 128"/>
                                                        <a:gd name="T47" fmla="*/ 16 h 20"/>
                                                        <a:gd name="T48" fmla="*/ 45 w 128"/>
                                                        <a:gd name="T49" fmla="*/ 15 h 20"/>
                                                        <a:gd name="T50" fmla="*/ 40 w 128"/>
                                                        <a:gd name="T51" fmla="*/ 13 h 20"/>
                                                        <a:gd name="T52" fmla="*/ 34 w 128"/>
                                                        <a:gd name="T53" fmla="*/ 12 h 20"/>
                                                        <a:gd name="T54" fmla="*/ 28 w 128"/>
                                                        <a:gd name="T55" fmla="*/ 10 h 20"/>
                                                        <a:gd name="T56" fmla="*/ 23 w 128"/>
                                                        <a:gd name="T57" fmla="*/ 8 h 20"/>
                                                        <a:gd name="T58" fmla="*/ 17 w 128"/>
                                                        <a:gd name="T59" fmla="*/ 6 h 20"/>
                                                        <a:gd name="T60" fmla="*/ 10 w 128"/>
                                                        <a:gd name="T61" fmla="*/ 4 h 20"/>
                                                        <a:gd name="T62" fmla="*/ 4 w 128"/>
                                                        <a:gd name="T6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127" y="0"/>
                                                          </a:moveTo>
                                                          <a:lnTo>
                                                            <a:pt x="126" y="2"/>
                                                          </a:lnTo>
                                                          <a:lnTo>
                                                            <a:pt x="124" y="3"/>
                                                          </a:lnTo>
                                                          <a:lnTo>
                                                            <a:pt x="123" y="5"/>
                                                          </a:lnTo>
                                                          <a:lnTo>
                                                            <a:pt x="122" y="6"/>
                                                          </a:lnTo>
                                                          <a:lnTo>
                                                            <a:pt x="121" y="8"/>
                                                          </a:lnTo>
                                                          <a:lnTo>
                                                            <a:pt x="120" y="8"/>
                                                          </a:lnTo>
                                                          <a:lnTo>
                                                            <a:pt x="119" y="10"/>
                                                          </a:lnTo>
                                                          <a:lnTo>
                                                            <a:pt x="118" y="11"/>
                                                          </a:lnTo>
                                                          <a:lnTo>
                                                            <a:pt x="116" y="11"/>
                                                          </a:lnTo>
                                                          <a:lnTo>
                                                            <a:pt x="115" y="12"/>
                                                          </a:lnTo>
                                                          <a:lnTo>
                                                            <a:pt x="114" y="13"/>
                                                          </a:lnTo>
                                                          <a:lnTo>
                                                            <a:pt x="113" y="14"/>
                                                          </a:lnTo>
                                                          <a:lnTo>
                                                            <a:pt x="112" y="14"/>
                                                          </a:lnTo>
                                                          <a:lnTo>
                                                            <a:pt x="111" y="14"/>
                                                          </a:lnTo>
                                                          <a:lnTo>
                                                            <a:pt x="110" y="15"/>
                                                          </a:lnTo>
                                                          <a:lnTo>
                                                            <a:pt x="108" y="15"/>
                                                          </a:lnTo>
                                                          <a:lnTo>
                                                            <a:pt x="107" y="16"/>
                                                          </a:lnTo>
                                                          <a:lnTo>
                                                            <a:pt x="106" y="16"/>
                                                          </a:lnTo>
                                                          <a:lnTo>
                                                            <a:pt x="105" y="16"/>
                                                          </a:lnTo>
                                                          <a:lnTo>
                                                            <a:pt x="104" y="16"/>
                                                          </a:lnTo>
                                                          <a:lnTo>
                                                            <a:pt x="103" y="16"/>
                                                          </a:lnTo>
                                                          <a:lnTo>
                                                            <a:pt x="102" y="17"/>
                                                          </a:lnTo>
                                                          <a:lnTo>
                                                            <a:pt x="100" y="17"/>
                                                          </a:lnTo>
                                                          <a:lnTo>
                                                            <a:pt x="99" y="17"/>
                                                          </a:lnTo>
                                                          <a:lnTo>
                                                            <a:pt x="98" y="17"/>
                                                          </a:lnTo>
                                                          <a:lnTo>
                                                            <a:pt x="97" y="17"/>
                                                          </a:lnTo>
                                                          <a:lnTo>
                                                            <a:pt x="96" y="17"/>
                                                          </a:lnTo>
                                                          <a:lnTo>
                                                            <a:pt x="95" y="17"/>
                                                          </a:lnTo>
                                                          <a:lnTo>
                                                            <a:pt x="94" y="18"/>
                                                          </a:lnTo>
                                                          <a:lnTo>
                                                            <a:pt x="92" y="18"/>
                                                          </a:lnTo>
                                                          <a:lnTo>
                                                            <a:pt x="91" y="18"/>
                                                          </a:lnTo>
                                                          <a:lnTo>
                                                            <a:pt x="90" y="18"/>
                                                          </a:lnTo>
                                                          <a:lnTo>
                                                            <a:pt x="87" y="18"/>
                                                          </a:lnTo>
                                                          <a:lnTo>
                                                            <a:pt x="85" y="19"/>
                                                          </a:lnTo>
                                                          <a:lnTo>
                                                            <a:pt x="82" y="19"/>
                                                          </a:lnTo>
                                                          <a:lnTo>
                                                            <a:pt x="79" y="19"/>
                                                          </a:lnTo>
                                                          <a:lnTo>
                                                            <a:pt x="76" y="19"/>
                                                          </a:lnTo>
                                                          <a:lnTo>
                                                            <a:pt x="74" y="19"/>
                                                          </a:lnTo>
                                                          <a:lnTo>
                                                            <a:pt x="71" y="19"/>
                                                          </a:lnTo>
                                                          <a:lnTo>
                                                            <a:pt x="68" y="19"/>
                                                          </a:lnTo>
                                                          <a:lnTo>
                                                            <a:pt x="66" y="18"/>
                                                          </a:lnTo>
                                                          <a:lnTo>
                                                            <a:pt x="63" y="18"/>
                                                          </a:lnTo>
                                                          <a:lnTo>
                                                            <a:pt x="61" y="18"/>
                                                          </a:lnTo>
                                                          <a:lnTo>
                                                            <a:pt x="58" y="17"/>
                                                          </a:lnTo>
                                                          <a:lnTo>
                                                            <a:pt x="56" y="17"/>
                                                          </a:lnTo>
                                                          <a:lnTo>
                                                            <a:pt x="53" y="16"/>
                                                          </a:lnTo>
                                                          <a:lnTo>
                                                            <a:pt x="50" y="16"/>
                                                          </a:lnTo>
                                                          <a:lnTo>
                                                            <a:pt x="48" y="15"/>
                                                          </a:lnTo>
                                                          <a:lnTo>
                                                            <a:pt x="45" y="15"/>
                                                          </a:lnTo>
                                                          <a:lnTo>
                                                            <a:pt x="42" y="14"/>
                                                          </a:lnTo>
                                                          <a:lnTo>
                                                            <a:pt x="40" y="13"/>
                                                          </a:lnTo>
                                                          <a:lnTo>
                                                            <a:pt x="37" y="13"/>
                                                          </a:lnTo>
                                                          <a:lnTo>
                                                            <a:pt x="34" y="12"/>
                                                          </a:lnTo>
                                                          <a:lnTo>
                                                            <a:pt x="31" y="11"/>
                                                          </a:lnTo>
                                                          <a:lnTo>
                                                            <a:pt x="28" y="10"/>
                                                          </a:lnTo>
                                                          <a:lnTo>
                                                            <a:pt x="26" y="9"/>
                                                          </a:lnTo>
                                                          <a:lnTo>
                                                            <a:pt x="23" y="8"/>
                                                          </a:lnTo>
                                                          <a:lnTo>
                                                            <a:pt x="20" y="7"/>
                                                          </a:lnTo>
                                                          <a:lnTo>
                                                            <a:pt x="17" y="6"/>
                                                          </a:lnTo>
                                                          <a:lnTo>
                                                            <a:pt x="13" y="5"/>
                                                          </a:lnTo>
                                                          <a:lnTo>
                                                            <a:pt x="10" y="4"/>
                                                          </a:lnTo>
                                                          <a:lnTo>
                                                            <a:pt x="7" y="3"/>
                                                          </a:lnTo>
                                                          <a:lnTo>
                                                            <a:pt x="4" y="2"/>
                                                          </a:lnTo>
                                                          <a:lnTo>
                                                            <a:pt x="0" y="1"/>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06" name="Freeform 62"/>
                                                    <p:cNvSpPr>
                                                      <a:spLocks/>
                                                    </p:cNvSpPr>
                                                    <p:nvPr/>
                                                  </p:nvSpPr>
                                                  <p:spPr bwMode="auto">
                                                    <a:xfrm>
                                                      <a:off x="3336925" y="1909763"/>
                                                      <a:ext cx="107950" cy="176212"/>
                                                    </a:xfrm>
                                                    <a:custGeom>
                                                      <a:avLst/>
                                                      <a:gdLst>
                                                        <a:gd name="T0" fmla="*/ 64 w 68"/>
                                                        <a:gd name="T1" fmla="*/ 108 h 111"/>
                                                        <a:gd name="T2" fmla="*/ 65 w 68"/>
                                                        <a:gd name="T3" fmla="*/ 105 h 111"/>
                                                        <a:gd name="T4" fmla="*/ 66 w 68"/>
                                                        <a:gd name="T5" fmla="*/ 102 h 111"/>
                                                        <a:gd name="T6" fmla="*/ 67 w 68"/>
                                                        <a:gd name="T7" fmla="*/ 99 h 111"/>
                                                        <a:gd name="T8" fmla="*/ 67 w 68"/>
                                                        <a:gd name="T9" fmla="*/ 96 h 111"/>
                                                        <a:gd name="T10" fmla="*/ 67 w 68"/>
                                                        <a:gd name="T11" fmla="*/ 93 h 111"/>
                                                        <a:gd name="T12" fmla="*/ 67 w 68"/>
                                                        <a:gd name="T13" fmla="*/ 91 h 111"/>
                                                        <a:gd name="T14" fmla="*/ 67 w 68"/>
                                                        <a:gd name="T15" fmla="*/ 88 h 111"/>
                                                        <a:gd name="T16" fmla="*/ 66 w 68"/>
                                                        <a:gd name="T17" fmla="*/ 86 h 111"/>
                                                        <a:gd name="T18" fmla="*/ 66 w 68"/>
                                                        <a:gd name="T19" fmla="*/ 84 h 111"/>
                                                        <a:gd name="T20" fmla="*/ 65 w 68"/>
                                                        <a:gd name="T21" fmla="*/ 81 h 111"/>
                                                        <a:gd name="T22" fmla="*/ 64 w 68"/>
                                                        <a:gd name="T23" fmla="*/ 79 h 111"/>
                                                        <a:gd name="T24" fmla="*/ 63 w 68"/>
                                                        <a:gd name="T25" fmla="*/ 77 h 111"/>
                                                        <a:gd name="T26" fmla="*/ 62 w 68"/>
                                                        <a:gd name="T27" fmla="*/ 75 h 111"/>
                                                        <a:gd name="T28" fmla="*/ 61 w 68"/>
                                                        <a:gd name="T29" fmla="*/ 73 h 111"/>
                                                        <a:gd name="T30" fmla="*/ 60 w 68"/>
                                                        <a:gd name="T31" fmla="*/ 71 h 111"/>
                                                        <a:gd name="T32" fmla="*/ 59 w 68"/>
                                                        <a:gd name="T33" fmla="*/ 67 h 111"/>
                                                        <a:gd name="T34" fmla="*/ 56 w 68"/>
                                                        <a:gd name="T35" fmla="*/ 62 h 111"/>
                                                        <a:gd name="T36" fmla="*/ 54 w 68"/>
                                                        <a:gd name="T37" fmla="*/ 57 h 111"/>
                                                        <a:gd name="T38" fmla="*/ 51 w 68"/>
                                                        <a:gd name="T39" fmla="*/ 53 h 111"/>
                                                        <a:gd name="T40" fmla="*/ 48 w 68"/>
                                                        <a:gd name="T41" fmla="*/ 48 h 111"/>
                                                        <a:gd name="T42" fmla="*/ 45 w 68"/>
                                                        <a:gd name="T43" fmla="*/ 44 h 111"/>
                                                        <a:gd name="T44" fmla="*/ 42 w 68"/>
                                                        <a:gd name="T45" fmla="*/ 40 h 111"/>
                                                        <a:gd name="T46" fmla="*/ 38 w 68"/>
                                                        <a:gd name="T47" fmla="*/ 36 h 111"/>
                                                        <a:gd name="T48" fmla="*/ 35 w 68"/>
                                                        <a:gd name="T49" fmla="*/ 32 h 111"/>
                                                        <a:gd name="T50" fmla="*/ 31 w 68"/>
                                                        <a:gd name="T51" fmla="*/ 28 h 111"/>
                                                        <a:gd name="T52" fmla="*/ 27 w 68"/>
                                                        <a:gd name="T53" fmla="*/ 24 h 111"/>
                                                        <a:gd name="T54" fmla="*/ 22 w 68"/>
                                                        <a:gd name="T55" fmla="*/ 20 h 111"/>
                                                        <a:gd name="T56" fmla="*/ 18 w 68"/>
                                                        <a:gd name="T57" fmla="*/ 16 h 111"/>
                                                        <a:gd name="T58" fmla="*/ 13 w 68"/>
                                                        <a:gd name="T59" fmla="*/ 12 h 111"/>
                                                        <a:gd name="T60" fmla="*/ 8 w 68"/>
                                                        <a:gd name="T61" fmla="*/ 8 h 111"/>
                                                        <a:gd name="T62" fmla="*/ 3 w 68"/>
                                                        <a:gd name="T63"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63" y="110"/>
                                                          </a:moveTo>
                                                          <a:lnTo>
                                                            <a:pt x="64" y="108"/>
                                                          </a:lnTo>
                                                          <a:lnTo>
                                                            <a:pt x="64" y="107"/>
                                                          </a:lnTo>
                                                          <a:lnTo>
                                                            <a:pt x="65" y="105"/>
                                                          </a:lnTo>
                                                          <a:lnTo>
                                                            <a:pt x="66" y="104"/>
                                                          </a:lnTo>
                                                          <a:lnTo>
                                                            <a:pt x="66" y="102"/>
                                                          </a:lnTo>
                                                          <a:lnTo>
                                                            <a:pt x="66" y="100"/>
                                                          </a:lnTo>
                                                          <a:lnTo>
                                                            <a:pt x="67" y="99"/>
                                                          </a:lnTo>
                                                          <a:lnTo>
                                                            <a:pt x="67" y="97"/>
                                                          </a:lnTo>
                                                          <a:lnTo>
                                                            <a:pt x="67" y="96"/>
                                                          </a:lnTo>
                                                          <a:lnTo>
                                                            <a:pt x="67" y="95"/>
                                                          </a:lnTo>
                                                          <a:lnTo>
                                                            <a:pt x="67" y="93"/>
                                                          </a:lnTo>
                                                          <a:lnTo>
                                                            <a:pt x="67" y="92"/>
                                                          </a:lnTo>
                                                          <a:lnTo>
                                                            <a:pt x="67" y="91"/>
                                                          </a:lnTo>
                                                          <a:lnTo>
                                                            <a:pt x="67" y="89"/>
                                                          </a:lnTo>
                                                          <a:lnTo>
                                                            <a:pt x="67" y="88"/>
                                                          </a:lnTo>
                                                          <a:lnTo>
                                                            <a:pt x="67" y="87"/>
                                                          </a:lnTo>
                                                          <a:lnTo>
                                                            <a:pt x="66" y="86"/>
                                                          </a:lnTo>
                                                          <a:lnTo>
                                                            <a:pt x="66" y="85"/>
                                                          </a:lnTo>
                                                          <a:lnTo>
                                                            <a:pt x="66" y="84"/>
                                                          </a:lnTo>
                                                          <a:lnTo>
                                                            <a:pt x="65" y="82"/>
                                                          </a:lnTo>
                                                          <a:lnTo>
                                                            <a:pt x="65" y="81"/>
                                                          </a:lnTo>
                                                          <a:lnTo>
                                                            <a:pt x="65" y="80"/>
                                                          </a:lnTo>
                                                          <a:lnTo>
                                                            <a:pt x="64" y="79"/>
                                                          </a:lnTo>
                                                          <a:lnTo>
                                                            <a:pt x="64" y="78"/>
                                                          </a:lnTo>
                                                          <a:lnTo>
                                                            <a:pt x="63" y="77"/>
                                                          </a:lnTo>
                                                          <a:lnTo>
                                                            <a:pt x="63" y="76"/>
                                                          </a:lnTo>
                                                          <a:lnTo>
                                                            <a:pt x="62" y="75"/>
                                                          </a:lnTo>
                                                          <a:lnTo>
                                                            <a:pt x="62" y="74"/>
                                                          </a:lnTo>
                                                          <a:lnTo>
                                                            <a:pt x="61" y="73"/>
                                                          </a:lnTo>
                                                          <a:lnTo>
                                                            <a:pt x="61" y="72"/>
                                                          </a:lnTo>
                                                          <a:lnTo>
                                                            <a:pt x="60" y="71"/>
                                                          </a:lnTo>
                                                          <a:lnTo>
                                                            <a:pt x="60" y="69"/>
                                                          </a:lnTo>
                                                          <a:lnTo>
                                                            <a:pt x="59" y="67"/>
                                                          </a:lnTo>
                                                          <a:lnTo>
                                                            <a:pt x="57" y="64"/>
                                                          </a:lnTo>
                                                          <a:lnTo>
                                                            <a:pt x="56" y="62"/>
                                                          </a:lnTo>
                                                          <a:lnTo>
                                                            <a:pt x="55" y="60"/>
                                                          </a:lnTo>
                                                          <a:lnTo>
                                                            <a:pt x="54" y="57"/>
                                                          </a:lnTo>
                                                          <a:lnTo>
                                                            <a:pt x="52" y="55"/>
                                                          </a:lnTo>
                                                          <a:lnTo>
                                                            <a:pt x="51" y="53"/>
                                                          </a:lnTo>
                                                          <a:lnTo>
                                                            <a:pt x="49" y="51"/>
                                                          </a:lnTo>
                                                          <a:lnTo>
                                                            <a:pt x="48" y="48"/>
                                                          </a:lnTo>
                                                          <a:lnTo>
                                                            <a:pt x="46" y="46"/>
                                                          </a:lnTo>
                                                          <a:lnTo>
                                                            <a:pt x="45" y="44"/>
                                                          </a:lnTo>
                                                          <a:lnTo>
                                                            <a:pt x="43" y="42"/>
                                                          </a:lnTo>
                                                          <a:lnTo>
                                                            <a:pt x="42" y="40"/>
                                                          </a:lnTo>
                                                          <a:lnTo>
                                                            <a:pt x="40" y="38"/>
                                                          </a:lnTo>
                                                          <a:lnTo>
                                                            <a:pt x="38" y="36"/>
                                                          </a:lnTo>
                                                          <a:lnTo>
                                                            <a:pt x="36" y="34"/>
                                                          </a:lnTo>
                                                          <a:lnTo>
                                                            <a:pt x="35" y="32"/>
                                                          </a:lnTo>
                                                          <a:lnTo>
                                                            <a:pt x="33" y="30"/>
                                                          </a:lnTo>
                                                          <a:lnTo>
                                                            <a:pt x="31" y="28"/>
                                                          </a:lnTo>
                                                          <a:lnTo>
                                                            <a:pt x="29" y="26"/>
                                                          </a:lnTo>
                                                          <a:lnTo>
                                                            <a:pt x="27" y="24"/>
                                                          </a:lnTo>
                                                          <a:lnTo>
                                                            <a:pt x="25" y="22"/>
                                                          </a:lnTo>
                                                          <a:lnTo>
                                                            <a:pt x="22" y="20"/>
                                                          </a:lnTo>
                                                          <a:lnTo>
                                                            <a:pt x="20" y="18"/>
                                                          </a:lnTo>
                                                          <a:lnTo>
                                                            <a:pt x="18" y="16"/>
                                                          </a:lnTo>
                                                          <a:lnTo>
                                                            <a:pt x="16" y="14"/>
                                                          </a:lnTo>
                                                          <a:lnTo>
                                                            <a:pt x="13" y="12"/>
                                                          </a:lnTo>
                                                          <a:lnTo>
                                                            <a:pt x="11" y="10"/>
                                                          </a:lnTo>
                                                          <a:lnTo>
                                                            <a:pt x="8" y="8"/>
                                                          </a:lnTo>
                                                          <a:lnTo>
                                                            <a:pt x="6" y="5"/>
                                                          </a:lnTo>
                                                          <a:lnTo>
                                                            <a:pt x="3" y="3"/>
                                                          </a:lnTo>
                                                          <a:lnTo>
                                                            <a:pt x="0" y="0"/>
                                                          </a:lnTo>
                                                        </a:path>
                                                      </a:pathLst>
                                                    </a:custGeom>
                                                    <a:noFill/>
                                                    <a:ln w="12699"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07" name="Line 63"/>
                                                    <p:cNvSpPr>
                                                      <a:spLocks noChangeShapeType="1"/>
                                                    </p:cNvSpPr>
                                                    <p:nvPr/>
                                                  </p:nvSpPr>
                                                  <p:spPr bwMode="auto">
                                                    <a:xfrm flipV="1">
                                                      <a:off x="1946275" y="2239963"/>
                                                      <a:ext cx="2016125" cy="3519487"/>
                                                    </a:xfrm>
                                                    <a:prstGeom prst="line">
                                                      <a:avLst/>
                                                    </a:prstGeom>
                                                    <a:noFill/>
                                                    <a:ln w="12699">
                                                      <a:solidFill>
                                                        <a:srgbClr val="FF0000"/>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08" name="Line 64"/>
                                                    <p:cNvSpPr>
                                                      <a:spLocks noChangeShapeType="1"/>
                                                    </p:cNvSpPr>
                                                    <p:nvPr/>
                                                  </p:nvSpPr>
                                                  <p:spPr bwMode="auto">
                                                    <a:xfrm flipV="1">
                                                      <a:off x="2143125" y="2343150"/>
                                                      <a:ext cx="2016125" cy="3519488"/>
                                                    </a:xfrm>
                                                    <a:prstGeom prst="line">
                                                      <a:avLst/>
                                                    </a:prstGeom>
                                                    <a:noFill/>
                                                    <a:ln w="22225">
                                                      <a:solidFill>
                                                        <a:schemeClr val="bg1"/>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29" name="Freeform 85"/>
                                                    <p:cNvSpPr>
                                                      <a:spLocks/>
                                                    </p:cNvSpPr>
                                                    <p:nvPr/>
                                                  </p:nvSpPr>
                                                  <p:spPr bwMode="auto">
                                                    <a:xfrm>
                                                      <a:off x="2690811" y="3733800"/>
                                                      <a:ext cx="161927" cy="115888"/>
                                                    </a:xfrm>
                                                    <a:custGeom>
                                                      <a:avLst/>
                                                      <a:gdLst>
                                                        <a:gd name="T0" fmla="*/ 8 w 53"/>
                                                        <a:gd name="T1" fmla="*/ 10 h 43"/>
                                                        <a:gd name="T2" fmla="*/ 7 w 53"/>
                                                        <a:gd name="T3" fmla="*/ 8 h 43"/>
                                                        <a:gd name="T4" fmla="*/ 5 w 53"/>
                                                        <a:gd name="T5" fmla="*/ 7 h 43"/>
                                                        <a:gd name="T6" fmla="*/ 4 w 53"/>
                                                        <a:gd name="T7" fmla="*/ 6 h 43"/>
                                                        <a:gd name="T8" fmla="*/ 1 w 53"/>
                                                        <a:gd name="T9" fmla="*/ 6 h 43"/>
                                                        <a:gd name="T10" fmla="*/ 17 w 53"/>
                                                        <a:gd name="T11" fmla="*/ 8 h 43"/>
                                                        <a:gd name="T12" fmla="*/ 19 w 53"/>
                                                        <a:gd name="T13" fmla="*/ 5 h 43"/>
                                                        <a:gd name="T14" fmla="*/ 22 w 53"/>
                                                        <a:gd name="T15" fmla="*/ 3 h 43"/>
                                                        <a:gd name="T16" fmla="*/ 25 w 53"/>
                                                        <a:gd name="T17" fmla="*/ 1 h 43"/>
                                                        <a:gd name="T18" fmla="*/ 28 w 53"/>
                                                        <a:gd name="T19" fmla="*/ 1 h 43"/>
                                                        <a:gd name="T20" fmla="*/ 31 w 53"/>
                                                        <a:gd name="T21" fmla="*/ 1 h 43"/>
                                                        <a:gd name="T22" fmla="*/ 35 w 53"/>
                                                        <a:gd name="T23" fmla="*/ 1 h 43"/>
                                                        <a:gd name="T24" fmla="*/ 38 w 53"/>
                                                        <a:gd name="T25" fmla="*/ 3 h 43"/>
                                                        <a:gd name="T26" fmla="*/ 40 w 53"/>
                                                        <a:gd name="T27" fmla="*/ 5 h 43"/>
                                                        <a:gd name="T28" fmla="*/ 42 w 53"/>
                                                        <a:gd name="T29" fmla="*/ 8 h 43"/>
                                                        <a:gd name="T30" fmla="*/ 44 w 53"/>
                                                        <a:gd name="T31" fmla="*/ 11 h 43"/>
                                                        <a:gd name="T32" fmla="*/ 44 w 53"/>
                                                        <a:gd name="T33" fmla="*/ 34 h 43"/>
                                                        <a:gd name="T34" fmla="*/ 44 w 53"/>
                                                        <a:gd name="T35" fmla="*/ 37 h 43"/>
                                                        <a:gd name="T36" fmla="*/ 45 w 53"/>
                                                        <a:gd name="T37" fmla="*/ 39 h 43"/>
                                                        <a:gd name="T38" fmla="*/ 48 w 53"/>
                                                        <a:gd name="T39" fmla="*/ 39 h 43"/>
                                                        <a:gd name="T40" fmla="*/ 50 w 53"/>
                                                        <a:gd name="T41" fmla="*/ 39 h 43"/>
                                                        <a:gd name="T42" fmla="*/ 52 w 53"/>
                                                        <a:gd name="T43" fmla="*/ 42 h 43"/>
                                                        <a:gd name="T44" fmla="*/ 30 w 53"/>
                                                        <a:gd name="T45" fmla="*/ 39 h 43"/>
                                                        <a:gd name="T46" fmla="*/ 32 w 53"/>
                                                        <a:gd name="T47" fmla="*/ 39 h 43"/>
                                                        <a:gd name="T48" fmla="*/ 34 w 53"/>
                                                        <a:gd name="T49" fmla="*/ 38 h 43"/>
                                                        <a:gd name="T50" fmla="*/ 35 w 53"/>
                                                        <a:gd name="T51" fmla="*/ 36 h 43"/>
                                                        <a:gd name="T52" fmla="*/ 35 w 53"/>
                                                        <a:gd name="T53" fmla="*/ 15 h 43"/>
                                                        <a:gd name="T54" fmla="*/ 35 w 53"/>
                                                        <a:gd name="T55" fmla="*/ 11 h 43"/>
                                                        <a:gd name="T56" fmla="*/ 34 w 53"/>
                                                        <a:gd name="T57" fmla="*/ 9 h 43"/>
                                                        <a:gd name="T58" fmla="*/ 32 w 53"/>
                                                        <a:gd name="T59" fmla="*/ 7 h 43"/>
                                                        <a:gd name="T60" fmla="*/ 30 w 53"/>
                                                        <a:gd name="T61" fmla="*/ 6 h 43"/>
                                                        <a:gd name="T62" fmla="*/ 27 w 53"/>
                                                        <a:gd name="T63" fmla="*/ 6 h 43"/>
                                                        <a:gd name="T64" fmla="*/ 24 w 53"/>
                                                        <a:gd name="T65" fmla="*/ 7 h 43"/>
                                                        <a:gd name="T66" fmla="*/ 22 w 53"/>
                                                        <a:gd name="T67" fmla="*/ 8 h 43"/>
                                                        <a:gd name="T68" fmla="*/ 20 w 53"/>
                                                        <a:gd name="T69" fmla="*/ 11 h 43"/>
                                                        <a:gd name="T70" fmla="*/ 18 w 53"/>
                                                        <a:gd name="T71" fmla="*/ 13 h 43"/>
                                                        <a:gd name="T72" fmla="*/ 17 w 53"/>
                                                        <a:gd name="T73" fmla="*/ 17 h 43"/>
                                                        <a:gd name="T74" fmla="*/ 17 w 53"/>
                                                        <a:gd name="T75" fmla="*/ 34 h 43"/>
                                                        <a:gd name="T76" fmla="*/ 17 w 53"/>
                                                        <a:gd name="T77" fmla="*/ 37 h 43"/>
                                                        <a:gd name="T78" fmla="*/ 18 w 53"/>
                                                        <a:gd name="T79" fmla="*/ 39 h 43"/>
                                                        <a:gd name="T80" fmla="*/ 21 w 53"/>
                                                        <a:gd name="T81" fmla="*/ 39 h 43"/>
                                                        <a:gd name="T82" fmla="*/ 23 w 53"/>
                                                        <a:gd name="T83" fmla="*/ 39 h 43"/>
                                                        <a:gd name="T84" fmla="*/ 0 w 53"/>
                                                        <a:gd name="T85" fmla="*/ 39 h 43"/>
                                                        <a:gd name="T86" fmla="*/ 3 w 53"/>
                                                        <a:gd name="T87" fmla="*/ 39 h 43"/>
                                                        <a:gd name="T88" fmla="*/ 5 w 53"/>
                                                        <a:gd name="T89" fmla="*/ 39 h 43"/>
                                                        <a:gd name="T90" fmla="*/ 7 w 53"/>
                                                        <a:gd name="T91" fmla="*/ 38 h 43"/>
                                                        <a:gd name="T92" fmla="*/ 8 w 53"/>
                                                        <a:gd name="T93"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43">
                                                          <a:moveTo>
                                                            <a:pt x="8" y="25"/>
                                                          </a:moveTo>
                                                          <a:lnTo>
                                                            <a:pt x="8" y="11"/>
                                                          </a:lnTo>
                                                          <a:lnTo>
                                                            <a:pt x="8" y="10"/>
                                                          </a:lnTo>
                                                          <a:lnTo>
                                                            <a:pt x="8" y="9"/>
                                                          </a:lnTo>
                                                          <a:lnTo>
                                                            <a:pt x="8" y="8"/>
                                                          </a:lnTo>
                                                          <a:lnTo>
                                                            <a:pt x="7" y="8"/>
                                                          </a:lnTo>
                                                          <a:lnTo>
                                                            <a:pt x="7" y="7"/>
                                                          </a:lnTo>
                                                          <a:lnTo>
                                                            <a:pt x="6" y="7"/>
                                                          </a:lnTo>
                                                          <a:lnTo>
                                                            <a:pt x="5" y="7"/>
                                                          </a:lnTo>
                                                          <a:lnTo>
                                                            <a:pt x="5" y="6"/>
                                                          </a:lnTo>
                                                          <a:lnTo>
                                                            <a:pt x="4" y="6"/>
                                                          </a:lnTo>
                                                          <a:lnTo>
                                                            <a:pt x="4" y="6"/>
                                                          </a:lnTo>
                                                          <a:lnTo>
                                                            <a:pt x="3" y="6"/>
                                                          </a:lnTo>
                                                          <a:lnTo>
                                                            <a:pt x="2" y="6"/>
                                                          </a:lnTo>
                                                          <a:lnTo>
                                                            <a:pt x="1" y="6"/>
                                                          </a:lnTo>
                                                          <a:lnTo>
                                                            <a:pt x="1" y="2"/>
                                                          </a:lnTo>
                                                          <a:lnTo>
                                                            <a:pt x="17" y="1"/>
                                                          </a:lnTo>
                                                          <a:lnTo>
                                                            <a:pt x="17" y="8"/>
                                                          </a:lnTo>
                                                          <a:lnTo>
                                                            <a:pt x="17" y="7"/>
                                                          </a:lnTo>
                                                          <a:lnTo>
                                                            <a:pt x="18" y="6"/>
                                                          </a:lnTo>
                                                          <a:lnTo>
                                                            <a:pt x="19" y="5"/>
                                                          </a:lnTo>
                                                          <a:lnTo>
                                                            <a:pt x="20" y="4"/>
                                                          </a:lnTo>
                                                          <a:lnTo>
                                                            <a:pt x="21" y="4"/>
                                                          </a:lnTo>
                                                          <a:lnTo>
                                                            <a:pt x="22" y="3"/>
                                                          </a:lnTo>
                                                          <a:lnTo>
                                                            <a:pt x="22" y="3"/>
                                                          </a:lnTo>
                                                          <a:lnTo>
                                                            <a:pt x="23" y="2"/>
                                                          </a:lnTo>
                                                          <a:lnTo>
                                                            <a:pt x="25" y="1"/>
                                                          </a:lnTo>
                                                          <a:lnTo>
                                                            <a:pt x="26" y="1"/>
                                                          </a:lnTo>
                                                          <a:lnTo>
                                                            <a:pt x="27" y="1"/>
                                                          </a:lnTo>
                                                          <a:lnTo>
                                                            <a:pt x="28" y="1"/>
                                                          </a:lnTo>
                                                          <a:lnTo>
                                                            <a:pt x="30" y="0"/>
                                                          </a:lnTo>
                                                          <a:lnTo>
                                                            <a:pt x="30" y="0"/>
                                                          </a:lnTo>
                                                          <a:lnTo>
                                                            <a:pt x="31" y="1"/>
                                                          </a:lnTo>
                                                          <a:lnTo>
                                                            <a:pt x="32" y="1"/>
                                                          </a:lnTo>
                                                          <a:lnTo>
                                                            <a:pt x="34" y="1"/>
                                                          </a:lnTo>
                                                          <a:lnTo>
                                                            <a:pt x="35" y="1"/>
                                                          </a:lnTo>
                                                          <a:lnTo>
                                                            <a:pt x="36" y="2"/>
                                                          </a:lnTo>
                                                          <a:lnTo>
                                                            <a:pt x="37" y="2"/>
                                                          </a:lnTo>
                                                          <a:lnTo>
                                                            <a:pt x="38" y="3"/>
                                                          </a:lnTo>
                                                          <a:lnTo>
                                                            <a:pt x="39" y="4"/>
                                                          </a:lnTo>
                                                          <a:lnTo>
                                                            <a:pt x="39" y="4"/>
                                                          </a:lnTo>
                                                          <a:lnTo>
                                                            <a:pt x="40" y="5"/>
                                                          </a:lnTo>
                                                          <a:lnTo>
                                                            <a:pt x="41" y="6"/>
                                                          </a:lnTo>
                                                          <a:lnTo>
                                                            <a:pt x="42" y="7"/>
                                                          </a:lnTo>
                                                          <a:lnTo>
                                                            <a:pt x="42" y="8"/>
                                                          </a:lnTo>
                                                          <a:lnTo>
                                                            <a:pt x="43" y="9"/>
                                                          </a:lnTo>
                                                          <a:lnTo>
                                                            <a:pt x="43" y="11"/>
                                                          </a:lnTo>
                                                          <a:lnTo>
                                                            <a:pt x="44" y="11"/>
                                                          </a:lnTo>
                                                          <a:lnTo>
                                                            <a:pt x="44" y="13"/>
                                                          </a:lnTo>
                                                          <a:lnTo>
                                                            <a:pt x="44" y="14"/>
                                                          </a:lnTo>
                                                          <a:lnTo>
                                                            <a:pt x="44" y="34"/>
                                                          </a:lnTo>
                                                          <a:lnTo>
                                                            <a:pt x="44" y="35"/>
                                                          </a:lnTo>
                                                          <a:lnTo>
                                                            <a:pt x="44" y="36"/>
                                                          </a:lnTo>
                                                          <a:lnTo>
                                                            <a:pt x="44" y="37"/>
                                                          </a:lnTo>
                                                          <a:lnTo>
                                                            <a:pt x="44" y="38"/>
                                                          </a:lnTo>
                                                          <a:lnTo>
                                                            <a:pt x="45" y="38"/>
                                                          </a:lnTo>
                                                          <a:lnTo>
                                                            <a:pt x="45" y="39"/>
                                                          </a:lnTo>
                                                          <a:lnTo>
                                                            <a:pt x="46" y="39"/>
                                                          </a:lnTo>
                                                          <a:lnTo>
                                                            <a:pt x="47" y="39"/>
                                                          </a:lnTo>
                                                          <a:lnTo>
                                                            <a:pt x="48" y="39"/>
                                                          </a:lnTo>
                                                          <a:lnTo>
                                                            <a:pt x="48" y="39"/>
                                                          </a:lnTo>
                                                          <a:lnTo>
                                                            <a:pt x="49" y="39"/>
                                                          </a:lnTo>
                                                          <a:lnTo>
                                                            <a:pt x="50" y="39"/>
                                                          </a:lnTo>
                                                          <a:lnTo>
                                                            <a:pt x="51" y="39"/>
                                                          </a:lnTo>
                                                          <a:lnTo>
                                                            <a:pt x="52" y="39"/>
                                                          </a:lnTo>
                                                          <a:lnTo>
                                                            <a:pt x="52" y="42"/>
                                                          </a:lnTo>
                                                          <a:lnTo>
                                                            <a:pt x="29" y="42"/>
                                                          </a:lnTo>
                                                          <a:lnTo>
                                                            <a:pt x="29" y="39"/>
                                                          </a:lnTo>
                                                          <a:lnTo>
                                                            <a:pt x="30" y="39"/>
                                                          </a:lnTo>
                                                          <a:lnTo>
                                                            <a:pt x="30" y="39"/>
                                                          </a:lnTo>
                                                          <a:lnTo>
                                                            <a:pt x="31" y="39"/>
                                                          </a:lnTo>
                                                          <a:lnTo>
                                                            <a:pt x="32" y="39"/>
                                                          </a:lnTo>
                                                          <a:lnTo>
                                                            <a:pt x="33" y="39"/>
                                                          </a:lnTo>
                                                          <a:lnTo>
                                                            <a:pt x="34" y="39"/>
                                                          </a:lnTo>
                                                          <a:lnTo>
                                                            <a:pt x="34" y="38"/>
                                                          </a:lnTo>
                                                          <a:lnTo>
                                                            <a:pt x="35" y="38"/>
                                                          </a:lnTo>
                                                          <a:lnTo>
                                                            <a:pt x="35" y="37"/>
                                                          </a:lnTo>
                                                          <a:lnTo>
                                                            <a:pt x="35" y="36"/>
                                                          </a:lnTo>
                                                          <a:lnTo>
                                                            <a:pt x="35" y="35"/>
                                                          </a:lnTo>
                                                          <a:lnTo>
                                                            <a:pt x="35" y="34"/>
                                                          </a:lnTo>
                                                          <a:lnTo>
                                                            <a:pt x="35" y="15"/>
                                                          </a:lnTo>
                                                          <a:lnTo>
                                                            <a:pt x="35" y="14"/>
                                                          </a:lnTo>
                                                          <a:lnTo>
                                                            <a:pt x="35" y="13"/>
                                                          </a:lnTo>
                                                          <a:lnTo>
                                                            <a:pt x="35" y="11"/>
                                                          </a:lnTo>
                                                          <a:lnTo>
                                                            <a:pt x="35" y="11"/>
                                                          </a:lnTo>
                                                          <a:lnTo>
                                                            <a:pt x="34" y="10"/>
                                                          </a:lnTo>
                                                          <a:lnTo>
                                                            <a:pt x="34" y="9"/>
                                                          </a:lnTo>
                                                          <a:lnTo>
                                                            <a:pt x="33" y="9"/>
                                                          </a:lnTo>
                                                          <a:lnTo>
                                                            <a:pt x="32" y="8"/>
                                                          </a:lnTo>
                                                          <a:lnTo>
                                                            <a:pt x="32" y="7"/>
                                                          </a:lnTo>
                                                          <a:lnTo>
                                                            <a:pt x="31" y="7"/>
                                                          </a:lnTo>
                                                          <a:lnTo>
                                                            <a:pt x="30" y="6"/>
                                                          </a:lnTo>
                                                          <a:lnTo>
                                                            <a:pt x="30" y="6"/>
                                                          </a:lnTo>
                                                          <a:lnTo>
                                                            <a:pt x="29" y="6"/>
                                                          </a:lnTo>
                                                          <a:lnTo>
                                                            <a:pt x="28" y="6"/>
                                                          </a:lnTo>
                                                          <a:lnTo>
                                                            <a:pt x="27" y="6"/>
                                                          </a:lnTo>
                                                          <a:lnTo>
                                                            <a:pt x="26" y="6"/>
                                                          </a:lnTo>
                                                          <a:lnTo>
                                                            <a:pt x="25" y="6"/>
                                                          </a:lnTo>
                                                          <a:lnTo>
                                                            <a:pt x="24" y="7"/>
                                                          </a:lnTo>
                                                          <a:lnTo>
                                                            <a:pt x="23" y="7"/>
                                                          </a:lnTo>
                                                          <a:lnTo>
                                                            <a:pt x="22" y="8"/>
                                                          </a:lnTo>
                                                          <a:lnTo>
                                                            <a:pt x="22" y="8"/>
                                                          </a:lnTo>
                                                          <a:lnTo>
                                                            <a:pt x="21" y="9"/>
                                                          </a:lnTo>
                                                          <a:lnTo>
                                                            <a:pt x="21" y="10"/>
                                                          </a:lnTo>
                                                          <a:lnTo>
                                                            <a:pt x="20" y="11"/>
                                                          </a:lnTo>
                                                          <a:lnTo>
                                                            <a:pt x="19" y="11"/>
                                                          </a:lnTo>
                                                          <a:lnTo>
                                                            <a:pt x="18" y="12"/>
                                                          </a:lnTo>
                                                          <a:lnTo>
                                                            <a:pt x="18" y="13"/>
                                                          </a:lnTo>
                                                          <a:lnTo>
                                                            <a:pt x="18" y="14"/>
                                                          </a:lnTo>
                                                          <a:lnTo>
                                                            <a:pt x="17" y="16"/>
                                                          </a:lnTo>
                                                          <a:lnTo>
                                                            <a:pt x="17" y="17"/>
                                                          </a:lnTo>
                                                          <a:lnTo>
                                                            <a:pt x="17" y="18"/>
                                                          </a:lnTo>
                                                          <a:lnTo>
                                                            <a:pt x="17" y="20"/>
                                                          </a:lnTo>
                                                          <a:lnTo>
                                                            <a:pt x="17" y="34"/>
                                                          </a:lnTo>
                                                          <a:lnTo>
                                                            <a:pt x="17" y="35"/>
                                                          </a:lnTo>
                                                          <a:lnTo>
                                                            <a:pt x="17" y="36"/>
                                                          </a:lnTo>
                                                          <a:lnTo>
                                                            <a:pt x="17" y="37"/>
                                                          </a:lnTo>
                                                          <a:lnTo>
                                                            <a:pt x="17" y="38"/>
                                                          </a:lnTo>
                                                          <a:lnTo>
                                                            <a:pt x="18" y="38"/>
                                                          </a:lnTo>
                                                          <a:lnTo>
                                                            <a:pt x="18" y="39"/>
                                                          </a:lnTo>
                                                          <a:lnTo>
                                                            <a:pt x="19" y="39"/>
                                                          </a:lnTo>
                                                          <a:lnTo>
                                                            <a:pt x="20" y="39"/>
                                                          </a:lnTo>
                                                          <a:lnTo>
                                                            <a:pt x="21" y="39"/>
                                                          </a:lnTo>
                                                          <a:lnTo>
                                                            <a:pt x="22" y="39"/>
                                                          </a:lnTo>
                                                          <a:lnTo>
                                                            <a:pt x="22" y="39"/>
                                                          </a:lnTo>
                                                          <a:lnTo>
                                                            <a:pt x="23" y="39"/>
                                                          </a:lnTo>
                                                          <a:lnTo>
                                                            <a:pt x="23" y="42"/>
                                                          </a:lnTo>
                                                          <a:lnTo>
                                                            <a:pt x="0" y="42"/>
                                                          </a:lnTo>
                                                          <a:lnTo>
                                                            <a:pt x="0" y="39"/>
                                                          </a:lnTo>
                                                          <a:lnTo>
                                                            <a:pt x="1" y="39"/>
                                                          </a:lnTo>
                                                          <a:lnTo>
                                                            <a:pt x="2" y="39"/>
                                                          </a:lnTo>
                                                          <a:lnTo>
                                                            <a:pt x="3" y="39"/>
                                                          </a:lnTo>
                                                          <a:lnTo>
                                                            <a:pt x="4" y="39"/>
                                                          </a:lnTo>
                                                          <a:lnTo>
                                                            <a:pt x="4" y="39"/>
                                                          </a:lnTo>
                                                          <a:lnTo>
                                                            <a:pt x="5" y="39"/>
                                                          </a:lnTo>
                                                          <a:lnTo>
                                                            <a:pt x="6" y="39"/>
                                                          </a:lnTo>
                                                          <a:lnTo>
                                                            <a:pt x="6" y="38"/>
                                                          </a:lnTo>
                                                          <a:lnTo>
                                                            <a:pt x="7" y="38"/>
                                                          </a:lnTo>
                                                          <a:lnTo>
                                                            <a:pt x="8" y="37"/>
                                                          </a:lnTo>
                                                          <a:lnTo>
                                                            <a:pt x="8" y="36"/>
                                                          </a:lnTo>
                                                          <a:lnTo>
                                                            <a:pt x="8" y="35"/>
                                                          </a:lnTo>
                                                          <a:lnTo>
                                                            <a:pt x="8" y="34"/>
                                                          </a:lnTo>
                                                          <a:lnTo>
                                                            <a:pt x="8" y="25"/>
                                                          </a:lnTo>
                                                        </a:path>
                                                      </a:pathLst>
                                                    </a:custGeom>
                                                    <a:solidFill>
                                                      <a:srgbClr val="FFFF00"/>
                                                    </a:solidFill>
                                                    <a:ln>
                                                      <a:noFill/>
                                                    </a:ln>
                                                    <a:effectLst/>
                                                    <a:extLst/>
                                                  </p:spPr>
                                                  <p:txBody>
                                                    <a:bodyPr/>
                                                    <a:lstStyle/>
                                                    <a:p>
                                                      <a:endParaRPr lang="en-GB"/>
                                                    </a:p>
                                                  </p:txBody>
                                                </p:sp>
                                                <p:grpSp>
                                                  <p:nvGrpSpPr>
                                                    <p:cNvPr id="57483" name="Group 139"/>
                                                    <p:cNvGrpSpPr>
                                                      <a:grpSpLocks/>
                                                    </p:cNvGrpSpPr>
                                                    <p:nvPr/>
                                                  </p:nvGrpSpPr>
                                                  <p:grpSpPr bwMode="auto">
                                                    <a:xfrm>
                                                      <a:off x="2852738" y="1614488"/>
                                                      <a:ext cx="995362" cy="327025"/>
                                                      <a:chOff x="1797" y="1017"/>
                                                      <a:chExt cx="627" cy="206"/>
                                                    </a:xfrm>
                                                  </p:grpSpPr>
                                                  <p:sp>
                                                    <p:nvSpPr>
                                                      <p:cNvPr id="57444" name="Freeform 100"/>
                                                      <p:cNvSpPr>
                                                        <a:spLocks/>
                                                      </p:cNvSpPr>
                                                      <p:nvPr/>
                                                    </p:nvSpPr>
                                                    <p:spPr bwMode="auto">
                                                      <a:xfrm>
                                                        <a:off x="2169" y="1017"/>
                                                        <a:ext cx="168" cy="48"/>
                                                      </a:xfrm>
                                                      <a:custGeom>
                                                        <a:avLst/>
                                                        <a:gdLst>
                                                          <a:gd name="T0" fmla="*/ 0 w 168"/>
                                                          <a:gd name="T1" fmla="*/ 0 h 48"/>
                                                          <a:gd name="T2" fmla="*/ 143 w 168"/>
                                                          <a:gd name="T3" fmla="*/ 0 h 48"/>
                                                          <a:gd name="T4" fmla="*/ 167 w 168"/>
                                                          <a:gd name="T5" fmla="*/ 47 h 48"/>
                                                          <a:gd name="T6" fmla="*/ 6 w 168"/>
                                                          <a:gd name="T7" fmla="*/ 47 h 48"/>
                                                          <a:gd name="T8" fmla="*/ 0 w 168"/>
                                                          <a:gd name="T9" fmla="*/ 0 h 48"/>
                                                        </a:gdLst>
                                                        <a:ahLst/>
                                                        <a:cxnLst>
                                                          <a:cxn ang="0">
                                                            <a:pos x="T0" y="T1"/>
                                                          </a:cxn>
                                                          <a:cxn ang="0">
                                                            <a:pos x="T2" y="T3"/>
                                                          </a:cxn>
                                                          <a:cxn ang="0">
                                                            <a:pos x="T4" y="T5"/>
                                                          </a:cxn>
                                                          <a:cxn ang="0">
                                                            <a:pos x="T6" y="T7"/>
                                                          </a:cxn>
                                                          <a:cxn ang="0">
                                                            <a:pos x="T8" y="T9"/>
                                                          </a:cxn>
                                                        </a:cxnLst>
                                                        <a:rect l="0" t="0" r="r" b="b"/>
                                                        <a:pathLst>
                                                          <a:path w="168" h="48">
                                                            <a:moveTo>
                                                              <a:pt x="0" y="0"/>
                                                            </a:moveTo>
                                                            <a:lnTo>
                                                              <a:pt x="143" y="0"/>
                                                            </a:lnTo>
                                                            <a:lnTo>
                                                              <a:pt x="167" y="47"/>
                                                            </a:lnTo>
                                                            <a:lnTo>
                                                              <a:pt x="6" y="47"/>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45" name="Freeform 101"/>
                                                      <p:cNvSpPr>
                                                        <a:spLocks/>
                                                      </p:cNvSpPr>
                                                      <p:nvPr/>
                                                    </p:nvSpPr>
                                                    <p:spPr bwMode="auto">
                                                      <a:xfrm>
                                                        <a:off x="2181" y="1064"/>
                                                        <a:ext cx="187" cy="56"/>
                                                      </a:xfrm>
                                                      <a:custGeom>
                                                        <a:avLst/>
                                                        <a:gdLst>
                                                          <a:gd name="T0" fmla="*/ 0 w 187"/>
                                                          <a:gd name="T1" fmla="*/ 0 h 56"/>
                                                          <a:gd name="T2" fmla="*/ 155 w 187"/>
                                                          <a:gd name="T3" fmla="*/ 0 h 56"/>
                                                          <a:gd name="T4" fmla="*/ 186 w 187"/>
                                                          <a:gd name="T5" fmla="*/ 55 h 56"/>
                                                          <a:gd name="T6" fmla="*/ 6 w 187"/>
                                                          <a:gd name="T7" fmla="*/ 55 h 56"/>
                                                          <a:gd name="T8" fmla="*/ 0 w 187"/>
                                                          <a:gd name="T9" fmla="*/ 0 h 56"/>
                                                        </a:gdLst>
                                                        <a:ahLst/>
                                                        <a:cxnLst>
                                                          <a:cxn ang="0">
                                                            <a:pos x="T0" y="T1"/>
                                                          </a:cxn>
                                                          <a:cxn ang="0">
                                                            <a:pos x="T2" y="T3"/>
                                                          </a:cxn>
                                                          <a:cxn ang="0">
                                                            <a:pos x="T4" y="T5"/>
                                                          </a:cxn>
                                                          <a:cxn ang="0">
                                                            <a:pos x="T6" y="T7"/>
                                                          </a:cxn>
                                                          <a:cxn ang="0">
                                                            <a:pos x="T8" y="T9"/>
                                                          </a:cxn>
                                                        </a:cxnLst>
                                                        <a:rect l="0" t="0" r="r" b="b"/>
                                                        <a:pathLst>
                                                          <a:path w="187" h="56">
                                                            <a:moveTo>
                                                              <a:pt x="0" y="0"/>
                                                            </a:moveTo>
                                                            <a:lnTo>
                                                              <a:pt x="155" y="0"/>
                                                            </a:lnTo>
                                                            <a:lnTo>
                                                              <a:pt x="186" y="55"/>
                                                            </a:lnTo>
                                                            <a:lnTo>
                                                              <a:pt x="6" y="55"/>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46" name="Freeform 102"/>
                                                      <p:cNvSpPr>
                                                        <a:spLocks/>
                                                      </p:cNvSpPr>
                                                      <p:nvPr/>
                                                    </p:nvSpPr>
                                                    <p:spPr bwMode="auto">
                                                      <a:xfrm>
                                                        <a:off x="2194" y="1123"/>
                                                        <a:ext cx="199" cy="48"/>
                                                      </a:xfrm>
                                                      <a:custGeom>
                                                        <a:avLst/>
                                                        <a:gdLst>
                                                          <a:gd name="T0" fmla="*/ 0 w 199"/>
                                                          <a:gd name="T1" fmla="*/ 0 h 48"/>
                                                          <a:gd name="T2" fmla="*/ 173 w 199"/>
                                                          <a:gd name="T3" fmla="*/ 0 h 48"/>
                                                          <a:gd name="T4" fmla="*/ 198 w 199"/>
                                                          <a:gd name="T5" fmla="*/ 47 h 48"/>
                                                          <a:gd name="T6" fmla="*/ 12 w 199"/>
                                                          <a:gd name="T7" fmla="*/ 47 h 48"/>
                                                          <a:gd name="T8" fmla="*/ 0 w 199"/>
                                                          <a:gd name="T9" fmla="*/ 0 h 48"/>
                                                        </a:gdLst>
                                                        <a:ahLst/>
                                                        <a:cxnLst>
                                                          <a:cxn ang="0">
                                                            <a:pos x="T0" y="T1"/>
                                                          </a:cxn>
                                                          <a:cxn ang="0">
                                                            <a:pos x="T2" y="T3"/>
                                                          </a:cxn>
                                                          <a:cxn ang="0">
                                                            <a:pos x="T4" y="T5"/>
                                                          </a:cxn>
                                                          <a:cxn ang="0">
                                                            <a:pos x="T6" y="T7"/>
                                                          </a:cxn>
                                                          <a:cxn ang="0">
                                                            <a:pos x="T8" y="T9"/>
                                                          </a:cxn>
                                                        </a:cxnLst>
                                                        <a:rect l="0" t="0" r="r" b="b"/>
                                                        <a:pathLst>
                                                          <a:path w="199" h="48">
                                                            <a:moveTo>
                                                              <a:pt x="0" y="0"/>
                                                            </a:moveTo>
                                                            <a:lnTo>
                                                              <a:pt x="173" y="0"/>
                                                            </a:lnTo>
                                                            <a:lnTo>
                                                              <a:pt x="198" y="47"/>
                                                            </a:lnTo>
                                                            <a:lnTo>
                                                              <a:pt x="12" y="47"/>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47" name="Freeform 103"/>
                                                      <p:cNvSpPr>
                                                        <a:spLocks/>
                                                      </p:cNvSpPr>
                                                      <p:nvPr/>
                                                    </p:nvSpPr>
                                                    <p:spPr bwMode="auto">
                                                      <a:xfrm>
                                                        <a:off x="2206" y="1170"/>
                                                        <a:ext cx="218" cy="49"/>
                                                      </a:xfrm>
                                                      <a:custGeom>
                                                        <a:avLst/>
                                                        <a:gdLst>
                                                          <a:gd name="T0" fmla="*/ 0 w 218"/>
                                                          <a:gd name="T1" fmla="*/ 0 h 49"/>
                                                          <a:gd name="T2" fmla="*/ 186 w 218"/>
                                                          <a:gd name="T3" fmla="*/ 0 h 49"/>
                                                          <a:gd name="T4" fmla="*/ 217 w 218"/>
                                                          <a:gd name="T5" fmla="*/ 48 h 49"/>
                                                          <a:gd name="T6" fmla="*/ 13 w 218"/>
                                                          <a:gd name="T7" fmla="*/ 48 h 49"/>
                                                          <a:gd name="T8" fmla="*/ 0 w 218"/>
                                                          <a:gd name="T9" fmla="*/ 0 h 49"/>
                                                        </a:gdLst>
                                                        <a:ahLst/>
                                                        <a:cxnLst>
                                                          <a:cxn ang="0">
                                                            <a:pos x="T0" y="T1"/>
                                                          </a:cxn>
                                                          <a:cxn ang="0">
                                                            <a:pos x="T2" y="T3"/>
                                                          </a:cxn>
                                                          <a:cxn ang="0">
                                                            <a:pos x="T4" y="T5"/>
                                                          </a:cxn>
                                                          <a:cxn ang="0">
                                                            <a:pos x="T6" y="T7"/>
                                                          </a:cxn>
                                                          <a:cxn ang="0">
                                                            <a:pos x="T8" y="T9"/>
                                                          </a:cxn>
                                                        </a:cxnLst>
                                                        <a:rect l="0" t="0" r="r" b="b"/>
                                                        <a:pathLst>
                                                          <a:path w="218" h="49">
                                                            <a:moveTo>
                                                              <a:pt x="0" y="0"/>
                                                            </a:moveTo>
                                                            <a:lnTo>
                                                              <a:pt x="186" y="0"/>
                                                            </a:lnTo>
                                                            <a:lnTo>
                                                              <a:pt x="217" y="48"/>
                                                            </a:lnTo>
                                                            <a:lnTo>
                                                              <a:pt x="13" y="48"/>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48" name="Oval 104"/>
                                                      <p:cNvSpPr>
                                                        <a:spLocks noChangeArrowheads="1"/>
                                                      </p:cNvSpPr>
                                                      <p:nvPr/>
                                                    </p:nvSpPr>
                                                    <p:spPr bwMode="auto">
                                                      <a:xfrm>
                                                        <a:off x="1991" y="1028"/>
                                                        <a:ext cx="147" cy="94"/>
                                                      </a:xfrm>
                                                      <a:prstGeom prst="ellipse">
                                                        <a:avLst/>
                                                      </a:prstGeom>
                                                      <a:solidFill>
                                                        <a:srgbClr val="FFFFF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49" name="Freeform 105"/>
                                                      <p:cNvSpPr>
                                                        <a:spLocks/>
                                                      </p:cNvSpPr>
                                                      <p:nvPr/>
                                                    </p:nvSpPr>
                                                    <p:spPr bwMode="auto">
                                                      <a:xfrm>
                                                        <a:off x="2001" y="1037"/>
                                                        <a:ext cx="187" cy="131"/>
                                                      </a:xfrm>
                                                      <a:custGeom>
                                                        <a:avLst/>
                                                        <a:gdLst>
                                                          <a:gd name="T0" fmla="*/ 131 w 187"/>
                                                          <a:gd name="T1" fmla="*/ 0 h 131"/>
                                                          <a:gd name="T2" fmla="*/ 0 w 187"/>
                                                          <a:gd name="T3" fmla="*/ 90 h 131"/>
                                                          <a:gd name="T4" fmla="*/ 50 w 187"/>
                                                          <a:gd name="T5" fmla="*/ 130 h 131"/>
                                                          <a:gd name="T6" fmla="*/ 186 w 187"/>
                                                          <a:gd name="T7" fmla="*/ 35 h 131"/>
                                                          <a:gd name="T8" fmla="*/ 131 w 187"/>
                                                          <a:gd name="T9" fmla="*/ 0 h 131"/>
                                                        </a:gdLst>
                                                        <a:ahLst/>
                                                        <a:cxnLst>
                                                          <a:cxn ang="0">
                                                            <a:pos x="T0" y="T1"/>
                                                          </a:cxn>
                                                          <a:cxn ang="0">
                                                            <a:pos x="T2" y="T3"/>
                                                          </a:cxn>
                                                          <a:cxn ang="0">
                                                            <a:pos x="T4" y="T5"/>
                                                          </a:cxn>
                                                          <a:cxn ang="0">
                                                            <a:pos x="T6" y="T7"/>
                                                          </a:cxn>
                                                          <a:cxn ang="0">
                                                            <a:pos x="T8" y="T9"/>
                                                          </a:cxn>
                                                        </a:cxnLst>
                                                        <a:rect l="0" t="0" r="r" b="b"/>
                                                        <a:pathLst>
                                                          <a:path w="187" h="131">
                                                            <a:moveTo>
                                                              <a:pt x="131" y="0"/>
                                                            </a:moveTo>
                                                            <a:lnTo>
                                                              <a:pt x="0" y="90"/>
                                                            </a:lnTo>
                                                            <a:lnTo>
                                                              <a:pt x="50" y="130"/>
                                                            </a:lnTo>
                                                            <a:lnTo>
                                                              <a:pt x="186" y="35"/>
                                                            </a:lnTo>
                                                            <a:lnTo>
                                                              <a:pt x="131"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50" name="Freeform 106" descr="20%"/>
                                                      <p:cNvSpPr>
                                                        <a:spLocks/>
                                                      </p:cNvSpPr>
                                                      <p:nvPr/>
                                                    </p:nvSpPr>
                                                    <p:spPr bwMode="auto">
                                                      <a:xfrm>
                                                        <a:off x="1977" y="1112"/>
                                                        <a:ext cx="53" cy="34"/>
                                                      </a:xfrm>
                                                      <a:custGeom>
                                                        <a:avLst/>
                                                        <a:gdLst>
                                                          <a:gd name="T0" fmla="*/ 0 w 53"/>
                                                          <a:gd name="T1" fmla="*/ 0 h 34"/>
                                                          <a:gd name="T2" fmla="*/ 5 w 53"/>
                                                          <a:gd name="T3" fmla="*/ 0 h 34"/>
                                                          <a:gd name="T4" fmla="*/ 52 w 53"/>
                                                          <a:gd name="T5" fmla="*/ 30 h 34"/>
                                                          <a:gd name="T6" fmla="*/ 52 w 53"/>
                                                          <a:gd name="T7" fmla="*/ 33 h 34"/>
                                                          <a:gd name="T8" fmla="*/ 46 w 53"/>
                                                          <a:gd name="T9" fmla="*/ 33 h 34"/>
                                                          <a:gd name="T10" fmla="*/ 0 w 53"/>
                                                          <a:gd name="T11" fmla="*/ 2 h 34"/>
                                                          <a:gd name="T12" fmla="*/ 0 w 5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 h="34">
                                                            <a:moveTo>
                                                              <a:pt x="0" y="0"/>
                                                            </a:moveTo>
                                                            <a:lnTo>
                                                              <a:pt x="5" y="0"/>
                                                            </a:lnTo>
                                                            <a:lnTo>
                                                              <a:pt x="52" y="30"/>
                                                            </a:lnTo>
                                                            <a:lnTo>
                                                              <a:pt x="52" y="33"/>
                                                            </a:lnTo>
                                                            <a:lnTo>
                                                              <a:pt x="46" y="33"/>
                                                            </a:lnTo>
                                                            <a:lnTo>
                                                              <a:pt x="0" y="2"/>
                                                            </a:lnTo>
                                                            <a:lnTo>
                                                              <a:pt x="0" y="0"/>
                                                            </a:lnTo>
                                                          </a:path>
                                                        </a:pathLst>
                                                      </a:custGeom>
                                                      <a:pattFill prst="pct20">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51" name="Freeform 107"/>
                                                      <p:cNvSpPr>
                                                        <a:spLocks/>
                                                      </p:cNvSpPr>
                                                      <p:nvPr/>
                                                    </p:nvSpPr>
                                                    <p:spPr bwMode="auto">
                                                      <a:xfrm>
                                                        <a:off x="1970" y="1096"/>
                                                        <a:ext cx="53" cy="34"/>
                                                      </a:xfrm>
                                                      <a:custGeom>
                                                        <a:avLst/>
                                                        <a:gdLst>
                                                          <a:gd name="T0" fmla="*/ 0 w 53"/>
                                                          <a:gd name="T1" fmla="*/ 0 h 34"/>
                                                          <a:gd name="T2" fmla="*/ 6 w 53"/>
                                                          <a:gd name="T3" fmla="*/ 0 h 34"/>
                                                          <a:gd name="T4" fmla="*/ 52 w 53"/>
                                                          <a:gd name="T5" fmla="*/ 30 h 34"/>
                                                          <a:gd name="T6" fmla="*/ 52 w 53"/>
                                                          <a:gd name="T7" fmla="*/ 33 h 34"/>
                                                          <a:gd name="T8" fmla="*/ 47 w 53"/>
                                                          <a:gd name="T9" fmla="*/ 33 h 34"/>
                                                          <a:gd name="T10" fmla="*/ 0 w 53"/>
                                                          <a:gd name="T11" fmla="*/ 3 h 34"/>
                                                          <a:gd name="T12" fmla="*/ 0 w 5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 h="34">
                                                            <a:moveTo>
                                                              <a:pt x="0" y="0"/>
                                                            </a:moveTo>
                                                            <a:lnTo>
                                                              <a:pt x="6" y="0"/>
                                                            </a:lnTo>
                                                            <a:lnTo>
                                                              <a:pt x="52" y="30"/>
                                                            </a:lnTo>
                                                            <a:lnTo>
                                                              <a:pt x="52" y="33"/>
                                                            </a:lnTo>
                                                            <a:lnTo>
                                                              <a:pt x="47" y="33"/>
                                                            </a:lnTo>
                                                            <a:lnTo>
                                                              <a:pt x="0" y="3"/>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52" name="Freeform 108"/>
                                                      <p:cNvSpPr>
                                                        <a:spLocks/>
                                                      </p:cNvSpPr>
                                                      <p:nvPr/>
                                                    </p:nvSpPr>
                                                    <p:spPr bwMode="auto">
                                                      <a:xfrm>
                                                        <a:off x="1970" y="1084"/>
                                                        <a:ext cx="53" cy="34"/>
                                                      </a:xfrm>
                                                      <a:custGeom>
                                                        <a:avLst/>
                                                        <a:gdLst>
                                                          <a:gd name="T0" fmla="*/ 0 w 53"/>
                                                          <a:gd name="T1" fmla="*/ 0 h 34"/>
                                                          <a:gd name="T2" fmla="*/ 6 w 53"/>
                                                          <a:gd name="T3" fmla="*/ 0 h 34"/>
                                                          <a:gd name="T4" fmla="*/ 52 w 53"/>
                                                          <a:gd name="T5" fmla="*/ 30 h 34"/>
                                                          <a:gd name="T6" fmla="*/ 52 w 53"/>
                                                          <a:gd name="T7" fmla="*/ 33 h 34"/>
                                                          <a:gd name="T8" fmla="*/ 47 w 53"/>
                                                          <a:gd name="T9" fmla="*/ 33 h 34"/>
                                                          <a:gd name="T10" fmla="*/ 0 w 53"/>
                                                          <a:gd name="T11" fmla="*/ 3 h 34"/>
                                                          <a:gd name="T12" fmla="*/ 0 w 5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 h="34">
                                                            <a:moveTo>
                                                              <a:pt x="0" y="0"/>
                                                            </a:moveTo>
                                                            <a:lnTo>
                                                              <a:pt x="6" y="0"/>
                                                            </a:lnTo>
                                                            <a:lnTo>
                                                              <a:pt x="52" y="30"/>
                                                            </a:lnTo>
                                                            <a:lnTo>
                                                              <a:pt x="52" y="33"/>
                                                            </a:lnTo>
                                                            <a:lnTo>
                                                              <a:pt x="47" y="33"/>
                                                            </a:lnTo>
                                                            <a:lnTo>
                                                              <a:pt x="0" y="3"/>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53" name="Freeform 109" descr="10%"/>
                                                      <p:cNvSpPr>
                                                        <a:spLocks/>
                                                      </p:cNvSpPr>
                                                      <p:nvPr/>
                                                    </p:nvSpPr>
                                                    <p:spPr bwMode="auto">
                                                      <a:xfrm>
                                                        <a:off x="1964" y="1072"/>
                                                        <a:ext cx="59" cy="38"/>
                                                      </a:xfrm>
                                                      <a:custGeom>
                                                        <a:avLst/>
                                                        <a:gdLst>
                                                          <a:gd name="T0" fmla="*/ 0 w 59"/>
                                                          <a:gd name="T1" fmla="*/ 0 h 38"/>
                                                          <a:gd name="T2" fmla="*/ 5 w 59"/>
                                                          <a:gd name="T3" fmla="*/ 0 h 38"/>
                                                          <a:gd name="T4" fmla="*/ 58 w 59"/>
                                                          <a:gd name="T5" fmla="*/ 34 h 38"/>
                                                          <a:gd name="T6" fmla="*/ 58 w 59"/>
                                                          <a:gd name="T7" fmla="*/ 37 h 38"/>
                                                          <a:gd name="T8" fmla="*/ 53 w 59"/>
                                                          <a:gd name="T9" fmla="*/ 37 h 38"/>
                                                          <a:gd name="T10" fmla="*/ 0 w 59"/>
                                                          <a:gd name="T11" fmla="*/ 3 h 38"/>
                                                          <a:gd name="T12" fmla="*/ 0 w 5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9" h="38">
                                                            <a:moveTo>
                                                              <a:pt x="0" y="0"/>
                                                            </a:moveTo>
                                                            <a:lnTo>
                                                              <a:pt x="5" y="0"/>
                                                            </a:lnTo>
                                                            <a:lnTo>
                                                              <a:pt x="58" y="34"/>
                                                            </a:lnTo>
                                                            <a:lnTo>
                                                              <a:pt x="58" y="37"/>
                                                            </a:lnTo>
                                                            <a:lnTo>
                                                              <a:pt x="53" y="37"/>
                                                            </a:lnTo>
                                                            <a:lnTo>
                                                              <a:pt x="0" y="3"/>
                                                            </a:lnTo>
                                                            <a:lnTo>
                                                              <a:pt x="0" y="0"/>
                                                            </a:lnTo>
                                                          </a:path>
                                                        </a:pathLst>
                                                      </a:custGeom>
                                                      <a:pattFill prst="pct1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54" name="Line 110"/>
                                                      <p:cNvSpPr>
                                                        <a:spLocks noChangeShapeType="1"/>
                                                      </p:cNvSpPr>
                                                      <p:nvPr/>
                                                    </p:nvSpPr>
                                                    <p:spPr bwMode="auto">
                                                      <a:xfrm>
                                                        <a:off x="2119" y="1025"/>
                                                        <a:ext cx="81" cy="59"/>
                                                      </a:xfrm>
                                                      <a:prstGeom prst="line">
                                                        <a:avLst/>
                                                      </a:prstGeom>
                                                      <a:noFill/>
                                                      <a:ln w="12699">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55" name="Line 111"/>
                                                      <p:cNvSpPr>
                                                        <a:spLocks noChangeShapeType="1"/>
                                                      </p:cNvSpPr>
                                                      <p:nvPr/>
                                                    </p:nvSpPr>
                                                    <p:spPr bwMode="auto">
                                                      <a:xfrm flipH="1" flipV="1">
                                                        <a:off x="1989" y="1123"/>
                                                        <a:ext cx="74" cy="55"/>
                                                      </a:xfrm>
                                                      <a:prstGeom prst="line">
                                                        <a:avLst/>
                                                      </a:prstGeom>
                                                      <a:noFill/>
                                                      <a:ln w="12699">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56" name="Freeform 112"/>
                                                      <p:cNvSpPr>
                                                        <a:spLocks/>
                                                      </p:cNvSpPr>
                                                      <p:nvPr/>
                                                    </p:nvSpPr>
                                                    <p:spPr bwMode="auto">
                                                      <a:xfrm>
                                                        <a:off x="1803" y="1021"/>
                                                        <a:ext cx="175" cy="48"/>
                                                      </a:xfrm>
                                                      <a:custGeom>
                                                        <a:avLst/>
                                                        <a:gdLst>
                                                          <a:gd name="T0" fmla="*/ 0 w 175"/>
                                                          <a:gd name="T1" fmla="*/ 0 h 48"/>
                                                          <a:gd name="T2" fmla="*/ 149 w 175"/>
                                                          <a:gd name="T3" fmla="*/ 0 h 48"/>
                                                          <a:gd name="T4" fmla="*/ 174 w 175"/>
                                                          <a:gd name="T5" fmla="*/ 47 h 48"/>
                                                          <a:gd name="T6" fmla="*/ 12 w 175"/>
                                                          <a:gd name="T7" fmla="*/ 47 h 48"/>
                                                          <a:gd name="T8" fmla="*/ 0 w 175"/>
                                                          <a:gd name="T9" fmla="*/ 0 h 48"/>
                                                        </a:gdLst>
                                                        <a:ahLst/>
                                                        <a:cxnLst>
                                                          <a:cxn ang="0">
                                                            <a:pos x="T0" y="T1"/>
                                                          </a:cxn>
                                                          <a:cxn ang="0">
                                                            <a:pos x="T2" y="T3"/>
                                                          </a:cxn>
                                                          <a:cxn ang="0">
                                                            <a:pos x="T4" y="T5"/>
                                                          </a:cxn>
                                                          <a:cxn ang="0">
                                                            <a:pos x="T6" y="T7"/>
                                                          </a:cxn>
                                                          <a:cxn ang="0">
                                                            <a:pos x="T8" y="T9"/>
                                                          </a:cxn>
                                                        </a:cxnLst>
                                                        <a:rect l="0" t="0" r="r" b="b"/>
                                                        <a:pathLst>
                                                          <a:path w="175" h="48">
                                                            <a:moveTo>
                                                              <a:pt x="0" y="0"/>
                                                            </a:moveTo>
                                                            <a:lnTo>
                                                              <a:pt x="149" y="0"/>
                                                            </a:lnTo>
                                                            <a:lnTo>
                                                              <a:pt x="174" y="47"/>
                                                            </a:lnTo>
                                                            <a:lnTo>
                                                              <a:pt x="12" y="47"/>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57" name="Freeform 113"/>
                                                      <p:cNvSpPr>
                                                        <a:spLocks/>
                                                      </p:cNvSpPr>
                                                      <p:nvPr/>
                                                    </p:nvSpPr>
                                                    <p:spPr bwMode="auto">
                                                      <a:xfrm>
                                                        <a:off x="1815" y="1068"/>
                                                        <a:ext cx="187" cy="56"/>
                                                      </a:xfrm>
                                                      <a:custGeom>
                                                        <a:avLst/>
                                                        <a:gdLst>
                                                          <a:gd name="T0" fmla="*/ 0 w 187"/>
                                                          <a:gd name="T1" fmla="*/ 0 h 56"/>
                                                          <a:gd name="T2" fmla="*/ 162 w 187"/>
                                                          <a:gd name="T3" fmla="*/ 0 h 56"/>
                                                          <a:gd name="T4" fmla="*/ 186 w 187"/>
                                                          <a:gd name="T5" fmla="*/ 55 h 56"/>
                                                          <a:gd name="T6" fmla="*/ 13 w 187"/>
                                                          <a:gd name="T7" fmla="*/ 55 h 56"/>
                                                          <a:gd name="T8" fmla="*/ 0 w 187"/>
                                                          <a:gd name="T9" fmla="*/ 0 h 56"/>
                                                        </a:gdLst>
                                                        <a:ahLst/>
                                                        <a:cxnLst>
                                                          <a:cxn ang="0">
                                                            <a:pos x="T0" y="T1"/>
                                                          </a:cxn>
                                                          <a:cxn ang="0">
                                                            <a:pos x="T2" y="T3"/>
                                                          </a:cxn>
                                                          <a:cxn ang="0">
                                                            <a:pos x="T4" y="T5"/>
                                                          </a:cxn>
                                                          <a:cxn ang="0">
                                                            <a:pos x="T6" y="T7"/>
                                                          </a:cxn>
                                                          <a:cxn ang="0">
                                                            <a:pos x="T8" y="T9"/>
                                                          </a:cxn>
                                                        </a:cxnLst>
                                                        <a:rect l="0" t="0" r="r" b="b"/>
                                                        <a:pathLst>
                                                          <a:path w="187" h="56">
                                                            <a:moveTo>
                                                              <a:pt x="0" y="0"/>
                                                            </a:moveTo>
                                                            <a:lnTo>
                                                              <a:pt x="162" y="0"/>
                                                            </a:lnTo>
                                                            <a:lnTo>
                                                              <a:pt x="186" y="55"/>
                                                            </a:lnTo>
                                                            <a:lnTo>
                                                              <a:pt x="13" y="55"/>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58" name="Freeform 114"/>
                                                      <p:cNvSpPr>
                                                        <a:spLocks/>
                                                      </p:cNvSpPr>
                                                      <p:nvPr/>
                                                    </p:nvSpPr>
                                                    <p:spPr bwMode="auto">
                                                      <a:xfrm>
                                                        <a:off x="1828" y="1127"/>
                                                        <a:ext cx="205" cy="48"/>
                                                      </a:xfrm>
                                                      <a:custGeom>
                                                        <a:avLst/>
                                                        <a:gdLst>
                                                          <a:gd name="T0" fmla="*/ 0 w 205"/>
                                                          <a:gd name="T1" fmla="*/ 0 h 48"/>
                                                          <a:gd name="T2" fmla="*/ 180 w 205"/>
                                                          <a:gd name="T3" fmla="*/ 0 h 48"/>
                                                          <a:gd name="T4" fmla="*/ 204 w 205"/>
                                                          <a:gd name="T5" fmla="*/ 47 h 48"/>
                                                          <a:gd name="T6" fmla="*/ 12 w 205"/>
                                                          <a:gd name="T7" fmla="*/ 47 h 48"/>
                                                          <a:gd name="T8" fmla="*/ 0 w 205"/>
                                                          <a:gd name="T9" fmla="*/ 0 h 48"/>
                                                        </a:gdLst>
                                                        <a:ahLst/>
                                                        <a:cxnLst>
                                                          <a:cxn ang="0">
                                                            <a:pos x="T0" y="T1"/>
                                                          </a:cxn>
                                                          <a:cxn ang="0">
                                                            <a:pos x="T2" y="T3"/>
                                                          </a:cxn>
                                                          <a:cxn ang="0">
                                                            <a:pos x="T4" y="T5"/>
                                                          </a:cxn>
                                                          <a:cxn ang="0">
                                                            <a:pos x="T6" y="T7"/>
                                                          </a:cxn>
                                                          <a:cxn ang="0">
                                                            <a:pos x="T8" y="T9"/>
                                                          </a:cxn>
                                                        </a:cxnLst>
                                                        <a:rect l="0" t="0" r="r" b="b"/>
                                                        <a:pathLst>
                                                          <a:path w="205" h="48">
                                                            <a:moveTo>
                                                              <a:pt x="0" y="0"/>
                                                            </a:moveTo>
                                                            <a:lnTo>
                                                              <a:pt x="180" y="0"/>
                                                            </a:lnTo>
                                                            <a:lnTo>
                                                              <a:pt x="204" y="47"/>
                                                            </a:lnTo>
                                                            <a:lnTo>
                                                              <a:pt x="12" y="47"/>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59" name="Freeform 115"/>
                                                      <p:cNvSpPr>
                                                        <a:spLocks/>
                                                      </p:cNvSpPr>
                                                      <p:nvPr/>
                                                    </p:nvSpPr>
                                                    <p:spPr bwMode="auto">
                                                      <a:xfrm>
                                                        <a:off x="1840" y="1174"/>
                                                        <a:ext cx="218" cy="49"/>
                                                      </a:xfrm>
                                                      <a:custGeom>
                                                        <a:avLst/>
                                                        <a:gdLst>
                                                          <a:gd name="T0" fmla="*/ 0 w 218"/>
                                                          <a:gd name="T1" fmla="*/ 0 h 49"/>
                                                          <a:gd name="T2" fmla="*/ 192 w 218"/>
                                                          <a:gd name="T3" fmla="*/ 0 h 49"/>
                                                          <a:gd name="T4" fmla="*/ 217 w 218"/>
                                                          <a:gd name="T5" fmla="*/ 48 h 49"/>
                                                          <a:gd name="T6" fmla="*/ 13 w 218"/>
                                                          <a:gd name="T7" fmla="*/ 48 h 49"/>
                                                          <a:gd name="T8" fmla="*/ 0 w 218"/>
                                                          <a:gd name="T9" fmla="*/ 0 h 49"/>
                                                        </a:gdLst>
                                                        <a:ahLst/>
                                                        <a:cxnLst>
                                                          <a:cxn ang="0">
                                                            <a:pos x="T0" y="T1"/>
                                                          </a:cxn>
                                                          <a:cxn ang="0">
                                                            <a:pos x="T2" y="T3"/>
                                                          </a:cxn>
                                                          <a:cxn ang="0">
                                                            <a:pos x="T4" y="T5"/>
                                                          </a:cxn>
                                                          <a:cxn ang="0">
                                                            <a:pos x="T6" y="T7"/>
                                                          </a:cxn>
                                                          <a:cxn ang="0">
                                                            <a:pos x="T8" y="T9"/>
                                                          </a:cxn>
                                                        </a:cxnLst>
                                                        <a:rect l="0" t="0" r="r" b="b"/>
                                                        <a:pathLst>
                                                          <a:path w="218" h="49">
                                                            <a:moveTo>
                                                              <a:pt x="0" y="0"/>
                                                            </a:moveTo>
                                                            <a:lnTo>
                                                              <a:pt x="192" y="0"/>
                                                            </a:lnTo>
                                                            <a:lnTo>
                                                              <a:pt x="217" y="48"/>
                                                            </a:lnTo>
                                                            <a:lnTo>
                                                              <a:pt x="13" y="48"/>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60" name="Oval 116"/>
                                                      <p:cNvSpPr>
                                                        <a:spLocks noChangeArrowheads="1"/>
                                                      </p:cNvSpPr>
                                                      <p:nvPr/>
                                                    </p:nvSpPr>
                                                    <p:spPr bwMode="auto">
                                                      <a:xfrm>
                                                        <a:off x="2053" y="1071"/>
                                                        <a:ext cx="147" cy="94"/>
                                                      </a:xfrm>
                                                      <a:prstGeom prst="ellipse">
                                                        <a:avLst/>
                                                      </a:prstGeom>
                                                      <a:solidFill>
                                                        <a:srgbClr val="FFFFF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61" name="Oval 117"/>
                                                      <p:cNvSpPr>
                                                        <a:spLocks noChangeArrowheads="1"/>
                                                      </p:cNvSpPr>
                                                      <p:nvPr/>
                                                    </p:nvSpPr>
                                                    <p:spPr bwMode="auto">
                                                      <a:xfrm>
                                                        <a:off x="2060" y="1075"/>
                                                        <a:ext cx="127" cy="86"/>
                                                      </a:xfrm>
                                                      <a:prstGeom prst="ellipse">
                                                        <a:avLst/>
                                                      </a:prstGeom>
                                                      <a:solidFill>
                                                        <a:srgbClr val="FFFFF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62" name="Oval 118"/>
                                                      <p:cNvSpPr>
                                                        <a:spLocks noChangeArrowheads="1"/>
                                                      </p:cNvSpPr>
                                                      <p:nvPr/>
                                                    </p:nvSpPr>
                                                    <p:spPr bwMode="auto">
                                                      <a:xfrm>
                                                        <a:off x="2158" y="1103"/>
                                                        <a:ext cx="8" cy="8"/>
                                                      </a:xfrm>
                                                      <a:prstGeom prst="ellipse">
                                                        <a:avLst/>
                                                      </a:prstGeom>
                                                      <a:solidFill>
                                                        <a:srgbClr val="FFFFF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63" name="Oval 119"/>
                                                      <p:cNvSpPr>
                                                        <a:spLocks noChangeArrowheads="1"/>
                                                      </p:cNvSpPr>
                                                      <p:nvPr/>
                                                    </p:nvSpPr>
                                                    <p:spPr bwMode="auto">
                                                      <a:xfrm>
                                                        <a:off x="2165" y="1107"/>
                                                        <a:ext cx="8" cy="8"/>
                                                      </a:xfrm>
                                                      <a:prstGeom prst="ellipse">
                                                        <a:avLst/>
                                                      </a:prstGeom>
                                                      <a:solidFill>
                                                        <a:srgbClr val="FFFFF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64" name="Oval 120"/>
                                                      <p:cNvSpPr>
                                                        <a:spLocks noChangeArrowheads="1"/>
                                                      </p:cNvSpPr>
                                                      <p:nvPr/>
                                                    </p:nvSpPr>
                                                    <p:spPr bwMode="auto">
                                                      <a:xfrm>
                                                        <a:off x="2128" y="1110"/>
                                                        <a:ext cx="8" cy="8"/>
                                                      </a:xfrm>
                                                      <a:prstGeom prst="ellipse">
                                                        <a:avLst/>
                                                      </a:prstGeom>
                                                      <a:solidFill>
                                                        <a:srgbClr val="FFFFF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65" name="Freeform 121"/>
                                                      <p:cNvSpPr>
                                                        <a:spLocks/>
                                                      </p:cNvSpPr>
                                                      <p:nvPr/>
                                                    </p:nvSpPr>
                                                    <p:spPr bwMode="auto">
                                                      <a:xfrm>
                                                        <a:off x="2125" y="1143"/>
                                                        <a:ext cx="45" cy="32"/>
                                                      </a:xfrm>
                                                      <a:custGeom>
                                                        <a:avLst/>
                                                        <a:gdLst>
                                                          <a:gd name="T0" fmla="*/ 0 w 45"/>
                                                          <a:gd name="T1" fmla="*/ 0 h 32"/>
                                                          <a:gd name="T2" fmla="*/ 13 w 45"/>
                                                          <a:gd name="T3" fmla="*/ 0 h 32"/>
                                                          <a:gd name="T4" fmla="*/ 44 w 45"/>
                                                          <a:gd name="T5" fmla="*/ 31 h 32"/>
                                                          <a:gd name="T6" fmla="*/ 38 w 45"/>
                                                          <a:gd name="T7" fmla="*/ 31 h 32"/>
                                                          <a:gd name="T8" fmla="*/ 0 w 45"/>
                                                          <a:gd name="T9" fmla="*/ 0 h 32"/>
                                                        </a:gdLst>
                                                        <a:ahLst/>
                                                        <a:cxnLst>
                                                          <a:cxn ang="0">
                                                            <a:pos x="T0" y="T1"/>
                                                          </a:cxn>
                                                          <a:cxn ang="0">
                                                            <a:pos x="T2" y="T3"/>
                                                          </a:cxn>
                                                          <a:cxn ang="0">
                                                            <a:pos x="T4" y="T5"/>
                                                          </a:cxn>
                                                          <a:cxn ang="0">
                                                            <a:pos x="T6" y="T7"/>
                                                          </a:cxn>
                                                          <a:cxn ang="0">
                                                            <a:pos x="T8" y="T9"/>
                                                          </a:cxn>
                                                        </a:cxnLst>
                                                        <a:rect l="0" t="0" r="r" b="b"/>
                                                        <a:pathLst>
                                                          <a:path w="45" h="32">
                                                            <a:moveTo>
                                                              <a:pt x="0" y="0"/>
                                                            </a:moveTo>
                                                            <a:lnTo>
                                                              <a:pt x="13" y="0"/>
                                                            </a:lnTo>
                                                            <a:lnTo>
                                                              <a:pt x="44" y="31"/>
                                                            </a:lnTo>
                                                            <a:lnTo>
                                                              <a:pt x="38" y="31"/>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66" name="Freeform 122"/>
                                                      <p:cNvSpPr>
                                                        <a:spLocks/>
                                                      </p:cNvSpPr>
                                                      <p:nvPr/>
                                                    </p:nvSpPr>
                                                    <p:spPr bwMode="auto">
                                                      <a:xfrm>
                                                        <a:off x="2156" y="1143"/>
                                                        <a:ext cx="45" cy="32"/>
                                                      </a:xfrm>
                                                      <a:custGeom>
                                                        <a:avLst/>
                                                        <a:gdLst>
                                                          <a:gd name="T0" fmla="*/ 0 w 45"/>
                                                          <a:gd name="T1" fmla="*/ 0 h 32"/>
                                                          <a:gd name="T2" fmla="*/ 7 w 45"/>
                                                          <a:gd name="T3" fmla="*/ 0 h 32"/>
                                                          <a:gd name="T4" fmla="*/ 44 w 45"/>
                                                          <a:gd name="T5" fmla="*/ 31 h 32"/>
                                                          <a:gd name="T6" fmla="*/ 31 w 45"/>
                                                          <a:gd name="T7" fmla="*/ 31 h 32"/>
                                                          <a:gd name="T8" fmla="*/ 0 w 45"/>
                                                          <a:gd name="T9" fmla="*/ 0 h 32"/>
                                                        </a:gdLst>
                                                        <a:ahLst/>
                                                        <a:cxnLst>
                                                          <a:cxn ang="0">
                                                            <a:pos x="T0" y="T1"/>
                                                          </a:cxn>
                                                          <a:cxn ang="0">
                                                            <a:pos x="T2" y="T3"/>
                                                          </a:cxn>
                                                          <a:cxn ang="0">
                                                            <a:pos x="T4" y="T5"/>
                                                          </a:cxn>
                                                          <a:cxn ang="0">
                                                            <a:pos x="T6" y="T7"/>
                                                          </a:cxn>
                                                          <a:cxn ang="0">
                                                            <a:pos x="T8" y="T9"/>
                                                          </a:cxn>
                                                        </a:cxnLst>
                                                        <a:rect l="0" t="0" r="r" b="b"/>
                                                        <a:pathLst>
                                                          <a:path w="45" h="32">
                                                            <a:moveTo>
                                                              <a:pt x="0" y="0"/>
                                                            </a:moveTo>
                                                            <a:lnTo>
                                                              <a:pt x="7" y="0"/>
                                                            </a:lnTo>
                                                            <a:lnTo>
                                                              <a:pt x="44" y="31"/>
                                                            </a:lnTo>
                                                            <a:lnTo>
                                                              <a:pt x="31" y="31"/>
                                                            </a:lnTo>
                                                            <a:lnTo>
                                                              <a:pt x="0" y="0"/>
                                                            </a:lnTo>
                                                          </a:path>
                                                        </a:pathLst>
                                                      </a:custGeom>
                                                      <a:solidFill>
                                                        <a:srgbClr val="FFFFFF"/>
                                                      </a:solidFill>
                                                      <a:ln w="12699"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67" name="Oval 123"/>
                                                      <p:cNvSpPr>
                                                        <a:spLocks noChangeArrowheads="1"/>
                                                      </p:cNvSpPr>
                                                      <p:nvPr/>
                                                    </p:nvSpPr>
                                                    <p:spPr bwMode="auto">
                                                      <a:xfrm>
                                                        <a:off x="2140" y="1118"/>
                                                        <a:ext cx="8" cy="8"/>
                                                      </a:xfrm>
                                                      <a:prstGeom prst="ellipse">
                                                        <a:avLst/>
                                                      </a:prstGeom>
                                                      <a:solidFill>
                                                        <a:srgbClr val="FFFFFF"/>
                                                      </a:solidFill>
                                                      <a:ln w="12699">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68" name="Line 124"/>
                                                      <p:cNvSpPr>
                                                        <a:spLocks noChangeShapeType="1"/>
                                                      </p:cNvSpPr>
                                                      <p:nvPr/>
                                                    </p:nvSpPr>
                                                    <p:spPr bwMode="auto">
                                                      <a:xfrm>
                                                        <a:off x="1797" y="1021"/>
                                                        <a:ext cx="49" cy="200"/>
                                                      </a:xfrm>
                                                      <a:prstGeom prst="line">
                                                        <a:avLst/>
                                                      </a:prstGeom>
                                                      <a:noFill/>
                                                      <a:ln w="12699">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69" name="Line 125"/>
                                                      <p:cNvSpPr>
                                                        <a:spLocks noChangeShapeType="1"/>
                                                      </p:cNvSpPr>
                                                      <p:nvPr/>
                                                    </p:nvSpPr>
                                                    <p:spPr bwMode="auto">
                                                      <a:xfrm flipH="1" flipV="1">
                                                        <a:off x="2200" y="1170"/>
                                                        <a:ext cx="12" cy="48"/>
                                                      </a:xfrm>
                                                      <a:prstGeom prst="line">
                                                        <a:avLst/>
                                                      </a:prstGeom>
                                                      <a:noFill/>
                                                      <a:ln w="12699">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70" name="Line 126"/>
                                                      <p:cNvSpPr>
                                                        <a:spLocks noChangeShapeType="1"/>
                                                      </p:cNvSpPr>
                                                      <p:nvPr/>
                                                    </p:nvSpPr>
                                                    <p:spPr bwMode="auto">
                                                      <a:xfrm flipH="1" flipV="1">
                                                        <a:off x="2163" y="1017"/>
                                                        <a:ext cx="6" cy="40"/>
                                                      </a:xfrm>
                                                      <a:prstGeom prst="line">
                                                        <a:avLst/>
                                                      </a:prstGeom>
                                                      <a:noFill/>
                                                      <a:ln w="12699">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71" name="Line 127"/>
                                                      <p:cNvSpPr>
                                                        <a:spLocks noChangeShapeType="1"/>
                                                      </p:cNvSpPr>
                                                      <p:nvPr/>
                                                    </p:nvSpPr>
                                                    <p:spPr bwMode="auto">
                                                      <a:xfrm>
                                                        <a:off x="2119" y="1115"/>
                                                        <a:ext cx="6" cy="4"/>
                                                      </a:xfrm>
                                                      <a:prstGeom prst="line">
                                                        <a:avLst/>
                                                      </a:prstGeom>
                                                      <a:noFill/>
                                                      <a:ln w="12699">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72" name="Line 128"/>
                                                      <p:cNvSpPr>
                                                        <a:spLocks noChangeShapeType="1"/>
                                                      </p:cNvSpPr>
                                                      <p:nvPr/>
                                                    </p:nvSpPr>
                                                    <p:spPr bwMode="auto">
                                                      <a:xfrm>
                                                        <a:off x="2144" y="1104"/>
                                                        <a:ext cx="6" cy="8"/>
                                                      </a:xfrm>
                                                      <a:prstGeom prst="line">
                                                        <a:avLst/>
                                                      </a:prstGeom>
                                                      <a:noFill/>
                                                      <a:ln w="12699">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473" name="Freeform 129" descr="75%"/>
                                                      <p:cNvSpPr>
                                                        <a:spLocks/>
                                                      </p:cNvSpPr>
                                                      <p:nvPr/>
                                                    </p:nvSpPr>
                                                    <p:spPr bwMode="auto">
                                                      <a:xfrm>
                                                        <a:off x="2125" y="1033"/>
                                                        <a:ext cx="29" cy="18"/>
                                                      </a:xfrm>
                                                      <a:custGeom>
                                                        <a:avLst/>
                                                        <a:gdLst>
                                                          <a:gd name="T0" fmla="*/ 0 w 29"/>
                                                          <a:gd name="T1" fmla="*/ 0 h 18"/>
                                                          <a:gd name="T2" fmla="*/ 5 w 29"/>
                                                          <a:gd name="T3" fmla="*/ 0 h 18"/>
                                                          <a:gd name="T4" fmla="*/ 28 w 29"/>
                                                          <a:gd name="T5" fmla="*/ 15 h 18"/>
                                                          <a:gd name="T6" fmla="*/ 28 w 29"/>
                                                          <a:gd name="T7" fmla="*/ 17 h 18"/>
                                                          <a:gd name="T8" fmla="*/ 23 w 29"/>
                                                          <a:gd name="T9" fmla="*/ 17 h 18"/>
                                                          <a:gd name="T10" fmla="*/ 0 w 29"/>
                                                          <a:gd name="T11" fmla="*/ 3 h 18"/>
                                                          <a:gd name="T12" fmla="*/ 0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0" y="0"/>
                                                            </a:moveTo>
                                                            <a:lnTo>
                                                              <a:pt x="5" y="0"/>
                                                            </a:lnTo>
                                                            <a:lnTo>
                                                              <a:pt x="28" y="15"/>
                                                            </a:lnTo>
                                                            <a:lnTo>
                                                              <a:pt x="28" y="17"/>
                                                            </a:lnTo>
                                                            <a:lnTo>
                                                              <a:pt x="23" y="17"/>
                                                            </a:lnTo>
                                                            <a:lnTo>
                                                              <a:pt x="0" y="3"/>
                                                            </a:lnTo>
                                                            <a:lnTo>
                                                              <a:pt x="0" y="0"/>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74" name="Freeform 130" descr="75%"/>
                                                      <p:cNvSpPr>
                                                        <a:spLocks/>
                                                      </p:cNvSpPr>
                                                      <p:nvPr/>
                                                    </p:nvSpPr>
                                                    <p:spPr bwMode="auto">
                                                      <a:xfrm>
                                                        <a:off x="2107" y="1025"/>
                                                        <a:ext cx="34" cy="23"/>
                                                      </a:xfrm>
                                                      <a:custGeom>
                                                        <a:avLst/>
                                                        <a:gdLst>
                                                          <a:gd name="T0" fmla="*/ 0 w 34"/>
                                                          <a:gd name="T1" fmla="*/ 0 h 23"/>
                                                          <a:gd name="T2" fmla="*/ 5 w 34"/>
                                                          <a:gd name="T3" fmla="*/ 0 h 23"/>
                                                          <a:gd name="T4" fmla="*/ 33 w 34"/>
                                                          <a:gd name="T5" fmla="*/ 19 h 23"/>
                                                          <a:gd name="T6" fmla="*/ 33 w 34"/>
                                                          <a:gd name="T7" fmla="*/ 22 h 23"/>
                                                          <a:gd name="T8" fmla="*/ 28 w 34"/>
                                                          <a:gd name="T9" fmla="*/ 22 h 23"/>
                                                          <a:gd name="T10" fmla="*/ 0 w 34"/>
                                                          <a:gd name="T11" fmla="*/ 3 h 23"/>
                                                          <a:gd name="T12" fmla="*/ 0 w 3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4" h="23">
                                                            <a:moveTo>
                                                              <a:pt x="0" y="0"/>
                                                            </a:moveTo>
                                                            <a:lnTo>
                                                              <a:pt x="5" y="0"/>
                                                            </a:lnTo>
                                                            <a:lnTo>
                                                              <a:pt x="33" y="19"/>
                                                            </a:lnTo>
                                                            <a:lnTo>
                                                              <a:pt x="33" y="22"/>
                                                            </a:lnTo>
                                                            <a:lnTo>
                                                              <a:pt x="28" y="22"/>
                                                            </a:lnTo>
                                                            <a:lnTo>
                                                              <a:pt x="0" y="3"/>
                                                            </a:lnTo>
                                                            <a:lnTo>
                                                              <a:pt x="0" y="0"/>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75" name="Freeform 131" descr="75%"/>
                                                      <p:cNvSpPr>
                                                        <a:spLocks/>
                                                      </p:cNvSpPr>
                                                      <p:nvPr/>
                                                    </p:nvSpPr>
                                                    <p:spPr bwMode="auto">
                                                      <a:xfrm>
                                                        <a:off x="1809" y="1021"/>
                                                        <a:ext cx="159" cy="38"/>
                                                      </a:xfrm>
                                                      <a:custGeom>
                                                        <a:avLst/>
                                                        <a:gdLst>
                                                          <a:gd name="T0" fmla="*/ 0 w 159"/>
                                                          <a:gd name="T1" fmla="*/ 0 h 38"/>
                                                          <a:gd name="T2" fmla="*/ 24 w 159"/>
                                                          <a:gd name="T3" fmla="*/ 0 h 38"/>
                                                          <a:gd name="T4" fmla="*/ 151 w 159"/>
                                                          <a:gd name="T5" fmla="*/ 28 h 38"/>
                                                          <a:gd name="T6" fmla="*/ 158 w 159"/>
                                                          <a:gd name="T7" fmla="*/ 37 h 38"/>
                                                          <a:gd name="T8" fmla="*/ 140 w 159"/>
                                                          <a:gd name="T9" fmla="*/ 37 h 38"/>
                                                          <a:gd name="T10" fmla="*/ 0 w 159"/>
                                                          <a:gd name="T11" fmla="*/ 13 h 38"/>
                                                          <a:gd name="T12" fmla="*/ 0 w 15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9" h="38">
                                                            <a:moveTo>
                                                              <a:pt x="0" y="0"/>
                                                            </a:moveTo>
                                                            <a:lnTo>
                                                              <a:pt x="24" y="0"/>
                                                            </a:lnTo>
                                                            <a:lnTo>
                                                              <a:pt x="151" y="28"/>
                                                            </a:lnTo>
                                                            <a:lnTo>
                                                              <a:pt x="158" y="37"/>
                                                            </a:lnTo>
                                                            <a:lnTo>
                                                              <a:pt x="140" y="37"/>
                                                            </a:lnTo>
                                                            <a:lnTo>
                                                              <a:pt x="0" y="13"/>
                                                            </a:lnTo>
                                                            <a:lnTo>
                                                              <a:pt x="0" y="0"/>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76" name="Freeform 132" descr="75%"/>
                                                      <p:cNvSpPr>
                                                        <a:spLocks/>
                                                      </p:cNvSpPr>
                                                      <p:nvPr/>
                                                    </p:nvSpPr>
                                                    <p:spPr bwMode="auto">
                                                      <a:xfrm>
                                                        <a:off x="1822" y="1072"/>
                                                        <a:ext cx="177" cy="42"/>
                                                      </a:xfrm>
                                                      <a:custGeom>
                                                        <a:avLst/>
                                                        <a:gdLst>
                                                          <a:gd name="T0" fmla="*/ 0 w 177"/>
                                                          <a:gd name="T1" fmla="*/ 0 h 42"/>
                                                          <a:gd name="T2" fmla="*/ 23 w 177"/>
                                                          <a:gd name="T3" fmla="*/ 0 h 42"/>
                                                          <a:gd name="T4" fmla="*/ 164 w 177"/>
                                                          <a:gd name="T5" fmla="*/ 32 h 42"/>
                                                          <a:gd name="T6" fmla="*/ 176 w 177"/>
                                                          <a:gd name="T7" fmla="*/ 41 h 42"/>
                                                          <a:gd name="T8" fmla="*/ 152 w 177"/>
                                                          <a:gd name="T9" fmla="*/ 41 h 42"/>
                                                          <a:gd name="T10" fmla="*/ 0 w 177"/>
                                                          <a:gd name="T11" fmla="*/ 10 h 42"/>
                                                          <a:gd name="T12" fmla="*/ 0 w 17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77" h="42">
                                                            <a:moveTo>
                                                              <a:pt x="0" y="0"/>
                                                            </a:moveTo>
                                                            <a:lnTo>
                                                              <a:pt x="23" y="0"/>
                                                            </a:lnTo>
                                                            <a:lnTo>
                                                              <a:pt x="164" y="32"/>
                                                            </a:lnTo>
                                                            <a:lnTo>
                                                              <a:pt x="176" y="41"/>
                                                            </a:lnTo>
                                                            <a:lnTo>
                                                              <a:pt x="152" y="41"/>
                                                            </a:lnTo>
                                                            <a:lnTo>
                                                              <a:pt x="0" y="10"/>
                                                            </a:lnTo>
                                                            <a:lnTo>
                                                              <a:pt x="0" y="0"/>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77" name="Freeform 133" descr="75%"/>
                                                      <p:cNvSpPr>
                                                        <a:spLocks/>
                                                      </p:cNvSpPr>
                                                      <p:nvPr/>
                                                    </p:nvSpPr>
                                                    <p:spPr bwMode="auto">
                                                      <a:xfrm>
                                                        <a:off x="1834" y="1127"/>
                                                        <a:ext cx="189" cy="38"/>
                                                      </a:xfrm>
                                                      <a:custGeom>
                                                        <a:avLst/>
                                                        <a:gdLst>
                                                          <a:gd name="T0" fmla="*/ 0 w 189"/>
                                                          <a:gd name="T1" fmla="*/ 0 h 38"/>
                                                          <a:gd name="T2" fmla="*/ 18 w 189"/>
                                                          <a:gd name="T3" fmla="*/ 0 h 38"/>
                                                          <a:gd name="T4" fmla="*/ 177 w 189"/>
                                                          <a:gd name="T5" fmla="*/ 28 h 38"/>
                                                          <a:gd name="T6" fmla="*/ 188 w 189"/>
                                                          <a:gd name="T7" fmla="*/ 37 h 38"/>
                                                          <a:gd name="T8" fmla="*/ 177 w 189"/>
                                                          <a:gd name="T9" fmla="*/ 37 h 38"/>
                                                          <a:gd name="T10" fmla="*/ 0 w 189"/>
                                                          <a:gd name="T11" fmla="*/ 9 h 38"/>
                                                          <a:gd name="T12" fmla="*/ 0 w 18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89" h="38">
                                                            <a:moveTo>
                                                              <a:pt x="0" y="0"/>
                                                            </a:moveTo>
                                                            <a:lnTo>
                                                              <a:pt x="18" y="0"/>
                                                            </a:lnTo>
                                                            <a:lnTo>
                                                              <a:pt x="177" y="28"/>
                                                            </a:lnTo>
                                                            <a:lnTo>
                                                              <a:pt x="188" y="37"/>
                                                            </a:lnTo>
                                                            <a:lnTo>
                                                              <a:pt x="177" y="37"/>
                                                            </a:lnTo>
                                                            <a:lnTo>
                                                              <a:pt x="0" y="9"/>
                                                            </a:lnTo>
                                                            <a:lnTo>
                                                              <a:pt x="0" y="0"/>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78" name="Freeform 134" descr="75%"/>
                                                      <p:cNvSpPr>
                                                        <a:spLocks/>
                                                      </p:cNvSpPr>
                                                      <p:nvPr/>
                                                    </p:nvSpPr>
                                                    <p:spPr bwMode="auto">
                                                      <a:xfrm>
                                                        <a:off x="1846" y="1178"/>
                                                        <a:ext cx="202" cy="35"/>
                                                      </a:xfrm>
                                                      <a:custGeom>
                                                        <a:avLst/>
                                                        <a:gdLst>
                                                          <a:gd name="T0" fmla="*/ 0 w 202"/>
                                                          <a:gd name="T1" fmla="*/ 0 h 35"/>
                                                          <a:gd name="T2" fmla="*/ 18 w 202"/>
                                                          <a:gd name="T3" fmla="*/ 0 h 35"/>
                                                          <a:gd name="T4" fmla="*/ 195 w 202"/>
                                                          <a:gd name="T5" fmla="*/ 25 h 35"/>
                                                          <a:gd name="T6" fmla="*/ 201 w 202"/>
                                                          <a:gd name="T7" fmla="*/ 34 h 35"/>
                                                          <a:gd name="T8" fmla="*/ 184 w 202"/>
                                                          <a:gd name="T9" fmla="*/ 34 h 35"/>
                                                          <a:gd name="T10" fmla="*/ 0 w 202"/>
                                                          <a:gd name="T11" fmla="*/ 9 h 35"/>
                                                          <a:gd name="T12" fmla="*/ 0 w 202"/>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02" h="35">
                                                            <a:moveTo>
                                                              <a:pt x="0" y="0"/>
                                                            </a:moveTo>
                                                            <a:lnTo>
                                                              <a:pt x="18" y="0"/>
                                                            </a:lnTo>
                                                            <a:lnTo>
                                                              <a:pt x="195" y="25"/>
                                                            </a:lnTo>
                                                            <a:lnTo>
                                                              <a:pt x="201" y="34"/>
                                                            </a:lnTo>
                                                            <a:lnTo>
                                                              <a:pt x="184" y="34"/>
                                                            </a:lnTo>
                                                            <a:lnTo>
                                                              <a:pt x="0" y="9"/>
                                                            </a:lnTo>
                                                            <a:lnTo>
                                                              <a:pt x="0" y="0"/>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79" name="Freeform 135" descr="75%"/>
                                                      <p:cNvSpPr>
                                                        <a:spLocks/>
                                                      </p:cNvSpPr>
                                                      <p:nvPr/>
                                                    </p:nvSpPr>
                                                    <p:spPr bwMode="auto">
                                                      <a:xfrm>
                                                        <a:off x="2206" y="1170"/>
                                                        <a:ext cx="202" cy="39"/>
                                                      </a:xfrm>
                                                      <a:custGeom>
                                                        <a:avLst/>
                                                        <a:gdLst>
                                                          <a:gd name="T0" fmla="*/ 0 w 202"/>
                                                          <a:gd name="T1" fmla="*/ 0 h 39"/>
                                                          <a:gd name="T2" fmla="*/ 18 w 202"/>
                                                          <a:gd name="T3" fmla="*/ 0 h 39"/>
                                                          <a:gd name="T4" fmla="*/ 195 w 202"/>
                                                          <a:gd name="T5" fmla="*/ 25 h 39"/>
                                                          <a:gd name="T6" fmla="*/ 201 w 202"/>
                                                          <a:gd name="T7" fmla="*/ 38 h 39"/>
                                                          <a:gd name="T8" fmla="*/ 183 w 202"/>
                                                          <a:gd name="T9" fmla="*/ 38 h 39"/>
                                                          <a:gd name="T10" fmla="*/ 6 w 202"/>
                                                          <a:gd name="T11" fmla="*/ 13 h 39"/>
                                                          <a:gd name="T12" fmla="*/ 0 w 20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02" h="39">
                                                            <a:moveTo>
                                                              <a:pt x="0" y="0"/>
                                                            </a:moveTo>
                                                            <a:lnTo>
                                                              <a:pt x="18" y="0"/>
                                                            </a:lnTo>
                                                            <a:lnTo>
                                                              <a:pt x="195" y="25"/>
                                                            </a:lnTo>
                                                            <a:lnTo>
                                                              <a:pt x="201" y="38"/>
                                                            </a:lnTo>
                                                            <a:lnTo>
                                                              <a:pt x="183" y="38"/>
                                                            </a:lnTo>
                                                            <a:lnTo>
                                                              <a:pt x="6" y="13"/>
                                                            </a:lnTo>
                                                            <a:lnTo>
                                                              <a:pt x="0" y="0"/>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80" name="Freeform 136" descr="75%"/>
                                                      <p:cNvSpPr>
                                                        <a:spLocks/>
                                                      </p:cNvSpPr>
                                                      <p:nvPr/>
                                                    </p:nvSpPr>
                                                    <p:spPr bwMode="auto">
                                                      <a:xfrm>
                                                        <a:off x="2225" y="1123"/>
                                                        <a:ext cx="158" cy="38"/>
                                                      </a:xfrm>
                                                      <a:custGeom>
                                                        <a:avLst/>
                                                        <a:gdLst>
                                                          <a:gd name="T0" fmla="*/ 0 w 158"/>
                                                          <a:gd name="T1" fmla="*/ 6 h 38"/>
                                                          <a:gd name="T2" fmla="*/ 11 w 158"/>
                                                          <a:gd name="T3" fmla="*/ 0 h 38"/>
                                                          <a:gd name="T4" fmla="*/ 151 w 158"/>
                                                          <a:gd name="T5" fmla="*/ 28 h 38"/>
                                                          <a:gd name="T6" fmla="*/ 157 w 158"/>
                                                          <a:gd name="T7" fmla="*/ 35 h 38"/>
                                                          <a:gd name="T8" fmla="*/ 146 w 158"/>
                                                          <a:gd name="T9" fmla="*/ 37 h 38"/>
                                                          <a:gd name="T10" fmla="*/ 0 w 158"/>
                                                          <a:gd name="T11" fmla="*/ 13 h 38"/>
                                                          <a:gd name="T12" fmla="*/ 0 w 158"/>
                                                          <a:gd name="T13" fmla="*/ 6 h 38"/>
                                                        </a:gdLst>
                                                        <a:ahLst/>
                                                        <a:cxnLst>
                                                          <a:cxn ang="0">
                                                            <a:pos x="T0" y="T1"/>
                                                          </a:cxn>
                                                          <a:cxn ang="0">
                                                            <a:pos x="T2" y="T3"/>
                                                          </a:cxn>
                                                          <a:cxn ang="0">
                                                            <a:pos x="T4" y="T5"/>
                                                          </a:cxn>
                                                          <a:cxn ang="0">
                                                            <a:pos x="T6" y="T7"/>
                                                          </a:cxn>
                                                          <a:cxn ang="0">
                                                            <a:pos x="T8" y="T9"/>
                                                          </a:cxn>
                                                          <a:cxn ang="0">
                                                            <a:pos x="T10" y="T11"/>
                                                          </a:cxn>
                                                          <a:cxn ang="0">
                                                            <a:pos x="T12" y="T13"/>
                                                          </a:cxn>
                                                        </a:cxnLst>
                                                        <a:rect l="0" t="0" r="r" b="b"/>
                                                        <a:pathLst>
                                                          <a:path w="158" h="38">
                                                            <a:moveTo>
                                                              <a:pt x="0" y="6"/>
                                                            </a:moveTo>
                                                            <a:lnTo>
                                                              <a:pt x="11" y="0"/>
                                                            </a:lnTo>
                                                            <a:lnTo>
                                                              <a:pt x="151" y="28"/>
                                                            </a:lnTo>
                                                            <a:lnTo>
                                                              <a:pt x="157" y="35"/>
                                                            </a:lnTo>
                                                            <a:lnTo>
                                                              <a:pt x="146" y="37"/>
                                                            </a:lnTo>
                                                            <a:lnTo>
                                                              <a:pt x="0" y="13"/>
                                                            </a:lnTo>
                                                            <a:lnTo>
                                                              <a:pt x="0" y="6"/>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81" name="Freeform 137" descr="75%"/>
                                                      <p:cNvSpPr>
                                                        <a:spLocks/>
                                                      </p:cNvSpPr>
                                                      <p:nvPr/>
                                                    </p:nvSpPr>
                                                    <p:spPr bwMode="auto">
                                                      <a:xfrm>
                                                        <a:off x="2187" y="1068"/>
                                                        <a:ext cx="171" cy="42"/>
                                                      </a:xfrm>
                                                      <a:custGeom>
                                                        <a:avLst/>
                                                        <a:gdLst>
                                                          <a:gd name="T0" fmla="*/ 0 w 171"/>
                                                          <a:gd name="T1" fmla="*/ 0 h 42"/>
                                                          <a:gd name="T2" fmla="*/ 18 w 171"/>
                                                          <a:gd name="T3" fmla="*/ 0 h 42"/>
                                                          <a:gd name="T4" fmla="*/ 164 w 171"/>
                                                          <a:gd name="T5" fmla="*/ 29 h 42"/>
                                                          <a:gd name="T6" fmla="*/ 170 w 171"/>
                                                          <a:gd name="T7" fmla="*/ 41 h 42"/>
                                                          <a:gd name="T8" fmla="*/ 147 w 171"/>
                                                          <a:gd name="T9" fmla="*/ 41 h 42"/>
                                                          <a:gd name="T10" fmla="*/ 18 w 171"/>
                                                          <a:gd name="T11" fmla="*/ 13 h 42"/>
                                                          <a:gd name="T12" fmla="*/ 0 w 17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71" h="42">
                                                            <a:moveTo>
                                                              <a:pt x="0" y="0"/>
                                                            </a:moveTo>
                                                            <a:lnTo>
                                                              <a:pt x="18" y="0"/>
                                                            </a:lnTo>
                                                            <a:lnTo>
                                                              <a:pt x="164" y="29"/>
                                                            </a:lnTo>
                                                            <a:lnTo>
                                                              <a:pt x="170" y="41"/>
                                                            </a:lnTo>
                                                            <a:lnTo>
                                                              <a:pt x="147" y="41"/>
                                                            </a:lnTo>
                                                            <a:lnTo>
                                                              <a:pt x="18" y="13"/>
                                                            </a:lnTo>
                                                            <a:lnTo>
                                                              <a:pt x="0" y="0"/>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482" name="Freeform 138" descr="75%"/>
                                                      <p:cNvSpPr>
                                                        <a:spLocks/>
                                                      </p:cNvSpPr>
                                                      <p:nvPr/>
                                                    </p:nvSpPr>
                                                    <p:spPr bwMode="auto">
                                                      <a:xfrm>
                                                        <a:off x="2169" y="1017"/>
                                                        <a:ext cx="158" cy="38"/>
                                                      </a:xfrm>
                                                      <a:custGeom>
                                                        <a:avLst/>
                                                        <a:gdLst>
                                                          <a:gd name="T0" fmla="*/ 0 w 158"/>
                                                          <a:gd name="T1" fmla="*/ 0 h 38"/>
                                                          <a:gd name="T2" fmla="*/ 24 w 158"/>
                                                          <a:gd name="T3" fmla="*/ 0 h 38"/>
                                                          <a:gd name="T4" fmla="*/ 151 w 158"/>
                                                          <a:gd name="T5" fmla="*/ 25 h 38"/>
                                                          <a:gd name="T6" fmla="*/ 157 w 158"/>
                                                          <a:gd name="T7" fmla="*/ 37 h 38"/>
                                                          <a:gd name="T8" fmla="*/ 140 w 158"/>
                                                          <a:gd name="T9" fmla="*/ 37 h 38"/>
                                                          <a:gd name="T10" fmla="*/ 0 w 158"/>
                                                          <a:gd name="T11" fmla="*/ 9 h 38"/>
                                                          <a:gd name="T12" fmla="*/ 0 w 15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8" h="38">
                                                            <a:moveTo>
                                                              <a:pt x="0" y="0"/>
                                                            </a:moveTo>
                                                            <a:lnTo>
                                                              <a:pt x="24" y="0"/>
                                                            </a:lnTo>
                                                            <a:lnTo>
                                                              <a:pt x="151" y="25"/>
                                                            </a:lnTo>
                                                            <a:lnTo>
                                                              <a:pt x="157" y="37"/>
                                                            </a:lnTo>
                                                            <a:lnTo>
                                                              <a:pt x="140" y="37"/>
                                                            </a:lnTo>
                                                            <a:lnTo>
                                                              <a:pt x="0" y="9"/>
                                                            </a:lnTo>
                                                            <a:lnTo>
                                                              <a:pt x="0" y="0"/>
                                                            </a:lnTo>
                                                          </a:path>
                                                        </a:pathLst>
                                                      </a:custGeom>
                                                      <a:pattFill prst="pct75">
                                                        <a:fgClr>
                                                          <a:srgbClr val="FFFFFF"/>
                                                        </a:fgClr>
                                                        <a:bgClr>
                                                          <a:srgbClr val="000000"/>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grpSp>
                                        </p:grpSp>
                                      </p:grpSp>
                                    </p:grpSp>
                                  </p:grpSp>
                                </p:grpSp>
                              </p:grpSp>
                            </p:grpSp>
                          </p:grpSp>
                        </p:grpSp>
                      </p:grpSp>
                    </p:grpSp>
                  </p:grpSp>
                </p:grpSp>
              </p:grpSp>
            </p:grpSp>
          </p:grpSp>
          <mc:AlternateContent xmlns:mc="http://schemas.openxmlformats.org/markup-compatibility/2006" xmlns:a14="http://schemas.microsoft.com/office/drawing/2010/main">
            <mc:Choice Requires="a14">
              <p:sp>
                <p:nvSpPr>
                  <p:cNvPr id="8" name="Rectangle 7"/>
                  <p:cNvSpPr/>
                  <p:nvPr/>
                </p:nvSpPr>
                <p:spPr>
                  <a:xfrm>
                    <a:off x="2708681" y="4219916"/>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solidFill>
                                <a:schemeClr val="bg1"/>
                              </a:solidFill>
                              <a:latin typeface="Cambria Math"/>
                            </a:rPr>
                            <m:t>𝐿</m:t>
                          </m:r>
                        </m:oMath>
                      </m:oMathPara>
                    </a14:m>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2708681" y="4219916"/>
                    <a:ext cx="365741" cy="369332"/>
                  </a:xfrm>
                  <a:prstGeom prst="rect">
                    <a:avLst/>
                  </a:prstGeom>
                  <a:blipFill rotWithShape="1">
                    <a:blip r:embed="rId5"/>
                    <a:stretch>
                      <a:fillRect/>
                    </a:stretch>
                  </a:blipFill>
                </p:spPr>
                <p:txBody>
                  <a:bodyPr/>
                  <a:lstStyle/>
                  <a:p>
                    <a:r>
                      <a:rPr lang="en-GB">
                        <a:noFill/>
                      </a:rPr>
                      <a:t> </a:t>
                    </a:r>
                  </a:p>
                </p:txBody>
              </p:sp>
            </mc:Fallback>
          </mc:AlternateContent>
        </p:grpSp>
      </p:grpSp>
      <p:sp>
        <p:nvSpPr>
          <p:cNvPr id="28" name="Slide Number Placeholder 27"/>
          <p:cNvSpPr>
            <a:spLocks noGrp="1"/>
          </p:cNvSpPr>
          <p:nvPr>
            <p:ph type="sldNum" sz="quarter" idx="12"/>
          </p:nvPr>
        </p:nvSpPr>
        <p:spPr/>
        <p:txBody>
          <a:bodyPr/>
          <a:lstStyle/>
          <a:p>
            <a:fld id="{B8E46DEE-15D5-4039-836C-0562E02347E2}" type="slidenum">
              <a:rPr lang="en-GB" smtClean="0"/>
              <a:pPr/>
              <a:t>17</a:t>
            </a:fld>
            <a:endParaRPr lang="en-GB"/>
          </a:p>
        </p:txBody>
      </p:sp>
      <p:sp>
        <p:nvSpPr>
          <p:cNvPr id="29" name="Rounded Rectangle 28"/>
          <p:cNvSpPr/>
          <p:nvPr/>
        </p:nvSpPr>
        <p:spPr>
          <a:xfrm>
            <a:off x="5038365" y="5613620"/>
            <a:ext cx="3528392" cy="1107461"/>
          </a:xfrm>
          <a:prstGeom prst="roundRect">
            <a:avLst/>
          </a:prstGeom>
          <a:solidFill>
            <a:srgbClr val="00FF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p:cNvCxnSpPr/>
          <p:nvPr/>
        </p:nvCxnSpPr>
        <p:spPr>
          <a:xfrm flipH="1">
            <a:off x="711216" y="1487027"/>
            <a:ext cx="1294948" cy="2761432"/>
          </a:xfrm>
          <a:prstGeom prst="straightConnector1">
            <a:avLst/>
          </a:prstGeom>
          <a:ln w="3492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3" name="Freeform 6"/>
          <p:cNvSpPr>
            <a:spLocks/>
          </p:cNvSpPr>
          <p:nvPr/>
        </p:nvSpPr>
        <p:spPr bwMode="auto">
          <a:xfrm>
            <a:off x="843698" y="4797152"/>
            <a:ext cx="169971" cy="34512"/>
          </a:xfrm>
          <a:custGeom>
            <a:avLst/>
            <a:gdLst>
              <a:gd name="T0" fmla="*/ 1 w 128"/>
              <a:gd name="T1" fmla="*/ 17 h 20"/>
              <a:gd name="T2" fmla="*/ 3 w 128"/>
              <a:gd name="T3" fmla="*/ 14 h 20"/>
              <a:gd name="T4" fmla="*/ 6 w 128"/>
              <a:gd name="T5" fmla="*/ 11 h 20"/>
              <a:gd name="T6" fmla="*/ 8 w 128"/>
              <a:gd name="T7" fmla="*/ 9 h 20"/>
              <a:gd name="T8" fmla="*/ 10 w 128"/>
              <a:gd name="T9" fmla="*/ 8 h 20"/>
              <a:gd name="T10" fmla="*/ 12 w 128"/>
              <a:gd name="T11" fmla="*/ 6 h 20"/>
              <a:gd name="T12" fmla="*/ 15 w 128"/>
              <a:gd name="T13" fmla="*/ 5 h 20"/>
              <a:gd name="T14" fmla="*/ 17 w 128"/>
              <a:gd name="T15" fmla="*/ 4 h 20"/>
              <a:gd name="T16" fmla="*/ 20 w 128"/>
              <a:gd name="T17" fmla="*/ 3 h 20"/>
              <a:gd name="T18" fmla="*/ 22 w 128"/>
              <a:gd name="T19" fmla="*/ 2 h 20"/>
              <a:gd name="T20" fmla="*/ 24 w 128"/>
              <a:gd name="T21" fmla="*/ 2 h 20"/>
              <a:gd name="T22" fmla="*/ 26 w 128"/>
              <a:gd name="T23" fmla="*/ 2 h 20"/>
              <a:gd name="T24" fmla="*/ 29 w 128"/>
              <a:gd name="T25" fmla="*/ 2 h 20"/>
              <a:gd name="T26" fmla="*/ 31 w 128"/>
              <a:gd name="T27" fmla="*/ 1 h 20"/>
              <a:gd name="T28" fmla="*/ 33 w 128"/>
              <a:gd name="T29" fmla="*/ 1 h 20"/>
              <a:gd name="T30" fmla="*/ 36 w 128"/>
              <a:gd name="T31" fmla="*/ 1 h 20"/>
              <a:gd name="T32" fmla="*/ 39 w 128"/>
              <a:gd name="T33" fmla="*/ 0 h 20"/>
              <a:gd name="T34" fmla="*/ 45 w 128"/>
              <a:gd name="T35" fmla="*/ 0 h 20"/>
              <a:gd name="T36" fmla="*/ 50 w 128"/>
              <a:gd name="T37" fmla="*/ 0 h 20"/>
              <a:gd name="T38" fmla="*/ 56 w 128"/>
              <a:gd name="T39" fmla="*/ 0 h 20"/>
              <a:gd name="T40" fmla="*/ 61 w 128"/>
              <a:gd name="T41" fmla="*/ 0 h 20"/>
              <a:gd name="T42" fmla="*/ 66 w 128"/>
              <a:gd name="T43" fmla="*/ 1 h 20"/>
              <a:gd name="T44" fmla="*/ 71 w 128"/>
              <a:gd name="T45" fmla="*/ 2 h 20"/>
              <a:gd name="T46" fmla="*/ 77 w 128"/>
              <a:gd name="T47" fmla="*/ 3 h 20"/>
              <a:gd name="T48" fmla="*/ 82 w 128"/>
              <a:gd name="T49" fmla="*/ 4 h 20"/>
              <a:gd name="T50" fmla="*/ 87 w 128"/>
              <a:gd name="T51" fmla="*/ 5 h 20"/>
              <a:gd name="T52" fmla="*/ 93 w 128"/>
              <a:gd name="T53" fmla="*/ 7 h 20"/>
              <a:gd name="T54" fmla="*/ 98 w 128"/>
              <a:gd name="T55" fmla="*/ 9 h 20"/>
              <a:gd name="T56" fmla="*/ 104 w 128"/>
              <a:gd name="T57" fmla="*/ 11 h 20"/>
              <a:gd name="T58" fmla="*/ 110 w 128"/>
              <a:gd name="T59" fmla="*/ 13 h 20"/>
              <a:gd name="T60" fmla="*/ 116 w 128"/>
              <a:gd name="T61" fmla="*/ 15 h 20"/>
              <a:gd name="T62" fmla="*/ 123 w 128"/>
              <a:gd name="T6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20">
                <a:moveTo>
                  <a:pt x="0" y="19"/>
                </a:moveTo>
                <a:lnTo>
                  <a:pt x="1" y="17"/>
                </a:lnTo>
                <a:lnTo>
                  <a:pt x="2" y="16"/>
                </a:lnTo>
                <a:lnTo>
                  <a:pt x="3" y="14"/>
                </a:lnTo>
                <a:lnTo>
                  <a:pt x="4" y="13"/>
                </a:lnTo>
                <a:lnTo>
                  <a:pt x="6" y="11"/>
                </a:lnTo>
                <a:lnTo>
                  <a:pt x="7" y="10"/>
                </a:lnTo>
                <a:lnTo>
                  <a:pt x="8" y="9"/>
                </a:lnTo>
                <a:lnTo>
                  <a:pt x="9" y="8"/>
                </a:lnTo>
                <a:lnTo>
                  <a:pt x="10" y="8"/>
                </a:lnTo>
                <a:lnTo>
                  <a:pt x="11" y="7"/>
                </a:lnTo>
                <a:lnTo>
                  <a:pt x="12" y="6"/>
                </a:lnTo>
                <a:lnTo>
                  <a:pt x="14" y="5"/>
                </a:lnTo>
                <a:lnTo>
                  <a:pt x="15" y="5"/>
                </a:lnTo>
                <a:lnTo>
                  <a:pt x="16" y="4"/>
                </a:lnTo>
                <a:lnTo>
                  <a:pt x="17" y="4"/>
                </a:lnTo>
                <a:lnTo>
                  <a:pt x="18" y="3"/>
                </a:lnTo>
                <a:lnTo>
                  <a:pt x="20" y="3"/>
                </a:lnTo>
                <a:lnTo>
                  <a:pt x="21" y="3"/>
                </a:lnTo>
                <a:lnTo>
                  <a:pt x="22" y="2"/>
                </a:lnTo>
                <a:lnTo>
                  <a:pt x="23" y="2"/>
                </a:lnTo>
                <a:lnTo>
                  <a:pt x="24" y="2"/>
                </a:lnTo>
                <a:lnTo>
                  <a:pt x="25" y="2"/>
                </a:lnTo>
                <a:lnTo>
                  <a:pt x="26" y="2"/>
                </a:lnTo>
                <a:lnTo>
                  <a:pt x="28" y="2"/>
                </a:lnTo>
                <a:lnTo>
                  <a:pt x="29" y="2"/>
                </a:lnTo>
                <a:lnTo>
                  <a:pt x="30" y="2"/>
                </a:lnTo>
                <a:lnTo>
                  <a:pt x="31" y="1"/>
                </a:lnTo>
                <a:lnTo>
                  <a:pt x="32" y="1"/>
                </a:lnTo>
                <a:lnTo>
                  <a:pt x="33" y="1"/>
                </a:lnTo>
                <a:lnTo>
                  <a:pt x="34" y="1"/>
                </a:lnTo>
                <a:lnTo>
                  <a:pt x="36" y="1"/>
                </a:lnTo>
                <a:lnTo>
                  <a:pt x="37" y="0"/>
                </a:lnTo>
                <a:lnTo>
                  <a:pt x="39" y="0"/>
                </a:lnTo>
                <a:lnTo>
                  <a:pt x="42" y="0"/>
                </a:lnTo>
                <a:lnTo>
                  <a:pt x="45" y="0"/>
                </a:lnTo>
                <a:lnTo>
                  <a:pt x="48" y="0"/>
                </a:lnTo>
                <a:lnTo>
                  <a:pt x="50" y="0"/>
                </a:lnTo>
                <a:lnTo>
                  <a:pt x="53" y="0"/>
                </a:lnTo>
                <a:lnTo>
                  <a:pt x="56" y="0"/>
                </a:lnTo>
                <a:lnTo>
                  <a:pt x="58" y="0"/>
                </a:lnTo>
                <a:lnTo>
                  <a:pt x="61" y="0"/>
                </a:lnTo>
                <a:lnTo>
                  <a:pt x="64" y="1"/>
                </a:lnTo>
                <a:lnTo>
                  <a:pt x="66" y="1"/>
                </a:lnTo>
                <a:lnTo>
                  <a:pt x="69" y="1"/>
                </a:lnTo>
                <a:lnTo>
                  <a:pt x="71" y="2"/>
                </a:lnTo>
                <a:lnTo>
                  <a:pt x="74" y="2"/>
                </a:lnTo>
                <a:lnTo>
                  <a:pt x="77" y="3"/>
                </a:lnTo>
                <a:lnTo>
                  <a:pt x="79" y="3"/>
                </a:lnTo>
                <a:lnTo>
                  <a:pt x="82" y="4"/>
                </a:lnTo>
                <a:lnTo>
                  <a:pt x="84" y="5"/>
                </a:lnTo>
                <a:lnTo>
                  <a:pt x="87" y="5"/>
                </a:lnTo>
                <a:lnTo>
                  <a:pt x="90" y="6"/>
                </a:lnTo>
                <a:lnTo>
                  <a:pt x="93" y="7"/>
                </a:lnTo>
                <a:lnTo>
                  <a:pt x="95" y="8"/>
                </a:lnTo>
                <a:lnTo>
                  <a:pt x="98" y="9"/>
                </a:lnTo>
                <a:lnTo>
                  <a:pt x="101" y="10"/>
                </a:lnTo>
                <a:lnTo>
                  <a:pt x="104" y="11"/>
                </a:lnTo>
                <a:lnTo>
                  <a:pt x="107" y="11"/>
                </a:lnTo>
                <a:lnTo>
                  <a:pt x="110" y="13"/>
                </a:lnTo>
                <a:lnTo>
                  <a:pt x="113" y="13"/>
                </a:lnTo>
                <a:lnTo>
                  <a:pt x="116" y="15"/>
                </a:lnTo>
                <a:lnTo>
                  <a:pt x="120" y="16"/>
                </a:lnTo>
                <a:lnTo>
                  <a:pt x="123" y="17"/>
                </a:lnTo>
                <a:lnTo>
                  <a:pt x="127" y="18"/>
                </a:lnTo>
              </a:path>
            </a:pathLst>
          </a:custGeom>
          <a:noFill/>
          <a:ln w="12699"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5" name="Freeform 5"/>
          <p:cNvSpPr>
            <a:spLocks/>
          </p:cNvSpPr>
          <p:nvPr/>
        </p:nvSpPr>
        <p:spPr bwMode="auto">
          <a:xfrm>
            <a:off x="827584" y="4821631"/>
            <a:ext cx="91624" cy="191545"/>
          </a:xfrm>
          <a:custGeom>
            <a:avLst/>
            <a:gdLst>
              <a:gd name="T0" fmla="*/ 4 w 69"/>
              <a:gd name="T1" fmla="*/ 2 h 111"/>
              <a:gd name="T2" fmla="*/ 3 w 69"/>
              <a:gd name="T3" fmla="*/ 5 h 111"/>
              <a:gd name="T4" fmla="*/ 1 w 69"/>
              <a:gd name="T5" fmla="*/ 8 h 111"/>
              <a:gd name="T6" fmla="*/ 1 w 69"/>
              <a:gd name="T7" fmla="*/ 11 h 111"/>
              <a:gd name="T8" fmla="*/ 1 w 69"/>
              <a:gd name="T9" fmla="*/ 14 h 111"/>
              <a:gd name="T10" fmla="*/ 0 w 69"/>
              <a:gd name="T11" fmla="*/ 17 h 111"/>
              <a:gd name="T12" fmla="*/ 1 w 69"/>
              <a:gd name="T13" fmla="*/ 19 h 111"/>
              <a:gd name="T14" fmla="*/ 1 w 69"/>
              <a:gd name="T15" fmla="*/ 22 h 111"/>
              <a:gd name="T16" fmla="*/ 1 w 69"/>
              <a:gd name="T17" fmla="*/ 24 h 111"/>
              <a:gd name="T18" fmla="*/ 2 w 69"/>
              <a:gd name="T19" fmla="*/ 26 h 111"/>
              <a:gd name="T20" fmla="*/ 3 w 69"/>
              <a:gd name="T21" fmla="*/ 29 h 111"/>
              <a:gd name="T22" fmla="*/ 4 w 69"/>
              <a:gd name="T23" fmla="*/ 31 h 111"/>
              <a:gd name="T24" fmla="*/ 5 w 69"/>
              <a:gd name="T25" fmla="*/ 33 h 111"/>
              <a:gd name="T26" fmla="*/ 6 w 69"/>
              <a:gd name="T27" fmla="*/ 35 h 111"/>
              <a:gd name="T28" fmla="*/ 6 w 69"/>
              <a:gd name="T29" fmla="*/ 37 h 111"/>
              <a:gd name="T30" fmla="*/ 7 w 69"/>
              <a:gd name="T31" fmla="*/ 39 h 111"/>
              <a:gd name="T32" fmla="*/ 9 w 69"/>
              <a:gd name="T33" fmla="*/ 43 h 111"/>
              <a:gd name="T34" fmla="*/ 12 w 69"/>
              <a:gd name="T35" fmla="*/ 48 h 111"/>
              <a:gd name="T36" fmla="*/ 14 w 69"/>
              <a:gd name="T37" fmla="*/ 52 h 111"/>
              <a:gd name="T38" fmla="*/ 17 w 69"/>
              <a:gd name="T39" fmla="*/ 57 h 111"/>
              <a:gd name="T40" fmla="*/ 20 w 69"/>
              <a:gd name="T41" fmla="*/ 61 h 111"/>
              <a:gd name="T42" fmla="*/ 23 w 69"/>
              <a:gd name="T43" fmla="*/ 66 h 111"/>
              <a:gd name="T44" fmla="*/ 26 w 69"/>
              <a:gd name="T45" fmla="*/ 70 h 111"/>
              <a:gd name="T46" fmla="*/ 30 w 69"/>
              <a:gd name="T47" fmla="*/ 74 h 111"/>
              <a:gd name="T48" fmla="*/ 33 w 69"/>
              <a:gd name="T49" fmla="*/ 78 h 111"/>
              <a:gd name="T50" fmla="*/ 37 w 69"/>
              <a:gd name="T51" fmla="*/ 82 h 111"/>
              <a:gd name="T52" fmla="*/ 41 w 69"/>
              <a:gd name="T53" fmla="*/ 85 h 111"/>
              <a:gd name="T54" fmla="*/ 46 w 69"/>
              <a:gd name="T55" fmla="*/ 90 h 111"/>
              <a:gd name="T56" fmla="*/ 50 w 69"/>
              <a:gd name="T57" fmla="*/ 94 h 111"/>
              <a:gd name="T58" fmla="*/ 55 w 69"/>
              <a:gd name="T59" fmla="*/ 98 h 111"/>
              <a:gd name="T60" fmla="*/ 60 w 69"/>
              <a:gd name="T61" fmla="*/ 102 h 111"/>
              <a:gd name="T62" fmla="*/ 65 w 69"/>
              <a:gd name="T63"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3"/>
                </a:lnTo>
                <a:lnTo>
                  <a:pt x="3" y="5"/>
                </a:lnTo>
                <a:lnTo>
                  <a:pt x="2" y="6"/>
                </a:lnTo>
                <a:lnTo>
                  <a:pt x="1" y="8"/>
                </a:lnTo>
                <a:lnTo>
                  <a:pt x="1" y="10"/>
                </a:lnTo>
                <a:lnTo>
                  <a:pt x="1" y="11"/>
                </a:lnTo>
                <a:lnTo>
                  <a:pt x="1" y="13"/>
                </a:lnTo>
                <a:lnTo>
                  <a:pt x="1" y="14"/>
                </a:lnTo>
                <a:lnTo>
                  <a:pt x="0" y="15"/>
                </a:lnTo>
                <a:lnTo>
                  <a:pt x="0" y="17"/>
                </a:lnTo>
                <a:lnTo>
                  <a:pt x="0" y="18"/>
                </a:lnTo>
                <a:lnTo>
                  <a:pt x="1" y="19"/>
                </a:lnTo>
                <a:lnTo>
                  <a:pt x="1" y="21"/>
                </a:lnTo>
                <a:lnTo>
                  <a:pt x="1" y="22"/>
                </a:lnTo>
                <a:lnTo>
                  <a:pt x="1" y="23"/>
                </a:lnTo>
                <a:lnTo>
                  <a:pt x="1" y="24"/>
                </a:lnTo>
                <a:lnTo>
                  <a:pt x="2" y="25"/>
                </a:lnTo>
                <a:lnTo>
                  <a:pt x="2" y="26"/>
                </a:lnTo>
                <a:lnTo>
                  <a:pt x="2" y="27"/>
                </a:lnTo>
                <a:lnTo>
                  <a:pt x="3" y="29"/>
                </a:lnTo>
                <a:lnTo>
                  <a:pt x="3" y="30"/>
                </a:lnTo>
                <a:lnTo>
                  <a:pt x="4" y="31"/>
                </a:lnTo>
                <a:lnTo>
                  <a:pt x="4" y="32"/>
                </a:lnTo>
                <a:lnTo>
                  <a:pt x="5" y="33"/>
                </a:lnTo>
                <a:lnTo>
                  <a:pt x="5" y="34"/>
                </a:lnTo>
                <a:lnTo>
                  <a:pt x="6" y="35"/>
                </a:lnTo>
                <a:lnTo>
                  <a:pt x="6" y="36"/>
                </a:lnTo>
                <a:lnTo>
                  <a:pt x="6" y="37"/>
                </a:lnTo>
                <a:lnTo>
                  <a:pt x="7" y="38"/>
                </a:lnTo>
                <a:lnTo>
                  <a:pt x="7" y="39"/>
                </a:lnTo>
                <a:lnTo>
                  <a:pt x="8" y="40"/>
                </a:lnTo>
                <a:lnTo>
                  <a:pt x="9" y="43"/>
                </a:lnTo>
                <a:lnTo>
                  <a:pt x="10" y="45"/>
                </a:lnTo>
                <a:lnTo>
                  <a:pt x="12" y="48"/>
                </a:lnTo>
                <a:lnTo>
                  <a:pt x="13" y="50"/>
                </a:lnTo>
                <a:lnTo>
                  <a:pt x="14" y="52"/>
                </a:lnTo>
                <a:lnTo>
                  <a:pt x="15" y="55"/>
                </a:lnTo>
                <a:lnTo>
                  <a:pt x="17" y="57"/>
                </a:lnTo>
                <a:lnTo>
                  <a:pt x="18" y="59"/>
                </a:lnTo>
                <a:lnTo>
                  <a:pt x="20" y="61"/>
                </a:lnTo>
                <a:lnTo>
                  <a:pt x="21" y="63"/>
                </a:lnTo>
                <a:lnTo>
                  <a:pt x="23" y="66"/>
                </a:lnTo>
                <a:lnTo>
                  <a:pt x="25" y="68"/>
                </a:lnTo>
                <a:lnTo>
                  <a:pt x="26" y="70"/>
                </a:lnTo>
                <a:lnTo>
                  <a:pt x="28" y="72"/>
                </a:lnTo>
                <a:lnTo>
                  <a:pt x="30" y="74"/>
                </a:lnTo>
                <a:lnTo>
                  <a:pt x="31" y="76"/>
                </a:lnTo>
                <a:lnTo>
                  <a:pt x="33" y="78"/>
                </a:lnTo>
                <a:lnTo>
                  <a:pt x="35" y="80"/>
                </a:lnTo>
                <a:lnTo>
                  <a:pt x="37" y="82"/>
                </a:lnTo>
                <a:lnTo>
                  <a:pt x="39" y="84"/>
                </a:lnTo>
                <a:lnTo>
                  <a:pt x="41" y="85"/>
                </a:lnTo>
                <a:lnTo>
                  <a:pt x="43" y="88"/>
                </a:lnTo>
                <a:lnTo>
                  <a:pt x="46" y="90"/>
                </a:lnTo>
                <a:lnTo>
                  <a:pt x="48" y="92"/>
                </a:lnTo>
                <a:lnTo>
                  <a:pt x="50" y="94"/>
                </a:lnTo>
                <a:lnTo>
                  <a:pt x="53" y="96"/>
                </a:lnTo>
                <a:lnTo>
                  <a:pt x="55" y="98"/>
                </a:lnTo>
                <a:lnTo>
                  <a:pt x="57" y="100"/>
                </a:lnTo>
                <a:lnTo>
                  <a:pt x="60" y="102"/>
                </a:lnTo>
                <a:lnTo>
                  <a:pt x="62" y="105"/>
                </a:lnTo>
                <a:lnTo>
                  <a:pt x="65" y="107"/>
                </a:lnTo>
                <a:lnTo>
                  <a:pt x="68" y="110"/>
                </a:lnTo>
              </a:path>
            </a:pathLst>
          </a:custGeom>
          <a:noFill/>
          <a:ln w="22225"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6" name="Freeform 7"/>
          <p:cNvSpPr>
            <a:spLocks/>
          </p:cNvSpPr>
          <p:nvPr/>
        </p:nvSpPr>
        <p:spPr bwMode="auto">
          <a:xfrm>
            <a:off x="1012341" y="4834648"/>
            <a:ext cx="168643" cy="34512"/>
          </a:xfrm>
          <a:custGeom>
            <a:avLst/>
            <a:gdLst>
              <a:gd name="T0" fmla="*/ 125 w 127"/>
              <a:gd name="T1" fmla="*/ 2 h 20"/>
              <a:gd name="T2" fmla="*/ 123 w 127"/>
              <a:gd name="T3" fmla="*/ 5 h 20"/>
              <a:gd name="T4" fmla="*/ 120 w 127"/>
              <a:gd name="T5" fmla="*/ 8 h 20"/>
              <a:gd name="T6" fmla="*/ 118 w 127"/>
              <a:gd name="T7" fmla="*/ 10 h 20"/>
              <a:gd name="T8" fmla="*/ 116 w 127"/>
              <a:gd name="T9" fmla="*/ 12 h 20"/>
              <a:gd name="T10" fmla="*/ 113 w 127"/>
              <a:gd name="T11" fmla="*/ 13 h 20"/>
              <a:gd name="T12" fmla="*/ 111 w 127"/>
              <a:gd name="T13" fmla="*/ 14 h 20"/>
              <a:gd name="T14" fmla="*/ 109 w 127"/>
              <a:gd name="T15" fmla="*/ 15 h 20"/>
              <a:gd name="T16" fmla="*/ 106 w 127"/>
              <a:gd name="T17" fmla="*/ 16 h 20"/>
              <a:gd name="T18" fmla="*/ 104 w 127"/>
              <a:gd name="T19" fmla="*/ 16 h 20"/>
              <a:gd name="T20" fmla="*/ 102 w 127"/>
              <a:gd name="T21" fmla="*/ 17 h 20"/>
              <a:gd name="T22" fmla="*/ 100 w 127"/>
              <a:gd name="T23" fmla="*/ 17 h 20"/>
              <a:gd name="T24" fmla="*/ 97 w 127"/>
              <a:gd name="T25" fmla="*/ 17 h 20"/>
              <a:gd name="T26" fmla="*/ 95 w 127"/>
              <a:gd name="T27" fmla="*/ 18 h 20"/>
              <a:gd name="T28" fmla="*/ 93 w 127"/>
              <a:gd name="T29" fmla="*/ 18 h 20"/>
              <a:gd name="T30" fmla="*/ 90 w 127"/>
              <a:gd name="T31" fmla="*/ 18 h 20"/>
              <a:gd name="T32" fmla="*/ 84 w 127"/>
              <a:gd name="T33" fmla="*/ 19 h 20"/>
              <a:gd name="T34" fmla="*/ 78 w 127"/>
              <a:gd name="T35" fmla="*/ 19 h 20"/>
              <a:gd name="T36" fmla="*/ 73 w 127"/>
              <a:gd name="T37" fmla="*/ 19 h 20"/>
              <a:gd name="T38" fmla="*/ 68 w 127"/>
              <a:gd name="T39" fmla="*/ 19 h 20"/>
              <a:gd name="T40" fmla="*/ 63 w 127"/>
              <a:gd name="T41" fmla="*/ 18 h 20"/>
              <a:gd name="T42" fmla="*/ 57 w 127"/>
              <a:gd name="T43" fmla="*/ 18 h 20"/>
              <a:gd name="T44" fmla="*/ 52 w 127"/>
              <a:gd name="T45" fmla="*/ 17 h 20"/>
              <a:gd name="T46" fmla="*/ 47 w 127"/>
              <a:gd name="T47" fmla="*/ 16 h 20"/>
              <a:gd name="T48" fmla="*/ 42 w 127"/>
              <a:gd name="T49" fmla="*/ 14 h 20"/>
              <a:gd name="T50" fmla="*/ 36 w 127"/>
              <a:gd name="T51" fmla="*/ 13 h 20"/>
              <a:gd name="T52" fmla="*/ 31 w 127"/>
              <a:gd name="T53" fmla="*/ 11 h 20"/>
              <a:gd name="T54" fmla="*/ 25 w 127"/>
              <a:gd name="T55" fmla="*/ 10 h 20"/>
              <a:gd name="T56" fmla="*/ 19 w 127"/>
              <a:gd name="T57" fmla="*/ 7 h 20"/>
              <a:gd name="T58" fmla="*/ 13 w 127"/>
              <a:gd name="T59" fmla="*/ 6 h 20"/>
              <a:gd name="T60" fmla="*/ 6 w 127"/>
              <a:gd name="T61" fmla="*/ 3 h 20"/>
              <a:gd name="T62" fmla="*/ 0 w 127"/>
              <a:gd name="T6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20">
                <a:moveTo>
                  <a:pt x="126" y="0"/>
                </a:moveTo>
                <a:lnTo>
                  <a:pt x="125" y="2"/>
                </a:lnTo>
                <a:lnTo>
                  <a:pt x="124" y="4"/>
                </a:lnTo>
                <a:lnTo>
                  <a:pt x="123" y="5"/>
                </a:lnTo>
                <a:lnTo>
                  <a:pt x="121" y="7"/>
                </a:lnTo>
                <a:lnTo>
                  <a:pt x="120" y="8"/>
                </a:lnTo>
                <a:lnTo>
                  <a:pt x="119" y="9"/>
                </a:lnTo>
                <a:lnTo>
                  <a:pt x="118" y="10"/>
                </a:lnTo>
                <a:lnTo>
                  <a:pt x="117" y="11"/>
                </a:lnTo>
                <a:lnTo>
                  <a:pt x="116" y="12"/>
                </a:lnTo>
                <a:lnTo>
                  <a:pt x="115" y="12"/>
                </a:lnTo>
                <a:lnTo>
                  <a:pt x="113" y="13"/>
                </a:lnTo>
                <a:lnTo>
                  <a:pt x="112" y="14"/>
                </a:lnTo>
                <a:lnTo>
                  <a:pt x="111" y="14"/>
                </a:lnTo>
                <a:lnTo>
                  <a:pt x="110" y="15"/>
                </a:lnTo>
                <a:lnTo>
                  <a:pt x="109" y="15"/>
                </a:lnTo>
                <a:lnTo>
                  <a:pt x="108" y="16"/>
                </a:lnTo>
                <a:lnTo>
                  <a:pt x="106" y="16"/>
                </a:lnTo>
                <a:lnTo>
                  <a:pt x="105" y="16"/>
                </a:lnTo>
                <a:lnTo>
                  <a:pt x="104" y="16"/>
                </a:lnTo>
                <a:lnTo>
                  <a:pt x="103" y="17"/>
                </a:lnTo>
                <a:lnTo>
                  <a:pt x="102" y="17"/>
                </a:lnTo>
                <a:lnTo>
                  <a:pt x="101" y="17"/>
                </a:lnTo>
                <a:lnTo>
                  <a:pt x="100" y="17"/>
                </a:lnTo>
                <a:lnTo>
                  <a:pt x="98" y="17"/>
                </a:lnTo>
                <a:lnTo>
                  <a:pt x="97" y="17"/>
                </a:lnTo>
                <a:lnTo>
                  <a:pt x="96" y="18"/>
                </a:lnTo>
                <a:lnTo>
                  <a:pt x="95" y="18"/>
                </a:lnTo>
                <a:lnTo>
                  <a:pt x="94" y="18"/>
                </a:lnTo>
                <a:lnTo>
                  <a:pt x="93" y="18"/>
                </a:lnTo>
                <a:lnTo>
                  <a:pt x="92" y="18"/>
                </a:lnTo>
                <a:lnTo>
                  <a:pt x="90" y="18"/>
                </a:lnTo>
                <a:lnTo>
                  <a:pt x="87" y="19"/>
                </a:lnTo>
                <a:lnTo>
                  <a:pt x="84" y="19"/>
                </a:lnTo>
                <a:lnTo>
                  <a:pt x="81" y="19"/>
                </a:lnTo>
                <a:lnTo>
                  <a:pt x="78" y="19"/>
                </a:lnTo>
                <a:lnTo>
                  <a:pt x="76" y="19"/>
                </a:lnTo>
                <a:lnTo>
                  <a:pt x="73" y="19"/>
                </a:lnTo>
                <a:lnTo>
                  <a:pt x="70" y="19"/>
                </a:lnTo>
                <a:lnTo>
                  <a:pt x="68" y="19"/>
                </a:lnTo>
                <a:lnTo>
                  <a:pt x="65" y="19"/>
                </a:lnTo>
                <a:lnTo>
                  <a:pt x="63" y="18"/>
                </a:lnTo>
                <a:lnTo>
                  <a:pt x="60" y="18"/>
                </a:lnTo>
                <a:lnTo>
                  <a:pt x="57" y="18"/>
                </a:lnTo>
                <a:lnTo>
                  <a:pt x="55" y="17"/>
                </a:lnTo>
                <a:lnTo>
                  <a:pt x="52" y="17"/>
                </a:lnTo>
                <a:lnTo>
                  <a:pt x="49" y="16"/>
                </a:lnTo>
                <a:lnTo>
                  <a:pt x="47" y="16"/>
                </a:lnTo>
                <a:lnTo>
                  <a:pt x="44" y="15"/>
                </a:lnTo>
                <a:lnTo>
                  <a:pt x="42" y="14"/>
                </a:lnTo>
                <a:lnTo>
                  <a:pt x="39" y="14"/>
                </a:lnTo>
                <a:lnTo>
                  <a:pt x="36" y="13"/>
                </a:lnTo>
                <a:lnTo>
                  <a:pt x="33" y="12"/>
                </a:lnTo>
                <a:lnTo>
                  <a:pt x="31" y="11"/>
                </a:lnTo>
                <a:lnTo>
                  <a:pt x="28" y="10"/>
                </a:lnTo>
                <a:lnTo>
                  <a:pt x="25" y="10"/>
                </a:lnTo>
                <a:lnTo>
                  <a:pt x="22" y="9"/>
                </a:lnTo>
                <a:lnTo>
                  <a:pt x="19" y="7"/>
                </a:lnTo>
                <a:lnTo>
                  <a:pt x="16" y="7"/>
                </a:lnTo>
                <a:lnTo>
                  <a:pt x="13" y="6"/>
                </a:lnTo>
                <a:lnTo>
                  <a:pt x="10" y="5"/>
                </a:lnTo>
                <a:lnTo>
                  <a:pt x="6" y="3"/>
                </a:lnTo>
                <a:lnTo>
                  <a:pt x="3" y="2"/>
                </a:lnTo>
                <a:lnTo>
                  <a:pt x="0" y="1"/>
                </a:lnTo>
              </a:path>
            </a:pathLst>
          </a:custGeom>
          <a:noFill/>
          <a:ln w="22225"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8" name="Freeform 8"/>
          <p:cNvSpPr>
            <a:spLocks/>
          </p:cNvSpPr>
          <p:nvPr/>
        </p:nvSpPr>
        <p:spPr bwMode="auto">
          <a:xfrm>
            <a:off x="1097327" y="4647076"/>
            <a:ext cx="90297" cy="191545"/>
          </a:xfrm>
          <a:custGeom>
            <a:avLst/>
            <a:gdLst>
              <a:gd name="T0" fmla="*/ 63 w 68"/>
              <a:gd name="T1" fmla="*/ 109 h 111"/>
              <a:gd name="T2" fmla="*/ 64 w 68"/>
              <a:gd name="T3" fmla="*/ 105 h 111"/>
              <a:gd name="T4" fmla="*/ 65 w 68"/>
              <a:gd name="T5" fmla="*/ 102 h 111"/>
              <a:gd name="T6" fmla="*/ 66 w 68"/>
              <a:gd name="T7" fmla="*/ 99 h 111"/>
              <a:gd name="T8" fmla="*/ 67 w 68"/>
              <a:gd name="T9" fmla="*/ 96 h 111"/>
              <a:gd name="T10" fmla="*/ 67 w 68"/>
              <a:gd name="T11" fmla="*/ 93 h 111"/>
              <a:gd name="T12" fmla="*/ 67 w 68"/>
              <a:gd name="T13" fmla="*/ 91 h 111"/>
              <a:gd name="T14" fmla="*/ 66 w 68"/>
              <a:gd name="T15" fmla="*/ 88 h 111"/>
              <a:gd name="T16" fmla="*/ 66 w 68"/>
              <a:gd name="T17" fmla="*/ 86 h 111"/>
              <a:gd name="T18" fmla="*/ 65 w 68"/>
              <a:gd name="T19" fmla="*/ 84 h 111"/>
              <a:gd name="T20" fmla="*/ 64 w 68"/>
              <a:gd name="T21" fmla="*/ 82 h 111"/>
              <a:gd name="T22" fmla="*/ 63 w 68"/>
              <a:gd name="T23" fmla="*/ 79 h 111"/>
              <a:gd name="T24" fmla="*/ 62 w 68"/>
              <a:gd name="T25" fmla="*/ 77 h 111"/>
              <a:gd name="T26" fmla="*/ 62 w 68"/>
              <a:gd name="T27" fmla="*/ 75 h 111"/>
              <a:gd name="T28" fmla="*/ 61 w 68"/>
              <a:gd name="T29" fmla="*/ 73 h 111"/>
              <a:gd name="T30" fmla="*/ 60 w 68"/>
              <a:gd name="T31" fmla="*/ 71 h 111"/>
              <a:gd name="T32" fmla="*/ 58 w 68"/>
              <a:gd name="T33" fmla="*/ 67 h 111"/>
              <a:gd name="T34" fmla="*/ 56 w 68"/>
              <a:gd name="T35" fmla="*/ 62 h 111"/>
              <a:gd name="T36" fmla="*/ 53 w 68"/>
              <a:gd name="T37" fmla="*/ 57 h 111"/>
              <a:gd name="T38" fmla="*/ 50 w 68"/>
              <a:gd name="T39" fmla="*/ 53 h 111"/>
              <a:gd name="T40" fmla="*/ 47 w 68"/>
              <a:gd name="T41" fmla="*/ 49 h 111"/>
              <a:gd name="T42" fmla="*/ 44 w 68"/>
              <a:gd name="T43" fmla="*/ 45 h 111"/>
              <a:gd name="T44" fmla="*/ 41 w 68"/>
              <a:gd name="T45" fmla="*/ 40 h 111"/>
              <a:gd name="T46" fmla="*/ 37 w 68"/>
              <a:gd name="T47" fmla="*/ 36 h 111"/>
              <a:gd name="T48" fmla="*/ 34 w 68"/>
              <a:gd name="T49" fmla="*/ 32 h 111"/>
              <a:gd name="T50" fmla="*/ 30 w 68"/>
              <a:gd name="T51" fmla="*/ 29 h 111"/>
              <a:gd name="T52" fmla="*/ 26 w 68"/>
              <a:gd name="T53" fmla="*/ 24 h 111"/>
              <a:gd name="T54" fmla="*/ 22 w 68"/>
              <a:gd name="T55" fmla="*/ 21 h 111"/>
              <a:gd name="T56" fmla="*/ 17 w 68"/>
              <a:gd name="T57" fmla="*/ 16 h 111"/>
              <a:gd name="T58" fmla="*/ 12 w 68"/>
              <a:gd name="T59" fmla="*/ 12 h 111"/>
              <a:gd name="T60" fmla="*/ 7 w 68"/>
              <a:gd name="T61" fmla="*/ 7 h 111"/>
              <a:gd name="T62" fmla="*/ 2 w 68"/>
              <a:gd name="T63"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111">
                <a:moveTo>
                  <a:pt x="62" y="110"/>
                </a:moveTo>
                <a:lnTo>
                  <a:pt x="63" y="109"/>
                </a:lnTo>
                <a:lnTo>
                  <a:pt x="64" y="107"/>
                </a:lnTo>
                <a:lnTo>
                  <a:pt x="64" y="105"/>
                </a:lnTo>
                <a:lnTo>
                  <a:pt x="65" y="104"/>
                </a:lnTo>
                <a:lnTo>
                  <a:pt x="65" y="102"/>
                </a:lnTo>
                <a:lnTo>
                  <a:pt x="66" y="101"/>
                </a:lnTo>
                <a:lnTo>
                  <a:pt x="66" y="99"/>
                </a:lnTo>
                <a:lnTo>
                  <a:pt x="66" y="98"/>
                </a:lnTo>
                <a:lnTo>
                  <a:pt x="67" y="96"/>
                </a:lnTo>
                <a:lnTo>
                  <a:pt x="67" y="95"/>
                </a:lnTo>
                <a:lnTo>
                  <a:pt x="67" y="93"/>
                </a:lnTo>
                <a:lnTo>
                  <a:pt x="67" y="92"/>
                </a:lnTo>
                <a:lnTo>
                  <a:pt x="67" y="91"/>
                </a:lnTo>
                <a:lnTo>
                  <a:pt x="66" y="90"/>
                </a:lnTo>
                <a:lnTo>
                  <a:pt x="66" y="88"/>
                </a:lnTo>
                <a:lnTo>
                  <a:pt x="66" y="87"/>
                </a:lnTo>
                <a:lnTo>
                  <a:pt x="66" y="86"/>
                </a:lnTo>
                <a:lnTo>
                  <a:pt x="65" y="85"/>
                </a:lnTo>
                <a:lnTo>
                  <a:pt x="65" y="84"/>
                </a:lnTo>
                <a:lnTo>
                  <a:pt x="64" y="83"/>
                </a:lnTo>
                <a:lnTo>
                  <a:pt x="64" y="82"/>
                </a:lnTo>
                <a:lnTo>
                  <a:pt x="64" y="80"/>
                </a:lnTo>
                <a:lnTo>
                  <a:pt x="63" y="79"/>
                </a:lnTo>
                <a:lnTo>
                  <a:pt x="63" y="78"/>
                </a:lnTo>
                <a:lnTo>
                  <a:pt x="62" y="77"/>
                </a:lnTo>
                <a:lnTo>
                  <a:pt x="62" y="76"/>
                </a:lnTo>
                <a:lnTo>
                  <a:pt x="62" y="75"/>
                </a:lnTo>
                <a:lnTo>
                  <a:pt x="61" y="74"/>
                </a:lnTo>
                <a:lnTo>
                  <a:pt x="61" y="73"/>
                </a:lnTo>
                <a:lnTo>
                  <a:pt x="60" y="72"/>
                </a:lnTo>
                <a:lnTo>
                  <a:pt x="60" y="71"/>
                </a:lnTo>
                <a:lnTo>
                  <a:pt x="59" y="70"/>
                </a:lnTo>
                <a:lnTo>
                  <a:pt x="58" y="67"/>
                </a:lnTo>
                <a:lnTo>
                  <a:pt x="57" y="65"/>
                </a:lnTo>
                <a:lnTo>
                  <a:pt x="56" y="62"/>
                </a:lnTo>
                <a:lnTo>
                  <a:pt x="54" y="60"/>
                </a:lnTo>
                <a:lnTo>
                  <a:pt x="53" y="57"/>
                </a:lnTo>
                <a:lnTo>
                  <a:pt x="52" y="55"/>
                </a:lnTo>
                <a:lnTo>
                  <a:pt x="50" y="53"/>
                </a:lnTo>
                <a:lnTo>
                  <a:pt x="49" y="51"/>
                </a:lnTo>
                <a:lnTo>
                  <a:pt x="47" y="49"/>
                </a:lnTo>
                <a:lnTo>
                  <a:pt x="46" y="47"/>
                </a:lnTo>
                <a:lnTo>
                  <a:pt x="44" y="45"/>
                </a:lnTo>
                <a:lnTo>
                  <a:pt x="43" y="43"/>
                </a:lnTo>
                <a:lnTo>
                  <a:pt x="41" y="40"/>
                </a:lnTo>
                <a:lnTo>
                  <a:pt x="39" y="38"/>
                </a:lnTo>
                <a:lnTo>
                  <a:pt x="37" y="36"/>
                </a:lnTo>
                <a:lnTo>
                  <a:pt x="36" y="35"/>
                </a:lnTo>
                <a:lnTo>
                  <a:pt x="34" y="32"/>
                </a:lnTo>
                <a:lnTo>
                  <a:pt x="32" y="30"/>
                </a:lnTo>
                <a:lnTo>
                  <a:pt x="30" y="29"/>
                </a:lnTo>
                <a:lnTo>
                  <a:pt x="28" y="27"/>
                </a:lnTo>
                <a:lnTo>
                  <a:pt x="26" y="24"/>
                </a:lnTo>
                <a:lnTo>
                  <a:pt x="24" y="23"/>
                </a:lnTo>
                <a:lnTo>
                  <a:pt x="22" y="21"/>
                </a:lnTo>
                <a:lnTo>
                  <a:pt x="20" y="18"/>
                </a:lnTo>
                <a:lnTo>
                  <a:pt x="17" y="16"/>
                </a:lnTo>
                <a:lnTo>
                  <a:pt x="15" y="14"/>
                </a:lnTo>
                <a:lnTo>
                  <a:pt x="12" y="12"/>
                </a:lnTo>
                <a:lnTo>
                  <a:pt x="10" y="10"/>
                </a:lnTo>
                <a:lnTo>
                  <a:pt x="7" y="7"/>
                </a:lnTo>
                <a:lnTo>
                  <a:pt x="5" y="5"/>
                </a:lnTo>
                <a:lnTo>
                  <a:pt x="2" y="3"/>
                </a:lnTo>
                <a:lnTo>
                  <a:pt x="0" y="0"/>
                </a:lnTo>
              </a:path>
            </a:pathLst>
          </a:custGeom>
          <a:noFill/>
          <a:ln w="22225"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 name="Freeform 5"/>
          <p:cNvSpPr>
            <a:spLocks/>
          </p:cNvSpPr>
          <p:nvPr/>
        </p:nvSpPr>
        <p:spPr bwMode="auto">
          <a:xfrm>
            <a:off x="995386" y="4455531"/>
            <a:ext cx="91624" cy="191545"/>
          </a:xfrm>
          <a:custGeom>
            <a:avLst/>
            <a:gdLst>
              <a:gd name="T0" fmla="*/ 4 w 69"/>
              <a:gd name="T1" fmla="*/ 2 h 111"/>
              <a:gd name="T2" fmla="*/ 3 w 69"/>
              <a:gd name="T3" fmla="*/ 5 h 111"/>
              <a:gd name="T4" fmla="*/ 1 w 69"/>
              <a:gd name="T5" fmla="*/ 8 h 111"/>
              <a:gd name="T6" fmla="*/ 1 w 69"/>
              <a:gd name="T7" fmla="*/ 11 h 111"/>
              <a:gd name="T8" fmla="*/ 1 w 69"/>
              <a:gd name="T9" fmla="*/ 14 h 111"/>
              <a:gd name="T10" fmla="*/ 0 w 69"/>
              <a:gd name="T11" fmla="*/ 17 h 111"/>
              <a:gd name="T12" fmla="*/ 1 w 69"/>
              <a:gd name="T13" fmla="*/ 19 h 111"/>
              <a:gd name="T14" fmla="*/ 1 w 69"/>
              <a:gd name="T15" fmla="*/ 22 h 111"/>
              <a:gd name="T16" fmla="*/ 1 w 69"/>
              <a:gd name="T17" fmla="*/ 24 h 111"/>
              <a:gd name="T18" fmla="*/ 2 w 69"/>
              <a:gd name="T19" fmla="*/ 26 h 111"/>
              <a:gd name="T20" fmla="*/ 3 w 69"/>
              <a:gd name="T21" fmla="*/ 29 h 111"/>
              <a:gd name="T22" fmla="*/ 4 w 69"/>
              <a:gd name="T23" fmla="*/ 31 h 111"/>
              <a:gd name="T24" fmla="*/ 5 w 69"/>
              <a:gd name="T25" fmla="*/ 33 h 111"/>
              <a:gd name="T26" fmla="*/ 6 w 69"/>
              <a:gd name="T27" fmla="*/ 35 h 111"/>
              <a:gd name="T28" fmla="*/ 6 w 69"/>
              <a:gd name="T29" fmla="*/ 37 h 111"/>
              <a:gd name="T30" fmla="*/ 7 w 69"/>
              <a:gd name="T31" fmla="*/ 39 h 111"/>
              <a:gd name="T32" fmla="*/ 9 w 69"/>
              <a:gd name="T33" fmla="*/ 43 h 111"/>
              <a:gd name="T34" fmla="*/ 12 w 69"/>
              <a:gd name="T35" fmla="*/ 48 h 111"/>
              <a:gd name="T36" fmla="*/ 14 w 69"/>
              <a:gd name="T37" fmla="*/ 52 h 111"/>
              <a:gd name="T38" fmla="*/ 17 w 69"/>
              <a:gd name="T39" fmla="*/ 57 h 111"/>
              <a:gd name="T40" fmla="*/ 20 w 69"/>
              <a:gd name="T41" fmla="*/ 61 h 111"/>
              <a:gd name="T42" fmla="*/ 23 w 69"/>
              <a:gd name="T43" fmla="*/ 66 h 111"/>
              <a:gd name="T44" fmla="*/ 26 w 69"/>
              <a:gd name="T45" fmla="*/ 70 h 111"/>
              <a:gd name="T46" fmla="*/ 30 w 69"/>
              <a:gd name="T47" fmla="*/ 74 h 111"/>
              <a:gd name="T48" fmla="*/ 33 w 69"/>
              <a:gd name="T49" fmla="*/ 78 h 111"/>
              <a:gd name="T50" fmla="*/ 37 w 69"/>
              <a:gd name="T51" fmla="*/ 82 h 111"/>
              <a:gd name="T52" fmla="*/ 41 w 69"/>
              <a:gd name="T53" fmla="*/ 85 h 111"/>
              <a:gd name="T54" fmla="*/ 46 w 69"/>
              <a:gd name="T55" fmla="*/ 90 h 111"/>
              <a:gd name="T56" fmla="*/ 50 w 69"/>
              <a:gd name="T57" fmla="*/ 94 h 111"/>
              <a:gd name="T58" fmla="*/ 55 w 69"/>
              <a:gd name="T59" fmla="*/ 98 h 111"/>
              <a:gd name="T60" fmla="*/ 60 w 69"/>
              <a:gd name="T61" fmla="*/ 102 h 111"/>
              <a:gd name="T62" fmla="*/ 65 w 69"/>
              <a:gd name="T63"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11">
                <a:moveTo>
                  <a:pt x="5" y="0"/>
                </a:moveTo>
                <a:lnTo>
                  <a:pt x="4" y="2"/>
                </a:lnTo>
                <a:lnTo>
                  <a:pt x="3" y="3"/>
                </a:lnTo>
                <a:lnTo>
                  <a:pt x="3" y="5"/>
                </a:lnTo>
                <a:lnTo>
                  <a:pt x="2" y="6"/>
                </a:lnTo>
                <a:lnTo>
                  <a:pt x="1" y="8"/>
                </a:lnTo>
                <a:lnTo>
                  <a:pt x="1" y="10"/>
                </a:lnTo>
                <a:lnTo>
                  <a:pt x="1" y="11"/>
                </a:lnTo>
                <a:lnTo>
                  <a:pt x="1" y="13"/>
                </a:lnTo>
                <a:lnTo>
                  <a:pt x="1" y="14"/>
                </a:lnTo>
                <a:lnTo>
                  <a:pt x="0" y="15"/>
                </a:lnTo>
                <a:lnTo>
                  <a:pt x="0" y="17"/>
                </a:lnTo>
                <a:lnTo>
                  <a:pt x="0" y="18"/>
                </a:lnTo>
                <a:lnTo>
                  <a:pt x="1" y="19"/>
                </a:lnTo>
                <a:lnTo>
                  <a:pt x="1" y="21"/>
                </a:lnTo>
                <a:lnTo>
                  <a:pt x="1" y="22"/>
                </a:lnTo>
                <a:lnTo>
                  <a:pt x="1" y="23"/>
                </a:lnTo>
                <a:lnTo>
                  <a:pt x="1" y="24"/>
                </a:lnTo>
                <a:lnTo>
                  <a:pt x="2" y="25"/>
                </a:lnTo>
                <a:lnTo>
                  <a:pt x="2" y="26"/>
                </a:lnTo>
                <a:lnTo>
                  <a:pt x="2" y="27"/>
                </a:lnTo>
                <a:lnTo>
                  <a:pt x="3" y="29"/>
                </a:lnTo>
                <a:lnTo>
                  <a:pt x="3" y="30"/>
                </a:lnTo>
                <a:lnTo>
                  <a:pt x="4" y="31"/>
                </a:lnTo>
                <a:lnTo>
                  <a:pt x="4" y="32"/>
                </a:lnTo>
                <a:lnTo>
                  <a:pt x="5" y="33"/>
                </a:lnTo>
                <a:lnTo>
                  <a:pt x="5" y="34"/>
                </a:lnTo>
                <a:lnTo>
                  <a:pt x="6" y="35"/>
                </a:lnTo>
                <a:lnTo>
                  <a:pt x="6" y="36"/>
                </a:lnTo>
                <a:lnTo>
                  <a:pt x="6" y="37"/>
                </a:lnTo>
                <a:lnTo>
                  <a:pt x="7" y="38"/>
                </a:lnTo>
                <a:lnTo>
                  <a:pt x="7" y="39"/>
                </a:lnTo>
                <a:lnTo>
                  <a:pt x="8" y="40"/>
                </a:lnTo>
                <a:lnTo>
                  <a:pt x="9" y="43"/>
                </a:lnTo>
                <a:lnTo>
                  <a:pt x="10" y="45"/>
                </a:lnTo>
                <a:lnTo>
                  <a:pt x="12" y="48"/>
                </a:lnTo>
                <a:lnTo>
                  <a:pt x="13" y="50"/>
                </a:lnTo>
                <a:lnTo>
                  <a:pt x="14" y="52"/>
                </a:lnTo>
                <a:lnTo>
                  <a:pt x="15" y="55"/>
                </a:lnTo>
                <a:lnTo>
                  <a:pt x="17" y="57"/>
                </a:lnTo>
                <a:lnTo>
                  <a:pt x="18" y="59"/>
                </a:lnTo>
                <a:lnTo>
                  <a:pt x="20" y="61"/>
                </a:lnTo>
                <a:lnTo>
                  <a:pt x="21" y="63"/>
                </a:lnTo>
                <a:lnTo>
                  <a:pt x="23" y="66"/>
                </a:lnTo>
                <a:lnTo>
                  <a:pt x="25" y="68"/>
                </a:lnTo>
                <a:lnTo>
                  <a:pt x="26" y="70"/>
                </a:lnTo>
                <a:lnTo>
                  <a:pt x="28" y="72"/>
                </a:lnTo>
                <a:lnTo>
                  <a:pt x="30" y="74"/>
                </a:lnTo>
                <a:lnTo>
                  <a:pt x="31" y="76"/>
                </a:lnTo>
                <a:lnTo>
                  <a:pt x="33" y="78"/>
                </a:lnTo>
                <a:lnTo>
                  <a:pt x="35" y="80"/>
                </a:lnTo>
                <a:lnTo>
                  <a:pt x="37" y="82"/>
                </a:lnTo>
                <a:lnTo>
                  <a:pt x="39" y="84"/>
                </a:lnTo>
                <a:lnTo>
                  <a:pt x="41" y="85"/>
                </a:lnTo>
                <a:lnTo>
                  <a:pt x="43" y="88"/>
                </a:lnTo>
                <a:lnTo>
                  <a:pt x="46" y="90"/>
                </a:lnTo>
                <a:lnTo>
                  <a:pt x="48" y="92"/>
                </a:lnTo>
                <a:lnTo>
                  <a:pt x="50" y="94"/>
                </a:lnTo>
                <a:lnTo>
                  <a:pt x="53" y="96"/>
                </a:lnTo>
                <a:lnTo>
                  <a:pt x="55" y="98"/>
                </a:lnTo>
                <a:lnTo>
                  <a:pt x="57" y="100"/>
                </a:lnTo>
                <a:lnTo>
                  <a:pt x="60" y="102"/>
                </a:lnTo>
                <a:lnTo>
                  <a:pt x="62" y="105"/>
                </a:lnTo>
                <a:lnTo>
                  <a:pt x="65" y="107"/>
                </a:lnTo>
                <a:lnTo>
                  <a:pt x="68" y="110"/>
                </a:lnTo>
              </a:path>
            </a:pathLst>
          </a:custGeom>
          <a:noFill/>
          <a:ln w="22225"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51" name="Straight Arrow Connector 150"/>
          <p:cNvCxnSpPr/>
          <p:nvPr/>
        </p:nvCxnSpPr>
        <p:spPr>
          <a:xfrm flipH="1">
            <a:off x="241913" y="4206429"/>
            <a:ext cx="474722" cy="1150990"/>
          </a:xfrm>
          <a:prstGeom prst="straightConnector1">
            <a:avLst/>
          </a:prstGeom>
          <a:ln w="3492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366" name="TextBox 57365"/>
          <p:cNvSpPr txBox="1"/>
          <p:nvPr/>
        </p:nvSpPr>
        <p:spPr>
          <a:xfrm rot="17591553">
            <a:off x="-250082" y="4425260"/>
            <a:ext cx="1153808" cy="369332"/>
          </a:xfrm>
          <a:prstGeom prst="rect">
            <a:avLst/>
          </a:prstGeom>
          <a:noFill/>
        </p:spPr>
        <p:txBody>
          <a:bodyPr wrap="square" rtlCol="0">
            <a:spAutoFit/>
          </a:bodyPr>
          <a:lstStyle/>
          <a:p>
            <a:r>
              <a:rPr lang="en-GB" dirty="0" smtClean="0">
                <a:solidFill>
                  <a:srgbClr val="FFFF00"/>
                </a:solidFill>
              </a:rPr>
              <a:t>Measured</a:t>
            </a:r>
            <a:endParaRPr lang="en-GB" dirty="0"/>
          </a:p>
        </p:txBody>
      </p:sp>
      <p:sp>
        <p:nvSpPr>
          <p:cNvPr id="154" name="TextBox 153"/>
          <p:cNvSpPr txBox="1"/>
          <p:nvPr/>
        </p:nvSpPr>
        <p:spPr>
          <a:xfrm rot="17768839">
            <a:off x="545858" y="2675050"/>
            <a:ext cx="1193553" cy="369332"/>
          </a:xfrm>
          <a:prstGeom prst="rect">
            <a:avLst/>
          </a:prstGeom>
          <a:noFill/>
        </p:spPr>
        <p:txBody>
          <a:bodyPr wrap="square" rtlCol="0">
            <a:spAutoFit/>
          </a:bodyPr>
          <a:lstStyle/>
          <a:p>
            <a:r>
              <a:rPr lang="en-GB" dirty="0" smtClean="0">
                <a:solidFill>
                  <a:srgbClr val="FF0000"/>
                </a:solidFill>
              </a:rPr>
              <a:t>Unknown</a:t>
            </a:r>
            <a:endParaRPr lang="en-GB" dirty="0">
              <a:solidFill>
                <a:srgbClr val="FF0000"/>
              </a:solidFill>
            </a:endParaRPr>
          </a:p>
        </p:txBody>
      </p:sp>
    </p:spTree>
    <p:extLst>
      <p:ext uri="{BB962C8B-B14F-4D97-AF65-F5344CB8AC3E}">
        <p14:creationId xmlns:p14="http://schemas.microsoft.com/office/powerpoint/2010/main" val="963941703"/>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FF00"/>
                </a:solidFill>
                <a:latin typeface="Times" pitchFamily="18" charset="0"/>
              </a:rPr>
              <a:t>Errors sources in GPS observations</a:t>
            </a:r>
            <a:endParaRPr lang="en-GB" dirty="0">
              <a:solidFill>
                <a:srgbClr val="FFFF00"/>
              </a:solidFill>
              <a:latin typeface="Times" pitchFamily="18" charset="0"/>
            </a:endParaRPr>
          </a:p>
        </p:txBody>
      </p:sp>
      <p:sp>
        <p:nvSpPr>
          <p:cNvPr id="3" name="Content Placeholder 2"/>
          <p:cNvSpPr>
            <a:spLocks noGrp="1"/>
          </p:cNvSpPr>
          <p:nvPr>
            <p:ph idx="1"/>
          </p:nvPr>
        </p:nvSpPr>
        <p:spPr/>
        <p:txBody>
          <a:bodyPr>
            <a:normAutofit/>
          </a:bodyPr>
          <a:lstStyle/>
          <a:p>
            <a:pPr>
              <a:buClr>
                <a:srgbClr val="00FF00"/>
              </a:buClr>
              <a:buFont typeface="Wingdings" pitchFamily="2" charset="2"/>
              <a:buChar char="§"/>
            </a:pPr>
            <a:r>
              <a:rPr lang="en-GB" dirty="0" smtClean="0">
                <a:solidFill>
                  <a:schemeClr val="bg1"/>
                </a:solidFill>
                <a:latin typeface="Times" pitchFamily="18" charset="0"/>
              </a:rPr>
              <a:t>Tropospheric errors</a:t>
            </a:r>
          </a:p>
          <a:p>
            <a:pPr>
              <a:buClr>
                <a:srgbClr val="00FF00"/>
              </a:buClr>
              <a:buFont typeface="Wingdings" pitchFamily="2" charset="2"/>
              <a:buChar char="§"/>
            </a:pPr>
            <a:r>
              <a:rPr lang="en-GB" dirty="0" smtClean="0">
                <a:solidFill>
                  <a:schemeClr val="bg1"/>
                </a:solidFill>
                <a:latin typeface="Times" pitchFamily="18" charset="0"/>
              </a:rPr>
              <a:t>Ionosphere errors</a:t>
            </a:r>
          </a:p>
          <a:p>
            <a:pPr>
              <a:buClr>
                <a:srgbClr val="00FF00"/>
              </a:buClr>
              <a:buFont typeface="Wingdings" pitchFamily="2" charset="2"/>
              <a:buChar char="§"/>
            </a:pPr>
            <a:r>
              <a:rPr lang="en-GB" dirty="0" smtClean="0">
                <a:solidFill>
                  <a:schemeClr val="bg1"/>
                </a:solidFill>
                <a:latin typeface="Times" pitchFamily="18" charset="0"/>
              </a:rPr>
              <a:t>Multipath</a:t>
            </a:r>
            <a:endParaRPr lang="en-GB" dirty="0">
              <a:solidFill>
                <a:schemeClr val="bg1"/>
              </a:solidFill>
              <a:latin typeface="Times" pitchFamily="18" charset="0"/>
            </a:endParaRPr>
          </a:p>
          <a:p>
            <a:pPr>
              <a:buClr>
                <a:srgbClr val="00FF00"/>
              </a:buClr>
              <a:buFont typeface="Wingdings" pitchFamily="2" charset="2"/>
              <a:buChar char="§"/>
            </a:pPr>
            <a:r>
              <a:rPr lang="en-GB" dirty="0" smtClean="0">
                <a:solidFill>
                  <a:schemeClr val="bg1"/>
                </a:solidFill>
                <a:latin typeface="Times" pitchFamily="18" charset="0"/>
              </a:rPr>
              <a:t>Satellite </a:t>
            </a:r>
            <a:r>
              <a:rPr lang="en-GB" dirty="0">
                <a:solidFill>
                  <a:schemeClr val="bg1"/>
                </a:solidFill>
                <a:latin typeface="Times" pitchFamily="18" charset="0"/>
              </a:rPr>
              <a:t>orbital </a:t>
            </a:r>
            <a:r>
              <a:rPr lang="en-GB" dirty="0" smtClean="0">
                <a:solidFill>
                  <a:schemeClr val="bg1"/>
                </a:solidFill>
                <a:latin typeface="Times" pitchFamily="18" charset="0"/>
              </a:rPr>
              <a:t>errors</a:t>
            </a:r>
          </a:p>
          <a:p>
            <a:pPr>
              <a:buClr>
                <a:srgbClr val="00FF00"/>
              </a:buClr>
              <a:buFont typeface="Wingdings" pitchFamily="2" charset="2"/>
              <a:buChar char="§"/>
            </a:pPr>
            <a:r>
              <a:rPr lang="en-GB" dirty="0">
                <a:solidFill>
                  <a:schemeClr val="bg1"/>
                </a:solidFill>
                <a:latin typeface="Times" pitchFamily="18" charset="0"/>
              </a:rPr>
              <a:t>Satellite and receiver clock errors</a:t>
            </a:r>
          </a:p>
          <a:p>
            <a:pPr>
              <a:buClr>
                <a:srgbClr val="00FF00"/>
              </a:buClr>
              <a:buFont typeface="Wingdings" pitchFamily="2" charset="2"/>
              <a:buChar char="§"/>
            </a:pPr>
            <a:r>
              <a:rPr lang="en-GB" dirty="0" smtClean="0">
                <a:solidFill>
                  <a:schemeClr val="bg1"/>
                </a:solidFill>
                <a:latin typeface="Times" pitchFamily="18" charset="0"/>
              </a:rPr>
              <a:t>Dilution </a:t>
            </a:r>
            <a:r>
              <a:rPr lang="en-GB" dirty="0">
                <a:solidFill>
                  <a:schemeClr val="bg1"/>
                </a:solidFill>
                <a:latin typeface="Times" pitchFamily="18" charset="0"/>
              </a:rPr>
              <a:t>of position</a:t>
            </a:r>
          </a:p>
          <a:p>
            <a:pPr>
              <a:buClr>
                <a:srgbClr val="00FF00"/>
              </a:buClr>
              <a:buFont typeface="Wingdings" pitchFamily="2" charset="2"/>
              <a:buChar char="§"/>
            </a:pPr>
            <a:endParaRPr lang="en-GB" dirty="0" smtClean="0">
              <a:solidFill>
                <a:schemeClr val="bg1"/>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18</a:t>
            </a:fld>
            <a:endParaRPr lang="en-GB"/>
          </a:p>
        </p:txBody>
      </p:sp>
    </p:spTree>
    <p:extLst>
      <p:ext uri="{BB962C8B-B14F-4D97-AF65-F5344CB8AC3E}">
        <p14:creationId xmlns:p14="http://schemas.microsoft.com/office/powerpoint/2010/main" val="2505163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02" y="44624"/>
            <a:ext cx="8229600" cy="873032"/>
          </a:xfrm>
        </p:spPr>
        <p:txBody>
          <a:bodyPr>
            <a:normAutofit/>
          </a:bodyPr>
          <a:lstStyle/>
          <a:p>
            <a:r>
              <a:rPr lang="en-GB" dirty="0" smtClean="0">
                <a:solidFill>
                  <a:srgbClr val="0000FF"/>
                </a:solidFill>
                <a:latin typeface="Times" pitchFamily="18" charset="0"/>
              </a:rPr>
              <a:t>Troposphere (Neutral Atmosphere)</a:t>
            </a:r>
            <a:endParaRPr lang="en-GB" dirty="0">
              <a:solidFill>
                <a:srgbClr val="0000FF"/>
              </a:solidFill>
              <a:latin typeface="Times" pitchFamily="18" charset="0"/>
            </a:endParaRPr>
          </a:p>
        </p:txBody>
      </p:sp>
      <p:sp>
        <p:nvSpPr>
          <p:cNvPr id="3" name="Content Placeholder 2"/>
          <p:cNvSpPr>
            <a:spLocks noGrp="1"/>
          </p:cNvSpPr>
          <p:nvPr>
            <p:ph idx="1"/>
          </p:nvPr>
        </p:nvSpPr>
        <p:spPr>
          <a:xfrm>
            <a:off x="96046" y="1588254"/>
            <a:ext cx="8229600" cy="4525963"/>
          </a:xfrm>
        </p:spPr>
        <p:txBody>
          <a:bodyPr/>
          <a:lstStyle/>
          <a:p>
            <a:endParaRPr lang="en-GB" dirty="0" smtClean="0"/>
          </a:p>
          <a:p>
            <a:pPr marL="0" indent="0">
              <a:buNone/>
            </a:pPr>
            <a:endParaRPr lang="en-GB" sz="1600" dirty="0" smtClean="0">
              <a:solidFill>
                <a:srgbClr val="FF0066"/>
              </a:solidFill>
            </a:endParaRPr>
          </a:p>
          <a:p>
            <a:pPr marL="0" indent="0">
              <a:buNone/>
            </a:pPr>
            <a:endParaRPr lang="en-GB" sz="1600" dirty="0" smtClean="0">
              <a:solidFill>
                <a:srgbClr val="0000FF"/>
              </a:solidFill>
            </a:endParaRPr>
          </a:p>
          <a:p>
            <a:pPr marL="0" indent="0">
              <a:buNone/>
            </a:pPr>
            <a:endParaRPr lang="en-GB" sz="1600" dirty="0">
              <a:solidFill>
                <a:srgbClr val="0000FF"/>
              </a:solidFill>
            </a:endParaRPr>
          </a:p>
          <a:p>
            <a:pPr marL="0" indent="0">
              <a:buNone/>
            </a:pPr>
            <a:endParaRPr lang="en-GB" sz="1600" dirty="0" smtClean="0">
              <a:solidFill>
                <a:srgbClr val="0000FF"/>
              </a:solidFill>
            </a:endParaRPr>
          </a:p>
          <a:p>
            <a:pPr marL="0" indent="0">
              <a:buNone/>
            </a:pPr>
            <a:r>
              <a:rPr lang="en-GB" sz="1600" dirty="0" smtClean="0">
                <a:solidFill>
                  <a:srgbClr val="0000FF"/>
                </a:solidFill>
              </a:rPr>
              <a:t>Error ~ 2.3m at</a:t>
            </a:r>
            <a:r>
              <a:rPr lang="en-GB" sz="1600" dirty="0" smtClean="0">
                <a:solidFill>
                  <a:srgbClr val="FF0066"/>
                </a:solidFill>
              </a:rPr>
              <a:t> </a:t>
            </a:r>
            <a:r>
              <a:rPr lang="en-GB" sz="1600" dirty="0" smtClean="0">
                <a:solidFill>
                  <a:srgbClr val="0000FF"/>
                </a:solidFill>
              </a:rPr>
              <a:t>Zenith</a:t>
            </a:r>
            <a:endParaRPr lang="en-GB" dirty="0">
              <a:solidFill>
                <a:srgbClr val="0000FF"/>
              </a:solidFill>
            </a:endParaRPr>
          </a:p>
        </p:txBody>
      </p:sp>
      <p:sp>
        <p:nvSpPr>
          <p:cNvPr id="141" name="Freeform 140"/>
          <p:cNvSpPr/>
          <p:nvPr/>
        </p:nvSpPr>
        <p:spPr>
          <a:xfrm>
            <a:off x="0" y="5622426"/>
            <a:ext cx="2894341" cy="1254467"/>
          </a:xfrm>
          <a:custGeom>
            <a:avLst/>
            <a:gdLst>
              <a:gd name="connsiteX0" fmla="*/ 15114 w 2894341"/>
              <a:gd name="connsiteY0" fmla="*/ 1163782 h 1254467"/>
              <a:gd name="connsiteX1" fmla="*/ 0 w 2894341"/>
              <a:gd name="connsiteY1" fmla="*/ 173812 h 1254467"/>
              <a:gd name="connsiteX2" fmla="*/ 90684 w 2894341"/>
              <a:gd name="connsiteY2" fmla="*/ 98242 h 1254467"/>
              <a:gd name="connsiteX3" fmla="*/ 324952 w 2894341"/>
              <a:gd name="connsiteY3" fmla="*/ 68014 h 1254467"/>
              <a:gd name="connsiteX4" fmla="*/ 589448 w 2894341"/>
              <a:gd name="connsiteY4" fmla="*/ 22672 h 1254467"/>
              <a:gd name="connsiteX5" fmla="*/ 778374 w 2894341"/>
              <a:gd name="connsiteY5" fmla="*/ 0 h 1254467"/>
              <a:gd name="connsiteX6" fmla="*/ 1088212 w 2894341"/>
              <a:gd name="connsiteY6" fmla="*/ 30229 h 1254467"/>
              <a:gd name="connsiteX7" fmla="*/ 1367822 w 2894341"/>
              <a:gd name="connsiteY7" fmla="*/ 105799 h 1254467"/>
              <a:gd name="connsiteX8" fmla="*/ 1450949 w 2894341"/>
              <a:gd name="connsiteY8" fmla="*/ 128470 h 1254467"/>
              <a:gd name="connsiteX9" fmla="*/ 1723002 w 2894341"/>
              <a:gd name="connsiteY9" fmla="*/ 204040 h 1254467"/>
              <a:gd name="connsiteX10" fmla="*/ 1957270 w 2894341"/>
              <a:gd name="connsiteY10" fmla="*/ 355181 h 1254467"/>
              <a:gd name="connsiteX11" fmla="*/ 2017726 w 2894341"/>
              <a:gd name="connsiteY11" fmla="*/ 400523 h 1254467"/>
              <a:gd name="connsiteX12" fmla="*/ 2183980 w 2894341"/>
              <a:gd name="connsiteY12" fmla="*/ 521435 h 1254467"/>
              <a:gd name="connsiteX13" fmla="*/ 2350235 w 2894341"/>
              <a:gd name="connsiteY13" fmla="*/ 717918 h 1254467"/>
              <a:gd name="connsiteX14" fmla="*/ 2471147 w 2894341"/>
              <a:gd name="connsiteY14" fmla="*/ 921957 h 1254467"/>
              <a:gd name="connsiteX15" fmla="*/ 2705415 w 2894341"/>
              <a:gd name="connsiteY15" fmla="*/ 1073098 h 1254467"/>
              <a:gd name="connsiteX16" fmla="*/ 2856555 w 2894341"/>
              <a:gd name="connsiteY16" fmla="*/ 1171339 h 1254467"/>
              <a:gd name="connsiteX17" fmla="*/ 2894341 w 2894341"/>
              <a:gd name="connsiteY17" fmla="*/ 1254467 h 1254467"/>
              <a:gd name="connsiteX18" fmla="*/ 7557 w 2894341"/>
              <a:gd name="connsiteY18" fmla="*/ 1246910 h 1254467"/>
              <a:gd name="connsiteX19" fmla="*/ 15114 w 2894341"/>
              <a:gd name="connsiteY19" fmla="*/ 1163782 h 125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4341" h="1254467">
                <a:moveTo>
                  <a:pt x="15114" y="1163782"/>
                </a:moveTo>
                <a:lnTo>
                  <a:pt x="0" y="173812"/>
                </a:lnTo>
                <a:lnTo>
                  <a:pt x="90684" y="98242"/>
                </a:lnTo>
                <a:lnTo>
                  <a:pt x="324952" y="68014"/>
                </a:lnTo>
                <a:lnTo>
                  <a:pt x="589448" y="22672"/>
                </a:lnTo>
                <a:lnTo>
                  <a:pt x="778374" y="0"/>
                </a:lnTo>
                <a:lnTo>
                  <a:pt x="1088212" y="30229"/>
                </a:lnTo>
                <a:lnTo>
                  <a:pt x="1367822" y="105799"/>
                </a:lnTo>
                <a:lnTo>
                  <a:pt x="1450949" y="128470"/>
                </a:lnTo>
                <a:lnTo>
                  <a:pt x="1723002" y="204040"/>
                </a:lnTo>
                <a:lnTo>
                  <a:pt x="1957270" y="355181"/>
                </a:lnTo>
                <a:cubicBezTo>
                  <a:pt x="2013068" y="395037"/>
                  <a:pt x="1994847" y="377644"/>
                  <a:pt x="2017726" y="400523"/>
                </a:cubicBezTo>
                <a:lnTo>
                  <a:pt x="2183980" y="521435"/>
                </a:lnTo>
                <a:lnTo>
                  <a:pt x="2350235" y="717918"/>
                </a:lnTo>
                <a:lnTo>
                  <a:pt x="2471147" y="921957"/>
                </a:lnTo>
                <a:lnTo>
                  <a:pt x="2705415" y="1073098"/>
                </a:lnTo>
                <a:lnTo>
                  <a:pt x="2856555" y="1171339"/>
                </a:lnTo>
                <a:lnTo>
                  <a:pt x="2894341" y="1254467"/>
                </a:lnTo>
                <a:lnTo>
                  <a:pt x="7557" y="1246910"/>
                </a:lnTo>
                <a:lnTo>
                  <a:pt x="15114" y="116378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Text Box 103"/>
          <p:cNvSpPr txBox="1">
            <a:spLocks noChangeArrowheads="1"/>
          </p:cNvSpPr>
          <p:nvPr/>
        </p:nvSpPr>
        <p:spPr bwMode="auto">
          <a:xfrm>
            <a:off x="7136564" y="4858496"/>
            <a:ext cx="2711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sz="1400" i="1" dirty="0">
                <a:solidFill>
                  <a:srgbClr val="3333FF"/>
                </a:solidFill>
                <a:sym typeface="Symbol" pitchFamily="18" charset="2"/>
              </a:rPr>
              <a:t></a:t>
            </a:r>
            <a:r>
              <a:rPr lang="en-US" sz="1400" i="1" baseline="-25000" dirty="0">
                <a:solidFill>
                  <a:srgbClr val="3333FF"/>
                </a:solidFill>
                <a:sym typeface="Symbol" pitchFamily="18" charset="2"/>
              </a:rPr>
              <a:t>r</a:t>
            </a:r>
          </a:p>
        </p:txBody>
      </p:sp>
      <p:grpSp>
        <p:nvGrpSpPr>
          <p:cNvPr id="35843" name="Group 35842"/>
          <p:cNvGrpSpPr/>
          <p:nvPr/>
        </p:nvGrpSpPr>
        <p:grpSpPr>
          <a:xfrm>
            <a:off x="4633014" y="2522848"/>
            <a:ext cx="4330700" cy="4114802"/>
            <a:chOff x="4604384" y="2119644"/>
            <a:chExt cx="4330700" cy="4114802"/>
          </a:xfrm>
        </p:grpSpPr>
        <p:grpSp>
          <p:nvGrpSpPr>
            <p:cNvPr id="35841" name="Group 35840"/>
            <p:cNvGrpSpPr/>
            <p:nvPr/>
          </p:nvGrpSpPr>
          <p:grpSpPr>
            <a:xfrm>
              <a:off x="4604384" y="2119644"/>
              <a:ext cx="4330700" cy="4114802"/>
              <a:chOff x="4269538" y="2057644"/>
              <a:chExt cx="4330700" cy="4114802"/>
            </a:xfrm>
          </p:grpSpPr>
          <p:grpSp>
            <p:nvGrpSpPr>
              <p:cNvPr id="35840" name="Group 35839"/>
              <p:cNvGrpSpPr/>
              <p:nvPr/>
            </p:nvGrpSpPr>
            <p:grpSpPr>
              <a:xfrm>
                <a:off x="4269538" y="2057644"/>
                <a:ext cx="4330700" cy="4114802"/>
                <a:chOff x="4269538" y="2057644"/>
                <a:chExt cx="4330700" cy="4114802"/>
              </a:xfrm>
            </p:grpSpPr>
            <p:sp>
              <p:nvSpPr>
                <p:cNvPr id="157" name="Text Box 104"/>
                <p:cNvSpPr txBox="1">
                  <a:spLocks noChangeArrowheads="1"/>
                </p:cNvSpPr>
                <p:nvPr/>
              </p:nvSpPr>
              <p:spPr bwMode="auto">
                <a:xfrm>
                  <a:off x="8102627" y="3694812"/>
                  <a:ext cx="43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dirty="0" smtClean="0">
                      <a:solidFill>
                        <a:srgbClr val="3333FF"/>
                      </a:solidFill>
                      <a:latin typeface="Times" pitchFamily="18" charset="0"/>
                      <a:sym typeface="Symbol" pitchFamily="18" charset="2"/>
                    </a:rPr>
                    <a:t>Air</a:t>
                  </a:r>
                  <a:endParaRPr lang="en-US" baseline="-25000" dirty="0">
                    <a:solidFill>
                      <a:srgbClr val="3333FF"/>
                    </a:solidFill>
                    <a:latin typeface="Times" pitchFamily="18" charset="0"/>
                    <a:sym typeface="Symbol" pitchFamily="18" charset="2"/>
                  </a:endParaRPr>
                </a:p>
              </p:txBody>
            </p:sp>
            <p:grpSp>
              <p:nvGrpSpPr>
                <p:cNvPr id="159" name="Group 158"/>
                <p:cNvGrpSpPr/>
                <p:nvPr/>
              </p:nvGrpSpPr>
              <p:grpSpPr>
                <a:xfrm>
                  <a:off x="4269538" y="2057644"/>
                  <a:ext cx="4330700" cy="4114802"/>
                  <a:chOff x="4269538" y="2057644"/>
                  <a:chExt cx="4330700" cy="4114802"/>
                </a:xfrm>
              </p:grpSpPr>
              <p:grpSp>
                <p:nvGrpSpPr>
                  <p:cNvPr id="149" name="Group 148"/>
                  <p:cNvGrpSpPr/>
                  <p:nvPr/>
                </p:nvGrpSpPr>
                <p:grpSpPr>
                  <a:xfrm>
                    <a:off x="4269538" y="2057644"/>
                    <a:ext cx="4330700" cy="4114802"/>
                    <a:chOff x="4269538" y="2057644"/>
                    <a:chExt cx="4330700" cy="4114802"/>
                  </a:xfrm>
                </p:grpSpPr>
                <p:grpSp>
                  <p:nvGrpSpPr>
                    <p:cNvPr id="8" name="Group 85"/>
                    <p:cNvGrpSpPr>
                      <a:grpSpLocks/>
                    </p:cNvGrpSpPr>
                    <p:nvPr/>
                  </p:nvGrpSpPr>
                  <p:grpSpPr bwMode="auto">
                    <a:xfrm>
                      <a:off x="4269538" y="2057644"/>
                      <a:ext cx="4330700" cy="4114802"/>
                      <a:chOff x="1429" y="1253"/>
                      <a:chExt cx="2728" cy="2592"/>
                    </a:xfrm>
                  </p:grpSpPr>
                  <p:grpSp>
                    <p:nvGrpSpPr>
                      <p:cNvPr id="19" name="Group 93"/>
                      <p:cNvGrpSpPr>
                        <a:grpSpLocks/>
                      </p:cNvGrpSpPr>
                      <p:nvPr/>
                    </p:nvGrpSpPr>
                    <p:grpSpPr bwMode="auto">
                      <a:xfrm>
                        <a:off x="2483" y="2485"/>
                        <a:ext cx="1674" cy="1360"/>
                        <a:chOff x="2915" y="1093"/>
                        <a:chExt cx="1674" cy="1360"/>
                      </a:xfrm>
                    </p:grpSpPr>
                    <p:sp>
                      <p:nvSpPr>
                        <p:cNvPr id="20" name="Rectangle 94" descr="Light upward diagonal"/>
                        <p:cNvSpPr>
                          <a:spLocks noChangeArrowheads="1"/>
                        </p:cNvSpPr>
                        <p:nvPr/>
                      </p:nvSpPr>
                      <p:spPr bwMode="auto">
                        <a:xfrm rot="5400000">
                          <a:off x="3061" y="1457"/>
                          <a:ext cx="1339" cy="653"/>
                        </a:xfrm>
                        <a:prstGeom prst="rect">
                          <a:avLst/>
                        </a:prstGeom>
                        <a:pattFill prst="pct5">
                          <a:fgClr>
                            <a:schemeClr val="accent1"/>
                          </a:fgClr>
                          <a:bgClr>
                            <a:srgbClr val="EAEAEA"/>
                          </a:bgClr>
                        </a:pattFill>
                        <a:ln w="9525">
                          <a:solidFill>
                            <a:srgbClr val="BBE0E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p>
                      </p:txBody>
                    </p:sp>
                    <p:grpSp>
                      <p:nvGrpSpPr>
                        <p:cNvPr id="29" name="Group 99"/>
                        <p:cNvGrpSpPr>
                          <a:grpSpLocks/>
                        </p:cNvGrpSpPr>
                        <p:nvPr/>
                      </p:nvGrpSpPr>
                      <p:grpSpPr bwMode="auto">
                        <a:xfrm rot="16200000">
                          <a:off x="4037" y="1089"/>
                          <a:ext cx="547" cy="556"/>
                          <a:chOff x="2599" y="3872"/>
                          <a:chExt cx="445" cy="445"/>
                        </a:xfrm>
                      </p:grpSpPr>
                      <p:sp>
                        <p:nvSpPr>
                          <p:cNvPr id="30" name="Line 100"/>
                          <p:cNvSpPr>
                            <a:spLocks noChangeShapeType="1"/>
                          </p:cNvSpPr>
                          <p:nvPr/>
                        </p:nvSpPr>
                        <p:spPr bwMode="auto">
                          <a:xfrm>
                            <a:off x="2599" y="3872"/>
                            <a:ext cx="240" cy="240"/>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31" name="Line 101"/>
                          <p:cNvSpPr>
                            <a:spLocks noChangeShapeType="1"/>
                          </p:cNvSpPr>
                          <p:nvPr/>
                        </p:nvSpPr>
                        <p:spPr bwMode="auto">
                          <a:xfrm>
                            <a:off x="2804" y="4077"/>
                            <a:ext cx="240" cy="240"/>
                          </a:xfrm>
                          <a:prstGeom prst="line">
                            <a:avLst/>
                          </a:prstGeom>
                          <a:noFill/>
                          <a:ln w="19050">
                            <a:solidFill>
                              <a:srgbClr val="CC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grpSp>
                    <p:sp>
                      <p:nvSpPr>
                        <p:cNvPr id="22" name="Text Box 102"/>
                        <p:cNvSpPr txBox="1">
                          <a:spLocks noChangeArrowheads="1"/>
                        </p:cNvSpPr>
                        <p:nvPr/>
                      </p:nvSpPr>
                      <p:spPr bwMode="auto">
                        <a:xfrm>
                          <a:off x="3022" y="1896"/>
                          <a:ext cx="26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i="1" dirty="0">
                              <a:solidFill>
                                <a:srgbClr val="3333FF"/>
                              </a:solidFill>
                              <a:sym typeface="Symbol" pitchFamily="18" charset="2"/>
                            </a:rPr>
                            <a:t></a:t>
                          </a:r>
                          <a:r>
                            <a:rPr lang="en-US" i="1" baseline="-25000" dirty="0" err="1">
                              <a:solidFill>
                                <a:srgbClr val="3333FF"/>
                              </a:solidFill>
                              <a:sym typeface="Symbol" pitchFamily="18" charset="2"/>
                            </a:rPr>
                            <a:t>i</a:t>
                          </a:r>
                          <a:endParaRPr lang="en-US" i="1" baseline="-25000" dirty="0">
                            <a:solidFill>
                              <a:srgbClr val="3333FF"/>
                            </a:solidFill>
                            <a:sym typeface="Symbol" pitchFamily="18" charset="2"/>
                          </a:endParaRPr>
                        </a:p>
                      </p:txBody>
                    </p:sp>
                    <p:sp>
                      <p:nvSpPr>
                        <p:cNvPr id="23" name="Text Box 103"/>
                        <p:cNvSpPr txBox="1">
                          <a:spLocks noChangeArrowheads="1"/>
                        </p:cNvSpPr>
                        <p:nvPr/>
                      </p:nvSpPr>
                      <p:spPr bwMode="auto">
                        <a:xfrm>
                          <a:off x="3667" y="1777"/>
                          <a:ext cx="27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00" i="1" dirty="0">
                              <a:solidFill>
                                <a:srgbClr val="3333FF"/>
                              </a:solidFill>
                              <a:sym typeface="Symbol" pitchFamily="18" charset="2"/>
                            </a:rPr>
                            <a:t></a:t>
                          </a:r>
                          <a:r>
                            <a:rPr lang="en-US" sz="1400" i="1" baseline="-25000" dirty="0">
                              <a:solidFill>
                                <a:srgbClr val="3333FF"/>
                              </a:solidFill>
                              <a:sym typeface="Symbol" pitchFamily="18" charset="2"/>
                            </a:rPr>
                            <a:t>r</a:t>
                          </a:r>
                        </a:p>
                      </p:txBody>
                    </p:sp>
                    <p:sp>
                      <p:nvSpPr>
                        <p:cNvPr id="24" name="Text Box 104"/>
                        <p:cNvSpPr txBox="1">
                          <a:spLocks noChangeArrowheads="1"/>
                        </p:cNvSpPr>
                        <p:nvPr/>
                      </p:nvSpPr>
                      <p:spPr bwMode="auto">
                        <a:xfrm>
                          <a:off x="2915" y="1602"/>
                          <a:ext cx="27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dirty="0" smtClean="0">
                              <a:solidFill>
                                <a:srgbClr val="3333FF"/>
                              </a:solidFill>
                              <a:latin typeface="Times" pitchFamily="18" charset="0"/>
                              <a:sym typeface="Symbol" pitchFamily="18" charset="2"/>
                            </a:rPr>
                            <a:t>Air</a:t>
                          </a:r>
                          <a:endParaRPr lang="en-US" baseline="-25000" dirty="0">
                            <a:solidFill>
                              <a:srgbClr val="3333FF"/>
                            </a:solidFill>
                            <a:latin typeface="Times" pitchFamily="18" charset="0"/>
                            <a:sym typeface="Symbol" pitchFamily="18" charset="2"/>
                          </a:endParaRPr>
                        </a:p>
                      </p:txBody>
                    </p:sp>
                  </p:grpSp>
                  <p:sp>
                    <p:nvSpPr>
                      <p:cNvPr id="11" name="Text Box 109"/>
                      <p:cNvSpPr txBox="1">
                        <a:spLocks noChangeArrowheads="1"/>
                      </p:cNvSpPr>
                      <p:nvPr/>
                    </p:nvSpPr>
                    <p:spPr bwMode="auto">
                      <a:xfrm rot="3637193">
                        <a:off x="1028" y="1654"/>
                        <a:ext cx="101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120000"/>
                          </a:lnSpc>
                        </a:pPr>
                        <a:r>
                          <a:rPr lang="en-US" sz="2000" dirty="0" smtClean="0">
                            <a:solidFill>
                              <a:srgbClr val="00B050"/>
                            </a:solidFill>
                            <a:latin typeface="Times" pitchFamily="18" charset="0"/>
                            <a:sym typeface="Symbol" pitchFamily="18" charset="2"/>
                          </a:rPr>
                          <a:t>Troposphere</a:t>
                        </a:r>
                        <a:endParaRPr lang="en-US" sz="2000" baseline="-25000" dirty="0">
                          <a:solidFill>
                            <a:srgbClr val="00B050"/>
                          </a:solidFill>
                          <a:latin typeface="Times" pitchFamily="18" charset="0"/>
                          <a:sym typeface="Symbol" pitchFamily="18" charset="2"/>
                        </a:endParaRPr>
                      </a:p>
                    </p:txBody>
                  </p:sp>
                </p:grpSp>
                <p:sp>
                  <p:nvSpPr>
                    <p:cNvPr id="150" name="Line 78"/>
                    <p:cNvSpPr>
                      <a:spLocks noChangeShapeType="1"/>
                    </p:cNvSpPr>
                    <p:nvPr/>
                  </p:nvSpPr>
                  <p:spPr bwMode="auto">
                    <a:xfrm flipH="1">
                      <a:off x="6134804" y="5329953"/>
                      <a:ext cx="11735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151" name="Line 97"/>
                    <p:cNvSpPr>
                      <a:spLocks noChangeShapeType="1"/>
                    </p:cNvSpPr>
                    <p:nvPr/>
                  </p:nvSpPr>
                  <p:spPr bwMode="auto">
                    <a:xfrm flipV="1">
                      <a:off x="5395909" y="5677174"/>
                      <a:ext cx="738895" cy="422988"/>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152" name="Line 98"/>
                    <p:cNvSpPr>
                      <a:spLocks noChangeShapeType="1"/>
                    </p:cNvSpPr>
                    <p:nvPr/>
                  </p:nvSpPr>
                  <p:spPr bwMode="auto">
                    <a:xfrm flipV="1">
                      <a:off x="6134804" y="5329953"/>
                      <a:ext cx="588314" cy="347221"/>
                    </a:xfrm>
                    <a:prstGeom prst="line">
                      <a:avLst/>
                    </a:prstGeom>
                    <a:noFill/>
                    <a:ln w="19050">
                      <a:solidFill>
                        <a:srgbClr val="CC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154" name="Line 78"/>
                    <p:cNvSpPr>
                      <a:spLocks noChangeShapeType="1"/>
                    </p:cNvSpPr>
                    <p:nvPr/>
                  </p:nvSpPr>
                  <p:spPr bwMode="auto">
                    <a:xfrm flipH="1">
                      <a:off x="7237367" y="4850497"/>
                      <a:ext cx="1356519" cy="29269"/>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156" name="Text Box 102"/>
                    <p:cNvSpPr txBox="1">
                      <a:spLocks noChangeArrowheads="1"/>
                    </p:cNvSpPr>
                    <p:nvPr/>
                  </p:nvSpPr>
                  <p:spPr bwMode="auto">
                    <a:xfrm>
                      <a:off x="7961680" y="4552617"/>
                      <a:ext cx="4206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i="1" dirty="0">
                          <a:solidFill>
                            <a:srgbClr val="3333FF"/>
                          </a:solidFill>
                          <a:sym typeface="Symbol" pitchFamily="18" charset="2"/>
                        </a:rPr>
                        <a:t></a:t>
                      </a:r>
                      <a:r>
                        <a:rPr lang="en-US" i="1" baseline="-25000" dirty="0" err="1">
                          <a:solidFill>
                            <a:srgbClr val="3333FF"/>
                          </a:solidFill>
                          <a:sym typeface="Symbol" pitchFamily="18" charset="2"/>
                        </a:rPr>
                        <a:t>i</a:t>
                      </a:r>
                      <a:endParaRPr lang="en-US" i="1" baseline="-25000" dirty="0">
                        <a:solidFill>
                          <a:srgbClr val="3333FF"/>
                        </a:solidFill>
                        <a:sym typeface="Symbol" pitchFamily="18" charset="2"/>
                      </a:endParaRPr>
                    </a:p>
                  </p:txBody>
                </p:sp>
              </p:grpSp>
              <p:sp>
                <p:nvSpPr>
                  <p:cNvPr id="160" name="Line 97"/>
                  <p:cNvSpPr>
                    <a:spLocks noChangeShapeType="1"/>
                  </p:cNvSpPr>
                  <p:nvPr/>
                </p:nvSpPr>
                <p:spPr bwMode="auto">
                  <a:xfrm flipV="1">
                    <a:off x="6723118" y="4882602"/>
                    <a:ext cx="993677" cy="458128"/>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grpSp>
          </p:grpSp>
          <p:sp>
            <p:nvSpPr>
              <p:cNvPr id="163" name="Text Box 103"/>
              <p:cNvSpPr txBox="1">
                <a:spLocks noChangeArrowheads="1"/>
              </p:cNvSpPr>
              <p:nvPr/>
            </p:nvSpPr>
            <p:spPr bwMode="auto">
              <a:xfrm>
                <a:off x="7237367" y="4850061"/>
                <a:ext cx="4429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00" i="1" dirty="0">
                    <a:solidFill>
                      <a:srgbClr val="3333FF"/>
                    </a:solidFill>
                    <a:sym typeface="Symbol" pitchFamily="18" charset="2"/>
                  </a:rPr>
                  <a:t></a:t>
                </a:r>
                <a:r>
                  <a:rPr lang="en-US" sz="1400" i="1" baseline="-25000" dirty="0">
                    <a:solidFill>
                      <a:srgbClr val="3333FF"/>
                    </a:solidFill>
                    <a:sym typeface="Symbol" pitchFamily="18" charset="2"/>
                  </a:rPr>
                  <a:t>r</a:t>
                </a:r>
              </a:p>
            </p:txBody>
          </p:sp>
        </p:grpSp>
        <p:sp>
          <p:nvSpPr>
            <p:cNvPr id="158" name="Text Box 104"/>
            <p:cNvSpPr txBox="1">
              <a:spLocks noChangeArrowheads="1"/>
            </p:cNvSpPr>
            <p:nvPr/>
          </p:nvSpPr>
          <p:spPr bwMode="auto">
            <a:xfrm>
              <a:off x="7227379" y="4257439"/>
              <a:ext cx="6548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dirty="0" smtClean="0">
                  <a:solidFill>
                    <a:srgbClr val="3333FF"/>
                  </a:solidFill>
                  <a:latin typeface="Times" pitchFamily="18" charset="0"/>
                  <a:sym typeface="Symbol" pitchFamily="18" charset="2"/>
                </a:rPr>
                <a:t>Glass</a:t>
              </a:r>
              <a:endParaRPr lang="en-US" baseline="-25000" dirty="0">
                <a:solidFill>
                  <a:srgbClr val="3333FF"/>
                </a:solidFill>
                <a:latin typeface="Times" pitchFamily="18" charset="0"/>
                <a:sym typeface="Symbol" pitchFamily="18" charset="2"/>
              </a:endParaRPr>
            </a:p>
          </p:txBody>
        </p:sp>
      </p:grpSp>
      <p:sp>
        <p:nvSpPr>
          <p:cNvPr id="167" name="Text Box 103"/>
          <p:cNvSpPr txBox="1">
            <a:spLocks noChangeArrowheads="1"/>
          </p:cNvSpPr>
          <p:nvPr/>
        </p:nvSpPr>
        <p:spPr bwMode="auto">
          <a:xfrm>
            <a:off x="7136564" y="5099296"/>
            <a:ext cx="4429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00" i="1" dirty="0">
                <a:solidFill>
                  <a:srgbClr val="3333FF"/>
                </a:solidFill>
                <a:sym typeface="Symbol" pitchFamily="18" charset="2"/>
              </a:rPr>
              <a:t></a:t>
            </a:r>
            <a:r>
              <a:rPr lang="en-US" sz="1400" i="1" baseline="-25000" dirty="0">
                <a:solidFill>
                  <a:srgbClr val="3333FF"/>
                </a:solidFill>
                <a:sym typeface="Symbol" pitchFamily="18" charset="2"/>
              </a:rPr>
              <a:t>r</a:t>
            </a:r>
          </a:p>
        </p:txBody>
      </p:sp>
      <p:sp>
        <p:nvSpPr>
          <p:cNvPr id="4" name="TextBox 3"/>
          <p:cNvSpPr txBox="1"/>
          <p:nvPr/>
        </p:nvSpPr>
        <p:spPr>
          <a:xfrm>
            <a:off x="5821616" y="1365071"/>
            <a:ext cx="3065904" cy="1588127"/>
          </a:xfrm>
          <a:prstGeom prst="rect">
            <a:avLst/>
          </a:prstGeom>
          <a:noFill/>
        </p:spPr>
        <p:txBody>
          <a:bodyPr wrap="none" rtlCol="0">
            <a:spAutoFit/>
          </a:bodyPr>
          <a:lstStyle/>
          <a:p>
            <a:pPr>
              <a:lnSpc>
                <a:spcPct val="90000"/>
              </a:lnSpc>
            </a:pPr>
            <a:r>
              <a:rPr lang="en-US" altLang="zh-CN" dirty="0" smtClean="0">
                <a:solidFill>
                  <a:srgbClr val="000000"/>
                </a:solidFill>
                <a:latin typeface="Times" pitchFamily="18" charset="0"/>
                <a:ea typeface="宋体" pitchFamily="2" charset="-122"/>
                <a:cs typeface="Arial" pitchFamily="34" charset="0"/>
              </a:rPr>
              <a:t>GPS  signal </a:t>
            </a:r>
            <a:r>
              <a:rPr lang="en-US" altLang="zh-CN" dirty="0">
                <a:solidFill>
                  <a:srgbClr val="000000"/>
                </a:solidFill>
                <a:latin typeface="Times" pitchFamily="18" charset="0"/>
                <a:ea typeface="宋体" pitchFamily="2" charset="-122"/>
                <a:cs typeface="Arial" pitchFamily="34" charset="0"/>
              </a:rPr>
              <a:t>from the </a:t>
            </a:r>
            <a:r>
              <a:rPr lang="en-US" altLang="zh-CN" dirty="0" smtClean="0">
                <a:solidFill>
                  <a:srgbClr val="000000"/>
                </a:solidFill>
                <a:latin typeface="Times" pitchFamily="18" charset="0"/>
                <a:ea typeface="宋体" pitchFamily="2" charset="-122"/>
                <a:cs typeface="Arial" pitchFamily="34" charset="0"/>
              </a:rPr>
              <a:t>satellite</a:t>
            </a:r>
          </a:p>
          <a:p>
            <a:pPr>
              <a:lnSpc>
                <a:spcPct val="90000"/>
              </a:lnSpc>
            </a:pPr>
            <a:r>
              <a:rPr lang="en-US" altLang="zh-CN" dirty="0" smtClean="0">
                <a:solidFill>
                  <a:srgbClr val="000000"/>
                </a:solidFill>
                <a:latin typeface="Times" pitchFamily="18" charset="0"/>
                <a:ea typeface="宋体" pitchFamily="2" charset="-122"/>
                <a:cs typeface="Arial" pitchFamily="34" charset="0"/>
              </a:rPr>
              <a:t> </a:t>
            </a:r>
            <a:r>
              <a:rPr lang="en-US" altLang="zh-CN" dirty="0">
                <a:solidFill>
                  <a:srgbClr val="000000"/>
                </a:solidFill>
                <a:latin typeface="Times" pitchFamily="18" charset="0"/>
                <a:ea typeface="宋体" pitchFamily="2" charset="-122"/>
                <a:cs typeface="Arial" pitchFamily="34" charset="0"/>
              </a:rPr>
              <a:t>doesn’t follow a straight line.  </a:t>
            </a:r>
          </a:p>
          <a:p>
            <a:pPr>
              <a:lnSpc>
                <a:spcPct val="90000"/>
              </a:lnSpc>
            </a:pPr>
            <a:r>
              <a:rPr lang="en-US" altLang="zh-CN" dirty="0">
                <a:solidFill>
                  <a:srgbClr val="000000"/>
                </a:solidFill>
                <a:latin typeface="Times" pitchFamily="18" charset="0"/>
                <a:ea typeface="宋体" pitchFamily="2" charset="-122"/>
                <a:cs typeface="Arial" pitchFamily="34" charset="0"/>
              </a:rPr>
              <a:t> </a:t>
            </a:r>
          </a:p>
          <a:p>
            <a:pPr>
              <a:lnSpc>
                <a:spcPct val="90000"/>
              </a:lnSpc>
            </a:pPr>
            <a:r>
              <a:rPr lang="en-US" altLang="zh-CN" dirty="0">
                <a:solidFill>
                  <a:srgbClr val="0000CC"/>
                </a:solidFill>
                <a:latin typeface="Times" pitchFamily="18" charset="0"/>
                <a:ea typeface="宋体" pitchFamily="2" charset="-122"/>
                <a:cs typeface="Arial" pitchFamily="34" charset="0"/>
              </a:rPr>
              <a:t>Refraction</a:t>
            </a:r>
            <a:r>
              <a:rPr lang="en-US" altLang="zh-CN" dirty="0">
                <a:solidFill>
                  <a:srgbClr val="000000"/>
                </a:solidFill>
                <a:latin typeface="Times" pitchFamily="18" charset="0"/>
                <a:ea typeface="宋体" pitchFamily="2" charset="-122"/>
                <a:cs typeface="Arial" pitchFamily="34" charset="0"/>
              </a:rPr>
              <a:t> is the bending </a:t>
            </a:r>
            <a:r>
              <a:rPr lang="en-US" altLang="zh-CN" dirty="0" smtClean="0">
                <a:solidFill>
                  <a:srgbClr val="000000"/>
                </a:solidFill>
                <a:latin typeface="Times" pitchFamily="18" charset="0"/>
                <a:ea typeface="宋体" pitchFamily="2" charset="-122"/>
                <a:cs typeface="Arial" pitchFamily="34" charset="0"/>
              </a:rPr>
              <a:t>of </a:t>
            </a:r>
          </a:p>
          <a:p>
            <a:pPr>
              <a:lnSpc>
                <a:spcPct val="90000"/>
              </a:lnSpc>
            </a:pPr>
            <a:r>
              <a:rPr lang="en-US" altLang="zh-CN" dirty="0" smtClean="0">
                <a:solidFill>
                  <a:srgbClr val="000000"/>
                </a:solidFill>
                <a:latin typeface="Times" pitchFamily="18" charset="0"/>
                <a:ea typeface="宋体" pitchFamily="2" charset="-122"/>
                <a:cs typeface="Arial" pitchFamily="34" charset="0"/>
              </a:rPr>
              <a:t>light </a:t>
            </a:r>
            <a:r>
              <a:rPr lang="en-US" altLang="zh-CN" dirty="0">
                <a:solidFill>
                  <a:srgbClr val="000000"/>
                </a:solidFill>
                <a:latin typeface="Times" pitchFamily="18" charset="0"/>
                <a:ea typeface="宋体" pitchFamily="2" charset="-122"/>
                <a:cs typeface="Arial" pitchFamily="34" charset="0"/>
              </a:rPr>
              <a:t>as it travels through </a:t>
            </a:r>
            <a:r>
              <a:rPr lang="en-US" altLang="zh-CN" dirty="0" smtClean="0">
                <a:solidFill>
                  <a:srgbClr val="000000"/>
                </a:solidFill>
                <a:latin typeface="Times" pitchFamily="18" charset="0"/>
                <a:ea typeface="宋体" pitchFamily="2" charset="-122"/>
                <a:cs typeface="Arial" pitchFamily="34" charset="0"/>
              </a:rPr>
              <a:t>one</a:t>
            </a:r>
          </a:p>
          <a:p>
            <a:pPr>
              <a:lnSpc>
                <a:spcPct val="90000"/>
              </a:lnSpc>
            </a:pPr>
            <a:r>
              <a:rPr lang="en-US" altLang="zh-CN" dirty="0" smtClean="0">
                <a:solidFill>
                  <a:srgbClr val="000000"/>
                </a:solidFill>
                <a:latin typeface="Times" pitchFamily="18" charset="0"/>
                <a:ea typeface="宋体" pitchFamily="2" charset="-122"/>
                <a:cs typeface="Arial" pitchFamily="34" charset="0"/>
              </a:rPr>
              <a:t>media </a:t>
            </a:r>
            <a:r>
              <a:rPr lang="en-US" altLang="zh-CN" dirty="0">
                <a:solidFill>
                  <a:srgbClr val="000000"/>
                </a:solidFill>
                <a:latin typeface="Times" pitchFamily="18" charset="0"/>
                <a:ea typeface="宋体" pitchFamily="2" charset="-122"/>
                <a:cs typeface="Arial" pitchFamily="34" charset="0"/>
              </a:rPr>
              <a:t>to another</a:t>
            </a:r>
            <a:endParaRPr lang="en-GB" dirty="0">
              <a:latin typeface="Times" pitchFamily="18" charset="0"/>
            </a:endParaRPr>
          </a:p>
        </p:txBody>
      </p:sp>
      <p:grpSp>
        <p:nvGrpSpPr>
          <p:cNvPr id="40" name="Group 703"/>
          <p:cNvGrpSpPr>
            <a:grpSpLocks/>
          </p:cNvGrpSpPr>
          <p:nvPr/>
        </p:nvGrpSpPr>
        <p:grpSpPr bwMode="auto">
          <a:xfrm>
            <a:off x="1924990" y="2033217"/>
            <a:ext cx="2030495" cy="1255104"/>
            <a:chOff x="2985" y="2309"/>
            <a:chExt cx="749" cy="363"/>
          </a:xfrm>
        </p:grpSpPr>
        <p:sp>
          <p:nvSpPr>
            <p:cNvPr id="41" name="Rectangle 704"/>
            <p:cNvSpPr>
              <a:spLocks noChangeArrowheads="1"/>
            </p:cNvSpPr>
            <p:nvPr/>
          </p:nvSpPr>
          <p:spPr bwMode="auto">
            <a:xfrm>
              <a:off x="2985" y="2544"/>
              <a:ext cx="338"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400" dirty="0" smtClean="0">
                  <a:solidFill>
                    <a:srgbClr val="002060"/>
                  </a:solidFill>
                </a:rPr>
                <a:t>Troposphare</a:t>
              </a:r>
              <a:endParaRPr lang="de-DE" sz="1400" dirty="0">
                <a:solidFill>
                  <a:srgbClr val="002060"/>
                </a:solidFill>
              </a:endParaRP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400" dirty="0">
                  <a:solidFill>
                    <a:srgbClr val="002060"/>
                  </a:solidFill>
                </a:rPr>
                <a:t>0 - 50 km</a:t>
              </a:r>
            </a:p>
          </p:txBody>
        </p:sp>
        <p:grpSp>
          <p:nvGrpSpPr>
            <p:cNvPr id="42" name="Group 705"/>
            <p:cNvGrpSpPr>
              <a:grpSpLocks/>
            </p:cNvGrpSpPr>
            <p:nvPr/>
          </p:nvGrpSpPr>
          <p:grpSpPr bwMode="auto">
            <a:xfrm>
              <a:off x="3377" y="2309"/>
              <a:ext cx="357" cy="363"/>
              <a:chOff x="3377" y="2309"/>
              <a:chExt cx="357" cy="363"/>
            </a:xfrm>
          </p:grpSpPr>
          <p:sp>
            <p:nvSpPr>
              <p:cNvPr id="43" name="Freeform 706"/>
              <p:cNvSpPr>
                <a:spLocks noChangeArrowheads="1"/>
              </p:cNvSpPr>
              <p:nvPr/>
            </p:nvSpPr>
            <p:spPr bwMode="auto">
              <a:xfrm>
                <a:off x="3462" y="2510"/>
                <a:ext cx="24" cy="31"/>
              </a:xfrm>
              <a:custGeom>
                <a:avLst/>
                <a:gdLst>
                  <a:gd name="T0" fmla="*/ 0 w 99"/>
                  <a:gd name="T1" fmla="*/ 0 h 120"/>
                  <a:gd name="T2" fmla="*/ 0 w 99"/>
                  <a:gd name="T3" fmla="*/ 0 h 120"/>
                  <a:gd name="T4" fmla="*/ 0 w 99"/>
                  <a:gd name="T5" fmla="*/ 0 h 120"/>
                  <a:gd name="T6" fmla="*/ 0 w 99"/>
                  <a:gd name="T7" fmla="*/ 0 h 120"/>
                  <a:gd name="T8" fmla="*/ 0 w 99"/>
                  <a:gd name="T9" fmla="*/ 0 h 120"/>
                  <a:gd name="T10" fmla="*/ 0 w 99"/>
                  <a:gd name="T11" fmla="*/ 0 h 120"/>
                  <a:gd name="T12" fmla="*/ 0 w 99"/>
                  <a:gd name="T13" fmla="*/ 0 h 120"/>
                  <a:gd name="T14" fmla="*/ 0 w 99"/>
                  <a:gd name="T15" fmla="*/ 0 h 120"/>
                  <a:gd name="T16" fmla="*/ 0 w 99"/>
                  <a:gd name="T17" fmla="*/ 0 h 120"/>
                  <a:gd name="T18" fmla="*/ 0 w 99"/>
                  <a:gd name="T19" fmla="*/ 0 h 120"/>
                  <a:gd name="T20" fmla="*/ 0 w 99"/>
                  <a:gd name="T21" fmla="*/ 0 h 120"/>
                  <a:gd name="T22" fmla="*/ 0 w 99"/>
                  <a:gd name="T23" fmla="*/ 0 h 120"/>
                  <a:gd name="T24" fmla="*/ 0 w 99"/>
                  <a:gd name="T25" fmla="*/ 0 h 120"/>
                  <a:gd name="T26" fmla="*/ 0 w 99"/>
                  <a:gd name="T27" fmla="*/ 0 h 120"/>
                  <a:gd name="T28" fmla="*/ 0 w 99"/>
                  <a:gd name="T29" fmla="*/ 0 h 120"/>
                  <a:gd name="T30" fmla="*/ 0 w 99"/>
                  <a:gd name="T31" fmla="*/ 0 h 120"/>
                  <a:gd name="T32" fmla="*/ 0 w 99"/>
                  <a:gd name="T33" fmla="*/ 0 h 120"/>
                  <a:gd name="T34" fmla="*/ 0 w 99"/>
                  <a:gd name="T35" fmla="*/ 0 h 120"/>
                  <a:gd name="T36" fmla="*/ 0 w 99"/>
                  <a:gd name="T37" fmla="*/ 0 h 120"/>
                  <a:gd name="T38" fmla="*/ 0 w 99"/>
                  <a:gd name="T39" fmla="*/ 0 h 120"/>
                  <a:gd name="T40" fmla="*/ 0 w 99"/>
                  <a:gd name="T41" fmla="*/ 0 h 120"/>
                  <a:gd name="T42" fmla="*/ 0 w 99"/>
                  <a:gd name="T43" fmla="*/ 0 h 120"/>
                  <a:gd name="T44" fmla="*/ 0 w 99"/>
                  <a:gd name="T45" fmla="*/ 0 h 120"/>
                  <a:gd name="T46" fmla="*/ 0 w 99"/>
                  <a:gd name="T47" fmla="*/ 0 h 120"/>
                  <a:gd name="T48" fmla="*/ 0 w 99"/>
                  <a:gd name="T49" fmla="*/ 0 h 120"/>
                  <a:gd name="T50" fmla="*/ 0 w 99"/>
                  <a:gd name="T51" fmla="*/ 0 h 120"/>
                  <a:gd name="T52" fmla="*/ 0 w 99"/>
                  <a:gd name="T53" fmla="*/ 0 h 120"/>
                  <a:gd name="T54" fmla="*/ 0 w 99"/>
                  <a:gd name="T55" fmla="*/ 0 h 120"/>
                  <a:gd name="T56" fmla="*/ 0 w 99"/>
                  <a:gd name="T57" fmla="*/ 0 h 120"/>
                  <a:gd name="T58" fmla="*/ 0 w 99"/>
                  <a:gd name="T59" fmla="*/ 0 h 120"/>
                  <a:gd name="T60" fmla="*/ 0 w 99"/>
                  <a:gd name="T61" fmla="*/ 0 h 120"/>
                  <a:gd name="T62" fmla="*/ 0 w 99"/>
                  <a:gd name="T63" fmla="*/ 0 h 120"/>
                  <a:gd name="T64" fmla="*/ 0 w 99"/>
                  <a:gd name="T65" fmla="*/ 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20"/>
                  <a:gd name="T101" fmla="*/ 99 w 99"/>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20">
                    <a:moveTo>
                      <a:pt x="97" y="1"/>
                    </a:moveTo>
                    <a:lnTo>
                      <a:pt x="99" y="4"/>
                    </a:lnTo>
                    <a:lnTo>
                      <a:pt x="96" y="10"/>
                    </a:lnTo>
                    <a:lnTo>
                      <a:pt x="89" y="18"/>
                    </a:lnTo>
                    <a:lnTo>
                      <a:pt x="81" y="28"/>
                    </a:lnTo>
                    <a:lnTo>
                      <a:pt x="70" y="37"/>
                    </a:lnTo>
                    <a:lnTo>
                      <a:pt x="62" y="47"/>
                    </a:lnTo>
                    <a:lnTo>
                      <a:pt x="55" y="56"/>
                    </a:lnTo>
                    <a:lnTo>
                      <a:pt x="52" y="62"/>
                    </a:lnTo>
                    <a:lnTo>
                      <a:pt x="49" y="73"/>
                    </a:lnTo>
                    <a:lnTo>
                      <a:pt x="41" y="80"/>
                    </a:lnTo>
                    <a:lnTo>
                      <a:pt x="32" y="89"/>
                    </a:lnTo>
                    <a:lnTo>
                      <a:pt x="26" y="100"/>
                    </a:lnTo>
                    <a:lnTo>
                      <a:pt x="21" y="111"/>
                    </a:lnTo>
                    <a:lnTo>
                      <a:pt x="13" y="117"/>
                    </a:lnTo>
                    <a:lnTo>
                      <a:pt x="7" y="119"/>
                    </a:lnTo>
                    <a:lnTo>
                      <a:pt x="1" y="120"/>
                    </a:lnTo>
                    <a:lnTo>
                      <a:pt x="0" y="115"/>
                    </a:lnTo>
                    <a:lnTo>
                      <a:pt x="4" y="103"/>
                    </a:lnTo>
                    <a:lnTo>
                      <a:pt x="11" y="91"/>
                    </a:lnTo>
                    <a:lnTo>
                      <a:pt x="22" y="82"/>
                    </a:lnTo>
                    <a:lnTo>
                      <a:pt x="27" y="75"/>
                    </a:lnTo>
                    <a:lnTo>
                      <a:pt x="29" y="64"/>
                    </a:lnTo>
                    <a:lnTo>
                      <a:pt x="33" y="52"/>
                    </a:lnTo>
                    <a:lnTo>
                      <a:pt x="45" y="39"/>
                    </a:lnTo>
                    <a:lnTo>
                      <a:pt x="51" y="32"/>
                    </a:lnTo>
                    <a:lnTo>
                      <a:pt x="57" y="24"/>
                    </a:lnTo>
                    <a:lnTo>
                      <a:pt x="63" y="17"/>
                    </a:lnTo>
                    <a:lnTo>
                      <a:pt x="69" y="11"/>
                    </a:lnTo>
                    <a:lnTo>
                      <a:pt x="75" y="5"/>
                    </a:lnTo>
                    <a:lnTo>
                      <a:pt x="82" y="2"/>
                    </a:lnTo>
                    <a:lnTo>
                      <a:pt x="89" y="0"/>
                    </a:lnTo>
                    <a:lnTo>
                      <a:pt x="97" y="1"/>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4" name="Freeform 707"/>
              <p:cNvSpPr>
                <a:spLocks noChangeArrowheads="1"/>
              </p:cNvSpPr>
              <p:nvPr/>
            </p:nvSpPr>
            <p:spPr bwMode="auto">
              <a:xfrm>
                <a:off x="3408" y="2546"/>
                <a:ext cx="49" cy="67"/>
              </a:xfrm>
              <a:custGeom>
                <a:avLst/>
                <a:gdLst>
                  <a:gd name="T0" fmla="*/ 0 w 193"/>
                  <a:gd name="T1" fmla="*/ 0 h 259"/>
                  <a:gd name="T2" fmla="*/ 0 w 193"/>
                  <a:gd name="T3" fmla="*/ 0 h 259"/>
                  <a:gd name="T4" fmla="*/ 0 w 193"/>
                  <a:gd name="T5" fmla="*/ 0 h 259"/>
                  <a:gd name="T6" fmla="*/ 0 w 193"/>
                  <a:gd name="T7" fmla="*/ 0 h 259"/>
                  <a:gd name="T8" fmla="*/ 0 w 193"/>
                  <a:gd name="T9" fmla="*/ 0 h 259"/>
                  <a:gd name="T10" fmla="*/ 0 w 193"/>
                  <a:gd name="T11" fmla="*/ 0 h 259"/>
                  <a:gd name="T12" fmla="*/ 0 w 193"/>
                  <a:gd name="T13" fmla="*/ 0 h 259"/>
                  <a:gd name="T14" fmla="*/ 0 w 193"/>
                  <a:gd name="T15" fmla="*/ 0 h 259"/>
                  <a:gd name="T16" fmla="*/ 0 w 193"/>
                  <a:gd name="T17" fmla="*/ 0 h 259"/>
                  <a:gd name="T18" fmla="*/ 0 w 193"/>
                  <a:gd name="T19" fmla="*/ 0 h 259"/>
                  <a:gd name="T20" fmla="*/ 0 w 193"/>
                  <a:gd name="T21" fmla="*/ 0 h 259"/>
                  <a:gd name="T22" fmla="*/ 0 w 193"/>
                  <a:gd name="T23" fmla="*/ 0 h 259"/>
                  <a:gd name="T24" fmla="*/ 0 w 193"/>
                  <a:gd name="T25" fmla="*/ 0 h 259"/>
                  <a:gd name="T26" fmla="*/ 0 w 193"/>
                  <a:gd name="T27" fmla="*/ 0 h 259"/>
                  <a:gd name="T28" fmla="*/ 0 w 193"/>
                  <a:gd name="T29" fmla="*/ 0 h 259"/>
                  <a:gd name="T30" fmla="*/ 0 w 193"/>
                  <a:gd name="T31" fmla="*/ 0 h 259"/>
                  <a:gd name="T32" fmla="*/ 0 w 193"/>
                  <a:gd name="T33" fmla="*/ 0 h 259"/>
                  <a:gd name="T34" fmla="*/ 0 w 193"/>
                  <a:gd name="T35" fmla="*/ 0 h 259"/>
                  <a:gd name="T36" fmla="*/ 0 w 193"/>
                  <a:gd name="T37" fmla="*/ 0 h 259"/>
                  <a:gd name="T38" fmla="*/ 0 w 193"/>
                  <a:gd name="T39" fmla="*/ 0 h 259"/>
                  <a:gd name="T40" fmla="*/ 0 w 193"/>
                  <a:gd name="T41" fmla="*/ 0 h 259"/>
                  <a:gd name="T42" fmla="*/ 0 w 193"/>
                  <a:gd name="T43" fmla="*/ 0 h 259"/>
                  <a:gd name="T44" fmla="*/ 0 w 193"/>
                  <a:gd name="T45" fmla="*/ 0 h 259"/>
                  <a:gd name="T46" fmla="*/ 0 w 193"/>
                  <a:gd name="T47" fmla="*/ 0 h 259"/>
                  <a:gd name="T48" fmla="*/ 0 w 193"/>
                  <a:gd name="T49" fmla="*/ 0 h 259"/>
                  <a:gd name="T50" fmla="*/ 0 w 193"/>
                  <a:gd name="T51" fmla="*/ 0 h 259"/>
                  <a:gd name="T52" fmla="*/ 0 w 193"/>
                  <a:gd name="T53" fmla="*/ 0 h 259"/>
                  <a:gd name="T54" fmla="*/ 0 w 193"/>
                  <a:gd name="T55" fmla="*/ 0 h 259"/>
                  <a:gd name="T56" fmla="*/ 0 w 193"/>
                  <a:gd name="T57" fmla="*/ 0 h 259"/>
                  <a:gd name="T58" fmla="*/ 0 w 193"/>
                  <a:gd name="T59" fmla="*/ 0 h 259"/>
                  <a:gd name="T60" fmla="*/ 0 w 193"/>
                  <a:gd name="T61" fmla="*/ 0 h 259"/>
                  <a:gd name="T62" fmla="*/ 0 w 193"/>
                  <a:gd name="T63" fmla="*/ 0 h 259"/>
                  <a:gd name="T64" fmla="*/ 0 w 193"/>
                  <a:gd name="T65" fmla="*/ 0 h 259"/>
                  <a:gd name="T66" fmla="*/ 0 w 193"/>
                  <a:gd name="T67" fmla="*/ 0 h 259"/>
                  <a:gd name="T68" fmla="*/ 0 w 193"/>
                  <a:gd name="T69" fmla="*/ 0 h 259"/>
                  <a:gd name="T70" fmla="*/ 0 w 193"/>
                  <a:gd name="T71" fmla="*/ 0 h 259"/>
                  <a:gd name="T72" fmla="*/ 0 w 193"/>
                  <a:gd name="T73" fmla="*/ 0 h 259"/>
                  <a:gd name="T74" fmla="*/ 0 w 193"/>
                  <a:gd name="T75" fmla="*/ 0 h 2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3"/>
                  <a:gd name="T115" fmla="*/ 0 h 259"/>
                  <a:gd name="T116" fmla="*/ 193 w 193"/>
                  <a:gd name="T117" fmla="*/ 259 h 2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3" h="259">
                    <a:moveTo>
                      <a:pt x="165" y="33"/>
                    </a:moveTo>
                    <a:lnTo>
                      <a:pt x="170" y="25"/>
                    </a:lnTo>
                    <a:lnTo>
                      <a:pt x="176" y="15"/>
                    </a:lnTo>
                    <a:lnTo>
                      <a:pt x="180" y="4"/>
                    </a:lnTo>
                    <a:lnTo>
                      <a:pt x="183" y="0"/>
                    </a:lnTo>
                    <a:lnTo>
                      <a:pt x="190" y="6"/>
                    </a:lnTo>
                    <a:lnTo>
                      <a:pt x="193" y="20"/>
                    </a:lnTo>
                    <a:lnTo>
                      <a:pt x="190" y="34"/>
                    </a:lnTo>
                    <a:lnTo>
                      <a:pt x="183" y="43"/>
                    </a:lnTo>
                    <a:lnTo>
                      <a:pt x="177" y="47"/>
                    </a:lnTo>
                    <a:lnTo>
                      <a:pt x="172" y="54"/>
                    </a:lnTo>
                    <a:lnTo>
                      <a:pt x="168" y="60"/>
                    </a:lnTo>
                    <a:lnTo>
                      <a:pt x="165" y="66"/>
                    </a:lnTo>
                    <a:lnTo>
                      <a:pt x="161" y="74"/>
                    </a:lnTo>
                    <a:lnTo>
                      <a:pt x="157" y="81"/>
                    </a:lnTo>
                    <a:lnTo>
                      <a:pt x="150" y="88"/>
                    </a:lnTo>
                    <a:lnTo>
                      <a:pt x="142" y="93"/>
                    </a:lnTo>
                    <a:lnTo>
                      <a:pt x="134" y="100"/>
                    </a:lnTo>
                    <a:lnTo>
                      <a:pt x="130" y="111"/>
                    </a:lnTo>
                    <a:lnTo>
                      <a:pt x="124" y="122"/>
                    </a:lnTo>
                    <a:lnTo>
                      <a:pt x="112" y="132"/>
                    </a:lnTo>
                    <a:lnTo>
                      <a:pt x="105" y="140"/>
                    </a:lnTo>
                    <a:lnTo>
                      <a:pt x="104" y="150"/>
                    </a:lnTo>
                    <a:lnTo>
                      <a:pt x="100" y="159"/>
                    </a:lnTo>
                    <a:lnTo>
                      <a:pt x="92" y="168"/>
                    </a:lnTo>
                    <a:lnTo>
                      <a:pt x="85" y="172"/>
                    </a:lnTo>
                    <a:lnTo>
                      <a:pt x="79" y="178"/>
                    </a:lnTo>
                    <a:lnTo>
                      <a:pt x="74" y="186"/>
                    </a:lnTo>
                    <a:lnTo>
                      <a:pt x="69" y="193"/>
                    </a:lnTo>
                    <a:lnTo>
                      <a:pt x="64" y="200"/>
                    </a:lnTo>
                    <a:lnTo>
                      <a:pt x="60" y="207"/>
                    </a:lnTo>
                    <a:lnTo>
                      <a:pt x="56" y="211"/>
                    </a:lnTo>
                    <a:lnTo>
                      <a:pt x="52" y="213"/>
                    </a:lnTo>
                    <a:lnTo>
                      <a:pt x="47" y="216"/>
                    </a:lnTo>
                    <a:lnTo>
                      <a:pt x="44" y="221"/>
                    </a:lnTo>
                    <a:lnTo>
                      <a:pt x="40" y="230"/>
                    </a:lnTo>
                    <a:lnTo>
                      <a:pt x="36" y="238"/>
                    </a:lnTo>
                    <a:lnTo>
                      <a:pt x="29" y="247"/>
                    </a:lnTo>
                    <a:lnTo>
                      <a:pt x="23" y="254"/>
                    </a:lnTo>
                    <a:lnTo>
                      <a:pt x="14" y="258"/>
                    </a:lnTo>
                    <a:lnTo>
                      <a:pt x="3" y="259"/>
                    </a:lnTo>
                    <a:lnTo>
                      <a:pt x="0" y="258"/>
                    </a:lnTo>
                    <a:lnTo>
                      <a:pt x="1" y="256"/>
                    </a:lnTo>
                    <a:lnTo>
                      <a:pt x="4" y="252"/>
                    </a:lnTo>
                    <a:lnTo>
                      <a:pt x="9" y="247"/>
                    </a:lnTo>
                    <a:lnTo>
                      <a:pt x="15" y="240"/>
                    </a:lnTo>
                    <a:lnTo>
                      <a:pt x="20" y="234"/>
                    </a:lnTo>
                    <a:lnTo>
                      <a:pt x="23" y="226"/>
                    </a:lnTo>
                    <a:lnTo>
                      <a:pt x="25" y="217"/>
                    </a:lnTo>
                    <a:lnTo>
                      <a:pt x="27" y="209"/>
                    </a:lnTo>
                    <a:lnTo>
                      <a:pt x="31" y="202"/>
                    </a:lnTo>
                    <a:lnTo>
                      <a:pt x="37" y="196"/>
                    </a:lnTo>
                    <a:lnTo>
                      <a:pt x="42" y="191"/>
                    </a:lnTo>
                    <a:lnTo>
                      <a:pt x="49" y="187"/>
                    </a:lnTo>
                    <a:lnTo>
                      <a:pt x="54" y="182"/>
                    </a:lnTo>
                    <a:lnTo>
                      <a:pt x="57" y="177"/>
                    </a:lnTo>
                    <a:lnTo>
                      <a:pt x="58" y="173"/>
                    </a:lnTo>
                    <a:lnTo>
                      <a:pt x="59" y="168"/>
                    </a:lnTo>
                    <a:lnTo>
                      <a:pt x="62" y="162"/>
                    </a:lnTo>
                    <a:lnTo>
                      <a:pt x="67" y="157"/>
                    </a:lnTo>
                    <a:lnTo>
                      <a:pt x="73" y="152"/>
                    </a:lnTo>
                    <a:lnTo>
                      <a:pt x="78" y="147"/>
                    </a:lnTo>
                    <a:lnTo>
                      <a:pt x="83" y="141"/>
                    </a:lnTo>
                    <a:lnTo>
                      <a:pt x="88" y="137"/>
                    </a:lnTo>
                    <a:lnTo>
                      <a:pt x="89" y="133"/>
                    </a:lnTo>
                    <a:lnTo>
                      <a:pt x="92" y="124"/>
                    </a:lnTo>
                    <a:lnTo>
                      <a:pt x="99" y="116"/>
                    </a:lnTo>
                    <a:lnTo>
                      <a:pt x="107" y="109"/>
                    </a:lnTo>
                    <a:lnTo>
                      <a:pt x="110" y="101"/>
                    </a:lnTo>
                    <a:lnTo>
                      <a:pt x="114" y="94"/>
                    </a:lnTo>
                    <a:lnTo>
                      <a:pt x="124" y="86"/>
                    </a:lnTo>
                    <a:lnTo>
                      <a:pt x="133" y="78"/>
                    </a:lnTo>
                    <a:lnTo>
                      <a:pt x="139" y="69"/>
                    </a:lnTo>
                    <a:lnTo>
                      <a:pt x="141" y="60"/>
                    </a:lnTo>
                    <a:lnTo>
                      <a:pt x="145" y="51"/>
                    </a:lnTo>
                    <a:lnTo>
                      <a:pt x="153" y="41"/>
                    </a:lnTo>
                    <a:lnTo>
                      <a:pt x="165" y="33"/>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5" name="Freeform 708"/>
              <p:cNvSpPr>
                <a:spLocks noChangeArrowheads="1"/>
              </p:cNvSpPr>
              <p:nvPr/>
            </p:nvSpPr>
            <p:spPr bwMode="auto">
              <a:xfrm>
                <a:off x="3390" y="2620"/>
                <a:ext cx="18" cy="19"/>
              </a:xfrm>
              <a:custGeom>
                <a:avLst/>
                <a:gdLst>
                  <a:gd name="T0" fmla="*/ 0 w 70"/>
                  <a:gd name="T1" fmla="*/ 0 h 79"/>
                  <a:gd name="T2" fmla="*/ 0 w 70"/>
                  <a:gd name="T3" fmla="*/ 0 h 79"/>
                  <a:gd name="T4" fmla="*/ 0 w 70"/>
                  <a:gd name="T5" fmla="*/ 0 h 79"/>
                  <a:gd name="T6" fmla="*/ 0 w 70"/>
                  <a:gd name="T7" fmla="*/ 0 h 79"/>
                  <a:gd name="T8" fmla="*/ 0 w 70"/>
                  <a:gd name="T9" fmla="*/ 0 h 79"/>
                  <a:gd name="T10" fmla="*/ 0 w 70"/>
                  <a:gd name="T11" fmla="*/ 0 h 79"/>
                  <a:gd name="T12" fmla="*/ 0 w 70"/>
                  <a:gd name="T13" fmla="*/ 0 h 79"/>
                  <a:gd name="T14" fmla="*/ 0 w 70"/>
                  <a:gd name="T15" fmla="*/ 0 h 79"/>
                  <a:gd name="T16" fmla="*/ 0 w 70"/>
                  <a:gd name="T17" fmla="*/ 0 h 79"/>
                  <a:gd name="T18" fmla="*/ 0 w 70"/>
                  <a:gd name="T19" fmla="*/ 0 h 79"/>
                  <a:gd name="T20" fmla="*/ 0 w 70"/>
                  <a:gd name="T21" fmla="*/ 0 h 79"/>
                  <a:gd name="T22" fmla="*/ 0 w 70"/>
                  <a:gd name="T23" fmla="*/ 0 h 79"/>
                  <a:gd name="T24" fmla="*/ 0 w 70"/>
                  <a:gd name="T25" fmla="*/ 0 h 79"/>
                  <a:gd name="T26" fmla="*/ 0 w 70"/>
                  <a:gd name="T27" fmla="*/ 0 h 79"/>
                  <a:gd name="T28" fmla="*/ 0 w 70"/>
                  <a:gd name="T29" fmla="*/ 0 h 79"/>
                  <a:gd name="T30" fmla="*/ 0 w 70"/>
                  <a:gd name="T31" fmla="*/ 0 h 79"/>
                  <a:gd name="T32" fmla="*/ 0 w 70"/>
                  <a:gd name="T33" fmla="*/ 0 h 79"/>
                  <a:gd name="T34" fmla="*/ 0 w 70"/>
                  <a:gd name="T35" fmla="*/ 0 h 79"/>
                  <a:gd name="T36" fmla="*/ 0 w 70"/>
                  <a:gd name="T37" fmla="*/ 0 h 79"/>
                  <a:gd name="T38" fmla="*/ 0 w 70"/>
                  <a:gd name="T39" fmla="*/ 0 h 79"/>
                  <a:gd name="T40" fmla="*/ 0 w 70"/>
                  <a:gd name="T41" fmla="*/ 0 h 79"/>
                  <a:gd name="T42" fmla="*/ 0 w 70"/>
                  <a:gd name="T43" fmla="*/ 0 h 79"/>
                  <a:gd name="T44" fmla="*/ 0 w 70"/>
                  <a:gd name="T45" fmla="*/ 0 h 79"/>
                  <a:gd name="T46" fmla="*/ 0 w 70"/>
                  <a:gd name="T47" fmla="*/ 0 h 79"/>
                  <a:gd name="T48" fmla="*/ 0 w 70"/>
                  <a:gd name="T49" fmla="*/ 0 h 79"/>
                  <a:gd name="T50" fmla="*/ 0 w 70"/>
                  <a:gd name="T51" fmla="*/ 0 h 79"/>
                  <a:gd name="T52" fmla="*/ 0 w 70"/>
                  <a:gd name="T53" fmla="*/ 0 h 79"/>
                  <a:gd name="T54" fmla="*/ 0 w 70"/>
                  <a:gd name="T55" fmla="*/ 0 h 79"/>
                  <a:gd name="T56" fmla="*/ 0 w 70"/>
                  <a:gd name="T57" fmla="*/ 0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79"/>
                  <a:gd name="T89" fmla="*/ 70 w 70"/>
                  <a:gd name="T90" fmla="*/ 79 h 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79">
                    <a:moveTo>
                      <a:pt x="69" y="4"/>
                    </a:moveTo>
                    <a:lnTo>
                      <a:pt x="70" y="7"/>
                    </a:lnTo>
                    <a:lnTo>
                      <a:pt x="68" y="10"/>
                    </a:lnTo>
                    <a:lnTo>
                      <a:pt x="64" y="13"/>
                    </a:lnTo>
                    <a:lnTo>
                      <a:pt x="59" y="17"/>
                    </a:lnTo>
                    <a:lnTo>
                      <a:pt x="54" y="21"/>
                    </a:lnTo>
                    <a:lnTo>
                      <a:pt x="49" y="26"/>
                    </a:lnTo>
                    <a:lnTo>
                      <a:pt x="47" y="31"/>
                    </a:lnTo>
                    <a:lnTo>
                      <a:pt x="46" y="35"/>
                    </a:lnTo>
                    <a:lnTo>
                      <a:pt x="45" y="43"/>
                    </a:lnTo>
                    <a:lnTo>
                      <a:pt x="39" y="50"/>
                    </a:lnTo>
                    <a:lnTo>
                      <a:pt x="33" y="57"/>
                    </a:lnTo>
                    <a:lnTo>
                      <a:pt x="28" y="67"/>
                    </a:lnTo>
                    <a:lnTo>
                      <a:pt x="21" y="75"/>
                    </a:lnTo>
                    <a:lnTo>
                      <a:pt x="13" y="79"/>
                    </a:lnTo>
                    <a:lnTo>
                      <a:pt x="5" y="79"/>
                    </a:lnTo>
                    <a:lnTo>
                      <a:pt x="0" y="75"/>
                    </a:lnTo>
                    <a:lnTo>
                      <a:pt x="1" y="68"/>
                    </a:lnTo>
                    <a:lnTo>
                      <a:pt x="8" y="59"/>
                    </a:lnTo>
                    <a:lnTo>
                      <a:pt x="16" y="50"/>
                    </a:lnTo>
                    <a:lnTo>
                      <a:pt x="21" y="42"/>
                    </a:lnTo>
                    <a:lnTo>
                      <a:pt x="25" y="32"/>
                    </a:lnTo>
                    <a:lnTo>
                      <a:pt x="31" y="23"/>
                    </a:lnTo>
                    <a:lnTo>
                      <a:pt x="38" y="15"/>
                    </a:lnTo>
                    <a:lnTo>
                      <a:pt x="47" y="11"/>
                    </a:lnTo>
                    <a:lnTo>
                      <a:pt x="54" y="8"/>
                    </a:lnTo>
                    <a:lnTo>
                      <a:pt x="59" y="4"/>
                    </a:lnTo>
                    <a:lnTo>
                      <a:pt x="64" y="0"/>
                    </a:lnTo>
                    <a:lnTo>
                      <a:pt x="69" y="4"/>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6" name="Freeform 709"/>
              <p:cNvSpPr>
                <a:spLocks noChangeArrowheads="1"/>
              </p:cNvSpPr>
              <p:nvPr/>
            </p:nvSpPr>
            <p:spPr bwMode="auto">
              <a:xfrm>
                <a:off x="3379" y="2644"/>
                <a:ext cx="8" cy="10"/>
              </a:xfrm>
              <a:custGeom>
                <a:avLst/>
                <a:gdLst>
                  <a:gd name="T0" fmla="*/ 0 w 36"/>
                  <a:gd name="T1" fmla="*/ 0 h 45"/>
                  <a:gd name="T2" fmla="*/ 0 w 36"/>
                  <a:gd name="T3" fmla="*/ 0 h 45"/>
                  <a:gd name="T4" fmla="*/ 0 w 36"/>
                  <a:gd name="T5" fmla="*/ 0 h 45"/>
                  <a:gd name="T6" fmla="*/ 0 w 36"/>
                  <a:gd name="T7" fmla="*/ 0 h 45"/>
                  <a:gd name="T8" fmla="*/ 0 w 36"/>
                  <a:gd name="T9" fmla="*/ 0 h 45"/>
                  <a:gd name="T10" fmla="*/ 0 w 36"/>
                  <a:gd name="T11" fmla="*/ 0 h 45"/>
                  <a:gd name="T12" fmla="*/ 0 w 36"/>
                  <a:gd name="T13" fmla="*/ 0 h 45"/>
                  <a:gd name="T14" fmla="*/ 0 w 36"/>
                  <a:gd name="T15" fmla="*/ 0 h 45"/>
                  <a:gd name="T16" fmla="*/ 0 w 36"/>
                  <a:gd name="T17" fmla="*/ 0 h 45"/>
                  <a:gd name="T18" fmla="*/ 0 w 36"/>
                  <a:gd name="T19" fmla="*/ 0 h 45"/>
                  <a:gd name="T20" fmla="*/ 0 w 36"/>
                  <a:gd name="T21" fmla="*/ 0 h 45"/>
                  <a:gd name="T22" fmla="*/ 0 w 36"/>
                  <a:gd name="T23" fmla="*/ 0 h 45"/>
                  <a:gd name="T24" fmla="*/ 0 w 36"/>
                  <a:gd name="T25" fmla="*/ 0 h 45"/>
                  <a:gd name="T26" fmla="*/ 0 w 36"/>
                  <a:gd name="T27" fmla="*/ 0 h 45"/>
                  <a:gd name="T28" fmla="*/ 0 w 36"/>
                  <a:gd name="T29" fmla="*/ 0 h 45"/>
                  <a:gd name="T30" fmla="*/ 0 w 36"/>
                  <a:gd name="T31" fmla="*/ 0 h 45"/>
                  <a:gd name="T32" fmla="*/ 0 w 36"/>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5"/>
                  <a:gd name="T53" fmla="*/ 36 w 3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5">
                    <a:moveTo>
                      <a:pt x="35" y="0"/>
                    </a:moveTo>
                    <a:lnTo>
                      <a:pt x="36" y="3"/>
                    </a:lnTo>
                    <a:lnTo>
                      <a:pt x="36" y="13"/>
                    </a:lnTo>
                    <a:lnTo>
                      <a:pt x="36" y="23"/>
                    </a:lnTo>
                    <a:lnTo>
                      <a:pt x="33" y="35"/>
                    </a:lnTo>
                    <a:lnTo>
                      <a:pt x="30" y="39"/>
                    </a:lnTo>
                    <a:lnTo>
                      <a:pt x="23" y="42"/>
                    </a:lnTo>
                    <a:lnTo>
                      <a:pt x="17" y="45"/>
                    </a:lnTo>
                    <a:lnTo>
                      <a:pt x="9" y="45"/>
                    </a:lnTo>
                    <a:lnTo>
                      <a:pt x="4" y="43"/>
                    </a:lnTo>
                    <a:lnTo>
                      <a:pt x="0" y="40"/>
                    </a:lnTo>
                    <a:lnTo>
                      <a:pt x="0" y="34"/>
                    </a:lnTo>
                    <a:lnTo>
                      <a:pt x="5" y="26"/>
                    </a:lnTo>
                    <a:lnTo>
                      <a:pt x="16" y="14"/>
                    </a:lnTo>
                    <a:lnTo>
                      <a:pt x="25" y="6"/>
                    </a:lnTo>
                    <a:lnTo>
                      <a:pt x="32" y="1"/>
                    </a:lnTo>
                    <a:lnTo>
                      <a:pt x="35"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7" name="Freeform 710"/>
              <p:cNvSpPr>
                <a:spLocks noChangeArrowheads="1"/>
              </p:cNvSpPr>
              <p:nvPr/>
            </p:nvSpPr>
            <p:spPr bwMode="auto">
              <a:xfrm>
                <a:off x="3462" y="2511"/>
                <a:ext cx="48" cy="67"/>
              </a:xfrm>
              <a:custGeom>
                <a:avLst/>
                <a:gdLst>
                  <a:gd name="T0" fmla="*/ 0 w 188"/>
                  <a:gd name="T1" fmla="*/ 0 h 258"/>
                  <a:gd name="T2" fmla="*/ 0 w 188"/>
                  <a:gd name="T3" fmla="*/ 0 h 258"/>
                  <a:gd name="T4" fmla="*/ 0 w 188"/>
                  <a:gd name="T5" fmla="*/ 0 h 258"/>
                  <a:gd name="T6" fmla="*/ 0 w 188"/>
                  <a:gd name="T7" fmla="*/ 0 h 258"/>
                  <a:gd name="T8" fmla="*/ 0 w 188"/>
                  <a:gd name="T9" fmla="*/ 0 h 258"/>
                  <a:gd name="T10" fmla="*/ 0 w 188"/>
                  <a:gd name="T11" fmla="*/ 0 h 258"/>
                  <a:gd name="T12" fmla="*/ 0 w 188"/>
                  <a:gd name="T13" fmla="*/ 0 h 258"/>
                  <a:gd name="T14" fmla="*/ 0 w 188"/>
                  <a:gd name="T15" fmla="*/ 0 h 258"/>
                  <a:gd name="T16" fmla="*/ 0 w 188"/>
                  <a:gd name="T17" fmla="*/ 0 h 258"/>
                  <a:gd name="T18" fmla="*/ 0 w 188"/>
                  <a:gd name="T19" fmla="*/ 0 h 258"/>
                  <a:gd name="T20" fmla="*/ 0 w 188"/>
                  <a:gd name="T21" fmla="*/ 0 h 258"/>
                  <a:gd name="T22" fmla="*/ 0 w 188"/>
                  <a:gd name="T23" fmla="*/ 0 h 258"/>
                  <a:gd name="T24" fmla="*/ 0 w 188"/>
                  <a:gd name="T25" fmla="*/ 0 h 258"/>
                  <a:gd name="T26" fmla="*/ 0 w 188"/>
                  <a:gd name="T27" fmla="*/ 0 h 258"/>
                  <a:gd name="T28" fmla="*/ 0 w 188"/>
                  <a:gd name="T29" fmla="*/ 0 h 258"/>
                  <a:gd name="T30" fmla="*/ 0 w 188"/>
                  <a:gd name="T31" fmla="*/ 0 h 258"/>
                  <a:gd name="T32" fmla="*/ 0 w 188"/>
                  <a:gd name="T33" fmla="*/ 0 h 258"/>
                  <a:gd name="T34" fmla="*/ 0 w 188"/>
                  <a:gd name="T35" fmla="*/ 0 h 258"/>
                  <a:gd name="T36" fmla="*/ 0 w 188"/>
                  <a:gd name="T37" fmla="*/ 0 h 258"/>
                  <a:gd name="T38" fmla="*/ 0 w 188"/>
                  <a:gd name="T39" fmla="*/ 0 h 258"/>
                  <a:gd name="T40" fmla="*/ 0 w 188"/>
                  <a:gd name="T41" fmla="*/ 0 h 258"/>
                  <a:gd name="T42" fmla="*/ 0 w 188"/>
                  <a:gd name="T43" fmla="*/ 0 h 258"/>
                  <a:gd name="T44" fmla="*/ 0 w 188"/>
                  <a:gd name="T45" fmla="*/ 0 h 258"/>
                  <a:gd name="T46" fmla="*/ 0 w 188"/>
                  <a:gd name="T47" fmla="*/ 0 h 258"/>
                  <a:gd name="T48" fmla="*/ 0 w 188"/>
                  <a:gd name="T49" fmla="*/ 0 h 258"/>
                  <a:gd name="T50" fmla="*/ 0 w 188"/>
                  <a:gd name="T51" fmla="*/ 0 h 258"/>
                  <a:gd name="T52" fmla="*/ 0 w 188"/>
                  <a:gd name="T53" fmla="*/ 0 h 258"/>
                  <a:gd name="T54" fmla="*/ 0 w 188"/>
                  <a:gd name="T55" fmla="*/ 0 h 258"/>
                  <a:gd name="T56" fmla="*/ 0 w 188"/>
                  <a:gd name="T57" fmla="*/ 0 h 258"/>
                  <a:gd name="T58" fmla="*/ 0 w 188"/>
                  <a:gd name="T59" fmla="*/ 0 h 258"/>
                  <a:gd name="T60" fmla="*/ 0 w 188"/>
                  <a:gd name="T61" fmla="*/ 0 h 258"/>
                  <a:gd name="T62" fmla="*/ 0 w 188"/>
                  <a:gd name="T63" fmla="*/ 0 h 258"/>
                  <a:gd name="T64" fmla="*/ 0 w 188"/>
                  <a:gd name="T65" fmla="*/ 0 h 258"/>
                  <a:gd name="T66" fmla="*/ 0 w 188"/>
                  <a:gd name="T67" fmla="*/ 0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8"/>
                  <a:gd name="T103" fmla="*/ 0 h 258"/>
                  <a:gd name="T104" fmla="*/ 188 w 188"/>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8" h="258">
                    <a:moveTo>
                      <a:pt x="187" y="0"/>
                    </a:moveTo>
                    <a:lnTo>
                      <a:pt x="180" y="0"/>
                    </a:lnTo>
                    <a:lnTo>
                      <a:pt x="174" y="2"/>
                    </a:lnTo>
                    <a:lnTo>
                      <a:pt x="168" y="8"/>
                    </a:lnTo>
                    <a:lnTo>
                      <a:pt x="161" y="13"/>
                    </a:lnTo>
                    <a:lnTo>
                      <a:pt x="155" y="19"/>
                    </a:lnTo>
                    <a:lnTo>
                      <a:pt x="151" y="27"/>
                    </a:lnTo>
                    <a:lnTo>
                      <a:pt x="147" y="34"/>
                    </a:lnTo>
                    <a:lnTo>
                      <a:pt x="144" y="41"/>
                    </a:lnTo>
                    <a:lnTo>
                      <a:pt x="142" y="47"/>
                    </a:lnTo>
                    <a:lnTo>
                      <a:pt x="138" y="51"/>
                    </a:lnTo>
                    <a:lnTo>
                      <a:pt x="133" y="54"/>
                    </a:lnTo>
                    <a:lnTo>
                      <a:pt x="126" y="59"/>
                    </a:lnTo>
                    <a:lnTo>
                      <a:pt x="119" y="66"/>
                    </a:lnTo>
                    <a:lnTo>
                      <a:pt x="113" y="74"/>
                    </a:lnTo>
                    <a:lnTo>
                      <a:pt x="106" y="85"/>
                    </a:lnTo>
                    <a:lnTo>
                      <a:pt x="101" y="99"/>
                    </a:lnTo>
                    <a:lnTo>
                      <a:pt x="96" y="110"/>
                    </a:lnTo>
                    <a:lnTo>
                      <a:pt x="88" y="119"/>
                    </a:lnTo>
                    <a:lnTo>
                      <a:pt x="78" y="131"/>
                    </a:lnTo>
                    <a:lnTo>
                      <a:pt x="66" y="143"/>
                    </a:lnTo>
                    <a:lnTo>
                      <a:pt x="53" y="156"/>
                    </a:lnTo>
                    <a:lnTo>
                      <a:pt x="43" y="172"/>
                    </a:lnTo>
                    <a:lnTo>
                      <a:pt x="34" y="191"/>
                    </a:lnTo>
                    <a:lnTo>
                      <a:pt x="28" y="213"/>
                    </a:lnTo>
                    <a:lnTo>
                      <a:pt x="26" y="216"/>
                    </a:lnTo>
                    <a:lnTo>
                      <a:pt x="22" y="222"/>
                    </a:lnTo>
                    <a:lnTo>
                      <a:pt x="15" y="228"/>
                    </a:lnTo>
                    <a:lnTo>
                      <a:pt x="9" y="234"/>
                    </a:lnTo>
                    <a:lnTo>
                      <a:pt x="4" y="242"/>
                    </a:lnTo>
                    <a:lnTo>
                      <a:pt x="0" y="248"/>
                    </a:lnTo>
                    <a:lnTo>
                      <a:pt x="0" y="254"/>
                    </a:lnTo>
                    <a:lnTo>
                      <a:pt x="5" y="258"/>
                    </a:lnTo>
                    <a:lnTo>
                      <a:pt x="15" y="258"/>
                    </a:lnTo>
                    <a:lnTo>
                      <a:pt x="21" y="249"/>
                    </a:lnTo>
                    <a:lnTo>
                      <a:pt x="25" y="236"/>
                    </a:lnTo>
                    <a:lnTo>
                      <a:pt x="35" y="227"/>
                    </a:lnTo>
                    <a:lnTo>
                      <a:pt x="44" y="222"/>
                    </a:lnTo>
                    <a:lnTo>
                      <a:pt x="51" y="213"/>
                    </a:lnTo>
                    <a:lnTo>
                      <a:pt x="58" y="204"/>
                    </a:lnTo>
                    <a:lnTo>
                      <a:pt x="63" y="193"/>
                    </a:lnTo>
                    <a:lnTo>
                      <a:pt x="68" y="183"/>
                    </a:lnTo>
                    <a:lnTo>
                      <a:pt x="74" y="173"/>
                    </a:lnTo>
                    <a:lnTo>
                      <a:pt x="80" y="165"/>
                    </a:lnTo>
                    <a:lnTo>
                      <a:pt x="87" y="159"/>
                    </a:lnTo>
                    <a:lnTo>
                      <a:pt x="94" y="155"/>
                    </a:lnTo>
                    <a:lnTo>
                      <a:pt x="98" y="148"/>
                    </a:lnTo>
                    <a:lnTo>
                      <a:pt x="100" y="140"/>
                    </a:lnTo>
                    <a:lnTo>
                      <a:pt x="102" y="132"/>
                    </a:lnTo>
                    <a:lnTo>
                      <a:pt x="104" y="124"/>
                    </a:lnTo>
                    <a:lnTo>
                      <a:pt x="106" y="116"/>
                    </a:lnTo>
                    <a:lnTo>
                      <a:pt x="112" y="110"/>
                    </a:lnTo>
                    <a:lnTo>
                      <a:pt x="119" y="105"/>
                    </a:lnTo>
                    <a:lnTo>
                      <a:pt x="126" y="100"/>
                    </a:lnTo>
                    <a:lnTo>
                      <a:pt x="132" y="94"/>
                    </a:lnTo>
                    <a:lnTo>
                      <a:pt x="135" y="87"/>
                    </a:lnTo>
                    <a:lnTo>
                      <a:pt x="138" y="78"/>
                    </a:lnTo>
                    <a:lnTo>
                      <a:pt x="140" y="71"/>
                    </a:lnTo>
                    <a:lnTo>
                      <a:pt x="142" y="65"/>
                    </a:lnTo>
                    <a:lnTo>
                      <a:pt x="147" y="59"/>
                    </a:lnTo>
                    <a:lnTo>
                      <a:pt x="153" y="56"/>
                    </a:lnTo>
                    <a:lnTo>
                      <a:pt x="160" y="52"/>
                    </a:lnTo>
                    <a:lnTo>
                      <a:pt x="168" y="45"/>
                    </a:lnTo>
                    <a:lnTo>
                      <a:pt x="174" y="36"/>
                    </a:lnTo>
                    <a:lnTo>
                      <a:pt x="180" y="27"/>
                    </a:lnTo>
                    <a:lnTo>
                      <a:pt x="185" y="17"/>
                    </a:lnTo>
                    <a:lnTo>
                      <a:pt x="187" y="9"/>
                    </a:lnTo>
                    <a:lnTo>
                      <a:pt x="188" y="2"/>
                    </a:lnTo>
                    <a:lnTo>
                      <a:pt x="187"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8" name="Freeform 711"/>
              <p:cNvSpPr>
                <a:spLocks noChangeArrowheads="1"/>
              </p:cNvSpPr>
              <p:nvPr/>
            </p:nvSpPr>
            <p:spPr bwMode="auto">
              <a:xfrm>
                <a:off x="3426" y="2582"/>
                <a:ext cx="35" cy="52"/>
              </a:xfrm>
              <a:custGeom>
                <a:avLst/>
                <a:gdLst>
                  <a:gd name="T0" fmla="*/ 0 w 134"/>
                  <a:gd name="T1" fmla="*/ 0 h 199"/>
                  <a:gd name="T2" fmla="*/ 0 w 134"/>
                  <a:gd name="T3" fmla="*/ 0 h 199"/>
                  <a:gd name="T4" fmla="*/ 0 w 134"/>
                  <a:gd name="T5" fmla="*/ 0 h 199"/>
                  <a:gd name="T6" fmla="*/ 0 w 134"/>
                  <a:gd name="T7" fmla="*/ 0 h 199"/>
                  <a:gd name="T8" fmla="*/ 0 w 134"/>
                  <a:gd name="T9" fmla="*/ 0 h 199"/>
                  <a:gd name="T10" fmla="*/ 0 w 134"/>
                  <a:gd name="T11" fmla="*/ 0 h 199"/>
                  <a:gd name="T12" fmla="*/ 0 w 134"/>
                  <a:gd name="T13" fmla="*/ 0 h 199"/>
                  <a:gd name="T14" fmla="*/ 0 w 134"/>
                  <a:gd name="T15" fmla="*/ 0 h 199"/>
                  <a:gd name="T16" fmla="*/ 0 w 134"/>
                  <a:gd name="T17" fmla="*/ 0 h 199"/>
                  <a:gd name="T18" fmla="*/ 0 w 134"/>
                  <a:gd name="T19" fmla="*/ 0 h 199"/>
                  <a:gd name="T20" fmla="*/ 0 w 134"/>
                  <a:gd name="T21" fmla="*/ 0 h 199"/>
                  <a:gd name="T22" fmla="*/ 0 w 134"/>
                  <a:gd name="T23" fmla="*/ 0 h 199"/>
                  <a:gd name="T24" fmla="*/ 0 w 134"/>
                  <a:gd name="T25" fmla="*/ 0 h 199"/>
                  <a:gd name="T26" fmla="*/ 0 w 134"/>
                  <a:gd name="T27" fmla="*/ 0 h 199"/>
                  <a:gd name="T28" fmla="*/ 0 w 134"/>
                  <a:gd name="T29" fmla="*/ 0 h 199"/>
                  <a:gd name="T30" fmla="*/ 0 w 134"/>
                  <a:gd name="T31" fmla="*/ 0 h 199"/>
                  <a:gd name="T32" fmla="*/ 0 w 134"/>
                  <a:gd name="T33" fmla="*/ 0 h 199"/>
                  <a:gd name="T34" fmla="*/ 0 w 134"/>
                  <a:gd name="T35" fmla="*/ 0 h 199"/>
                  <a:gd name="T36" fmla="*/ 0 w 134"/>
                  <a:gd name="T37" fmla="*/ 0 h 199"/>
                  <a:gd name="T38" fmla="*/ 0 w 134"/>
                  <a:gd name="T39" fmla="*/ 0 h 199"/>
                  <a:gd name="T40" fmla="*/ 0 w 134"/>
                  <a:gd name="T41" fmla="*/ 0 h 199"/>
                  <a:gd name="T42" fmla="*/ 0 w 134"/>
                  <a:gd name="T43" fmla="*/ 0 h 199"/>
                  <a:gd name="T44" fmla="*/ 0 w 134"/>
                  <a:gd name="T45" fmla="*/ 0 h 199"/>
                  <a:gd name="T46" fmla="*/ 0 w 134"/>
                  <a:gd name="T47" fmla="*/ 0 h 199"/>
                  <a:gd name="T48" fmla="*/ 0 w 134"/>
                  <a:gd name="T49" fmla="*/ 0 h 199"/>
                  <a:gd name="T50" fmla="*/ 0 w 134"/>
                  <a:gd name="T51" fmla="*/ 0 h 199"/>
                  <a:gd name="T52" fmla="*/ 0 w 134"/>
                  <a:gd name="T53" fmla="*/ 0 h 199"/>
                  <a:gd name="T54" fmla="*/ 0 w 134"/>
                  <a:gd name="T55" fmla="*/ 0 h 199"/>
                  <a:gd name="T56" fmla="*/ 0 w 134"/>
                  <a:gd name="T57" fmla="*/ 0 h 199"/>
                  <a:gd name="T58" fmla="*/ 0 w 134"/>
                  <a:gd name="T59" fmla="*/ 0 h 199"/>
                  <a:gd name="T60" fmla="*/ 0 w 134"/>
                  <a:gd name="T61" fmla="*/ 0 h 199"/>
                  <a:gd name="T62" fmla="*/ 0 w 134"/>
                  <a:gd name="T63" fmla="*/ 0 h 199"/>
                  <a:gd name="T64" fmla="*/ 0 w 134"/>
                  <a:gd name="T65" fmla="*/ 0 h 199"/>
                  <a:gd name="T66" fmla="*/ 0 w 134"/>
                  <a:gd name="T67" fmla="*/ 0 h 199"/>
                  <a:gd name="T68" fmla="*/ 0 w 134"/>
                  <a:gd name="T69" fmla="*/ 0 h 199"/>
                  <a:gd name="T70" fmla="*/ 0 w 134"/>
                  <a:gd name="T71" fmla="*/ 0 h 199"/>
                  <a:gd name="T72" fmla="*/ 0 w 134"/>
                  <a:gd name="T73" fmla="*/ 0 h 199"/>
                  <a:gd name="T74" fmla="*/ 0 w 134"/>
                  <a:gd name="T75" fmla="*/ 0 h 199"/>
                  <a:gd name="T76" fmla="*/ 0 w 134"/>
                  <a:gd name="T77" fmla="*/ 0 h 199"/>
                  <a:gd name="T78" fmla="*/ 0 w 134"/>
                  <a:gd name="T79" fmla="*/ 0 h 199"/>
                  <a:gd name="T80" fmla="*/ 0 w 134"/>
                  <a:gd name="T81" fmla="*/ 0 h 199"/>
                  <a:gd name="T82" fmla="*/ 0 w 134"/>
                  <a:gd name="T83" fmla="*/ 0 h 199"/>
                  <a:gd name="T84" fmla="*/ 0 w 134"/>
                  <a:gd name="T85" fmla="*/ 0 h 199"/>
                  <a:gd name="T86" fmla="*/ 0 w 134"/>
                  <a:gd name="T87" fmla="*/ 0 h 199"/>
                  <a:gd name="T88" fmla="*/ 0 w 134"/>
                  <a:gd name="T89" fmla="*/ 0 h 199"/>
                  <a:gd name="T90" fmla="*/ 0 w 134"/>
                  <a:gd name="T91" fmla="*/ 0 h 199"/>
                  <a:gd name="T92" fmla="*/ 0 w 134"/>
                  <a:gd name="T93" fmla="*/ 0 h 199"/>
                  <a:gd name="T94" fmla="*/ 0 w 134"/>
                  <a:gd name="T95" fmla="*/ 0 h 199"/>
                  <a:gd name="T96" fmla="*/ 0 w 134"/>
                  <a:gd name="T97" fmla="*/ 0 h 199"/>
                  <a:gd name="T98" fmla="*/ 0 w 134"/>
                  <a:gd name="T99" fmla="*/ 0 h 199"/>
                  <a:gd name="T100" fmla="*/ 0 w 134"/>
                  <a:gd name="T101" fmla="*/ 0 h 199"/>
                  <a:gd name="T102" fmla="*/ 0 w 134"/>
                  <a:gd name="T103" fmla="*/ 0 h 199"/>
                  <a:gd name="T104" fmla="*/ 0 w 134"/>
                  <a:gd name="T105" fmla="*/ 0 h 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99"/>
                  <a:gd name="T161" fmla="*/ 134 w 134"/>
                  <a:gd name="T162" fmla="*/ 199 h 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99">
                    <a:moveTo>
                      <a:pt x="132" y="1"/>
                    </a:moveTo>
                    <a:lnTo>
                      <a:pt x="129" y="0"/>
                    </a:lnTo>
                    <a:lnTo>
                      <a:pt x="124" y="3"/>
                    </a:lnTo>
                    <a:lnTo>
                      <a:pt x="118" y="8"/>
                    </a:lnTo>
                    <a:lnTo>
                      <a:pt x="113" y="16"/>
                    </a:lnTo>
                    <a:lnTo>
                      <a:pt x="108" y="24"/>
                    </a:lnTo>
                    <a:lnTo>
                      <a:pt x="103" y="33"/>
                    </a:lnTo>
                    <a:lnTo>
                      <a:pt x="100" y="39"/>
                    </a:lnTo>
                    <a:lnTo>
                      <a:pt x="99" y="43"/>
                    </a:lnTo>
                    <a:lnTo>
                      <a:pt x="96" y="49"/>
                    </a:lnTo>
                    <a:lnTo>
                      <a:pt x="88" y="56"/>
                    </a:lnTo>
                    <a:lnTo>
                      <a:pt x="78" y="66"/>
                    </a:lnTo>
                    <a:lnTo>
                      <a:pt x="70" y="82"/>
                    </a:lnTo>
                    <a:lnTo>
                      <a:pt x="65" y="91"/>
                    </a:lnTo>
                    <a:lnTo>
                      <a:pt x="61" y="98"/>
                    </a:lnTo>
                    <a:lnTo>
                      <a:pt x="57" y="104"/>
                    </a:lnTo>
                    <a:lnTo>
                      <a:pt x="52" y="110"/>
                    </a:lnTo>
                    <a:lnTo>
                      <a:pt x="46" y="115"/>
                    </a:lnTo>
                    <a:lnTo>
                      <a:pt x="42" y="121"/>
                    </a:lnTo>
                    <a:lnTo>
                      <a:pt x="39" y="129"/>
                    </a:lnTo>
                    <a:lnTo>
                      <a:pt x="36" y="137"/>
                    </a:lnTo>
                    <a:lnTo>
                      <a:pt x="31" y="147"/>
                    </a:lnTo>
                    <a:lnTo>
                      <a:pt x="25" y="155"/>
                    </a:lnTo>
                    <a:lnTo>
                      <a:pt x="17" y="163"/>
                    </a:lnTo>
                    <a:lnTo>
                      <a:pt x="9" y="171"/>
                    </a:lnTo>
                    <a:lnTo>
                      <a:pt x="3" y="178"/>
                    </a:lnTo>
                    <a:lnTo>
                      <a:pt x="0" y="185"/>
                    </a:lnTo>
                    <a:lnTo>
                      <a:pt x="1" y="192"/>
                    </a:lnTo>
                    <a:lnTo>
                      <a:pt x="8" y="199"/>
                    </a:lnTo>
                    <a:lnTo>
                      <a:pt x="11" y="199"/>
                    </a:lnTo>
                    <a:lnTo>
                      <a:pt x="15" y="196"/>
                    </a:lnTo>
                    <a:lnTo>
                      <a:pt x="19" y="191"/>
                    </a:lnTo>
                    <a:lnTo>
                      <a:pt x="23" y="182"/>
                    </a:lnTo>
                    <a:lnTo>
                      <a:pt x="27" y="174"/>
                    </a:lnTo>
                    <a:lnTo>
                      <a:pt x="34" y="164"/>
                    </a:lnTo>
                    <a:lnTo>
                      <a:pt x="41" y="156"/>
                    </a:lnTo>
                    <a:lnTo>
                      <a:pt x="49" y="149"/>
                    </a:lnTo>
                    <a:lnTo>
                      <a:pt x="57" y="142"/>
                    </a:lnTo>
                    <a:lnTo>
                      <a:pt x="62" y="135"/>
                    </a:lnTo>
                    <a:lnTo>
                      <a:pt x="65" y="128"/>
                    </a:lnTo>
                    <a:lnTo>
                      <a:pt x="69" y="119"/>
                    </a:lnTo>
                    <a:lnTo>
                      <a:pt x="71" y="112"/>
                    </a:lnTo>
                    <a:lnTo>
                      <a:pt x="74" y="104"/>
                    </a:lnTo>
                    <a:lnTo>
                      <a:pt x="79" y="98"/>
                    </a:lnTo>
                    <a:lnTo>
                      <a:pt x="88" y="93"/>
                    </a:lnTo>
                    <a:lnTo>
                      <a:pt x="100" y="83"/>
                    </a:lnTo>
                    <a:lnTo>
                      <a:pt x="106" y="72"/>
                    </a:lnTo>
                    <a:lnTo>
                      <a:pt x="108" y="60"/>
                    </a:lnTo>
                    <a:lnTo>
                      <a:pt x="114" y="50"/>
                    </a:lnTo>
                    <a:lnTo>
                      <a:pt x="124" y="38"/>
                    </a:lnTo>
                    <a:lnTo>
                      <a:pt x="131" y="23"/>
                    </a:lnTo>
                    <a:lnTo>
                      <a:pt x="134" y="11"/>
                    </a:lnTo>
                    <a:lnTo>
                      <a:pt x="132" y="1"/>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 name="Freeform 712"/>
              <p:cNvSpPr>
                <a:spLocks noChangeArrowheads="1"/>
              </p:cNvSpPr>
              <p:nvPr/>
            </p:nvSpPr>
            <p:spPr bwMode="auto">
              <a:xfrm>
                <a:off x="3424" y="2657"/>
                <a:ext cx="9" cy="15"/>
              </a:xfrm>
              <a:custGeom>
                <a:avLst/>
                <a:gdLst>
                  <a:gd name="T0" fmla="*/ 0 w 41"/>
                  <a:gd name="T1" fmla="*/ 0 h 58"/>
                  <a:gd name="T2" fmla="*/ 0 w 41"/>
                  <a:gd name="T3" fmla="*/ 0 h 58"/>
                  <a:gd name="T4" fmla="*/ 0 w 41"/>
                  <a:gd name="T5" fmla="*/ 0 h 58"/>
                  <a:gd name="T6" fmla="*/ 0 w 41"/>
                  <a:gd name="T7" fmla="*/ 0 h 58"/>
                  <a:gd name="T8" fmla="*/ 0 w 41"/>
                  <a:gd name="T9" fmla="*/ 0 h 58"/>
                  <a:gd name="T10" fmla="*/ 0 w 41"/>
                  <a:gd name="T11" fmla="*/ 0 h 58"/>
                  <a:gd name="T12" fmla="*/ 0 w 41"/>
                  <a:gd name="T13" fmla="*/ 0 h 58"/>
                  <a:gd name="T14" fmla="*/ 0 w 41"/>
                  <a:gd name="T15" fmla="*/ 0 h 58"/>
                  <a:gd name="T16" fmla="*/ 0 w 41"/>
                  <a:gd name="T17" fmla="*/ 0 h 58"/>
                  <a:gd name="T18" fmla="*/ 0 w 41"/>
                  <a:gd name="T19" fmla="*/ 0 h 58"/>
                  <a:gd name="T20" fmla="*/ 0 w 41"/>
                  <a:gd name="T21" fmla="*/ 0 h 58"/>
                  <a:gd name="T22" fmla="*/ 0 w 41"/>
                  <a:gd name="T23" fmla="*/ 0 h 58"/>
                  <a:gd name="T24" fmla="*/ 0 w 41"/>
                  <a:gd name="T25" fmla="*/ 0 h 58"/>
                  <a:gd name="T26" fmla="*/ 0 w 41"/>
                  <a:gd name="T27" fmla="*/ 0 h 58"/>
                  <a:gd name="T28" fmla="*/ 0 w 41"/>
                  <a:gd name="T29" fmla="*/ 0 h 58"/>
                  <a:gd name="T30" fmla="*/ 0 w 41"/>
                  <a:gd name="T31" fmla="*/ 0 h 58"/>
                  <a:gd name="T32" fmla="*/ 0 w 41"/>
                  <a:gd name="T33" fmla="*/ 0 h 58"/>
                  <a:gd name="T34" fmla="*/ 0 w 41"/>
                  <a:gd name="T35" fmla="*/ 0 h 58"/>
                  <a:gd name="T36" fmla="*/ 0 w 41"/>
                  <a:gd name="T37" fmla="*/ 0 h 58"/>
                  <a:gd name="T38" fmla="*/ 0 w 41"/>
                  <a:gd name="T39" fmla="*/ 0 h 58"/>
                  <a:gd name="T40" fmla="*/ 0 w 41"/>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58"/>
                  <a:gd name="T65" fmla="*/ 41 w 41"/>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58">
                    <a:moveTo>
                      <a:pt x="7" y="58"/>
                    </a:moveTo>
                    <a:lnTo>
                      <a:pt x="14" y="58"/>
                    </a:lnTo>
                    <a:lnTo>
                      <a:pt x="21" y="55"/>
                    </a:lnTo>
                    <a:lnTo>
                      <a:pt x="24" y="48"/>
                    </a:lnTo>
                    <a:lnTo>
                      <a:pt x="25" y="42"/>
                    </a:lnTo>
                    <a:lnTo>
                      <a:pt x="26" y="36"/>
                    </a:lnTo>
                    <a:lnTo>
                      <a:pt x="27" y="30"/>
                    </a:lnTo>
                    <a:lnTo>
                      <a:pt x="30" y="26"/>
                    </a:lnTo>
                    <a:lnTo>
                      <a:pt x="34" y="23"/>
                    </a:lnTo>
                    <a:lnTo>
                      <a:pt x="39" y="18"/>
                    </a:lnTo>
                    <a:lnTo>
                      <a:pt x="41" y="10"/>
                    </a:lnTo>
                    <a:lnTo>
                      <a:pt x="41" y="3"/>
                    </a:lnTo>
                    <a:lnTo>
                      <a:pt x="39" y="0"/>
                    </a:lnTo>
                    <a:lnTo>
                      <a:pt x="35" y="3"/>
                    </a:lnTo>
                    <a:lnTo>
                      <a:pt x="30" y="10"/>
                    </a:lnTo>
                    <a:lnTo>
                      <a:pt x="24" y="18"/>
                    </a:lnTo>
                    <a:lnTo>
                      <a:pt x="15" y="22"/>
                    </a:lnTo>
                    <a:lnTo>
                      <a:pt x="7" y="28"/>
                    </a:lnTo>
                    <a:lnTo>
                      <a:pt x="2" y="40"/>
                    </a:lnTo>
                    <a:lnTo>
                      <a:pt x="0" y="51"/>
                    </a:lnTo>
                    <a:lnTo>
                      <a:pt x="7" y="58"/>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0" name="Freeform 713"/>
              <p:cNvSpPr>
                <a:spLocks noChangeArrowheads="1"/>
              </p:cNvSpPr>
              <p:nvPr/>
            </p:nvSpPr>
            <p:spPr bwMode="auto">
              <a:xfrm>
                <a:off x="3437" y="2614"/>
                <a:ext cx="28" cy="39"/>
              </a:xfrm>
              <a:custGeom>
                <a:avLst/>
                <a:gdLst>
                  <a:gd name="T0" fmla="*/ 0 w 113"/>
                  <a:gd name="T1" fmla="*/ 0 h 149"/>
                  <a:gd name="T2" fmla="*/ 0 w 113"/>
                  <a:gd name="T3" fmla="*/ 0 h 149"/>
                  <a:gd name="T4" fmla="*/ 0 w 113"/>
                  <a:gd name="T5" fmla="*/ 0 h 149"/>
                  <a:gd name="T6" fmla="*/ 0 w 113"/>
                  <a:gd name="T7" fmla="*/ 0 h 149"/>
                  <a:gd name="T8" fmla="*/ 0 w 113"/>
                  <a:gd name="T9" fmla="*/ 0 h 149"/>
                  <a:gd name="T10" fmla="*/ 0 w 113"/>
                  <a:gd name="T11" fmla="*/ 0 h 149"/>
                  <a:gd name="T12" fmla="*/ 0 w 113"/>
                  <a:gd name="T13" fmla="*/ 0 h 149"/>
                  <a:gd name="T14" fmla="*/ 0 w 113"/>
                  <a:gd name="T15" fmla="*/ 0 h 149"/>
                  <a:gd name="T16" fmla="*/ 0 w 113"/>
                  <a:gd name="T17" fmla="*/ 0 h 149"/>
                  <a:gd name="T18" fmla="*/ 0 w 113"/>
                  <a:gd name="T19" fmla="*/ 0 h 149"/>
                  <a:gd name="T20" fmla="*/ 0 w 113"/>
                  <a:gd name="T21" fmla="*/ 0 h 149"/>
                  <a:gd name="T22" fmla="*/ 0 w 113"/>
                  <a:gd name="T23" fmla="*/ 0 h 149"/>
                  <a:gd name="T24" fmla="*/ 0 w 113"/>
                  <a:gd name="T25" fmla="*/ 0 h 149"/>
                  <a:gd name="T26" fmla="*/ 0 w 113"/>
                  <a:gd name="T27" fmla="*/ 0 h 149"/>
                  <a:gd name="T28" fmla="*/ 0 w 113"/>
                  <a:gd name="T29" fmla="*/ 0 h 149"/>
                  <a:gd name="T30" fmla="*/ 0 w 113"/>
                  <a:gd name="T31" fmla="*/ 0 h 149"/>
                  <a:gd name="T32" fmla="*/ 0 w 113"/>
                  <a:gd name="T33" fmla="*/ 0 h 149"/>
                  <a:gd name="T34" fmla="*/ 0 w 113"/>
                  <a:gd name="T35" fmla="*/ 0 h 149"/>
                  <a:gd name="T36" fmla="*/ 0 w 113"/>
                  <a:gd name="T37" fmla="*/ 0 h 149"/>
                  <a:gd name="T38" fmla="*/ 0 w 113"/>
                  <a:gd name="T39" fmla="*/ 0 h 149"/>
                  <a:gd name="T40" fmla="*/ 0 w 113"/>
                  <a:gd name="T41" fmla="*/ 0 h 149"/>
                  <a:gd name="T42" fmla="*/ 0 w 113"/>
                  <a:gd name="T43" fmla="*/ 0 h 149"/>
                  <a:gd name="T44" fmla="*/ 0 w 113"/>
                  <a:gd name="T45" fmla="*/ 0 h 149"/>
                  <a:gd name="T46" fmla="*/ 0 w 113"/>
                  <a:gd name="T47" fmla="*/ 0 h 149"/>
                  <a:gd name="T48" fmla="*/ 0 w 113"/>
                  <a:gd name="T49" fmla="*/ 0 h 149"/>
                  <a:gd name="T50" fmla="*/ 0 w 113"/>
                  <a:gd name="T51" fmla="*/ 0 h 149"/>
                  <a:gd name="T52" fmla="*/ 0 w 113"/>
                  <a:gd name="T53" fmla="*/ 0 h 149"/>
                  <a:gd name="T54" fmla="*/ 0 w 113"/>
                  <a:gd name="T55" fmla="*/ 0 h 149"/>
                  <a:gd name="T56" fmla="*/ 0 w 113"/>
                  <a:gd name="T57" fmla="*/ 0 h 149"/>
                  <a:gd name="T58" fmla="*/ 0 w 113"/>
                  <a:gd name="T59" fmla="*/ 0 h 149"/>
                  <a:gd name="T60" fmla="*/ 0 w 113"/>
                  <a:gd name="T61" fmla="*/ 0 h 149"/>
                  <a:gd name="T62" fmla="*/ 0 w 113"/>
                  <a:gd name="T63" fmla="*/ 0 h 149"/>
                  <a:gd name="T64" fmla="*/ 0 w 113"/>
                  <a:gd name="T65" fmla="*/ 0 h 149"/>
                  <a:gd name="T66" fmla="*/ 0 w 113"/>
                  <a:gd name="T67" fmla="*/ 0 h 149"/>
                  <a:gd name="T68" fmla="*/ 0 w 113"/>
                  <a:gd name="T69" fmla="*/ 0 h 149"/>
                  <a:gd name="T70" fmla="*/ 0 w 113"/>
                  <a:gd name="T71" fmla="*/ 0 h 149"/>
                  <a:gd name="T72" fmla="*/ 0 w 113"/>
                  <a:gd name="T73" fmla="*/ 0 h 149"/>
                  <a:gd name="T74" fmla="*/ 0 w 113"/>
                  <a:gd name="T75" fmla="*/ 0 h 149"/>
                  <a:gd name="T76" fmla="*/ 0 w 113"/>
                  <a:gd name="T77" fmla="*/ 0 h 149"/>
                  <a:gd name="T78" fmla="*/ 0 w 113"/>
                  <a:gd name="T79" fmla="*/ 0 h 149"/>
                  <a:gd name="T80" fmla="*/ 0 w 113"/>
                  <a:gd name="T81" fmla="*/ 0 h 149"/>
                  <a:gd name="T82" fmla="*/ 0 w 113"/>
                  <a:gd name="T83" fmla="*/ 0 h 149"/>
                  <a:gd name="T84" fmla="*/ 0 w 113"/>
                  <a:gd name="T85" fmla="*/ 0 h 149"/>
                  <a:gd name="T86" fmla="*/ 0 w 113"/>
                  <a:gd name="T87" fmla="*/ 0 h 149"/>
                  <a:gd name="T88" fmla="*/ 0 w 113"/>
                  <a:gd name="T89" fmla="*/ 0 h 149"/>
                  <a:gd name="T90" fmla="*/ 0 w 113"/>
                  <a:gd name="T91" fmla="*/ 0 h 149"/>
                  <a:gd name="T92" fmla="*/ 0 w 113"/>
                  <a:gd name="T93" fmla="*/ 0 h 149"/>
                  <a:gd name="T94" fmla="*/ 0 w 113"/>
                  <a:gd name="T95" fmla="*/ 0 h 149"/>
                  <a:gd name="T96" fmla="*/ 0 w 113"/>
                  <a:gd name="T97" fmla="*/ 0 h 149"/>
                  <a:gd name="T98" fmla="*/ 0 w 113"/>
                  <a:gd name="T99" fmla="*/ 0 h 149"/>
                  <a:gd name="T100" fmla="*/ 0 w 113"/>
                  <a:gd name="T101" fmla="*/ 0 h 149"/>
                  <a:gd name="T102" fmla="*/ 0 w 113"/>
                  <a:gd name="T103" fmla="*/ 0 h 149"/>
                  <a:gd name="T104" fmla="*/ 0 w 113"/>
                  <a:gd name="T105" fmla="*/ 0 h 1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
                  <a:gd name="T160" fmla="*/ 0 h 149"/>
                  <a:gd name="T161" fmla="*/ 113 w 113"/>
                  <a:gd name="T162" fmla="*/ 149 h 1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 h="149">
                    <a:moveTo>
                      <a:pt x="8" y="111"/>
                    </a:moveTo>
                    <a:lnTo>
                      <a:pt x="2" y="124"/>
                    </a:lnTo>
                    <a:lnTo>
                      <a:pt x="0" y="136"/>
                    </a:lnTo>
                    <a:lnTo>
                      <a:pt x="1" y="145"/>
                    </a:lnTo>
                    <a:lnTo>
                      <a:pt x="3" y="149"/>
                    </a:lnTo>
                    <a:lnTo>
                      <a:pt x="6" y="147"/>
                    </a:lnTo>
                    <a:lnTo>
                      <a:pt x="10" y="142"/>
                    </a:lnTo>
                    <a:lnTo>
                      <a:pt x="15" y="134"/>
                    </a:lnTo>
                    <a:lnTo>
                      <a:pt x="20" y="126"/>
                    </a:lnTo>
                    <a:lnTo>
                      <a:pt x="26" y="117"/>
                    </a:lnTo>
                    <a:lnTo>
                      <a:pt x="33" y="108"/>
                    </a:lnTo>
                    <a:lnTo>
                      <a:pt x="39" y="103"/>
                    </a:lnTo>
                    <a:lnTo>
                      <a:pt x="44" y="100"/>
                    </a:lnTo>
                    <a:lnTo>
                      <a:pt x="53" y="94"/>
                    </a:lnTo>
                    <a:lnTo>
                      <a:pt x="57" y="85"/>
                    </a:lnTo>
                    <a:lnTo>
                      <a:pt x="60" y="75"/>
                    </a:lnTo>
                    <a:lnTo>
                      <a:pt x="67" y="69"/>
                    </a:lnTo>
                    <a:lnTo>
                      <a:pt x="72" y="66"/>
                    </a:lnTo>
                    <a:lnTo>
                      <a:pt x="76" y="61"/>
                    </a:lnTo>
                    <a:lnTo>
                      <a:pt x="80" y="54"/>
                    </a:lnTo>
                    <a:lnTo>
                      <a:pt x="85" y="47"/>
                    </a:lnTo>
                    <a:lnTo>
                      <a:pt x="89" y="41"/>
                    </a:lnTo>
                    <a:lnTo>
                      <a:pt x="93" y="33"/>
                    </a:lnTo>
                    <a:lnTo>
                      <a:pt x="97" y="28"/>
                    </a:lnTo>
                    <a:lnTo>
                      <a:pt x="103" y="25"/>
                    </a:lnTo>
                    <a:lnTo>
                      <a:pt x="111" y="18"/>
                    </a:lnTo>
                    <a:lnTo>
                      <a:pt x="113" y="10"/>
                    </a:lnTo>
                    <a:lnTo>
                      <a:pt x="113" y="4"/>
                    </a:lnTo>
                    <a:lnTo>
                      <a:pt x="110" y="0"/>
                    </a:lnTo>
                    <a:lnTo>
                      <a:pt x="107" y="0"/>
                    </a:lnTo>
                    <a:lnTo>
                      <a:pt x="103" y="2"/>
                    </a:lnTo>
                    <a:lnTo>
                      <a:pt x="96" y="5"/>
                    </a:lnTo>
                    <a:lnTo>
                      <a:pt x="90" y="9"/>
                    </a:lnTo>
                    <a:lnTo>
                      <a:pt x="84" y="13"/>
                    </a:lnTo>
                    <a:lnTo>
                      <a:pt x="78" y="18"/>
                    </a:lnTo>
                    <a:lnTo>
                      <a:pt x="75" y="23"/>
                    </a:lnTo>
                    <a:lnTo>
                      <a:pt x="73" y="27"/>
                    </a:lnTo>
                    <a:lnTo>
                      <a:pt x="71" y="31"/>
                    </a:lnTo>
                    <a:lnTo>
                      <a:pt x="68" y="36"/>
                    </a:lnTo>
                    <a:lnTo>
                      <a:pt x="62" y="43"/>
                    </a:lnTo>
                    <a:lnTo>
                      <a:pt x="57" y="49"/>
                    </a:lnTo>
                    <a:lnTo>
                      <a:pt x="52" y="55"/>
                    </a:lnTo>
                    <a:lnTo>
                      <a:pt x="47" y="62"/>
                    </a:lnTo>
                    <a:lnTo>
                      <a:pt x="43" y="68"/>
                    </a:lnTo>
                    <a:lnTo>
                      <a:pt x="41" y="74"/>
                    </a:lnTo>
                    <a:lnTo>
                      <a:pt x="40" y="81"/>
                    </a:lnTo>
                    <a:lnTo>
                      <a:pt x="37" y="86"/>
                    </a:lnTo>
                    <a:lnTo>
                      <a:pt x="32" y="91"/>
                    </a:lnTo>
                    <a:lnTo>
                      <a:pt x="26" y="95"/>
                    </a:lnTo>
                    <a:lnTo>
                      <a:pt x="21" y="100"/>
                    </a:lnTo>
                    <a:lnTo>
                      <a:pt x="16" y="104"/>
                    </a:lnTo>
                    <a:lnTo>
                      <a:pt x="12" y="108"/>
                    </a:lnTo>
                    <a:lnTo>
                      <a:pt x="8" y="111"/>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1" name="Freeform 714"/>
              <p:cNvSpPr>
                <a:spLocks noChangeArrowheads="1"/>
              </p:cNvSpPr>
              <p:nvPr/>
            </p:nvSpPr>
            <p:spPr bwMode="auto">
              <a:xfrm>
                <a:off x="3467" y="2564"/>
                <a:ext cx="34" cy="45"/>
              </a:xfrm>
              <a:custGeom>
                <a:avLst/>
                <a:gdLst>
                  <a:gd name="T0" fmla="*/ 0 w 134"/>
                  <a:gd name="T1" fmla="*/ 0 h 176"/>
                  <a:gd name="T2" fmla="*/ 0 w 134"/>
                  <a:gd name="T3" fmla="*/ 0 h 176"/>
                  <a:gd name="T4" fmla="*/ 0 w 134"/>
                  <a:gd name="T5" fmla="*/ 0 h 176"/>
                  <a:gd name="T6" fmla="*/ 0 w 134"/>
                  <a:gd name="T7" fmla="*/ 0 h 176"/>
                  <a:gd name="T8" fmla="*/ 0 w 134"/>
                  <a:gd name="T9" fmla="*/ 0 h 176"/>
                  <a:gd name="T10" fmla="*/ 0 w 134"/>
                  <a:gd name="T11" fmla="*/ 0 h 176"/>
                  <a:gd name="T12" fmla="*/ 0 w 134"/>
                  <a:gd name="T13" fmla="*/ 0 h 176"/>
                  <a:gd name="T14" fmla="*/ 0 w 134"/>
                  <a:gd name="T15" fmla="*/ 0 h 176"/>
                  <a:gd name="T16" fmla="*/ 0 w 134"/>
                  <a:gd name="T17" fmla="*/ 0 h 176"/>
                  <a:gd name="T18" fmla="*/ 0 w 134"/>
                  <a:gd name="T19" fmla="*/ 0 h 176"/>
                  <a:gd name="T20" fmla="*/ 0 w 134"/>
                  <a:gd name="T21" fmla="*/ 0 h 176"/>
                  <a:gd name="T22" fmla="*/ 0 w 134"/>
                  <a:gd name="T23" fmla="*/ 0 h 176"/>
                  <a:gd name="T24" fmla="*/ 0 w 134"/>
                  <a:gd name="T25" fmla="*/ 0 h 176"/>
                  <a:gd name="T26" fmla="*/ 0 w 134"/>
                  <a:gd name="T27" fmla="*/ 0 h 176"/>
                  <a:gd name="T28" fmla="*/ 0 w 134"/>
                  <a:gd name="T29" fmla="*/ 0 h 176"/>
                  <a:gd name="T30" fmla="*/ 0 w 134"/>
                  <a:gd name="T31" fmla="*/ 0 h 176"/>
                  <a:gd name="T32" fmla="*/ 0 w 134"/>
                  <a:gd name="T33" fmla="*/ 0 h 176"/>
                  <a:gd name="T34" fmla="*/ 0 w 134"/>
                  <a:gd name="T35" fmla="*/ 0 h 176"/>
                  <a:gd name="T36" fmla="*/ 0 w 134"/>
                  <a:gd name="T37" fmla="*/ 0 h 176"/>
                  <a:gd name="T38" fmla="*/ 0 w 134"/>
                  <a:gd name="T39" fmla="*/ 0 h 176"/>
                  <a:gd name="T40" fmla="*/ 0 w 134"/>
                  <a:gd name="T41" fmla="*/ 0 h 176"/>
                  <a:gd name="T42" fmla="*/ 0 w 134"/>
                  <a:gd name="T43" fmla="*/ 0 h 176"/>
                  <a:gd name="T44" fmla="*/ 0 w 134"/>
                  <a:gd name="T45" fmla="*/ 0 h 176"/>
                  <a:gd name="T46" fmla="*/ 0 w 134"/>
                  <a:gd name="T47" fmla="*/ 0 h 176"/>
                  <a:gd name="T48" fmla="*/ 0 w 134"/>
                  <a:gd name="T49" fmla="*/ 0 h 176"/>
                  <a:gd name="T50" fmla="*/ 0 w 134"/>
                  <a:gd name="T51" fmla="*/ 0 h 176"/>
                  <a:gd name="T52" fmla="*/ 0 w 134"/>
                  <a:gd name="T53" fmla="*/ 0 h 176"/>
                  <a:gd name="T54" fmla="*/ 0 w 134"/>
                  <a:gd name="T55" fmla="*/ 0 h 176"/>
                  <a:gd name="T56" fmla="*/ 0 w 134"/>
                  <a:gd name="T57" fmla="*/ 0 h 176"/>
                  <a:gd name="T58" fmla="*/ 0 w 134"/>
                  <a:gd name="T59" fmla="*/ 0 h 176"/>
                  <a:gd name="T60" fmla="*/ 0 w 134"/>
                  <a:gd name="T61" fmla="*/ 0 h 176"/>
                  <a:gd name="T62" fmla="*/ 0 w 134"/>
                  <a:gd name="T63" fmla="*/ 0 h 176"/>
                  <a:gd name="T64" fmla="*/ 0 w 134"/>
                  <a:gd name="T65" fmla="*/ 0 h 176"/>
                  <a:gd name="T66" fmla="*/ 0 w 134"/>
                  <a:gd name="T67" fmla="*/ 0 h 176"/>
                  <a:gd name="T68" fmla="*/ 0 w 134"/>
                  <a:gd name="T69" fmla="*/ 0 h 176"/>
                  <a:gd name="T70" fmla="*/ 0 w 134"/>
                  <a:gd name="T71" fmla="*/ 0 h 176"/>
                  <a:gd name="T72" fmla="*/ 0 w 134"/>
                  <a:gd name="T73" fmla="*/ 0 h 176"/>
                  <a:gd name="T74" fmla="*/ 0 w 134"/>
                  <a:gd name="T75" fmla="*/ 0 h 176"/>
                  <a:gd name="T76" fmla="*/ 0 w 134"/>
                  <a:gd name="T77" fmla="*/ 0 h 176"/>
                  <a:gd name="T78" fmla="*/ 0 w 134"/>
                  <a:gd name="T79" fmla="*/ 0 h 176"/>
                  <a:gd name="T80" fmla="*/ 0 w 134"/>
                  <a:gd name="T81" fmla="*/ 0 h 176"/>
                  <a:gd name="T82" fmla="*/ 0 w 134"/>
                  <a:gd name="T83" fmla="*/ 0 h 176"/>
                  <a:gd name="T84" fmla="*/ 0 w 134"/>
                  <a:gd name="T85" fmla="*/ 0 h 176"/>
                  <a:gd name="T86" fmla="*/ 0 w 134"/>
                  <a:gd name="T87" fmla="*/ 0 h 176"/>
                  <a:gd name="T88" fmla="*/ 0 w 134"/>
                  <a:gd name="T89" fmla="*/ 0 h 176"/>
                  <a:gd name="T90" fmla="*/ 0 w 134"/>
                  <a:gd name="T91" fmla="*/ 0 h 176"/>
                  <a:gd name="T92" fmla="*/ 0 w 134"/>
                  <a:gd name="T93" fmla="*/ 0 h 176"/>
                  <a:gd name="T94" fmla="*/ 0 w 134"/>
                  <a:gd name="T95" fmla="*/ 0 h 176"/>
                  <a:gd name="T96" fmla="*/ 0 w 134"/>
                  <a:gd name="T97" fmla="*/ 0 h 176"/>
                  <a:gd name="T98" fmla="*/ 0 w 134"/>
                  <a:gd name="T99" fmla="*/ 0 h 176"/>
                  <a:gd name="T100" fmla="*/ 0 w 134"/>
                  <a:gd name="T101" fmla="*/ 0 h 176"/>
                  <a:gd name="T102" fmla="*/ 0 w 134"/>
                  <a:gd name="T103" fmla="*/ 0 h 176"/>
                  <a:gd name="T104" fmla="*/ 0 w 134"/>
                  <a:gd name="T105" fmla="*/ 0 h 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76"/>
                  <a:gd name="T161" fmla="*/ 134 w 134"/>
                  <a:gd name="T162" fmla="*/ 176 h 1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76">
                    <a:moveTo>
                      <a:pt x="132" y="3"/>
                    </a:moveTo>
                    <a:lnTo>
                      <a:pt x="128" y="1"/>
                    </a:lnTo>
                    <a:lnTo>
                      <a:pt x="125" y="0"/>
                    </a:lnTo>
                    <a:lnTo>
                      <a:pt x="120" y="0"/>
                    </a:lnTo>
                    <a:lnTo>
                      <a:pt x="115" y="1"/>
                    </a:lnTo>
                    <a:lnTo>
                      <a:pt x="109" y="4"/>
                    </a:lnTo>
                    <a:lnTo>
                      <a:pt x="103" y="8"/>
                    </a:lnTo>
                    <a:lnTo>
                      <a:pt x="98" y="15"/>
                    </a:lnTo>
                    <a:lnTo>
                      <a:pt x="91" y="24"/>
                    </a:lnTo>
                    <a:lnTo>
                      <a:pt x="81" y="41"/>
                    </a:lnTo>
                    <a:lnTo>
                      <a:pt x="72" y="53"/>
                    </a:lnTo>
                    <a:lnTo>
                      <a:pt x="67" y="65"/>
                    </a:lnTo>
                    <a:lnTo>
                      <a:pt x="65" y="74"/>
                    </a:lnTo>
                    <a:lnTo>
                      <a:pt x="61" y="82"/>
                    </a:lnTo>
                    <a:lnTo>
                      <a:pt x="52" y="87"/>
                    </a:lnTo>
                    <a:lnTo>
                      <a:pt x="43" y="94"/>
                    </a:lnTo>
                    <a:lnTo>
                      <a:pt x="38" y="109"/>
                    </a:lnTo>
                    <a:lnTo>
                      <a:pt x="36" y="119"/>
                    </a:lnTo>
                    <a:lnTo>
                      <a:pt x="31" y="128"/>
                    </a:lnTo>
                    <a:lnTo>
                      <a:pt x="25" y="137"/>
                    </a:lnTo>
                    <a:lnTo>
                      <a:pt x="17" y="144"/>
                    </a:lnTo>
                    <a:lnTo>
                      <a:pt x="10" y="151"/>
                    </a:lnTo>
                    <a:lnTo>
                      <a:pt x="3" y="159"/>
                    </a:lnTo>
                    <a:lnTo>
                      <a:pt x="0" y="165"/>
                    </a:lnTo>
                    <a:lnTo>
                      <a:pt x="0" y="172"/>
                    </a:lnTo>
                    <a:lnTo>
                      <a:pt x="2" y="176"/>
                    </a:lnTo>
                    <a:lnTo>
                      <a:pt x="6" y="175"/>
                    </a:lnTo>
                    <a:lnTo>
                      <a:pt x="9" y="171"/>
                    </a:lnTo>
                    <a:lnTo>
                      <a:pt x="14" y="166"/>
                    </a:lnTo>
                    <a:lnTo>
                      <a:pt x="19" y="160"/>
                    </a:lnTo>
                    <a:lnTo>
                      <a:pt x="26" y="155"/>
                    </a:lnTo>
                    <a:lnTo>
                      <a:pt x="32" y="149"/>
                    </a:lnTo>
                    <a:lnTo>
                      <a:pt x="38" y="145"/>
                    </a:lnTo>
                    <a:lnTo>
                      <a:pt x="46" y="136"/>
                    </a:lnTo>
                    <a:lnTo>
                      <a:pt x="51" y="120"/>
                    </a:lnTo>
                    <a:lnTo>
                      <a:pt x="56" y="105"/>
                    </a:lnTo>
                    <a:lnTo>
                      <a:pt x="66" y="96"/>
                    </a:lnTo>
                    <a:lnTo>
                      <a:pt x="74" y="89"/>
                    </a:lnTo>
                    <a:lnTo>
                      <a:pt x="79" y="80"/>
                    </a:lnTo>
                    <a:lnTo>
                      <a:pt x="83" y="69"/>
                    </a:lnTo>
                    <a:lnTo>
                      <a:pt x="88" y="58"/>
                    </a:lnTo>
                    <a:lnTo>
                      <a:pt x="95" y="50"/>
                    </a:lnTo>
                    <a:lnTo>
                      <a:pt x="101" y="44"/>
                    </a:lnTo>
                    <a:lnTo>
                      <a:pt x="106" y="38"/>
                    </a:lnTo>
                    <a:lnTo>
                      <a:pt x="108" y="28"/>
                    </a:lnTo>
                    <a:lnTo>
                      <a:pt x="109" y="24"/>
                    </a:lnTo>
                    <a:lnTo>
                      <a:pt x="113" y="21"/>
                    </a:lnTo>
                    <a:lnTo>
                      <a:pt x="118" y="18"/>
                    </a:lnTo>
                    <a:lnTo>
                      <a:pt x="123" y="14"/>
                    </a:lnTo>
                    <a:lnTo>
                      <a:pt x="128" y="12"/>
                    </a:lnTo>
                    <a:lnTo>
                      <a:pt x="132" y="9"/>
                    </a:lnTo>
                    <a:lnTo>
                      <a:pt x="134" y="6"/>
                    </a:lnTo>
                    <a:lnTo>
                      <a:pt x="132" y="3"/>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2" name="Freeform 715"/>
              <p:cNvSpPr>
                <a:spLocks noChangeArrowheads="1"/>
              </p:cNvSpPr>
              <p:nvPr/>
            </p:nvSpPr>
            <p:spPr bwMode="auto">
              <a:xfrm>
                <a:off x="3499" y="2511"/>
                <a:ext cx="36" cy="49"/>
              </a:xfrm>
              <a:custGeom>
                <a:avLst/>
                <a:gdLst>
                  <a:gd name="T0" fmla="*/ 0 w 143"/>
                  <a:gd name="T1" fmla="*/ 0 h 191"/>
                  <a:gd name="T2" fmla="*/ 0 w 143"/>
                  <a:gd name="T3" fmla="*/ 0 h 191"/>
                  <a:gd name="T4" fmla="*/ 0 w 143"/>
                  <a:gd name="T5" fmla="*/ 0 h 191"/>
                  <a:gd name="T6" fmla="*/ 0 w 143"/>
                  <a:gd name="T7" fmla="*/ 0 h 191"/>
                  <a:gd name="T8" fmla="*/ 0 w 143"/>
                  <a:gd name="T9" fmla="*/ 0 h 191"/>
                  <a:gd name="T10" fmla="*/ 0 w 143"/>
                  <a:gd name="T11" fmla="*/ 0 h 191"/>
                  <a:gd name="T12" fmla="*/ 0 w 143"/>
                  <a:gd name="T13" fmla="*/ 0 h 191"/>
                  <a:gd name="T14" fmla="*/ 0 w 143"/>
                  <a:gd name="T15" fmla="*/ 0 h 191"/>
                  <a:gd name="T16" fmla="*/ 0 w 143"/>
                  <a:gd name="T17" fmla="*/ 0 h 191"/>
                  <a:gd name="T18" fmla="*/ 0 w 143"/>
                  <a:gd name="T19" fmla="*/ 0 h 191"/>
                  <a:gd name="T20" fmla="*/ 0 w 143"/>
                  <a:gd name="T21" fmla="*/ 0 h 191"/>
                  <a:gd name="T22" fmla="*/ 0 w 143"/>
                  <a:gd name="T23" fmla="*/ 0 h 191"/>
                  <a:gd name="T24" fmla="*/ 0 w 143"/>
                  <a:gd name="T25" fmla="*/ 0 h 191"/>
                  <a:gd name="T26" fmla="*/ 0 w 143"/>
                  <a:gd name="T27" fmla="*/ 0 h 191"/>
                  <a:gd name="T28" fmla="*/ 0 w 143"/>
                  <a:gd name="T29" fmla="*/ 0 h 191"/>
                  <a:gd name="T30" fmla="*/ 0 w 143"/>
                  <a:gd name="T31" fmla="*/ 0 h 191"/>
                  <a:gd name="T32" fmla="*/ 0 w 143"/>
                  <a:gd name="T33" fmla="*/ 0 h 191"/>
                  <a:gd name="T34" fmla="*/ 0 w 143"/>
                  <a:gd name="T35" fmla="*/ 0 h 191"/>
                  <a:gd name="T36" fmla="*/ 0 w 143"/>
                  <a:gd name="T37" fmla="*/ 0 h 191"/>
                  <a:gd name="T38" fmla="*/ 0 w 143"/>
                  <a:gd name="T39" fmla="*/ 0 h 191"/>
                  <a:gd name="T40" fmla="*/ 0 w 143"/>
                  <a:gd name="T41" fmla="*/ 0 h 191"/>
                  <a:gd name="T42" fmla="*/ 0 w 143"/>
                  <a:gd name="T43" fmla="*/ 0 h 191"/>
                  <a:gd name="T44" fmla="*/ 0 w 143"/>
                  <a:gd name="T45" fmla="*/ 0 h 191"/>
                  <a:gd name="T46" fmla="*/ 0 w 143"/>
                  <a:gd name="T47" fmla="*/ 0 h 191"/>
                  <a:gd name="T48" fmla="*/ 0 w 143"/>
                  <a:gd name="T49" fmla="*/ 0 h 191"/>
                  <a:gd name="T50" fmla="*/ 0 w 143"/>
                  <a:gd name="T51" fmla="*/ 0 h 191"/>
                  <a:gd name="T52" fmla="*/ 0 w 143"/>
                  <a:gd name="T53" fmla="*/ 0 h 191"/>
                  <a:gd name="T54" fmla="*/ 0 w 143"/>
                  <a:gd name="T55" fmla="*/ 0 h 191"/>
                  <a:gd name="T56" fmla="*/ 0 w 143"/>
                  <a:gd name="T57" fmla="*/ 0 h 191"/>
                  <a:gd name="T58" fmla="*/ 0 w 143"/>
                  <a:gd name="T59" fmla="*/ 0 h 191"/>
                  <a:gd name="T60" fmla="*/ 0 w 143"/>
                  <a:gd name="T61" fmla="*/ 0 h 191"/>
                  <a:gd name="T62" fmla="*/ 0 w 143"/>
                  <a:gd name="T63" fmla="*/ 0 h 191"/>
                  <a:gd name="T64" fmla="*/ 0 w 143"/>
                  <a:gd name="T65" fmla="*/ 0 h 191"/>
                  <a:gd name="T66" fmla="*/ 0 w 143"/>
                  <a:gd name="T67" fmla="*/ 0 h 191"/>
                  <a:gd name="T68" fmla="*/ 0 w 143"/>
                  <a:gd name="T69" fmla="*/ 0 h 191"/>
                  <a:gd name="T70" fmla="*/ 0 w 143"/>
                  <a:gd name="T71" fmla="*/ 0 h 191"/>
                  <a:gd name="T72" fmla="*/ 0 w 143"/>
                  <a:gd name="T73" fmla="*/ 0 h 191"/>
                  <a:gd name="T74" fmla="*/ 0 w 143"/>
                  <a:gd name="T75" fmla="*/ 0 h 191"/>
                  <a:gd name="T76" fmla="*/ 0 w 143"/>
                  <a:gd name="T77" fmla="*/ 0 h 191"/>
                  <a:gd name="T78" fmla="*/ 0 w 143"/>
                  <a:gd name="T79" fmla="*/ 0 h 191"/>
                  <a:gd name="T80" fmla="*/ 0 w 143"/>
                  <a:gd name="T81" fmla="*/ 0 h 191"/>
                  <a:gd name="T82" fmla="*/ 0 w 143"/>
                  <a:gd name="T83" fmla="*/ 0 h 191"/>
                  <a:gd name="T84" fmla="*/ 0 w 143"/>
                  <a:gd name="T85" fmla="*/ 0 h 191"/>
                  <a:gd name="T86" fmla="*/ 0 w 143"/>
                  <a:gd name="T87" fmla="*/ 0 h 191"/>
                  <a:gd name="T88" fmla="*/ 0 w 143"/>
                  <a:gd name="T89" fmla="*/ 0 h 191"/>
                  <a:gd name="T90" fmla="*/ 0 w 143"/>
                  <a:gd name="T91" fmla="*/ 0 h 191"/>
                  <a:gd name="T92" fmla="*/ 0 w 143"/>
                  <a:gd name="T93" fmla="*/ 0 h 191"/>
                  <a:gd name="T94" fmla="*/ 0 w 143"/>
                  <a:gd name="T95" fmla="*/ 0 h 191"/>
                  <a:gd name="T96" fmla="*/ 0 w 143"/>
                  <a:gd name="T97" fmla="*/ 0 h 191"/>
                  <a:gd name="T98" fmla="*/ 0 w 143"/>
                  <a:gd name="T99" fmla="*/ 0 h 191"/>
                  <a:gd name="T100" fmla="*/ 0 w 143"/>
                  <a:gd name="T101" fmla="*/ 0 h 191"/>
                  <a:gd name="T102" fmla="*/ 0 w 143"/>
                  <a:gd name="T103" fmla="*/ 0 h 191"/>
                  <a:gd name="T104" fmla="*/ 0 w 143"/>
                  <a:gd name="T105" fmla="*/ 0 h 191"/>
                  <a:gd name="T106" fmla="*/ 0 w 143"/>
                  <a:gd name="T107" fmla="*/ 0 h 191"/>
                  <a:gd name="T108" fmla="*/ 0 w 143"/>
                  <a:gd name="T109" fmla="*/ 0 h 191"/>
                  <a:gd name="T110" fmla="*/ 0 w 143"/>
                  <a:gd name="T111" fmla="*/ 0 h 191"/>
                  <a:gd name="T112" fmla="*/ 0 w 143"/>
                  <a:gd name="T113" fmla="*/ 0 h 191"/>
                  <a:gd name="T114" fmla="*/ 0 w 143"/>
                  <a:gd name="T115" fmla="*/ 0 h 191"/>
                  <a:gd name="T116" fmla="*/ 0 w 143"/>
                  <a:gd name="T117" fmla="*/ 0 h 191"/>
                  <a:gd name="T118" fmla="*/ 0 w 143"/>
                  <a:gd name="T119" fmla="*/ 0 h 191"/>
                  <a:gd name="T120" fmla="*/ 0 w 143"/>
                  <a:gd name="T121" fmla="*/ 0 h 1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3"/>
                  <a:gd name="T184" fmla="*/ 0 h 191"/>
                  <a:gd name="T185" fmla="*/ 143 w 143"/>
                  <a:gd name="T186" fmla="*/ 191 h 1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3" h="191">
                    <a:moveTo>
                      <a:pt x="137" y="0"/>
                    </a:moveTo>
                    <a:lnTo>
                      <a:pt x="127" y="1"/>
                    </a:lnTo>
                    <a:lnTo>
                      <a:pt x="119" y="4"/>
                    </a:lnTo>
                    <a:lnTo>
                      <a:pt x="110" y="10"/>
                    </a:lnTo>
                    <a:lnTo>
                      <a:pt x="103" y="17"/>
                    </a:lnTo>
                    <a:lnTo>
                      <a:pt x="95" y="26"/>
                    </a:lnTo>
                    <a:lnTo>
                      <a:pt x="90" y="33"/>
                    </a:lnTo>
                    <a:lnTo>
                      <a:pt x="86" y="41"/>
                    </a:lnTo>
                    <a:lnTo>
                      <a:pt x="84" y="50"/>
                    </a:lnTo>
                    <a:lnTo>
                      <a:pt x="80" y="61"/>
                    </a:lnTo>
                    <a:lnTo>
                      <a:pt x="74" y="69"/>
                    </a:lnTo>
                    <a:lnTo>
                      <a:pt x="69" y="76"/>
                    </a:lnTo>
                    <a:lnTo>
                      <a:pt x="65" y="89"/>
                    </a:lnTo>
                    <a:lnTo>
                      <a:pt x="63" y="94"/>
                    </a:lnTo>
                    <a:lnTo>
                      <a:pt x="58" y="99"/>
                    </a:lnTo>
                    <a:lnTo>
                      <a:pt x="53" y="105"/>
                    </a:lnTo>
                    <a:lnTo>
                      <a:pt x="48" y="111"/>
                    </a:lnTo>
                    <a:lnTo>
                      <a:pt x="41" y="117"/>
                    </a:lnTo>
                    <a:lnTo>
                      <a:pt x="36" y="124"/>
                    </a:lnTo>
                    <a:lnTo>
                      <a:pt x="32" y="132"/>
                    </a:lnTo>
                    <a:lnTo>
                      <a:pt x="29" y="140"/>
                    </a:lnTo>
                    <a:lnTo>
                      <a:pt x="27" y="147"/>
                    </a:lnTo>
                    <a:lnTo>
                      <a:pt x="21" y="154"/>
                    </a:lnTo>
                    <a:lnTo>
                      <a:pt x="14" y="162"/>
                    </a:lnTo>
                    <a:lnTo>
                      <a:pt x="8" y="169"/>
                    </a:lnTo>
                    <a:lnTo>
                      <a:pt x="2" y="176"/>
                    </a:lnTo>
                    <a:lnTo>
                      <a:pt x="0" y="183"/>
                    </a:lnTo>
                    <a:lnTo>
                      <a:pt x="2" y="188"/>
                    </a:lnTo>
                    <a:lnTo>
                      <a:pt x="10" y="191"/>
                    </a:lnTo>
                    <a:lnTo>
                      <a:pt x="15" y="191"/>
                    </a:lnTo>
                    <a:lnTo>
                      <a:pt x="20" y="188"/>
                    </a:lnTo>
                    <a:lnTo>
                      <a:pt x="24" y="183"/>
                    </a:lnTo>
                    <a:lnTo>
                      <a:pt x="30" y="175"/>
                    </a:lnTo>
                    <a:lnTo>
                      <a:pt x="34" y="169"/>
                    </a:lnTo>
                    <a:lnTo>
                      <a:pt x="38" y="162"/>
                    </a:lnTo>
                    <a:lnTo>
                      <a:pt x="42" y="156"/>
                    </a:lnTo>
                    <a:lnTo>
                      <a:pt x="47" y="153"/>
                    </a:lnTo>
                    <a:lnTo>
                      <a:pt x="52" y="149"/>
                    </a:lnTo>
                    <a:lnTo>
                      <a:pt x="56" y="141"/>
                    </a:lnTo>
                    <a:lnTo>
                      <a:pt x="60" y="134"/>
                    </a:lnTo>
                    <a:lnTo>
                      <a:pt x="64" y="125"/>
                    </a:lnTo>
                    <a:lnTo>
                      <a:pt x="67" y="116"/>
                    </a:lnTo>
                    <a:lnTo>
                      <a:pt x="70" y="108"/>
                    </a:lnTo>
                    <a:lnTo>
                      <a:pt x="74" y="101"/>
                    </a:lnTo>
                    <a:lnTo>
                      <a:pt x="81" y="96"/>
                    </a:lnTo>
                    <a:lnTo>
                      <a:pt x="89" y="90"/>
                    </a:lnTo>
                    <a:lnTo>
                      <a:pt x="95" y="80"/>
                    </a:lnTo>
                    <a:lnTo>
                      <a:pt x="100" y="71"/>
                    </a:lnTo>
                    <a:lnTo>
                      <a:pt x="104" y="59"/>
                    </a:lnTo>
                    <a:lnTo>
                      <a:pt x="107" y="49"/>
                    </a:lnTo>
                    <a:lnTo>
                      <a:pt x="110" y="39"/>
                    </a:lnTo>
                    <a:lnTo>
                      <a:pt x="114" y="32"/>
                    </a:lnTo>
                    <a:lnTo>
                      <a:pt x="119" y="28"/>
                    </a:lnTo>
                    <a:lnTo>
                      <a:pt x="124" y="24"/>
                    </a:lnTo>
                    <a:lnTo>
                      <a:pt x="130" y="20"/>
                    </a:lnTo>
                    <a:lnTo>
                      <a:pt x="135" y="16"/>
                    </a:lnTo>
                    <a:lnTo>
                      <a:pt x="139" y="11"/>
                    </a:lnTo>
                    <a:lnTo>
                      <a:pt x="142" y="7"/>
                    </a:lnTo>
                    <a:lnTo>
                      <a:pt x="143" y="3"/>
                    </a:lnTo>
                    <a:lnTo>
                      <a:pt x="141" y="1"/>
                    </a:lnTo>
                    <a:lnTo>
                      <a:pt x="137"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3" name="Freeform 716"/>
              <p:cNvSpPr>
                <a:spLocks noChangeArrowheads="1"/>
              </p:cNvSpPr>
              <p:nvPr/>
            </p:nvSpPr>
            <p:spPr bwMode="auto">
              <a:xfrm>
                <a:off x="3547" y="2510"/>
                <a:ext cx="9" cy="12"/>
              </a:xfrm>
              <a:custGeom>
                <a:avLst/>
                <a:gdLst>
                  <a:gd name="T0" fmla="*/ 0 w 42"/>
                  <a:gd name="T1" fmla="*/ 0 h 47"/>
                  <a:gd name="T2" fmla="*/ 0 w 42"/>
                  <a:gd name="T3" fmla="*/ 0 h 47"/>
                  <a:gd name="T4" fmla="*/ 0 w 42"/>
                  <a:gd name="T5" fmla="*/ 0 h 47"/>
                  <a:gd name="T6" fmla="*/ 0 w 42"/>
                  <a:gd name="T7" fmla="*/ 0 h 47"/>
                  <a:gd name="T8" fmla="*/ 0 w 42"/>
                  <a:gd name="T9" fmla="*/ 0 h 47"/>
                  <a:gd name="T10" fmla="*/ 0 w 42"/>
                  <a:gd name="T11" fmla="*/ 0 h 47"/>
                  <a:gd name="T12" fmla="*/ 0 w 42"/>
                  <a:gd name="T13" fmla="*/ 0 h 47"/>
                  <a:gd name="T14" fmla="*/ 0 w 42"/>
                  <a:gd name="T15" fmla="*/ 0 h 47"/>
                  <a:gd name="T16" fmla="*/ 0 w 42"/>
                  <a:gd name="T17" fmla="*/ 0 h 47"/>
                  <a:gd name="T18" fmla="*/ 0 w 42"/>
                  <a:gd name="T19" fmla="*/ 0 h 47"/>
                  <a:gd name="T20" fmla="*/ 0 w 42"/>
                  <a:gd name="T21" fmla="*/ 0 h 47"/>
                  <a:gd name="T22" fmla="*/ 0 w 42"/>
                  <a:gd name="T23" fmla="*/ 0 h 47"/>
                  <a:gd name="T24" fmla="*/ 0 w 42"/>
                  <a:gd name="T25" fmla="*/ 0 h 47"/>
                  <a:gd name="T26" fmla="*/ 0 w 42"/>
                  <a:gd name="T27" fmla="*/ 0 h 47"/>
                  <a:gd name="T28" fmla="*/ 0 w 42"/>
                  <a:gd name="T29" fmla="*/ 0 h 47"/>
                  <a:gd name="T30" fmla="*/ 0 w 42"/>
                  <a:gd name="T31" fmla="*/ 0 h 47"/>
                  <a:gd name="T32" fmla="*/ 0 w 42"/>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7"/>
                  <a:gd name="T53" fmla="*/ 42 w 42"/>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7">
                    <a:moveTo>
                      <a:pt x="37" y="0"/>
                    </a:moveTo>
                    <a:lnTo>
                      <a:pt x="28" y="2"/>
                    </a:lnTo>
                    <a:lnTo>
                      <a:pt x="20" y="8"/>
                    </a:lnTo>
                    <a:lnTo>
                      <a:pt x="14" y="15"/>
                    </a:lnTo>
                    <a:lnTo>
                      <a:pt x="11" y="22"/>
                    </a:lnTo>
                    <a:lnTo>
                      <a:pt x="8" y="30"/>
                    </a:lnTo>
                    <a:lnTo>
                      <a:pt x="2" y="37"/>
                    </a:lnTo>
                    <a:lnTo>
                      <a:pt x="0" y="43"/>
                    </a:lnTo>
                    <a:lnTo>
                      <a:pt x="5" y="47"/>
                    </a:lnTo>
                    <a:lnTo>
                      <a:pt x="14" y="44"/>
                    </a:lnTo>
                    <a:lnTo>
                      <a:pt x="19" y="36"/>
                    </a:lnTo>
                    <a:lnTo>
                      <a:pt x="24" y="28"/>
                    </a:lnTo>
                    <a:lnTo>
                      <a:pt x="33" y="20"/>
                    </a:lnTo>
                    <a:lnTo>
                      <a:pt x="40" y="14"/>
                    </a:lnTo>
                    <a:lnTo>
                      <a:pt x="42" y="8"/>
                    </a:lnTo>
                    <a:lnTo>
                      <a:pt x="40" y="2"/>
                    </a:lnTo>
                    <a:lnTo>
                      <a:pt x="37"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4" name="Freeform 717"/>
              <p:cNvSpPr>
                <a:spLocks noChangeArrowheads="1"/>
              </p:cNvSpPr>
              <p:nvPr/>
            </p:nvSpPr>
            <p:spPr bwMode="auto">
              <a:xfrm>
                <a:off x="3487" y="2527"/>
                <a:ext cx="59" cy="84"/>
              </a:xfrm>
              <a:custGeom>
                <a:avLst/>
                <a:gdLst>
                  <a:gd name="T0" fmla="*/ 0 w 226"/>
                  <a:gd name="T1" fmla="*/ 0 h 321"/>
                  <a:gd name="T2" fmla="*/ 0 w 226"/>
                  <a:gd name="T3" fmla="*/ 0 h 321"/>
                  <a:gd name="T4" fmla="*/ 0 w 226"/>
                  <a:gd name="T5" fmla="*/ 0 h 321"/>
                  <a:gd name="T6" fmla="*/ 0 w 226"/>
                  <a:gd name="T7" fmla="*/ 0 h 321"/>
                  <a:gd name="T8" fmla="*/ 0 w 226"/>
                  <a:gd name="T9" fmla="*/ 0 h 321"/>
                  <a:gd name="T10" fmla="*/ 0 w 226"/>
                  <a:gd name="T11" fmla="*/ 0 h 321"/>
                  <a:gd name="T12" fmla="*/ 0 w 226"/>
                  <a:gd name="T13" fmla="*/ 0 h 321"/>
                  <a:gd name="T14" fmla="*/ 0 w 226"/>
                  <a:gd name="T15" fmla="*/ 0 h 321"/>
                  <a:gd name="T16" fmla="*/ 0 w 226"/>
                  <a:gd name="T17" fmla="*/ 0 h 321"/>
                  <a:gd name="T18" fmla="*/ 0 w 226"/>
                  <a:gd name="T19" fmla="*/ 0 h 321"/>
                  <a:gd name="T20" fmla="*/ 0 w 226"/>
                  <a:gd name="T21" fmla="*/ 0 h 321"/>
                  <a:gd name="T22" fmla="*/ 0 w 226"/>
                  <a:gd name="T23" fmla="*/ 0 h 321"/>
                  <a:gd name="T24" fmla="*/ 0 w 226"/>
                  <a:gd name="T25" fmla="*/ 0 h 321"/>
                  <a:gd name="T26" fmla="*/ 0 w 226"/>
                  <a:gd name="T27" fmla="*/ 0 h 321"/>
                  <a:gd name="T28" fmla="*/ 0 w 226"/>
                  <a:gd name="T29" fmla="*/ 0 h 321"/>
                  <a:gd name="T30" fmla="*/ 0 w 226"/>
                  <a:gd name="T31" fmla="*/ 0 h 321"/>
                  <a:gd name="T32" fmla="*/ 0 w 226"/>
                  <a:gd name="T33" fmla="*/ 0 h 321"/>
                  <a:gd name="T34" fmla="*/ 0 w 226"/>
                  <a:gd name="T35" fmla="*/ 0 h 321"/>
                  <a:gd name="T36" fmla="*/ 0 w 226"/>
                  <a:gd name="T37" fmla="*/ 0 h 321"/>
                  <a:gd name="T38" fmla="*/ 0 w 226"/>
                  <a:gd name="T39" fmla="*/ 0 h 321"/>
                  <a:gd name="T40" fmla="*/ 0 w 226"/>
                  <a:gd name="T41" fmla="*/ 0 h 321"/>
                  <a:gd name="T42" fmla="*/ 0 w 226"/>
                  <a:gd name="T43" fmla="*/ 0 h 321"/>
                  <a:gd name="T44" fmla="*/ 0 w 226"/>
                  <a:gd name="T45" fmla="*/ 0 h 321"/>
                  <a:gd name="T46" fmla="*/ 0 w 226"/>
                  <a:gd name="T47" fmla="*/ 0 h 321"/>
                  <a:gd name="T48" fmla="*/ 0 w 226"/>
                  <a:gd name="T49" fmla="*/ 0 h 321"/>
                  <a:gd name="T50" fmla="*/ 0 w 226"/>
                  <a:gd name="T51" fmla="*/ 0 h 321"/>
                  <a:gd name="T52" fmla="*/ 0 w 226"/>
                  <a:gd name="T53" fmla="*/ 0 h 321"/>
                  <a:gd name="T54" fmla="*/ 0 w 226"/>
                  <a:gd name="T55" fmla="*/ 0 h 321"/>
                  <a:gd name="T56" fmla="*/ 0 w 226"/>
                  <a:gd name="T57" fmla="*/ 0 h 321"/>
                  <a:gd name="T58" fmla="*/ 0 w 226"/>
                  <a:gd name="T59" fmla="*/ 0 h 321"/>
                  <a:gd name="T60" fmla="*/ 0 w 226"/>
                  <a:gd name="T61" fmla="*/ 0 h 321"/>
                  <a:gd name="T62" fmla="*/ 0 w 226"/>
                  <a:gd name="T63" fmla="*/ 0 h 321"/>
                  <a:gd name="T64" fmla="*/ 0 w 226"/>
                  <a:gd name="T65" fmla="*/ 0 h 321"/>
                  <a:gd name="T66" fmla="*/ 0 w 226"/>
                  <a:gd name="T67" fmla="*/ 0 h 321"/>
                  <a:gd name="T68" fmla="*/ 0 w 226"/>
                  <a:gd name="T69" fmla="*/ 0 h 321"/>
                  <a:gd name="T70" fmla="*/ 0 w 226"/>
                  <a:gd name="T71" fmla="*/ 0 h 321"/>
                  <a:gd name="T72" fmla="*/ 0 w 226"/>
                  <a:gd name="T73" fmla="*/ 0 h 321"/>
                  <a:gd name="T74" fmla="*/ 0 w 226"/>
                  <a:gd name="T75" fmla="*/ 0 h 3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6"/>
                  <a:gd name="T115" fmla="*/ 0 h 321"/>
                  <a:gd name="T116" fmla="*/ 226 w 226"/>
                  <a:gd name="T117" fmla="*/ 321 h 3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6" h="321">
                    <a:moveTo>
                      <a:pt x="226" y="4"/>
                    </a:moveTo>
                    <a:lnTo>
                      <a:pt x="218" y="0"/>
                    </a:lnTo>
                    <a:lnTo>
                      <a:pt x="209" y="3"/>
                    </a:lnTo>
                    <a:lnTo>
                      <a:pt x="202" y="10"/>
                    </a:lnTo>
                    <a:lnTo>
                      <a:pt x="198" y="22"/>
                    </a:lnTo>
                    <a:lnTo>
                      <a:pt x="192" y="29"/>
                    </a:lnTo>
                    <a:lnTo>
                      <a:pt x="185" y="35"/>
                    </a:lnTo>
                    <a:lnTo>
                      <a:pt x="175" y="46"/>
                    </a:lnTo>
                    <a:lnTo>
                      <a:pt x="168" y="66"/>
                    </a:lnTo>
                    <a:lnTo>
                      <a:pt x="166" y="73"/>
                    </a:lnTo>
                    <a:lnTo>
                      <a:pt x="162" y="78"/>
                    </a:lnTo>
                    <a:lnTo>
                      <a:pt x="156" y="84"/>
                    </a:lnTo>
                    <a:lnTo>
                      <a:pt x="152" y="89"/>
                    </a:lnTo>
                    <a:lnTo>
                      <a:pt x="147" y="94"/>
                    </a:lnTo>
                    <a:lnTo>
                      <a:pt x="141" y="101"/>
                    </a:lnTo>
                    <a:lnTo>
                      <a:pt x="137" y="108"/>
                    </a:lnTo>
                    <a:lnTo>
                      <a:pt x="135" y="117"/>
                    </a:lnTo>
                    <a:lnTo>
                      <a:pt x="131" y="127"/>
                    </a:lnTo>
                    <a:lnTo>
                      <a:pt x="125" y="135"/>
                    </a:lnTo>
                    <a:lnTo>
                      <a:pt x="116" y="144"/>
                    </a:lnTo>
                    <a:lnTo>
                      <a:pt x="110" y="157"/>
                    </a:lnTo>
                    <a:lnTo>
                      <a:pt x="105" y="166"/>
                    </a:lnTo>
                    <a:lnTo>
                      <a:pt x="100" y="173"/>
                    </a:lnTo>
                    <a:lnTo>
                      <a:pt x="94" y="181"/>
                    </a:lnTo>
                    <a:lnTo>
                      <a:pt x="86" y="188"/>
                    </a:lnTo>
                    <a:lnTo>
                      <a:pt x="79" y="195"/>
                    </a:lnTo>
                    <a:lnTo>
                      <a:pt x="73" y="203"/>
                    </a:lnTo>
                    <a:lnTo>
                      <a:pt x="68" y="210"/>
                    </a:lnTo>
                    <a:lnTo>
                      <a:pt x="65" y="218"/>
                    </a:lnTo>
                    <a:lnTo>
                      <a:pt x="60" y="231"/>
                    </a:lnTo>
                    <a:lnTo>
                      <a:pt x="49" y="243"/>
                    </a:lnTo>
                    <a:lnTo>
                      <a:pt x="41" y="253"/>
                    </a:lnTo>
                    <a:lnTo>
                      <a:pt x="37" y="264"/>
                    </a:lnTo>
                    <a:lnTo>
                      <a:pt x="35" y="269"/>
                    </a:lnTo>
                    <a:lnTo>
                      <a:pt x="30" y="274"/>
                    </a:lnTo>
                    <a:lnTo>
                      <a:pt x="23" y="280"/>
                    </a:lnTo>
                    <a:lnTo>
                      <a:pt x="15" y="284"/>
                    </a:lnTo>
                    <a:lnTo>
                      <a:pt x="8" y="290"/>
                    </a:lnTo>
                    <a:lnTo>
                      <a:pt x="3" y="298"/>
                    </a:lnTo>
                    <a:lnTo>
                      <a:pt x="0" y="307"/>
                    </a:lnTo>
                    <a:lnTo>
                      <a:pt x="1" y="320"/>
                    </a:lnTo>
                    <a:lnTo>
                      <a:pt x="4" y="321"/>
                    </a:lnTo>
                    <a:lnTo>
                      <a:pt x="12" y="316"/>
                    </a:lnTo>
                    <a:lnTo>
                      <a:pt x="23" y="307"/>
                    </a:lnTo>
                    <a:lnTo>
                      <a:pt x="36" y="296"/>
                    </a:lnTo>
                    <a:lnTo>
                      <a:pt x="48" y="283"/>
                    </a:lnTo>
                    <a:lnTo>
                      <a:pt x="59" y="269"/>
                    </a:lnTo>
                    <a:lnTo>
                      <a:pt x="66" y="257"/>
                    </a:lnTo>
                    <a:lnTo>
                      <a:pt x="68" y="246"/>
                    </a:lnTo>
                    <a:lnTo>
                      <a:pt x="73" y="235"/>
                    </a:lnTo>
                    <a:lnTo>
                      <a:pt x="82" y="227"/>
                    </a:lnTo>
                    <a:lnTo>
                      <a:pt x="92" y="218"/>
                    </a:lnTo>
                    <a:lnTo>
                      <a:pt x="96" y="207"/>
                    </a:lnTo>
                    <a:lnTo>
                      <a:pt x="98" y="201"/>
                    </a:lnTo>
                    <a:lnTo>
                      <a:pt x="102" y="194"/>
                    </a:lnTo>
                    <a:lnTo>
                      <a:pt x="109" y="188"/>
                    </a:lnTo>
                    <a:lnTo>
                      <a:pt x="117" y="181"/>
                    </a:lnTo>
                    <a:lnTo>
                      <a:pt x="125" y="172"/>
                    </a:lnTo>
                    <a:lnTo>
                      <a:pt x="133" y="164"/>
                    </a:lnTo>
                    <a:lnTo>
                      <a:pt x="139" y="153"/>
                    </a:lnTo>
                    <a:lnTo>
                      <a:pt x="144" y="142"/>
                    </a:lnTo>
                    <a:lnTo>
                      <a:pt x="149" y="127"/>
                    </a:lnTo>
                    <a:lnTo>
                      <a:pt x="154" y="114"/>
                    </a:lnTo>
                    <a:lnTo>
                      <a:pt x="161" y="105"/>
                    </a:lnTo>
                    <a:lnTo>
                      <a:pt x="167" y="97"/>
                    </a:lnTo>
                    <a:lnTo>
                      <a:pt x="173" y="92"/>
                    </a:lnTo>
                    <a:lnTo>
                      <a:pt x="179" y="87"/>
                    </a:lnTo>
                    <a:lnTo>
                      <a:pt x="182" y="83"/>
                    </a:lnTo>
                    <a:lnTo>
                      <a:pt x="184" y="78"/>
                    </a:lnTo>
                    <a:lnTo>
                      <a:pt x="187" y="69"/>
                    </a:lnTo>
                    <a:lnTo>
                      <a:pt x="193" y="59"/>
                    </a:lnTo>
                    <a:lnTo>
                      <a:pt x="200" y="50"/>
                    </a:lnTo>
                    <a:lnTo>
                      <a:pt x="204" y="40"/>
                    </a:lnTo>
                    <a:lnTo>
                      <a:pt x="209" y="29"/>
                    </a:lnTo>
                    <a:lnTo>
                      <a:pt x="219" y="18"/>
                    </a:lnTo>
                    <a:lnTo>
                      <a:pt x="225" y="9"/>
                    </a:lnTo>
                    <a:lnTo>
                      <a:pt x="226" y="4"/>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5" name="Freeform 718"/>
              <p:cNvSpPr>
                <a:spLocks noChangeArrowheads="1"/>
              </p:cNvSpPr>
              <p:nvPr/>
            </p:nvSpPr>
            <p:spPr bwMode="auto">
              <a:xfrm>
                <a:off x="3475" y="2617"/>
                <a:ext cx="9" cy="12"/>
              </a:xfrm>
              <a:custGeom>
                <a:avLst/>
                <a:gdLst>
                  <a:gd name="T0" fmla="*/ 0 w 39"/>
                  <a:gd name="T1" fmla="*/ 0 h 44"/>
                  <a:gd name="T2" fmla="*/ 0 w 39"/>
                  <a:gd name="T3" fmla="*/ 0 h 44"/>
                  <a:gd name="T4" fmla="*/ 0 w 39"/>
                  <a:gd name="T5" fmla="*/ 0 h 44"/>
                  <a:gd name="T6" fmla="*/ 0 w 39"/>
                  <a:gd name="T7" fmla="*/ 0 h 44"/>
                  <a:gd name="T8" fmla="*/ 0 w 39"/>
                  <a:gd name="T9" fmla="*/ 0 h 44"/>
                  <a:gd name="T10" fmla="*/ 0 w 39"/>
                  <a:gd name="T11" fmla="*/ 0 h 44"/>
                  <a:gd name="T12" fmla="*/ 0 w 39"/>
                  <a:gd name="T13" fmla="*/ 0 h 44"/>
                  <a:gd name="T14" fmla="*/ 0 w 39"/>
                  <a:gd name="T15" fmla="*/ 0 h 44"/>
                  <a:gd name="T16" fmla="*/ 0 w 39"/>
                  <a:gd name="T17" fmla="*/ 0 h 44"/>
                  <a:gd name="T18" fmla="*/ 0 w 39"/>
                  <a:gd name="T19" fmla="*/ 0 h 44"/>
                  <a:gd name="T20" fmla="*/ 0 w 39"/>
                  <a:gd name="T21" fmla="*/ 0 h 44"/>
                  <a:gd name="T22" fmla="*/ 0 w 39"/>
                  <a:gd name="T23" fmla="*/ 0 h 44"/>
                  <a:gd name="T24" fmla="*/ 0 w 39"/>
                  <a:gd name="T25" fmla="*/ 0 h 44"/>
                  <a:gd name="T26" fmla="*/ 0 w 39"/>
                  <a:gd name="T27" fmla="*/ 0 h 44"/>
                  <a:gd name="T28" fmla="*/ 0 w 39"/>
                  <a:gd name="T29" fmla="*/ 0 h 44"/>
                  <a:gd name="T30" fmla="*/ 0 w 39"/>
                  <a:gd name="T31" fmla="*/ 0 h 44"/>
                  <a:gd name="T32" fmla="*/ 0 w 39"/>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4"/>
                  <a:gd name="T53" fmla="*/ 39 w 39"/>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4">
                    <a:moveTo>
                      <a:pt x="4" y="43"/>
                    </a:moveTo>
                    <a:lnTo>
                      <a:pt x="12" y="44"/>
                    </a:lnTo>
                    <a:lnTo>
                      <a:pt x="17" y="38"/>
                    </a:lnTo>
                    <a:lnTo>
                      <a:pt x="22" y="29"/>
                    </a:lnTo>
                    <a:lnTo>
                      <a:pt x="28" y="23"/>
                    </a:lnTo>
                    <a:lnTo>
                      <a:pt x="33" y="18"/>
                    </a:lnTo>
                    <a:lnTo>
                      <a:pt x="37" y="12"/>
                    </a:lnTo>
                    <a:lnTo>
                      <a:pt x="39" y="5"/>
                    </a:lnTo>
                    <a:lnTo>
                      <a:pt x="37" y="0"/>
                    </a:lnTo>
                    <a:lnTo>
                      <a:pt x="33" y="1"/>
                    </a:lnTo>
                    <a:lnTo>
                      <a:pt x="29" y="6"/>
                    </a:lnTo>
                    <a:lnTo>
                      <a:pt x="23" y="12"/>
                    </a:lnTo>
                    <a:lnTo>
                      <a:pt x="18" y="14"/>
                    </a:lnTo>
                    <a:lnTo>
                      <a:pt x="11" y="17"/>
                    </a:lnTo>
                    <a:lnTo>
                      <a:pt x="3" y="24"/>
                    </a:lnTo>
                    <a:lnTo>
                      <a:pt x="0" y="35"/>
                    </a:lnTo>
                    <a:lnTo>
                      <a:pt x="4" y="43"/>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6" name="Freeform 719"/>
              <p:cNvSpPr>
                <a:spLocks noChangeArrowheads="1"/>
              </p:cNvSpPr>
              <p:nvPr/>
            </p:nvSpPr>
            <p:spPr bwMode="auto">
              <a:xfrm>
                <a:off x="3483" y="2604"/>
                <a:ext cx="34" cy="54"/>
              </a:xfrm>
              <a:custGeom>
                <a:avLst/>
                <a:gdLst>
                  <a:gd name="T0" fmla="*/ 0 w 134"/>
                  <a:gd name="T1" fmla="*/ 0 h 209"/>
                  <a:gd name="T2" fmla="*/ 0 w 134"/>
                  <a:gd name="T3" fmla="*/ 0 h 209"/>
                  <a:gd name="T4" fmla="*/ 0 w 134"/>
                  <a:gd name="T5" fmla="*/ 0 h 209"/>
                  <a:gd name="T6" fmla="*/ 0 w 134"/>
                  <a:gd name="T7" fmla="*/ 0 h 209"/>
                  <a:gd name="T8" fmla="*/ 0 w 134"/>
                  <a:gd name="T9" fmla="*/ 0 h 209"/>
                  <a:gd name="T10" fmla="*/ 0 w 134"/>
                  <a:gd name="T11" fmla="*/ 0 h 209"/>
                  <a:gd name="T12" fmla="*/ 0 w 134"/>
                  <a:gd name="T13" fmla="*/ 0 h 209"/>
                  <a:gd name="T14" fmla="*/ 0 w 134"/>
                  <a:gd name="T15" fmla="*/ 0 h 209"/>
                  <a:gd name="T16" fmla="*/ 0 w 134"/>
                  <a:gd name="T17" fmla="*/ 0 h 209"/>
                  <a:gd name="T18" fmla="*/ 0 w 134"/>
                  <a:gd name="T19" fmla="*/ 0 h 209"/>
                  <a:gd name="T20" fmla="*/ 0 w 134"/>
                  <a:gd name="T21" fmla="*/ 0 h 209"/>
                  <a:gd name="T22" fmla="*/ 0 w 134"/>
                  <a:gd name="T23" fmla="*/ 0 h 209"/>
                  <a:gd name="T24" fmla="*/ 0 w 134"/>
                  <a:gd name="T25" fmla="*/ 0 h 209"/>
                  <a:gd name="T26" fmla="*/ 0 w 134"/>
                  <a:gd name="T27" fmla="*/ 0 h 209"/>
                  <a:gd name="T28" fmla="*/ 0 w 134"/>
                  <a:gd name="T29" fmla="*/ 0 h 209"/>
                  <a:gd name="T30" fmla="*/ 0 w 134"/>
                  <a:gd name="T31" fmla="*/ 0 h 209"/>
                  <a:gd name="T32" fmla="*/ 0 w 134"/>
                  <a:gd name="T33" fmla="*/ 0 h 209"/>
                  <a:gd name="T34" fmla="*/ 0 w 134"/>
                  <a:gd name="T35" fmla="*/ 0 h 209"/>
                  <a:gd name="T36" fmla="*/ 0 w 134"/>
                  <a:gd name="T37" fmla="*/ 0 h 209"/>
                  <a:gd name="T38" fmla="*/ 0 w 134"/>
                  <a:gd name="T39" fmla="*/ 0 h 209"/>
                  <a:gd name="T40" fmla="*/ 0 w 134"/>
                  <a:gd name="T41" fmla="*/ 0 h 209"/>
                  <a:gd name="T42" fmla="*/ 0 w 134"/>
                  <a:gd name="T43" fmla="*/ 0 h 209"/>
                  <a:gd name="T44" fmla="*/ 0 w 134"/>
                  <a:gd name="T45" fmla="*/ 0 h 209"/>
                  <a:gd name="T46" fmla="*/ 0 w 134"/>
                  <a:gd name="T47" fmla="*/ 0 h 209"/>
                  <a:gd name="T48" fmla="*/ 0 w 134"/>
                  <a:gd name="T49" fmla="*/ 0 h 209"/>
                  <a:gd name="T50" fmla="*/ 0 w 134"/>
                  <a:gd name="T51" fmla="*/ 0 h 209"/>
                  <a:gd name="T52" fmla="*/ 0 w 134"/>
                  <a:gd name="T53" fmla="*/ 0 h 209"/>
                  <a:gd name="T54" fmla="*/ 0 w 134"/>
                  <a:gd name="T55" fmla="*/ 0 h 209"/>
                  <a:gd name="T56" fmla="*/ 0 w 134"/>
                  <a:gd name="T57" fmla="*/ 0 h 209"/>
                  <a:gd name="T58" fmla="*/ 0 w 134"/>
                  <a:gd name="T59" fmla="*/ 0 h 209"/>
                  <a:gd name="T60" fmla="*/ 0 w 134"/>
                  <a:gd name="T61" fmla="*/ 0 h 209"/>
                  <a:gd name="T62" fmla="*/ 0 w 134"/>
                  <a:gd name="T63" fmla="*/ 0 h 209"/>
                  <a:gd name="T64" fmla="*/ 0 w 134"/>
                  <a:gd name="T65" fmla="*/ 0 h 209"/>
                  <a:gd name="T66" fmla="*/ 0 w 134"/>
                  <a:gd name="T67" fmla="*/ 0 h 209"/>
                  <a:gd name="T68" fmla="*/ 0 w 134"/>
                  <a:gd name="T69" fmla="*/ 0 h 209"/>
                  <a:gd name="T70" fmla="*/ 0 w 134"/>
                  <a:gd name="T71" fmla="*/ 0 h 209"/>
                  <a:gd name="T72" fmla="*/ 0 w 134"/>
                  <a:gd name="T73" fmla="*/ 0 h 209"/>
                  <a:gd name="T74" fmla="*/ 0 w 134"/>
                  <a:gd name="T75" fmla="*/ 0 h 209"/>
                  <a:gd name="T76" fmla="*/ 0 w 134"/>
                  <a:gd name="T77" fmla="*/ 0 h 209"/>
                  <a:gd name="T78" fmla="*/ 0 w 134"/>
                  <a:gd name="T79" fmla="*/ 0 h 209"/>
                  <a:gd name="T80" fmla="*/ 0 w 134"/>
                  <a:gd name="T81" fmla="*/ 0 h 209"/>
                  <a:gd name="T82" fmla="*/ 0 w 134"/>
                  <a:gd name="T83" fmla="*/ 0 h 209"/>
                  <a:gd name="T84" fmla="*/ 0 w 134"/>
                  <a:gd name="T85" fmla="*/ 0 h 209"/>
                  <a:gd name="T86" fmla="*/ 0 w 134"/>
                  <a:gd name="T87" fmla="*/ 0 h 209"/>
                  <a:gd name="T88" fmla="*/ 0 w 134"/>
                  <a:gd name="T89" fmla="*/ 0 h 209"/>
                  <a:gd name="T90" fmla="*/ 0 w 134"/>
                  <a:gd name="T91" fmla="*/ 0 h 209"/>
                  <a:gd name="T92" fmla="*/ 0 w 134"/>
                  <a:gd name="T93" fmla="*/ 0 h 209"/>
                  <a:gd name="T94" fmla="*/ 0 w 134"/>
                  <a:gd name="T95" fmla="*/ 0 h 209"/>
                  <a:gd name="T96" fmla="*/ 0 w 134"/>
                  <a:gd name="T97" fmla="*/ 0 h 209"/>
                  <a:gd name="T98" fmla="*/ 0 w 134"/>
                  <a:gd name="T99" fmla="*/ 0 h 209"/>
                  <a:gd name="T100" fmla="*/ 0 w 134"/>
                  <a:gd name="T101" fmla="*/ 0 h 209"/>
                  <a:gd name="T102" fmla="*/ 0 w 134"/>
                  <a:gd name="T103" fmla="*/ 0 h 209"/>
                  <a:gd name="T104" fmla="*/ 0 w 134"/>
                  <a:gd name="T105" fmla="*/ 0 h 209"/>
                  <a:gd name="T106" fmla="*/ 0 w 134"/>
                  <a:gd name="T107" fmla="*/ 0 h 209"/>
                  <a:gd name="T108" fmla="*/ 0 w 134"/>
                  <a:gd name="T109" fmla="*/ 0 h 209"/>
                  <a:gd name="T110" fmla="*/ 0 w 134"/>
                  <a:gd name="T111" fmla="*/ 0 h 209"/>
                  <a:gd name="T112" fmla="*/ 0 w 134"/>
                  <a:gd name="T113" fmla="*/ 0 h 2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209"/>
                  <a:gd name="T173" fmla="*/ 134 w 134"/>
                  <a:gd name="T174" fmla="*/ 209 h 2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209">
                    <a:moveTo>
                      <a:pt x="5" y="209"/>
                    </a:moveTo>
                    <a:lnTo>
                      <a:pt x="11" y="207"/>
                    </a:lnTo>
                    <a:lnTo>
                      <a:pt x="14" y="200"/>
                    </a:lnTo>
                    <a:lnTo>
                      <a:pt x="17" y="189"/>
                    </a:lnTo>
                    <a:lnTo>
                      <a:pt x="24" y="181"/>
                    </a:lnTo>
                    <a:lnTo>
                      <a:pt x="28" y="177"/>
                    </a:lnTo>
                    <a:lnTo>
                      <a:pt x="33" y="172"/>
                    </a:lnTo>
                    <a:lnTo>
                      <a:pt x="36" y="166"/>
                    </a:lnTo>
                    <a:lnTo>
                      <a:pt x="40" y="158"/>
                    </a:lnTo>
                    <a:lnTo>
                      <a:pt x="43" y="152"/>
                    </a:lnTo>
                    <a:lnTo>
                      <a:pt x="47" y="146"/>
                    </a:lnTo>
                    <a:lnTo>
                      <a:pt x="52" y="141"/>
                    </a:lnTo>
                    <a:lnTo>
                      <a:pt x="58" y="136"/>
                    </a:lnTo>
                    <a:lnTo>
                      <a:pt x="64" y="131"/>
                    </a:lnTo>
                    <a:lnTo>
                      <a:pt x="70" y="123"/>
                    </a:lnTo>
                    <a:lnTo>
                      <a:pt x="75" y="111"/>
                    </a:lnTo>
                    <a:lnTo>
                      <a:pt x="80" y="98"/>
                    </a:lnTo>
                    <a:lnTo>
                      <a:pt x="86" y="86"/>
                    </a:lnTo>
                    <a:lnTo>
                      <a:pt x="91" y="74"/>
                    </a:lnTo>
                    <a:lnTo>
                      <a:pt x="97" y="64"/>
                    </a:lnTo>
                    <a:lnTo>
                      <a:pt x="105" y="56"/>
                    </a:lnTo>
                    <a:lnTo>
                      <a:pt x="113" y="49"/>
                    </a:lnTo>
                    <a:lnTo>
                      <a:pt x="121" y="41"/>
                    </a:lnTo>
                    <a:lnTo>
                      <a:pt x="126" y="33"/>
                    </a:lnTo>
                    <a:lnTo>
                      <a:pt x="131" y="23"/>
                    </a:lnTo>
                    <a:lnTo>
                      <a:pt x="133" y="16"/>
                    </a:lnTo>
                    <a:lnTo>
                      <a:pt x="134" y="9"/>
                    </a:lnTo>
                    <a:lnTo>
                      <a:pt x="134" y="3"/>
                    </a:lnTo>
                    <a:lnTo>
                      <a:pt x="131" y="0"/>
                    </a:lnTo>
                    <a:lnTo>
                      <a:pt x="127" y="1"/>
                    </a:lnTo>
                    <a:lnTo>
                      <a:pt x="124" y="8"/>
                    </a:lnTo>
                    <a:lnTo>
                      <a:pt x="118" y="14"/>
                    </a:lnTo>
                    <a:lnTo>
                      <a:pt x="110" y="17"/>
                    </a:lnTo>
                    <a:lnTo>
                      <a:pt x="105" y="19"/>
                    </a:lnTo>
                    <a:lnTo>
                      <a:pt x="100" y="26"/>
                    </a:lnTo>
                    <a:lnTo>
                      <a:pt x="95" y="34"/>
                    </a:lnTo>
                    <a:lnTo>
                      <a:pt x="91" y="44"/>
                    </a:lnTo>
                    <a:lnTo>
                      <a:pt x="87" y="53"/>
                    </a:lnTo>
                    <a:lnTo>
                      <a:pt x="83" y="60"/>
                    </a:lnTo>
                    <a:lnTo>
                      <a:pt x="80" y="67"/>
                    </a:lnTo>
                    <a:lnTo>
                      <a:pt x="77" y="68"/>
                    </a:lnTo>
                    <a:lnTo>
                      <a:pt x="74" y="70"/>
                    </a:lnTo>
                    <a:lnTo>
                      <a:pt x="69" y="77"/>
                    </a:lnTo>
                    <a:lnTo>
                      <a:pt x="63" y="87"/>
                    </a:lnTo>
                    <a:lnTo>
                      <a:pt x="58" y="98"/>
                    </a:lnTo>
                    <a:lnTo>
                      <a:pt x="52" y="110"/>
                    </a:lnTo>
                    <a:lnTo>
                      <a:pt x="45" y="120"/>
                    </a:lnTo>
                    <a:lnTo>
                      <a:pt x="40" y="128"/>
                    </a:lnTo>
                    <a:lnTo>
                      <a:pt x="35" y="131"/>
                    </a:lnTo>
                    <a:lnTo>
                      <a:pt x="27" y="138"/>
                    </a:lnTo>
                    <a:lnTo>
                      <a:pt x="24" y="150"/>
                    </a:lnTo>
                    <a:lnTo>
                      <a:pt x="21" y="163"/>
                    </a:lnTo>
                    <a:lnTo>
                      <a:pt x="17" y="168"/>
                    </a:lnTo>
                    <a:lnTo>
                      <a:pt x="9" y="174"/>
                    </a:lnTo>
                    <a:lnTo>
                      <a:pt x="3" y="188"/>
                    </a:lnTo>
                    <a:lnTo>
                      <a:pt x="0" y="202"/>
                    </a:lnTo>
                    <a:lnTo>
                      <a:pt x="5" y="209"/>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7" name="Freeform 720"/>
              <p:cNvSpPr>
                <a:spLocks noChangeArrowheads="1"/>
              </p:cNvSpPr>
              <p:nvPr/>
            </p:nvSpPr>
            <p:spPr bwMode="auto">
              <a:xfrm>
                <a:off x="3518" y="2581"/>
                <a:ext cx="15" cy="18"/>
              </a:xfrm>
              <a:custGeom>
                <a:avLst/>
                <a:gdLst>
                  <a:gd name="T0" fmla="*/ 0 w 60"/>
                  <a:gd name="T1" fmla="*/ 0 h 69"/>
                  <a:gd name="T2" fmla="*/ 0 w 60"/>
                  <a:gd name="T3" fmla="*/ 0 h 69"/>
                  <a:gd name="T4" fmla="*/ 0 w 60"/>
                  <a:gd name="T5" fmla="*/ 0 h 69"/>
                  <a:gd name="T6" fmla="*/ 0 w 60"/>
                  <a:gd name="T7" fmla="*/ 0 h 69"/>
                  <a:gd name="T8" fmla="*/ 0 w 60"/>
                  <a:gd name="T9" fmla="*/ 0 h 69"/>
                  <a:gd name="T10" fmla="*/ 0 w 60"/>
                  <a:gd name="T11" fmla="*/ 0 h 69"/>
                  <a:gd name="T12" fmla="*/ 0 w 60"/>
                  <a:gd name="T13" fmla="*/ 0 h 69"/>
                  <a:gd name="T14" fmla="*/ 0 w 60"/>
                  <a:gd name="T15" fmla="*/ 0 h 69"/>
                  <a:gd name="T16" fmla="*/ 0 w 60"/>
                  <a:gd name="T17" fmla="*/ 0 h 69"/>
                  <a:gd name="T18" fmla="*/ 0 w 60"/>
                  <a:gd name="T19" fmla="*/ 0 h 69"/>
                  <a:gd name="T20" fmla="*/ 0 w 60"/>
                  <a:gd name="T21" fmla="*/ 0 h 69"/>
                  <a:gd name="T22" fmla="*/ 0 w 60"/>
                  <a:gd name="T23" fmla="*/ 0 h 69"/>
                  <a:gd name="T24" fmla="*/ 0 w 60"/>
                  <a:gd name="T25" fmla="*/ 0 h 69"/>
                  <a:gd name="T26" fmla="*/ 0 w 60"/>
                  <a:gd name="T27" fmla="*/ 0 h 69"/>
                  <a:gd name="T28" fmla="*/ 0 w 60"/>
                  <a:gd name="T29" fmla="*/ 0 h 69"/>
                  <a:gd name="T30" fmla="*/ 0 w 60"/>
                  <a:gd name="T31" fmla="*/ 0 h 69"/>
                  <a:gd name="T32" fmla="*/ 0 w 60"/>
                  <a:gd name="T33" fmla="*/ 0 h 69"/>
                  <a:gd name="T34" fmla="*/ 0 w 60"/>
                  <a:gd name="T35" fmla="*/ 0 h 69"/>
                  <a:gd name="T36" fmla="*/ 0 w 60"/>
                  <a:gd name="T37" fmla="*/ 0 h 69"/>
                  <a:gd name="T38" fmla="*/ 0 w 60"/>
                  <a:gd name="T39" fmla="*/ 0 h 69"/>
                  <a:gd name="T40" fmla="*/ 0 w 60"/>
                  <a:gd name="T41" fmla="*/ 0 h 69"/>
                  <a:gd name="T42" fmla="*/ 0 w 60"/>
                  <a:gd name="T43" fmla="*/ 0 h 69"/>
                  <a:gd name="T44" fmla="*/ 0 w 60"/>
                  <a:gd name="T45" fmla="*/ 0 h 69"/>
                  <a:gd name="T46" fmla="*/ 0 w 60"/>
                  <a:gd name="T47" fmla="*/ 0 h 69"/>
                  <a:gd name="T48" fmla="*/ 0 w 60"/>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9"/>
                  <a:gd name="T77" fmla="*/ 60 w 60"/>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9">
                    <a:moveTo>
                      <a:pt x="6" y="69"/>
                    </a:moveTo>
                    <a:lnTo>
                      <a:pt x="0" y="63"/>
                    </a:lnTo>
                    <a:lnTo>
                      <a:pt x="3" y="51"/>
                    </a:lnTo>
                    <a:lnTo>
                      <a:pt x="11" y="37"/>
                    </a:lnTo>
                    <a:lnTo>
                      <a:pt x="22" y="29"/>
                    </a:lnTo>
                    <a:lnTo>
                      <a:pt x="28" y="25"/>
                    </a:lnTo>
                    <a:lnTo>
                      <a:pt x="32" y="19"/>
                    </a:lnTo>
                    <a:lnTo>
                      <a:pt x="36" y="10"/>
                    </a:lnTo>
                    <a:lnTo>
                      <a:pt x="43" y="5"/>
                    </a:lnTo>
                    <a:lnTo>
                      <a:pt x="51" y="1"/>
                    </a:lnTo>
                    <a:lnTo>
                      <a:pt x="56" y="0"/>
                    </a:lnTo>
                    <a:lnTo>
                      <a:pt x="60" y="3"/>
                    </a:lnTo>
                    <a:lnTo>
                      <a:pt x="58" y="12"/>
                    </a:lnTo>
                    <a:lnTo>
                      <a:pt x="56" y="18"/>
                    </a:lnTo>
                    <a:lnTo>
                      <a:pt x="52" y="23"/>
                    </a:lnTo>
                    <a:lnTo>
                      <a:pt x="47" y="28"/>
                    </a:lnTo>
                    <a:lnTo>
                      <a:pt x="42" y="34"/>
                    </a:lnTo>
                    <a:lnTo>
                      <a:pt x="36" y="39"/>
                    </a:lnTo>
                    <a:lnTo>
                      <a:pt x="32" y="44"/>
                    </a:lnTo>
                    <a:lnTo>
                      <a:pt x="29" y="48"/>
                    </a:lnTo>
                    <a:lnTo>
                      <a:pt x="27" y="54"/>
                    </a:lnTo>
                    <a:lnTo>
                      <a:pt x="25" y="62"/>
                    </a:lnTo>
                    <a:lnTo>
                      <a:pt x="21" y="67"/>
                    </a:lnTo>
                    <a:lnTo>
                      <a:pt x="15" y="69"/>
                    </a:lnTo>
                    <a:lnTo>
                      <a:pt x="6" y="69"/>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8" name="Freeform 721"/>
              <p:cNvSpPr>
                <a:spLocks noChangeArrowheads="1"/>
              </p:cNvSpPr>
              <p:nvPr/>
            </p:nvSpPr>
            <p:spPr bwMode="auto">
              <a:xfrm>
                <a:off x="3532" y="2511"/>
                <a:ext cx="48" cy="65"/>
              </a:xfrm>
              <a:custGeom>
                <a:avLst/>
                <a:gdLst>
                  <a:gd name="T0" fmla="*/ 0 w 185"/>
                  <a:gd name="T1" fmla="*/ 0 h 250"/>
                  <a:gd name="T2" fmla="*/ 0 w 185"/>
                  <a:gd name="T3" fmla="*/ 0 h 250"/>
                  <a:gd name="T4" fmla="*/ 0 w 185"/>
                  <a:gd name="T5" fmla="*/ 0 h 250"/>
                  <a:gd name="T6" fmla="*/ 0 w 185"/>
                  <a:gd name="T7" fmla="*/ 0 h 250"/>
                  <a:gd name="T8" fmla="*/ 0 w 185"/>
                  <a:gd name="T9" fmla="*/ 0 h 250"/>
                  <a:gd name="T10" fmla="*/ 0 w 185"/>
                  <a:gd name="T11" fmla="*/ 0 h 250"/>
                  <a:gd name="T12" fmla="*/ 0 w 185"/>
                  <a:gd name="T13" fmla="*/ 0 h 250"/>
                  <a:gd name="T14" fmla="*/ 0 w 185"/>
                  <a:gd name="T15" fmla="*/ 0 h 250"/>
                  <a:gd name="T16" fmla="*/ 0 w 185"/>
                  <a:gd name="T17" fmla="*/ 0 h 250"/>
                  <a:gd name="T18" fmla="*/ 0 w 185"/>
                  <a:gd name="T19" fmla="*/ 0 h 250"/>
                  <a:gd name="T20" fmla="*/ 0 w 185"/>
                  <a:gd name="T21" fmla="*/ 0 h 250"/>
                  <a:gd name="T22" fmla="*/ 0 w 185"/>
                  <a:gd name="T23" fmla="*/ 0 h 250"/>
                  <a:gd name="T24" fmla="*/ 0 w 185"/>
                  <a:gd name="T25" fmla="*/ 0 h 250"/>
                  <a:gd name="T26" fmla="*/ 0 w 185"/>
                  <a:gd name="T27" fmla="*/ 0 h 250"/>
                  <a:gd name="T28" fmla="*/ 0 w 185"/>
                  <a:gd name="T29" fmla="*/ 0 h 250"/>
                  <a:gd name="T30" fmla="*/ 0 w 185"/>
                  <a:gd name="T31" fmla="*/ 0 h 250"/>
                  <a:gd name="T32" fmla="*/ 0 w 185"/>
                  <a:gd name="T33" fmla="*/ 0 h 250"/>
                  <a:gd name="T34" fmla="*/ 0 w 185"/>
                  <a:gd name="T35" fmla="*/ 0 h 250"/>
                  <a:gd name="T36" fmla="*/ 0 w 185"/>
                  <a:gd name="T37" fmla="*/ 0 h 250"/>
                  <a:gd name="T38" fmla="*/ 0 w 185"/>
                  <a:gd name="T39" fmla="*/ 0 h 250"/>
                  <a:gd name="T40" fmla="*/ 0 w 185"/>
                  <a:gd name="T41" fmla="*/ 0 h 250"/>
                  <a:gd name="T42" fmla="*/ 0 w 185"/>
                  <a:gd name="T43" fmla="*/ 0 h 250"/>
                  <a:gd name="T44" fmla="*/ 0 w 185"/>
                  <a:gd name="T45" fmla="*/ 0 h 250"/>
                  <a:gd name="T46" fmla="*/ 0 w 185"/>
                  <a:gd name="T47" fmla="*/ 0 h 250"/>
                  <a:gd name="T48" fmla="*/ 0 w 185"/>
                  <a:gd name="T49" fmla="*/ 0 h 250"/>
                  <a:gd name="T50" fmla="*/ 0 w 185"/>
                  <a:gd name="T51" fmla="*/ 0 h 250"/>
                  <a:gd name="T52" fmla="*/ 0 w 185"/>
                  <a:gd name="T53" fmla="*/ 0 h 250"/>
                  <a:gd name="T54" fmla="*/ 0 w 185"/>
                  <a:gd name="T55" fmla="*/ 0 h 250"/>
                  <a:gd name="T56" fmla="*/ 0 w 185"/>
                  <a:gd name="T57" fmla="*/ 0 h 250"/>
                  <a:gd name="T58" fmla="*/ 0 w 185"/>
                  <a:gd name="T59" fmla="*/ 0 h 250"/>
                  <a:gd name="T60" fmla="*/ 0 w 185"/>
                  <a:gd name="T61" fmla="*/ 0 h 250"/>
                  <a:gd name="T62" fmla="*/ 0 w 185"/>
                  <a:gd name="T63" fmla="*/ 0 h 250"/>
                  <a:gd name="T64" fmla="*/ 0 w 185"/>
                  <a:gd name="T65" fmla="*/ 0 h 250"/>
                  <a:gd name="T66" fmla="*/ 0 w 185"/>
                  <a:gd name="T67" fmla="*/ 0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5"/>
                  <a:gd name="T103" fmla="*/ 0 h 250"/>
                  <a:gd name="T104" fmla="*/ 185 w 185"/>
                  <a:gd name="T105" fmla="*/ 250 h 2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5" h="250">
                    <a:moveTo>
                      <a:pt x="182" y="0"/>
                    </a:moveTo>
                    <a:lnTo>
                      <a:pt x="177" y="0"/>
                    </a:lnTo>
                    <a:lnTo>
                      <a:pt x="170" y="3"/>
                    </a:lnTo>
                    <a:lnTo>
                      <a:pt x="161" y="10"/>
                    </a:lnTo>
                    <a:lnTo>
                      <a:pt x="152" y="17"/>
                    </a:lnTo>
                    <a:lnTo>
                      <a:pt x="143" y="27"/>
                    </a:lnTo>
                    <a:lnTo>
                      <a:pt x="135" y="37"/>
                    </a:lnTo>
                    <a:lnTo>
                      <a:pt x="128" y="49"/>
                    </a:lnTo>
                    <a:lnTo>
                      <a:pt x="124" y="60"/>
                    </a:lnTo>
                    <a:lnTo>
                      <a:pt x="117" y="76"/>
                    </a:lnTo>
                    <a:lnTo>
                      <a:pt x="108" y="81"/>
                    </a:lnTo>
                    <a:lnTo>
                      <a:pt x="101" y="85"/>
                    </a:lnTo>
                    <a:lnTo>
                      <a:pt x="95" y="95"/>
                    </a:lnTo>
                    <a:lnTo>
                      <a:pt x="93" y="102"/>
                    </a:lnTo>
                    <a:lnTo>
                      <a:pt x="89" y="109"/>
                    </a:lnTo>
                    <a:lnTo>
                      <a:pt x="85" y="115"/>
                    </a:lnTo>
                    <a:lnTo>
                      <a:pt x="80" y="120"/>
                    </a:lnTo>
                    <a:lnTo>
                      <a:pt x="74" y="126"/>
                    </a:lnTo>
                    <a:lnTo>
                      <a:pt x="69" y="132"/>
                    </a:lnTo>
                    <a:lnTo>
                      <a:pt x="65" y="139"/>
                    </a:lnTo>
                    <a:lnTo>
                      <a:pt x="62" y="148"/>
                    </a:lnTo>
                    <a:lnTo>
                      <a:pt x="58" y="155"/>
                    </a:lnTo>
                    <a:lnTo>
                      <a:pt x="53" y="163"/>
                    </a:lnTo>
                    <a:lnTo>
                      <a:pt x="47" y="170"/>
                    </a:lnTo>
                    <a:lnTo>
                      <a:pt x="39" y="178"/>
                    </a:lnTo>
                    <a:lnTo>
                      <a:pt x="32" y="187"/>
                    </a:lnTo>
                    <a:lnTo>
                      <a:pt x="26" y="196"/>
                    </a:lnTo>
                    <a:lnTo>
                      <a:pt x="20" y="206"/>
                    </a:lnTo>
                    <a:lnTo>
                      <a:pt x="17" y="215"/>
                    </a:lnTo>
                    <a:lnTo>
                      <a:pt x="13" y="226"/>
                    </a:lnTo>
                    <a:lnTo>
                      <a:pt x="5" y="236"/>
                    </a:lnTo>
                    <a:lnTo>
                      <a:pt x="0" y="245"/>
                    </a:lnTo>
                    <a:lnTo>
                      <a:pt x="3" y="250"/>
                    </a:lnTo>
                    <a:lnTo>
                      <a:pt x="12" y="247"/>
                    </a:lnTo>
                    <a:lnTo>
                      <a:pt x="19" y="236"/>
                    </a:lnTo>
                    <a:lnTo>
                      <a:pt x="27" y="225"/>
                    </a:lnTo>
                    <a:lnTo>
                      <a:pt x="32" y="218"/>
                    </a:lnTo>
                    <a:lnTo>
                      <a:pt x="38" y="214"/>
                    </a:lnTo>
                    <a:lnTo>
                      <a:pt x="48" y="206"/>
                    </a:lnTo>
                    <a:lnTo>
                      <a:pt x="55" y="195"/>
                    </a:lnTo>
                    <a:lnTo>
                      <a:pt x="57" y="185"/>
                    </a:lnTo>
                    <a:lnTo>
                      <a:pt x="59" y="179"/>
                    </a:lnTo>
                    <a:lnTo>
                      <a:pt x="64" y="173"/>
                    </a:lnTo>
                    <a:lnTo>
                      <a:pt x="69" y="167"/>
                    </a:lnTo>
                    <a:lnTo>
                      <a:pt x="76" y="159"/>
                    </a:lnTo>
                    <a:lnTo>
                      <a:pt x="84" y="152"/>
                    </a:lnTo>
                    <a:lnTo>
                      <a:pt x="89" y="146"/>
                    </a:lnTo>
                    <a:lnTo>
                      <a:pt x="93" y="138"/>
                    </a:lnTo>
                    <a:lnTo>
                      <a:pt x="95" y="132"/>
                    </a:lnTo>
                    <a:lnTo>
                      <a:pt x="101" y="120"/>
                    </a:lnTo>
                    <a:lnTo>
                      <a:pt x="111" y="112"/>
                    </a:lnTo>
                    <a:lnTo>
                      <a:pt x="121" y="102"/>
                    </a:lnTo>
                    <a:lnTo>
                      <a:pt x="126" y="92"/>
                    </a:lnTo>
                    <a:lnTo>
                      <a:pt x="128" y="87"/>
                    </a:lnTo>
                    <a:lnTo>
                      <a:pt x="131" y="81"/>
                    </a:lnTo>
                    <a:lnTo>
                      <a:pt x="137" y="76"/>
                    </a:lnTo>
                    <a:lnTo>
                      <a:pt x="143" y="70"/>
                    </a:lnTo>
                    <a:lnTo>
                      <a:pt x="148" y="63"/>
                    </a:lnTo>
                    <a:lnTo>
                      <a:pt x="153" y="58"/>
                    </a:lnTo>
                    <a:lnTo>
                      <a:pt x="155" y="52"/>
                    </a:lnTo>
                    <a:lnTo>
                      <a:pt x="155" y="46"/>
                    </a:lnTo>
                    <a:lnTo>
                      <a:pt x="156" y="40"/>
                    </a:lnTo>
                    <a:lnTo>
                      <a:pt x="159" y="34"/>
                    </a:lnTo>
                    <a:lnTo>
                      <a:pt x="165" y="28"/>
                    </a:lnTo>
                    <a:lnTo>
                      <a:pt x="173" y="20"/>
                    </a:lnTo>
                    <a:lnTo>
                      <a:pt x="179" y="14"/>
                    </a:lnTo>
                    <a:lnTo>
                      <a:pt x="183" y="8"/>
                    </a:lnTo>
                    <a:lnTo>
                      <a:pt x="185" y="3"/>
                    </a:lnTo>
                    <a:lnTo>
                      <a:pt x="182"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9" name="Freeform 722"/>
              <p:cNvSpPr>
                <a:spLocks noChangeArrowheads="1"/>
              </p:cNvSpPr>
              <p:nvPr/>
            </p:nvSpPr>
            <p:spPr bwMode="auto">
              <a:xfrm>
                <a:off x="3573" y="2511"/>
                <a:ext cx="30" cy="42"/>
              </a:xfrm>
              <a:custGeom>
                <a:avLst/>
                <a:gdLst>
                  <a:gd name="T0" fmla="*/ 0 w 116"/>
                  <a:gd name="T1" fmla="*/ 0 h 167"/>
                  <a:gd name="T2" fmla="*/ 0 w 116"/>
                  <a:gd name="T3" fmla="*/ 0 h 167"/>
                  <a:gd name="T4" fmla="*/ 0 w 116"/>
                  <a:gd name="T5" fmla="*/ 0 h 167"/>
                  <a:gd name="T6" fmla="*/ 0 w 116"/>
                  <a:gd name="T7" fmla="*/ 0 h 167"/>
                  <a:gd name="T8" fmla="*/ 0 w 116"/>
                  <a:gd name="T9" fmla="*/ 0 h 167"/>
                  <a:gd name="T10" fmla="*/ 0 w 116"/>
                  <a:gd name="T11" fmla="*/ 0 h 167"/>
                  <a:gd name="T12" fmla="*/ 0 w 116"/>
                  <a:gd name="T13" fmla="*/ 0 h 167"/>
                  <a:gd name="T14" fmla="*/ 0 w 116"/>
                  <a:gd name="T15" fmla="*/ 0 h 167"/>
                  <a:gd name="T16" fmla="*/ 0 w 116"/>
                  <a:gd name="T17" fmla="*/ 0 h 167"/>
                  <a:gd name="T18" fmla="*/ 0 w 116"/>
                  <a:gd name="T19" fmla="*/ 0 h 167"/>
                  <a:gd name="T20" fmla="*/ 0 w 116"/>
                  <a:gd name="T21" fmla="*/ 0 h 167"/>
                  <a:gd name="T22" fmla="*/ 0 w 116"/>
                  <a:gd name="T23" fmla="*/ 0 h 167"/>
                  <a:gd name="T24" fmla="*/ 0 w 116"/>
                  <a:gd name="T25" fmla="*/ 0 h 167"/>
                  <a:gd name="T26" fmla="*/ 0 w 116"/>
                  <a:gd name="T27" fmla="*/ 0 h 167"/>
                  <a:gd name="T28" fmla="*/ 0 w 116"/>
                  <a:gd name="T29" fmla="*/ 0 h 167"/>
                  <a:gd name="T30" fmla="*/ 0 w 116"/>
                  <a:gd name="T31" fmla="*/ 0 h 167"/>
                  <a:gd name="T32" fmla="*/ 0 w 116"/>
                  <a:gd name="T33" fmla="*/ 0 h 167"/>
                  <a:gd name="T34" fmla="*/ 0 w 116"/>
                  <a:gd name="T35" fmla="*/ 0 h 167"/>
                  <a:gd name="T36" fmla="*/ 0 w 116"/>
                  <a:gd name="T37" fmla="*/ 0 h 167"/>
                  <a:gd name="T38" fmla="*/ 0 w 116"/>
                  <a:gd name="T39" fmla="*/ 0 h 167"/>
                  <a:gd name="T40" fmla="*/ 0 w 116"/>
                  <a:gd name="T41" fmla="*/ 0 h 167"/>
                  <a:gd name="T42" fmla="*/ 0 w 116"/>
                  <a:gd name="T43" fmla="*/ 0 h 167"/>
                  <a:gd name="T44" fmla="*/ 0 w 116"/>
                  <a:gd name="T45" fmla="*/ 0 h 167"/>
                  <a:gd name="T46" fmla="*/ 0 w 116"/>
                  <a:gd name="T47" fmla="*/ 0 h 167"/>
                  <a:gd name="T48" fmla="*/ 0 w 116"/>
                  <a:gd name="T49" fmla="*/ 0 h 167"/>
                  <a:gd name="T50" fmla="*/ 0 w 116"/>
                  <a:gd name="T51" fmla="*/ 0 h 167"/>
                  <a:gd name="T52" fmla="*/ 0 w 116"/>
                  <a:gd name="T53" fmla="*/ 0 h 167"/>
                  <a:gd name="T54" fmla="*/ 0 w 116"/>
                  <a:gd name="T55" fmla="*/ 0 h 167"/>
                  <a:gd name="T56" fmla="*/ 0 w 116"/>
                  <a:gd name="T57" fmla="*/ 0 h 167"/>
                  <a:gd name="T58" fmla="*/ 0 w 116"/>
                  <a:gd name="T59" fmla="*/ 0 h 167"/>
                  <a:gd name="T60" fmla="*/ 0 w 116"/>
                  <a:gd name="T61" fmla="*/ 0 h 167"/>
                  <a:gd name="T62" fmla="*/ 0 w 116"/>
                  <a:gd name="T63" fmla="*/ 0 h 167"/>
                  <a:gd name="T64" fmla="*/ 0 w 116"/>
                  <a:gd name="T65" fmla="*/ 0 h 167"/>
                  <a:gd name="T66" fmla="*/ 0 w 116"/>
                  <a:gd name="T67" fmla="*/ 0 h 167"/>
                  <a:gd name="T68" fmla="*/ 0 w 116"/>
                  <a:gd name="T69" fmla="*/ 0 h 167"/>
                  <a:gd name="T70" fmla="*/ 0 w 116"/>
                  <a:gd name="T71" fmla="*/ 0 h 167"/>
                  <a:gd name="T72" fmla="*/ 0 w 116"/>
                  <a:gd name="T73" fmla="*/ 0 h 167"/>
                  <a:gd name="T74" fmla="*/ 0 w 116"/>
                  <a:gd name="T75" fmla="*/ 0 h 167"/>
                  <a:gd name="T76" fmla="*/ 0 w 116"/>
                  <a:gd name="T77" fmla="*/ 0 h 167"/>
                  <a:gd name="T78" fmla="*/ 0 w 116"/>
                  <a:gd name="T79" fmla="*/ 0 h 167"/>
                  <a:gd name="T80" fmla="*/ 0 w 116"/>
                  <a:gd name="T81" fmla="*/ 0 h 167"/>
                  <a:gd name="T82" fmla="*/ 0 w 116"/>
                  <a:gd name="T83" fmla="*/ 0 h 167"/>
                  <a:gd name="T84" fmla="*/ 0 w 116"/>
                  <a:gd name="T85" fmla="*/ 0 h 167"/>
                  <a:gd name="T86" fmla="*/ 0 w 116"/>
                  <a:gd name="T87" fmla="*/ 0 h 167"/>
                  <a:gd name="T88" fmla="*/ 0 w 116"/>
                  <a:gd name="T89" fmla="*/ 0 h 1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67"/>
                  <a:gd name="T137" fmla="*/ 116 w 116"/>
                  <a:gd name="T138" fmla="*/ 167 h 1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67">
                    <a:moveTo>
                      <a:pt x="111" y="0"/>
                    </a:moveTo>
                    <a:lnTo>
                      <a:pt x="105" y="1"/>
                    </a:lnTo>
                    <a:lnTo>
                      <a:pt x="96" y="6"/>
                    </a:lnTo>
                    <a:lnTo>
                      <a:pt x="90" y="12"/>
                    </a:lnTo>
                    <a:lnTo>
                      <a:pt x="87" y="20"/>
                    </a:lnTo>
                    <a:lnTo>
                      <a:pt x="83" y="31"/>
                    </a:lnTo>
                    <a:lnTo>
                      <a:pt x="78" y="36"/>
                    </a:lnTo>
                    <a:lnTo>
                      <a:pt x="71" y="42"/>
                    </a:lnTo>
                    <a:lnTo>
                      <a:pt x="65" y="54"/>
                    </a:lnTo>
                    <a:lnTo>
                      <a:pt x="59" y="68"/>
                    </a:lnTo>
                    <a:lnTo>
                      <a:pt x="51" y="77"/>
                    </a:lnTo>
                    <a:lnTo>
                      <a:pt x="42" y="86"/>
                    </a:lnTo>
                    <a:lnTo>
                      <a:pt x="37" y="99"/>
                    </a:lnTo>
                    <a:lnTo>
                      <a:pt x="34" y="108"/>
                    </a:lnTo>
                    <a:lnTo>
                      <a:pt x="28" y="115"/>
                    </a:lnTo>
                    <a:lnTo>
                      <a:pt x="21" y="123"/>
                    </a:lnTo>
                    <a:lnTo>
                      <a:pt x="14" y="130"/>
                    </a:lnTo>
                    <a:lnTo>
                      <a:pt x="7" y="138"/>
                    </a:lnTo>
                    <a:lnTo>
                      <a:pt x="2" y="146"/>
                    </a:lnTo>
                    <a:lnTo>
                      <a:pt x="0" y="154"/>
                    </a:lnTo>
                    <a:lnTo>
                      <a:pt x="2" y="164"/>
                    </a:lnTo>
                    <a:lnTo>
                      <a:pt x="5" y="167"/>
                    </a:lnTo>
                    <a:lnTo>
                      <a:pt x="10" y="165"/>
                    </a:lnTo>
                    <a:lnTo>
                      <a:pt x="16" y="159"/>
                    </a:lnTo>
                    <a:lnTo>
                      <a:pt x="21" y="152"/>
                    </a:lnTo>
                    <a:lnTo>
                      <a:pt x="26" y="144"/>
                    </a:lnTo>
                    <a:lnTo>
                      <a:pt x="33" y="135"/>
                    </a:lnTo>
                    <a:lnTo>
                      <a:pt x="38" y="128"/>
                    </a:lnTo>
                    <a:lnTo>
                      <a:pt x="42" y="123"/>
                    </a:lnTo>
                    <a:lnTo>
                      <a:pt x="50" y="115"/>
                    </a:lnTo>
                    <a:lnTo>
                      <a:pt x="55" y="105"/>
                    </a:lnTo>
                    <a:lnTo>
                      <a:pt x="60" y="94"/>
                    </a:lnTo>
                    <a:lnTo>
                      <a:pt x="70" y="86"/>
                    </a:lnTo>
                    <a:lnTo>
                      <a:pt x="79" y="77"/>
                    </a:lnTo>
                    <a:lnTo>
                      <a:pt x="83" y="68"/>
                    </a:lnTo>
                    <a:lnTo>
                      <a:pt x="86" y="59"/>
                    </a:lnTo>
                    <a:lnTo>
                      <a:pt x="92" y="53"/>
                    </a:lnTo>
                    <a:lnTo>
                      <a:pt x="98" y="47"/>
                    </a:lnTo>
                    <a:lnTo>
                      <a:pt x="100" y="37"/>
                    </a:lnTo>
                    <a:lnTo>
                      <a:pt x="103" y="29"/>
                    </a:lnTo>
                    <a:lnTo>
                      <a:pt x="109" y="24"/>
                    </a:lnTo>
                    <a:lnTo>
                      <a:pt x="115" y="20"/>
                    </a:lnTo>
                    <a:lnTo>
                      <a:pt x="116" y="12"/>
                    </a:lnTo>
                    <a:lnTo>
                      <a:pt x="114" y="4"/>
                    </a:lnTo>
                    <a:lnTo>
                      <a:pt x="111"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0" name="Freeform 723"/>
              <p:cNvSpPr>
                <a:spLocks noChangeArrowheads="1"/>
              </p:cNvSpPr>
              <p:nvPr/>
            </p:nvSpPr>
            <p:spPr bwMode="auto">
              <a:xfrm>
                <a:off x="3522" y="2560"/>
                <a:ext cx="50" cy="69"/>
              </a:xfrm>
              <a:custGeom>
                <a:avLst/>
                <a:gdLst>
                  <a:gd name="T0" fmla="*/ 0 w 192"/>
                  <a:gd name="T1" fmla="*/ 0 h 266"/>
                  <a:gd name="T2" fmla="*/ 0 w 192"/>
                  <a:gd name="T3" fmla="*/ 0 h 266"/>
                  <a:gd name="T4" fmla="*/ 0 w 192"/>
                  <a:gd name="T5" fmla="*/ 0 h 266"/>
                  <a:gd name="T6" fmla="*/ 0 w 192"/>
                  <a:gd name="T7" fmla="*/ 0 h 266"/>
                  <a:gd name="T8" fmla="*/ 0 w 192"/>
                  <a:gd name="T9" fmla="*/ 0 h 266"/>
                  <a:gd name="T10" fmla="*/ 0 w 192"/>
                  <a:gd name="T11" fmla="*/ 0 h 266"/>
                  <a:gd name="T12" fmla="*/ 0 w 192"/>
                  <a:gd name="T13" fmla="*/ 0 h 266"/>
                  <a:gd name="T14" fmla="*/ 0 w 192"/>
                  <a:gd name="T15" fmla="*/ 0 h 266"/>
                  <a:gd name="T16" fmla="*/ 0 w 192"/>
                  <a:gd name="T17" fmla="*/ 0 h 266"/>
                  <a:gd name="T18" fmla="*/ 0 w 192"/>
                  <a:gd name="T19" fmla="*/ 0 h 266"/>
                  <a:gd name="T20" fmla="*/ 0 w 192"/>
                  <a:gd name="T21" fmla="*/ 0 h 266"/>
                  <a:gd name="T22" fmla="*/ 0 w 192"/>
                  <a:gd name="T23" fmla="*/ 0 h 266"/>
                  <a:gd name="T24" fmla="*/ 0 w 192"/>
                  <a:gd name="T25" fmla="*/ 0 h 266"/>
                  <a:gd name="T26" fmla="*/ 0 w 192"/>
                  <a:gd name="T27" fmla="*/ 0 h 266"/>
                  <a:gd name="T28" fmla="*/ 0 w 192"/>
                  <a:gd name="T29" fmla="*/ 0 h 266"/>
                  <a:gd name="T30" fmla="*/ 0 w 192"/>
                  <a:gd name="T31" fmla="*/ 0 h 266"/>
                  <a:gd name="T32" fmla="*/ 0 w 192"/>
                  <a:gd name="T33" fmla="*/ 0 h 266"/>
                  <a:gd name="T34" fmla="*/ 0 w 192"/>
                  <a:gd name="T35" fmla="*/ 0 h 266"/>
                  <a:gd name="T36" fmla="*/ 0 w 192"/>
                  <a:gd name="T37" fmla="*/ 0 h 266"/>
                  <a:gd name="T38" fmla="*/ 0 w 192"/>
                  <a:gd name="T39" fmla="*/ 0 h 266"/>
                  <a:gd name="T40" fmla="*/ 0 w 192"/>
                  <a:gd name="T41" fmla="*/ 0 h 266"/>
                  <a:gd name="T42" fmla="*/ 0 w 192"/>
                  <a:gd name="T43" fmla="*/ 0 h 266"/>
                  <a:gd name="T44" fmla="*/ 0 w 192"/>
                  <a:gd name="T45" fmla="*/ 0 h 266"/>
                  <a:gd name="T46" fmla="*/ 0 w 192"/>
                  <a:gd name="T47" fmla="*/ 0 h 266"/>
                  <a:gd name="T48" fmla="*/ 0 w 192"/>
                  <a:gd name="T49" fmla="*/ 0 h 266"/>
                  <a:gd name="T50" fmla="*/ 0 w 192"/>
                  <a:gd name="T51" fmla="*/ 0 h 266"/>
                  <a:gd name="T52" fmla="*/ 0 w 192"/>
                  <a:gd name="T53" fmla="*/ 0 h 266"/>
                  <a:gd name="T54" fmla="*/ 0 w 192"/>
                  <a:gd name="T55" fmla="*/ 0 h 266"/>
                  <a:gd name="T56" fmla="*/ 0 w 192"/>
                  <a:gd name="T57" fmla="*/ 0 h 266"/>
                  <a:gd name="T58" fmla="*/ 0 w 192"/>
                  <a:gd name="T59" fmla="*/ 0 h 266"/>
                  <a:gd name="T60" fmla="*/ 0 w 192"/>
                  <a:gd name="T61" fmla="*/ 0 h 266"/>
                  <a:gd name="T62" fmla="*/ 0 w 192"/>
                  <a:gd name="T63" fmla="*/ 0 h 266"/>
                  <a:gd name="T64" fmla="*/ 0 w 192"/>
                  <a:gd name="T65" fmla="*/ 0 h 266"/>
                  <a:gd name="T66" fmla="*/ 0 w 192"/>
                  <a:gd name="T67" fmla="*/ 0 h 266"/>
                  <a:gd name="T68" fmla="*/ 0 w 192"/>
                  <a:gd name="T69" fmla="*/ 0 h 266"/>
                  <a:gd name="T70" fmla="*/ 0 w 192"/>
                  <a:gd name="T71" fmla="*/ 0 h 266"/>
                  <a:gd name="T72" fmla="*/ 0 w 192"/>
                  <a:gd name="T73" fmla="*/ 0 h 266"/>
                  <a:gd name="T74" fmla="*/ 0 w 192"/>
                  <a:gd name="T75" fmla="*/ 0 h 266"/>
                  <a:gd name="T76" fmla="*/ 0 w 192"/>
                  <a:gd name="T77" fmla="*/ 0 h 266"/>
                  <a:gd name="T78" fmla="*/ 0 w 192"/>
                  <a:gd name="T79" fmla="*/ 0 h 2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2"/>
                  <a:gd name="T121" fmla="*/ 0 h 266"/>
                  <a:gd name="T122" fmla="*/ 192 w 192"/>
                  <a:gd name="T123" fmla="*/ 266 h 2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2" h="266">
                    <a:moveTo>
                      <a:pt x="189" y="0"/>
                    </a:moveTo>
                    <a:lnTo>
                      <a:pt x="183" y="0"/>
                    </a:lnTo>
                    <a:lnTo>
                      <a:pt x="177" y="1"/>
                    </a:lnTo>
                    <a:lnTo>
                      <a:pt x="171" y="4"/>
                    </a:lnTo>
                    <a:lnTo>
                      <a:pt x="164" y="8"/>
                    </a:lnTo>
                    <a:lnTo>
                      <a:pt x="158" y="13"/>
                    </a:lnTo>
                    <a:lnTo>
                      <a:pt x="154" y="20"/>
                    </a:lnTo>
                    <a:lnTo>
                      <a:pt x="149" y="27"/>
                    </a:lnTo>
                    <a:lnTo>
                      <a:pt x="148" y="33"/>
                    </a:lnTo>
                    <a:lnTo>
                      <a:pt x="146" y="40"/>
                    </a:lnTo>
                    <a:lnTo>
                      <a:pt x="142" y="46"/>
                    </a:lnTo>
                    <a:lnTo>
                      <a:pt x="137" y="52"/>
                    </a:lnTo>
                    <a:lnTo>
                      <a:pt x="130" y="59"/>
                    </a:lnTo>
                    <a:lnTo>
                      <a:pt x="124" y="65"/>
                    </a:lnTo>
                    <a:lnTo>
                      <a:pt x="119" y="72"/>
                    </a:lnTo>
                    <a:lnTo>
                      <a:pt x="116" y="79"/>
                    </a:lnTo>
                    <a:lnTo>
                      <a:pt x="113" y="86"/>
                    </a:lnTo>
                    <a:lnTo>
                      <a:pt x="112" y="91"/>
                    </a:lnTo>
                    <a:lnTo>
                      <a:pt x="108" y="97"/>
                    </a:lnTo>
                    <a:lnTo>
                      <a:pt x="104" y="103"/>
                    </a:lnTo>
                    <a:lnTo>
                      <a:pt x="98" y="108"/>
                    </a:lnTo>
                    <a:lnTo>
                      <a:pt x="92" y="114"/>
                    </a:lnTo>
                    <a:lnTo>
                      <a:pt x="87" y="120"/>
                    </a:lnTo>
                    <a:lnTo>
                      <a:pt x="83" y="126"/>
                    </a:lnTo>
                    <a:lnTo>
                      <a:pt x="81" y="133"/>
                    </a:lnTo>
                    <a:lnTo>
                      <a:pt x="75" y="141"/>
                    </a:lnTo>
                    <a:lnTo>
                      <a:pt x="68" y="149"/>
                    </a:lnTo>
                    <a:lnTo>
                      <a:pt x="60" y="156"/>
                    </a:lnTo>
                    <a:lnTo>
                      <a:pt x="58" y="163"/>
                    </a:lnTo>
                    <a:lnTo>
                      <a:pt x="54" y="174"/>
                    </a:lnTo>
                    <a:lnTo>
                      <a:pt x="46" y="185"/>
                    </a:lnTo>
                    <a:lnTo>
                      <a:pt x="36" y="197"/>
                    </a:lnTo>
                    <a:lnTo>
                      <a:pt x="31" y="208"/>
                    </a:lnTo>
                    <a:lnTo>
                      <a:pt x="29" y="216"/>
                    </a:lnTo>
                    <a:lnTo>
                      <a:pt x="23" y="224"/>
                    </a:lnTo>
                    <a:lnTo>
                      <a:pt x="18" y="233"/>
                    </a:lnTo>
                    <a:lnTo>
                      <a:pt x="12" y="242"/>
                    </a:lnTo>
                    <a:lnTo>
                      <a:pt x="6" y="252"/>
                    </a:lnTo>
                    <a:lnTo>
                      <a:pt x="2" y="259"/>
                    </a:lnTo>
                    <a:lnTo>
                      <a:pt x="0" y="264"/>
                    </a:lnTo>
                    <a:lnTo>
                      <a:pt x="2" y="266"/>
                    </a:lnTo>
                    <a:lnTo>
                      <a:pt x="8" y="266"/>
                    </a:lnTo>
                    <a:lnTo>
                      <a:pt x="13" y="262"/>
                    </a:lnTo>
                    <a:lnTo>
                      <a:pt x="18" y="257"/>
                    </a:lnTo>
                    <a:lnTo>
                      <a:pt x="23" y="250"/>
                    </a:lnTo>
                    <a:lnTo>
                      <a:pt x="29" y="241"/>
                    </a:lnTo>
                    <a:lnTo>
                      <a:pt x="34" y="234"/>
                    </a:lnTo>
                    <a:lnTo>
                      <a:pt x="39" y="228"/>
                    </a:lnTo>
                    <a:lnTo>
                      <a:pt x="45" y="224"/>
                    </a:lnTo>
                    <a:lnTo>
                      <a:pt x="50" y="220"/>
                    </a:lnTo>
                    <a:lnTo>
                      <a:pt x="54" y="214"/>
                    </a:lnTo>
                    <a:lnTo>
                      <a:pt x="58" y="205"/>
                    </a:lnTo>
                    <a:lnTo>
                      <a:pt x="63" y="197"/>
                    </a:lnTo>
                    <a:lnTo>
                      <a:pt x="66" y="188"/>
                    </a:lnTo>
                    <a:lnTo>
                      <a:pt x="70" y="180"/>
                    </a:lnTo>
                    <a:lnTo>
                      <a:pt x="76" y="174"/>
                    </a:lnTo>
                    <a:lnTo>
                      <a:pt x="83" y="169"/>
                    </a:lnTo>
                    <a:lnTo>
                      <a:pt x="89" y="166"/>
                    </a:lnTo>
                    <a:lnTo>
                      <a:pt x="93" y="160"/>
                    </a:lnTo>
                    <a:lnTo>
                      <a:pt x="95" y="153"/>
                    </a:lnTo>
                    <a:lnTo>
                      <a:pt x="98" y="144"/>
                    </a:lnTo>
                    <a:lnTo>
                      <a:pt x="101" y="136"/>
                    </a:lnTo>
                    <a:lnTo>
                      <a:pt x="104" y="126"/>
                    </a:lnTo>
                    <a:lnTo>
                      <a:pt x="110" y="119"/>
                    </a:lnTo>
                    <a:lnTo>
                      <a:pt x="119" y="112"/>
                    </a:lnTo>
                    <a:lnTo>
                      <a:pt x="127" y="105"/>
                    </a:lnTo>
                    <a:lnTo>
                      <a:pt x="130" y="98"/>
                    </a:lnTo>
                    <a:lnTo>
                      <a:pt x="135" y="87"/>
                    </a:lnTo>
                    <a:lnTo>
                      <a:pt x="148" y="73"/>
                    </a:lnTo>
                    <a:lnTo>
                      <a:pt x="155" y="67"/>
                    </a:lnTo>
                    <a:lnTo>
                      <a:pt x="160" y="60"/>
                    </a:lnTo>
                    <a:lnTo>
                      <a:pt x="164" y="52"/>
                    </a:lnTo>
                    <a:lnTo>
                      <a:pt x="168" y="44"/>
                    </a:lnTo>
                    <a:lnTo>
                      <a:pt x="172" y="37"/>
                    </a:lnTo>
                    <a:lnTo>
                      <a:pt x="175" y="30"/>
                    </a:lnTo>
                    <a:lnTo>
                      <a:pt x="178" y="25"/>
                    </a:lnTo>
                    <a:lnTo>
                      <a:pt x="182" y="22"/>
                    </a:lnTo>
                    <a:lnTo>
                      <a:pt x="189" y="17"/>
                    </a:lnTo>
                    <a:lnTo>
                      <a:pt x="192" y="9"/>
                    </a:lnTo>
                    <a:lnTo>
                      <a:pt x="192" y="3"/>
                    </a:lnTo>
                    <a:lnTo>
                      <a:pt x="189"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 name="Freeform 724"/>
              <p:cNvSpPr>
                <a:spLocks noChangeArrowheads="1"/>
              </p:cNvSpPr>
              <p:nvPr/>
            </p:nvSpPr>
            <p:spPr bwMode="auto">
              <a:xfrm>
                <a:off x="3512" y="2635"/>
                <a:ext cx="11" cy="14"/>
              </a:xfrm>
              <a:custGeom>
                <a:avLst/>
                <a:gdLst>
                  <a:gd name="T0" fmla="*/ 0 w 42"/>
                  <a:gd name="T1" fmla="*/ 0 h 53"/>
                  <a:gd name="T2" fmla="*/ 0 w 42"/>
                  <a:gd name="T3" fmla="*/ 0 h 53"/>
                  <a:gd name="T4" fmla="*/ 0 w 42"/>
                  <a:gd name="T5" fmla="*/ 0 h 53"/>
                  <a:gd name="T6" fmla="*/ 0 w 42"/>
                  <a:gd name="T7" fmla="*/ 0 h 53"/>
                  <a:gd name="T8" fmla="*/ 0 w 42"/>
                  <a:gd name="T9" fmla="*/ 0 h 53"/>
                  <a:gd name="T10" fmla="*/ 0 w 42"/>
                  <a:gd name="T11" fmla="*/ 0 h 53"/>
                  <a:gd name="T12" fmla="*/ 0 w 42"/>
                  <a:gd name="T13" fmla="*/ 0 h 53"/>
                  <a:gd name="T14" fmla="*/ 0 w 42"/>
                  <a:gd name="T15" fmla="*/ 0 h 53"/>
                  <a:gd name="T16" fmla="*/ 0 w 42"/>
                  <a:gd name="T17" fmla="*/ 0 h 53"/>
                  <a:gd name="T18" fmla="*/ 0 w 42"/>
                  <a:gd name="T19" fmla="*/ 0 h 53"/>
                  <a:gd name="T20" fmla="*/ 0 w 42"/>
                  <a:gd name="T21" fmla="*/ 0 h 53"/>
                  <a:gd name="T22" fmla="*/ 0 w 42"/>
                  <a:gd name="T23" fmla="*/ 0 h 53"/>
                  <a:gd name="T24" fmla="*/ 0 w 42"/>
                  <a:gd name="T25" fmla="*/ 0 h 53"/>
                  <a:gd name="T26" fmla="*/ 0 w 42"/>
                  <a:gd name="T27" fmla="*/ 0 h 53"/>
                  <a:gd name="T28" fmla="*/ 0 w 42"/>
                  <a:gd name="T29" fmla="*/ 0 h 53"/>
                  <a:gd name="T30" fmla="*/ 0 w 42"/>
                  <a:gd name="T31" fmla="*/ 0 h 53"/>
                  <a:gd name="T32" fmla="*/ 0 w 42"/>
                  <a:gd name="T33" fmla="*/ 0 h 53"/>
                  <a:gd name="T34" fmla="*/ 0 w 42"/>
                  <a:gd name="T35" fmla="*/ 0 h 53"/>
                  <a:gd name="T36" fmla="*/ 0 w 42"/>
                  <a:gd name="T37" fmla="*/ 0 h 53"/>
                  <a:gd name="T38" fmla="*/ 0 w 42"/>
                  <a:gd name="T39" fmla="*/ 0 h 53"/>
                  <a:gd name="T40" fmla="*/ 0 w 42"/>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3"/>
                  <a:gd name="T65" fmla="*/ 42 w 42"/>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3">
                    <a:moveTo>
                      <a:pt x="35" y="0"/>
                    </a:moveTo>
                    <a:lnTo>
                      <a:pt x="30" y="6"/>
                    </a:lnTo>
                    <a:lnTo>
                      <a:pt x="24" y="11"/>
                    </a:lnTo>
                    <a:lnTo>
                      <a:pt x="17" y="17"/>
                    </a:lnTo>
                    <a:lnTo>
                      <a:pt x="12" y="25"/>
                    </a:lnTo>
                    <a:lnTo>
                      <a:pt x="5" y="31"/>
                    </a:lnTo>
                    <a:lnTo>
                      <a:pt x="2" y="38"/>
                    </a:lnTo>
                    <a:lnTo>
                      <a:pt x="0" y="45"/>
                    </a:lnTo>
                    <a:lnTo>
                      <a:pt x="0" y="50"/>
                    </a:lnTo>
                    <a:lnTo>
                      <a:pt x="4" y="53"/>
                    </a:lnTo>
                    <a:lnTo>
                      <a:pt x="12" y="53"/>
                    </a:lnTo>
                    <a:lnTo>
                      <a:pt x="18" y="49"/>
                    </a:lnTo>
                    <a:lnTo>
                      <a:pt x="21" y="42"/>
                    </a:lnTo>
                    <a:lnTo>
                      <a:pt x="22" y="34"/>
                    </a:lnTo>
                    <a:lnTo>
                      <a:pt x="26" y="30"/>
                    </a:lnTo>
                    <a:lnTo>
                      <a:pt x="31" y="27"/>
                    </a:lnTo>
                    <a:lnTo>
                      <a:pt x="37" y="23"/>
                    </a:lnTo>
                    <a:lnTo>
                      <a:pt x="41" y="16"/>
                    </a:lnTo>
                    <a:lnTo>
                      <a:pt x="42" y="7"/>
                    </a:lnTo>
                    <a:lnTo>
                      <a:pt x="39" y="0"/>
                    </a:lnTo>
                    <a:lnTo>
                      <a:pt x="35"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2" name="Freeform 725"/>
              <p:cNvSpPr>
                <a:spLocks noChangeArrowheads="1"/>
              </p:cNvSpPr>
              <p:nvPr/>
            </p:nvSpPr>
            <p:spPr bwMode="auto">
              <a:xfrm>
                <a:off x="3610" y="2511"/>
                <a:ext cx="16" cy="22"/>
              </a:xfrm>
              <a:custGeom>
                <a:avLst/>
                <a:gdLst>
                  <a:gd name="T0" fmla="*/ 0 w 63"/>
                  <a:gd name="T1" fmla="*/ 0 h 87"/>
                  <a:gd name="T2" fmla="*/ 0 w 63"/>
                  <a:gd name="T3" fmla="*/ 0 h 87"/>
                  <a:gd name="T4" fmla="*/ 0 w 63"/>
                  <a:gd name="T5" fmla="*/ 0 h 87"/>
                  <a:gd name="T6" fmla="*/ 0 w 63"/>
                  <a:gd name="T7" fmla="*/ 0 h 87"/>
                  <a:gd name="T8" fmla="*/ 0 w 63"/>
                  <a:gd name="T9" fmla="*/ 0 h 87"/>
                  <a:gd name="T10" fmla="*/ 0 w 63"/>
                  <a:gd name="T11" fmla="*/ 0 h 87"/>
                  <a:gd name="T12" fmla="*/ 0 w 63"/>
                  <a:gd name="T13" fmla="*/ 0 h 87"/>
                  <a:gd name="T14" fmla="*/ 0 w 63"/>
                  <a:gd name="T15" fmla="*/ 0 h 87"/>
                  <a:gd name="T16" fmla="*/ 0 w 63"/>
                  <a:gd name="T17" fmla="*/ 0 h 87"/>
                  <a:gd name="T18" fmla="*/ 0 w 63"/>
                  <a:gd name="T19" fmla="*/ 0 h 87"/>
                  <a:gd name="T20" fmla="*/ 0 w 63"/>
                  <a:gd name="T21" fmla="*/ 0 h 87"/>
                  <a:gd name="T22" fmla="*/ 0 w 63"/>
                  <a:gd name="T23" fmla="*/ 0 h 87"/>
                  <a:gd name="T24" fmla="*/ 0 w 63"/>
                  <a:gd name="T25" fmla="*/ 0 h 87"/>
                  <a:gd name="T26" fmla="*/ 0 w 63"/>
                  <a:gd name="T27" fmla="*/ 0 h 87"/>
                  <a:gd name="T28" fmla="*/ 0 w 63"/>
                  <a:gd name="T29" fmla="*/ 0 h 87"/>
                  <a:gd name="T30" fmla="*/ 0 w 63"/>
                  <a:gd name="T31" fmla="*/ 0 h 87"/>
                  <a:gd name="T32" fmla="*/ 0 w 63"/>
                  <a:gd name="T33" fmla="*/ 0 h 87"/>
                  <a:gd name="T34" fmla="*/ 0 w 63"/>
                  <a:gd name="T35" fmla="*/ 0 h 87"/>
                  <a:gd name="T36" fmla="*/ 0 w 63"/>
                  <a:gd name="T37" fmla="*/ 0 h 87"/>
                  <a:gd name="T38" fmla="*/ 0 w 63"/>
                  <a:gd name="T39" fmla="*/ 0 h 87"/>
                  <a:gd name="T40" fmla="*/ 0 w 63"/>
                  <a:gd name="T41" fmla="*/ 0 h 87"/>
                  <a:gd name="T42" fmla="*/ 0 w 63"/>
                  <a:gd name="T43" fmla="*/ 0 h 87"/>
                  <a:gd name="T44" fmla="*/ 0 w 63"/>
                  <a:gd name="T45" fmla="*/ 0 h 87"/>
                  <a:gd name="T46" fmla="*/ 0 w 63"/>
                  <a:gd name="T47" fmla="*/ 0 h 87"/>
                  <a:gd name="T48" fmla="*/ 0 w 63"/>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87"/>
                  <a:gd name="T77" fmla="*/ 63 w 63"/>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87">
                    <a:moveTo>
                      <a:pt x="62" y="2"/>
                    </a:moveTo>
                    <a:lnTo>
                      <a:pt x="53" y="0"/>
                    </a:lnTo>
                    <a:lnTo>
                      <a:pt x="43" y="2"/>
                    </a:lnTo>
                    <a:lnTo>
                      <a:pt x="37" y="9"/>
                    </a:lnTo>
                    <a:lnTo>
                      <a:pt x="36" y="17"/>
                    </a:lnTo>
                    <a:lnTo>
                      <a:pt x="33" y="25"/>
                    </a:lnTo>
                    <a:lnTo>
                      <a:pt x="28" y="31"/>
                    </a:lnTo>
                    <a:lnTo>
                      <a:pt x="22" y="37"/>
                    </a:lnTo>
                    <a:lnTo>
                      <a:pt x="18" y="46"/>
                    </a:lnTo>
                    <a:lnTo>
                      <a:pt x="13" y="57"/>
                    </a:lnTo>
                    <a:lnTo>
                      <a:pt x="5" y="68"/>
                    </a:lnTo>
                    <a:lnTo>
                      <a:pt x="0" y="77"/>
                    </a:lnTo>
                    <a:lnTo>
                      <a:pt x="2" y="86"/>
                    </a:lnTo>
                    <a:lnTo>
                      <a:pt x="8" y="87"/>
                    </a:lnTo>
                    <a:lnTo>
                      <a:pt x="14" y="78"/>
                    </a:lnTo>
                    <a:lnTo>
                      <a:pt x="22" y="67"/>
                    </a:lnTo>
                    <a:lnTo>
                      <a:pt x="30" y="59"/>
                    </a:lnTo>
                    <a:lnTo>
                      <a:pt x="37" y="54"/>
                    </a:lnTo>
                    <a:lnTo>
                      <a:pt x="41" y="45"/>
                    </a:lnTo>
                    <a:lnTo>
                      <a:pt x="46" y="35"/>
                    </a:lnTo>
                    <a:lnTo>
                      <a:pt x="54" y="29"/>
                    </a:lnTo>
                    <a:lnTo>
                      <a:pt x="58" y="24"/>
                    </a:lnTo>
                    <a:lnTo>
                      <a:pt x="61" y="15"/>
                    </a:lnTo>
                    <a:lnTo>
                      <a:pt x="63" y="7"/>
                    </a:lnTo>
                    <a:lnTo>
                      <a:pt x="62" y="2"/>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3" name="Freeform 726"/>
              <p:cNvSpPr>
                <a:spLocks noChangeArrowheads="1"/>
              </p:cNvSpPr>
              <p:nvPr/>
            </p:nvSpPr>
            <p:spPr bwMode="auto">
              <a:xfrm>
                <a:off x="3548" y="2543"/>
                <a:ext cx="57" cy="78"/>
              </a:xfrm>
              <a:custGeom>
                <a:avLst/>
                <a:gdLst>
                  <a:gd name="T0" fmla="*/ 0 w 217"/>
                  <a:gd name="T1" fmla="*/ 0 h 304"/>
                  <a:gd name="T2" fmla="*/ 0 w 217"/>
                  <a:gd name="T3" fmla="*/ 0 h 304"/>
                  <a:gd name="T4" fmla="*/ 0 w 217"/>
                  <a:gd name="T5" fmla="*/ 0 h 304"/>
                  <a:gd name="T6" fmla="*/ 0 w 217"/>
                  <a:gd name="T7" fmla="*/ 0 h 304"/>
                  <a:gd name="T8" fmla="*/ 0 w 217"/>
                  <a:gd name="T9" fmla="*/ 0 h 304"/>
                  <a:gd name="T10" fmla="*/ 0 w 217"/>
                  <a:gd name="T11" fmla="*/ 0 h 304"/>
                  <a:gd name="T12" fmla="*/ 0 w 217"/>
                  <a:gd name="T13" fmla="*/ 0 h 304"/>
                  <a:gd name="T14" fmla="*/ 0 w 217"/>
                  <a:gd name="T15" fmla="*/ 0 h 304"/>
                  <a:gd name="T16" fmla="*/ 0 w 217"/>
                  <a:gd name="T17" fmla="*/ 0 h 304"/>
                  <a:gd name="T18" fmla="*/ 0 w 217"/>
                  <a:gd name="T19" fmla="*/ 0 h 304"/>
                  <a:gd name="T20" fmla="*/ 0 w 217"/>
                  <a:gd name="T21" fmla="*/ 0 h 304"/>
                  <a:gd name="T22" fmla="*/ 0 w 217"/>
                  <a:gd name="T23" fmla="*/ 0 h 304"/>
                  <a:gd name="T24" fmla="*/ 0 w 217"/>
                  <a:gd name="T25" fmla="*/ 0 h 304"/>
                  <a:gd name="T26" fmla="*/ 0 w 217"/>
                  <a:gd name="T27" fmla="*/ 0 h 304"/>
                  <a:gd name="T28" fmla="*/ 0 w 217"/>
                  <a:gd name="T29" fmla="*/ 0 h 304"/>
                  <a:gd name="T30" fmla="*/ 0 w 217"/>
                  <a:gd name="T31" fmla="*/ 0 h 304"/>
                  <a:gd name="T32" fmla="*/ 0 w 217"/>
                  <a:gd name="T33" fmla="*/ 0 h 304"/>
                  <a:gd name="T34" fmla="*/ 0 w 217"/>
                  <a:gd name="T35" fmla="*/ 0 h 304"/>
                  <a:gd name="T36" fmla="*/ 0 w 217"/>
                  <a:gd name="T37" fmla="*/ 0 h 304"/>
                  <a:gd name="T38" fmla="*/ 0 w 217"/>
                  <a:gd name="T39" fmla="*/ 0 h 304"/>
                  <a:gd name="T40" fmla="*/ 0 w 217"/>
                  <a:gd name="T41" fmla="*/ 0 h 304"/>
                  <a:gd name="T42" fmla="*/ 0 w 217"/>
                  <a:gd name="T43" fmla="*/ 0 h 304"/>
                  <a:gd name="T44" fmla="*/ 0 w 217"/>
                  <a:gd name="T45" fmla="*/ 0 h 304"/>
                  <a:gd name="T46" fmla="*/ 0 w 217"/>
                  <a:gd name="T47" fmla="*/ 0 h 304"/>
                  <a:gd name="T48" fmla="*/ 0 w 217"/>
                  <a:gd name="T49" fmla="*/ 0 h 304"/>
                  <a:gd name="T50" fmla="*/ 0 w 217"/>
                  <a:gd name="T51" fmla="*/ 0 h 304"/>
                  <a:gd name="T52" fmla="*/ 0 w 217"/>
                  <a:gd name="T53" fmla="*/ 0 h 304"/>
                  <a:gd name="T54" fmla="*/ 0 w 217"/>
                  <a:gd name="T55" fmla="*/ 0 h 304"/>
                  <a:gd name="T56" fmla="*/ 0 w 217"/>
                  <a:gd name="T57" fmla="*/ 0 h 304"/>
                  <a:gd name="T58" fmla="*/ 0 w 217"/>
                  <a:gd name="T59" fmla="*/ 0 h 304"/>
                  <a:gd name="T60" fmla="*/ 0 w 217"/>
                  <a:gd name="T61" fmla="*/ 0 h 304"/>
                  <a:gd name="T62" fmla="*/ 0 w 217"/>
                  <a:gd name="T63" fmla="*/ 0 h 304"/>
                  <a:gd name="T64" fmla="*/ 0 w 217"/>
                  <a:gd name="T65" fmla="*/ 0 h 304"/>
                  <a:gd name="T66" fmla="*/ 0 w 217"/>
                  <a:gd name="T67" fmla="*/ 0 h 304"/>
                  <a:gd name="T68" fmla="*/ 0 w 217"/>
                  <a:gd name="T69" fmla="*/ 0 h 304"/>
                  <a:gd name="T70" fmla="*/ 0 w 217"/>
                  <a:gd name="T71" fmla="*/ 0 h 3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7"/>
                  <a:gd name="T109" fmla="*/ 0 h 304"/>
                  <a:gd name="T110" fmla="*/ 217 w 217"/>
                  <a:gd name="T111" fmla="*/ 304 h 3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7" h="304">
                    <a:moveTo>
                      <a:pt x="212" y="1"/>
                    </a:moveTo>
                    <a:lnTo>
                      <a:pt x="204" y="0"/>
                    </a:lnTo>
                    <a:lnTo>
                      <a:pt x="195" y="8"/>
                    </a:lnTo>
                    <a:lnTo>
                      <a:pt x="188" y="18"/>
                    </a:lnTo>
                    <a:lnTo>
                      <a:pt x="183" y="33"/>
                    </a:lnTo>
                    <a:lnTo>
                      <a:pt x="180" y="40"/>
                    </a:lnTo>
                    <a:lnTo>
                      <a:pt x="173" y="49"/>
                    </a:lnTo>
                    <a:lnTo>
                      <a:pt x="165" y="58"/>
                    </a:lnTo>
                    <a:lnTo>
                      <a:pt x="155" y="68"/>
                    </a:lnTo>
                    <a:lnTo>
                      <a:pt x="146" y="79"/>
                    </a:lnTo>
                    <a:lnTo>
                      <a:pt x="137" y="91"/>
                    </a:lnTo>
                    <a:lnTo>
                      <a:pt x="129" y="105"/>
                    </a:lnTo>
                    <a:lnTo>
                      <a:pt x="123" y="120"/>
                    </a:lnTo>
                    <a:lnTo>
                      <a:pt x="118" y="133"/>
                    </a:lnTo>
                    <a:lnTo>
                      <a:pt x="111" y="145"/>
                    </a:lnTo>
                    <a:lnTo>
                      <a:pt x="103" y="153"/>
                    </a:lnTo>
                    <a:lnTo>
                      <a:pt x="96" y="161"/>
                    </a:lnTo>
                    <a:lnTo>
                      <a:pt x="88" y="167"/>
                    </a:lnTo>
                    <a:lnTo>
                      <a:pt x="82" y="172"/>
                    </a:lnTo>
                    <a:lnTo>
                      <a:pt x="78" y="179"/>
                    </a:lnTo>
                    <a:lnTo>
                      <a:pt x="75" y="185"/>
                    </a:lnTo>
                    <a:lnTo>
                      <a:pt x="72" y="192"/>
                    </a:lnTo>
                    <a:lnTo>
                      <a:pt x="66" y="201"/>
                    </a:lnTo>
                    <a:lnTo>
                      <a:pt x="59" y="210"/>
                    </a:lnTo>
                    <a:lnTo>
                      <a:pt x="51" y="219"/>
                    </a:lnTo>
                    <a:lnTo>
                      <a:pt x="43" y="227"/>
                    </a:lnTo>
                    <a:lnTo>
                      <a:pt x="37" y="235"/>
                    </a:lnTo>
                    <a:lnTo>
                      <a:pt x="31" y="243"/>
                    </a:lnTo>
                    <a:lnTo>
                      <a:pt x="29" y="249"/>
                    </a:lnTo>
                    <a:lnTo>
                      <a:pt x="27" y="255"/>
                    </a:lnTo>
                    <a:lnTo>
                      <a:pt x="23" y="263"/>
                    </a:lnTo>
                    <a:lnTo>
                      <a:pt x="18" y="272"/>
                    </a:lnTo>
                    <a:lnTo>
                      <a:pt x="11" y="281"/>
                    </a:lnTo>
                    <a:lnTo>
                      <a:pt x="6" y="288"/>
                    </a:lnTo>
                    <a:lnTo>
                      <a:pt x="2" y="296"/>
                    </a:lnTo>
                    <a:lnTo>
                      <a:pt x="0" y="301"/>
                    </a:lnTo>
                    <a:lnTo>
                      <a:pt x="2" y="304"/>
                    </a:lnTo>
                    <a:lnTo>
                      <a:pt x="7" y="303"/>
                    </a:lnTo>
                    <a:lnTo>
                      <a:pt x="14" y="299"/>
                    </a:lnTo>
                    <a:lnTo>
                      <a:pt x="24" y="291"/>
                    </a:lnTo>
                    <a:lnTo>
                      <a:pt x="34" y="282"/>
                    </a:lnTo>
                    <a:lnTo>
                      <a:pt x="44" y="271"/>
                    </a:lnTo>
                    <a:lnTo>
                      <a:pt x="52" y="260"/>
                    </a:lnTo>
                    <a:lnTo>
                      <a:pt x="59" y="249"/>
                    </a:lnTo>
                    <a:lnTo>
                      <a:pt x="63" y="240"/>
                    </a:lnTo>
                    <a:lnTo>
                      <a:pt x="66" y="231"/>
                    </a:lnTo>
                    <a:lnTo>
                      <a:pt x="74" y="223"/>
                    </a:lnTo>
                    <a:lnTo>
                      <a:pt x="82" y="214"/>
                    </a:lnTo>
                    <a:lnTo>
                      <a:pt x="92" y="204"/>
                    </a:lnTo>
                    <a:lnTo>
                      <a:pt x="101" y="194"/>
                    </a:lnTo>
                    <a:lnTo>
                      <a:pt x="110" y="185"/>
                    </a:lnTo>
                    <a:lnTo>
                      <a:pt x="116" y="175"/>
                    </a:lnTo>
                    <a:lnTo>
                      <a:pt x="119" y="166"/>
                    </a:lnTo>
                    <a:lnTo>
                      <a:pt x="124" y="154"/>
                    </a:lnTo>
                    <a:lnTo>
                      <a:pt x="134" y="144"/>
                    </a:lnTo>
                    <a:lnTo>
                      <a:pt x="144" y="133"/>
                    </a:lnTo>
                    <a:lnTo>
                      <a:pt x="149" y="120"/>
                    </a:lnTo>
                    <a:lnTo>
                      <a:pt x="153" y="104"/>
                    </a:lnTo>
                    <a:lnTo>
                      <a:pt x="160" y="92"/>
                    </a:lnTo>
                    <a:lnTo>
                      <a:pt x="169" y="84"/>
                    </a:lnTo>
                    <a:lnTo>
                      <a:pt x="175" y="78"/>
                    </a:lnTo>
                    <a:lnTo>
                      <a:pt x="185" y="69"/>
                    </a:lnTo>
                    <a:lnTo>
                      <a:pt x="193" y="58"/>
                    </a:lnTo>
                    <a:lnTo>
                      <a:pt x="199" y="49"/>
                    </a:lnTo>
                    <a:lnTo>
                      <a:pt x="199" y="42"/>
                    </a:lnTo>
                    <a:lnTo>
                      <a:pt x="200" y="38"/>
                    </a:lnTo>
                    <a:lnTo>
                      <a:pt x="202" y="34"/>
                    </a:lnTo>
                    <a:lnTo>
                      <a:pt x="206" y="29"/>
                    </a:lnTo>
                    <a:lnTo>
                      <a:pt x="211" y="23"/>
                    </a:lnTo>
                    <a:lnTo>
                      <a:pt x="214" y="16"/>
                    </a:lnTo>
                    <a:lnTo>
                      <a:pt x="217" y="11"/>
                    </a:lnTo>
                    <a:lnTo>
                      <a:pt x="217" y="6"/>
                    </a:lnTo>
                    <a:lnTo>
                      <a:pt x="212" y="1"/>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4" name="Freeform 727"/>
              <p:cNvSpPr>
                <a:spLocks noChangeArrowheads="1"/>
              </p:cNvSpPr>
              <p:nvPr/>
            </p:nvSpPr>
            <p:spPr bwMode="auto">
              <a:xfrm>
                <a:off x="3539" y="2658"/>
                <a:ext cx="11" cy="14"/>
              </a:xfrm>
              <a:custGeom>
                <a:avLst/>
                <a:gdLst>
                  <a:gd name="T0" fmla="*/ 0 w 46"/>
                  <a:gd name="T1" fmla="*/ 0 h 54"/>
                  <a:gd name="T2" fmla="*/ 0 w 46"/>
                  <a:gd name="T3" fmla="*/ 0 h 54"/>
                  <a:gd name="T4" fmla="*/ 0 w 46"/>
                  <a:gd name="T5" fmla="*/ 0 h 54"/>
                  <a:gd name="T6" fmla="*/ 0 w 46"/>
                  <a:gd name="T7" fmla="*/ 0 h 54"/>
                  <a:gd name="T8" fmla="*/ 0 w 46"/>
                  <a:gd name="T9" fmla="*/ 0 h 54"/>
                  <a:gd name="T10" fmla="*/ 0 w 46"/>
                  <a:gd name="T11" fmla="*/ 0 h 54"/>
                  <a:gd name="T12" fmla="*/ 0 w 46"/>
                  <a:gd name="T13" fmla="*/ 0 h 54"/>
                  <a:gd name="T14" fmla="*/ 0 w 46"/>
                  <a:gd name="T15" fmla="*/ 0 h 54"/>
                  <a:gd name="T16" fmla="*/ 0 w 46"/>
                  <a:gd name="T17" fmla="*/ 0 h 54"/>
                  <a:gd name="T18" fmla="*/ 0 w 46"/>
                  <a:gd name="T19" fmla="*/ 0 h 54"/>
                  <a:gd name="T20" fmla="*/ 0 w 46"/>
                  <a:gd name="T21" fmla="*/ 0 h 54"/>
                  <a:gd name="T22" fmla="*/ 0 w 46"/>
                  <a:gd name="T23" fmla="*/ 0 h 54"/>
                  <a:gd name="T24" fmla="*/ 0 w 46"/>
                  <a:gd name="T25" fmla="*/ 0 h 54"/>
                  <a:gd name="T26" fmla="*/ 0 w 46"/>
                  <a:gd name="T27" fmla="*/ 0 h 54"/>
                  <a:gd name="T28" fmla="*/ 0 w 46"/>
                  <a:gd name="T29" fmla="*/ 0 h 54"/>
                  <a:gd name="T30" fmla="*/ 0 w 46"/>
                  <a:gd name="T31" fmla="*/ 0 h 54"/>
                  <a:gd name="T32" fmla="*/ 0 w 46"/>
                  <a:gd name="T33" fmla="*/ 0 h 54"/>
                  <a:gd name="T34" fmla="*/ 0 w 46"/>
                  <a:gd name="T35" fmla="*/ 0 h 54"/>
                  <a:gd name="T36" fmla="*/ 0 w 46"/>
                  <a:gd name="T37" fmla="*/ 0 h 54"/>
                  <a:gd name="T38" fmla="*/ 0 w 46"/>
                  <a:gd name="T39" fmla="*/ 0 h 54"/>
                  <a:gd name="T40" fmla="*/ 0 w 46"/>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54"/>
                  <a:gd name="T65" fmla="*/ 46 w 46"/>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54">
                    <a:moveTo>
                      <a:pt x="9" y="54"/>
                    </a:moveTo>
                    <a:lnTo>
                      <a:pt x="2" y="51"/>
                    </a:lnTo>
                    <a:lnTo>
                      <a:pt x="0" y="44"/>
                    </a:lnTo>
                    <a:lnTo>
                      <a:pt x="2" y="36"/>
                    </a:lnTo>
                    <a:lnTo>
                      <a:pt x="7" y="28"/>
                    </a:lnTo>
                    <a:lnTo>
                      <a:pt x="11" y="25"/>
                    </a:lnTo>
                    <a:lnTo>
                      <a:pt x="16" y="21"/>
                    </a:lnTo>
                    <a:lnTo>
                      <a:pt x="22" y="18"/>
                    </a:lnTo>
                    <a:lnTo>
                      <a:pt x="27" y="14"/>
                    </a:lnTo>
                    <a:lnTo>
                      <a:pt x="33" y="11"/>
                    </a:lnTo>
                    <a:lnTo>
                      <a:pt x="38" y="7"/>
                    </a:lnTo>
                    <a:lnTo>
                      <a:pt x="42" y="3"/>
                    </a:lnTo>
                    <a:lnTo>
                      <a:pt x="46" y="0"/>
                    </a:lnTo>
                    <a:lnTo>
                      <a:pt x="46" y="4"/>
                    </a:lnTo>
                    <a:lnTo>
                      <a:pt x="46" y="13"/>
                    </a:lnTo>
                    <a:lnTo>
                      <a:pt x="43" y="23"/>
                    </a:lnTo>
                    <a:lnTo>
                      <a:pt x="35" y="31"/>
                    </a:lnTo>
                    <a:lnTo>
                      <a:pt x="29" y="37"/>
                    </a:lnTo>
                    <a:lnTo>
                      <a:pt x="27" y="44"/>
                    </a:lnTo>
                    <a:lnTo>
                      <a:pt x="23" y="51"/>
                    </a:lnTo>
                    <a:lnTo>
                      <a:pt x="9" y="54"/>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5" name="Freeform 728"/>
              <p:cNvSpPr>
                <a:spLocks noChangeArrowheads="1"/>
              </p:cNvSpPr>
              <p:nvPr/>
            </p:nvSpPr>
            <p:spPr bwMode="auto">
              <a:xfrm>
                <a:off x="3609" y="2511"/>
                <a:ext cx="40" cy="63"/>
              </a:xfrm>
              <a:custGeom>
                <a:avLst/>
                <a:gdLst>
                  <a:gd name="T0" fmla="*/ 0 w 156"/>
                  <a:gd name="T1" fmla="*/ 0 h 244"/>
                  <a:gd name="T2" fmla="*/ 0 w 156"/>
                  <a:gd name="T3" fmla="*/ 0 h 244"/>
                  <a:gd name="T4" fmla="*/ 0 w 156"/>
                  <a:gd name="T5" fmla="*/ 0 h 244"/>
                  <a:gd name="T6" fmla="*/ 0 w 156"/>
                  <a:gd name="T7" fmla="*/ 0 h 244"/>
                  <a:gd name="T8" fmla="*/ 0 w 156"/>
                  <a:gd name="T9" fmla="*/ 0 h 244"/>
                  <a:gd name="T10" fmla="*/ 0 w 156"/>
                  <a:gd name="T11" fmla="*/ 0 h 244"/>
                  <a:gd name="T12" fmla="*/ 0 w 156"/>
                  <a:gd name="T13" fmla="*/ 0 h 244"/>
                  <a:gd name="T14" fmla="*/ 0 w 156"/>
                  <a:gd name="T15" fmla="*/ 0 h 244"/>
                  <a:gd name="T16" fmla="*/ 0 w 156"/>
                  <a:gd name="T17" fmla="*/ 0 h 244"/>
                  <a:gd name="T18" fmla="*/ 0 w 156"/>
                  <a:gd name="T19" fmla="*/ 0 h 244"/>
                  <a:gd name="T20" fmla="*/ 0 w 156"/>
                  <a:gd name="T21" fmla="*/ 0 h 244"/>
                  <a:gd name="T22" fmla="*/ 0 w 156"/>
                  <a:gd name="T23" fmla="*/ 0 h 244"/>
                  <a:gd name="T24" fmla="*/ 0 w 156"/>
                  <a:gd name="T25" fmla="*/ 0 h 244"/>
                  <a:gd name="T26" fmla="*/ 0 w 156"/>
                  <a:gd name="T27" fmla="*/ 0 h 244"/>
                  <a:gd name="T28" fmla="*/ 0 w 156"/>
                  <a:gd name="T29" fmla="*/ 0 h 244"/>
                  <a:gd name="T30" fmla="*/ 0 w 156"/>
                  <a:gd name="T31" fmla="*/ 0 h 244"/>
                  <a:gd name="T32" fmla="*/ 0 w 156"/>
                  <a:gd name="T33" fmla="*/ 0 h 244"/>
                  <a:gd name="T34" fmla="*/ 0 w 156"/>
                  <a:gd name="T35" fmla="*/ 0 h 244"/>
                  <a:gd name="T36" fmla="*/ 0 w 156"/>
                  <a:gd name="T37" fmla="*/ 0 h 244"/>
                  <a:gd name="T38" fmla="*/ 0 w 156"/>
                  <a:gd name="T39" fmla="*/ 0 h 244"/>
                  <a:gd name="T40" fmla="*/ 0 w 156"/>
                  <a:gd name="T41" fmla="*/ 0 h 244"/>
                  <a:gd name="T42" fmla="*/ 0 w 156"/>
                  <a:gd name="T43" fmla="*/ 0 h 244"/>
                  <a:gd name="T44" fmla="*/ 0 w 156"/>
                  <a:gd name="T45" fmla="*/ 0 h 244"/>
                  <a:gd name="T46" fmla="*/ 0 w 156"/>
                  <a:gd name="T47" fmla="*/ 0 h 244"/>
                  <a:gd name="T48" fmla="*/ 0 w 156"/>
                  <a:gd name="T49" fmla="*/ 0 h 244"/>
                  <a:gd name="T50" fmla="*/ 0 w 156"/>
                  <a:gd name="T51" fmla="*/ 0 h 244"/>
                  <a:gd name="T52" fmla="*/ 0 w 156"/>
                  <a:gd name="T53" fmla="*/ 0 h 244"/>
                  <a:gd name="T54" fmla="*/ 0 w 156"/>
                  <a:gd name="T55" fmla="*/ 0 h 244"/>
                  <a:gd name="T56" fmla="*/ 0 w 156"/>
                  <a:gd name="T57" fmla="*/ 0 h 244"/>
                  <a:gd name="T58" fmla="*/ 0 w 156"/>
                  <a:gd name="T59" fmla="*/ 0 h 244"/>
                  <a:gd name="T60" fmla="*/ 0 w 156"/>
                  <a:gd name="T61" fmla="*/ 0 h 244"/>
                  <a:gd name="T62" fmla="*/ 0 w 156"/>
                  <a:gd name="T63" fmla="*/ 0 h 244"/>
                  <a:gd name="T64" fmla="*/ 0 w 156"/>
                  <a:gd name="T65" fmla="*/ 0 h 244"/>
                  <a:gd name="T66" fmla="*/ 0 w 156"/>
                  <a:gd name="T67" fmla="*/ 0 h 244"/>
                  <a:gd name="T68" fmla="*/ 0 w 156"/>
                  <a:gd name="T69" fmla="*/ 0 h 244"/>
                  <a:gd name="T70" fmla="*/ 0 w 156"/>
                  <a:gd name="T71" fmla="*/ 0 h 2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6"/>
                  <a:gd name="T109" fmla="*/ 0 h 244"/>
                  <a:gd name="T110" fmla="*/ 156 w 156"/>
                  <a:gd name="T111" fmla="*/ 244 h 2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6" h="244">
                    <a:moveTo>
                      <a:pt x="156" y="3"/>
                    </a:moveTo>
                    <a:lnTo>
                      <a:pt x="151" y="0"/>
                    </a:lnTo>
                    <a:lnTo>
                      <a:pt x="144" y="0"/>
                    </a:lnTo>
                    <a:lnTo>
                      <a:pt x="138" y="4"/>
                    </a:lnTo>
                    <a:lnTo>
                      <a:pt x="133" y="8"/>
                    </a:lnTo>
                    <a:lnTo>
                      <a:pt x="127" y="13"/>
                    </a:lnTo>
                    <a:lnTo>
                      <a:pt x="123" y="20"/>
                    </a:lnTo>
                    <a:lnTo>
                      <a:pt x="120" y="28"/>
                    </a:lnTo>
                    <a:lnTo>
                      <a:pt x="119" y="35"/>
                    </a:lnTo>
                    <a:lnTo>
                      <a:pt x="117" y="42"/>
                    </a:lnTo>
                    <a:lnTo>
                      <a:pt x="114" y="49"/>
                    </a:lnTo>
                    <a:lnTo>
                      <a:pt x="108" y="56"/>
                    </a:lnTo>
                    <a:lnTo>
                      <a:pt x="102" y="63"/>
                    </a:lnTo>
                    <a:lnTo>
                      <a:pt x="97" y="69"/>
                    </a:lnTo>
                    <a:lnTo>
                      <a:pt x="91" y="75"/>
                    </a:lnTo>
                    <a:lnTo>
                      <a:pt x="87" y="81"/>
                    </a:lnTo>
                    <a:lnTo>
                      <a:pt x="86" y="86"/>
                    </a:lnTo>
                    <a:lnTo>
                      <a:pt x="85" y="94"/>
                    </a:lnTo>
                    <a:lnTo>
                      <a:pt x="82" y="103"/>
                    </a:lnTo>
                    <a:lnTo>
                      <a:pt x="76" y="110"/>
                    </a:lnTo>
                    <a:lnTo>
                      <a:pt x="69" y="118"/>
                    </a:lnTo>
                    <a:lnTo>
                      <a:pt x="62" y="126"/>
                    </a:lnTo>
                    <a:lnTo>
                      <a:pt x="57" y="133"/>
                    </a:lnTo>
                    <a:lnTo>
                      <a:pt x="52" y="141"/>
                    </a:lnTo>
                    <a:lnTo>
                      <a:pt x="50" y="147"/>
                    </a:lnTo>
                    <a:lnTo>
                      <a:pt x="48" y="153"/>
                    </a:lnTo>
                    <a:lnTo>
                      <a:pt x="44" y="160"/>
                    </a:lnTo>
                    <a:lnTo>
                      <a:pt x="36" y="166"/>
                    </a:lnTo>
                    <a:lnTo>
                      <a:pt x="29" y="173"/>
                    </a:lnTo>
                    <a:lnTo>
                      <a:pt x="22" y="182"/>
                    </a:lnTo>
                    <a:lnTo>
                      <a:pt x="15" y="189"/>
                    </a:lnTo>
                    <a:lnTo>
                      <a:pt x="10" y="196"/>
                    </a:lnTo>
                    <a:lnTo>
                      <a:pt x="9" y="204"/>
                    </a:lnTo>
                    <a:lnTo>
                      <a:pt x="7" y="218"/>
                    </a:lnTo>
                    <a:lnTo>
                      <a:pt x="4" y="229"/>
                    </a:lnTo>
                    <a:lnTo>
                      <a:pt x="0" y="239"/>
                    </a:lnTo>
                    <a:lnTo>
                      <a:pt x="4" y="244"/>
                    </a:lnTo>
                    <a:lnTo>
                      <a:pt x="8" y="244"/>
                    </a:lnTo>
                    <a:lnTo>
                      <a:pt x="13" y="241"/>
                    </a:lnTo>
                    <a:lnTo>
                      <a:pt x="18" y="235"/>
                    </a:lnTo>
                    <a:lnTo>
                      <a:pt x="24" y="227"/>
                    </a:lnTo>
                    <a:lnTo>
                      <a:pt x="28" y="218"/>
                    </a:lnTo>
                    <a:lnTo>
                      <a:pt x="32" y="207"/>
                    </a:lnTo>
                    <a:lnTo>
                      <a:pt x="35" y="196"/>
                    </a:lnTo>
                    <a:lnTo>
                      <a:pt x="36" y="186"/>
                    </a:lnTo>
                    <a:lnTo>
                      <a:pt x="39" y="180"/>
                    </a:lnTo>
                    <a:lnTo>
                      <a:pt x="45" y="174"/>
                    </a:lnTo>
                    <a:lnTo>
                      <a:pt x="52" y="169"/>
                    </a:lnTo>
                    <a:lnTo>
                      <a:pt x="62" y="163"/>
                    </a:lnTo>
                    <a:lnTo>
                      <a:pt x="71" y="156"/>
                    </a:lnTo>
                    <a:lnTo>
                      <a:pt x="80" y="149"/>
                    </a:lnTo>
                    <a:lnTo>
                      <a:pt x="86" y="141"/>
                    </a:lnTo>
                    <a:lnTo>
                      <a:pt x="88" y="132"/>
                    </a:lnTo>
                    <a:lnTo>
                      <a:pt x="89" y="123"/>
                    </a:lnTo>
                    <a:lnTo>
                      <a:pt x="94" y="114"/>
                    </a:lnTo>
                    <a:lnTo>
                      <a:pt x="98" y="106"/>
                    </a:lnTo>
                    <a:lnTo>
                      <a:pt x="104" y="98"/>
                    </a:lnTo>
                    <a:lnTo>
                      <a:pt x="109" y="92"/>
                    </a:lnTo>
                    <a:lnTo>
                      <a:pt x="114" y="86"/>
                    </a:lnTo>
                    <a:lnTo>
                      <a:pt x="117" y="79"/>
                    </a:lnTo>
                    <a:lnTo>
                      <a:pt x="118" y="74"/>
                    </a:lnTo>
                    <a:lnTo>
                      <a:pt x="119" y="69"/>
                    </a:lnTo>
                    <a:lnTo>
                      <a:pt x="122" y="63"/>
                    </a:lnTo>
                    <a:lnTo>
                      <a:pt x="126" y="56"/>
                    </a:lnTo>
                    <a:lnTo>
                      <a:pt x="132" y="50"/>
                    </a:lnTo>
                    <a:lnTo>
                      <a:pt x="137" y="44"/>
                    </a:lnTo>
                    <a:lnTo>
                      <a:pt x="142" y="38"/>
                    </a:lnTo>
                    <a:lnTo>
                      <a:pt x="144" y="32"/>
                    </a:lnTo>
                    <a:lnTo>
                      <a:pt x="145" y="27"/>
                    </a:lnTo>
                    <a:lnTo>
                      <a:pt x="147" y="17"/>
                    </a:lnTo>
                    <a:lnTo>
                      <a:pt x="151" y="10"/>
                    </a:lnTo>
                    <a:lnTo>
                      <a:pt x="155" y="5"/>
                    </a:lnTo>
                    <a:lnTo>
                      <a:pt x="156" y="3"/>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6" name="Freeform 729"/>
              <p:cNvSpPr>
                <a:spLocks noChangeArrowheads="1"/>
              </p:cNvSpPr>
              <p:nvPr/>
            </p:nvSpPr>
            <p:spPr bwMode="auto">
              <a:xfrm>
                <a:off x="3554" y="2575"/>
                <a:ext cx="50" cy="78"/>
              </a:xfrm>
              <a:custGeom>
                <a:avLst/>
                <a:gdLst>
                  <a:gd name="T0" fmla="*/ 0 w 194"/>
                  <a:gd name="T1" fmla="*/ 0 h 302"/>
                  <a:gd name="T2" fmla="*/ 0 w 194"/>
                  <a:gd name="T3" fmla="*/ 0 h 302"/>
                  <a:gd name="T4" fmla="*/ 0 w 194"/>
                  <a:gd name="T5" fmla="*/ 0 h 302"/>
                  <a:gd name="T6" fmla="*/ 0 w 194"/>
                  <a:gd name="T7" fmla="*/ 0 h 302"/>
                  <a:gd name="T8" fmla="*/ 0 w 194"/>
                  <a:gd name="T9" fmla="*/ 0 h 302"/>
                  <a:gd name="T10" fmla="*/ 0 w 194"/>
                  <a:gd name="T11" fmla="*/ 0 h 302"/>
                  <a:gd name="T12" fmla="*/ 0 w 194"/>
                  <a:gd name="T13" fmla="*/ 0 h 302"/>
                  <a:gd name="T14" fmla="*/ 0 w 194"/>
                  <a:gd name="T15" fmla="*/ 0 h 302"/>
                  <a:gd name="T16" fmla="*/ 0 w 194"/>
                  <a:gd name="T17" fmla="*/ 0 h 302"/>
                  <a:gd name="T18" fmla="*/ 0 w 194"/>
                  <a:gd name="T19" fmla="*/ 0 h 302"/>
                  <a:gd name="T20" fmla="*/ 0 w 194"/>
                  <a:gd name="T21" fmla="*/ 0 h 302"/>
                  <a:gd name="T22" fmla="*/ 0 w 194"/>
                  <a:gd name="T23" fmla="*/ 0 h 302"/>
                  <a:gd name="T24" fmla="*/ 0 w 194"/>
                  <a:gd name="T25" fmla="*/ 0 h 302"/>
                  <a:gd name="T26" fmla="*/ 0 w 194"/>
                  <a:gd name="T27" fmla="*/ 0 h 302"/>
                  <a:gd name="T28" fmla="*/ 0 w 194"/>
                  <a:gd name="T29" fmla="*/ 0 h 302"/>
                  <a:gd name="T30" fmla="*/ 0 w 194"/>
                  <a:gd name="T31" fmla="*/ 0 h 302"/>
                  <a:gd name="T32" fmla="*/ 0 w 194"/>
                  <a:gd name="T33" fmla="*/ 0 h 302"/>
                  <a:gd name="T34" fmla="*/ 0 w 194"/>
                  <a:gd name="T35" fmla="*/ 0 h 302"/>
                  <a:gd name="T36" fmla="*/ 0 w 194"/>
                  <a:gd name="T37" fmla="*/ 0 h 302"/>
                  <a:gd name="T38" fmla="*/ 0 w 194"/>
                  <a:gd name="T39" fmla="*/ 0 h 302"/>
                  <a:gd name="T40" fmla="*/ 0 w 194"/>
                  <a:gd name="T41" fmla="*/ 0 h 302"/>
                  <a:gd name="T42" fmla="*/ 0 w 194"/>
                  <a:gd name="T43" fmla="*/ 0 h 302"/>
                  <a:gd name="T44" fmla="*/ 0 w 194"/>
                  <a:gd name="T45" fmla="*/ 0 h 302"/>
                  <a:gd name="T46" fmla="*/ 0 w 194"/>
                  <a:gd name="T47" fmla="*/ 0 h 302"/>
                  <a:gd name="T48" fmla="*/ 0 w 194"/>
                  <a:gd name="T49" fmla="*/ 0 h 302"/>
                  <a:gd name="T50" fmla="*/ 0 w 194"/>
                  <a:gd name="T51" fmla="*/ 0 h 302"/>
                  <a:gd name="T52" fmla="*/ 0 w 194"/>
                  <a:gd name="T53" fmla="*/ 0 h 302"/>
                  <a:gd name="T54" fmla="*/ 0 w 194"/>
                  <a:gd name="T55" fmla="*/ 0 h 302"/>
                  <a:gd name="T56" fmla="*/ 0 w 194"/>
                  <a:gd name="T57" fmla="*/ 0 h 302"/>
                  <a:gd name="T58" fmla="*/ 0 w 194"/>
                  <a:gd name="T59" fmla="*/ 0 h 302"/>
                  <a:gd name="T60" fmla="*/ 0 w 194"/>
                  <a:gd name="T61" fmla="*/ 0 h 302"/>
                  <a:gd name="T62" fmla="*/ 0 w 194"/>
                  <a:gd name="T63" fmla="*/ 0 h 302"/>
                  <a:gd name="T64" fmla="*/ 0 w 194"/>
                  <a:gd name="T65" fmla="*/ 0 h 302"/>
                  <a:gd name="T66" fmla="*/ 0 w 194"/>
                  <a:gd name="T67" fmla="*/ 0 h 302"/>
                  <a:gd name="T68" fmla="*/ 0 w 194"/>
                  <a:gd name="T69" fmla="*/ 0 h 302"/>
                  <a:gd name="T70" fmla="*/ 0 w 194"/>
                  <a:gd name="T71" fmla="*/ 0 h 302"/>
                  <a:gd name="T72" fmla="*/ 0 w 194"/>
                  <a:gd name="T73" fmla="*/ 0 h 302"/>
                  <a:gd name="T74" fmla="*/ 0 w 194"/>
                  <a:gd name="T75" fmla="*/ 0 h 302"/>
                  <a:gd name="T76" fmla="*/ 0 w 194"/>
                  <a:gd name="T77" fmla="*/ 0 h 302"/>
                  <a:gd name="T78" fmla="*/ 0 w 194"/>
                  <a:gd name="T79" fmla="*/ 0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4"/>
                  <a:gd name="T121" fmla="*/ 0 h 302"/>
                  <a:gd name="T122" fmla="*/ 194 w 194"/>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4" h="302">
                    <a:moveTo>
                      <a:pt x="189" y="0"/>
                    </a:moveTo>
                    <a:lnTo>
                      <a:pt x="194" y="6"/>
                    </a:lnTo>
                    <a:lnTo>
                      <a:pt x="194" y="18"/>
                    </a:lnTo>
                    <a:lnTo>
                      <a:pt x="188" y="31"/>
                    </a:lnTo>
                    <a:lnTo>
                      <a:pt x="179" y="45"/>
                    </a:lnTo>
                    <a:lnTo>
                      <a:pt x="169" y="58"/>
                    </a:lnTo>
                    <a:lnTo>
                      <a:pt x="164" y="73"/>
                    </a:lnTo>
                    <a:lnTo>
                      <a:pt x="158" y="85"/>
                    </a:lnTo>
                    <a:lnTo>
                      <a:pt x="148" y="97"/>
                    </a:lnTo>
                    <a:lnTo>
                      <a:pt x="142" y="102"/>
                    </a:lnTo>
                    <a:lnTo>
                      <a:pt x="136" y="109"/>
                    </a:lnTo>
                    <a:lnTo>
                      <a:pt x="130" y="118"/>
                    </a:lnTo>
                    <a:lnTo>
                      <a:pt x="124" y="127"/>
                    </a:lnTo>
                    <a:lnTo>
                      <a:pt x="119" y="137"/>
                    </a:lnTo>
                    <a:lnTo>
                      <a:pt x="115" y="145"/>
                    </a:lnTo>
                    <a:lnTo>
                      <a:pt x="113" y="153"/>
                    </a:lnTo>
                    <a:lnTo>
                      <a:pt x="112" y="158"/>
                    </a:lnTo>
                    <a:lnTo>
                      <a:pt x="111" y="163"/>
                    </a:lnTo>
                    <a:lnTo>
                      <a:pt x="107" y="168"/>
                    </a:lnTo>
                    <a:lnTo>
                      <a:pt x="101" y="173"/>
                    </a:lnTo>
                    <a:lnTo>
                      <a:pt x="95" y="178"/>
                    </a:lnTo>
                    <a:lnTo>
                      <a:pt x="88" y="182"/>
                    </a:lnTo>
                    <a:lnTo>
                      <a:pt x="82" y="186"/>
                    </a:lnTo>
                    <a:lnTo>
                      <a:pt x="78" y="191"/>
                    </a:lnTo>
                    <a:lnTo>
                      <a:pt x="77" y="195"/>
                    </a:lnTo>
                    <a:lnTo>
                      <a:pt x="76" y="202"/>
                    </a:lnTo>
                    <a:lnTo>
                      <a:pt x="70" y="211"/>
                    </a:lnTo>
                    <a:lnTo>
                      <a:pt x="61" y="220"/>
                    </a:lnTo>
                    <a:lnTo>
                      <a:pt x="54" y="232"/>
                    </a:lnTo>
                    <a:lnTo>
                      <a:pt x="49" y="243"/>
                    </a:lnTo>
                    <a:lnTo>
                      <a:pt x="44" y="255"/>
                    </a:lnTo>
                    <a:lnTo>
                      <a:pt x="40" y="264"/>
                    </a:lnTo>
                    <a:lnTo>
                      <a:pt x="33" y="271"/>
                    </a:lnTo>
                    <a:lnTo>
                      <a:pt x="28" y="273"/>
                    </a:lnTo>
                    <a:lnTo>
                      <a:pt x="23" y="278"/>
                    </a:lnTo>
                    <a:lnTo>
                      <a:pt x="19" y="283"/>
                    </a:lnTo>
                    <a:lnTo>
                      <a:pt x="16" y="290"/>
                    </a:lnTo>
                    <a:lnTo>
                      <a:pt x="11" y="295"/>
                    </a:lnTo>
                    <a:lnTo>
                      <a:pt x="7" y="300"/>
                    </a:lnTo>
                    <a:lnTo>
                      <a:pt x="4" y="302"/>
                    </a:lnTo>
                    <a:lnTo>
                      <a:pt x="1" y="302"/>
                    </a:lnTo>
                    <a:lnTo>
                      <a:pt x="0" y="298"/>
                    </a:lnTo>
                    <a:lnTo>
                      <a:pt x="1" y="291"/>
                    </a:lnTo>
                    <a:lnTo>
                      <a:pt x="5" y="279"/>
                    </a:lnTo>
                    <a:lnTo>
                      <a:pt x="11" y="266"/>
                    </a:lnTo>
                    <a:lnTo>
                      <a:pt x="19" y="253"/>
                    </a:lnTo>
                    <a:lnTo>
                      <a:pt x="27" y="239"/>
                    </a:lnTo>
                    <a:lnTo>
                      <a:pt x="36" y="227"/>
                    </a:lnTo>
                    <a:lnTo>
                      <a:pt x="44" y="218"/>
                    </a:lnTo>
                    <a:lnTo>
                      <a:pt x="44" y="212"/>
                    </a:lnTo>
                    <a:lnTo>
                      <a:pt x="46" y="204"/>
                    </a:lnTo>
                    <a:lnTo>
                      <a:pt x="51" y="197"/>
                    </a:lnTo>
                    <a:lnTo>
                      <a:pt x="56" y="190"/>
                    </a:lnTo>
                    <a:lnTo>
                      <a:pt x="61" y="182"/>
                    </a:lnTo>
                    <a:lnTo>
                      <a:pt x="68" y="176"/>
                    </a:lnTo>
                    <a:lnTo>
                      <a:pt x="74" y="171"/>
                    </a:lnTo>
                    <a:lnTo>
                      <a:pt x="80" y="167"/>
                    </a:lnTo>
                    <a:lnTo>
                      <a:pt x="86" y="163"/>
                    </a:lnTo>
                    <a:lnTo>
                      <a:pt x="91" y="157"/>
                    </a:lnTo>
                    <a:lnTo>
                      <a:pt x="95" y="148"/>
                    </a:lnTo>
                    <a:lnTo>
                      <a:pt x="99" y="139"/>
                    </a:lnTo>
                    <a:lnTo>
                      <a:pt x="104" y="129"/>
                    </a:lnTo>
                    <a:lnTo>
                      <a:pt x="108" y="121"/>
                    </a:lnTo>
                    <a:lnTo>
                      <a:pt x="112" y="114"/>
                    </a:lnTo>
                    <a:lnTo>
                      <a:pt x="117" y="109"/>
                    </a:lnTo>
                    <a:lnTo>
                      <a:pt x="123" y="105"/>
                    </a:lnTo>
                    <a:lnTo>
                      <a:pt x="128" y="98"/>
                    </a:lnTo>
                    <a:lnTo>
                      <a:pt x="132" y="89"/>
                    </a:lnTo>
                    <a:lnTo>
                      <a:pt x="136" y="80"/>
                    </a:lnTo>
                    <a:lnTo>
                      <a:pt x="141" y="71"/>
                    </a:lnTo>
                    <a:lnTo>
                      <a:pt x="145" y="63"/>
                    </a:lnTo>
                    <a:lnTo>
                      <a:pt x="148" y="57"/>
                    </a:lnTo>
                    <a:lnTo>
                      <a:pt x="152" y="54"/>
                    </a:lnTo>
                    <a:lnTo>
                      <a:pt x="157" y="49"/>
                    </a:lnTo>
                    <a:lnTo>
                      <a:pt x="161" y="43"/>
                    </a:lnTo>
                    <a:lnTo>
                      <a:pt x="165" y="34"/>
                    </a:lnTo>
                    <a:lnTo>
                      <a:pt x="170" y="23"/>
                    </a:lnTo>
                    <a:lnTo>
                      <a:pt x="175" y="13"/>
                    </a:lnTo>
                    <a:lnTo>
                      <a:pt x="180" y="6"/>
                    </a:lnTo>
                    <a:lnTo>
                      <a:pt x="185" y="1"/>
                    </a:lnTo>
                    <a:lnTo>
                      <a:pt x="189"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9" name="Freeform 730"/>
              <p:cNvSpPr>
                <a:spLocks noChangeArrowheads="1"/>
              </p:cNvSpPr>
              <p:nvPr/>
            </p:nvSpPr>
            <p:spPr bwMode="auto">
              <a:xfrm>
                <a:off x="3423" y="2511"/>
                <a:ext cx="32" cy="41"/>
              </a:xfrm>
              <a:custGeom>
                <a:avLst/>
                <a:gdLst>
                  <a:gd name="T0" fmla="*/ 0 w 122"/>
                  <a:gd name="T1" fmla="*/ 0 h 162"/>
                  <a:gd name="T2" fmla="*/ 0 w 122"/>
                  <a:gd name="T3" fmla="*/ 0 h 162"/>
                  <a:gd name="T4" fmla="*/ 0 w 122"/>
                  <a:gd name="T5" fmla="*/ 0 h 162"/>
                  <a:gd name="T6" fmla="*/ 0 w 122"/>
                  <a:gd name="T7" fmla="*/ 0 h 162"/>
                  <a:gd name="T8" fmla="*/ 0 w 122"/>
                  <a:gd name="T9" fmla="*/ 0 h 162"/>
                  <a:gd name="T10" fmla="*/ 0 w 122"/>
                  <a:gd name="T11" fmla="*/ 0 h 162"/>
                  <a:gd name="T12" fmla="*/ 0 w 122"/>
                  <a:gd name="T13" fmla="*/ 0 h 162"/>
                  <a:gd name="T14" fmla="*/ 0 w 122"/>
                  <a:gd name="T15" fmla="*/ 0 h 162"/>
                  <a:gd name="T16" fmla="*/ 0 w 122"/>
                  <a:gd name="T17" fmla="*/ 0 h 162"/>
                  <a:gd name="T18" fmla="*/ 0 w 122"/>
                  <a:gd name="T19" fmla="*/ 0 h 162"/>
                  <a:gd name="T20" fmla="*/ 0 w 122"/>
                  <a:gd name="T21" fmla="*/ 0 h 162"/>
                  <a:gd name="T22" fmla="*/ 0 w 122"/>
                  <a:gd name="T23" fmla="*/ 0 h 162"/>
                  <a:gd name="T24" fmla="*/ 0 w 122"/>
                  <a:gd name="T25" fmla="*/ 0 h 162"/>
                  <a:gd name="T26" fmla="*/ 0 w 122"/>
                  <a:gd name="T27" fmla="*/ 0 h 162"/>
                  <a:gd name="T28" fmla="*/ 0 w 122"/>
                  <a:gd name="T29" fmla="*/ 0 h 162"/>
                  <a:gd name="T30" fmla="*/ 0 w 122"/>
                  <a:gd name="T31" fmla="*/ 0 h 162"/>
                  <a:gd name="T32" fmla="*/ 0 w 122"/>
                  <a:gd name="T33" fmla="*/ 0 h 162"/>
                  <a:gd name="T34" fmla="*/ 0 w 122"/>
                  <a:gd name="T35" fmla="*/ 0 h 162"/>
                  <a:gd name="T36" fmla="*/ 0 w 122"/>
                  <a:gd name="T37" fmla="*/ 0 h 162"/>
                  <a:gd name="T38" fmla="*/ 0 w 122"/>
                  <a:gd name="T39" fmla="*/ 0 h 162"/>
                  <a:gd name="T40" fmla="*/ 0 w 122"/>
                  <a:gd name="T41" fmla="*/ 0 h 162"/>
                  <a:gd name="T42" fmla="*/ 0 w 122"/>
                  <a:gd name="T43" fmla="*/ 0 h 162"/>
                  <a:gd name="T44" fmla="*/ 0 w 122"/>
                  <a:gd name="T45" fmla="*/ 0 h 162"/>
                  <a:gd name="T46" fmla="*/ 0 w 122"/>
                  <a:gd name="T47" fmla="*/ 0 h 162"/>
                  <a:gd name="T48" fmla="*/ 0 w 122"/>
                  <a:gd name="T49" fmla="*/ 0 h 162"/>
                  <a:gd name="T50" fmla="*/ 0 w 122"/>
                  <a:gd name="T51" fmla="*/ 0 h 162"/>
                  <a:gd name="T52" fmla="*/ 0 w 122"/>
                  <a:gd name="T53" fmla="*/ 0 h 162"/>
                  <a:gd name="T54" fmla="*/ 0 w 122"/>
                  <a:gd name="T55" fmla="*/ 0 h 162"/>
                  <a:gd name="T56" fmla="*/ 0 w 122"/>
                  <a:gd name="T57" fmla="*/ 0 h 162"/>
                  <a:gd name="T58" fmla="*/ 0 w 122"/>
                  <a:gd name="T59" fmla="*/ 0 h 162"/>
                  <a:gd name="T60" fmla="*/ 0 w 122"/>
                  <a:gd name="T61" fmla="*/ 0 h 162"/>
                  <a:gd name="T62" fmla="*/ 0 w 122"/>
                  <a:gd name="T63" fmla="*/ 0 h 162"/>
                  <a:gd name="T64" fmla="*/ 0 w 122"/>
                  <a:gd name="T65" fmla="*/ 0 h 162"/>
                  <a:gd name="T66" fmla="*/ 0 w 122"/>
                  <a:gd name="T67" fmla="*/ 0 h 162"/>
                  <a:gd name="T68" fmla="*/ 0 w 122"/>
                  <a:gd name="T69" fmla="*/ 0 h 162"/>
                  <a:gd name="T70" fmla="*/ 0 w 122"/>
                  <a:gd name="T71" fmla="*/ 0 h 162"/>
                  <a:gd name="T72" fmla="*/ 0 w 122"/>
                  <a:gd name="T73" fmla="*/ 0 h 162"/>
                  <a:gd name="T74" fmla="*/ 0 w 122"/>
                  <a:gd name="T75" fmla="*/ 0 h 162"/>
                  <a:gd name="T76" fmla="*/ 0 w 122"/>
                  <a:gd name="T77" fmla="*/ 0 h 162"/>
                  <a:gd name="T78" fmla="*/ 0 w 122"/>
                  <a:gd name="T79" fmla="*/ 0 h 162"/>
                  <a:gd name="T80" fmla="*/ 0 w 122"/>
                  <a:gd name="T81" fmla="*/ 0 h 162"/>
                  <a:gd name="T82" fmla="*/ 0 w 122"/>
                  <a:gd name="T83" fmla="*/ 0 h 162"/>
                  <a:gd name="T84" fmla="*/ 0 w 122"/>
                  <a:gd name="T85" fmla="*/ 0 h 162"/>
                  <a:gd name="T86" fmla="*/ 0 w 122"/>
                  <a:gd name="T87" fmla="*/ 0 h 162"/>
                  <a:gd name="T88" fmla="*/ 0 w 122"/>
                  <a:gd name="T89" fmla="*/ 0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162"/>
                  <a:gd name="T137" fmla="*/ 122 w 122"/>
                  <a:gd name="T138" fmla="*/ 162 h 1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162">
                    <a:moveTo>
                      <a:pt x="118" y="0"/>
                    </a:moveTo>
                    <a:lnTo>
                      <a:pt x="111" y="1"/>
                    </a:lnTo>
                    <a:lnTo>
                      <a:pt x="103" y="4"/>
                    </a:lnTo>
                    <a:lnTo>
                      <a:pt x="97" y="11"/>
                    </a:lnTo>
                    <a:lnTo>
                      <a:pt x="92" y="19"/>
                    </a:lnTo>
                    <a:lnTo>
                      <a:pt x="88" y="30"/>
                    </a:lnTo>
                    <a:lnTo>
                      <a:pt x="83" y="35"/>
                    </a:lnTo>
                    <a:lnTo>
                      <a:pt x="75" y="40"/>
                    </a:lnTo>
                    <a:lnTo>
                      <a:pt x="70" y="53"/>
                    </a:lnTo>
                    <a:lnTo>
                      <a:pt x="63" y="67"/>
                    </a:lnTo>
                    <a:lnTo>
                      <a:pt x="54" y="74"/>
                    </a:lnTo>
                    <a:lnTo>
                      <a:pt x="46" y="82"/>
                    </a:lnTo>
                    <a:lnTo>
                      <a:pt x="39" y="96"/>
                    </a:lnTo>
                    <a:lnTo>
                      <a:pt x="36" y="105"/>
                    </a:lnTo>
                    <a:lnTo>
                      <a:pt x="30" y="112"/>
                    </a:lnTo>
                    <a:lnTo>
                      <a:pt x="22" y="119"/>
                    </a:lnTo>
                    <a:lnTo>
                      <a:pt x="15" y="126"/>
                    </a:lnTo>
                    <a:lnTo>
                      <a:pt x="8" y="133"/>
                    </a:lnTo>
                    <a:lnTo>
                      <a:pt x="2" y="141"/>
                    </a:lnTo>
                    <a:lnTo>
                      <a:pt x="0" y="149"/>
                    </a:lnTo>
                    <a:lnTo>
                      <a:pt x="2" y="158"/>
                    </a:lnTo>
                    <a:lnTo>
                      <a:pt x="6" y="162"/>
                    </a:lnTo>
                    <a:lnTo>
                      <a:pt x="10" y="160"/>
                    </a:lnTo>
                    <a:lnTo>
                      <a:pt x="15" y="155"/>
                    </a:lnTo>
                    <a:lnTo>
                      <a:pt x="21" y="148"/>
                    </a:lnTo>
                    <a:lnTo>
                      <a:pt x="28" y="139"/>
                    </a:lnTo>
                    <a:lnTo>
                      <a:pt x="34" y="131"/>
                    </a:lnTo>
                    <a:lnTo>
                      <a:pt x="39" y="124"/>
                    </a:lnTo>
                    <a:lnTo>
                      <a:pt x="45" y="119"/>
                    </a:lnTo>
                    <a:lnTo>
                      <a:pt x="51" y="112"/>
                    </a:lnTo>
                    <a:lnTo>
                      <a:pt x="56" y="102"/>
                    </a:lnTo>
                    <a:lnTo>
                      <a:pt x="63" y="93"/>
                    </a:lnTo>
                    <a:lnTo>
                      <a:pt x="73" y="85"/>
                    </a:lnTo>
                    <a:lnTo>
                      <a:pt x="83" y="76"/>
                    </a:lnTo>
                    <a:lnTo>
                      <a:pt x="87" y="67"/>
                    </a:lnTo>
                    <a:lnTo>
                      <a:pt x="90" y="58"/>
                    </a:lnTo>
                    <a:lnTo>
                      <a:pt x="97" y="52"/>
                    </a:lnTo>
                    <a:lnTo>
                      <a:pt x="103" y="46"/>
                    </a:lnTo>
                    <a:lnTo>
                      <a:pt x="106" y="36"/>
                    </a:lnTo>
                    <a:lnTo>
                      <a:pt x="108" y="28"/>
                    </a:lnTo>
                    <a:lnTo>
                      <a:pt x="115" y="24"/>
                    </a:lnTo>
                    <a:lnTo>
                      <a:pt x="121" y="20"/>
                    </a:lnTo>
                    <a:lnTo>
                      <a:pt x="122" y="12"/>
                    </a:lnTo>
                    <a:lnTo>
                      <a:pt x="120" y="4"/>
                    </a:lnTo>
                    <a:lnTo>
                      <a:pt x="118"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2" name="Freeform 731"/>
              <p:cNvSpPr>
                <a:spLocks noChangeArrowheads="1"/>
              </p:cNvSpPr>
              <p:nvPr/>
            </p:nvSpPr>
            <p:spPr bwMode="auto">
              <a:xfrm>
                <a:off x="3377" y="2558"/>
                <a:ext cx="44" cy="57"/>
              </a:xfrm>
              <a:custGeom>
                <a:avLst/>
                <a:gdLst>
                  <a:gd name="T0" fmla="*/ 0 w 171"/>
                  <a:gd name="T1" fmla="*/ 0 h 222"/>
                  <a:gd name="T2" fmla="*/ 0 w 171"/>
                  <a:gd name="T3" fmla="*/ 0 h 222"/>
                  <a:gd name="T4" fmla="*/ 0 w 171"/>
                  <a:gd name="T5" fmla="*/ 0 h 222"/>
                  <a:gd name="T6" fmla="*/ 0 w 171"/>
                  <a:gd name="T7" fmla="*/ 0 h 222"/>
                  <a:gd name="T8" fmla="*/ 0 w 171"/>
                  <a:gd name="T9" fmla="*/ 0 h 222"/>
                  <a:gd name="T10" fmla="*/ 0 w 171"/>
                  <a:gd name="T11" fmla="*/ 0 h 222"/>
                  <a:gd name="T12" fmla="*/ 0 w 171"/>
                  <a:gd name="T13" fmla="*/ 0 h 222"/>
                  <a:gd name="T14" fmla="*/ 0 w 171"/>
                  <a:gd name="T15" fmla="*/ 0 h 222"/>
                  <a:gd name="T16" fmla="*/ 0 w 171"/>
                  <a:gd name="T17" fmla="*/ 0 h 222"/>
                  <a:gd name="T18" fmla="*/ 0 w 171"/>
                  <a:gd name="T19" fmla="*/ 0 h 222"/>
                  <a:gd name="T20" fmla="*/ 0 w 171"/>
                  <a:gd name="T21" fmla="*/ 0 h 222"/>
                  <a:gd name="T22" fmla="*/ 0 w 171"/>
                  <a:gd name="T23" fmla="*/ 0 h 222"/>
                  <a:gd name="T24" fmla="*/ 0 w 171"/>
                  <a:gd name="T25" fmla="*/ 0 h 222"/>
                  <a:gd name="T26" fmla="*/ 0 w 171"/>
                  <a:gd name="T27" fmla="*/ 0 h 222"/>
                  <a:gd name="T28" fmla="*/ 0 w 171"/>
                  <a:gd name="T29" fmla="*/ 0 h 222"/>
                  <a:gd name="T30" fmla="*/ 0 w 171"/>
                  <a:gd name="T31" fmla="*/ 0 h 222"/>
                  <a:gd name="T32" fmla="*/ 0 w 171"/>
                  <a:gd name="T33" fmla="*/ 0 h 222"/>
                  <a:gd name="T34" fmla="*/ 0 w 171"/>
                  <a:gd name="T35" fmla="*/ 0 h 222"/>
                  <a:gd name="T36" fmla="*/ 0 w 171"/>
                  <a:gd name="T37" fmla="*/ 0 h 222"/>
                  <a:gd name="T38" fmla="*/ 0 w 171"/>
                  <a:gd name="T39" fmla="*/ 0 h 222"/>
                  <a:gd name="T40" fmla="*/ 0 w 171"/>
                  <a:gd name="T41" fmla="*/ 0 h 222"/>
                  <a:gd name="T42" fmla="*/ 0 w 171"/>
                  <a:gd name="T43" fmla="*/ 0 h 222"/>
                  <a:gd name="T44" fmla="*/ 0 w 171"/>
                  <a:gd name="T45" fmla="*/ 0 h 222"/>
                  <a:gd name="T46" fmla="*/ 0 w 171"/>
                  <a:gd name="T47" fmla="*/ 0 h 222"/>
                  <a:gd name="T48" fmla="*/ 0 w 171"/>
                  <a:gd name="T49" fmla="*/ 0 h 222"/>
                  <a:gd name="T50" fmla="*/ 0 w 171"/>
                  <a:gd name="T51" fmla="*/ 0 h 222"/>
                  <a:gd name="T52" fmla="*/ 0 w 171"/>
                  <a:gd name="T53" fmla="*/ 0 h 222"/>
                  <a:gd name="T54" fmla="*/ 0 w 171"/>
                  <a:gd name="T55" fmla="*/ 0 h 222"/>
                  <a:gd name="T56" fmla="*/ 0 w 171"/>
                  <a:gd name="T57" fmla="*/ 0 h 222"/>
                  <a:gd name="T58" fmla="*/ 0 w 171"/>
                  <a:gd name="T59" fmla="*/ 0 h 222"/>
                  <a:gd name="T60" fmla="*/ 0 w 171"/>
                  <a:gd name="T61" fmla="*/ 0 h 222"/>
                  <a:gd name="T62" fmla="*/ 0 w 171"/>
                  <a:gd name="T63" fmla="*/ 0 h 222"/>
                  <a:gd name="T64" fmla="*/ 0 w 171"/>
                  <a:gd name="T65" fmla="*/ 0 h 222"/>
                  <a:gd name="T66" fmla="*/ 0 w 171"/>
                  <a:gd name="T67" fmla="*/ 0 h 2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
                  <a:gd name="T103" fmla="*/ 0 h 222"/>
                  <a:gd name="T104" fmla="*/ 171 w 171"/>
                  <a:gd name="T105" fmla="*/ 222 h 2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 h="222">
                    <a:moveTo>
                      <a:pt x="169" y="1"/>
                    </a:moveTo>
                    <a:lnTo>
                      <a:pt x="164" y="0"/>
                    </a:lnTo>
                    <a:lnTo>
                      <a:pt x="157" y="2"/>
                    </a:lnTo>
                    <a:lnTo>
                      <a:pt x="150" y="6"/>
                    </a:lnTo>
                    <a:lnTo>
                      <a:pt x="144" y="10"/>
                    </a:lnTo>
                    <a:lnTo>
                      <a:pt x="137" y="15"/>
                    </a:lnTo>
                    <a:lnTo>
                      <a:pt x="132" y="20"/>
                    </a:lnTo>
                    <a:lnTo>
                      <a:pt x="128" y="28"/>
                    </a:lnTo>
                    <a:lnTo>
                      <a:pt x="126" y="34"/>
                    </a:lnTo>
                    <a:lnTo>
                      <a:pt x="123" y="40"/>
                    </a:lnTo>
                    <a:lnTo>
                      <a:pt x="119" y="46"/>
                    </a:lnTo>
                    <a:lnTo>
                      <a:pt x="114" y="52"/>
                    </a:lnTo>
                    <a:lnTo>
                      <a:pt x="108" y="58"/>
                    </a:lnTo>
                    <a:lnTo>
                      <a:pt x="100" y="65"/>
                    </a:lnTo>
                    <a:lnTo>
                      <a:pt x="95" y="71"/>
                    </a:lnTo>
                    <a:lnTo>
                      <a:pt x="91" y="77"/>
                    </a:lnTo>
                    <a:lnTo>
                      <a:pt x="88" y="85"/>
                    </a:lnTo>
                    <a:lnTo>
                      <a:pt x="87" y="90"/>
                    </a:lnTo>
                    <a:lnTo>
                      <a:pt x="83" y="95"/>
                    </a:lnTo>
                    <a:lnTo>
                      <a:pt x="78" y="101"/>
                    </a:lnTo>
                    <a:lnTo>
                      <a:pt x="73" y="106"/>
                    </a:lnTo>
                    <a:lnTo>
                      <a:pt x="66" y="112"/>
                    </a:lnTo>
                    <a:lnTo>
                      <a:pt x="61" y="117"/>
                    </a:lnTo>
                    <a:lnTo>
                      <a:pt x="57" y="124"/>
                    </a:lnTo>
                    <a:lnTo>
                      <a:pt x="54" y="130"/>
                    </a:lnTo>
                    <a:lnTo>
                      <a:pt x="48" y="138"/>
                    </a:lnTo>
                    <a:lnTo>
                      <a:pt x="41" y="146"/>
                    </a:lnTo>
                    <a:lnTo>
                      <a:pt x="33" y="153"/>
                    </a:lnTo>
                    <a:lnTo>
                      <a:pt x="30" y="160"/>
                    </a:lnTo>
                    <a:lnTo>
                      <a:pt x="26" y="170"/>
                    </a:lnTo>
                    <a:lnTo>
                      <a:pt x="18" y="181"/>
                    </a:lnTo>
                    <a:lnTo>
                      <a:pt x="7" y="192"/>
                    </a:lnTo>
                    <a:lnTo>
                      <a:pt x="1" y="204"/>
                    </a:lnTo>
                    <a:lnTo>
                      <a:pt x="0" y="213"/>
                    </a:lnTo>
                    <a:lnTo>
                      <a:pt x="2" y="220"/>
                    </a:lnTo>
                    <a:lnTo>
                      <a:pt x="6" y="222"/>
                    </a:lnTo>
                    <a:lnTo>
                      <a:pt x="14" y="221"/>
                    </a:lnTo>
                    <a:lnTo>
                      <a:pt x="20" y="216"/>
                    </a:lnTo>
                    <a:lnTo>
                      <a:pt x="25" y="210"/>
                    </a:lnTo>
                    <a:lnTo>
                      <a:pt x="29" y="203"/>
                    </a:lnTo>
                    <a:lnTo>
                      <a:pt x="33" y="193"/>
                    </a:lnTo>
                    <a:lnTo>
                      <a:pt x="38" y="185"/>
                    </a:lnTo>
                    <a:lnTo>
                      <a:pt x="42" y="176"/>
                    </a:lnTo>
                    <a:lnTo>
                      <a:pt x="48" y="170"/>
                    </a:lnTo>
                    <a:lnTo>
                      <a:pt x="55" y="167"/>
                    </a:lnTo>
                    <a:lnTo>
                      <a:pt x="61" y="164"/>
                    </a:lnTo>
                    <a:lnTo>
                      <a:pt x="65" y="157"/>
                    </a:lnTo>
                    <a:lnTo>
                      <a:pt x="68" y="150"/>
                    </a:lnTo>
                    <a:lnTo>
                      <a:pt x="72" y="142"/>
                    </a:lnTo>
                    <a:lnTo>
                      <a:pt x="74" y="133"/>
                    </a:lnTo>
                    <a:lnTo>
                      <a:pt x="79" y="125"/>
                    </a:lnTo>
                    <a:lnTo>
                      <a:pt x="84" y="117"/>
                    </a:lnTo>
                    <a:lnTo>
                      <a:pt x="94" y="111"/>
                    </a:lnTo>
                    <a:lnTo>
                      <a:pt x="102" y="105"/>
                    </a:lnTo>
                    <a:lnTo>
                      <a:pt x="105" y="96"/>
                    </a:lnTo>
                    <a:lnTo>
                      <a:pt x="110" y="87"/>
                    </a:lnTo>
                    <a:lnTo>
                      <a:pt x="123" y="74"/>
                    </a:lnTo>
                    <a:lnTo>
                      <a:pt x="131" y="68"/>
                    </a:lnTo>
                    <a:lnTo>
                      <a:pt x="136" y="60"/>
                    </a:lnTo>
                    <a:lnTo>
                      <a:pt x="141" y="53"/>
                    </a:lnTo>
                    <a:lnTo>
                      <a:pt x="146" y="45"/>
                    </a:lnTo>
                    <a:lnTo>
                      <a:pt x="150" y="37"/>
                    </a:lnTo>
                    <a:lnTo>
                      <a:pt x="154" y="31"/>
                    </a:lnTo>
                    <a:lnTo>
                      <a:pt x="157" y="26"/>
                    </a:lnTo>
                    <a:lnTo>
                      <a:pt x="162" y="24"/>
                    </a:lnTo>
                    <a:lnTo>
                      <a:pt x="168" y="18"/>
                    </a:lnTo>
                    <a:lnTo>
                      <a:pt x="171" y="11"/>
                    </a:lnTo>
                    <a:lnTo>
                      <a:pt x="171" y="5"/>
                    </a:lnTo>
                    <a:lnTo>
                      <a:pt x="169" y="1"/>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3" name="Freeform 732"/>
              <p:cNvSpPr>
                <a:spLocks noChangeArrowheads="1"/>
              </p:cNvSpPr>
              <p:nvPr/>
            </p:nvSpPr>
            <p:spPr bwMode="auto">
              <a:xfrm>
                <a:off x="3656" y="2511"/>
                <a:ext cx="23" cy="31"/>
              </a:xfrm>
              <a:custGeom>
                <a:avLst/>
                <a:gdLst>
                  <a:gd name="T0" fmla="*/ 0 w 93"/>
                  <a:gd name="T1" fmla="*/ 0 h 124"/>
                  <a:gd name="T2" fmla="*/ 0 w 93"/>
                  <a:gd name="T3" fmla="*/ 0 h 124"/>
                  <a:gd name="T4" fmla="*/ 0 w 93"/>
                  <a:gd name="T5" fmla="*/ 0 h 124"/>
                  <a:gd name="T6" fmla="*/ 0 w 93"/>
                  <a:gd name="T7" fmla="*/ 0 h 124"/>
                  <a:gd name="T8" fmla="*/ 0 w 93"/>
                  <a:gd name="T9" fmla="*/ 0 h 124"/>
                  <a:gd name="T10" fmla="*/ 0 w 93"/>
                  <a:gd name="T11" fmla="*/ 0 h 124"/>
                  <a:gd name="T12" fmla="*/ 0 w 93"/>
                  <a:gd name="T13" fmla="*/ 0 h 124"/>
                  <a:gd name="T14" fmla="*/ 0 w 93"/>
                  <a:gd name="T15" fmla="*/ 0 h 124"/>
                  <a:gd name="T16" fmla="*/ 0 w 93"/>
                  <a:gd name="T17" fmla="*/ 0 h 124"/>
                  <a:gd name="T18" fmla="*/ 0 w 93"/>
                  <a:gd name="T19" fmla="*/ 0 h 124"/>
                  <a:gd name="T20" fmla="*/ 0 w 93"/>
                  <a:gd name="T21" fmla="*/ 0 h 124"/>
                  <a:gd name="T22" fmla="*/ 0 w 93"/>
                  <a:gd name="T23" fmla="*/ 0 h 124"/>
                  <a:gd name="T24" fmla="*/ 0 w 93"/>
                  <a:gd name="T25" fmla="*/ 0 h 124"/>
                  <a:gd name="T26" fmla="*/ 0 w 93"/>
                  <a:gd name="T27" fmla="*/ 0 h 124"/>
                  <a:gd name="T28" fmla="*/ 0 w 93"/>
                  <a:gd name="T29" fmla="*/ 0 h 124"/>
                  <a:gd name="T30" fmla="*/ 0 w 93"/>
                  <a:gd name="T31" fmla="*/ 0 h 124"/>
                  <a:gd name="T32" fmla="*/ 0 w 93"/>
                  <a:gd name="T33" fmla="*/ 0 h 124"/>
                  <a:gd name="T34" fmla="*/ 0 w 93"/>
                  <a:gd name="T35" fmla="*/ 0 h 124"/>
                  <a:gd name="T36" fmla="*/ 0 w 93"/>
                  <a:gd name="T37" fmla="*/ 0 h 124"/>
                  <a:gd name="T38" fmla="*/ 0 w 93"/>
                  <a:gd name="T39" fmla="*/ 0 h 124"/>
                  <a:gd name="T40" fmla="*/ 0 w 93"/>
                  <a:gd name="T41" fmla="*/ 0 h 124"/>
                  <a:gd name="T42" fmla="*/ 0 w 93"/>
                  <a:gd name="T43" fmla="*/ 0 h 124"/>
                  <a:gd name="T44" fmla="*/ 0 w 93"/>
                  <a:gd name="T45" fmla="*/ 0 h 124"/>
                  <a:gd name="T46" fmla="*/ 0 w 93"/>
                  <a:gd name="T47" fmla="*/ 0 h 124"/>
                  <a:gd name="T48" fmla="*/ 0 w 93"/>
                  <a:gd name="T49" fmla="*/ 0 h 124"/>
                  <a:gd name="T50" fmla="*/ 0 w 93"/>
                  <a:gd name="T51" fmla="*/ 0 h 124"/>
                  <a:gd name="T52" fmla="*/ 0 w 93"/>
                  <a:gd name="T53" fmla="*/ 0 h 124"/>
                  <a:gd name="T54" fmla="*/ 0 w 93"/>
                  <a:gd name="T55" fmla="*/ 0 h 124"/>
                  <a:gd name="T56" fmla="*/ 0 w 93"/>
                  <a:gd name="T57" fmla="*/ 0 h 124"/>
                  <a:gd name="T58" fmla="*/ 0 w 93"/>
                  <a:gd name="T59" fmla="*/ 0 h 124"/>
                  <a:gd name="T60" fmla="*/ 0 w 93"/>
                  <a:gd name="T61" fmla="*/ 0 h 124"/>
                  <a:gd name="T62" fmla="*/ 0 w 93"/>
                  <a:gd name="T63" fmla="*/ 0 h 124"/>
                  <a:gd name="T64" fmla="*/ 0 w 93"/>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124"/>
                  <a:gd name="T101" fmla="*/ 93 w 93"/>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124">
                    <a:moveTo>
                      <a:pt x="91" y="0"/>
                    </a:moveTo>
                    <a:lnTo>
                      <a:pt x="93" y="3"/>
                    </a:lnTo>
                    <a:lnTo>
                      <a:pt x="91" y="10"/>
                    </a:lnTo>
                    <a:lnTo>
                      <a:pt x="85" y="18"/>
                    </a:lnTo>
                    <a:lnTo>
                      <a:pt x="77" y="28"/>
                    </a:lnTo>
                    <a:lnTo>
                      <a:pt x="67" y="38"/>
                    </a:lnTo>
                    <a:lnTo>
                      <a:pt x="59" y="48"/>
                    </a:lnTo>
                    <a:lnTo>
                      <a:pt x="52" y="57"/>
                    </a:lnTo>
                    <a:lnTo>
                      <a:pt x="50" y="63"/>
                    </a:lnTo>
                    <a:lnTo>
                      <a:pt x="47" y="73"/>
                    </a:lnTo>
                    <a:lnTo>
                      <a:pt x="39" y="81"/>
                    </a:lnTo>
                    <a:lnTo>
                      <a:pt x="32" y="91"/>
                    </a:lnTo>
                    <a:lnTo>
                      <a:pt x="26" y="102"/>
                    </a:lnTo>
                    <a:lnTo>
                      <a:pt x="20" y="114"/>
                    </a:lnTo>
                    <a:lnTo>
                      <a:pt x="14" y="120"/>
                    </a:lnTo>
                    <a:lnTo>
                      <a:pt x="8" y="123"/>
                    </a:lnTo>
                    <a:lnTo>
                      <a:pt x="2" y="124"/>
                    </a:lnTo>
                    <a:lnTo>
                      <a:pt x="0" y="118"/>
                    </a:lnTo>
                    <a:lnTo>
                      <a:pt x="3" y="107"/>
                    </a:lnTo>
                    <a:lnTo>
                      <a:pt x="10" y="94"/>
                    </a:lnTo>
                    <a:lnTo>
                      <a:pt x="19" y="85"/>
                    </a:lnTo>
                    <a:lnTo>
                      <a:pt x="26" y="77"/>
                    </a:lnTo>
                    <a:lnTo>
                      <a:pt x="28" y="67"/>
                    </a:lnTo>
                    <a:lnTo>
                      <a:pt x="31" y="53"/>
                    </a:lnTo>
                    <a:lnTo>
                      <a:pt x="42" y="40"/>
                    </a:lnTo>
                    <a:lnTo>
                      <a:pt x="47" y="33"/>
                    </a:lnTo>
                    <a:lnTo>
                      <a:pt x="53" y="24"/>
                    </a:lnTo>
                    <a:lnTo>
                      <a:pt x="59" y="18"/>
                    </a:lnTo>
                    <a:lnTo>
                      <a:pt x="64" y="11"/>
                    </a:lnTo>
                    <a:lnTo>
                      <a:pt x="70" y="6"/>
                    </a:lnTo>
                    <a:lnTo>
                      <a:pt x="77" y="2"/>
                    </a:lnTo>
                    <a:lnTo>
                      <a:pt x="84" y="0"/>
                    </a:lnTo>
                    <a:lnTo>
                      <a:pt x="91" y="0"/>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4" name="Freeform 733"/>
              <p:cNvSpPr>
                <a:spLocks noChangeArrowheads="1"/>
              </p:cNvSpPr>
              <p:nvPr/>
            </p:nvSpPr>
            <p:spPr bwMode="auto">
              <a:xfrm>
                <a:off x="3605" y="2547"/>
                <a:ext cx="47" cy="70"/>
              </a:xfrm>
              <a:custGeom>
                <a:avLst/>
                <a:gdLst>
                  <a:gd name="T0" fmla="*/ 0 w 182"/>
                  <a:gd name="T1" fmla="*/ 0 h 267"/>
                  <a:gd name="T2" fmla="*/ 0 w 182"/>
                  <a:gd name="T3" fmla="*/ 0 h 267"/>
                  <a:gd name="T4" fmla="*/ 0 w 182"/>
                  <a:gd name="T5" fmla="*/ 0 h 267"/>
                  <a:gd name="T6" fmla="*/ 0 w 182"/>
                  <a:gd name="T7" fmla="*/ 0 h 267"/>
                  <a:gd name="T8" fmla="*/ 0 w 182"/>
                  <a:gd name="T9" fmla="*/ 0 h 267"/>
                  <a:gd name="T10" fmla="*/ 0 w 182"/>
                  <a:gd name="T11" fmla="*/ 0 h 267"/>
                  <a:gd name="T12" fmla="*/ 0 w 182"/>
                  <a:gd name="T13" fmla="*/ 0 h 267"/>
                  <a:gd name="T14" fmla="*/ 0 w 182"/>
                  <a:gd name="T15" fmla="*/ 0 h 267"/>
                  <a:gd name="T16" fmla="*/ 0 w 182"/>
                  <a:gd name="T17" fmla="*/ 0 h 267"/>
                  <a:gd name="T18" fmla="*/ 0 w 182"/>
                  <a:gd name="T19" fmla="*/ 0 h 267"/>
                  <a:gd name="T20" fmla="*/ 0 w 182"/>
                  <a:gd name="T21" fmla="*/ 0 h 267"/>
                  <a:gd name="T22" fmla="*/ 0 w 182"/>
                  <a:gd name="T23" fmla="*/ 0 h 267"/>
                  <a:gd name="T24" fmla="*/ 0 w 182"/>
                  <a:gd name="T25" fmla="*/ 0 h 267"/>
                  <a:gd name="T26" fmla="*/ 0 w 182"/>
                  <a:gd name="T27" fmla="*/ 0 h 267"/>
                  <a:gd name="T28" fmla="*/ 0 w 182"/>
                  <a:gd name="T29" fmla="*/ 0 h 267"/>
                  <a:gd name="T30" fmla="*/ 0 w 182"/>
                  <a:gd name="T31" fmla="*/ 0 h 267"/>
                  <a:gd name="T32" fmla="*/ 0 w 182"/>
                  <a:gd name="T33" fmla="*/ 0 h 267"/>
                  <a:gd name="T34" fmla="*/ 0 w 182"/>
                  <a:gd name="T35" fmla="*/ 0 h 267"/>
                  <a:gd name="T36" fmla="*/ 0 w 182"/>
                  <a:gd name="T37" fmla="*/ 0 h 267"/>
                  <a:gd name="T38" fmla="*/ 0 w 182"/>
                  <a:gd name="T39" fmla="*/ 0 h 267"/>
                  <a:gd name="T40" fmla="*/ 0 w 182"/>
                  <a:gd name="T41" fmla="*/ 0 h 267"/>
                  <a:gd name="T42" fmla="*/ 0 w 182"/>
                  <a:gd name="T43" fmla="*/ 0 h 267"/>
                  <a:gd name="T44" fmla="*/ 0 w 182"/>
                  <a:gd name="T45" fmla="*/ 0 h 267"/>
                  <a:gd name="T46" fmla="*/ 0 w 182"/>
                  <a:gd name="T47" fmla="*/ 0 h 267"/>
                  <a:gd name="T48" fmla="*/ 0 w 182"/>
                  <a:gd name="T49" fmla="*/ 0 h 267"/>
                  <a:gd name="T50" fmla="*/ 0 w 182"/>
                  <a:gd name="T51" fmla="*/ 0 h 267"/>
                  <a:gd name="T52" fmla="*/ 0 w 182"/>
                  <a:gd name="T53" fmla="*/ 0 h 267"/>
                  <a:gd name="T54" fmla="*/ 0 w 182"/>
                  <a:gd name="T55" fmla="*/ 0 h 267"/>
                  <a:gd name="T56" fmla="*/ 0 w 182"/>
                  <a:gd name="T57" fmla="*/ 0 h 267"/>
                  <a:gd name="T58" fmla="*/ 0 w 182"/>
                  <a:gd name="T59" fmla="*/ 0 h 267"/>
                  <a:gd name="T60" fmla="*/ 0 w 182"/>
                  <a:gd name="T61" fmla="*/ 0 h 267"/>
                  <a:gd name="T62" fmla="*/ 0 w 182"/>
                  <a:gd name="T63" fmla="*/ 0 h 267"/>
                  <a:gd name="T64" fmla="*/ 0 w 182"/>
                  <a:gd name="T65" fmla="*/ 0 h 267"/>
                  <a:gd name="T66" fmla="*/ 0 w 182"/>
                  <a:gd name="T67" fmla="*/ 0 h 267"/>
                  <a:gd name="T68" fmla="*/ 0 w 182"/>
                  <a:gd name="T69" fmla="*/ 0 h 267"/>
                  <a:gd name="T70" fmla="*/ 0 w 182"/>
                  <a:gd name="T71" fmla="*/ 0 h 267"/>
                  <a:gd name="T72" fmla="*/ 0 w 182"/>
                  <a:gd name="T73" fmla="*/ 0 h 267"/>
                  <a:gd name="T74" fmla="*/ 0 w 182"/>
                  <a:gd name="T75" fmla="*/ 0 h 2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
                  <a:gd name="T115" fmla="*/ 0 h 267"/>
                  <a:gd name="T116" fmla="*/ 182 w 182"/>
                  <a:gd name="T117" fmla="*/ 267 h 2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 h="267">
                    <a:moveTo>
                      <a:pt x="155" y="33"/>
                    </a:moveTo>
                    <a:lnTo>
                      <a:pt x="159" y="27"/>
                    </a:lnTo>
                    <a:lnTo>
                      <a:pt x="165" y="15"/>
                    </a:lnTo>
                    <a:lnTo>
                      <a:pt x="168" y="5"/>
                    </a:lnTo>
                    <a:lnTo>
                      <a:pt x="171" y="0"/>
                    </a:lnTo>
                    <a:lnTo>
                      <a:pt x="178" y="6"/>
                    </a:lnTo>
                    <a:lnTo>
                      <a:pt x="182" y="19"/>
                    </a:lnTo>
                    <a:lnTo>
                      <a:pt x="179" y="34"/>
                    </a:lnTo>
                    <a:lnTo>
                      <a:pt x="173" y="44"/>
                    </a:lnTo>
                    <a:lnTo>
                      <a:pt x="167" y="49"/>
                    </a:lnTo>
                    <a:lnTo>
                      <a:pt x="162" y="54"/>
                    </a:lnTo>
                    <a:lnTo>
                      <a:pt x="159" y="61"/>
                    </a:lnTo>
                    <a:lnTo>
                      <a:pt x="156" y="68"/>
                    </a:lnTo>
                    <a:lnTo>
                      <a:pt x="153" y="75"/>
                    </a:lnTo>
                    <a:lnTo>
                      <a:pt x="148" y="83"/>
                    </a:lnTo>
                    <a:lnTo>
                      <a:pt x="142" y="89"/>
                    </a:lnTo>
                    <a:lnTo>
                      <a:pt x="134" y="95"/>
                    </a:lnTo>
                    <a:lnTo>
                      <a:pt x="128" y="103"/>
                    </a:lnTo>
                    <a:lnTo>
                      <a:pt x="123" y="114"/>
                    </a:lnTo>
                    <a:lnTo>
                      <a:pt x="118" y="126"/>
                    </a:lnTo>
                    <a:lnTo>
                      <a:pt x="106" y="136"/>
                    </a:lnTo>
                    <a:lnTo>
                      <a:pt x="100" y="144"/>
                    </a:lnTo>
                    <a:lnTo>
                      <a:pt x="99" y="154"/>
                    </a:lnTo>
                    <a:lnTo>
                      <a:pt x="96" y="164"/>
                    </a:lnTo>
                    <a:lnTo>
                      <a:pt x="87" y="172"/>
                    </a:lnTo>
                    <a:lnTo>
                      <a:pt x="81" y="176"/>
                    </a:lnTo>
                    <a:lnTo>
                      <a:pt x="75" y="183"/>
                    </a:lnTo>
                    <a:lnTo>
                      <a:pt x="70" y="190"/>
                    </a:lnTo>
                    <a:lnTo>
                      <a:pt x="66" y="198"/>
                    </a:lnTo>
                    <a:lnTo>
                      <a:pt x="62" y="206"/>
                    </a:lnTo>
                    <a:lnTo>
                      <a:pt x="59" y="212"/>
                    </a:lnTo>
                    <a:lnTo>
                      <a:pt x="54" y="217"/>
                    </a:lnTo>
                    <a:lnTo>
                      <a:pt x="50" y="220"/>
                    </a:lnTo>
                    <a:lnTo>
                      <a:pt x="46" y="223"/>
                    </a:lnTo>
                    <a:lnTo>
                      <a:pt x="42" y="228"/>
                    </a:lnTo>
                    <a:lnTo>
                      <a:pt x="39" y="236"/>
                    </a:lnTo>
                    <a:lnTo>
                      <a:pt x="34" y="245"/>
                    </a:lnTo>
                    <a:lnTo>
                      <a:pt x="29" y="253"/>
                    </a:lnTo>
                    <a:lnTo>
                      <a:pt x="23" y="261"/>
                    </a:lnTo>
                    <a:lnTo>
                      <a:pt x="14" y="266"/>
                    </a:lnTo>
                    <a:lnTo>
                      <a:pt x="3" y="267"/>
                    </a:lnTo>
                    <a:lnTo>
                      <a:pt x="0" y="266"/>
                    </a:lnTo>
                    <a:lnTo>
                      <a:pt x="0" y="264"/>
                    </a:lnTo>
                    <a:lnTo>
                      <a:pt x="4" y="260"/>
                    </a:lnTo>
                    <a:lnTo>
                      <a:pt x="9" y="255"/>
                    </a:lnTo>
                    <a:lnTo>
                      <a:pt x="13" y="249"/>
                    </a:lnTo>
                    <a:lnTo>
                      <a:pt x="18" y="242"/>
                    </a:lnTo>
                    <a:lnTo>
                      <a:pt x="22" y="233"/>
                    </a:lnTo>
                    <a:lnTo>
                      <a:pt x="24" y="225"/>
                    </a:lnTo>
                    <a:lnTo>
                      <a:pt x="25" y="216"/>
                    </a:lnTo>
                    <a:lnTo>
                      <a:pt x="29" y="210"/>
                    </a:lnTo>
                    <a:lnTo>
                      <a:pt x="33" y="204"/>
                    </a:lnTo>
                    <a:lnTo>
                      <a:pt x="40" y="198"/>
                    </a:lnTo>
                    <a:lnTo>
                      <a:pt x="45" y="193"/>
                    </a:lnTo>
                    <a:lnTo>
                      <a:pt x="49" y="188"/>
                    </a:lnTo>
                    <a:lnTo>
                      <a:pt x="52" y="184"/>
                    </a:lnTo>
                    <a:lnTo>
                      <a:pt x="53" y="178"/>
                    </a:lnTo>
                    <a:lnTo>
                      <a:pt x="54" y="173"/>
                    </a:lnTo>
                    <a:lnTo>
                      <a:pt x="58" y="168"/>
                    </a:lnTo>
                    <a:lnTo>
                      <a:pt x="62" y="163"/>
                    </a:lnTo>
                    <a:lnTo>
                      <a:pt x="67" y="156"/>
                    </a:lnTo>
                    <a:lnTo>
                      <a:pt x="74" y="151"/>
                    </a:lnTo>
                    <a:lnTo>
                      <a:pt x="78" y="146"/>
                    </a:lnTo>
                    <a:lnTo>
                      <a:pt x="82" y="142"/>
                    </a:lnTo>
                    <a:lnTo>
                      <a:pt x="83" y="137"/>
                    </a:lnTo>
                    <a:lnTo>
                      <a:pt x="86" y="129"/>
                    </a:lnTo>
                    <a:lnTo>
                      <a:pt x="93" y="120"/>
                    </a:lnTo>
                    <a:lnTo>
                      <a:pt x="100" y="112"/>
                    </a:lnTo>
                    <a:lnTo>
                      <a:pt x="103" y="105"/>
                    </a:lnTo>
                    <a:lnTo>
                      <a:pt x="106" y="97"/>
                    </a:lnTo>
                    <a:lnTo>
                      <a:pt x="116" y="90"/>
                    </a:lnTo>
                    <a:lnTo>
                      <a:pt x="125" y="81"/>
                    </a:lnTo>
                    <a:lnTo>
                      <a:pt x="130" y="71"/>
                    </a:lnTo>
                    <a:lnTo>
                      <a:pt x="131" y="63"/>
                    </a:lnTo>
                    <a:lnTo>
                      <a:pt x="136" y="52"/>
                    </a:lnTo>
                    <a:lnTo>
                      <a:pt x="143" y="41"/>
                    </a:lnTo>
                    <a:lnTo>
                      <a:pt x="155" y="33"/>
                    </a:lnTo>
                    <a:close/>
                  </a:path>
                </a:pathLst>
              </a:custGeom>
              <a:solidFill>
                <a:srgbClr val="2DA0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5" name="Freeform 734"/>
              <p:cNvSpPr>
                <a:spLocks noChangeArrowheads="1"/>
              </p:cNvSpPr>
              <p:nvPr/>
            </p:nvSpPr>
            <p:spPr bwMode="auto">
              <a:xfrm>
                <a:off x="3413" y="2315"/>
                <a:ext cx="278" cy="194"/>
              </a:xfrm>
              <a:custGeom>
                <a:avLst/>
                <a:gdLst>
                  <a:gd name="T0" fmla="*/ 0 w 1060"/>
                  <a:gd name="T1" fmla="*/ 0 h 737"/>
                  <a:gd name="T2" fmla="*/ 0 w 1060"/>
                  <a:gd name="T3" fmla="*/ 0 h 737"/>
                  <a:gd name="T4" fmla="*/ 0 w 1060"/>
                  <a:gd name="T5" fmla="*/ 0 h 737"/>
                  <a:gd name="T6" fmla="*/ 0 w 1060"/>
                  <a:gd name="T7" fmla="*/ 0 h 737"/>
                  <a:gd name="T8" fmla="*/ 0 w 1060"/>
                  <a:gd name="T9" fmla="*/ 0 h 737"/>
                  <a:gd name="T10" fmla="*/ 0 w 1060"/>
                  <a:gd name="T11" fmla="*/ 0 h 737"/>
                  <a:gd name="T12" fmla="*/ 0 w 1060"/>
                  <a:gd name="T13" fmla="*/ 0 h 737"/>
                  <a:gd name="T14" fmla="*/ 0 w 1060"/>
                  <a:gd name="T15" fmla="*/ 0 h 737"/>
                  <a:gd name="T16" fmla="*/ 0 w 1060"/>
                  <a:gd name="T17" fmla="*/ 0 h 737"/>
                  <a:gd name="T18" fmla="*/ 0 w 1060"/>
                  <a:gd name="T19" fmla="*/ 0 h 737"/>
                  <a:gd name="T20" fmla="*/ 0 w 1060"/>
                  <a:gd name="T21" fmla="*/ 0 h 737"/>
                  <a:gd name="T22" fmla="*/ 0 w 1060"/>
                  <a:gd name="T23" fmla="*/ 0 h 737"/>
                  <a:gd name="T24" fmla="*/ 0 w 1060"/>
                  <a:gd name="T25" fmla="*/ 0 h 737"/>
                  <a:gd name="T26" fmla="*/ 0 w 1060"/>
                  <a:gd name="T27" fmla="*/ 0 h 737"/>
                  <a:gd name="T28" fmla="*/ 0 w 1060"/>
                  <a:gd name="T29" fmla="*/ 0 h 737"/>
                  <a:gd name="T30" fmla="*/ 0 w 1060"/>
                  <a:gd name="T31" fmla="*/ 0 h 737"/>
                  <a:gd name="T32" fmla="*/ 0 w 1060"/>
                  <a:gd name="T33" fmla="*/ 0 h 737"/>
                  <a:gd name="T34" fmla="*/ 0 w 1060"/>
                  <a:gd name="T35" fmla="*/ 0 h 737"/>
                  <a:gd name="T36" fmla="*/ 0 w 1060"/>
                  <a:gd name="T37" fmla="*/ 0 h 737"/>
                  <a:gd name="T38" fmla="*/ 0 w 1060"/>
                  <a:gd name="T39" fmla="*/ 0 h 737"/>
                  <a:gd name="T40" fmla="*/ 0 w 1060"/>
                  <a:gd name="T41" fmla="*/ 0 h 737"/>
                  <a:gd name="T42" fmla="*/ 0 w 1060"/>
                  <a:gd name="T43" fmla="*/ 0 h 737"/>
                  <a:gd name="T44" fmla="*/ 0 w 1060"/>
                  <a:gd name="T45" fmla="*/ 0 h 737"/>
                  <a:gd name="T46" fmla="*/ 0 w 1060"/>
                  <a:gd name="T47" fmla="*/ 0 h 737"/>
                  <a:gd name="T48" fmla="*/ 0 w 1060"/>
                  <a:gd name="T49" fmla="*/ 0 h 737"/>
                  <a:gd name="T50" fmla="*/ 0 w 1060"/>
                  <a:gd name="T51" fmla="*/ 0 h 737"/>
                  <a:gd name="T52" fmla="*/ 0 w 1060"/>
                  <a:gd name="T53" fmla="*/ 0 h 737"/>
                  <a:gd name="T54" fmla="*/ 0 w 1060"/>
                  <a:gd name="T55" fmla="*/ 0 h 737"/>
                  <a:gd name="T56" fmla="*/ 0 w 1060"/>
                  <a:gd name="T57" fmla="*/ 0 h 737"/>
                  <a:gd name="T58" fmla="*/ 0 w 1060"/>
                  <a:gd name="T59" fmla="*/ 0 h 737"/>
                  <a:gd name="T60" fmla="*/ 0 w 1060"/>
                  <a:gd name="T61" fmla="*/ 0 h 737"/>
                  <a:gd name="T62" fmla="*/ 0 w 1060"/>
                  <a:gd name="T63" fmla="*/ 0 h 737"/>
                  <a:gd name="T64" fmla="*/ 0 w 1060"/>
                  <a:gd name="T65" fmla="*/ 0 h 737"/>
                  <a:gd name="T66" fmla="*/ 0 w 1060"/>
                  <a:gd name="T67" fmla="*/ 0 h 737"/>
                  <a:gd name="T68" fmla="*/ 0 w 1060"/>
                  <a:gd name="T69" fmla="*/ 0 h 737"/>
                  <a:gd name="T70" fmla="*/ 0 w 1060"/>
                  <a:gd name="T71" fmla="*/ 0 h 737"/>
                  <a:gd name="T72" fmla="*/ 0 w 1060"/>
                  <a:gd name="T73" fmla="*/ 0 h 737"/>
                  <a:gd name="T74" fmla="*/ 0 w 1060"/>
                  <a:gd name="T75" fmla="*/ 0 h 737"/>
                  <a:gd name="T76" fmla="*/ 0 w 1060"/>
                  <a:gd name="T77" fmla="*/ 0 h 737"/>
                  <a:gd name="T78" fmla="*/ 0 w 1060"/>
                  <a:gd name="T79" fmla="*/ 0 h 737"/>
                  <a:gd name="T80" fmla="*/ 0 w 1060"/>
                  <a:gd name="T81" fmla="*/ 0 h 737"/>
                  <a:gd name="T82" fmla="*/ 0 w 1060"/>
                  <a:gd name="T83" fmla="*/ 0 h 737"/>
                  <a:gd name="T84" fmla="*/ 0 w 1060"/>
                  <a:gd name="T85" fmla="*/ 0 h 737"/>
                  <a:gd name="T86" fmla="*/ 0 w 1060"/>
                  <a:gd name="T87" fmla="*/ 0 h 737"/>
                  <a:gd name="T88" fmla="*/ 0 w 1060"/>
                  <a:gd name="T89" fmla="*/ 0 h 737"/>
                  <a:gd name="T90" fmla="*/ 0 w 1060"/>
                  <a:gd name="T91" fmla="*/ 0 h 737"/>
                  <a:gd name="T92" fmla="*/ 0 w 1060"/>
                  <a:gd name="T93" fmla="*/ 0 h 737"/>
                  <a:gd name="T94" fmla="*/ 0 w 1060"/>
                  <a:gd name="T95" fmla="*/ 0 h 737"/>
                  <a:gd name="T96" fmla="*/ 0 w 1060"/>
                  <a:gd name="T97" fmla="*/ 0 h 737"/>
                  <a:gd name="T98" fmla="*/ 0 w 1060"/>
                  <a:gd name="T99" fmla="*/ 0 h 737"/>
                  <a:gd name="T100" fmla="*/ 0 w 1060"/>
                  <a:gd name="T101" fmla="*/ 0 h 737"/>
                  <a:gd name="T102" fmla="*/ 0 w 1060"/>
                  <a:gd name="T103" fmla="*/ 0 h 737"/>
                  <a:gd name="T104" fmla="*/ 0 w 1060"/>
                  <a:gd name="T105" fmla="*/ 0 h 737"/>
                  <a:gd name="T106" fmla="*/ 0 w 1060"/>
                  <a:gd name="T107" fmla="*/ 0 h 737"/>
                  <a:gd name="T108" fmla="*/ 0 w 1060"/>
                  <a:gd name="T109" fmla="*/ 0 h 737"/>
                  <a:gd name="T110" fmla="*/ 0 w 1060"/>
                  <a:gd name="T111" fmla="*/ 0 h 737"/>
                  <a:gd name="T112" fmla="*/ 0 w 1060"/>
                  <a:gd name="T113" fmla="*/ 0 h 737"/>
                  <a:gd name="T114" fmla="*/ 0 w 1060"/>
                  <a:gd name="T115" fmla="*/ 0 h 737"/>
                  <a:gd name="T116" fmla="*/ 0 w 1060"/>
                  <a:gd name="T117" fmla="*/ 0 h 737"/>
                  <a:gd name="T118" fmla="*/ 0 w 1060"/>
                  <a:gd name="T119" fmla="*/ 0 h 737"/>
                  <a:gd name="T120" fmla="*/ 0 w 1060"/>
                  <a:gd name="T121" fmla="*/ 0 h 7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60"/>
                  <a:gd name="T184" fmla="*/ 0 h 737"/>
                  <a:gd name="T185" fmla="*/ 1060 w 1060"/>
                  <a:gd name="T186" fmla="*/ 737 h 7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60" h="737">
                    <a:moveTo>
                      <a:pt x="1001" y="295"/>
                    </a:moveTo>
                    <a:lnTo>
                      <a:pt x="1001" y="290"/>
                    </a:lnTo>
                    <a:lnTo>
                      <a:pt x="1003" y="287"/>
                    </a:lnTo>
                    <a:lnTo>
                      <a:pt x="1007" y="283"/>
                    </a:lnTo>
                    <a:lnTo>
                      <a:pt x="1011" y="280"/>
                    </a:lnTo>
                    <a:lnTo>
                      <a:pt x="1017" y="277"/>
                    </a:lnTo>
                    <a:lnTo>
                      <a:pt x="1023" y="272"/>
                    </a:lnTo>
                    <a:lnTo>
                      <a:pt x="1027" y="267"/>
                    </a:lnTo>
                    <a:lnTo>
                      <a:pt x="1031" y="261"/>
                    </a:lnTo>
                    <a:lnTo>
                      <a:pt x="1037" y="251"/>
                    </a:lnTo>
                    <a:lnTo>
                      <a:pt x="1042" y="244"/>
                    </a:lnTo>
                    <a:lnTo>
                      <a:pt x="1047" y="238"/>
                    </a:lnTo>
                    <a:lnTo>
                      <a:pt x="1051" y="231"/>
                    </a:lnTo>
                    <a:lnTo>
                      <a:pt x="1056" y="224"/>
                    </a:lnTo>
                    <a:lnTo>
                      <a:pt x="1059" y="214"/>
                    </a:lnTo>
                    <a:lnTo>
                      <a:pt x="1060" y="202"/>
                    </a:lnTo>
                    <a:lnTo>
                      <a:pt x="1060" y="185"/>
                    </a:lnTo>
                    <a:lnTo>
                      <a:pt x="1057" y="161"/>
                    </a:lnTo>
                    <a:lnTo>
                      <a:pt x="1052" y="152"/>
                    </a:lnTo>
                    <a:lnTo>
                      <a:pt x="1048" y="148"/>
                    </a:lnTo>
                    <a:lnTo>
                      <a:pt x="1046" y="133"/>
                    </a:lnTo>
                    <a:lnTo>
                      <a:pt x="1043" y="114"/>
                    </a:lnTo>
                    <a:lnTo>
                      <a:pt x="1039" y="102"/>
                    </a:lnTo>
                    <a:lnTo>
                      <a:pt x="1032" y="91"/>
                    </a:lnTo>
                    <a:lnTo>
                      <a:pt x="1027" y="74"/>
                    </a:lnTo>
                    <a:lnTo>
                      <a:pt x="1024" y="66"/>
                    </a:lnTo>
                    <a:lnTo>
                      <a:pt x="1021" y="59"/>
                    </a:lnTo>
                    <a:lnTo>
                      <a:pt x="1016" y="56"/>
                    </a:lnTo>
                    <a:lnTo>
                      <a:pt x="1012" y="53"/>
                    </a:lnTo>
                    <a:lnTo>
                      <a:pt x="1008" y="51"/>
                    </a:lnTo>
                    <a:lnTo>
                      <a:pt x="1003" y="48"/>
                    </a:lnTo>
                    <a:lnTo>
                      <a:pt x="997" y="44"/>
                    </a:lnTo>
                    <a:lnTo>
                      <a:pt x="992" y="36"/>
                    </a:lnTo>
                    <a:lnTo>
                      <a:pt x="987" y="30"/>
                    </a:lnTo>
                    <a:lnTo>
                      <a:pt x="983" y="27"/>
                    </a:lnTo>
                    <a:lnTo>
                      <a:pt x="979" y="26"/>
                    </a:lnTo>
                    <a:lnTo>
                      <a:pt x="975" y="26"/>
                    </a:lnTo>
                    <a:lnTo>
                      <a:pt x="971" y="26"/>
                    </a:lnTo>
                    <a:lnTo>
                      <a:pt x="966" y="25"/>
                    </a:lnTo>
                    <a:lnTo>
                      <a:pt x="959" y="20"/>
                    </a:lnTo>
                    <a:lnTo>
                      <a:pt x="951" y="13"/>
                    </a:lnTo>
                    <a:lnTo>
                      <a:pt x="944" y="8"/>
                    </a:lnTo>
                    <a:lnTo>
                      <a:pt x="938" y="7"/>
                    </a:lnTo>
                    <a:lnTo>
                      <a:pt x="933" y="8"/>
                    </a:lnTo>
                    <a:lnTo>
                      <a:pt x="926" y="10"/>
                    </a:lnTo>
                    <a:lnTo>
                      <a:pt x="920" y="12"/>
                    </a:lnTo>
                    <a:lnTo>
                      <a:pt x="912" y="13"/>
                    </a:lnTo>
                    <a:lnTo>
                      <a:pt x="903" y="12"/>
                    </a:lnTo>
                    <a:lnTo>
                      <a:pt x="891" y="7"/>
                    </a:lnTo>
                    <a:lnTo>
                      <a:pt x="880" y="2"/>
                    </a:lnTo>
                    <a:lnTo>
                      <a:pt x="866" y="0"/>
                    </a:lnTo>
                    <a:lnTo>
                      <a:pt x="850" y="1"/>
                    </a:lnTo>
                    <a:lnTo>
                      <a:pt x="833" y="4"/>
                    </a:lnTo>
                    <a:lnTo>
                      <a:pt x="818" y="8"/>
                    </a:lnTo>
                    <a:lnTo>
                      <a:pt x="805" y="13"/>
                    </a:lnTo>
                    <a:lnTo>
                      <a:pt x="795" y="20"/>
                    </a:lnTo>
                    <a:lnTo>
                      <a:pt x="790" y="29"/>
                    </a:lnTo>
                    <a:lnTo>
                      <a:pt x="787" y="36"/>
                    </a:lnTo>
                    <a:lnTo>
                      <a:pt x="780" y="43"/>
                    </a:lnTo>
                    <a:lnTo>
                      <a:pt x="773" y="48"/>
                    </a:lnTo>
                    <a:lnTo>
                      <a:pt x="764" y="52"/>
                    </a:lnTo>
                    <a:lnTo>
                      <a:pt x="755" y="56"/>
                    </a:lnTo>
                    <a:lnTo>
                      <a:pt x="745" y="60"/>
                    </a:lnTo>
                    <a:lnTo>
                      <a:pt x="738" y="66"/>
                    </a:lnTo>
                    <a:lnTo>
                      <a:pt x="732" y="71"/>
                    </a:lnTo>
                    <a:lnTo>
                      <a:pt x="724" y="84"/>
                    </a:lnTo>
                    <a:lnTo>
                      <a:pt x="721" y="95"/>
                    </a:lnTo>
                    <a:lnTo>
                      <a:pt x="718" y="107"/>
                    </a:lnTo>
                    <a:lnTo>
                      <a:pt x="710" y="118"/>
                    </a:lnTo>
                    <a:lnTo>
                      <a:pt x="702" y="135"/>
                    </a:lnTo>
                    <a:lnTo>
                      <a:pt x="699" y="155"/>
                    </a:lnTo>
                    <a:lnTo>
                      <a:pt x="700" y="176"/>
                    </a:lnTo>
                    <a:lnTo>
                      <a:pt x="704" y="193"/>
                    </a:lnTo>
                    <a:lnTo>
                      <a:pt x="708" y="201"/>
                    </a:lnTo>
                    <a:lnTo>
                      <a:pt x="714" y="208"/>
                    </a:lnTo>
                    <a:lnTo>
                      <a:pt x="720" y="216"/>
                    </a:lnTo>
                    <a:lnTo>
                      <a:pt x="726" y="224"/>
                    </a:lnTo>
                    <a:lnTo>
                      <a:pt x="733" y="232"/>
                    </a:lnTo>
                    <a:lnTo>
                      <a:pt x="737" y="240"/>
                    </a:lnTo>
                    <a:lnTo>
                      <a:pt x="738" y="247"/>
                    </a:lnTo>
                    <a:lnTo>
                      <a:pt x="737" y="253"/>
                    </a:lnTo>
                    <a:lnTo>
                      <a:pt x="732" y="253"/>
                    </a:lnTo>
                    <a:lnTo>
                      <a:pt x="726" y="253"/>
                    </a:lnTo>
                    <a:lnTo>
                      <a:pt x="721" y="252"/>
                    </a:lnTo>
                    <a:lnTo>
                      <a:pt x="718" y="251"/>
                    </a:lnTo>
                    <a:lnTo>
                      <a:pt x="714" y="249"/>
                    </a:lnTo>
                    <a:lnTo>
                      <a:pt x="710" y="247"/>
                    </a:lnTo>
                    <a:lnTo>
                      <a:pt x="707" y="244"/>
                    </a:lnTo>
                    <a:lnTo>
                      <a:pt x="704" y="241"/>
                    </a:lnTo>
                    <a:lnTo>
                      <a:pt x="695" y="224"/>
                    </a:lnTo>
                    <a:lnTo>
                      <a:pt x="688" y="207"/>
                    </a:lnTo>
                    <a:lnTo>
                      <a:pt x="685" y="192"/>
                    </a:lnTo>
                    <a:lnTo>
                      <a:pt x="683" y="178"/>
                    </a:lnTo>
                    <a:lnTo>
                      <a:pt x="681" y="167"/>
                    </a:lnTo>
                    <a:lnTo>
                      <a:pt x="678" y="157"/>
                    </a:lnTo>
                    <a:lnTo>
                      <a:pt x="670" y="151"/>
                    </a:lnTo>
                    <a:lnTo>
                      <a:pt x="659" y="147"/>
                    </a:lnTo>
                    <a:lnTo>
                      <a:pt x="653" y="145"/>
                    </a:lnTo>
                    <a:lnTo>
                      <a:pt x="650" y="143"/>
                    </a:lnTo>
                    <a:lnTo>
                      <a:pt x="647" y="138"/>
                    </a:lnTo>
                    <a:lnTo>
                      <a:pt x="644" y="134"/>
                    </a:lnTo>
                    <a:lnTo>
                      <a:pt x="641" y="129"/>
                    </a:lnTo>
                    <a:lnTo>
                      <a:pt x="637" y="125"/>
                    </a:lnTo>
                    <a:lnTo>
                      <a:pt x="632" y="122"/>
                    </a:lnTo>
                    <a:lnTo>
                      <a:pt x="626" y="118"/>
                    </a:lnTo>
                    <a:lnTo>
                      <a:pt x="618" y="116"/>
                    </a:lnTo>
                    <a:lnTo>
                      <a:pt x="611" y="113"/>
                    </a:lnTo>
                    <a:lnTo>
                      <a:pt x="605" y="110"/>
                    </a:lnTo>
                    <a:lnTo>
                      <a:pt x="598" y="106"/>
                    </a:lnTo>
                    <a:lnTo>
                      <a:pt x="591" y="103"/>
                    </a:lnTo>
                    <a:lnTo>
                      <a:pt x="584" y="100"/>
                    </a:lnTo>
                    <a:lnTo>
                      <a:pt x="579" y="99"/>
                    </a:lnTo>
                    <a:lnTo>
                      <a:pt x="573" y="99"/>
                    </a:lnTo>
                    <a:lnTo>
                      <a:pt x="566" y="102"/>
                    </a:lnTo>
                    <a:lnTo>
                      <a:pt x="561" y="104"/>
                    </a:lnTo>
                    <a:lnTo>
                      <a:pt x="557" y="107"/>
                    </a:lnTo>
                    <a:lnTo>
                      <a:pt x="553" y="109"/>
                    </a:lnTo>
                    <a:lnTo>
                      <a:pt x="547" y="112"/>
                    </a:lnTo>
                    <a:lnTo>
                      <a:pt x="541" y="114"/>
                    </a:lnTo>
                    <a:lnTo>
                      <a:pt x="534" y="115"/>
                    </a:lnTo>
                    <a:lnTo>
                      <a:pt x="524" y="115"/>
                    </a:lnTo>
                    <a:lnTo>
                      <a:pt x="515" y="115"/>
                    </a:lnTo>
                    <a:lnTo>
                      <a:pt x="506" y="116"/>
                    </a:lnTo>
                    <a:lnTo>
                      <a:pt x="500" y="117"/>
                    </a:lnTo>
                    <a:lnTo>
                      <a:pt x="494" y="119"/>
                    </a:lnTo>
                    <a:lnTo>
                      <a:pt x="490" y="123"/>
                    </a:lnTo>
                    <a:lnTo>
                      <a:pt x="487" y="126"/>
                    </a:lnTo>
                    <a:lnTo>
                      <a:pt x="483" y="130"/>
                    </a:lnTo>
                    <a:lnTo>
                      <a:pt x="480" y="134"/>
                    </a:lnTo>
                    <a:lnTo>
                      <a:pt x="475" y="138"/>
                    </a:lnTo>
                    <a:lnTo>
                      <a:pt x="470" y="141"/>
                    </a:lnTo>
                    <a:lnTo>
                      <a:pt x="464" y="144"/>
                    </a:lnTo>
                    <a:lnTo>
                      <a:pt x="457" y="146"/>
                    </a:lnTo>
                    <a:lnTo>
                      <a:pt x="451" y="148"/>
                    </a:lnTo>
                    <a:lnTo>
                      <a:pt x="446" y="151"/>
                    </a:lnTo>
                    <a:lnTo>
                      <a:pt x="440" y="155"/>
                    </a:lnTo>
                    <a:lnTo>
                      <a:pt x="438" y="162"/>
                    </a:lnTo>
                    <a:lnTo>
                      <a:pt x="437" y="172"/>
                    </a:lnTo>
                    <a:lnTo>
                      <a:pt x="437" y="180"/>
                    </a:lnTo>
                    <a:lnTo>
                      <a:pt x="436" y="189"/>
                    </a:lnTo>
                    <a:lnTo>
                      <a:pt x="431" y="202"/>
                    </a:lnTo>
                    <a:lnTo>
                      <a:pt x="423" y="221"/>
                    </a:lnTo>
                    <a:lnTo>
                      <a:pt x="419" y="241"/>
                    </a:lnTo>
                    <a:lnTo>
                      <a:pt x="417" y="260"/>
                    </a:lnTo>
                    <a:lnTo>
                      <a:pt x="420" y="274"/>
                    </a:lnTo>
                    <a:lnTo>
                      <a:pt x="426" y="283"/>
                    </a:lnTo>
                    <a:lnTo>
                      <a:pt x="432" y="291"/>
                    </a:lnTo>
                    <a:lnTo>
                      <a:pt x="439" y="299"/>
                    </a:lnTo>
                    <a:lnTo>
                      <a:pt x="447" y="305"/>
                    </a:lnTo>
                    <a:lnTo>
                      <a:pt x="453" y="311"/>
                    </a:lnTo>
                    <a:lnTo>
                      <a:pt x="459" y="317"/>
                    </a:lnTo>
                    <a:lnTo>
                      <a:pt x="464" y="322"/>
                    </a:lnTo>
                    <a:lnTo>
                      <a:pt x="466" y="326"/>
                    </a:lnTo>
                    <a:lnTo>
                      <a:pt x="463" y="328"/>
                    </a:lnTo>
                    <a:lnTo>
                      <a:pt x="457" y="329"/>
                    </a:lnTo>
                    <a:lnTo>
                      <a:pt x="452" y="330"/>
                    </a:lnTo>
                    <a:lnTo>
                      <a:pt x="446" y="329"/>
                    </a:lnTo>
                    <a:lnTo>
                      <a:pt x="439" y="327"/>
                    </a:lnTo>
                    <a:lnTo>
                      <a:pt x="432" y="324"/>
                    </a:lnTo>
                    <a:lnTo>
                      <a:pt x="427" y="320"/>
                    </a:lnTo>
                    <a:lnTo>
                      <a:pt x="421" y="313"/>
                    </a:lnTo>
                    <a:lnTo>
                      <a:pt x="410" y="310"/>
                    </a:lnTo>
                    <a:lnTo>
                      <a:pt x="411" y="312"/>
                    </a:lnTo>
                    <a:lnTo>
                      <a:pt x="409" y="313"/>
                    </a:lnTo>
                    <a:lnTo>
                      <a:pt x="405" y="314"/>
                    </a:lnTo>
                    <a:lnTo>
                      <a:pt x="400" y="314"/>
                    </a:lnTo>
                    <a:lnTo>
                      <a:pt x="395" y="313"/>
                    </a:lnTo>
                    <a:lnTo>
                      <a:pt x="389" y="311"/>
                    </a:lnTo>
                    <a:lnTo>
                      <a:pt x="383" y="307"/>
                    </a:lnTo>
                    <a:lnTo>
                      <a:pt x="380" y="302"/>
                    </a:lnTo>
                    <a:lnTo>
                      <a:pt x="377" y="295"/>
                    </a:lnTo>
                    <a:lnTo>
                      <a:pt x="374" y="290"/>
                    </a:lnTo>
                    <a:lnTo>
                      <a:pt x="371" y="286"/>
                    </a:lnTo>
                    <a:lnTo>
                      <a:pt x="366" y="283"/>
                    </a:lnTo>
                    <a:lnTo>
                      <a:pt x="362" y="280"/>
                    </a:lnTo>
                    <a:lnTo>
                      <a:pt x="358" y="278"/>
                    </a:lnTo>
                    <a:lnTo>
                      <a:pt x="353" y="277"/>
                    </a:lnTo>
                    <a:lnTo>
                      <a:pt x="348" y="277"/>
                    </a:lnTo>
                    <a:lnTo>
                      <a:pt x="344" y="278"/>
                    </a:lnTo>
                    <a:lnTo>
                      <a:pt x="339" y="279"/>
                    </a:lnTo>
                    <a:lnTo>
                      <a:pt x="335" y="281"/>
                    </a:lnTo>
                    <a:lnTo>
                      <a:pt x="329" y="282"/>
                    </a:lnTo>
                    <a:lnTo>
                      <a:pt x="325" y="284"/>
                    </a:lnTo>
                    <a:lnTo>
                      <a:pt x="320" y="284"/>
                    </a:lnTo>
                    <a:lnTo>
                      <a:pt x="315" y="284"/>
                    </a:lnTo>
                    <a:lnTo>
                      <a:pt x="310" y="282"/>
                    </a:lnTo>
                    <a:lnTo>
                      <a:pt x="306" y="281"/>
                    </a:lnTo>
                    <a:lnTo>
                      <a:pt x="302" y="282"/>
                    </a:lnTo>
                    <a:lnTo>
                      <a:pt x="297" y="285"/>
                    </a:lnTo>
                    <a:lnTo>
                      <a:pt x="293" y="288"/>
                    </a:lnTo>
                    <a:lnTo>
                      <a:pt x="288" y="292"/>
                    </a:lnTo>
                    <a:lnTo>
                      <a:pt x="284" y="294"/>
                    </a:lnTo>
                    <a:lnTo>
                      <a:pt x="278" y="297"/>
                    </a:lnTo>
                    <a:lnTo>
                      <a:pt x="272" y="297"/>
                    </a:lnTo>
                    <a:lnTo>
                      <a:pt x="266" y="297"/>
                    </a:lnTo>
                    <a:lnTo>
                      <a:pt x="261" y="298"/>
                    </a:lnTo>
                    <a:lnTo>
                      <a:pt x="258" y="301"/>
                    </a:lnTo>
                    <a:lnTo>
                      <a:pt x="256" y="305"/>
                    </a:lnTo>
                    <a:lnTo>
                      <a:pt x="253" y="310"/>
                    </a:lnTo>
                    <a:lnTo>
                      <a:pt x="250" y="314"/>
                    </a:lnTo>
                    <a:lnTo>
                      <a:pt x="246" y="319"/>
                    </a:lnTo>
                    <a:lnTo>
                      <a:pt x="239" y="322"/>
                    </a:lnTo>
                    <a:lnTo>
                      <a:pt x="229" y="330"/>
                    </a:lnTo>
                    <a:lnTo>
                      <a:pt x="222" y="342"/>
                    </a:lnTo>
                    <a:lnTo>
                      <a:pt x="217" y="353"/>
                    </a:lnTo>
                    <a:lnTo>
                      <a:pt x="210" y="360"/>
                    </a:lnTo>
                    <a:lnTo>
                      <a:pt x="204" y="366"/>
                    </a:lnTo>
                    <a:lnTo>
                      <a:pt x="205" y="377"/>
                    </a:lnTo>
                    <a:lnTo>
                      <a:pt x="211" y="386"/>
                    </a:lnTo>
                    <a:lnTo>
                      <a:pt x="216" y="394"/>
                    </a:lnTo>
                    <a:lnTo>
                      <a:pt x="203" y="423"/>
                    </a:lnTo>
                    <a:lnTo>
                      <a:pt x="212" y="431"/>
                    </a:lnTo>
                    <a:lnTo>
                      <a:pt x="218" y="442"/>
                    </a:lnTo>
                    <a:lnTo>
                      <a:pt x="222" y="451"/>
                    </a:lnTo>
                    <a:lnTo>
                      <a:pt x="230" y="457"/>
                    </a:lnTo>
                    <a:lnTo>
                      <a:pt x="225" y="456"/>
                    </a:lnTo>
                    <a:lnTo>
                      <a:pt x="221" y="455"/>
                    </a:lnTo>
                    <a:lnTo>
                      <a:pt x="215" y="454"/>
                    </a:lnTo>
                    <a:lnTo>
                      <a:pt x="209" y="454"/>
                    </a:lnTo>
                    <a:lnTo>
                      <a:pt x="202" y="454"/>
                    </a:lnTo>
                    <a:lnTo>
                      <a:pt x="197" y="455"/>
                    </a:lnTo>
                    <a:lnTo>
                      <a:pt x="192" y="458"/>
                    </a:lnTo>
                    <a:lnTo>
                      <a:pt x="187" y="461"/>
                    </a:lnTo>
                    <a:lnTo>
                      <a:pt x="181" y="459"/>
                    </a:lnTo>
                    <a:lnTo>
                      <a:pt x="175" y="458"/>
                    </a:lnTo>
                    <a:lnTo>
                      <a:pt x="167" y="459"/>
                    </a:lnTo>
                    <a:lnTo>
                      <a:pt x="161" y="462"/>
                    </a:lnTo>
                    <a:lnTo>
                      <a:pt x="153" y="464"/>
                    </a:lnTo>
                    <a:lnTo>
                      <a:pt x="148" y="467"/>
                    </a:lnTo>
                    <a:lnTo>
                      <a:pt x="143" y="469"/>
                    </a:lnTo>
                    <a:lnTo>
                      <a:pt x="139" y="469"/>
                    </a:lnTo>
                    <a:lnTo>
                      <a:pt x="134" y="469"/>
                    </a:lnTo>
                    <a:lnTo>
                      <a:pt x="128" y="469"/>
                    </a:lnTo>
                    <a:lnTo>
                      <a:pt x="120" y="470"/>
                    </a:lnTo>
                    <a:lnTo>
                      <a:pt x="112" y="473"/>
                    </a:lnTo>
                    <a:lnTo>
                      <a:pt x="104" y="475"/>
                    </a:lnTo>
                    <a:lnTo>
                      <a:pt x="97" y="477"/>
                    </a:lnTo>
                    <a:lnTo>
                      <a:pt x="93" y="480"/>
                    </a:lnTo>
                    <a:lnTo>
                      <a:pt x="92" y="483"/>
                    </a:lnTo>
                    <a:lnTo>
                      <a:pt x="91" y="486"/>
                    </a:lnTo>
                    <a:lnTo>
                      <a:pt x="85" y="489"/>
                    </a:lnTo>
                    <a:lnTo>
                      <a:pt x="77" y="492"/>
                    </a:lnTo>
                    <a:lnTo>
                      <a:pt x="68" y="494"/>
                    </a:lnTo>
                    <a:lnTo>
                      <a:pt x="58" y="496"/>
                    </a:lnTo>
                    <a:lnTo>
                      <a:pt x="49" y="498"/>
                    </a:lnTo>
                    <a:lnTo>
                      <a:pt x="42" y="501"/>
                    </a:lnTo>
                    <a:lnTo>
                      <a:pt x="39" y="505"/>
                    </a:lnTo>
                    <a:lnTo>
                      <a:pt x="37" y="509"/>
                    </a:lnTo>
                    <a:lnTo>
                      <a:pt x="33" y="514"/>
                    </a:lnTo>
                    <a:lnTo>
                      <a:pt x="27" y="517"/>
                    </a:lnTo>
                    <a:lnTo>
                      <a:pt x="22" y="521"/>
                    </a:lnTo>
                    <a:lnTo>
                      <a:pt x="17" y="525"/>
                    </a:lnTo>
                    <a:lnTo>
                      <a:pt x="13" y="529"/>
                    </a:lnTo>
                    <a:lnTo>
                      <a:pt x="11" y="536"/>
                    </a:lnTo>
                    <a:lnTo>
                      <a:pt x="11" y="542"/>
                    </a:lnTo>
                    <a:lnTo>
                      <a:pt x="9" y="559"/>
                    </a:lnTo>
                    <a:lnTo>
                      <a:pt x="4" y="579"/>
                    </a:lnTo>
                    <a:lnTo>
                      <a:pt x="0" y="598"/>
                    </a:lnTo>
                    <a:lnTo>
                      <a:pt x="2" y="613"/>
                    </a:lnTo>
                    <a:lnTo>
                      <a:pt x="11" y="624"/>
                    </a:lnTo>
                    <a:lnTo>
                      <a:pt x="21" y="635"/>
                    </a:lnTo>
                    <a:lnTo>
                      <a:pt x="30" y="645"/>
                    </a:lnTo>
                    <a:lnTo>
                      <a:pt x="33" y="656"/>
                    </a:lnTo>
                    <a:lnTo>
                      <a:pt x="34" y="661"/>
                    </a:lnTo>
                    <a:lnTo>
                      <a:pt x="37" y="665"/>
                    </a:lnTo>
                    <a:lnTo>
                      <a:pt x="41" y="671"/>
                    </a:lnTo>
                    <a:lnTo>
                      <a:pt x="48" y="675"/>
                    </a:lnTo>
                    <a:lnTo>
                      <a:pt x="53" y="680"/>
                    </a:lnTo>
                    <a:lnTo>
                      <a:pt x="58" y="685"/>
                    </a:lnTo>
                    <a:lnTo>
                      <a:pt x="62" y="691"/>
                    </a:lnTo>
                    <a:lnTo>
                      <a:pt x="65" y="696"/>
                    </a:lnTo>
                    <a:lnTo>
                      <a:pt x="68" y="701"/>
                    </a:lnTo>
                    <a:lnTo>
                      <a:pt x="73" y="703"/>
                    </a:lnTo>
                    <a:lnTo>
                      <a:pt x="79" y="706"/>
                    </a:lnTo>
                    <a:lnTo>
                      <a:pt x="87" y="706"/>
                    </a:lnTo>
                    <a:lnTo>
                      <a:pt x="94" y="707"/>
                    </a:lnTo>
                    <a:lnTo>
                      <a:pt x="101" y="708"/>
                    </a:lnTo>
                    <a:lnTo>
                      <a:pt x="107" y="709"/>
                    </a:lnTo>
                    <a:lnTo>
                      <a:pt x="110" y="712"/>
                    </a:lnTo>
                    <a:lnTo>
                      <a:pt x="114" y="715"/>
                    </a:lnTo>
                    <a:lnTo>
                      <a:pt x="121" y="718"/>
                    </a:lnTo>
                    <a:lnTo>
                      <a:pt x="128" y="721"/>
                    </a:lnTo>
                    <a:lnTo>
                      <a:pt x="137" y="722"/>
                    </a:lnTo>
                    <a:lnTo>
                      <a:pt x="145" y="723"/>
                    </a:lnTo>
                    <a:lnTo>
                      <a:pt x="153" y="722"/>
                    </a:lnTo>
                    <a:lnTo>
                      <a:pt x="162" y="720"/>
                    </a:lnTo>
                    <a:lnTo>
                      <a:pt x="168" y="715"/>
                    </a:lnTo>
                    <a:lnTo>
                      <a:pt x="175" y="711"/>
                    </a:lnTo>
                    <a:lnTo>
                      <a:pt x="182" y="710"/>
                    </a:lnTo>
                    <a:lnTo>
                      <a:pt x="191" y="710"/>
                    </a:lnTo>
                    <a:lnTo>
                      <a:pt x="199" y="712"/>
                    </a:lnTo>
                    <a:lnTo>
                      <a:pt x="207" y="713"/>
                    </a:lnTo>
                    <a:lnTo>
                      <a:pt x="216" y="713"/>
                    </a:lnTo>
                    <a:lnTo>
                      <a:pt x="223" y="712"/>
                    </a:lnTo>
                    <a:lnTo>
                      <a:pt x="229" y="709"/>
                    </a:lnTo>
                    <a:lnTo>
                      <a:pt x="236" y="699"/>
                    </a:lnTo>
                    <a:lnTo>
                      <a:pt x="240" y="692"/>
                    </a:lnTo>
                    <a:lnTo>
                      <a:pt x="243" y="684"/>
                    </a:lnTo>
                    <a:lnTo>
                      <a:pt x="251" y="678"/>
                    </a:lnTo>
                    <a:lnTo>
                      <a:pt x="256" y="675"/>
                    </a:lnTo>
                    <a:lnTo>
                      <a:pt x="260" y="672"/>
                    </a:lnTo>
                    <a:lnTo>
                      <a:pt x="266" y="668"/>
                    </a:lnTo>
                    <a:lnTo>
                      <a:pt x="270" y="664"/>
                    </a:lnTo>
                    <a:lnTo>
                      <a:pt x="274" y="660"/>
                    </a:lnTo>
                    <a:lnTo>
                      <a:pt x="278" y="656"/>
                    </a:lnTo>
                    <a:lnTo>
                      <a:pt x="284" y="652"/>
                    </a:lnTo>
                    <a:lnTo>
                      <a:pt x="290" y="645"/>
                    </a:lnTo>
                    <a:lnTo>
                      <a:pt x="301" y="654"/>
                    </a:lnTo>
                    <a:lnTo>
                      <a:pt x="302" y="667"/>
                    </a:lnTo>
                    <a:lnTo>
                      <a:pt x="302" y="680"/>
                    </a:lnTo>
                    <a:lnTo>
                      <a:pt x="306" y="695"/>
                    </a:lnTo>
                    <a:lnTo>
                      <a:pt x="313" y="703"/>
                    </a:lnTo>
                    <a:lnTo>
                      <a:pt x="320" y="707"/>
                    </a:lnTo>
                    <a:lnTo>
                      <a:pt x="326" y="711"/>
                    </a:lnTo>
                    <a:lnTo>
                      <a:pt x="336" y="720"/>
                    </a:lnTo>
                    <a:lnTo>
                      <a:pt x="342" y="726"/>
                    </a:lnTo>
                    <a:lnTo>
                      <a:pt x="348" y="729"/>
                    </a:lnTo>
                    <a:lnTo>
                      <a:pt x="356" y="730"/>
                    </a:lnTo>
                    <a:lnTo>
                      <a:pt x="362" y="731"/>
                    </a:lnTo>
                    <a:lnTo>
                      <a:pt x="368" y="730"/>
                    </a:lnTo>
                    <a:lnTo>
                      <a:pt x="376" y="730"/>
                    </a:lnTo>
                    <a:lnTo>
                      <a:pt x="381" y="731"/>
                    </a:lnTo>
                    <a:lnTo>
                      <a:pt x="386" y="732"/>
                    </a:lnTo>
                    <a:lnTo>
                      <a:pt x="391" y="734"/>
                    </a:lnTo>
                    <a:lnTo>
                      <a:pt x="396" y="735"/>
                    </a:lnTo>
                    <a:lnTo>
                      <a:pt x="400" y="736"/>
                    </a:lnTo>
                    <a:lnTo>
                      <a:pt x="405" y="736"/>
                    </a:lnTo>
                    <a:lnTo>
                      <a:pt x="412" y="737"/>
                    </a:lnTo>
                    <a:lnTo>
                      <a:pt x="418" y="737"/>
                    </a:lnTo>
                    <a:lnTo>
                      <a:pt x="426" y="737"/>
                    </a:lnTo>
                    <a:lnTo>
                      <a:pt x="435" y="737"/>
                    </a:lnTo>
                    <a:lnTo>
                      <a:pt x="446" y="736"/>
                    </a:lnTo>
                    <a:lnTo>
                      <a:pt x="454" y="735"/>
                    </a:lnTo>
                    <a:lnTo>
                      <a:pt x="462" y="732"/>
                    </a:lnTo>
                    <a:lnTo>
                      <a:pt x="468" y="730"/>
                    </a:lnTo>
                    <a:lnTo>
                      <a:pt x="473" y="728"/>
                    </a:lnTo>
                    <a:lnTo>
                      <a:pt x="479" y="726"/>
                    </a:lnTo>
                    <a:lnTo>
                      <a:pt x="483" y="726"/>
                    </a:lnTo>
                    <a:lnTo>
                      <a:pt x="486" y="728"/>
                    </a:lnTo>
                    <a:lnTo>
                      <a:pt x="489" y="729"/>
                    </a:lnTo>
                    <a:lnTo>
                      <a:pt x="494" y="728"/>
                    </a:lnTo>
                    <a:lnTo>
                      <a:pt x="500" y="723"/>
                    </a:lnTo>
                    <a:lnTo>
                      <a:pt x="505" y="719"/>
                    </a:lnTo>
                    <a:lnTo>
                      <a:pt x="512" y="714"/>
                    </a:lnTo>
                    <a:lnTo>
                      <a:pt x="521" y="709"/>
                    </a:lnTo>
                    <a:lnTo>
                      <a:pt x="529" y="703"/>
                    </a:lnTo>
                    <a:lnTo>
                      <a:pt x="540" y="700"/>
                    </a:lnTo>
                    <a:lnTo>
                      <a:pt x="551" y="702"/>
                    </a:lnTo>
                    <a:lnTo>
                      <a:pt x="547" y="693"/>
                    </a:lnTo>
                    <a:lnTo>
                      <a:pt x="547" y="679"/>
                    </a:lnTo>
                    <a:lnTo>
                      <a:pt x="548" y="664"/>
                    </a:lnTo>
                    <a:lnTo>
                      <a:pt x="549" y="653"/>
                    </a:lnTo>
                    <a:lnTo>
                      <a:pt x="547" y="642"/>
                    </a:lnTo>
                    <a:lnTo>
                      <a:pt x="544" y="630"/>
                    </a:lnTo>
                    <a:lnTo>
                      <a:pt x="541" y="616"/>
                    </a:lnTo>
                    <a:lnTo>
                      <a:pt x="539" y="602"/>
                    </a:lnTo>
                    <a:lnTo>
                      <a:pt x="544" y="589"/>
                    </a:lnTo>
                    <a:lnTo>
                      <a:pt x="554" y="572"/>
                    </a:lnTo>
                    <a:lnTo>
                      <a:pt x="563" y="554"/>
                    </a:lnTo>
                    <a:lnTo>
                      <a:pt x="566" y="536"/>
                    </a:lnTo>
                    <a:lnTo>
                      <a:pt x="567" y="526"/>
                    </a:lnTo>
                    <a:lnTo>
                      <a:pt x="573" y="520"/>
                    </a:lnTo>
                    <a:lnTo>
                      <a:pt x="579" y="518"/>
                    </a:lnTo>
                    <a:lnTo>
                      <a:pt x="585" y="523"/>
                    </a:lnTo>
                    <a:lnTo>
                      <a:pt x="590" y="505"/>
                    </a:lnTo>
                    <a:lnTo>
                      <a:pt x="595" y="497"/>
                    </a:lnTo>
                    <a:lnTo>
                      <a:pt x="602" y="492"/>
                    </a:lnTo>
                    <a:lnTo>
                      <a:pt x="614" y="487"/>
                    </a:lnTo>
                    <a:lnTo>
                      <a:pt x="621" y="484"/>
                    </a:lnTo>
                    <a:lnTo>
                      <a:pt x="630" y="481"/>
                    </a:lnTo>
                    <a:lnTo>
                      <a:pt x="638" y="478"/>
                    </a:lnTo>
                    <a:lnTo>
                      <a:pt x="647" y="474"/>
                    </a:lnTo>
                    <a:lnTo>
                      <a:pt x="654" y="469"/>
                    </a:lnTo>
                    <a:lnTo>
                      <a:pt x="662" y="465"/>
                    </a:lnTo>
                    <a:lnTo>
                      <a:pt x="666" y="461"/>
                    </a:lnTo>
                    <a:lnTo>
                      <a:pt x="669" y="457"/>
                    </a:lnTo>
                    <a:lnTo>
                      <a:pt x="674" y="445"/>
                    </a:lnTo>
                    <a:lnTo>
                      <a:pt x="683" y="434"/>
                    </a:lnTo>
                    <a:lnTo>
                      <a:pt x="691" y="423"/>
                    </a:lnTo>
                    <a:lnTo>
                      <a:pt x="702" y="412"/>
                    </a:lnTo>
                    <a:lnTo>
                      <a:pt x="713" y="403"/>
                    </a:lnTo>
                    <a:lnTo>
                      <a:pt x="722" y="397"/>
                    </a:lnTo>
                    <a:lnTo>
                      <a:pt x="732" y="392"/>
                    </a:lnTo>
                    <a:lnTo>
                      <a:pt x="739" y="391"/>
                    </a:lnTo>
                    <a:lnTo>
                      <a:pt x="744" y="391"/>
                    </a:lnTo>
                    <a:lnTo>
                      <a:pt x="750" y="388"/>
                    </a:lnTo>
                    <a:lnTo>
                      <a:pt x="755" y="384"/>
                    </a:lnTo>
                    <a:lnTo>
                      <a:pt x="760" y="380"/>
                    </a:lnTo>
                    <a:lnTo>
                      <a:pt x="768" y="377"/>
                    </a:lnTo>
                    <a:lnTo>
                      <a:pt x="775" y="373"/>
                    </a:lnTo>
                    <a:lnTo>
                      <a:pt x="786" y="373"/>
                    </a:lnTo>
                    <a:lnTo>
                      <a:pt x="798" y="376"/>
                    </a:lnTo>
                    <a:lnTo>
                      <a:pt x="807" y="377"/>
                    </a:lnTo>
                    <a:lnTo>
                      <a:pt x="814" y="376"/>
                    </a:lnTo>
                    <a:lnTo>
                      <a:pt x="821" y="373"/>
                    </a:lnTo>
                    <a:lnTo>
                      <a:pt x="826" y="371"/>
                    </a:lnTo>
                    <a:lnTo>
                      <a:pt x="831" y="369"/>
                    </a:lnTo>
                    <a:lnTo>
                      <a:pt x="836" y="367"/>
                    </a:lnTo>
                    <a:lnTo>
                      <a:pt x="843" y="368"/>
                    </a:lnTo>
                    <a:lnTo>
                      <a:pt x="849" y="371"/>
                    </a:lnTo>
                    <a:lnTo>
                      <a:pt x="852" y="372"/>
                    </a:lnTo>
                    <a:lnTo>
                      <a:pt x="857" y="371"/>
                    </a:lnTo>
                    <a:lnTo>
                      <a:pt x="861" y="371"/>
                    </a:lnTo>
                    <a:lnTo>
                      <a:pt x="866" y="370"/>
                    </a:lnTo>
                    <a:lnTo>
                      <a:pt x="870" y="371"/>
                    </a:lnTo>
                    <a:lnTo>
                      <a:pt x="876" y="373"/>
                    </a:lnTo>
                    <a:lnTo>
                      <a:pt x="881" y="379"/>
                    </a:lnTo>
                    <a:lnTo>
                      <a:pt x="885" y="387"/>
                    </a:lnTo>
                    <a:lnTo>
                      <a:pt x="890" y="396"/>
                    </a:lnTo>
                    <a:lnTo>
                      <a:pt x="896" y="402"/>
                    </a:lnTo>
                    <a:lnTo>
                      <a:pt x="901" y="406"/>
                    </a:lnTo>
                    <a:lnTo>
                      <a:pt x="908" y="408"/>
                    </a:lnTo>
                    <a:lnTo>
                      <a:pt x="915" y="411"/>
                    </a:lnTo>
                    <a:lnTo>
                      <a:pt x="921" y="414"/>
                    </a:lnTo>
                    <a:lnTo>
                      <a:pt x="929" y="417"/>
                    </a:lnTo>
                    <a:lnTo>
                      <a:pt x="935" y="421"/>
                    </a:lnTo>
                    <a:lnTo>
                      <a:pt x="929" y="415"/>
                    </a:lnTo>
                    <a:lnTo>
                      <a:pt x="925" y="403"/>
                    </a:lnTo>
                    <a:lnTo>
                      <a:pt x="923" y="388"/>
                    </a:lnTo>
                    <a:lnTo>
                      <a:pt x="924" y="371"/>
                    </a:lnTo>
                    <a:lnTo>
                      <a:pt x="927" y="356"/>
                    </a:lnTo>
                    <a:lnTo>
                      <a:pt x="932" y="342"/>
                    </a:lnTo>
                    <a:lnTo>
                      <a:pt x="939" y="331"/>
                    </a:lnTo>
                    <a:lnTo>
                      <a:pt x="949" y="326"/>
                    </a:lnTo>
                    <a:lnTo>
                      <a:pt x="956" y="323"/>
                    </a:lnTo>
                    <a:lnTo>
                      <a:pt x="961" y="318"/>
                    </a:lnTo>
                    <a:lnTo>
                      <a:pt x="967" y="309"/>
                    </a:lnTo>
                    <a:lnTo>
                      <a:pt x="971" y="302"/>
                    </a:lnTo>
                    <a:lnTo>
                      <a:pt x="975" y="295"/>
                    </a:lnTo>
                    <a:lnTo>
                      <a:pt x="981" y="291"/>
                    </a:lnTo>
                    <a:lnTo>
                      <a:pt x="990" y="291"/>
                    </a:lnTo>
                    <a:lnTo>
                      <a:pt x="1001" y="295"/>
                    </a:lnTo>
                    <a:close/>
                  </a:path>
                </a:pathLst>
              </a:custGeom>
              <a:solidFill>
                <a:srgbClr val="BFCCD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6" name="Freeform 735"/>
              <p:cNvSpPr>
                <a:spLocks noChangeArrowheads="1"/>
              </p:cNvSpPr>
              <p:nvPr/>
            </p:nvSpPr>
            <p:spPr bwMode="auto">
              <a:xfrm>
                <a:off x="3561" y="2391"/>
                <a:ext cx="169" cy="121"/>
              </a:xfrm>
              <a:custGeom>
                <a:avLst/>
                <a:gdLst>
                  <a:gd name="T0" fmla="*/ 0 w 646"/>
                  <a:gd name="T1" fmla="*/ 0 h 461"/>
                  <a:gd name="T2" fmla="*/ 0 w 646"/>
                  <a:gd name="T3" fmla="*/ 0 h 461"/>
                  <a:gd name="T4" fmla="*/ 0 w 646"/>
                  <a:gd name="T5" fmla="*/ 0 h 461"/>
                  <a:gd name="T6" fmla="*/ 0 w 646"/>
                  <a:gd name="T7" fmla="*/ 0 h 461"/>
                  <a:gd name="T8" fmla="*/ 0 w 646"/>
                  <a:gd name="T9" fmla="*/ 0 h 461"/>
                  <a:gd name="T10" fmla="*/ 0 w 646"/>
                  <a:gd name="T11" fmla="*/ 0 h 461"/>
                  <a:gd name="T12" fmla="*/ 0 w 646"/>
                  <a:gd name="T13" fmla="*/ 0 h 461"/>
                  <a:gd name="T14" fmla="*/ 0 w 646"/>
                  <a:gd name="T15" fmla="*/ 0 h 461"/>
                  <a:gd name="T16" fmla="*/ 0 w 646"/>
                  <a:gd name="T17" fmla="*/ 0 h 461"/>
                  <a:gd name="T18" fmla="*/ 0 w 646"/>
                  <a:gd name="T19" fmla="*/ 0 h 461"/>
                  <a:gd name="T20" fmla="*/ 0 w 646"/>
                  <a:gd name="T21" fmla="*/ 0 h 461"/>
                  <a:gd name="T22" fmla="*/ 0 w 646"/>
                  <a:gd name="T23" fmla="*/ 0 h 461"/>
                  <a:gd name="T24" fmla="*/ 0 w 646"/>
                  <a:gd name="T25" fmla="*/ 0 h 461"/>
                  <a:gd name="T26" fmla="*/ 0 w 646"/>
                  <a:gd name="T27" fmla="*/ 0 h 461"/>
                  <a:gd name="T28" fmla="*/ 0 w 646"/>
                  <a:gd name="T29" fmla="*/ 0 h 461"/>
                  <a:gd name="T30" fmla="*/ 0 w 646"/>
                  <a:gd name="T31" fmla="*/ 0 h 461"/>
                  <a:gd name="T32" fmla="*/ 0 w 646"/>
                  <a:gd name="T33" fmla="*/ 0 h 461"/>
                  <a:gd name="T34" fmla="*/ 0 w 646"/>
                  <a:gd name="T35" fmla="*/ 0 h 461"/>
                  <a:gd name="T36" fmla="*/ 0 w 646"/>
                  <a:gd name="T37" fmla="*/ 0 h 461"/>
                  <a:gd name="T38" fmla="*/ 0 w 646"/>
                  <a:gd name="T39" fmla="*/ 0 h 461"/>
                  <a:gd name="T40" fmla="*/ 0 w 646"/>
                  <a:gd name="T41" fmla="*/ 0 h 461"/>
                  <a:gd name="T42" fmla="*/ 0 w 646"/>
                  <a:gd name="T43" fmla="*/ 0 h 461"/>
                  <a:gd name="T44" fmla="*/ 0 w 646"/>
                  <a:gd name="T45" fmla="*/ 0 h 461"/>
                  <a:gd name="T46" fmla="*/ 0 w 646"/>
                  <a:gd name="T47" fmla="*/ 0 h 461"/>
                  <a:gd name="T48" fmla="*/ 0 w 646"/>
                  <a:gd name="T49" fmla="*/ 0 h 461"/>
                  <a:gd name="T50" fmla="*/ 0 w 646"/>
                  <a:gd name="T51" fmla="*/ 0 h 461"/>
                  <a:gd name="T52" fmla="*/ 0 w 646"/>
                  <a:gd name="T53" fmla="*/ 0 h 461"/>
                  <a:gd name="T54" fmla="*/ 0 w 646"/>
                  <a:gd name="T55" fmla="*/ 0 h 461"/>
                  <a:gd name="T56" fmla="*/ 0 w 646"/>
                  <a:gd name="T57" fmla="*/ 0 h 461"/>
                  <a:gd name="T58" fmla="*/ 0 w 646"/>
                  <a:gd name="T59" fmla="*/ 0 h 461"/>
                  <a:gd name="T60" fmla="*/ 0 w 646"/>
                  <a:gd name="T61" fmla="*/ 0 h 461"/>
                  <a:gd name="T62" fmla="*/ 0 w 646"/>
                  <a:gd name="T63" fmla="*/ 0 h 461"/>
                  <a:gd name="T64" fmla="*/ 0 w 646"/>
                  <a:gd name="T65" fmla="*/ 0 h 461"/>
                  <a:gd name="T66" fmla="*/ 0 w 646"/>
                  <a:gd name="T67" fmla="*/ 0 h 461"/>
                  <a:gd name="T68" fmla="*/ 0 w 646"/>
                  <a:gd name="T69" fmla="*/ 0 h 461"/>
                  <a:gd name="T70" fmla="*/ 0 w 646"/>
                  <a:gd name="T71" fmla="*/ 0 h 461"/>
                  <a:gd name="T72" fmla="*/ 0 w 646"/>
                  <a:gd name="T73" fmla="*/ 0 h 461"/>
                  <a:gd name="T74" fmla="*/ 0 w 646"/>
                  <a:gd name="T75" fmla="*/ 0 h 461"/>
                  <a:gd name="T76" fmla="*/ 0 w 646"/>
                  <a:gd name="T77" fmla="*/ 0 h 461"/>
                  <a:gd name="T78" fmla="*/ 0 w 646"/>
                  <a:gd name="T79" fmla="*/ 0 h 461"/>
                  <a:gd name="T80" fmla="*/ 0 w 646"/>
                  <a:gd name="T81" fmla="*/ 0 h 461"/>
                  <a:gd name="T82" fmla="*/ 0 w 646"/>
                  <a:gd name="T83" fmla="*/ 0 h 461"/>
                  <a:gd name="T84" fmla="*/ 0 w 646"/>
                  <a:gd name="T85" fmla="*/ 0 h 461"/>
                  <a:gd name="T86" fmla="*/ 0 w 646"/>
                  <a:gd name="T87" fmla="*/ 0 h 461"/>
                  <a:gd name="T88" fmla="*/ 0 w 646"/>
                  <a:gd name="T89" fmla="*/ 0 h 461"/>
                  <a:gd name="T90" fmla="*/ 0 w 646"/>
                  <a:gd name="T91" fmla="*/ 0 h 461"/>
                  <a:gd name="T92" fmla="*/ 0 w 646"/>
                  <a:gd name="T93" fmla="*/ 0 h 461"/>
                  <a:gd name="T94" fmla="*/ 0 w 646"/>
                  <a:gd name="T95" fmla="*/ 0 h 461"/>
                  <a:gd name="T96" fmla="*/ 0 w 646"/>
                  <a:gd name="T97" fmla="*/ 0 h 461"/>
                  <a:gd name="T98" fmla="*/ 0 w 646"/>
                  <a:gd name="T99" fmla="*/ 0 h 461"/>
                  <a:gd name="T100" fmla="*/ 0 w 646"/>
                  <a:gd name="T101" fmla="*/ 0 h 461"/>
                  <a:gd name="T102" fmla="*/ 0 w 646"/>
                  <a:gd name="T103" fmla="*/ 0 h 461"/>
                  <a:gd name="T104" fmla="*/ 0 w 646"/>
                  <a:gd name="T105" fmla="*/ 0 h 461"/>
                  <a:gd name="T106" fmla="*/ 0 w 646"/>
                  <a:gd name="T107" fmla="*/ 0 h 461"/>
                  <a:gd name="T108" fmla="*/ 0 w 646"/>
                  <a:gd name="T109" fmla="*/ 0 h 461"/>
                  <a:gd name="T110" fmla="*/ 0 w 646"/>
                  <a:gd name="T111" fmla="*/ 0 h 461"/>
                  <a:gd name="T112" fmla="*/ 0 w 646"/>
                  <a:gd name="T113" fmla="*/ 0 h 4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6"/>
                  <a:gd name="T172" fmla="*/ 0 h 461"/>
                  <a:gd name="T173" fmla="*/ 646 w 646"/>
                  <a:gd name="T174" fmla="*/ 461 h 4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6" h="461">
                    <a:moveTo>
                      <a:pt x="26" y="234"/>
                    </a:moveTo>
                    <a:lnTo>
                      <a:pt x="29" y="246"/>
                    </a:lnTo>
                    <a:lnTo>
                      <a:pt x="23" y="262"/>
                    </a:lnTo>
                    <a:lnTo>
                      <a:pt x="15" y="281"/>
                    </a:lnTo>
                    <a:lnTo>
                      <a:pt x="4" y="298"/>
                    </a:lnTo>
                    <a:lnTo>
                      <a:pt x="0" y="314"/>
                    </a:lnTo>
                    <a:lnTo>
                      <a:pt x="2" y="329"/>
                    </a:lnTo>
                    <a:lnTo>
                      <a:pt x="6" y="344"/>
                    </a:lnTo>
                    <a:lnTo>
                      <a:pt x="6" y="361"/>
                    </a:lnTo>
                    <a:lnTo>
                      <a:pt x="4" y="375"/>
                    </a:lnTo>
                    <a:lnTo>
                      <a:pt x="5" y="385"/>
                    </a:lnTo>
                    <a:lnTo>
                      <a:pt x="12" y="391"/>
                    </a:lnTo>
                    <a:lnTo>
                      <a:pt x="20" y="396"/>
                    </a:lnTo>
                    <a:lnTo>
                      <a:pt x="24" y="400"/>
                    </a:lnTo>
                    <a:lnTo>
                      <a:pt x="29" y="404"/>
                    </a:lnTo>
                    <a:lnTo>
                      <a:pt x="33" y="408"/>
                    </a:lnTo>
                    <a:lnTo>
                      <a:pt x="36" y="412"/>
                    </a:lnTo>
                    <a:lnTo>
                      <a:pt x="40" y="417"/>
                    </a:lnTo>
                    <a:lnTo>
                      <a:pt x="47" y="421"/>
                    </a:lnTo>
                    <a:lnTo>
                      <a:pt x="53" y="424"/>
                    </a:lnTo>
                    <a:lnTo>
                      <a:pt x="62" y="425"/>
                    </a:lnTo>
                    <a:lnTo>
                      <a:pt x="72" y="426"/>
                    </a:lnTo>
                    <a:lnTo>
                      <a:pt x="84" y="429"/>
                    </a:lnTo>
                    <a:lnTo>
                      <a:pt x="95" y="433"/>
                    </a:lnTo>
                    <a:lnTo>
                      <a:pt x="108" y="437"/>
                    </a:lnTo>
                    <a:lnTo>
                      <a:pt x="120" y="441"/>
                    </a:lnTo>
                    <a:lnTo>
                      <a:pt x="131" y="443"/>
                    </a:lnTo>
                    <a:lnTo>
                      <a:pt x="140" y="443"/>
                    </a:lnTo>
                    <a:lnTo>
                      <a:pt x="147" y="440"/>
                    </a:lnTo>
                    <a:lnTo>
                      <a:pt x="155" y="437"/>
                    </a:lnTo>
                    <a:lnTo>
                      <a:pt x="165" y="435"/>
                    </a:lnTo>
                    <a:lnTo>
                      <a:pt x="177" y="434"/>
                    </a:lnTo>
                    <a:lnTo>
                      <a:pt x="190" y="435"/>
                    </a:lnTo>
                    <a:lnTo>
                      <a:pt x="201" y="437"/>
                    </a:lnTo>
                    <a:lnTo>
                      <a:pt x="211" y="439"/>
                    </a:lnTo>
                    <a:lnTo>
                      <a:pt x="217" y="440"/>
                    </a:lnTo>
                    <a:lnTo>
                      <a:pt x="219" y="441"/>
                    </a:lnTo>
                    <a:lnTo>
                      <a:pt x="224" y="438"/>
                    </a:lnTo>
                    <a:lnTo>
                      <a:pt x="231" y="437"/>
                    </a:lnTo>
                    <a:lnTo>
                      <a:pt x="238" y="437"/>
                    </a:lnTo>
                    <a:lnTo>
                      <a:pt x="245" y="437"/>
                    </a:lnTo>
                    <a:lnTo>
                      <a:pt x="251" y="437"/>
                    </a:lnTo>
                    <a:lnTo>
                      <a:pt x="257" y="437"/>
                    </a:lnTo>
                    <a:lnTo>
                      <a:pt x="262" y="435"/>
                    </a:lnTo>
                    <a:lnTo>
                      <a:pt x="264" y="432"/>
                    </a:lnTo>
                    <a:lnTo>
                      <a:pt x="267" y="428"/>
                    </a:lnTo>
                    <a:lnTo>
                      <a:pt x="272" y="424"/>
                    </a:lnTo>
                    <a:lnTo>
                      <a:pt x="278" y="421"/>
                    </a:lnTo>
                    <a:lnTo>
                      <a:pt x="285" y="419"/>
                    </a:lnTo>
                    <a:lnTo>
                      <a:pt x="292" y="415"/>
                    </a:lnTo>
                    <a:lnTo>
                      <a:pt x="298" y="412"/>
                    </a:lnTo>
                    <a:lnTo>
                      <a:pt x="301" y="409"/>
                    </a:lnTo>
                    <a:lnTo>
                      <a:pt x="302" y="406"/>
                    </a:lnTo>
                    <a:lnTo>
                      <a:pt x="302" y="407"/>
                    </a:lnTo>
                    <a:lnTo>
                      <a:pt x="304" y="411"/>
                    </a:lnTo>
                    <a:lnTo>
                      <a:pt x="306" y="415"/>
                    </a:lnTo>
                    <a:lnTo>
                      <a:pt x="311" y="421"/>
                    </a:lnTo>
                    <a:lnTo>
                      <a:pt x="318" y="425"/>
                    </a:lnTo>
                    <a:lnTo>
                      <a:pt x="324" y="427"/>
                    </a:lnTo>
                    <a:lnTo>
                      <a:pt x="327" y="428"/>
                    </a:lnTo>
                    <a:lnTo>
                      <a:pt x="329" y="428"/>
                    </a:lnTo>
                    <a:lnTo>
                      <a:pt x="335" y="422"/>
                    </a:lnTo>
                    <a:lnTo>
                      <a:pt x="339" y="419"/>
                    </a:lnTo>
                    <a:lnTo>
                      <a:pt x="344" y="417"/>
                    </a:lnTo>
                    <a:lnTo>
                      <a:pt x="352" y="414"/>
                    </a:lnTo>
                    <a:lnTo>
                      <a:pt x="353" y="415"/>
                    </a:lnTo>
                    <a:lnTo>
                      <a:pt x="357" y="418"/>
                    </a:lnTo>
                    <a:lnTo>
                      <a:pt x="361" y="421"/>
                    </a:lnTo>
                    <a:lnTo>
                      <a:pt x="367" y="425"/>
                    </a:lnTo>
                    <a:lnTo>
                      <a:pt x="373" y="429"/>
                    </a:lnTo>
                    <a:lnTo>
                      <a:pt x="379" y="433"/>
                    </a:lnTo>
                    <a:lnTo>
                      <a:pt x="384" y="438"/>
                    </a:lnTo>
                    <a:lnTo>
                      <a:pt x="388" y="440"/>
                    </a:lnTo>
                    <a:lnTo>
                      <a:pt x="394" y="442"/>
                    </a:lnTo>
                    <a:lnTo>
                      <a:pt x="400" y="443"/>
                    </a:lnTo>
                    <a:lnTo>
                      <a:pt x="407" y="443"/>
                    </a:lnTo>
                    <a:lnTo>
                      <a:pt x="415" y="443"/>
                    </a:lnTo>
                    <a:lnTo>
                      <a:pt x="422" y="443"/>
                    </a:lnTo>
                    <a:lnTo>
                      <a:pt x="430" y="444"/>
                    </a:lnTo>
                    <a:lnTo>
                      <a:pt x="437" y="445"/>
                    </a:lnTo>
                    <a:lnTo>
                      <a:pt x="445" y="449"/>
                    </a:lnTo>
                    <a:lnTo>
                      <a:pt x="451" y="453"/>
                    </a:lnTo>
                    <a:lnTo>
                      <a:pt x="457" y="457"/>
                    </a:lnTo>
                    <a:lnTo>
                      <a:pt x="464" y="460"/>
                    </a:lnTo>
                    <a:lnTo>
                      <a:pt x="469" y="461"/>
                    </a:lnTo>
                    <a:lnTo>
                      <a:pt x="475" y="461"/>
                    </a:lnTo>
                    <a:lnTo>
                      <a:pt x="483" y="461"/>
                    </a:lnTo>
                    <a:lnTo>
                      <a:pt x="490" y="459"/>
                    </a:lnTo>
                    <a:lnTo>
                      <a:pt x="500" y="456"/>
                    </a:lnTo>
                    <a:lnTo>
                      <a:pt x="509" y="453"/>
                    </a:lnTo>
                    <a:lnTo>
                      <a:pt x="520" y="451"/>
                    </a:lnTo>
                    <a:lnTo>
                      <a:pt x="532" y="450"/>
                    </a:lnTo>
                    <a:lnTo>
                      <a:pt x="543" y="449"/>
                    </a:lnTo>
                    <a:lnTo>
                      <a:pt x="554" y="448"/>
                    </a:lnTo>
                    <a:lnTo>
                      <a:pt x="563" y="447"/>
                    </a:lnTo>
                    <a:lnTo>
                      <a:pt x="571" y="445"/>
                    </a:lnTo>
                    <a:lnTo>
                      <a:pt x="576" y="442"/>
                    </a:lnTo>
                    <a:lnTo>
                      <a:pt x="582" y="434"/>
                    </a:lnTo>
                    <a:lnTo>
                      <a:pt x="590" y="429"/>
                    </a:lnTo>
                    <a:lnTo>
                      <a:pt x="596" y="424"/>
                    </a:lnTo>
                    <a:lnTo>
                      <a:pt x="604" y="419"/>
                    </a:lnTo>
                    <a:lnTo>
                      <a:pt x="610" y="413"/>
                    </a:lnTo>
                    <a:lnTo>
                      <a:pt x="615" y="407"/>
                    </a:lnTo>
                    <a:lnTo>
                      <a:pt x="619" y="401"/>
                    </a:lnTo>
                    <a:lnTo>
                      <a:pt x="622" y="393"/>
                    </a:lnTo>
                    <a:lnTo>
                      <a:pt x="628" y="369"/>
                    </a:lnTo>
                    <a:lnTo>
                      <a:pt x="636" y="348"/>
                    </a:lnTo>
                    <a:lnTo>
                      <a:pt x="644" y="327"/>
                    </a:lnTo>
                    <a:lnTo>
                      <a:pt x="646" y="304"/>
                    </a:lnTo>
                    <a:lnTo>
                      <a:pt x="643" y="285"/>
                    </a:lnTo>
                    <a:lnTo>
                      <a:pt x="637" y="275"/>
                    </a:lnTo>
                    <a:lnTo>
                      <a:pt x="632" y="271"/>
                    </a:lnTo>
                    <a:lnTo>
                      <a:pt x="626" y="264"/>
                    </a:lnTo>
                    <a:lnTo>
                      <a:pt x="623" y="254"/>
                    </a:lnTo>
                    <a:lnTo>
                      <a:pt x="620" y="246"/>
                    </a:lnTo>
                    <a:lnTo>
                      <a:pt x="617" y="239"/>
                    </a:lnTo>
                    <a:lnTo>
                      <a:pt x="609" y="231"/>
                    </a:lnTo>
                    <a:lnTo>
                      <a:pt x="597" y="225"/>
                    </a:lnTo>
                    <a:lnTo>
                      <a:pt x="592" y="224"/>
                    </a:lnTo>
                    <a:lnTo>
                      <a:pt x="589" y="224"/>
                    </a:lnTo>
                    <a:lnTo>
                      <a:pt x="582" y="219"/>
                    </a:lnTo>
                    <a:lnTo>
                      <a:pt x="595" y="201"/>
                    </a:lnTo>
                    <a:lnTo>
                      <a:pt x="592" y="198"/>
                    </a:lnTo>
                    <a:lnTo>
                      <a:pt x="588" y="196"/>
                    </a:lnTo>
                    <a:lnTo>
                      <a:pt x="584" y="195"/>
                    </a:lnTo>
                    <a:lnTo>
                      <a:pt x="581" y="194"/>
                    </a:lnTo>
                    <a:lnTo>
                      <a:pt x="577" y="193"/>
                    </a:lnTo>
                    <a:lnTo>
                      <a:pt x="572" y="192"/>
                    </a:lnTo>
                    <a:lnTo>
                      <a:pt x="568" y="190"/>
                    </a:lnTo>
                    <a:lnTo>
                      <a:pt x="561" y="188"/>
                    </a:lnTo>
                    <a:lnTo>
                      <a:pt x="575" y="181"/>
                    </a:lnTo>
                    <a:lnTo>
                      <a:pt x="602" y="164"/>
                    </a:lnTo>
                    <a:lnTo>
                      <a:pt x="598" y="133"/>
                    </a:lnTo>
                    <a:lnTo>
                      <a:pt x="604" y="121"/>
                    </a:lnTo>
                    <a:lnTo>
                      <a:pt x="605" y="110"/>
                    </a:lnTo>
                    <a:lnTo>
                      <a:pt x="602" y="99"/>
                    </a:lnTo>
                    <a:lnTo>
                      <a:pt x="598" y="90"/>
                    </a:lnTo>
                    <a:lnTo>
                      <a:pt x="595" y="80"/>
                    </a:lnTo>
                    <a:lnTo>
                      <a:pt x="595" y="70"/>
                    </a:lnTo>
                    <a:lnTo>
                      <a:pt x="594" y="58"/>
                    </a:lnTo>
                    <a:lnTo>
                      <a:pt x="588" y="43"/>
                    </a:lnTo>
                    <a:lnTo>
                      <a:pt x="579" y="33"/>
                    </a:lnTo>
                    <a:lnTo>
                      <a:pt x="572" y="27"/>
                    </a:lnTo>
                    <a:lnTo>
                      <a:pt x="565" y="21"/>
                    </a:lnTo>
                    <a:lnTo>
                      <a:pt x="559" y="12"/>
                    </a:lnTo>
                    <a:lnTo>
                      <a:pt x="555" y="6"/>
                    </a:lnTo>
                    <a:lnTo>
                      <a:pt x="550" y="2"/>
                    </a:lnTo>
                    <a:lnTo>
                      <a:pt x="543" y="0"/>
                    </a:lnTo>
                    <a:lnTo>
                      <a:pt x="536" y="0"/>
                    </a:lnTo>
                    <a:lnTo>
                      <a:pt x="528" y="0"/>
                    </a:lnTo>
                    <a:lnTo>
                      <a:pt x="519" y="2"/>
                    </a:lnTo>
                    <a:lnTo>
                      <a:pt x="510" y="4"/>
                    </a:lnTo>
                    <a:lnTo>
                      <a:pt x="500" y="6"/>
                    </a:lnTo>
                    <a:lnTo>
                      <a:pt x="490" y="9"/>
                    </a:lnTo>
                    <a:lnTo>
                      <a:pt x="484" y="11"/>
                    </a:lnTo>
                    <a:lnTo>
                      <a:pt x="479" y="13"/>
                    </a:lnTo>
                    <a:lnTo>
                      <a:pt x="473" y="13"/>
                    </a:lnTo>
                    <a:lnTo>
                      <a:pt x="468" y="13"/>
                    </a:lnTo>
                    <a:lnTo>
                      <a:pt x="461" y="12"/>
                    </a:lnTo>
                    <a:lnTo>
                      <a:pt x="452" y="10"/>
                    </a:lnTo>
                    <a:lnTo>
                      <a:pt x="442" y="6"/>
                    </a:lnTo>
                    <a:lnTo>
                      <a:pt x="431" y="2"/>
                    </a:lnTo>
                    <a:lnTo>
                      <a:pt x="422" y="2"/>
                    </a:lnTo>
                    <a:lnTo>
                      <a:pt x="416" y="6"/>
                    </a:lnTo>
                    <a:lnTo>
                      <a:pt x="412" y="13"/>
                    </a:lnTo>
                    <a:lnTo>
                      <a:pt x="408" y="20"/>
                    </a:lnTo>
                    <a:lnTo>
                      <a:pt x="402" y="29"/>
                    </a:lnTo>
                    <a:lnTo>
                      <a:pt x="397" y="34"/>
                    </a:lnTo>
                    <a:lnTo>
                      <a:pt x="390" y="37"/>
                    </a:lnTo>
                    <a:lnTo>
                      <a:pt x="380" y="42"/>
                    </a:lnTo>
                    <a:lnTo>
                      <a:pt x="373" y="53"/>
                    </a:lnTo>
                    <a:lnTo>
                      <a:pt x="368" y="67"/>
                    </a:lnTo>
                    <a:lnTo>
                      <a:pt x="365" y="82"/>
                    </a:lnTo>
                    <a:lnTo>
                      <a:pt x="364" y="99"/>
                    </a:lnTo>
                    <a:lnTo>
                      <a:pt x="366" y="114"/>
                    </a:lnTo>
                    <a:lnTo>
                      <a:pt x="370" y="126"/>
                    </a:lnTo>
                    <a:lnTo>
                      <a:pt x="376" y="132"/>
                    </a:lnTo>
                    <a:lnTo>
                      <a:pt x="370" y="128"/>
                    </a:lnTo>
                    <a:lnTo>
                      <a:pt x="362" y="125"/>
                    </a:lnTo>
                    <a:lnTo>
                      <a:pt x="356" y="122"/>
                    </a:lnTo>
                    <a:lnTo>
                      <a:pt x="349" y="119"/>
                    </a:lnTo>
                    <a:lnTo>
                      <a:pt x="342" y="117"/>
                    </a:lnTo>
                    <a:lnTo>
                      <a:pt x="337" y="113"/>
                    </a:lnTo>
                    <a:lnTo>
                      <a:pt x="331" y="107"/>
                    </a:lnTo>
                    <a:lnTo>
                      <a:pt x="326" y="98"/>
                    </a:lnTo>
                    <a:lnTo>
                      <a:pt x="322" y="90"/>
                    </a:lnTo>
                    <a:lnTo>
                      <a:pt x="317" y="84"/>
                    </a:lnTo>
                    <a:lnTo>
                      <a:pt x="311" y="82"/>
                    </a:lnTo>
                    <a:lnTo>
                      <a:pt x="307" y="81"/>
                    </a:lnTo>
                    <a:lnTo>
                      <a:pt x="302" y="82"/>
                    </a:lnTo>
                    <a:lnTo>
                      <a:pt x="298" y="82"/>
                    </a:lnTo>
                    <a:lnTo>
                      <a:pt x="293" y="83"/>
                    </a:lnTo>
                    <a:lnTo>
                      <a:pt x="290" y="82"/>
                    </a:lnTo>
                    <a:lnTo>
                      <a:pt x="284" y="79"/>
                    </a:lnTo>
                    <a:lnTo>
                      <a:pt x="277" y="78"/>
                    </a:lnTo>
                    <a:lnTo>
                      <a:pt x="272" y="80"/>
                    </a:lnTo>
                    <a:lnTo>
                      <a:pt x="267" y="82"/>
                    </a:lnTo>
                    <a:lnTo>
                      <a:pt x="262" y="84"/>
                    </a:lnTo>
                    <a:lnTo>
                      <a:pt x="255" y="87"/>
                    </a:lnTo>
                    <a:lnTo>
                      <a:pt x="248" y="88"/>
                    </a:lnTo>
                    <a:lnTo>
                      <a:pt x="239" y="87"/>
                    </a:lnTo>
                    <a:lnTo>
                      <a:pt x="227" y="84"/>
                    </a:lnTo>
                    <a:lnTo>
                      <a:pt x="216" y="84"/>
                    </a:lnTo>
                    <a:lnTo>
                      <a:pt x="209" y="88"/>
                    </a:lnTo>
                    <a:lnTo>
                      <a:pt x="201" y="91"/>
                    </a:lnTo>
                    <a:lnTo>
                      <a:pt x="196" y="95"/>
                    </a:lnTo>
                    <a:lnTo>
                      <a:pt x="191" y="99"/>
                    </a:lnTo>
                    <a:lnTo>
                      <a:pt x="185" y="102"/>
                    </a:lnTo>
                    <a:lnTo>
                      <a:pt x="180" y="102"/>
                    </a:lnTo>
                    <a:lnTo>
                      <a:pt x="173" y="103"/>
                    </a:lnTo>
                    <a:lnTo>
                      <a:pt x="163" y="108"/>
                    </a:lnTo>
                    <a:lnTo>
                      <a:pt x="154" y="114"/>
                    </a:lnTo>
                    <a:lnTo>
                      <a:pt x="143" y="123"/>
                    </a:lnTo>
                    <a:lnTo>
                      <a:pt x="132" y="134"/>
                    </a:lnTo>
                    <a:lnTo>
                      <a:pt x="124" y="145"/>
                    </a:lnTo>
                    <a:lnTo>
                      <a:pt x="115" y="156"/>
                    </a:lnTo>
                    <a:lnTo>
                      <a:pt x="110" y="168"/>
                    </a:lnTo>
                    <a:lnTo>
                      <a:pt x="107" y="172"/>
                    </a:lnTo>
                    <a:lnTo>
                      <a:pt x="103" y="176"/>
                    </a:lnTo>
                    <a:lnTo>
                      <a:pt x="95" y="180"/>
                    </a:lnTo>
                    <a:lnTo>
                      <a:pt x="88" y="185"/>
                    </a:lnTo>
                    <a:lnTo>
                      <a:pt x="79" y="189"/>
                    </a:lnTo>
                    <a:lnTo>
                      <a:pt x="71" y="192"/>
                    </a:lnTo>
                    <a:lnTo>
                      <a:pt x="62" y="195"/>
                    </a:lnTo>
                    <a:lnTo>
                      <a:pt x="55" y="198"/>
                    </a:lnTo>
                    <a:lnTo>
                      <a:pt x="43" y="203"/>
                    </a:lnTo>
                    <a:lnTo>
                      <a:pt x="36" y="208"/>
                    </a:lnTo>
                    <a:lnTo>
                      <a:pt x="31" y="216"/>
                    </a:lnTo>
                    <a:lnTo>
                      <a:pt x="26" y="234"/>
                    </a:lnTo>
                    <a:close/>
                  </a:path>
                </a:pathLst>
              </a:custGeom>
              <a:solidFill>
                <a:srgbClr val="BFCCD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7" name="Freeform 736"/>
              <p:cNvSpPr>
                <a:spLocks noChangeArrowheads="1"/>
              </p:cNvSpPr>
              <p:nvPr/>
            </p:nvSpPr>
            <p:spPr bwMode="auto">
              <a:xfrm>
                <a:off x="3703" y="2455"/>
                <a:ext cx="13" cy="20"/>
              </a:xfrm>
              <a:custGeom>
                <a:avLst/>
                <a:gdLst>
                  <a:gd name="T0" fmla="*/ 0 w 52"/>
                  <a:gd name="T1" fmla="*/ 0 h 79"/>
                  <a:gd name="T2" fmla="*/ 0 w 52"/>
                  <a:gd name="T3" fmla="*/ 0 h 79"/>
                  <a:gd name="T4" fmla="*/ 0 w 52"/>
                  <a:gd name="T5" fmla="*/ 0 h 79"/>
                  <a:gd name="T6" fmla="*/ 0 w 52"/>
                  <a:gd name="T7" fmla="*/ 0 h 79"/>
                  <a:gd name="T8" fmla="*/ 0 w 52"/>
                  <a:gd name="T9" fmla="*/ 0 h 79"/>
                  <a:gd name="T10" fmla="*/ 0 w 52"/>
                  <a:gd name="T11" fmla="*/ 0 h 79"/>
                  <a:gd name="T12" fmla="*/ 0 w 52"/>
                  <a:gd name="T13" fmla="*/ 0 h 79"/>
                  <a:gd name="T14" fmla="*/ 0 w 52"/>
                  <a:gd name="T15" fmla="*/ 0 h 79"/>
                  <a:gd name="T16" fmla="*/ 0 w 52"/>
                  <a:gd name="T17" fmla="*/ 0 h 79"/>
                  <a:gd name="T18" fmla="*/ 0 w 52"/>
                  <a:gd name="T19" fmla="*/ 0 h 79"/>
                  <a:gd name="T20" fmla="*/ 0 w 52"/>
                  <a:gd name="T21" fmla="*/ 0 h 79"/>
                  <a:gd name="T22" fmla="*/ 0 w 52"/>
                  <a:gd name="T23" fmla="*/ 0 h 79"/>
                  <a:gd name="T24" fmla="*/ 0 w 52"/>
                  <a:gd name="T25" fmla="*/ 0 h 79"/>
                  <a:gd name="T26" fmla="*/ 0 w 52"/>
                  <a:gd name="T27" fmla="*/ 0 h 79"/>
                  <a:gd name="T28" fmla="*/ 0 w 52"/>
                  <a:gd name="T29" fmla="*/ 0 h 79"/>
                  <a:gd name="T30" fmla="*/ 0 w 52"/>
                  <a:gd name="T31" fmla="*/ 0 h 79"/>
                  <a:gd name="T32" fmla="*/ 0 w 52"/>
                  <a:gd name="T33" fmla="*/ 0 h 79"/>
                  <a:gd name="T34" fmla="*/ 0 w 52"/>
                  <a:gd name="T35" fmla="*/ 0 h 79"/>
                  <a:gd name="T36" fmla="*/ 0 w 52"/>
                  <a:gd name="T37" fmla="*/ 0 h 79"/>
                  <a:gd name="T38" fmla="*/ 0 w 52"/>
                  <a:gd name="T39" fmla="*/ 0 h 79"/>
                  <a:gd name="T40" fmla="*/ 0 w 52"/>
                  <a:gd name="T41" fmla="*/ 0 h 79"/>
                  <a:gd name="T42" fmla="*/ 0 w 52"/>
                  <a:gd name="T43" fmla="*/ 0 h 79"/>
                  <a:gd name="T44" fmla="*/ 0 w 52"/>
                  <a:gd name="T45" fmla="*/ 0 h 79"/>
                  <a:gd name="T46" fmla="*/ 0 w 52"/>
                  <a:gd name="T47" fmla="*/ 0 h 79"/>
                  <a:gd name="T48" fmla="*/ 0 w 52"/>
                  <a:gd name="T49" fmla="*/ 0 h 79"/>
                  <a:gd name="T50" fmla="*/ 0 w 52"/>
                  <a:gd name="T51" fmla="*/ 0 h 79"/>
                  <a:gd name="T52" fmla="*/ 0 w 52"/>
                  <a:gd name="T53" fmla="*/ 0 h 79"/>
                  <a:gd name="T54" fmla="*/ 0 w 52"/>
                  <a:gd name="T55" fmla="*/ 0 h 79"/>
                  <a:gd name="T56" fmla="*/ 0 w 52"/>
                  <a:gd name="T57" fmla="*/ 0 h 79"/>
                  <a:gd name="T58" fmla="*/ 0 w 52"/>
                  <a:gd name="T59" fmla="*/ 0 h 79"/>
                  <a:gd name="T60" fmla="*/ 0 w 52"/>
                  <a:gd name="T61" fmla="*/ 0 h 79"/>
                  <a:gd name="T62" fmla="*/ 0 w 52"/>
                  <a:gd name="T63" fmla="*/ 0 h 79"/>
                  <a:gd name="T64" fmla="*/ 0 w 52"/>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79"/>
                  <a:gd name="T101" fmla="*/ 52 w 52"/>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79">
                    <a:moveTo>
                      <a:pt x="12" y="0"/>
                    </a:moveTo>
                    <a:lnTo>
                      <a:pt x="4" y="2"/>
                    </a:lnTo>
                    <a:lnTo>
                      <a:pt x="1" y="4"/>
                    </a:lnTo>
                    <a:lnTo>
                      <a:pt x="0" y="8"/>
                    </a:lnTo>
                    <a:lnTo>
                      <a:pt x="0" y="12"/>
                    </a:lnTo>
                    <a:lnTo>
                      <a:pt x="6" y="14"/>
                    </a:lnTo>
                    <a:lnTo>
                      <a:pt x="13" y="17"/>
                    </a:lnTo>
                    <a:lnTo>
                      <a:pt x="19" y="21"/>
                    </a:lnTo>
                    <a:lnTo>
                      <a:pt x="23" y="24"/>
                    </a:lnTo>
                    <a:lnTo>
                      <a:pt x="28" y="27"/>
                    </a:lnTo>
                    <a:lnTo>
                      <a:pt x="31" y="30"/>
                    </a:lnTo>
                    <a:lnTo>
                      <a:pt x="33" y="34"/>
                    </a:lnTo>
                    <a:lnTo>
                      <a:pt x="33" y="39"/>
                    </a:lnTo>
                    <a:lnTo>
                      <a:pt x="33" y="47"/>
                    </a:lnTo>
                    <a:lnTo>
                      <a:pt x="34" y="54"/>
                    </a:lnTo>
                    <a:lnTo>
                      <a:pt x="34" y="62"/>
                    </a:lnTo>
                    <a:lnTo>
                      <a:pt x="33" y="67"/>
                    </a:lnTo>
                    <a:lnTo>
                      <a:pt x="31" y="72"/>
                    </a:lnTo>
                    <a:lnTo>
                      <a:pt x="32" y="76"/>
                    </a:lnTo>
                    <a:lnTo>
                      <a:pt x="34" y="79"/>
                    </a:lnTo>
                    <a:lnTo>
                      <a:pt x="39" y="74"/>
                    </a:lnTo>
                    <a:lnTo>
                      <a:pt x="46" y="69"/>
                    </a:lnTo>
                    <a:lnTo>
                      <a:pt x="49" y="65"/>
                    </a:lnTo>
                    <a:lnTo>
                      <a:pt x="51" y="59"/>
                    </a:lnTo>
                    <a:lnTo>
                      <a:pt x="52" y="47"/>
                    </a:lnTo>
                    <a:lnTo>
                      <a:pt x="51" y="37"/>
                    </a:lnTo>
                    <a:lnTo>
                      <a:pt x="48" y="31"/>
                    </a:lnTo>
                    <a:lnTo>
                      <a:pt x="45" y="26"/>
                    </a:lnTo>
                    <a:lnTo>
                      <a:pt x="41" y="16"/>
                    </a:lnTo>
                    <a:lnTo>
                      <a:pt x="37" y="7"/>
                    </a:lnTo>
                    <a:lnTo>
                      <a:pt x="29" y="2"/>
                    </a:lnTo>
                    <a:lnTo>
                      <a:pt x="19" y="0"/>
                    </a:lnTo>
                    <a:lnTo>
                      <a:pt x="12"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8" name="Freeform 737"/>
              <p:cNvSpPr>
                <a:spLocks noChangeArrowheads="1"/>
              </p:cNvSpPr>
              <p:nvPr/>
            </p:nvSpPr>
            <p:spPr bwMode="auto">
              <a:xfrm>
                <a:off x="3694" y="2476"/>
                <a:ext cx="25" cy="26"/>
              </a:xfrm>
              <a:custGeom>
                <a:avLst/>
                <a:gdLst>
                  <a:gd name="T0" fmla="*/ 0 w 101"/>
                  <a:gd name="T1" fmla="*/ 0 h 106"/>
                  <a:gd name="T2" fmla="*/ 0 w 101"/>
                  <a:gd name="T3" fmla="*/ 0 h 106"/>
                  <a:gd name="T4" fmla="*/ 0 w 101"/>
                  <a:gd name="T5" fmla="*/ 0 h 106"/>
                  <a:gd name="T6" fmla="*/ 0 w 101"/>
                  <a:gd name="T7" fmla="*/ 0 h 106"/>
                  <a:gd name="T8" fmla="*/ 0 w 101"/>
                  <a:gd name="T9" fmla="*/ 0 h 106"/>
                  <a:gd name="T10" fmla="*/ 0 w 101"/>
                  <a:gd name="T11" fmla="*/ 0 h 106"/>
                  <a:gd name="T12" fmla="*/ 0 w 101"/>
                  <a:gd name="T13" fmla="*/ 0 h 106"/>
                  <a:gd name="T14" fmla="*/ 0 w 101"/>
                  <a:gd name="T15" fmla="*/ 0 h 106"/>
                  <a:gd name="T16" fmla="*/ 0 w 101"/>
                  <a:gd name="T17" fmla="*/ 0 h 106"/>
                  <a:gd name="T18" fmla="*/ 0 w 101"/>
                  <a:gd name="T19" fmla="*/ 0 h 106"/>
                  <a:gd name="T20" fmla="*/ 0 w 101"/>
                  <a:gd name="T21" fmla="*/ 0 h 106"/>
                  <a:gd name="T22" fmla="*/ 0 w 101"/>
                  <a:gd name="T23" fmla="*/ 0 h 106"/>
                  <a:gd name="T24" fmla="*/ 0 w 101"/>
                  <a:gd name="T25" fmla="*/ 0 h 106"/>
                  <a:gd name="T26" fmla="*/ 0 w 101"/>
                  <a:gd name="T27" fmla="*/ 0 h 106"/>
                  <a:gd name="T28" fmla="*/ 0 w 101"/>
                  <a:gd name="T29" fmla="*/ 0 h 106"/>
                  <a:gd name="T30" fmla="*/ 0 w 101"/>
                  <a:gd name="T31" fmla="*/ 0 h 106"/>
                  <a:gd name="T32" fmla="*/ 0 w 101"/>
                  <a:gd name="T33" fmla="*/ 0 h 106"/>
                  <a:gd name="T34" fmla="*/ 0 w 101"/>
                  <a:gd name="T35" fmla="*/ 0 h 106"/>
                  <a:gd name="T36" fmla="*/ 0 w 101"/>
                  <a:gd name="T37" fmla="*/ 0 h 106"/>
                  <a:gd name="T38" fmla="*/ 0 w 101"/>
                  <a:gd name="T39" fmla="*/ 0 h 106"/>
                  <a:gd name="T40" fmla="*/ 0 w 101"/>
                  <a:gd name="T41" fmla="*/ 0 h 106"/>
                  <a:gd name="T42" fmla="*/ 0 w 101"/>
                  <a:gd name="T43" fmla="*/ 0 h 106"/>
                  <a:gd name="T44" fmla="*/ 0 w 101"/>
                  <a:gd name="T45" fmla="*/ 0 h 106"/>
                  <a:gd name="T46" fmla="*/ 0 w 101"/>
                  <a:gd name="T47" fmla="*/ 0 h 106"/>
                  <a:gd name="T48" fmla="*/ 0 w 101"/>
                  <a:gd name="T49" fmla="*/ 0 h 106"/>
                  <a:gd name="T50" fmla="*/ 0 w 101"/>
                  <a:gd name="T51" fmla="*/ 0 h 106"/>
                  <a:gd name="T52" fmla="*/ 0 w 101"/>
                  <a:gd name="T53" fmla="*/ 0 h 106"/>
                  <a:gd name="T54" fmla="*/ 0 w 101"/>
                  <a:gd name="T55" fmla="*/ 0 h 106"/>
                  <a:gd name="T56" fmla="*/ 0 w 101"/>
                  <a:gd name="T57" fmla="*/ 0 h 106"/>
                  <a:gd name="T58" fmla="*/ 0 w 101"/>
                  <a:gd name="T59" fmla="*/ 0 h 106"/>
                  <a:gd name="T60" fmla="*/ 0 w 101"/>
                  <a:gd name="T61" fmla="*/ 0 h 106"/>
                  <a:gd name="T62" fmla="*/ 0 w 101"/>
                  <a:gd name="T63" fmla="*/ 0 h 106"/>
                  <a:gd name="T64" fmla="*/ 0 w 101"/>
                  <a:gd name="T65" fmla="*/ 0 h 106"/>
                  <a:gd name="T66" fmla="*/ 0 w 101"/>
                  <a:gd name="T67" fmla="*/ 0 h 106"/>
                  <a:gd name="T68" fmla="*/ 0 w 101"/>
                  <a:gd name="T69" fmla="*/ 0 h 106"/>
                  <a:gd name="T70" fmla="*/ 0 w 101"/>
                  <a:gd name="T71" fmla="*/ 0 h 106"/>
                  <a:gd name="T72" fmla="*/ 0 w 101"/>
                  <a:gd name="T73" fmla="*/ 0 h 106"/>
                  <a:gd name="T74" fmla="*/ 0 w 101"/>
                  <a:gd name="T75" fmla="*/ 0 h 106"/>
                  <a:gd name="T76" fmla="*/ 0 w 101"/>
                  <a:gd name="T77" fmla="*/ 0 h 106"/>
                  <a:gd name="T78" fmla="*/ 0 w 101"/>
                  <a:gd name="T79" fmla="*/ 0 h 106"/>
                  <a:gd name="T80" fmla="*/ 0 w 101"/>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
                  <a:gd name="T124" fmla="*/ 0 h 106"/>
                  <a:gd name="T125" fmla="*/ 101 w 101"/>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 h="106">
                    <a:moveTo>
                      <a:pt x="96" y="3"/>
                    </a:moveTo>
                    <a:lnTo>
                      <a:pt x="101" y="11"/>
                    </a:lnTo>
                    <a:lnTo>
                      <a:pt x="99" y="21"/>
                    </a:lnTo>
                    <a:lnTo>
                      <a:pt x="95" y="31"/>
                    </a:lnTo>
                    <a:lnTo>
                      <a:pt x="93" y="45"/>
                    </a:lnTo>
                    <a:lnTo>
                      <a:pt x="92" y="58"/>
                    </a:lnTo>
                    <a:lnTo>
                      <a:pt x="88" y="70"/>
                    </a:lnTo>
                    <a:lnTo>
                      <a:pt x="79" y="80"/>
                    </a:lnTo>
                    <a:lnTo>
                      <a:pt x="69" y="87"/>
                    </a:lnTo>
                    <a:lnTo>
                      <a:pt x="59" y="91"/>
                    </a:lnTo>
                    <a:lnTo>
                      <a:pt x="49" y="96"/>
                    </a:lnTo>
                    <a:lnTo>
                      <a:pt x="38" y="100"/>
                    </a:lnTo>
                    <a:lnTo>
                      <a:pt x="29" y="103"/>
                    </a:lnTo>
                    <a:lnTo>
                      <a:pt x="19" y="105"/>
                    </a:lnTo>
                    <a:lnTo>
                      <a:pt x="11" y="106"/>
                    </a:lnTo>
                    <a:lnTo>
                      <a:pt x="5" y="105"/>
                    </a:lnTo>
                    <a:lnTo>
                      <a:pt x="2" y="102"/>
                    </a:lnTo>
                    <a:lnTo>
                      <a:pt x="0" y="94"/>
                    </a:lnTo>
                    <a:lnTo>
                      <a:pt x="0" y="90"/>
                    </a:lnTo>
                    <a:lnTo>
                      <a:pt x="3" y="89"/>
                    </a:lnTo>
                    <a:lnTo>
                      <a:pt x="10" y="89"/>
                    </a:lnTo>
                    <a:lnTo>
                      <a:pt x="14" y="90"/>
                    </a:lnTo>
                    <a:lnTo>
                      <a:pt x="18" y="90"/>
                    </a:lnTo>
                    <a:lnTo>
                      <a:pt x="22" y="90"/>
                    </a:lnTo>
                    <a:lnTo>
                      <a:pt x="28" y="90"/>
                    </a:lnTo>
                    <a:lnTo>
                      <a:pt x="32" y="89"/>
                    </a:lnTo>
                    <a:lnTo>
                      <a:pt x="37" y="87"/>
                    </a:lnTo>
                    <a:lnTo>
                      <a:pt x="41" y="85"/>
                    </a:lnTo>
                    <a:lnTo>
                      <a:pt x="47" y="82"/>
                    </a:lnTo>
                    <a:lnTo>
                      <a:pt x="56" y="76"/>
                    </a:lnTo>
                    <a:lnTo>
                      <a:pt x="60" y="71"/>
                    </a:lnTo>
                    <a:lnTo>
                      <a:pt x="64" y="64"/>
                    </a:lnTo>
                    <a:lnTo>
                      <a:pt x="69" y="51"/>
                    </a:lnTo>
                    <a:lnTo>
                      <a:pt x="73" y="45"/>
                    </a:lnTo>
                    <a:lnTo>
                      <a:pt x="78" y="39"/>
                    </a:lnTo>
                    <a:lnTo>
                      <a:pt x="82" y="31"/>
                    </a:lnTo>
                    <a:lnTo>
                      <a:pt x="84" y="18"/>
                    </a:lnTo>
                    <a:lnTo>
                      <a:pt x="85" y="9"/>
                    </a:lnTo>
                    <a:lnTo>
                      <a:pt x="88" y="3"/>
                    </a:lnTo>
                    <a:lnTo>
                      <a:pt x="92" y="0"/>
                    </a:lnTo>
                    <a:lnTo>
                      <a:pt x="96" y="3"/>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9" name="Freeform 738"/>
              <p:cNvSpPr>
                <a:spLocks noChangeArrowheads="1"/>
              </p:cNvSpPr>
              <p:nvPr/>
            </p:nvSpPr>
            <p:spPr bwMode="auto">
              <a:xfrm>
                <a:off x="3607" y="2326"/>
                <a:ext cx="28" cy="31"/>
              </a:xfrm>
              <a:custGeom>
                <a:avLst/>
                <a:gdLst>
                  <a:gd name="T0" fmla="*/ 0 w 112"/>
                  <a:gd name="T1" fmla="*/ 0 h 123"/>
                  <a:gd name="T2" fmla="*/ 0 w 112"/>
                  <a:gd name="T3" fmla="*/ 0 h 123"/>
                  <a:gd name="T4" fmla="*/ 0 w 112"/>
                  <a:gd name="T5" fmla="*/ 0 h 123"/>
                  <a:gd name="T6" fmla="*/ 0 w 112"/>
                  <a:gd name="T7" fmla="*/ 0 h 123"/>
                  <a:gd name="T8" fmla="*/ 0 w 112"/>
                  <a:gd name="T9" fmla="*/ 0 h 123"/>
                  <a:gd name="T10" fmla="*/ 0 w 112"/>
                  <a:gd name="T11" fmla="*/ 0 h 123"/>
                  <a:gd name="T12" fmla="*/ 0 w 112"/>
                  <a:gd name="T13" fmla="*/ 0 h 123"/>
                  <a:gd name="T14" fmla="*/ 0 w 112"/>
                  <a:gd name="T15" fmla="*/ 0 h 123"/>
                  <a:gd name="T16" fmla="*/ 0 w 112"/>
                  <a:gd name="T17" fmla="*/ 0 h 123"/>
                  <a:gd name="T18" fmla="*/ 0 w 112"/>
                  <a:gd name="T19" fmla="*/ 0 h 123"/>
                  <a:gd name="T20" fmla="*/ 0 w 112"/>
                  <a:gd name="T21" fmla="*/ 0 h 123"/>
                  <a:gd name="T22" fmla="*/ 0 w 112"/>
                  <a:gd name="T23" fmla="*/ 0 h 123"/>
                  <a:gd name="T24" fmla="*/ 0 w 112"/>
                  <a:gd name="T25" fmla="*/ 0 h 123"/>
                  <a:gd name="T26" fmla="*/ 0 w 112"/>
                  <a:gd name="T27" fmla="*/ 0 h 123"/>
                  <a:gd name="T28" fmla="*/ 0 w 112"/>
                  <a:gd name="T29" fmla="*/ 0 h 123"/>
                  <a:gd name="T30" fmla="*/ 0 w 112"/>
                  <a:gd name="T31" fmla="*/ 0 h 123"/>
                  <a:gd name="T32" fmla="*/ 0 w 112"/>
                  <a:gd name="T33" fmla="*/ 0 h 123"/>
                  <a:gd name="T34" fmla="*/ 0 w 112"/>
                  <a:gd name="T35" fmla="*/ 0 h 123"/>
                  <a:gd name="T36" fmla="*/ 0 w 112"/>
                  <a:gd name="T37" fmla="*/ 0 h 123"/>
                  <a:gd name="T38" fmla="*/ 0 w 112"/>
                  <a:gd name="T39" fmla="*/ 0 h 123"/>
                  <a:gd name="T40" fmla="*/ 0 w 112"/>
                  <a:gd name="T41" fmla="*/ 0 h 123"/>
                  <a:gd name="T42" fmla="*/ 0 w 112"/>
                  <a:gd name="T43" fmla="*/ 0 h 123"/>
                  <a:gd name="T44" fmla="*/ 0 w 112"/>
                  <a:gd name="T45" fmla="*/ 0 h 123"/>
                  <a:gd name="T46" fmla="*/ 0 w 112"/>
                  <a:gd name="T47" fmla="*/ 0 h 123"/>
                  <a:gd name="T48" fmla="*/ 0 w 112"/>
                  <a:gd name="T49" fmla="*/ 0 h 123"/>
                  <a:gd name="T50" fmla="*/ 0 w 112"/>
                  <a:gd name="T51" fmla="*/ 0 h 123"/>
                  <a:gd name="T52" fmla="*/ 0 w 112"/>
                  <a:gd name="T53" fmla="*/ 0 h 123"/>
                  <a:gd name="T54" fmla="*/ 0 w 112"/>
                  <a:gd name="T55" fmla="*/ 0 h 123"/>
                  <a:gd name="T56" fmla="*/ 0 w 112"/>
                  <a:gd name="T57" fmla="*/ 0 h 123"/>
                  <a:gd name="T58" fmla="*/ 0 w 112"/>
                  <a:gd name="T59" fmla="*/ 0 h 123"/>
                  <a:gd name="T60" fmla="*/ 0 w 112"/>
                  <a:gd name="T61" fmla="*/ 0 h 123"/>
                  <a:gd name="T62" fmla="*/ 0 w 112"/>
                  <a:gd name="T63" fmla="*/ 0 h 123"/>
                  <a:gd name="T64" fmla="*/ 0 w 112"/>
                  <a:gd name="T65" fmla="*/ 0 h 123"/>
                  <a:gd name="T66" fmla="*/ 0 w 112"/>
                  <a:gd name="T67" fmla="*/ 0 h 123"/>
                  <a:gd name="T68" fmla="*/ 0 w 112"/>
                  <a:gd name="T69" fmla="*/ 0 h 123"/>
                  <a:gd name="T70" fmla="*/ 0 w 112"/>
                  <a:gd name="T71" fmla="*/ 0 h 123"/>
                  <a:gd name="T72" fmla="*/ 0 w 112"/>
                  <a:gd name="T73" fmla="*/ 0 h 123"/>
                  <a:gd name="T74" fmla="*/ 0 w 112"/>
                  <a:gd name="T75" fmla="*/ 0 h 123"/>
                  <a:gd name="T76" fmla="*/ 0 w 112"/>
                  <a:gd name="T77" fmla="*/ 0 h 123"/>
                  <a:gd name="T78" fmla="*/ 0 w 112"/>
                  <a:gd name="T79" fmla="*/ 0 h 123"/>
                  <a:gd name="T80" fmla="*/ 0 w 112"/>
                  <a:gd name="T81" fmla="*/ 0 h 123"/>
                  <a:gd name="T82" fmla="*/ 0 w 112"/>
                  <a:gd name="T83" fmla="*/ 0 h 123"/>
                  <a:gd name="T84" fmla="*/ 0 w 112"/>
                  <a:gd name="T85" fmla="*/ 0 h 123"/>
                  <a:gd name="T86" fmla="*/ 0 w 112"/>
                  <a:gd name="T87" fmla="*/ 0 h 123"/>
                  <a:gd name="T88" fmla="*/ 0 w 112"/>
                  <a:gd name="T89" fmla="*/ 0 h 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123"/>
                  <a:gd name="T137" fmla="*/ 112 w 112"/>
                  <a:gd name="T138" fmla="*/ 123 h 1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123">
                    <a:moveTo>
                      <a:pt x="112" y="7"/>
                    </a:moveTo>
                    <a:lnTo>
                      <a:pt x="107" y="9"/>
                    </a:lnTo>
                    <a:lnTo>
                      <a:pt x="101" y="12"/>
                    </a:lnTo>
                    <a:lnTo>
                      <a:pt x="96" y="15"/>
                    </a:lnTo>
                    <a:lnTo>
                      <a:pt x="90" y="18"/>
                    </a:lnTo>
                    <a:lnTo>
                      <a:pt x="85" y="23"/>
                    </a:lnTo>
                    <a:lnTo>
                      <a:pt x="79" y="26"/>
                    </a:lnTo>
                    <a:lnTo>
                      <a:pt x="75" y="30"/>
                    </a:lnTo>
                    <a:lnTo>
                      <a:pt x="71" y="34"/>
                    </a:lnTo>
                    <a:lnTo>
                      <a:pt x="61" y="40"/>
                    </a:lnTo>
                    <a:lnTo>
                      <a:pt x="52" y="45"/>
                    </a:lnTo>
                    <a:lnTo>
                      <a:pt x="44" y="48"/>
                    </a:lnTo>
                    <a:lnTo>
                      <a:pt x="41" y="55"/>
                    </a:lnTo>
                    <a:lnTo>
                      <a:pt x="39" y="65"/>
                    </a:lnTo>
                    <a:lnTo>
                      <a:pt x="36" y="74"/>
                    </a:lnTo>
                    <a:lnTo>
                      <a:pt x="32" y="84"/>
                    </a:lnTo>
                    <a:lnTo>
                      <a:pt x="25" y="91"/>
                    </a:lnTo>
                    <a:lnTo>
                      <a:pt x="22" y="97"/>
                    </a:lnTo>
                    <a:lnTo>
                      <a:pt x="22" y="105"/>
                    </a:lnTo>
                    <a:lnTo>
                      <a:pt x="22" y="112"/>
                    </a:lnTo>
                    <a:lnTo>
                      <a:pt x="18" y="120"/>
                    </a:lnTo>
                    <a:lnTo>
                      <a:pt x="10" y="123"/>
                    </a:lnTo>
                    <a:lnTo>
                      <a:pt x="5" y="122"/>
                    </a:lnTo>
                    <a:lnTo>
                      <a:pt x="2" y="117"/>
                    </a:lnTo>
                    <a:lnTo>
                      <a:pt x="0" y="109"/>
                    </a:lnTo>
                    <a:lnTo>
                      <a:pt x="3" y="97"/>
                    </a:lnTo>
                    <a:lnTo>
                      <a:pt x="9" y="84"/>
                    </a:lnTo>
                    <a:lnTo>
                      <a:pt x="16" y="70"/>
                    </a:lnTo>
                    <a:lnTo>
                      <a:pt x="19" y="59"/>
                    </a:lnTo>
                    <a:lnTo>
                      <a:pt x="19" y="55"/>
                    </a:lnTo>
                    <a:lnTo>
                      <a:pt x="20" y="51"/>
                    </a:lnTo>
                    <a:lnTo>
                      <a:pt x="23" y="46"/>
                    </a:lnTo>
                    <a:lnTo>
                      <a:pt x="26" y="40"/>
                    </a:lnTo>
                    <a:lnTo>
                      <a:pt x="32" y="36"/>
                    </a:lnTo>
                    <a:lnTo>
                      <a:pt x="37" y="32"/>
                    </a:lnTo>
                    <a:lnTo>
                      <a:pt x="43" y="29"/>
                    </a:lnTo>
                    <a:lnTo>
                      <a:pt x="50" y="26"/>
                    </a:lnTo>
                    <a:lnTo>
                      <a:pt x="56" y="23"/>
                    </a:lnTo>
                    <a:lnTo>
                      <a:pt x="62" y="17"/>
                    </a:lnTo>
                    <a:lnTo>
                      <a:pt x="69" y="12"/>
                    </a:lnTo>
                    <a:lnTo>
                      <a:pt x="75" y="7"/>
                    </a:lnTo>
                    <a:lnTo>
                      <a:pt x="82" y="3"/>
                    </a:lnTo>
                    <a:lnTo>
                      <a:pt x="91" y="0"/>
                    </a:lnTo>
                    <a:lnTo>
                      <a:pt x="101" y="1"/>
                    </a:lnTo>
                    <a:lnTo>
                      <a:pt x="112" y="7"/>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0" name="Freeform 739"/>
              <p:cNvSpPr>
                <a:spLocks noChangeArrowheads="1"/>
              </p:cNvSpPr>
              <p:nvPr/>
            </p:nvSpPr>
            <p:spPr bwMode="auto">
              <a:xfrm>
                <a:off x="3422" y="2448"/>
                <a:ext cx="19" cy="25"/>
              </a:xfrm>
              <a:custGeom>
                <a:avLst/>
                <a:gdLst>
                  <a:gd name="T0" fmla="*/ 0 w 77"/>
                  <a:gd name="T1" fmla="*/ 0 h 99"/>
                  <a:gd name="T2" fmla="*/ 0 w 77"/>
                  <a:gd name="T3" fmla="*/ 0 h 99"/>
                  <a:gd name="T4" fmla="*/ 0 w 77"/>
                  <a:gd name="T5" fmla="*/ 0 h 99"/>
                  <a:gd name="T6" fmla="*/ 0 w 77"/>
                  <a:gd name="T7" fmla="*/ 0 h 99"/>
                  <a:gd name="T8" fmla="*/ 0 w 77"/>
                  <a:gd name="T9" fmla="*/ 0 h 99"/>
                  <a:gd name="T10" fmla="*/ 0 w 77"/>
                  <a:gd name="T11" fmla="*/ 0 h 99"/>
                  <a:gd name="T12" fmla="*/ 0 w 77"/>
                  <a:gd name="T13" fmla="*/ 0 h 99"/>
                  <a:gd name="T14" fmla="*/ 0 w 77"/>
                  <a:gd name="T15" fmla="*/ 0 h 99"/>
                  <a:gd name="T16" fmla="*/ 0 w 77"/>
                  <a:gd name="T17" fmla="*/ 0 h 99"/>
                  <a:gd name="T18" fmla="*/ 0 w 77"/>
                  <a:gd name="T19" fmla="*/ 0 h 99"/>
                  <a:gd name="T20" fmla="*/ 0 w 77"/>
                  <a:gd name="T21" fmla="*/ 0 h 99"/>
                  <a:gd name="T22" fmla="*/ 0 w 77"/>
                  <a:gd name="T23" fmla="*/ 0 h 99"/>
                  <a:gd name="T24" fmla="*/ 0 w 77"/>
                  <a:gd name="T25" fmla="*/ 0 h 99"/>
                  <a:gd name="T26" fmla="*/ 0 w 77"/>
                  <a:gd name="T27" fmla="*/ 0 h 99"/>
                  <a:gd name="T28" fmla="*/ 0 w 77"/>
                  <a:gd name="T29" fmla="*/ 0 h 99"/>
                  <a:gd name="T30" fmla="*/ 0 w 77"/>
                  <a:gd name="T31" fmla="*/ 0 h 99"/>
                  <a:gd name="T32" fmla="*/ 0 w 77"/>
                  <a:gd name="T33" fmla="*/ 0 h 99"/>
                  <a:gd name="T34" fmla="*/ 0 w 77"/>
                  <a:gd name="T35" fmla="*/ 0 h 99"/>
                  <a:gd name="T36" fmla="*/ 0 w 77"/>
                  <a:gd name="T37" fmla="*/ 0 h 99"/>
                  <a:gd name="T38" fmla="*/ 0 w 77"/>
                  <a:gd name="T39" fmla="*/ 0 h 99"/>
                  <a:gd name="T40" fmla="*/ 0 w 77"/>
                  <a:gd name="T41" fmla="*/ 0 h 99"/>
                  <a:gd name="T42" fmla="*/ 0 w 77"/>
                  <a:gd name="T43" fmla="*/ 0 h 99"/>
                  <a:gd name="T44" fmla="*/ 0 w 77"/>
                  <a:gd name="T45" fmla="*/ 0 h 99"/>
                  <a:gd name="T46" fmla="*/ 0 w 77"/>
                  <a:gd name="T47" fmla="*/ 0 h 99"/>
                  <a:gd name="T48" fmla="*/ 0 w 77"/>
                  <a:gd name="T49" fmla="*/ 0 h 99"/>
                  <a:gd name="T50" fmla="*/ 0 w 77"/>
                  <a:gd name="T51" fmla="*/ 0 h 99"/>
                  <a:gd name="T52" fmla="*/ 0 w 77"/>
                  <a:gd name="T53" fmla="*/ 0 h 99"/>
                  <a:gd name="T54" fmla="*/ 0 w 77"/>
                  <a:gd name="T55" fmla="*/ 0 h 99"/>
                  <a:gd name="T56" fmla="*/ 0 w 77"/>
                  <a:gd name="T57" fmla="*/ 0 h 99"/>
                  <a:gd name="T58" fmla="*/ 0 w 77"/>
                  <a:gd name="T59" fmla="*/ 0 h 99"/>
                  <a:gd name="T60" fmla="*/ 0 w 77"/>
                  <a:gd name="T61" fmla="*/ 0 h 99"/>
                  <a:gd name="T62" fmla="*/ 0 w 77"/>
                  <a:gd name="T63" fmla="*/ 0 h 99"/>
                  <a:gd name="T64" fmla="*/ 0 w 77"/>
                  <a:gd name="T65" fmla="*/ 0 h 99"/>
                  <a:gd name="T66" fmla="*/ 0 w 77"/>
                  <a:gd name="T67" fmla="*/ 0 h 99"/>
                  <a:gd name="T68" fmla="*/ 0 w 77"/>
                  <a:gd name="T69" fmla="*/ 0 h 99"/>
                  <a:gd name="T70" fmla="*/ 0 w 77"/>
                  <a:gd name="T71" fmla="*/ 0 h 99"/>
                  <a:gd name="T72" fmla="*/ 0 w 77"/>
                  <a:gd name="T73" fmla="*/ 0 h 99"/>
                  <a:gd name="T74" fmla="*/ 0 w 77"/>
                  <a:gd name="T75" fmla="*/ 0 h 99"/>
                  <a:gd name="T76" fmla="*/ 0 w 77"/>
                  <a:gd name="T77" fmla="*/ 0 h 99"/>
                  <a:gd name="T78" fmla="*/ 0 w 77"/>
                  <a:gd name="T79" fmla="*/ 0 h 99"/>
                  <a:gd name="T80" fmla="*/ 0 w 77"/>
                  <a:gd name="T81" fmla="*/ 0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99"/>
                  <a:gd name="T125" fmla="*/ 77 w 77"/>
                  <a:gd name="T126" fmla="*/ 99 h 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99">
                    <a:moveTo>
                      <a:pt x="77" y="10"/>
                    </a:moveTo>
                    <a:lnTo>
                      <a:pt x="73" y="12"/>
                    </a:lnTo>
                    <a:lnTo>
                      <a:pt x="68" y="12"/>
                    </a:lnTo>
                    <a:lnTo>
                      <a:pt x="61" y="13"/>
                    </a:lnTo>
                    <a:lnTo>
                      <a:pt x="53" y="18"/>
                    </a:lnTo>
                    <a:lnTo>
                      <a:pt x="46" y="24"/>
                    </a:lnTo>
                    <a:lnTo>
                      <a:pt x="42" y="27"/>
                    </a:lnTo>
                    <a:lnTo>
                      <a:pt x="41" y="29"/>
                    </a:lnTo>
                    <a:lnTo>
                      <a:pt x="41" y="33"/>
                    </a:lnTo>
                    <a:lnTo>
                      <a:pt x="38" y="38"/>
                    </a:lnTo>
                    <a:lnTo>
                      <a:pt x="34" y="43"/>
                    </a:lnTo>
                    <a:lnTo>
                      <a:pt x="28" y="49"/>
                    </a:lnTo>
                    <a:lnTo>
                      <a:pt x="22" y="54"/>
                    </a:lnTo>
                    <a:lnTo>
                      <a:pt x="19" y="60"/>
                    </a:lnTo>
                    <a:lnTo>
                      <a:pt x="17" y="67"/>
                    </a:lnTo>
                    <a:lnTo>
                      <a:pt x="17" y="73"/>
                    </a:lnTo>
                    <a:lnTo>
                      <a:pt x="17" y="80"/>
                    </a:lnTo>
                    <a:lnTo>
                      <a:pt x="17" y="85"/>
                    </a:lnTo>
                    <a:lnTo>
                      <a:pt x="14" y="89"/>
                    </a:lnTo>
                    <a:lnTo>
                      <a:pt x="10" y="93"/>
                    </a:lnTo>
                    <a:lnTo>
                      <a:pt x="5" y="99"/>
                    </a:lnTo>
                    <a:lnTo>
                      <a:pt x="2" y="91"/>
                    </a:lnTo>
                    <a:lnTo>
                      <a:pt x="0" y="79"/>
                    </a:lnTo>
                    <a:lnTo>
                      <a:pt x="0" y="67"/>
                    </a:lnTo>
                    <a:lnTo>
                      <a:pt x="4" y="53"/>
                    </a:lnTo>
                    <a:lnTo>
                      <a:pt x="10" y="44"/>
                    </a:lnTo>
                    <a:lnTo>
                      <a:pt x="15" y="37"/>
                    </a:lnTo>
                    <a:lnTo>
                      <a:pt x="19" y="32"/>
                    </a:lnTo>
                    <a:lnTo>
                      <a:pt x="21" y="27"/>
                    </a:lnTo>
                    <a:lnTo>
                      <a:pt x="24" y="18"/>
                    </a:lnTo>
                    <a:lnTo>
                      <a:pt x="30" y="12"/>
                    </a:lnTo>
                    <a:lnTo>
                      <a:pt x="37" y="7"/>
                    </a:lnTo>
                    <a:lnTo>
                      <a:pt x="43" y="4"/>
                    </a:lnTo>
                    <a:lnTo>
                      <a:pt x="49" y="3"/>
                    </a:lnTo>
                    <a:lnTo>
                      <a:pt x="54" y="2"/>
                    </a:lnTo>
                    <a:lnTo>
                      <a:pt x="58" y="1"/>
                    </a:lnTo>
                    <a:lnTo>
                      <a:pt x="62" y="0"/>
                    </a:lnTo>
                    <a:lnTo>
                      <a:pt x="66" y="0"/>
                    </a:lnTo>
                    <a:lnTo>
                      <a:pt x="69" y="1"/>
                    </a:lnTo>
                    <a:lnTo>
                      <a:pt x="73" y="4"/>
                    </a:lnTo>
                    <a:lnTo>
                      <a:pt x="77" y="1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1" name="Freeform 740"/>
              <p:cNvSpPr>
                <a:spLocks noChangeArrowheads="1"/>
              </p:cNvSpPr>
              <p:nvPr/>
            </p:nvSpPr>
            <p:spPr bwMode="auto">
              <a:xfrm>
                <a:off x="3424" y="2474"/>
                <a:ext cx="9" cy="13"/>
              </a:xfrm>
              <a:custGeom>
                <a:avLst/>
                <a:gdLst>
                  <a:gd name="T0" fmla="*/ 0 w 33"/>
                  <a:gd name="T1" fmla="*/ 0 h 53"/>
                  <a:gd name="T2" fmla="*/ 0 w 33"/>
                  <a:gd name="T3" fmla="*/ 0 h 53"/>
                  <a:gd name="T4" fmla="*/ 0 w 33"/>
                  <a:gd name="T5" fmla="*/ 0 h 53"/>
                  <a:gd name="T6" fmla="*/ 0 w 33"/>
                  <a:gd name="T7" fmla="*/ 0 h 53"/>
                  <a:gd name="T8" fmla="*/ 0 w 33"/>
                  <a:gd name="T9" fmla="*/ 0 h 53"/>
                  <a:gd name="T10" fmla="*/ 0 w 33"/>
                  <a:gd name="T11" fmla="*/ 0 h 53"/>
                  <a:gd name="T12" fmla="*/ 0 w 33"/>
                  <a:gd name="T13" fmla="*/ 0 h 53"/>
                  <a:gd name="T14" fmla="*/ 0 w 33"/>
                  <a:gd name="T15" fmla="*/ 0 h 53"/>
                  <a:gd name="T16" fmla="*/ 0 w 33"/>
                  <a:gd name="T17" fmla="*/ 0 h 53"/>
                  <a:gd name="T18" fmla="*/ 0 w 33"/>
                  <a:gd name="T19" fmla="*/ 0 h 53"/>
                  <a:gd name="T20" fmla="*/ 0 w 33"/>
                  <a:gd name="T21" fmla="*/ 0 h 53"/>
                  <a:gd name="T22" fmla="*/ 0 w 33"/>
                  <a:gd name="T23" fmla="*/ 0 h 53"/>
                  <a:gd name="T24" fmla="*/ 0 w 33"/>
                  <a:gd name="T25" fmla="*/ 0 h 53"/>
                  <a:gd name="T26" fmla="*/ 0 w 33"/>
                  <a:gd name="T27" fmla="*/ 0 h 53"/>
                  <a:gd name="T28" fmla="*/ 0 w 33"/>
                  <a:gd name="T29" fmla="*/ 0 h 53"/>
                  <a:gd name="T30" fmla="*/ 0 w 33"/>
                  <a:gd name="T31" fmla="*/ 0 h 53"/>
                  <a:gd name="T32" fmla="*/ 0 w 33"/>
                  <a:gd name="T33" fmla="*/ 0 h 53"/>
                  <a:gd name="T34" fmla="*/ 0 w 33"/>
                  <a:gd name="T35" fmla="*/ 0 h 53"/>
                  <a:gd name="T36" fmla="*/ 0 w 33"/>
                  <a:gd name="T37" fmla="*/ 0 h 53"/>
                  <a:gd name="T38" fmla="*/ 0 w 33"/>
                  <a:gd name="T39" fmla="*/ 0 h 53"/>
                  <a:gd name="T40" fmla="*/ 0 w 33"/>
                  <a:gd name="T41" fmla="*/ 0 h 53"/>
                  <a:gd name="T42" fmla="*/ 0 w 33"/>
                  <a:gd name="T43" fmla="*/ 0 h 53"/>
                  <a:gd name="T44" fmla="*/ 0 w 33"/>
                  <a:gd name="T45" fmla="*/ 0 h 53"/>
                  <a:gd name="T46" fmla="*/ 0 w 33"/>
                  <a:gd name="T47" fmla="*/ 0 h 53"/>
                  <a:gd name="T48" fmla="*/ 0 w 33"/>
                  <a:gd name="T49" fmla="*/ 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53"/>
                  <a:gd name="T77" fmla="*/ 33 w 33"/>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53">
                    <a:moveTo>
                      <a:pt x="0" y="12"/>
                    </a:moveTo>
                    <a:lnTo>
                      <a:pt x="0" y="17"/>
                    </a:lnTo>
                    <a:lnTo>
                      <a:pt x="1" y="22"/>
                    </a:lnTo>
                    <a:lnTo>
                      <a:pt x="3" y="29"/>
                    </a:lnTo>
                    <a:lnTo>
                      <a:pt x="8" y="35"/>
                    </a:lnTo>
                    <a:lnTo>
                      <a:pt x="12" y="40"/>
                    </a:lnTo>
                    <a:lnTo>
                      <a:pt x="13" y="46"/>
                    </a:lnTo>
                    <a:lnTo>
                      <a:pt x="15" y="49"/>
                    </a:lnTo>
                    <a:lnTo>
                      <a:pt x="23" y="53"/>
                    </a:lnTo>
                    <a:lnTo>
                      <a:pt x="29" y="53"/>
                    </a:lnTo>
                    <a:lnTo>
                      <a:pt x="33" y="50"/>
                    </a:lnTo>
                    <a:lnTo>
                      <a:pt x="33" y="47"/>
                    </a:lnTo>
                    <a:lnTo>
                      <a:pt x="30" y="43"/>
                    </a:lnTo>
                    <a:lnTo>
                      <a:pt x="26" y="40"/>
                    </a:lnTo>
                    <a:lnTo>
                      <a:pt x="22" y="33"/>
                    </a:lnTo>
                    <a:lnTo>
                      <a:pt x="19" y="26"/>
                    </a:lnTo>
                    <a:lnTo>
                      <a:pt x="15" y="21"/>
                    </a:lnTo>
                    <a:lnTo>
                      <a:pt x="10" y="16"/>
                    </a:lnTo>
                    <a:lnTo>
                      <a:pt x="9" y="9"/>
                    </a:lnTo>
                    <a:lnTo>
                      <a:pt x="9" y="2"/>
                    </a:lnTo>
                    <a:lnTo>
                      <a:pt x="8" y="0"/>
                    </a:lnTo>
                    <a:lnTo>
                      <a:pt x="4" y="3"/>
                    </a:lnTo>
                    <a:lnTo>
                      <a:pt x="1" y="8"/>
                    </a:lnTo>
                    <a:lnTo>
                      <a:pt x="0" y="11"/>
                    </a:lnTo>
                    <a:lnTo>
                      <a:pt x="0" y="1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 name="Freeform 741"/>
              <p:cNvSpPr>
                <a:spLocks noChangeArrowheads="1"/>
              </p:cNvSpPr>
              <p:nvPr/>
            </p:nvSpPr>
            <p:spPr bwMode="auto">
              <a:xfrm>
                <a:off x="3489" y="2463"/>
                <a:ext cx="14" cy="19"/>
              </a:xfrm>
              <a:custGeom>
                <a:avLst/>
                <a:gdLst>
                  <a:gd name="T0" fmla="*/ 0 w 57"/>
                  <a:gd name="T1" fmla="*/ 0 h 78"/>
                  <a:gd name="T2" fmla="*/ 0 w 57"/>
                  <a:gd name="T3" fmla="*/ 0 h 78"/>
                  <a:gd name="T4" fmla="*/ 0 w 57"/>
                  <a:gd name="T5" fmla="*/ 0 h 78"/>
                  <a:gd name="T6" fmla="*/ 0 w 57"/>
                  <a:gd name="T7" fmla="*/ 0 h 78"/>
                  <a:gd name="T8" fmla="*/ 0 w 57"/>
                  <a:gd name="T9" fmla="*/ 0 h 78"/>
                  <a:gd name="T10" fmla="*/ 0 w 57"/>
                  <a:gd name="T11" fmla="*/ 0 h 78"/>
                  <a:gd name="T12" fmla="*/ 0 w 57"/>
                  <a:gd name="T13" fmla="*/ 0 h 78"/>
                  <a:gd name="T14" fmla="*/ 0 w 57"/>
                  <a:gd name="T15" fmla="*/ 0 h 78"/>
                  <a:gd name="T16" fmla="*/ 0 w 57"/>
                  <a:gd name="T17" fmla="*/ 0 h 78"/>
                  <a:gd name="T18" fmla="*/ 0 w 57"/>
                  <a:gd name="T19" fmla="*/ 0 h 78"/>
                  <a:gd name="T20" fmla="*/ 0 w 57"/>
                  <a:gd name="T21" fmla="*/ 0 h 78"/>
                  <a:gd name="T22" fmla="*/ 0 w 57"/>
                  <a:gd name="T23" fmla="*/ 0 h 78"/>
                  <a:gd name="T24" fmla="*/ 0 w 57"/>
                  <a:gd name="T25" fmla="*/ 0 h 78"/>
                  <a:gd name="T26" fmla="*/ 0 w 57"/>
                  <a:gd name="T27" fmla="*/ 0 h 78"/>
                  <a:gd name="T28" fmla="*/ 0 w 57"/>
                  <a:gd name="T29" fmla="*/ 0 h 78"/>
                  <a:gd name="T30" fmla="*/ 0 w 57"/>
                  <a:gd name="T31" fmla="*/ 0 h 78"/>
                  <a:gd name="T32" fmla="*/ 0 w 57"/>
                  <a:gd name="T33" fmla="*/ 0 h 78"/>
                  <a:gd name="T34" fmla="*/ 0 w 57"/>
                  <a:gd name="T35" fmla="*/ 0 h 78"/>
                  <a:gd name="T36" fmla="*/ 0 w 57"/>
                  <a:gd name="T37" fmla="*/ 0 h 78"/>
                  <a:gd name="T38" fmla="*/ 0 w 57"/>
                  <a:gd name="T39" fmla="*/ 0 h 78"/>
                  <a:gd name="T40" fmla="*/ 0 w 57"/>
                  <a:gd name="T41" fmla="*/ 0 h 78"/>
                  <a:gd name="T42" fmla="*/ 0 w 57"/>
                  <a:gd name="T43" fmla="*/ 0 h 78"/>
                  <a:gd name="T44" fmla="*/ 0 w 57"/>
                  <a:gd name="T45" fmla="*/ 0 h 78"/>
                  <a:gd name="T46" fmla="*/ 0 w 57"/>
                  <a:gd name="T47" fmla="*/ 0 h 78"/>
                  <a:gd name="T48" fmla="*/ 0 w 57"/>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78"/>
                  <a:gd name="T77" fmla="*/ 57 w 57"/>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78">
                    <a:moveTo>
                      <a:pt x="57" y="3"/>
                    </a:moveTo>
                    <a:lnTo>
                      <a:pt x="46" y="10"/>
                    </a:lnTo>
                    <a:lnTo>
                      <a:pt x="39" y="14"/>
                    </a:lnTo>
                    <a:lnTo>
                      <a:pt x="36" y="18"/>
                    </a:lnTo>
                    <a:lnTo>
                      <a:pt x="33" y="29"/>
                    </a:lnTo>
                    <a:lnTo>
                      <a:pt x="30" y="44"/>
                    </a:lnTo>
                    <a:lnTo>
                      <a:pt x="29" y="59"/>
                    </a:lnTo>
                    <a:lnTo>
                      <a:pt x="25" y="71"/>
                    </a:lnTo>
                    <a:lnTo>
                      <a:pt x="18" y="77"/>
                    </a:lnTo>
                    <a:lnTo>
                      <a:pt x="8" y="78"/>
                    </a:lnTo>
                    <a:lnTo>
                      <a:pt x="2" y="75"/>
                    </a:lnTo>
                    <a:lnTo>
                      <a:pt x="0" y="68"/>
                    </a:lnTo>
                    <a:lnTo>
                      <a:pt x="7" y="56"/>
                    </a:lnTo>
                    <a:lnTo>
                      <a:pt x="15" y="43"/>
                    </a:lnTo>
                    <a:lnTo>
                      <a:pt x="16" y="31"/>
                    </a:lnTo>
                    <a:lnTo>
                      <a:pt x="16" y="20"/>
                    </a:lnTo>
                    <a:lnTo>
                      <a:pt x="20" y="12"/>
                    </a:lnTo>
                    <a:lnTo>
                      <a:pt x="24" y="8"/>
                    </a:lnTo>
                    <a:lnTo>
                      <a:pt x="29" y="5"/>
                    </a:lnTo>
                    <a:lnTo>
                      <a:pt x="33" y="2"/>
                    </a:lnTo>
                    <a:lnTo>
                      <a:pt x="37" y="1"/>
                    </a:lnTo>
                    <a:lnTo>
                      <a:pt x="42" y="0"/>
                    </a:lnTo>
                    <a:lnTo>
                      <a:pt x="47" y="0"/>
                    </a:lnTo>
                    <a:lnTo>
                      <a:pt x="52" y="1"/>
                    </a:lnTo>
                    <a:lnTo>
                      <a:pt x="57" y="3"/>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 name="Freeform 742"/>
              <p:cNvSpPr>
                <a:spLocks noChangeArrowheads="1"/>
              </p:cNvSpPr>
              <p:nvPr/>
            </p:nvSpPr>
            <p:spPr bwMode="auto">
              <a:xfrm>
                <a:off x="3566" y="2433"/>
                <a:ext cx="25" cy="17"/>
              </a:xfrm>
              <a:custGeom>
                <a:avLst/>
                <a:gdLst>
                  <a:gd name="T0" fmla="*/ 0 w 102"/>
                  <a:gd name="T1" fmla="*/ 0 h 70"/>
                  <a:gd name="T2" fmla="*/ 0 w 102"/>
                  <a:gd name="T3" fmla="*/ 0 h 70"/>
                  <a:gd name="T4" fmla="*/ 0 w 102"/>
                  <a:gd name="T5" fmla="*/ 0 h 70"/>
                  <a:gd name="T6" fmla="*/ 0 w 102"/>
                  <a:gd name="T7" fmla="*/ 0 h 70"/>
                  <a:gd name="T8" fmla="*/ 0 w 102"/>
                  <a:gd name="T9" fmla="*/ 0 h 70"/>
                  <a:gd name="T10" fmla="*/ 0 w 102"/>
                  <a:gd name="T11" fmla="*/ 0 h 70"/>
                  <a:gd name="T12" fmla="*/ 0 w 102"/>
                  <a:gd name="T13" fmla="*/ 0 h 70"/>
                  <a:gd name="T14" fmla="*/ 0 w 102"/>
                  <a:gd name="T15" fmla="*/ 0 h 70"/>
                  <a:gd name="T16" fmla="*/ 0 w 102"/>
                  <a:gd name="T17" fmla="*/ 0 h 70"/>
                  <a:gd name="T18" fmla="*/ 0 w 102"/>
                  <a:gd name="T19" fmla="*/ 0 h 70"/>
                  <a:gd name="T20" fmla="*/ 0 w 102"/>
                  <a:gd name="T21" fmla="*/ 0 h 70"/>
                  <a:gd name="T22" fmla="*/ 0 w 102"/>
                  <a:gd name="T23" fmla="*/ 0 h 70"/>
                  <a:gd name="T24" fmla="*/ 0 w 102"/>
                  <a:gd name="T25" fmla="*/ 0 h 70"/>
                  <a:gd name="T26" fmla="*/ 0 w 102"/>
                  <a:gd name="T27" fmla="*/ 0 h 70"/>
                  <a:gd name="T28" fmla="*/ 0 w 102"/>
                  <a:gd name="T29" fmla="*/ 0 h 70"/>
                  <a:gd name="T30" fmla="*/ 0 w 102"/>
                  <a:gd name="T31" fmla="*/ 0 h 70"/>
                  <a:gd name="T32" fmla="*/ 0 w 102"/>
                  <a:gd name="T33" fmla="*/ 0 h 70"/>
                  <a:gd name="T34" fmla="*/ 0 w 102"/>
                  <a:gd name="T35" fmla="*/ 0 h 70"/>
                  <a:gd name="T36" fmla="*/ 0 w 102"/>
                  <a:gd name="T37" fmla="*/ 0 h 70"/>
                  <a:gd name="T38" fmla="*/ 0 w 102"/>
                  <a:gd name="T39" fmla="*/ 0 h 70"/>
                  <a:gd name="T40" fmla="*/ 0 w 102"/>
                  <a:gd name="T41" fmla="*/ 0 h 70"/>
                  <a:gd name="T42" fmla="*/ 0 w 102"/>
                  <a:gd name="T43" fmla="*/ 0 h 70"/>
                  <a:gd name="T44" fmla="*/ 0 w 102"/>
                  <a:gd name="T45" fmla="*/ 0 h 70"/>
                  <a:gd name="T46" fmla="*/ 0 w 102"/>
                  <a:gd name="T47" fmla="*/ 0 h 70"/>
                  <a:gd name="T48" fmla="*/ 0 w 102"/>
                  <a:gd name="T49" fmla="*/ 0 h 70"/>
                  <a:gd name="T50" fmla="*/ 0 w 102"/>
                  <a:gd name="T51" fmla="*/ 0 h 70"/>
                  <a:gd name="T52" fmla="*/ 0 w 102"/>
                  <a:gd name="T53" fmla="*/ 0 h 70"/>
                  <a:gd name="T54" fmla="*/ 0 w 102"/>
                  <a:gd name="T55" fmla="*/ 0 h 70"/>
                  <a:gd name="T56" fmla="*/ 0 w 102"/>
                  <a:gd name="T57" fmla="*/ 0 h 70"/>
                  <a:gd name="T58" fmla="*/ 0 w 102"/>
                  <a:gd name="T59" fmla="*/ 0 h 70"/>
                  <a:gd name="T60" fmla="*/ 0 w 102"/>
                  <a:gd name="T61" fmla="*/ 0 h 70"/>
                  <a:gd name="T62" fmla="*/ 0 w 102"/>
                  <a:gd name="T63" fmla="*/ 0 h 70"/>
                  <a:gd name="T64" fmla="*/ 0 w 102"/>
                  <a:gd name="T65" fmla="*/ 0 h 70"/>
                  <a:gd name="T66" fmla="*/ 0 w 102"/>
                  <a:gd name="T67" fmla="*/ 0 h 70"/>
                  <a:gd name="T68" fmla="*/ 0 w 102"/>
                  <a:gd name="T69" fmla="*/ 0 h 70"/>
                  <a:gd name="T70" fmla="*/ 0 w 102"/>
                  <a:gd name="T71" fmla="*/ 0 h 70"/>
                  <a:gd name="T72" fmla="*/ 0 w 102"/>
                  <a:gd name="T73" fmla="*/ 0 h 70"/>
                  <a:gd name="T74" fmla="*/ 0 w 102"/>
                  <a:gd name="T75" fmla="*/ 0 h 70"/>
                  <a:gd name="T76" fmla="*/ 0 w 102"/>
                  <a:gd name="T77" fmla="*/ 0 h 70"/>
                  <a:gd name="T78" fmla="*/ 0 w 102"/>
                  <a:gd name="T79" fmla="*/ 0 h 70"/>
                  <a:gd name="T80" fmla="*/ 0 w 102"/>
                  <a:gd name="T81" fmla="*/ 0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70"/>
                  <a:gd name="T125" fmla="*/ 102 w 102"/>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70">
                    <a:moveTo>
                      <a:pt x="89" y="0"/>
                    </a:moveTo>
                    <a:lnTo>
                      <a:pt x="98" y="3"/>
                    </a:lnTo>
                    <a:lnTo>
                      <a:pt x="102" y="8"/>
                    </a:lnTo>
                    <a:lnTo>
                      <a:pt x="101" y="13"/>
                    </a:lnTo>
                    <a:lnTo>
                      <a:pt x="98" y="19"/>
                    </a:lnTo>
                    <a:lnTo>
                      <a:pt x="91" y="25"/>
                    </a:lnTo>
                    <a:lnTo>
                      <a:pt x="85" y="30"/>
                    </a:lnTo>
                    <a:lnTo>
                      <a:pt x="78" y="34"/>
                    </a:lnTo>
                    <a:lnTo>
                      <a:pt x="74" y="35"/>
                    </a:lnTo>
                    <a:lnTo>
                      <a:pt x="70" y="36"/>
                    </a:lnTo>
                    <a:lnTo>
                      <a:pt x="64" y="38"/>
                    </a:lnTo>
                    <a:lnTo>
                      <a:pt x="56" y="41"/>
                    </a:lnTo>
                    <a:lnTo>
                      <a:pt x="49" y="45"/>
                    </a:lnTo>
                    <a:lnTo>
                      <a:pt x="42" y="51"/>
                    </a:lnTo>
                    <a:lnTo>
                      <a:pt x="37" y="55"/>
                    </a:lnTo>
                    <a:lnTo>
                      <a:pt x="33" y="59"/>
                    </a:lnTo>
                    <a:lnTo>
                      <a:pt x="33" y="63"/>
                    </a:lnTo>
                    <a:lnTo>
                      <a:pt x="32" y="67"/>
                    </a:lnTo>
                    <a:lnTo>
                      <a:pt x="30" y="69"/>
                    </a:lnTo>
                    <a:lnTo>
                      <a:pt x="26" y="70"/>
                    </a:lnTo>
                    <a:lnTo>
                      <a:pt x="20" y="70"/>
                    </a:lnTo>
                    <a:lnTo>
                      <a:pt x="14" y="70"/>
                    </a:lnTo>
                    <a:lnTo>
                      <a:pt x="9" y="69"/>
                    </a:lnTo>
                    <a:lnTo>
                      <a:pt x="3" y="68"/>
                    </a:lnTo>
                    <a:lnTo>
                      <a:pt x="0" y="66"/>
                    </a:lnTo>
                    <a:lnTo>
                      <a:pt x="4" y="59"/>
                    </a:lnTo>
                    <a:lnTo>
                      <a:pt x="9" y="53"/>
                    </a:lnTo>
                    <a:lnTo>
                      <a:pt x="14" y="47"/>
                    </a:lnTo>
                    <a:lnTo>
                      <a:pt x="24" y="40"/>
                    </a:lnTo>
                    <a:lnTo>
                      <a:pt x="31" y="37"/>
                    </a:lnTo>
                    <a:lnTo>
                      <a:pt x="36" y="33"/>
                    </a:lnTo>
                    <a:lnTo>
                      <a:pt x="40" y="28"/>
                    </a:lnTo>
                    <a:lnTo>
                      <a:pt x="44" y="23"/>
                    </a:lnTo>
                    <a:lnTo>
                      <a:pt x="47" y="19"/>
                    </a:lnTo>
                    <a:lnTo>
                      <a:pt x="51" y="16"/>
                    </a:lnTo>
                    <a:lnTo>
                      <a:pt x="55" y="14"/>
                    </a:lnTo>
                    <a:lnTo>
                      <a:pt x="62" y="14"/>
                    </a:lnTo>
                    <a:lnTo>
                      <a:pt x="72" y="14"/>
                    </a:lnTo>
                    <a:lnTo>
                      <a:pt x="80" y="9"/>
                    </a:lnTo>
                    <a:lnTo>
                      <a:pt x="85" y="2"/>
                    </a:lnTo>
                    <a:lnTo>
                      <a:pt x="89"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 name="Freeform 743"/>
              <p:cNvSpPr>
                <a:spLocks noChangeArrowheads="1"/>
              </p:cNvSpPr>
              <p:nvPr/>
            </p:nvSpPr>
            <p:spPr bwMode="auto">
              <a:xfrm>
                <a:off x="3517" y="2309"/>
                <a:ext cx="206" cy="130"/>
              </a:xfrm>
              <a:custGeom>
                <a:avLst/>
                <a:gdLst>
                  <a:gd name="T0" fmla="*/ 0 w 786"/>
                  <a:gd name="T1" fmla="*/ 0 h 497"/>
                  <a:gd name="T2" fmla="*/ 0 w 786"/>
                  <a:gd name="T3" fmla="*/ 0 h 497"/>
                  <a:gd name="T4" fmla="*/ 0 w 786"/>
                  <a:gd name="T5" fmla="*/ 0 h 497"/>
                  <a:gd name="T6" fmla="*/ 0 w 786"/>
                  <a:gd name="T7" fmla="*/ 0 h 497"/>
                  <a:gd name="T8" fmla="*/ 0 w 786"/>
                  <a:gd name="T9" fmla="*/ 0 h 497"/>
                  <a:gd name="T10" fmla="*/ 0 w 786"/>
                  <a:gd name="T11" fmla="*/ 0 h 497"/>
                  <a:gd name="T12" fmla="*/ 0 w 786"/>
                  <a:gd name="T13" fmla="*/ 0 h 497"/>
                  <a:gd name="T14" fmla="*/ 0 w 786"/>
                  <a:gd name="T15" fmla="*/ 0 h 497"/>
                  <a:gd name="T16" fmla="*/ 0 w 786"/>
                  <a:gd name="T17" fmla="*/ 0 h 497"/>
                  <a:gd name="T18" fmla="*/ 0 w 786"/>
                  <a:gd name="T19" fmla="*/ 0 h 497"/>
                  <a:gd name="T20" fmla="*/ 0 w 786"/>
                  <a:gd name="T21" fmla="*/ 0 h 497"/>
                  <a:gd name="T22" fmla="*/ 0 w 786"/>
                  <a:gd name="T23" fmla="*/ 0 h 497"/>
                  <a:gd name="T24" fmla="*/ 0 w 786"/>
                  <a:gd name="T25" fmla="*/ 0 h 497"/>
                  <a:gd name="T26" fmla="*/ 0 w 786"/>
                  <a:gd name="T27" fmla="*/ 0 h 497"/>
                  <a:gd name="T28" fmla="*/ 0 w 786"/>
                  <a:gd name="T29" fmla="*/ 0 h 497"/>
                  <a:gd name="T30" fmla="*/ 0 w 786"/>
                  <a:gd name="T31" fmla="*/ 0 h 497"/>
                  <a:gd name="T32" fmla="*/ 0 w 786"/>
                  <a:gd name="T33" fmla="*/ 0 h 497"/>
                  <a:gd name="T34" fmla="*/ 0 w 786"/>
                  <a:gd name="T35" fmla="*/ 0 h 497"/>
                  <a:gd name="T36" fmla="*/ 0 w 786"/>
                  <a:gd name="T37" fmla="*/ 0 h 497"/>
                  <a:gd name="T38" fmla="*/ 0 w 786"/>
                  <a:gd name="T39" fmla="*/ 0 h 497"/>
                  <a:gd name="T40" fmla="*/ 0 w 786"/>
                  <a:gd name="T41" fmla="*/ 0 h 497"/>
                  <a:gd name="T42" fmla="*/ 0 w 786"/>
                  <a:gd name="T43" fmla="*/ 0 h 497"/>
                  <a:gd name="T44" fmla="*/ 0 w 786"/>
                  <a:gd name="T45" fmla="*/ 0 h 497"/>
                  <a:gd name="T46" fmla="*/ 0 w 786"/>
                  <a:gd name="T47" fmla="*/ 0 h 497"/>
                  <a:gd name="T48" fmla="*/ 0 w 786"/>
                  <a:gd name="T49" fmla="*/ 0 h 497"/>
                  <a:gd name="T50" fmla="*/ 0 w 786"/>
                  <a:gd name="T51" fmla="*/ 0 h 497"/>
                  <a:gd name="T52" fmla="*/ 0 w 786"/>
                  <a:gd name="T53" fmla="*/ 0 h 497"/>
                  <a:gd name="T54" fmla="*/ 0 w 786"/>
                  <a:gd name="T55" fmla="*/ 0 h 497"/>
                  <a:gd name="T56" fmla="*/ 0 w 786"/>
                  <a:gd name="T57" fmla="*/ 0 h 497"/>
                  <a:gd name="T58" fmla="*/ 0 w 786"/>
                  <a:gd name="T59" fmla="*/ 0 h 497"/>
                  <a:gd name="T60" fmla="*/ 0 w 786"/>
                  <a:gd name="T61" fmla="*/ 0 h 497"/>
                  <a:gd name="T62" fmla="*/ 0 w 786"/>
                  <a:gd name="T63" fmla="*/ 0 h 497"/>
                  <a:gd name="T64" fmla="*/ 0 w 786"/>
                  <a:gd name="T65" fmla="*/ 0 h 497"/>
                  <a:gd name="T66" fmla="*/ 0 w 786"/>
                  <a:gd name="T67" fmla="*/ 0 h 497"/>
                  <a:gd name="T68" fmla="*/ 0 w 786"/>
                  <a:gd name="T69" fmla="*/ 0 h 497"/>
                  <a:gd name="T70" fmla="*/ 0 w 786"/>
                  <a:gd name="T71" fmla="*/ 0 h 497"/>
                  <a:gd name="T72" fmla="*/ 0 w 786"/>
                  <a:gd name="T73" fmla="*/ 0 h 497"/>
                  <a:gd name="T74" fmla="*/ 0 w 786"/>
                  <a:gd name="T75" fmla="*/ 0 h 497"/>
                  <a:gd name="T76" fmla="*/ 0 w 786"/>
                  <a:gd name="T77" fmla="*/ 0 h 497"/>
                  <a:gd name="T78" fmla="*/ 0 w 786"/>
                  <a:gd name="T79" fmla="*/ 0 h 497"/>
                  <a:gd name="T80" fmla="*/ 0 w 786"/>
                  <a:gd name="T81" fmla="*/ 0 h 497"/>
                  <a:gd name="T82" fmla="*/ 0 w 786"/>
                  <a:gd name="T83" fmla="*/ 0 h 497"/>
                  <a:gd name="T84" fmla="*/ 0 w 786"/>
                  <a:gd name="T85" fmla="*/ 0 h 497"/>
                  <a:gd name="T86" fmla="*/ 0 w 786"/>
                  <a:gd name="T87" fmla="*/ 0 h 497"/>
                  <a:gd name="T88" fmla="*/ 0 w 786"/>
                  <a:gd name="T89" fmla="*/ 0 h 497"/>
                  <a:gd name="T90" fmla="*/ 0 w 786"/>
                  <a:gd name="T91" fmla="*/ 0 h 497"/>
                  <a:gd name="T92" fmla="*/ 0 w 786"/>
                  <a:gd name="T93" fmla="*/ 0 h 497"/>
                  <a:gd name="T94" fmla="*/ 0 w 786"/>
                  <a:gd name="T95" fmla="*/ 0 h 497"/>
                  <a:gd name="T96" fmla="*/ 0 w 786"/>
                  <a:gd name="T97" fmla="*/ 0 h 497"/>
                  <a:gd name="T98" fmla="*/ 0 w 786"/>
                  <a:gd name="T99" fmla="*/ 0 h 497"/>
                  <a:gd name="T100" fmla="*/ 0 w 786"/>
                  <a:gd name="T101" fmla="*/ 0 h 497"/>
                  <a:gd name="T102" fmla="*/ 0 w 786"/>
                  <a:gd name="T103" fmla="*/ 0 h 497"/>
                  <a:gd name="T104" fmla="*/ 0 w 786"/>
                  <a:gd name="T105" fmla="*/ 0 h 497"/>
                  <a:gd name="T106" fmla="*/ 0 w 786"/>
                  <a:gd name="T107" fmla="*/ 0 h 497"/>
                  <a:gd name="T108" fmla="*/ 0 w 786"/>
                  <a:gd name="T109" fmla="*/ 0 h 497"/>
                  <a:gd name="T110" fmla="*/ 0 w 786"/>
                  <a:gd name="T111" fmla="*/ 0 h 497"/>
                  <a:gd name="T112" fmla="*/ 0 w 786"/>
                  <a:gd name="T113" fmla="*/ 0 h 497"/>
                  <a:gd name="T114" fmla="*/ 0 w 786"/>
                  <a:gd name="T115" fmla="*/ 0 h 497"/>
                  <a:gd name="T116" fmla="*/ 0 w 786"/>
                  <a:gd name="T117" fmla="*/ 0 h 497"/>
                  <a:gd name="T118" fmla="*/ 0 w 786"/>
                  <a:gd name="T119" fmla="*/ 0 h 4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6"/>
                  <a:gd name="T181" fmla="*/ 0 h 497"/>
                  <a:gd name="T182" fmla="*/ 786 w 786"/>
                  <a:gd name="T183" fmla="*/ 497 h 4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6" h="497">
                    <a:moveTo>
                      <a:pt x="284" y="162"/>
                    </a:moveTo>
                    <a:lnTo>
                      <a:pt x="285" y="139"/>
                    </a:lnTo>
                    <a:lnTo>
                      <a:pt x="292" y="125"/>
                    </a:lnTo>
                    <a:lnTo>
                      <a:pt x="301" y="116"/>
                    </a:lnTo>
                    <a:lnTo>
                      <a:pt x="308" y="102"/>
                    </a:lnTo>
                    <a:lnTo>
                      <a:pt x="310" y="94"/>
                    </a:lnTo>
                    <a:lnTo>
                      <a:pt x="313" y="85"/>
                    </a:lnTo>
                    <a:lnTo>
                      <a:pt x="318" y="77"/>
                    </a:lnTo>
                    <a:lnTo>
                      <a:pt x="322" y="71"/>
                    </a:lnTo>
                    <a:lnTo>
                      <a:pt x="326" y="64"/>
                    </a:lnTo>
                    <a:lnTo>
                      <a:pt x="331" y="59"/>
                    </a:lnTo>
                    <a:lnTo>
                      <a:pt x="336" y="56"/>
                    </a:lnTo>
                    <a:lnTo>
                      <a:pt x="340" y="53"/>
                    </a:lnTo>
                    <a:lnTo>
                      <a:pt x="347" y="50"/>
                    </a:lnTo>
                    <a:lnTo>
                      <a:pt x="353" y="49"/>
                    </a:lnTo>
                    <a:lnTo>
                      <a:pt x="358" y="47"/>
                    </a:lnTo>
                    <a:lnTo>
                      <a:pt x="362" y="46"/>
                    </a:lnTo>
                    <a:lnTo>
                      <a:pt x="367" y="44"/>
                    </a:lnTo>
                    <a:lnTo>
                      <a:pt x="373" y="41"/>
                    </a:lnTo>
                    <a:lnTo>
                      <a:pt x="379" y="36"/>
                    </a:lnTo>
                    <a:lnTo>
                      <a:pt x="386" y="27"/>
                    </a:lnTo>
                    <a:lnTo>
                      <a:pt x="396" y="19"/>
                    </a:lnTo>
                    <a:lnTo>
                      <a:pt x="406" y="13"/>
                    </a:lnTo>
                    <a:lnTo>
                      <a:pt x="416" y="8"/>
                    </a:lnTo>
                    <a:lnTo>
                      <a:pt x="427" y="5"/>
                    </a:lnTo>
                    <a:lnTo>
                      <a:pt x="437" y="5"/>
                    </a:lnTo>
                    <a:lnTo>
                      <a:pt x="448" y="5"/>
                    </a:lnTo>
                    <a:lnTo>
                      <a:pt x="457" y="5"/>
                    </a:lnTo>
                    <a:lnTo>
                      <a:pt x="467" y="6"/>
                    </a:lnTo>
                    <a:lnTo>
                      <a:pt x="474" y="6"/>
                    </a:lnTo>
                    <a:lnTo>
                      <a:pt x="482" y="5"/>
                    </a:lnTo>
                    <a:lnTo>
                      <a:pt x="488" y="4"/>
                    </a:lnTo>
                    <a:lnTo>
                      <a:pt x="494" y="2"/>
                    </a:lnTo>
                    <a:lnTo>
                      <a:pt x="501" y="0"/>
                    </a:lnTo>
                    <a:lnTo>
                      <a:pt x="506" y="0"/>
                    </a:lnTo>
                    <a:lnTo>
                      <a:pt x="511" y="0"/>
                    </a:lnTo>
                    <a:lnTo>
                      <a:pt x="518" y="1"/>
                    </a:lnTo>
                    <a:lnTo>
                      <a:pt x="524" y="4"/>
                    </a:lnTo>
                    <a:lnTo>
                      <a:pt x="530" y="7"/>
                    </a:lnTo>
                    <a:lnTo>
                      <a:pt x="537" y="11"/>
                    </a:lnTo>
                    <a:lnTo>
                      <a:pt x="544" y="14"/>
                    </a:lnTo>
                    <a:lnTo>
                      <a:pt x="551" y="17"/>
                    </a:lnTo>
                    <a:lnTo>
                      <a:pt x="558" y="19"/>
                    </a:lnTo>
                    <a:lnTo>
                      <a:pt x="565" y="21"/>
                    </a:lnTo>
                    <a:lnTo>
                      <a:pt x="573" y="21"/>
                    </a:lnTo>
                    <a:lnTo>
                      <a:pt x="581" y="22"/>
                    </a:lnTo>
                    <a:lnTo>
                      <a:pt x="592" y="26"/>
                    </a:lnTo>
                    <a:lnTo>
                      <a:pt x="602" y="34"/>
                    </a:lnTo>
                    <a:lnTo>
                      <a:pt x="613" y="41"/>
                    </a:lnTo>
                    <a:lnTo>
                      <a:pt x="623" y="51"/>
                    </a:lnTo>
                    <a:lnTo>
                      <a:pt x="631" y="60"/>
                    </a:lnTo>
                    <a:lnTo>
                      <a:pt x="637" y="70"/>
                    </a:lnTo>
                    <a:lnTo>
                      <a:pt x="642" y="78"/>
                    </a:lnTo>
                    <a:lnTo>
                      <a:pt x="647" y="90"/>
                    </a:lnTo>
                    <a:lnTo>
                      <a:pt x="653" y="96"/>
                    </a:lnTo>
                    <a:lnTo>
                      <a:pt x="660" y="104"/>
                    </a:lnTo>
                    <a:lnTo>
                      <a:pt x="665" y="121"/>
                    </a:lnTo>
                    <a:lnTo>
                      <a:pt x="670" y="139"/>
                    </a:lnTo>
                    <a:lnTo>
                      <a:pt x="678" y="153"/>
                    </a:lnTo>
                    <a:lnTo>
                      <a:pt x="682" y="169"/>
                    </a:lnTo>
                    <a:lnTo>
                      <a:pt x="682" y="191"/>
                    </a:lnTo>
                    <a:lnTo>
                      <a:pt x="679" y="211"/>
                    </a:lnTo>
                    <a:lnTo>
                      <a:pt x="677" y="218"/>
                    </a:lnTo>
                    <a:lnTo>
                      <a:pt x="678" y="228"/>
                    </a:lnTo>
                    <a:lnTo>
                      <a:pt x="680" y="249"/>
                    </a:lnTo>
                    <a:lnTo>
                      <a:pt x="680" y="261"/>
                    </a:lnTo>
                    <a:lnTo>
                      <a:pt x="678" y="271"/>
                    </a:lnTo>
                    <a:lnTo>
                      <a:pt x="673" y="278"/>
                    </a:lnTo>
                    <a:lnTo>
                      <a:pt x="668" y="284"/>
                    </a:lnTo>
                    <a:lnTo>
                      <a:pt x="662" y="289"/>
                    </a:lnTo>
                    <a:lnTo>
                      <a:pt x="655" y="293"/>
                    </a:lnTo>
                    <a:lnTo>
                      <a:pt x="651" y="297"/>
                    </a:lnTo>
                    <a:lnTo>
                      <a:pt x="647" y="304"/>
                    </a:lnTo>
                    <a:lnTo>
                      <a:pt x="656" y="305"/>
                    </a:lnTo>
                    <a:lnTo>
                      <a:pt x="666" y="304"/>
                    </a:lnTo>
                    <a:lnTo>
                      <a:pt x="674" y="302"/>
                    </a:lnTo>
                    <a:lnTo>
                      <a:pt x="684" y="298"/>
                    </a:lnTo>
                    <a:lnTo>
                      <a:pt x="694" y="295"/>
                    </a:lnTo>
                    <a:lnTo>
                      <a:pt x="702" y="292"/>
                    </a:lnTo>
                    <a:lnTo>
                      <a:pt x="712" y="291"/>
                    </a:lnTo>
                    <a:lnTo>
                      <a:pt x="721" y="292"/>
                    </a:lnTo>
                    <a:lnTo>
                      <a:pt x="728" y="294"/>
                    </a:lnTo>
                    <a:lnTo>
                      <a:pt x="732" y="297"/>
                    </a:lnTo>
                    <a:lnTo>
                      <a:pt x="734" y="300"/>
                    </a:lnTo>
                    <a:lnTo>
                      <a:pt x="734" y="305"/>
                    </a:lnTo>
                    <a:lnTo>
                      <a:pt x="735" y="308"/>
                    </a:lnTo>
                    <a:lnTo>
                      <a:pt x="737" y="313"/>
                    </a:lnTo>
                    <a:lnTo>
                      <a:pt x="742" y="318"/>
                    </a:lnTo>
                    <a:lnTo>
                      <a:pt x="752" y="324"/>
                    </a:lnTo>
                    <a:lnTo>
                      <a:pt x="766" y="334"/>
                    </a:lnTo>
                    <a:lnTo>
                      <a:pt x="772" y="345"/>
                    </a:lnTo>
                    <a:lnTo>
                      <a:pt x="772" y="357"/>
                    </a:lnTo>
                    <a:lnTo>
                      <a:pt x="771" y="370"/>
                    </a:lnTo>
                    <a:lnTo>
                      <a:pt x="772" y="380"/>
                    </a:lnTo>
                    <a:lnTo>
                      <a:pt x="775" y="384"/>
                    </a:lnTo>
                    <a:lnTo>
                      <a:pt x="779" y="388"/>
                    </a:lnTo>
                    <a:lnTo>
                      <a:pt x="784" y="396"/>
                    </a:lnTo>
                    <a:lnTo>
                      <a:pt x="784" y="408"/>
                    </a:lnTo>
                    <a:lnTo>
                      <a:pt x="782" y="416"/>
                    </a:lnTo>
                    <a:lnTo>
                      <a:pt x="780" y="424"/>
                    </a:lnTo>
                    <a:lnTo>
                      <a:pt x="784" y="431"/>
                    </a:lnTo>
                    <a:lnTo>
                      <a:pt x="786" y="441"/>
                    </a:lnTo>
                    <a:lnTo>
                      <a:pt x="782" y="453"/>
                    </a:lnTo>
                    <a:lnTo>
                      <a:pt x="774" y="466"/>
                    </a:lnTo>
                    <a:lnTo>
                      <a:pt x="764" y="478"/>
                    </a:lnTo>
                    <a:lnTo>
                      <a:pt x="759" y="483"/>
                    </a:lnTo>
                    <a:lnTo>
                      <a:pt x="753" y="488"/>
                    </a:lnTo>
                    <a:lnTo>
                      <a:pt x="746" y="492"/>
                    </a:lnTo>
                    <a:lnTo>
                      <a:pt x="739" y="494"/>
                    </a:lnTo>
                    <a:lnTo>
                      <a:pt x="732" y="497"/>
                    </a:lnTo>
                    <a:lnTo>
                      <a:pt x="724" y="495"/>
                    </a:lnTo>
                    <a:lnTo>
                      <a:pt x="718" y="491"/>
                    </a:lnTo>
                    <a:lnTo>
                      <a:pt x="712" y="484"/>
                    </a:lnTo>
                    <a:lnTo>
                      <a:pt x="718" y="483"/>
                    </a:lnTo>
                    <a:lnTo>
                      <a:pt x="724" y="481"/>
                    </a:lnTo>
                    <a:lnTo>
                      <a:pt x="732" y="476"/>
                    </a:lnTo>
                    <a:lnTo>
                      <a:pt x="738" y="471"/>
                    </a:lnTo>
                    <a:lnTo>
                      <a:pt x="744" y="466"/>
                    </a:lnTo>
                    <a:lnTo>
                      <a:pt x="751" y="460"/>
                    </a:lnTo>
                    <a:lnTo>
                      <a:pt x="756" y="453"/>
                    </a:lnTo>
                    <a:lnTo>
                      <a:pt x="760" y="447"/>
                    </a:lnTo>
                    <a:lnTo>
                      <a:pt x="766" y="435"/>
                    </a:lnTo>
                    <a:lnTo>
                      <a:pt x="767" y="424"/>
                    </a:lnTo>
                    <a:lnTo>
                      <a:pt x="764" y="413"/>
                    </a:lnTo>
                    <a:lnTo>
                      <a:pt x="760" y="404"/>
                    </a:lnTo>
                    <a:lnTo>
                      <a:pt x="757" y="394"/>
                    </a:lnTo>
                    <a:lnTo>
                      <a:pt x="757" y="384"/>
                    </a:lnTo>
                    <a:lnTo>
                      <a:pt x="756" y="372"/>
                    </a:lnTo>
                    <a:lnTo>
                      <a:pt x="750" y="357"/>
                    </a:lnTo>
                    <a:lnTo>
                      <a:pt x="741" y="347"/>
                    </a:lnTo>
                    <a:lnTo>
                      <a:pt x="734" y="341"/>
                    </a:lnTo>
                    <a:lnTo>
                      <a:pt x="727" y="335"/>
                    </a:lnTo>
                    <a:lnTo>
                      <a:pt x="721" y="326"/>
                    </a:lnTo>
                    <a:lnTo>
                      <a:pt x="717" y="320"/>
                    </a:lnTo>
                    <a:lnTo>
                      <a:pt x="712" y="316"/>
                    </a:lnTo>
                    <a:lnTo>
                      <a:pt x="705" y="314"/>
                    </a:lnTo>
                    <a:lnTo>
                      <a:pt x="698" y="314"/>
                    </a:lnTo>
                    <a:lnTo>
                      <a:pt x="690" y="314"/>
                    </a:lnTo>
                    <a:lnTo>
                      <a:pt x="681" y="316"/>
                    </a:lnTo>
                    <a:lnTo>
                      <a:pt x="672" y="318"/>
                    </a:lnTo>
                    <a:lnTo>
                      <a:pt x="662" y="320"/>
                    </a:lnTo>
                    <a:lnTo>
                      <a:pt x="652" y="323"/>
                    </a:lnTo>
                    <a:lnTo>
                      <a:pt x="646" y="325"/>
                    </a:lnTo>
                    <a:lnTo>
                      <a:pt x="641" y="327"/>
                    </a:lnTo>
                    <a:lnTo>
                      <a:pt x="635" y="327"/>
                    </a:lnTo>
                    <a:lnTo>
                      <a:pt x="630" y="327"/>
                    </a:lnTo>
                    <a:lnTo>
                      <a:pt x="623" y="326"/>
                    </a:lnTo>
                    <a:lnTo>
                      <a:pt x="614" y="324"/>
                    </a:lnTo>
                    <a:lnTo>
                      <a:pt x="604" y="320"/>
                    </a:lnTo>
                    <a:lnTo>
                      <a:pt x="604" y="315"/>
                    </a:lnTo>
                    <a:lnTo>
                      <a:pt x="606" y="312"/>
                    </a:lnTo>
                    <a:lnTo>
                      <a:pt x="610" y="308"/>
                    </a:lnTo>
                    <a:lnTo>
                      <a:pt x="614" y="305"/>
                    </a:lnTo>
                    <a:lnTo>
                      <a:pt x="620" y="302"/>
                    </a:lnTo>
                    <a:lnTo>
                      <a:pt x="626" y="297"/>
                    </a:lnTo>
                    <a:lnTo>
                      <a:pt x="630" y="292"/>
                    </a:lnTo>
                    <a:lnTo>
                      <a:pt x="634" y="286"/>
                    </a:lnTo>
                    <a:lnTo>
                      <a:pt x="640" y="276"/>
                    </a:lnTo>
                    <a:lnTo>
                      <a:pt x="645" y="269"/>
                    </a:lnTo>
                    <a:lnTo>
                      <a:pt x="650" y="263"/>
                    </a:lnTo>
                    <a:lnTo>
                      <a:pt x="654" y="256"/>
                    </a:lnTo>
                    <a:lnTo>
                      <a:pt x="659" y="249"/>
                    </a:lnTo>
                    <a:lnTo>
                      <a:pt x="662" y="239"/>
                    </a:lnTo>
                    <a:lnTo>
                      <a:pt x="663" y="227"/>
                    </a:lnTo>
                    <a:lnTo>
                      <a:pt x="663" y="210"/>
                    </a:lnTo>
                    <a:lnTo>
                      <a:pt x="660" y="186"/>
                    </a:lnTo>
                    <a:lnTo>
                      <a:pt x="655" y="177"/>
                    </a:lnTo>
                    <a:lnTo>
                      <a:pt x="651" y="173"/>
                    </a:lnTo>
                    <a:lnTo>
                      <a:pt x="649" y="158"/>
                    </a:lnTo>
                    <a:lnTo>
                      <a:pt x="646" y="139"/>
                    </a:lnTo>
                    <a:lnTo>
                      <a:pt x="642" y="127"/>
                    </a:lnTo>
                    <a:lnTo>
                      <a:pt x="635" y="116"/>
                    </a:lnTo>
                    <a:lnTo>
                      <a:pt x="630" y="99"/>
                    </a:lnTo>
                    <a:lnTo>
                      <a:pt x="627" y="91"/>
                    </a:lnTo>
                    <a:lnTo>
                      <a:pt x="624" y="84"/>
                    </a:lnTo>
                    <a:lnTo>
                      <a:pt x="619" y="81"/>
                    </a:lnTo>
                    <a:lnTo>
                      <a:pt x="615" y="78"/>
                    </a:lnTo>
                    <a:lnTo>
                      <a:pt x="611" y="76"/>
                    </a:lnTo>
                    <a:lnTo>
                      <a:pt x="606" y="73"/>
                    </a:lnTo>
                    <a:lnTo>
                      <a:pt x="600" y="69"/>
                    </a:lnTo>
                    <a:lnTo>
                      <a:pt x="595" y="61"/>
                    </a:lnTo>
                    <a:lnTo>
                      <a:pt x="590" y="55"/>
                    </a:lnTo>
                    <a:lnTo>
                      <a:pt x="586" y="52"/>
                    </a:lnTo>
                    <a:lnTo>
                      <a:pt x="582" y="51"/>
                    </a:lnTo>
                    <a:lnTo>
                      <a:pt x="578" y="51"/>
                    </a:lnTo>
                    <a:lnTo>
                      <a:pt x="574" y="51"/>
                    </a:lnTo>
                    <a:lnTo>
                      <a:pt x="569" y="50"/>
                    </a:lnTo>
                    <a:lnTo>
                      <a:pt x="562" y="45"/>
                    </a:lnTo>
                    <a:lnTo>
                      <a:pt x="554" y="38"/>
                    </a:lnTo>
                    <a:lnTo>
                      <a:pt x="547" y="33"/>
                    </a:lnTo>
                    <a:lnTo>
                      <a:pt x="541" y="32"/>
                    </a:lnTo>
                    <a:lnTo>
                      <a:pt x="536" y="33"/>
                    </a:lnTo>
                    <a:lnTo>
                      <a:pt x="529" y="35"/>
                    </a:lnTo>
                    <a:lnTo>
                      <a:pt x="523" y="37"/>
                    </a:lnTo>
                    <a:lnTo>
                      <a:pt x="515" y="38"/>
                    </a:lnTo>
                    <a:lnTo>
                      <a:pt x="506" y="37"/>
                    </a:lnTo>
                    <a:lnTo>
                      <a:pt x="494" y="32"/>
                    </a:lnTo>
                    <a:lnTo>
                      <a:pt x="483" y="27"/>
                    </a:lnTo>
                    <a:lnTo>
                      <a:pt x="469" y="25"/>
                    </a:lnTo>
                    <a:lnTo>
                      <a:pt x="453" y="26"/>
                    </a:lnTo>
                    <a:lnTo>
                      <a:pt x="436" y="29"/>
                    </a:lnTo>
                    <a:lnTo>
                      <a:pt x="421" y="33"/>
                    </a:lnTo>
                    <a:lnTo>
                      <a:pt x="408" y="38"/>
                    </a:lnTo>
                    <a:lnTo>
                      <a:pt x="398" y="45"/>
                    </a:lnTo>
                    <a:lnTo>
                      <a:pt x="393" y="54"/>
                    </a:lnTo>
                    <a:lnTo>
                      <a:pt x="390" y="61"/>
                    </a:lnTo>
                    <a:lnTo>
                      <a:pt x="383" y="68"/>
                    </a:lnTo>
                    <a:lnTo>
                      <a:pt x="376" y="73"/>
                    </a:lnTo>
                    <a:lnTo>
                      <a:pt x="367" y="77"/>
                    </a:lnTo>
                    <a:lnTo>
                      <a:pt x="358" y="81"/>
                    </a:lnTo>
                    <a:lnTo>
                      <a:pt x="348" y="85"/>
                    </a:lnTo>
                    <a:lnTo>
                      <a:pt x="341" y="91"/>
                    </a:lnTo>
                    <a:lnTo>
                      <a:pt x="335" y="96"/>
                    </a:lnTo>
                    <a:lnTo>
                      <a:pt x="327" y="109"/>
                    </a:lnTo>
                    <a:lnTo>
                      <a:pt x="324" y="120"/>
                    </a:lnTo>
                    <a:lnTo>
                      <a:pt x="321" y="132"/>
                    </a:lnTo>
                    <a:lnTo>
                      <a:pt x="313" y="143"/>
                    </a:lnTo>
                    <a:lnTo>
                      <a:pt x="305" y="160"/>
                    </a:lnTo>
                    <a:lnTo>
                      <a:pt x="302" y="180"/>
                    </a:lnTo>
                    <a:lnTo>
                      <a:pt x="303" y="201"/>
                    </a:lnTo>
                    <a:lnTo>
                      <a:pt x="307" y="218"/>
                    </a:lnTo>
                    <a:lnTo>
                      <a:pt x="311" y="226"/>
                    </a:lnTo>
                    <a:lnTo>
                      <a:pt x="317" y="233"/>
                    </a:lnTo>
                    <a:lnTo>
                      <a:pt x="323" y="241"/>
                    </a:lnTo>
                    <a:lnTo>
                      <a:pt x="329" y="249"/>
                    </a:lnTo>
                    <a:lnTo>
                      <a:pt x="336" y="257"/>
                    </a:lnTo>
                    <a:lnTo>
                      <a:pt x="340" y="265"/>
                    </a:lnTo>
                    <a:lnTo>
                      <a:pt x="341" y="272"/>
                    </a:lnTo>
                    <a:lnTo>
                      <a:pt x="340" y="278"/>
                    </a:lnTo>
                    <a:lnTo>
                      <a:pt x="335" y="278"/>
                    </a:lnTo>
                    <a:lnTo>
                      <a:pt x="329" y="278"/>
                    </a:lnTo>
                    <a:lnTo>
                      <a:pt x="324" y="277"/>
                    </a:lnTo>
                    <a:lnTo>
                      <a:pt x="321" y="276"/>
                    </a:lnTo>
                    <a:lnTo>
                      <a:pt x="317" y="274"/>
                    </a:lnTo>
                    <a:lnTo>
                      <a:pt x="313" y="272"/>
                    </a:lnTo>
                    <a:lnTo>
                      <a:pt x="310" y="269"/>
                    </a:lnTo>
                    <a:lnTo>
                      <a:pt x="307" y="266"/>
                    </a:lnTo>
                    <a:lnTo>
                      <a:pt x="298" y="249"/>
                    </a:lnTo>
                    <a:lnTo>
                      <a:pt x="291" y="232"/>
                    </a:lnTo>
                    <a:lnTo>
                      <a:pt x="288" y="217"/>
                    </a:lnTo>
                    <a:lnTo>
                      <a:pt x="286" y="203"/>
                    </a:lnTo>
                    <a:lnTo>
                      <a:pt x="284" y="192"/>
                    </a:lnTo>
                    <a:lnTo>
                      <a:pt x="281" y="182"/>
                    </a:lnTo>
                    <a:lnTo>
                      <a:pt x="273" y="176"/>
                    </a:lnTo>
                    <a:lnTo>
                      <a:pt x="262" y="172"/>
                    </a:lnTo>
                    <a:lnTo>
                      <a:pt x="256" y="170"/>
                    </a:lnTo>
                    <a:lnTo>
                      <a:pt x="253" y="168"/>
                    </a:lnTo>
                    <a:lnTo>
                      <a:pt x="250" y="163"/>
                    </a:lnTo>
                    <a:lnTo>
                      <a:pt x="247" y="159"/>
                    </a:lnTo>
                    <a:lnTo>
                      <a:pt x="244" y="154"/>
                    </a:lnTo>
                    <a:lnTo>
                      <a:pt x="240" y="150"/>
                    </a:lnTo>
                    <a:lnTo>
                      <a:pt x="235" y="147"/>
                    </a:lnTo>
                    <a:lnTo>
                      <a:pt x="229" y="143"/>
                    </a:lnTo>
                    <a:lnTo>
                      <a:pt x="221" y="141"/>
                    </a:lnTo>
                    <a:lnTo>
                      <a:pt x="214" y="138"/>
                    </a:lnTo>
                    <a:lnTo>
                      <a:pt x="208" y="135"/>
                    </a:lnTo>
                    <a:lnTo>
                      <a:pt x="201" y="131"/>
                    </a:lnTo>
                    <a:lnTo>
                      <a:pt x="194" y="128"/>
                    </a:lnTo>
                    <a:lnTo>
                      <a:pt x="187" y="125"/>
                    </a:lnTo>
                    <a:lnTo>
                      <a:pt x="182" y="124"/>
                    </a:lnTo>
                    <a:lnTo>
                      <a:pt x="176" y="124"/>
                    </a:lnTo>
                    <a:lnTo>
                      <a:pt x="169" y="127"/>
                    </a:lnTo>
                    <a:lnTo>
                      <a:pt x="164" y="129"/>
                    </a:lnTo>
                    <a:lnTo>
                      <a:pt x="160" y="132"/>
                    </a:lnTo>
                    <a:lnTo>
                      <a:pt x="156" y="134"/>
                    </a:lnTo>
                    <a:lnTo>
                      <a:pt x="150" y="137"/>
                    </a:lnTo>
                    <a:lnTo>
                      <a:pt x="144" y="139"/>
                    </a:lnTo>
                    <a:lnTo>
                      <a:pt x="137" y="140"/>
                    </a:lnTo>
                    <a:lnTo>
                      <a:pt x="127" y="140"/>
                    </a:lnTo>
                    <a:lnTo>
                      <a:pt x="118" y="140"/>
                    </a:lnTo>
                    <a:lnTo>
                      <a:pt x="109" y="141"/>
                    </a:lnTo>
                    <a:lnTo>
                      <a:pt x="103" y="142"/>
                    </a:lnTo>
                    <a:lnTo>
                      <a:pt x="97" y="144"/>
                    </a:lnTo>
                    <a:lnTo>
                      <a:pt x="93" y="148"/>
                    </a:lnTo>
                    <a:lnTo>
                      <a:pt x="90" y="151"/>
                    </a:lnTo>
                    <a:lnTo>
                      <a:pt x="86" y="155"/>
                    </a:lnTo>
                    <a:lnTo>
                      <a:pt x="83" y="159"/>
                    </a:lnTo>
                    <a:lnTo>
                      <a:pt x="78" y="163"/>
                    </a:lnTo>
                    <a:lnTo>
                      <a:pt x="73" y="166"/>
                    </a:lnTo>
                    <a:lnTo>
                      <a:pt x="67" y="169"/>
                    </a:lnTo>
                    <a:lnTo>
                      <a:pt x="60" y="171"/>
                    </a:lnTo>
                    <a:lnTo>
                      <a:pt x="54" y="173"/>
                    </a:lnTo>
                    <a:lnTo>
                      <a:pt x="49" y="176"/>
                    </a:lnTo>
                    <a:lnTo>
                      <a:pt x="43" y="180"/>
                    </a:lnTo>
                    <a:lnTo>
                      <a:pt x="41" y="187"/>
                    </a:lnTo>
                    <a:lnTo>
                      <a:pt x="40" y="197"/>
                    </a:lnTo>
                    <a:lnTo>
                      <a:pt x="40" y="205"/>
                    </a:lnTo>
                    <a:lnTo>
                      <a:pt x="39" y="214"/>
                    </a:lnTo>
                    <a:lnTo>
                      <a:pt x="34" y="227"/>
                    </a:lnTo>
                    <a:lnTo>
                      <a:pt x="26" y="246"/>
                    </a:lnTo>
                    <a:lnTo>
                      <a:pt x="22" y="266"/>
                    </a:lnTo>
                    <a:lnTo>
                      <a:pt x="20" y="285"/>
                    </a:lnTo>
                    <a:lnTo>
                      <a:pt x="23" y="299"/>
                    </a:lnTo>
                    <a:lnTo>
                      <a:pt x="29" y="308"/>
                    </a:lnTo>
                    <a:lnTo>
                      <a:pt x="35" y="316"/>
                    </a:lnTo>
                    <a:lnTo>
                      <a:pt x="42" y="324"/>
                    </a:lnTo>
                    <a:lnTo>
                      <a:pt x="50" y="330"/>
                    </a:lnTo>
                    <a:lnTo>
                      <a:pt x="56" y="336"/>
                    </a:lnTo>
                    <a:lnTo>
                      <a:pt x="62" y="342"/>
                    </a:lnTo>
                    <a:lnTo>
                      <a:pt x="67" y="347"/>
                    </a:lnTo>
                    <a:lnTo>
                      <a:pt x="69" y="351"/>
                    </a:lnTo>
                    <a:lnTo>
                      <a:pt x="66" y="353"/>
                    </a:lnTo>
                    <a:lnTo>
                      <a:pt x="60" y="354"/>
                    </a:lnTo>
                    <a:lnTo>
                      <a:pt x="55" y="355"/>
                    </a:lnTo>
                    <a:lnTo>
                      <a:pt x="49" y="354"/>
                    </a:lnTo>
                    <a:lnTo>
                      <a:pt x="42" y="352"/>
                    </a:lnTo>
                    <a:lnTo>
                      <a:pt x="35" y="349"/>
                    </a:lnTo>
                    <a:lnTo>
                      <a:pt x="30" y="345"/>
                    </a:lnTo>
                    <a:lnTo>
                      <a:pt x="24" y="338"/>
                    </a:lnTo>
                    <a:lnTo>
                      <a:pt x="18" y="327"/>
                    </a:lnTo>
                    <a:lnTo>
                      <a:pt x="12" y="315"/>
                    </a:lnTo>
                    <a:lnTo>
                      <a:pt x="7" y="305"/>
                    </a:lnTo>
                    <a:lnTo>
                      <a:pt x="3" y="293"/>
                    </a:lnTo>
                    <a:lnTo>
                      <a:pt x="1" y="283"/>
                    </a:lnTo>
                    <a:lnTo>
                      <a:pt x="0" y="272"/>
                    </a:lnTo>
                    <a:lnTo>
                      <a:pt x="2" y="263"/>
                    </a:lnTo>
                    <a:lnTo>
                      <a:pt x="5" y="253"/>
                    </a:lnTo>
                    <a:lnTo>
                      <a:pt x="10" y="234"/>
                    </a:lnTo>
                    <a:lnTo>
                      <a:pt x="10" y="215"/>
                    </a:lnTo>
                    <a:lnTo>
                      <a:pt x="11" y="195"/>
                    </a:lnTo>
                    <a:lnTo>
                      <a:pt x="16" y="177"/>
                    </a:lnTo>
                    <a:lnTo>
                      <a:pt x="21" y="171"/>
                    </a:lnTo>
                    <a:lnTo>
                      <a:pt x="26" y="166"/>
                    </a:lnTo>
                    <a:lnTo>
                      <a:pt x="31" y="163"/>
                    </a:lnTo>
                    <a:lnTo>
                      <a:pt x="36" y="161"/>
                    </a:lnTo>
                    <a:lnTo>
                      <a:pt x="41" y="160"/>
                    </a:lnTo>
                    <a:lnTo>
                      <a:pt x="46" y="158"/>
                    </a:lnTo>
                    <a:lnTo>
                      <a:pt x="51" y="155"/>
                    </a:lnTo>
                    <a:lnTo>
                      <a:pt x="56" y="150"/>
                    </a:lnTo>
                    <a:lnTo>
                      <a:pt x="61" y="142"/>
                    </a:lnTo>
                    <a:lnTo>
                      <a:pt x="66" y="135"/>
                    </a:lnTo>
                    <a:lnTo>
                      <a:pt x="70" y="129"/>
                    </a:lnTo>
                    <a:lnTo>
                      <a:pt x="75" y="121"/>
                    </a:lnTo>
                    <a:lnTo>
                      <a:pt x="80" y="116"/>
                    </a:lnTo>
                    <a:lnTo>
                      <a:pt x="88" y="112"/>
                    </a:lnTo>
                    <a:lnTo>
                      <a:pt x="95" y="109"/>
                    </a:lnTo>
                    <a:lnTo>
                      <a:pt x="106" y="109"/>
                    </a:lnTo>
                    <a:lnTo>
                      <a:pt x="115" y="109"/>
                    </a:lnTo>
                    <a:lnTo>
                      <a:pt x="122" y="109"/>
                    </a:lnTo>
                    <a:lnTo>
                      <a:pt x="126" y="109"/>
                    </a:lnTo>
                    <a:lnTo>
                      <a:pt x="130" y="108"/>
                    </a:lnTo>
                    <a:lnTo>
                      <a:pt x="133" y="105"/>
                    </a:lnTo>
                    <a:lnTo>
                      <a:pt x="139" y="103"/>
                    </a:lnTo>
                    <a:lnTo>
                      <a:pt x="147" y="100"/>
                    </a:lnTo>
                    <a:lnTo>
                      <a:pt x="158" y="97"/>
                    </a:lnTo>
                    <a:lnTo>
                      <a:pt x="168" y="95"/>
                    </a:lnTo>
                    <a:lnTo>
                      <a:pt x="176" y="96"/>
                    </a:lnTo>
                    <a:lnTo>
                      <a:pt x="182" y="98"/>
                    </a:lnTo>
                    <a:lnTo>
                      <a:pt x="187" y="102"/>
                    </a:lnTo>
                    <a:lnTo>
                      <a:pt x="193" y="105"/>
                    </a:lnTo>
                    <a:lnTo>
                      <a:pt x="199" y="109"/>
                    </a:lnTo>
                    <a:lnTo>
                      <a:pt x="206" y="111"/>
                    </a:lnTo>
                    <a:lnTo>
                      <a:pt x="217" y="111"/>
                    </a:lnTo>
                    <a:lnTo>
                      <a:pt x="230" y="112"/>
                    </a:lnTo>
                    <a:lnTo>
                      <a:pt x="241" y="117"/>
                    </a:lnTo>
                    <a:lnTo>
                      <a:pt x="253" y="125"/>
                    </a:lnTo>
                    <a:lnTo>
                      <a:pt x="263" y="135"/>
                    </a:lnTo>
                    <a:lnTo>
                      <a:pt x="271" y="144"/>
                    </a:lnTo>
                    <a:lnTo>
                      <a:pt x="278" y="154"/>
                    </a:lnTo>
                    <a:lnTo>
                      <a:pt x="283" y="160"/>
                    </a:lnTo>
                    <a:lnTo>
                      <a:pt x="284" y="16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 name="Freeform 744"/>
              <p:cNvSpPr>
                <a:spLocks noChangeArrowheads="1"/>
              </p:cNvSpPr>
              <p:nvPr/>
            </p:nvSpPr>
            <p:spPr bwMode="auto">
              <a:xfrm>
                <a:off x="3461" y="2382"/>
                <a:ext cx="58" cy="53"/>
              </a:xfrm>
              <a:custGeom>
                <a:avLst/>
                <a:gdLst>
                  <a:gd name="T0" fmla="*/ 0 w 228"/>
                  <a:gd name="T1" fmla="*/ 0 h 205"/>
                  <a:gd name="T2" fmla="*/ 0 w 228"/>
                  <a:gd name="T3" fmla="*/ 0 h 205"/>
                  <a:gd name="T4" fmla="*/ 0 w 228"/>
                  <a:gd name="T5" fmla="*/ 0 h 205"/>
                  <a:gd name="T6" fmla="*/ 0 w 228"/>
                  <a:gd name="T7" fmla="*/ 0 h 205"/>
                  <a:gd name="T8" fmla="*/ 0 w 228"/>
                  <a:gd name="T9" fmla="*/ 0 h 205"/>
                  <a:gd name="T10" fmla="*/ 0 w 228"/>
                  <a:gd name="T11" fmla="*/ 0 h 205"/>
                  <a:gd name="T12" fmla="*/ 0 w 228"/>
                  <a:gd name="T13" fmla="*/ 0 h 205"/>
                  <a:gd name="T14" fmla="*/ 0 w 228"/>
                  <a:gd name="T15" fmla="*/ 0 h 205"/>
                  <a:gd name="T16" fmla="*/ 0 w 228"/>
                  <a:gd name="T17" fmla="*/ 0 h 205"/>
                  <a:gd name="T18" fmla="*/ 0 w 228"/>
                  <a:gd name="T19" fmla="*/ 0 h 205"/>
                  <a:gd name="T20" fmla="*/ 0 w 228"/>
                  <a:gd name="T21" fmla="*/ 0 h 205"/>
                  <a:gd name="T22" fmla="*/ 0 w 228"/>
                  <a:gd name="T23" fmla="*/ 0 h 205"/>
                  <a:gd name="T24" fmla="*/ 0 w 228"/>
                  <a:gd name="T25" fmla="*/ 0 h 205"/>
                  <a:gd name="T26" fmla="*/ 0 w 228"/>
                  <a:gd name="T27" fmla="*/ 0 h 205"/>
                  <a:gd name="T28" fmla="*/ 0 w 228"/>
                  <a:gd name="T29" fmla="*/ 0 h 205"/>
                  <a:gd name="T30" fmla="*/ 0 w 228"/>
                  <a:gd name="T31" fmla="*/ 0 h 205"/>
                  <a:gd name="T32" fmla="*/ 0 w 228"/>
                  <a:gd name="T33" fmla="*/ 0 h 205"/>
                  <a:gd name="T34" fmla="*/ 0 w 228"/>
                  <a:gd name="T35" fmla="*/ 0 h 205"/>
                  <a:gd name="T36" fmla="*/ 0 w 228"/>
                  <a:gd name="T37" fmla="*/ 0 h 205"/>
                  <a:gd name="T38" fmla="*/ 0 w 228"/>
                  <a:gd name="T39" fmla="*/ 0 h 205"/>
                  <a:gd name="T40" fmla="*/ 0 w 228"/>
                  <a:gd name="T41" fmla="*/ 0 h 205"/>
                  <a:gd name="T42" fmla="*/ 0 w 228"/>
                  <a:gd name="T43" fmla="*/ 0 h 205"/>
                  <a:gd name="T44" fmla="*/ 0 w 228"/>
                  <a:gd name="T45" fmla="*/ 0 h 205"/>
                  <a:gd name="T46" fmla="*/ 0 w 228"/>
                  <a:gd name="T47" fmla="*/ 0 h 205"/>
                  <a:gd name="T48" fmla="*/ 0 w 228"/>
                  <a:gd name="T49" fmla="*/ 0 h 205"/>
                  <a:gd name="T50" fmla="*/ 0 w 228"/>
                  <a:gd name="T51" fmla="*/ 0 h 205"/>
                  <a:gd name="T52" fmla="*/ 0 w 228"/>
                  <a:gd name="T53" fmla="*/ 0 h 205"/>
                  <a:gd name="T54" fmla="*/ 0 w 228"/>
                  <a:gd name="T55" fmla="*/ 0 h 205"/>
                  <a:gd name="T56" fmla="*/ 0 w 228"/>
                  <a:gd name="T57" fmla="*/ 0 h 205"/>
                  <a:gd name="T58" fmla="*/ 0 w 228"/>
                  <a:gd name="T59" fmla="*/ 0 h 205"/>
                  <a:gd name="T60" fmla="*/ 0 w 228"/>
                  <a:gd name="T61" fmla="*/ 0 h 205"/>
                  <a:gd name="T62" fmla="*/ 0 w 228"/>
                  <a:gd name="T63" fmla="*/ 0 h 205"/>
                  <a:gd name="T64" fmla="*/ 0 w 228"/>
                  <a:gd name="T65" fmla="*/ 0 h 205"/>
                  <a:gd name="T66" fmla="*/ 0 w 228"/>
                  <a:gd name="T67" fmla="*/ 0 h 205"/>
                  <a:gd name="T68" fmla="*/ 0 w 228"/>
                  <a:gd name="T69" fmla="*/ 0 h 205"/>
                  <a:gd name="T70" fmla="*/ 0 w 228"/>
                  <a:gd name="T71" fmla="*/ 0 h 205"/>
                  <a:gd name="T72" fmla="*/ 0 w 228"/>
                  <a:gd name="T73" fmla="*/ 0 h 205"/>
                  <a:gd name="T74" fmla="*/ 0 w 228"/>
                  <a:gd name="T75" fmla="*/ 0 h 205"/>
                  <a:gd name="T76" fmla="*/ 0 w 228"/>
                  <a:gd name="T77" fmla="*/ 0 h 205"/>
                  <a:gd name="T78" fmla="*/ 0 w 228"/>
                  <a:gd name="T79" fmla="*/ 0 h 205"/>
                  <a:gd name="T80" fmla="*/ 0 w 228"/>
                  <a:gd name="T81" fmla="*/ 0 h 205"/>
                  <a:gd name="T82" fmla="*/ 0 w 228"/>
                  <a:gd name="T83" fmla="*/ 0 h 205"/>
                  <a:gd name="T84" fmla="*/ 0 w 228"/>
                  <a:gd name="T85" fmla="*/ 0 h 205"/>
                  <a:gd name="T86" fmla="*/ 0 w 228"/>
                  <a:gd name="T87" fmla="*/ 0 h 205"/>
                  <a:gd name="T88" fmla="*/ 0 w 228"/>
                  <a:gd name="T89" fmla="*/ 0 h 205"/>
                  <a:gd name="T90" fmla="*/ 0 w 228"/>
                  <a:gd name="T91" fmla="*/ 0 h 205"/>
                  <a:gd name="T92" fmla="*/ 0 w 228"/>
                  <a:gd name="T93" fmla="*/ 0 h 205"/>
                  <a:gd name="T94" fmla="*/ 0 w 228"/>
                  <a:gd name="T95" fmla="*/ 0 h 205"/>
                  <a:gd name="T96" fmla="*/ 0 w 228"/>
                  <a:gd name="T97" fmla="*/ 0 h 205"/>
                  <a:gd name="T98" fmla="*/ 0 w 228"/>
                  <a:gd name="T99" fmla="*/ 0 h 205"/>
                  <a:gd name="T100" fmla="*/ 0 w 228"/>
                  <a:gd name="T101" fmla="*/ 0 h 205"/>
                  <a:gd name="T102" fmla="*/ 0 w 228"/>
                  <a:gd name="T103" fmla="*/ 0 h 205"/>
                  <a:gd name="T104" fmla="*/ 0 w 228"/>
                  <a:gd name="T105" fmla="*/ 0 h 205"/>
                  <a:gd name="T106" fmla="*/ 0 w 228"/>
                  <a:gd name="T107" fmla="*/ 0 h 205"/>
                  <a:gd name="T108" fmla="*/ 0 w 228"/>
                  <a:gd name="T109" fmla="*/ 0 h 205"/>
                  <a:gd name="T110" fmla="*/ 0 w 228"/>
                  <a:gd name="T111" fmla="*/ 0 h 205"/>
                  <a:gd name="T112" fmla="*/ 0 w 228"/>
                  <a:gd name="T113" fmla="*/ 0 h 205"/>
                  <a:gd name="T114" fmla="*/ 0 w 228"/>
                  <a:gd name="T115" fmla="*/ 0 h 2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205"/>
                  <a:gd name="T176" fmla="*/ 228 w 228"/>
                  <a:gd name="T177" fmla="*/ 205 h 2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205">
                    <a:moveTo>
                      <a:pt x="227" y="57"/>
                    </a:moveTo>
                    <a:lnTo>
                      <a:pt x="228" y="59"/>
                    </a:lnTo>
                    <a:lnTo>
                      <a:pt x="226" y="60"/>
                    </a:lnTo>
                    <a:lnTo>
                      <a:pt x="222" y="61"/>
                    </a:lnTo>
                    <a:lnTo>
                      <a:pt x="217" y="61"/>
                    </a:lnTo>
                    <a:lnTo>
                      <a:pt x="212" y="60"/>
                    </a:lnTo>
                    <a:lnTo>
                      <a:pt x="206" y="58"/>
                    </a:lnTo>
                    <a:lnTo>
                      <a:pt x="200" y="54"/>
                    </a:lnTo>
                    <a:lnTo>
                      <a:pt x="197" y="49"/>
                    </a:lnTo>
                    <a:lnTo>
                      <a:pt x="194" y="42"/>
                    </a:lnTo>
                    <a:lnTo>
                      <a:pt x="191" y="37"/>
                    </a:lnTo>
                    <a:lnTo>
                      <a:pt x="188" y="33"/>
                    </a:lnTo>
                    <a:lnTo>
                      <a:pt x="183" y="30"/>
                    </a:lnTo>
                    <a:lnTo>
                      <a:pt x="179" y="27"/>
                    </a:lnTo>
                    <a:lnTo>
                      <a:pt x="175" y="25"/>
                    </a:lnTo>
                    <a:lnTo>
                      <a:pt x="170" y="24"/>
                    </a:lnTo>
                    <a:lnTo>
                      <a:pt x="165" y="24"/>
                    </a:lnTo>
                    <a:lnTo>
                      <a:pt x="161" y="25"/>
                    </a:lnTo>
                    <a:lnTo>
                      <a:pt x="156" y="26"/>
                    </a:lnTo>
                    <a:lnTo>
                      <a:pt x="152" y="28"/>
                    </a:lnTo>
                    <a:lnTo>
                      <a:pt x="146" y="29"/>
                    </a:lnTo>
                    <a:lnTo>
                      <a:pt x="142" y="31"/>
                    </a:lnTo>
                    <a:lnTo>
                      <a:pt x="137" y="31"/>
                    </a:lnTo>
                    <a:lnTo>
                      <a:pt x="132" y="31"/>
                    </a:lnTo>
                    <a:lnTo>
                      <a:pt x="127" y="29"/>
                    </a:lnTo>
                    <a:lnTo>
                      <a:pt x="123" y="28"/>
                    </a:lnTo>
                    <a:lnTo>
                      <a:pt x="119" y="29"/>
                    </a:lnTo>
                    <a:lnTo>
                      <a:pt x="114" y="32"/>
                    </a:lnTo>
                    <a:lnTo>
                      <a:pt x="110" y="35"/>
                    </a:lnTo>
                    <a:lnTo>
                      <a:pt x="105" y="39"/>
                    </a:lnTo>
                    <a:lnTo>
                      <a:pt x="101" y="41"/>
                    </a:lnTo>
                    <a:lnTo>
                      <a:pt x="95" y="44"/>
                    </a:lnTo>
                    <a:lnTo>
                      <a:pt x="89" y="44"/>
                    </a:lnTo>
                    <a:lnTo>
                      <a:pt x="83" y="44"/>
                    </a:lnTo>
                    <a:lnTo>
                      <a:pt x="78" y="45"/>
                    </a:lnTo>
                    <a:lnTo>
                      <a:pt x="75" y="48"/>
                    </a:lnTo>
                    <a:lnTo>
                      <a:pt x="73" y="52"/>
                    </a:lnTo>
                    <a:lnTo>
                      <a:pt x="70" y="57"/>
                    </a:lnTo>
                    <a:lnTo>
                      <a:pt x="67" y="61"/>
                    </a:lnTo>
                    <a:lnTo>
                      <a:pt x="63" y="66"/>
                    </a:lnTo>
                    <a:lnTo>
                      <a:pt x="56" y="69"/>
                    </a:lnTo>
                    <a:lnTo>
                      <a:pt x="46" y="77"/>
                    </a:lnTo>
                    <a:lnTo>
                      <a:pt x="39" y="89"/>
                    </a:lnTo>
                    <a:lnTo>
                      <a:pt x="34" y="100"/>
                    </a:lnTo>
                    <a:lnTo>
                      <a:pt x="27" y="107"/>
                    </a:lnTo>
                    <a:lnTo>
                      <a:pt x="21" y="113"/>
                    </a:lnTo>
                    <a:lnTo>
                      <a:pt x="22" y="124"/>
                    </a:lnTo>
                    <a:lnTo>
                      <a:pt x="28" y="133"/>
                    </a:lnTo>
                    <a:lnTo>
                      <a:pt x="33" y="141"/>
                    </a:lnTo>
                    <a:lnTo>
                      <a:pt x="36" y="148"/>
                    </a:lnTo>
                    <a:lnTo>
                      <a:pt x="37" y="158"/>
                    </a:lnTo>
                    <a:lnTo>
                      <a:pt x="41" y="169"/>
                    </a:lnTo>
                    <a:lnTo>
                      <a:pt x="51" y="177"/>
                    </a:lnTo>
                    <a:lnTo>
                      <a:pt x="58" y="182"/>
                    </a:lnTo>
                    <a:lnTo>
                      <a:pt x="67" y="185"/>
                    </a:lnTo>
                    <a:lnTo>
                      <a:pt x="74" y="188"/>
                    </a:lnTo>
                    <a:lnTo>
                      <a:pt x="81" y="191"/>
                    </a:lnTo>
                    <a:lnTo>
                      <a:pt x="86" y="194"/>
                    </a:lnTo>
                    <a:lnTo>
                      <a:pt x="89" y="197"/>
                    </a:lnTo>
                    <a:lnTo>
                      <a:pt x="90" y="201"/>
                    </a:lnTo>
                    <a:lnTo>
                      <a:pt x="89" y="203"/>
                    </a:lnTo>
                    <a:lnTo>
                      <a:pt x="86" y="204"/>
                    </a:lnTo>
                    <a:lnTo>
                      <a:pt x="81" y="205"/>
                    </a:lnTo>
                    <a:lnTo>
                      <a:pt x="76" y="204"/>
                    </a:lnTo>
                    <a:lnTo>
                      <a:pt x="71" y="203"/>
                    </a:lnTo>
                    <a:lnTo>
                      <a:pt x="65" y="202"/>
                    </a:lnTo>
                    <a:lnTo>
                      <a:pt x="59" y="200"/>
                    </a:lnTo>
                    <a:lnTo>
                      <a:pt x="54" y="198"/>
                    </a:lnTo>
                    <a:lnTo>
                      <a:pt x="49" y="197"/>
                    </a:lnTo>
                    <a:lnTo>
                      <a:pt x="41" y="193"/>
                    </a:lnTo>
                    <a:lnTo>
                      <a:pt x="36" y="186"/>
                    </a:lnTo>
                    <a:lnTo>
                      <a:pt x="30" y="177"/>
                    </a:lnTo>
                    <a:lnTo>
                      <a:pt x="20" y="170"/>
                    </a:lnTo>
                    <a:lnTo>
                      <a:pt x="10" y="159"/>
                    </a:lnTo>
                    <a:lnTo>
                      <a:pt x="6" y="144"/>
                    </a:lnTo>
                    <a:lnTo>
                      <a:pt x="6" y="127"/>
                    </a:lnTo>
                    <a:lnTo>
                      <a:pt x="2" y="112"/>
                    </a:lnTo>
                    <a:lnTo>
                      <a:pt x="0" y="106"/>
                    </a:lnTo>
                    <a:lnTo>
                      <a:pt x="2" y="98"/>
                    </a:lnTo>
                    <a:lnTo>
                      <a:pt x="6" y="92"/>
                    </a:lnTo>
                    <a:lnTo>
                      <a:pt x="12" y="85"/>
                    </a:lnTo>
                    <a:lnTo>
                      <a:pt x="18" y="78"/>
                    </a:lnTo>
                    <a:lnTo>
                      <a:pt x="23" y="71"/>
                    </a:lnTo>
                    <a:lnTo>
                      <a:pt x="28" y="65"/>
                    </a:lnTo>
                    <a:lnTo>
                      <a:pt x="29" y="58"/>
                    </a:lnTo>
                    <a:lnTo>
                      <a:pt x="31" y="52"/>
                    </a:lnTo>
                    <a:lnTo>
                      <a:pt x="35" y="45"/>
                    </a:lnTo>
                    <a:lnTo>
                      <a:pt x="41" y="38"/>
                    </a:lnTo>
                    <a:lnTo>
                      <a:pt x="50" y="33"/>
                    </a:lnTo>
                    <a:lnTo>
                      <a:pt x="59" y="28"/>
                    </a:lnTo>
                    <a:lnTo>
                      <a:pt x="68" y="25"/>
                    </a:lnTo>
                    <a:lnTo>
                      <a:pt x="76" y="22"/>
                    </a:lnTo>
                    <a:lnTo>
                      <a:pt x="83" y="24"/>
                    </a:lnTo>
                    <a:lnTo>
                      <a:pt x="89" y="24"/>
                    </a:lnTo>
                    <a:lnTo>
                      <a:pt x="96" y="21"/>
                    </a:lnTo>
                    <a:lnTo>
                      <a:pt x="105" y="18"/>
                    </a:lnTo>
                    <a:lnTo>
                      <a:pt x="113" y="13"/>
                    </a:lnTo>
                    <a:lnTo>
                      <a:pt x="122" y="9"/>
                    </a:lnTo>
                    <a:lnTo>
                      <a:pt x="130" y="5"/>
                    </a:lnTo>
                    <a:lnTo>
                      <a:pt x="138" y="2"/>
                    </a:lnTo>
                    <a:lnTo>
                      <a:pt x="144" y="2"/>
                    </a:lnTo>
                    <a:lnTo>
                      <a:pt x="149" y="3"/>
                    </a:lnTo>
                    <a:lnTo>
                      <a:pt x="155" y="3"/>
                    </a:lnTo>
                    <a:lnTo>
                      <a:pt x="160" y="2"/>
                    </a:lnTo>
                    <a:lnTo>
                      <a:pt x="165" y="1"/>
                    </a:lnTo>
                    <a:lnTo>
                      <a:pt x="171" y="0"/>
                    </a:lnTo>
                    <a:lnTo>
                      <a:pt x="176" y="0"/>
                    </a:lnTo>
                    <a:lnTo>
                      <a:pt x="181" y="1"/>
                    </a:lnTo>
                    <a:lnTo>
                      <a:pt x="188" y="3"/>
                    </a:lnTo>
                    <a:lnTo>
                      <a:pt x="192" y="7"/>
                    </a:lnTo>
                    <a:lnTo>
                      <a:pt x="195" y="12"/>
                    </a:lnTo>
                    <a:lnTo>
                      <a:pt x="198" y="18"/>
                    </a:lnTo>
                    <a:lnTo>
                      <a:pt x="202" y="26"/>
                    </a:lnTo>
                    <a:lnTo>
                      <a:pt x="207" y="33"/>
                    </a:lnTo>
                    <a:lnTo>
                      <a:pt x="212" y="41"/>
                    </a:lnTo>
                    <a:lnTo>
                      <a:pt x="219" y="50"/>
                    </a:lnTo>
                    <a:lnTo>
                      <a:pt x="227" y="57"/>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6" name="Freeform 745"/>
              <p:cNvSpPr>
                <a:spLocks noChangeArrowheads="1"/>
              </p:cNvSpPr>
              <p:nvPr/>
            </p:nvSpPr>
            <p:spPr bwMode="auto">
              <a:xfrm>
                <a:off x="3554" y="2452"/>
                <a:ext cx="97" cy="62"/>
              </a:xfrm>
              <a:custGeom>
                <a:avLst/>
                <a:gdLst>
                  <a:gd name="T0" fmla="*/ 0 w 370"/>
                  <a:gd name="T1" fmla="*/ 0 h 240"/>
                  <a:gd name="T2" fmla="*/ 0 w 370"/>
                  <a:gd name="T3" fmla="*/ 0 h 240"/>
                  <a:gd name="T4" fmla="*/ 0 w 370"/>
                  <a:gd name="T5" fmla="*/ 0 h 240"/>
                  <a:gd name="T6" fmla="*/ 0 w 370"/>
                  <a:gd name="T7" fmla="*/ 0 h 240"/>
                  <a:gd name="T8" fmla="*/ 0 w 370"/>
                  <a:gd name="T9" fmla="*/ 0 h 240"/>
                  <a:gd name="T10" fmla="*/ 0 w 370"/>
                  <a:gd name="T11" fmla="*/ 0 h 240"/>
                  <a:gd name="T12" fmla="*/ 0 w 370"/>
                  <a:gd name="T13" fmla="*/ 0 h 240"/>
                  <a:gd name="T14" fmla="*/ 0 w 370"/>
                  <a:gd name="T15" fmla="*/ 0 h 240"/>
                  <a:gd name="T16" fmla="*/ 0 w 370"/>
                  <a:gd name="T17" fmla="*/ 0 h 240"/>
                  <a:gd name="T18" fmla="*/ 0 w 370"/>
                  <a:gd name="T19" fmla="*/ 0 h 240"/>
                  <a:gd name="T20" fmla="*/ 0 w 370"/>
                  <a:gd name="T21" fmla="*/ 0 h 240"/>
                  <a:gd name="T22" fmla="*/ 0 w 370"/>
                  <a:gd name="T23" fmla="*/ 0 h 240"/>
                  <a:gd name="T24" fmla="*/ 0 w 370"/>
                  <a:gd name="T25" fmla="*/ 0 h 240"/>
                  <a:gd name="T26" fmla="*/ 0 w 370"/>
                  <a:gd name="T27" fmla="*/ 0 h 240"/>
                  <a:gd name="T28" fmla="*/ 0 w 370"/>
                  <a:gd name="T29" fmla="*/ 0 h 240"/>
                  <a:gd name="T30" fmla="*/ 0 w 370"/>
                  <a:gd name="T31" fmla="*/ 0 h 240"/>
                  <a:gd name="T32" fmla="*/ 0 w 370"/>
                  <a:gd name="T33" fmla="*/ 0 h 240"/>
                  <a:gd name="T34" fmla="*/ 0 w 370"/>
                  <a:gd name="T35" fmla="*/ 0 h 240"/>
                  <a:gd name="T36" fmla="*/ 0 w 370"/>
                  <a:gd name="T37" fmla="*/ 0 h 240"/>
                  <a:gd name="T38" fmla="*/ 0 w 370"/>
                  <a:gd name="T39" fmla="*/ 0 h 240"/>
                  <a:gd name="T40" fmla="*/ 0 w 370"/>
                  <a:gd name="T41" fmla="*/ 0 h 240"/>
                  <a:gd name="T42" fmla="*/ 0 w 370"/>
                  <a:gd name="T43" fmla="*/ 0 h 240"/>
                  <a:gd name="T44" fmla="*/ 0 w 370"/>
                  <a:gd name="T45" fmla="*/ 0 h 240"/>
                  <a:gd name="T46" fmla="*/ 0 w 370"/>
                  <a:gd name="T47" fmla="*/ 0 h 240"/>
                  <a:gd name="T48" fmla="*/ 0 w 370"/>
                  <a:gd name="T49" fmla="*/ 0 h 240"/>
                  <a:gd name="T50" fmla="*/ 0 w 370"/>
                  <a:gd name="T51" fmla="*/ 0 h 240"/>
                  <a:gd name="T52" fmla="*/ 0 w 370"/>
                  <a:gd name="T53" fmla="*/ 0 h 240"/>
                  <a:gd name="T54" fmla="*/ 0 w 370"/>
                  <a:gd name="T55" fmla="*/ 0 h 240"/>
                  <a:gd name="T56" fmla="*/ 0 w 370"/>
                  <a:gd name="T57" fmla="*/ 0 h 240"/>
                  <a:gd name="T58" fmla="*/ 0 w 370"/>
                  <a:gd name="T59" fmla="*/ 0 h 240"/>
                  <a:gd name="T60" fmla="*/ 0 w 370"/>
                  <a:gd name="T61" fmla="*/ 0 h 240"/>
                  <a:gd name="T62" fmla="*/ 0 w 370"/>
                  <a:gd name="T63" fmla="*/ 0 h 240"/>
                  <a:gd name="T64" fmla="*/ 0 w 370"/>
                  <a:gd name="T65" fmla="*/ 0 h 240"/>
                  <a:gd name="T66" fmla="*/ 0 w 370"/>
                  <a:gd name="T67" fmla="*/ 0 h 240"/>
                  <a:gd name="T68" fmla="*/ 0 w 370"/>
                  <a:gd name="T69" fmla="*/ 0 h 240"/>
                  <a:gd name="T70" fmla="*/ 0 w 370"/>
                  <a:gd name="T71" fmla="*/ 0 h 240"/>
                  <a:gd name="T72" fmla="*/ 0 w 370"/>
                  <a:gd name="T73" fmla="*/ 0 h 240"/>
                  <a:gd name="T74" fmla="*/ 0 w 370"/>
                  <a:gd name="T75" fmla="*/ 0 h 240"/>
                  <a:gd name="T76" fmla="*/ 0 w 370"/>
                  <a:gd name="T77" fmla="*/ 0 h 240"/>
                  <a:gd name="T78" fmla="*/ 0 w 370"/>
                  <a:gd name="T79" fmla="*/ 0 h 240"/>
                  <a:gd name="T80" fmla="*/ 0 w 370"/>
                  <a:gd name="T81" fmla="*/ 0 h 240"/>
                  <a:gd name="T82" fmla="*/ 0 w 370"/>
                  <a:gd name="T83" fmla="*/ 0 h 240"/>
                  <a:gd name="T84" fmla="*/ 0 w 370"/>
                  <a:gd name="T85" fmla="*/ 0 h 240"/>
                  <a:gd name="T86" fmla="*/ 0 w 370"/>
                  <a:gd name="T87" fmla="*/ 0 h 240"/>
                  <a:gd name="T88" fmla="*/ 0 w 370"/>
                  <a:gd name="T89" fmla="*/ 0 h 240"/>
                  <a:gd name="T90" fmla="*/ 0 w 370"/>
                  <a:gd name="T91" fmla="*/ 0 h 240"/>
                  <a:gd name="T92" fmla="*/ 0 w 370"/>
                  <a:gd name="T93" fmla="*/ 0 h 240"/>
                  <a:gd name="T94" fmla="*/ 0 w 370"/>
                  <a:gd name="T95" fmla="*/ 0 h 240"/>
                  <a:gd name="T96" fmla="*/ 0 w 370"/>
                  <a:gd name="T97" fmla="*/ 0 h 240"/>
                  <a:gd name="T98" fmla="*/ 0 w 370"/>
                  <a:gd name="T99" fmla="*/ 0 h 240"/>
                  <a:gd name="T100" fmla="*/ 0 w 370"/>
                  <a:gd name="T101" fmla="*/ 0 h 2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0"/>
                  <a:gd name="T154" fmla="*/ 0 h 240"/>
                  <a:gd name="T155" fmla="*/ 370 w 370"/>
                  <a:gd name="T156" fmla="*/ 240 h 2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0" h="240">
                    <a:moveTo>
                      <a:pt x="322" y="52"/>
                    </a:moveTo>
                    <a:lnTo>
                      <a:pt x="319" y="55"/>
                    </a:lnTo>
                    <a:lnTo>
                      <a:pt x="321" y="60"/>
                    </a:lnTo>
                    <a:lnTo>
                      <a:pt x="326" y="65"/>
                    </a:lnTo>
                    <a:lnTo>
                      <a:pt x="334" y="74"/>
                    </a:lnTo>
                    <a:lnTo>
                      <a:pt x="342" y="82"/>
                    </a:lnTo>
                    <a:lnTo>
                      <a:pt x="349" y="93"/>
                    </a:lnTo>
                    <a:lnTo>
                      <a:pt x="354" y="103"/>
                    </a:lnTo>
                    <a:lnTo>
                      <a:pt x="354" y="116"/>
                    </a:lnTo>
                    <a:lnTo>
                      <a:pt x="350" y="127"/>
                    </a:lnTo>
                    <a:lnTo>
                      <a:pt x="345" y="138"/>
                    </a:lnTo>
                    <a:lnTo>
                      <a:pt x="340" y="146"/>
                    </a:lnTo>
                    <a:lnTo>
                      <a:pt x="334" y="155"/>
                    </a:lnTo>
                    <a:lnTo>
                      <a:pt x="329" y="161"/>
                    </a:lnTo>
                    <a:lnTo>
                      <a:pt x="325" y="167"/>
                    </a:lnTo>
                    <a:lnTo>
                      <a:pt x="323" y="173"/>
                    </a:lnTo>
                    <a:lnTo>
                      <a:pt x="322" y="177"/>
                    </a:lnTo>
                    <a:lnTo>
                      <a:pt x="321" y="180"/>
                    </a:lnTo>
                    <a:lnTo>
                      <a:pt x="318" y="183"/>
                    </a:lnTo>
                    <a:lnTo>
                      <a:pt x="312" y="186"/>
                    </a:lnTo>
                    <a:lnTo>
                      <a:pt x="305" y="190"/>
                    </a:lnTo>
                    <a:lnTo>
                      <a:pt x="298" y="192"/>
                    </a:lnTo>
                    <a:lnTo>
                      <a:pt x="292" y="195"/>
                    </a:lnTo>
                    <a:lnTo>
                      <a:pt x="287" y="199"/>
                    </a:lnTo>
                    <a:lnTo>
                      <a:pt x="284" y="203"/>
                    </a:lnTo>
                    <a:lnTo>
                      <a:pt x="282" y="206"/>
                    </a:lnTo>
                    <a:lnTo>
                      <a:pt x="277" y="208"/>
                    </a:lnTo>
                    <a:lnTo>
                      <a:pt x="271" y="208"/>
                    </a:lnTo>
                    <a:lnTo>
                      <a:pt x="265" y="208"/>
                    </a:lnTo>
                    <a:lnTo>
                      <a:pt x="258" y="208"/>
                    </a:lnTo>
                    <a:lnTo>
                      <a:pt x="251" y="208"/>
                    </a:lnTo>
                    <a:lnTo>
                      <a:pt x="244" y="209"/>
                    </a:lnTo>
                    <a:lnTo>
                      <a:pt x="239" y="212"/>
                    </a:lnTo>
                    <a:lnTo>
                      <a:pt x="237" y="211"/>
                    </a:lnTo>
                    <a:lnTo>
                      <a:pt x="231" y="210"/>
                    </a:lnTo>
                    <a:lnTo>
                      <a:pt x="221" y="208"/>
                    </a:lnTo>
                    <a:lnTo>
                      <a:pt x="210" y="206"/>
                    </a:lnTo>
                    <a:lnTo>
                      <a:pt x="197" y="205"/>
                    </a:lnTo>
                    <a:lnTo>
                      <a:pt x="185" y="206"/>
                    </a:lnTo>
                    <a:lnTo>
                      <a:pt x="175" y="208"/>
                    </a:lnTo>
                    <a:lnTo>
                      <a:pt x="167" y="211"/>
                    </a:lnTo>
                    <a:lnTo>
                      <a:pt x="160" y="214"/>
                    </a:lnTo>
                    <a:lnTo>
                      <a:pt x="151" y="214"/>
                    </a:lnTo>
                    <a:lnTo>
                      <a:pt x="140" y="212"/>
                    </a:lnTo>
                    <a:lnTo>
                      <a:pt x="128" y="208"/>
                    </a:lnTo>
                    <a:lnTo>
                      <a:pt x="115" y="204"/>
                    </a:lnTo>
                    <a:lnTo>
                      <a:pt x="104" y="200"/>
                    </a:lnTo>
                    <a:lnTo>
                      <a:pt x="92" y="197"/>
                    </a:lnTo>
                    <a:lnTo>
                      <a:pt x="82" y="196"/>
                    </a:lnTo>
                    <a:lnTo>
                      <a:pt x="73" y="195"/>
                    </a:lnTo>
                    <a:lnTo>
                      <a:pt x="67" y="192"/>
                    </a:lnTo>
                    <a:lnTo>
                      <a:pt x="60" y="188"/>
                    </a:lnTo>
                    <a:lnTo>
                      <a:pt x="56" y="183"/>
                    </a:lnTo>
                    <a:lnTo>
                      <a:pt x="53" y="179"/>
                    </a:lnTo>
                    <a:lnTo>
                      <a:pt x="49" y="175"/>
                    </a:lnTo>
                    <a:lnTo>
                      <a:pt x="44" y="171"/>
                    </a:lnTo>
                    <a:lnTo>
                      <a:pt x="40" y="167"/>
                    </a:lnTo>
                    <a:lnTo>
                      <a:pt x="32" y="162"/>
                    </a:lnTo>
                    <a:lnTo>
                      <a:pt x="25" y="156"/>
                    </a:lnTo>
                    <a:lnTo>
                      <a:pt x="24" y="146"/>
                    </a:lnTo>
                    <a:lnTo>
                      <a:pt x="26" y="132"/>
                    </a:lnTo>
                    <a:lnTo>
                      <a:pt x="26" y="115"/>
                    </a:lnTo>
                    <a:lnTo>
                      <a:pt x="22" y="100"/>
                    </a:lnTo>
                    <a:lnTo>
                      <a:pt x="20" y="85"/>
                    </a:lnTo>
                    <a:lnTo>
                      <a:pt x="24" y="69"/>
                    </a:lnTo>
                    <a:lnTo>
                      <a:pt x="35" y="52"/>
                    </a:lnTo>
                    <a:lnTo>
                      <a:pt x="43" y="33"/>
                    </a:lnTo>
                    <a:lnTo>
                      <a:pt x="49" y="17"/>
                    </a:lnTo>
                    <a:lnTo>
                      <a:pt x="46" y="5"/>
                    </a:lnTo>
                    <a:lnTo>
                      <a:pt x="40" y="0"/>
                    </a:lnTo>
                    <a:lnTo>
                      <a:pt x="34" y="2"/>
                    </a:lnTo>
                    <a:lnTo>
                      <a:pt x="28" y="8"/>
                    </a:lnTo>
                    <a:lnTo>
                      <a:pt x="27" y="18"/>
                    </a:lnTo>
                    <a:lnTo>
                      <a:pt x="24" y="36"/>
                    </a:lnTo>
                    <a:lnTo>
                      <a:pt x="15" y="54"/>
                    </a:lnTo>
                    <a:lnTo>
                      <a:pt x="5" y="71"/>
                    </a:lnTo>
                    <a:lnTo>
                      <a:pt x="0" y="84"/>
                    </a:lnTo>
                    <a:lnTo>
                      <a:pt x="2" y="98"/>
                    </a:lnTo>
                    <a:lnTo>
                      <a:pt x="5" y="112"/>
                    </a:lnTo>
                    <a:lnTo>
                      <a:pt x="8" y="124"/>
                    </a:lnTo>
                    <a:lnTo>
                      <a:pt x="10" y="135"/>
                    </a:lnTo>
                    <a:lnTo>
                      <a:pt x="9" y="146"/>
                    </a:lnTo>
                    <a:lnTo>
                      <a:pt x="8" y="161"/>
                    </a:lnTo>
                    <a:lnTo>
                      <a:pt x="8" y="175"/>
                    </a:lnTo>
                    <a:lnTo>
                      <a:pt x="12" y="184"/>
                    </a:lnTo>
                    <a:lnTo>
                      <a:pt x="17" y="190"/>
                    </a:lnTo>
                    <a:lnTo>
                      <a:pt x="24" y="192"/>
                    </a:lnTo>
                    <a:lnTo>
                      <a:pt x="32" y="195"/>
                    </a:lnTo>
                    <a:lnTo>
                      <a:pt x="39" y="198"/>
                    </a:lnTo>
                    <a:lnTo>
                      <a:pt x="43" y="204"/>
                    </a:lnTo>
                    <a:lnTo>
                      <a:pt x="49" y="213"/>
                    </a:lnTo>
                    <a:lnTo>
                      <a:pt x="56" y="219"/>
                    </a:lnTo>
                    <a:lnTo>
                      <a:pt x="69" y="220"/>
                    </a:lnTo>
                    <a:lnTo>
                      <a:pt x="76" y="219"/>
                    </a:lnTo>
                    <a:lnTo>
                      <a:pt x="84" y="219"/>
                    </a:lnTo>
                    <a:lnTo>
                      <a:pt x="90" y="219"/>
                    </a:lnTo>
                    <a:lnTo>
                      <a:pt x="95" y="220"/>
                    </a:lnTo>
                    <a:lnTo>
                      <a:pt x="100" y="221"/>
                    </a:lnTo>
                    <a:lnTo>
                      <a:pt x="106" y="223"/>
                    </a:lnTo>
                    <a:lnTo>
                      <a:pt x="111" y="225"/>
                    </a:lnTo>
                    <a:lnTo>
                      <a:pt x="116" y="229"/>
                    </a:lnTo>
                    <a:lnTo>
                      <a:pt x="123" y="231"/>
                    </a:lnTo>
                    <a:lnTo>
                      <a:pt x="129" y="233"/>
                    </a:lnTo>
                    <a:lnTo>
                      <a:pt x="135" y="233"/>
                    </a:lnTo>
                    <a:lnTo>
                      <a:pt x="143" y="233"/>
                    </a:lnTo>
                    <a:lnTo>
                      <a:pt x="149" y="233"/>
                    </a:lnTo>
                    <a:lnTo>
                      <a:pt x="157" y="232"/>
                    </a:lnTo>
                    <a:lnTo>
                      <a:pt x="163" y="230"/>
                    </a:lnTo>
                    <a:lnTo>
                      <a:pt x="168" y="229"/>
                    </a:lnTo>
                    <a:lnTo>
                      <a:pt x="175" y="228"/>
                    </a:lnTo>
                    <a:lnTo>
                      <a:pt x="180" y="227"/>
                    </a:lnTo>
                    <a:lnTo>
                      <a:pt x="185" y="228"/>
                    </a:lnTo>
                    <a:lnTo>
                      <a:pt x="190" y="229"/>
                    </a:lnTo>
                    <a:lnTo>
                      <a:pt x="195" y="231"/>
                    </a:lnTo>
                    <a:lnTo>
                      <a:pt x="201" y="233"/>
                    </a:lnTo>
                    <a:lnTo>
                      <a:pt x="206" y="235"/>
                    </a:lnTo>
                    <a:lnTo>
                      <a:pt x="213" y="238"/>
                    </a:lnTo>
                    <a:lnTo>
                      <a:pt x="217" y="239"/>
                    </a:lnTo>
                    <a:lnTo>
                      <a:pt x="221" y="240"/>
                    </a:lnTo>
                    <a:lnTo>
                      <a:pt x="226" y="239"/>
                    </a:lnTo>
                    <a:lnTo>
                      <a:pt x="233" y="239"/>
                    </a:lnTo>
                    <a:lnTo>
                      <a:pt x="240" y="237"/>
                    </a:lnTo>
                    <a:lnTo>
                      <a:pt x="248" y="235"/>
                    </a:lnTo>
                    <a:lnTo>
                      <a:pt x="256" y="232"/>
                    </a:lnTo>
                    <a:lnTo>
                      <a:pt x="266" y="228"/>
                    </a:lnTo>
                    <a:lnTo>
                      <a:pt x="276" y="224"/>
                    </a:lnTo>
                    <a:lnTo>
                      <a:pt x="286" y="223"/>
                    </a:lnTo>
                    <a:lnTo>
                      <a:pt x="294" y="222"/>
                    </a:lnTo>
                    <a:lnTo>
                      <a:pt x="303" y="221"/>
                    </a:lnTo>
                    <a:lnTo>
                      <a:pt x="311" y="219"/>
                    </a:lnTo>
                    <a:lnTo>
                      <a:pt x="319" y="215"/>
                    </a:lnTo>
                    <a:lnTo>
                      <a:pt x="325" y="210"/>
                    </a:lnTo>
                    <a:lnTo>
                      <a:pt x="331" y="200"/>
                    </a:lnTo>
                    <a:lnTo>
                      <a:pt x="338" y="189"/>
                    </a:lnTo>
                    <a:lnTo>
                      <a:pt x="345" y="179"/>
                    </a:lnTo>
                    <a:lnTo>
                      <a:pt x="352" y="170"/>
                    </a:lnTo>
                    <a:lnTo>
                      <a:pt x="359" y="161"/>
                    </a:lnTo>
                    <a:lnTo>
                      <a:pt x="364" y="154"/>
                    </a:lnTo>
                    <a:lnTo>
                      <a:pt x="367" y="147"/>
                    </a:lnTo>
                    <a:lnTo>
                      <a:pt x="369" y="142"/>
                    </a:lnTo>
                    <a:lnTo>
                      <a:pt x="368" y="137"/>
                    </a:lnTo>
                    <a:lnTo>
                      <a:pt x="367" y="127"/>
                    </a:lnTo>
                    <a:lnTo>
                      <a:pt x="369" y="114"/>
                    </a:lnTo>
                    <a:lnTo>
                      <a:pt x="370" y="101"/>
                    </a:lnTo>
                    <a:lnTo>
                      <a:pt x="368" y="92"/>
                    </a:lnTo>
                    <a:lnTo>
                      <a:pt x="365" y="86"/>
                    </a:lnTo>
                    <a:lnTo>
                      <a:pt x="362" y="80"/>
                    </a:lnTo>
                    <a:lnTo>
                      <a:pt x="358" y="73"/>
                    </a:lnTo>
                    <a:lnTo>
                      <a:pt x="351" y="65"/>
                    </a:lnTo>
                    <a:lnTo>
                      <a:pt x="345" y="58"/>
                    </a:lnTo>
                    <a:lnTo>
                      <a:pt x="339" y="53"/>
                    </a:lnTo>
                    <a:lnTo>
                      <a:pt x="330" y="50"/>
                    </a:lnTo>
                    <a:lnTo>
                      <a:pt x="322" y="5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7" name="Freeform 746"/>
              <p:cNvSpPr>
                <a:spLocks noChangeArrowheads="1"/>
              </p:cNvSpPr>
              <p:nvPr/>
            </p:nvSpPr>
            <p:spPr bwMode="auto">
              <a:xfrm>
                <a:off x="3647" y="2439"/>
                <a:ext cx="87" cy="78"/>
              </a:xfrm>
              <a:custGeom>
                <a:avLst/>
                <a:gdLst>
                  <a:gd name="T0" fmla="*/ 0 w 333"/>
                  <a:gd name="T1" fmla="*/ 0 h 300"/>
                  <a:gd name="T2" fmla="*/ 0 w 333"/>
                  <a:gd name="T3" fmla="*/ 0 h 300"/>
                  <a:gd name="T4" fmla="*/ 0 w 333"/>
                  <a:gd name="T5" fmla="*/ 0 h 300"/>
                  <a:gd name="T6" fmla="*/ 0 w 333"/>
                  <a:gd name="T7" fmla="*/ 0 h 300"/>
                  <a:gd name="T8" fmla="*/ 0 w 333"/>
                  <a:gd name="T9" fmla="*/ 0 h 300"/>
                  <a:gd name="T10" fmla="*/ 0 w 333"/>
                  <a:gd name="T11" fmla="*/ 0 h 300"/>
                  <a:gd name="T12" fmla="*/ 0 w 333"/>
                  <a:gd name="T13" fmla="*/ 0 h 300"/>
                  <a:gd name="T14" fmla="*/ 0 w 333"/>
                  <a:gd name="T15" fmla="*/ 0 h 300"/>
                  <a:gd name="T16" fmla="*/ 0 w 333"/>
                  <a:gd name="T17" fmla="*/ 0 h 300"/>
                  <a:gd name="T18" fmla="*/ 0 w 333"/>
                  <a:gd name="T19" fmla="*/ 0 h 300"/>
                  <a:gd name="T20" fmla="*/ 0 w 333"/>
                  <a:gd name="T21" fmla="*/ 0 h 300"/>
                  <a:gd name="T22" fmla="*/ 0 w 333"/>
                  <a:gd name="T23" fmla="*/ 0 h 300"/>
                  <a:gd name="T24" fmla="*/ 0 w 333"/>
                  <a:gd name="T25" fmla="*/ 0 h 300"/>
                  <a:gd name="T26" fmla="*/ 0 w 333"/>
                  <a:gd name="T27" fmla="*/ 0 h 300"/>
                  <a:gd name="T28" fmla="*/ 0 w 333"/>
                  <a:gd name="T29" fmla="*/ 0 h 300"/>
                  <a:gd name="T30" fmla="*/ 0 w 333"/>
                  <a:gd name="T31" fmla="*/ 0 h 300"/>
                  <a:gd name="T32" fmla="*/ 0 w 333"/>
                  <a:gd name="T33" fmla="*/ 0 h 300"/>
                  <a:gd name="T34" fmla="*/ 0 w 333"/>
                  <a:gd name="T35" fmla="*/ 0 h 300"/>
                  <a:gd name="T36" fmla="*/ 0 w 333"/>
                  <a:gd name="T37" fmla="*/ 0 h 300"/>
                  <a:gd name="T38" fmla="*/ 0 w 333"/>
                  <a:gd name="T39" fmla="*/ 0 h 300"/>
                  <a:gd name="T40" fmla="*/ 0 w 333"/>
                  <a:gd name="T41" fmla="*/ 0 h 300"/>
                  <a:gd name="T42" fmla="*/ 0 w 333"/>
                  <a:gd name="T43" fmla="*/ 0 h 300"/>
                  <a:gd name="T44" fmla="*/ 0 w 333"/>
                  <a:gd name="T45" fmla="*/ 0 h 300"/>
                  <a:gd name="T46" fmla="*/ 0 w 333"/>
                  <a:gd name="T47" fmla="*/ 0 h 300"/>
                  <a:gd name="T48" fmla="*/ 0 w 333"/>
                  <a:gd name="T49" fmla="*/ 0 h 300"/>
                  <a:gd name="T50" fmla="*/ 0 w 333"/>
                  <a:gd name="T51" fmla="*/ 0 h 300"/>
                  <a:gd name="T52" fmla="*/ 0 w 333"/>
                  <a:gd name="T53" fmla="*/ 0 h 300"/>
                  <a:gd name="T54" fmla="*/ 0 w 333"/>
                  <a:gd name="T55" fmla="*/ 0 h 300"/>
                  <a:gd name="T56" fmla="*/ 0 w 333"/>
                  <a:gd name="T57" fmla="*/ 0 h 300"/>
                  <a:gd name="T58" fmla="*/ 0 w 333"/>
                  <a:gd name="T59" fmla="*/ 0 h 300"/>
                  <a:gd name="T60" fmla="*/ 0 w 333"/>
                  <a:gd name="T61" fmla="*/ 0 h 300"/>
                  <a:gd name="T62" fmla="*/ 0 w 333"/>
                  <a:gd name="T63" fmla="*/ 0 h 300"/>
                  <a:gd name="T64" fmla="*/ 0 w 333"/>
                  <a:gd name="T65" fmla="*/ 0 h 300"/>
                  <a:gd name="T66" fmla="*/ 0 w 333"/>
                  <a:gd name="T67" fmla="*/ 0 h 300"/>
                  <a:gd name="T68" fmla="*/ 0 w 333"/>
                  <a:gd name="T69" fmla="*/ 0 h 300"/>
                  <a:gd name="T70" fmla="*/ 0 w 333"/>
                  <a:gd name="T71" fmla="*/ 0 h 300"/>
                  <a:gd name="T72" fmla="*/ 0 w 333"/>
                  <a:gd name="T73" fmla="*/ 0 h 300"/>
                  <a:gd name="T74" fmla="*/ 0 w 333"/>
                  <a:gd name="T75" fmla="*/ 0 h 300"/>
                  <a:gd name="T76" fmla="*/ 0 w 333"/>
                  <a:gd name="T77" fmla="*/ 0 h 300"/>
                  <a:gd name="T78" fmla="*/ 0 w 333"/>
                  <a:gd name="T79" fmla="*/ 0 h 300"/>
                  <a:gd name="T80" fmla="*/ 0 w 333"/>
                  <a:gd name="T81" fmla="*/ 0 h 300"/>
                  <a:gd name="T82" fmla="*/ 0 w 333"/>
                  <a:gd name="T83" fmla="*/ 0 h 300"/>
                  <a:gd name="T84" fmla="*/ 0 w 333"/>
                  <a:gd name="T85" fmla="*/ 0 h 300"/>
                  <a:gd name="T86" fmla="*/ 0 w 333"/>
                  <a:gd name="T87" fmla="*/ 0 h 300"/>
                  <a:gd name="T88" fmla="*/ 0 w 333"/>
                  <a:gd name="T89" fmla="*/ 0 h 300"/>
                  <a:gd name="T90" fmla="*/ 0 w 333"/>
                  <a:gd name="T91" fmla="*/ 0 h 300"/>
                  <a:gd name="T92" fmla="*/ 0 w 333"/>
                  <a:gd name="T93" fmla="*/ 0 h 300"/>
                  <a:gd name="T94" fmla="*/ 0 w 333"/>
                  <a:gd name="T95" fmla="*/ 0 h 300"/>
                  <a:gd name="T96" fmla="*/ 0 w 333"/>
                  <a:gd name="T97" fmla="*/ 0 h 300"/>
                  <a:gd name="T98" fmla="*/ 0 w 333"/>
                  <a:gd name="T99" fmla="*/ 0 h 300"/>
                  <a:gd name="T100" fmla="*/ 0 w 333"/>
                  <a:gd name="T101" fmla="*/ 0 h 300"/>
                  <a:gd name="T102" fmla="*/ 0 w 333"/>
                  <a:gd name="T103" fmla="*/ 0 h 3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3"/>
                  <a:gd name="T157" fmla="*/ 0 h 300"/>
                  <a:gd name="T158" fmla="*/ 333 w 333"/>
                  <a:gd name="T159" fmla="*/ 300 h 3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3" h="300">
                    <a:moveTo>
                      <a:pt x="182" y="15"/>
                    </a:moveTo>
                    <a:lnTo>
                      <a:pt x="185" y="8"/>
                    </a:lnTo>
                    <a:lnTo>
                      <a:pt x="189" y="4"/>
                    </a:lnTo>
                    <a:lnTo>
                      <a:pt x="195" y="1"/>
                    </a:lnTo>
                    <a:lnTo>
                      <a:pt x="201" y="0"/>
                    </a:lnTo>
                    <a:lnTo>
                      <a:pt x="210" y="1"/>
                    </a:lnTo>
                    <a:lnTo>
                      <a:pt x="217" y="4"/>
                    </a:lnTo>
                    <a:lnTo>
                      <a:pt x="225" y="6"/>
                    </a:lnTo>
                    <a:lnTo>
                      <a:pt x="232" y="9"/>
                    </a:lnTo>
                    <a:lnTo>
                      <a:pt x="239" y="11"/>
                    </a:lnTo>
                    <a:lnTo>
                      <a:pt x="243" y="13"/>
                    </a:lnTo>
                    <a:lnTo>
                      <a:pt x="248" y="14"/>
                    </a:lnTo>
                    <a:lnTo>
                      <a:pt x="252" y="15"/>
                    </a:lnTo>
                    <a:lnTo>
                      <a:pt x="255" y="16"/>
                    </a:lnTo>
                    <a:lnTo>
                      <a:pt x="259" y="17"/>
                    </a:lnTo>
                    <a:lnTo>
                      <a:pt x="263" y="19"/>
                    </a:lnTo>
                    <a:lnTo>
                      <a:pt x="266" y="22"/>
                    </a:lnTo>
                    <a:lnTo>
                      <a:pt x="270" y="26"/>
                    </a:lnTo>
                    <a:lnTo>
                      <a:pt x="275" y="28"/>
                    </a:lnTo>
                    <a:lnTo>
                      <a:pt x="279" y="28"/>
                    </a:lnTo>
                    <a:lnTo>
                      <a:pt x="284" y="29"/>
                    </a:lnTo>
                    <a:lnTo>
                      <a:pt x="288" y="29"/>
                    </a:lnTo>
                    <a:lnTo>
                      <a:pt x="293" y="30"/>
                    </a:lnTo>
                    <a:lnTo>
                      <a:pt x="296" y="32"/>
                    </a:lnTo>
                    <a:lnTo>
                      <a:pt x="299" y="35"/>
                    </a:lnTo>
                    <a:lnTo>
                      <a:pt x="304" y="44"/>
                    </a:lnTo>
                    <a:lnTo>
                      <a:pt x="309" y="51"/>
                    </a:lnTo>
                    <a:lnTo>
                      <a:pt x="314" y="59"/>
                    </a:lnTo>
                    <a:lnTo>
                      <a:pt x="317" y="70"/>
                    </a:lnTo>
                    <a:lnTo>
                      <a:pt x="320" y="78"/>
                    </a:lnTo>
                    <a:lnTo>
                      <a:pt x="325" y="84"/>
                    </a:lnTo>
                    <a:lnTo>
                      <a:pt x="330" y="93"/>
                    </a:lnTo>
                    <a:lnTo>
                      <a:pt x="332" y="111"/>
                    </a:lnTo>
                    <a:lnTo>
                      <a:pt x="332" y="132"/>
                    </a:lnTo>
                    <a:lnTo>
                      <a:pt x="332" y="145"/>
                    </a:lnTo>
                    <a:lnTo>
                      <a:pt x="332" y="153"/>
                    </a:lnTo>
                    <a:lnTo>
                      <a:pt x="333" y="161"/>
                    </a:lnTo>
                    <a:lnTo>
                      <a:pt x="332" y="174"/>
                    </a:lnTo>
                    <a:lnTo>
                      <a:pt x="325" y="187"/>
                    </a:lnTo>
                    <a:lnTo>
                      <a:pt x="318" y="200"/>
                    </a:lnTo>
                    <a:lnTo>
                      <a:pt x="316" y="212"/>
                    </a:lnTo>
                    <a:lnTo>
                      <a:pt x="314" y="223"/>
                    </a:lnTo>
                    <a:lnTo>
                      <a:pt x="308" y="232"/>
                    </a:lnTo>
                    <a:lnTo>
                      <a:pt x="300" y="241"/>
                    </a:lnTo>
                    <a:lnTo>
                      <a:pt x="289" y="249"/>
                    </a:lnTo>
                    <a:lnTo>
                      <a:pt x="279" y="258"/>
                    </a:lnTo>
                    <a:lnTo>
                      <a:pt x="269" y="265"/>
                    </a:lnTo>
                    <a:lnTo>
                      <a:pt x="263" y="272"/>
                    </a:lnTo>
                    <a:lnTo>
                      <a:pt x="259" y="280"/>
                    </a:lnTo>
                    <a:lnTo>
                      <a:pt x="254" y="285"/>
                    </a:lnTo>
                    <a:lnTo>
                      <a:pt x="247" y="287"/>
                    </a:lnTo>
                    <a:lnTo>
                      <a:pt x="237" y="288"/>
                    </a:lnTo>
                    <a:lnTo>
                      <a:pt x="226" y="289"/>
                    </a:lnTo>
                    <a:lnTo>
                      <a:pt x="215" y="289"/>
                    </a:lnTo>
                    <a:lnTo>
                      <a:pt x="206" y="288"/>
                    </a:lnTo>
                    <a:lnTo>
                      <a:pt x="199" y="289"/>
                    </a:lnTo>
                    <a:lnTo>
                      <a:pt x="196" y="290"/>
                    </a:lnTo>
                    <a:lnTo>
                      <a:pt x="193" y="293"/>
                    </a:lnTo>
                    <a:lnTo>
                      <a:pt x="186" y="297"/>
                    </a:lnTo>
                    <a:lnTo>
                      <a:pt x="175" y="299"/>
                    </a:lnTo>
                    <a:lnTo>
                      <a:pt x="162" y="300"/>
                    </a:lnTo>
                    <a:lnTo>
                      <a:pt x="150" y="300"/>
                    </a:lnTo>
                    <a:lnTo>
                      <a:pt x="136" y="300"/>
                    </a:lnTo>
                    <a:lnTo>
                      <a:pt x="124" y="298"/>
                    </a:lnTo>
                    <a:lnTo>
                      <a:pt x="116" y="293"/>
                    </a:lnTo>
                    <a:lnTo>
                      <a:pt x="108" y="290"/>
                    </a:lnTo>
                    <a:lnTo>
                      <a:pt x="101" y="289"/>
                    </a:lnTo>
                    <a:lnTo>
                      <a:pt x="93" y="288"/>
                    </a:lnTo>
                    <a:lnTo>
                      <a:pt x="86" y="289"/>
                    </a:lnTo>
                    <a:lnTo>
                      <a:pt x="79" y="289"/>
                    </a:lnTo>
                    <a:lnTo>
                      <a:pt x="71" y="288"/>
                    </a:lnTo>
                    <a:lnTo>
                      <a:pt x="64" y="287"/>
                    </a:lnTo>
                    <a:lnTo>
                      <a:pt x="56" y="283"/>
                    </a:lnTo>
                    <a:lnTo>
                      <a:pt x="49" y="278"/>
                    </a:lnTo>
                    <a:lnTo>
                      <a:pt x="42" y="271"/>
                    </a:lnTo>
                    <a:lnTo>
                      <a:pt x="33" y="266"/>
                    </a:lnTo>
                    <a:lnTo>
                      <a:pt x="26" y="260"/>
                    </a:lnTo>
                    <a:lnTo>
                      <a:pt x="18" y="255"/>
                    </a:lnTo>
                    <a:lnTo>
                      <a:pt x="12" y="251"/>
                    </a:lnTo>
                    <a:lnTo>
                      <a:pt x="6" y="249"/>
                    </a:lnTo>
                    <a:lnTo>
                      <a:pt x="0" y="249"/>
                    </a:lnTo>
                    <a:lnTo>
                      <a:pt x="6" y="243"/>
                    </a:lnTo>
                    <a:lnTo>
                      <a:pt x="10" y="240"/>
                    </a:lnTo>
                    <a:lnTo>
                      <a:pt x="15" y="238"/>
                    </a:lnTo>
                    <a:lnTo>
                      <a:pt x="23" y="235"/>
                    </a:lnTo>
                    <a:lnTo>
                      <a:pt x="24" y="236"/>
                    </a:lnTo>
                    <a:lnTo>
                      <a:pt x="28" y="239"/>
                    </a:lnTo>
                    <a:lnTo>
                      <a:pt x="32" y="242"/>
                    </a:lnTo>
                    <a:lnTo>
                      <a:pt x="38" y="246"/>
                    </a:lnTo>
                    <a:lnTo>
                      <a:pt x="44" y="250"/>
                    </a:lnTo>
                    <a:lnTo>
                      <a:pt x="50" y="254"/>
                    </a:lnTo>
                    <a:lnTo>
                      <a:pt x="55" y="259"/>
                    </a:lnTo>
                    <a:lnTo>
                      <a:pt x="59" y="261"/>
                    </a:lnTo>
                    <a:lnTo>
                      <a:pt x="65" y="263"/>
                    </a:lnTo>
                    <a:lnTo>
                      <a:pt x="71" y="264"/>
                    </a:lnTo>
                    <a:lnTo>
                      <a:pt x="78" y="264"/>
                    </a:lnTo>
                    <a:lnTo>
                      <a:pt x="86" y="264"/>
                    </a:lnTo>
                    <a:lnTo>
                      <a:pt x="93" y="264"/>
                    </a:lnTo>
                    <a:lnTo>
                      <a:pt x="101" y="265"/>
                    </a:lnTo>
                    <a:lnTo>
                      <a:pt x="108" y="266"/>
                    </a:lnTo>
                    <a:lnTo>
                      <a:pt x="116" y="270"/>
                    </a:lnTo>
                    <a:lnTo>
                      <a:pt x="122" y="274"/>
                    </a:lnTo>
                    <a:lnTo>
                      <a:pt x="128" y="278"/>
                    </a:lnTo>
                    <a:lnTo>
                      <a:pt x="135" y="281"/>
                    </a:lnTo>
                    <a:lnTo>
                      <a:pt x="140" y="282"/>
                    </a:lnTo>
                    <a:lnTo>
                      <a:pt x="146" y="282"/>
                    </a:lnTo>
                    <a:lnTo>
                      <a:pt x="154" y="282"/>
                    </a:lnTo>
                    <a:lnTo>
                      <a:pt x="161" y="280"/>
                    </a:lnTo>
                    <a:lnTo>
                      <a:pt x="171" y="277"/>
                    </a:lnTo>
                    <a:lnTo>
                      <a:pt x="180" y="274"/>
                    </a:lnTo>
                    <a:lnTo>
                      <a:pt x="191" y="272"/>
                    </a:lnTo>
                    <a:lnTo>
                      <a:pt x="203" y="271"/>
                    </a:lnTo>
                    <a:lnTo>
                      <a:pt x="214" y="270"/>
                    </a:lnTo>
                    <a:lnTo>
                      <a:pt x="225" y="269"/>
                    </a:lnTo>
                    <a:lnTo>
                      <a:pt x="234" y="268"/>
                    </a:lnTo>
                    <a:lnTo>
                      <a:pt x="242" y="266"/>
                    </a:lnTo>
                    <a:lnTo>
                      <a:pt x="247" y="263"/>
                    </a:lnTo>
                    <a:lnTo>
                      <a:pt x="253" y="255"/>
                    </a:lnTo>
                    <a:lnTo>
                      <a:pt x="261" y="250"/>
                    </a:lnTo>
                    <a:lnTo>
                      <a:pt x="267" y="245"/>
                    </a:lnTo>
                    <a:lnTo>
                      <a:pt x="275" y="240"/>
                    </a:lnTo>
                    <a:lnTo>
                      <a:pt x="281" y="234"/>
                    </a:lnTo>
                    <a:lnTo>
                      <a:pt x="286" y="228"/>
                    </a:lnTo>
                    <a:lnTo>
                      <a:pt x="290" y="222"/>
                    </a:lnTo>
                    <a:lnTo>
                      <a:pt x="293" y="214"/>
                    </a:lnTo>
                    <a:lnTo>
                      <a:pt x="299" y="190"/>
                    </a:lnTo>
                    <a:lnTo>
                      <a:pt x="307" y="169"/>
                    </a:lnTo>
                    <a:lnTo>
                      <a:pt x="315" y="148"/>
                    </a:lnTo>
                    <a:lnTo>
                      <a:pt x="317" y="125"/>
                    </a:lnTo>
                    <a:lnTo>
                      <a:pt x="314" y="106"/>
                    </a:lnTo>
                    <a:lnTo>
                      <a:pt x="308" y="96"/>
                    </a:lnTo>
                    <a:lnTo>
                      <a:pt x="303" y="92"/>
                    </a:lnTo>
                    <a:lnTo>
                      <a:pt x="297" y="85"/>
                    </a:lnTo>
                    <a:lnTo>
                      <a:pt x="294" y="75"/>
                    </a:lnTo>
                    <a:lnTo>
                      <a:pt x="291" y="67"/>
                    </a:lnTo>
                    <a:lnTo>
                      <a:pt x="288" y="60"/>
                    </a:lnTo>
                    <a:lnTo>
                      <a:pt x="280" y="52"/>
                    </a:lnTo>
                    <a:lnTo>
                      <a:pt x="268" y="46"/>
                    </a:lnTo>
                    <a:lnTo>
                      <a:pt x="263" y="45"/>
                    </a:lnTo>
                    <a:lnTo>
                      <a:pt x="260" y="45"/>
                    </a:lnTo>
                    <a:lnTo>
                      <a:pt x="253" y="40"/>
                    </a:lnTo>
                    <a:lnTo>
                      <a:pt x="245" y="33"/>
                    </a:lnTo>
                    <a:lnTo>
                      <a:pt x="239" y="29"/>
                    </a:lnTo>
                    <a:lnTo>
                      <a:pt x="234" y="27"/>
                    </a:lnTo>
                    <a:lnTo>
                      <a:pt x="230" y="25"/>
                    </a:lnTo>
                    <a:lnTo>
                      <a:pt x="227" y="25"/>
                    </a:lnTo>
                    <a:lnTo>
                      <a:pt x="223" y="24"/>
                    </a:lnTo>
                    <a:lnTo>
                      <a:pt x="219" y="21"/>
                    </a:lnTo>
                    <a:lnTo>
                      <a:pt x="215" y="18"/>
                    </a:lnTo>
                    <a:lnTo>
                      <a:pt x="210" y="14"/>
                    </a:lnTo>
                    <a:lnTo>
                      <a:pt x="205" y="12"/>
                    </a:lnTo>
                    <a:lnTo>
                      <a:pt x="199" y="12"/>
                    </a:lnTo>
                    <a:lnTo>
                      <a:pt x="194" y="12"/>
                    </a:lnTo>
                    <a:lnTo>
                      <a:pt x="190" y="13"/>
                    </a:lnTo>
                    <a:lnTo>
                      <a:pt x="186" y="14"/>
                    </a:lnTo>
                    <a:lnTo>
                      <a:pt x="183" y="15"/>
                    </a:lnTo>
                    <a:lnTo>
                      <a:pt x="182" y="15"/>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8" name="Freeform 747"/>
              <p:cNvSpPr>
                <a:spLocks noChangeArrowheads="1"/>
              </p:cNvSpPr>
              <p:nvPr/>
            </p:nvSpPr>
            <p:spPr bwMode="auto">
              <a:xfrm>
                <a:off x="3406" y="2431"/>
                <a:ext cx="148" cy="84"/>
              </a:xfrm>
              <a:custGeom>
                <a:avLst/>
                <a:gdLst>
                  <a:gd name="T0" fmla="*/ 0 w 562"/>
                  <a:gd name="T1" fmla="*/ 0 h 325"/>
                  <a:gd name="T2" fmla="*/ 0 w 562"/>
                  <a:gd name="T3" fmla="*/ 0 h 325"/>
                  <a:gd name="T4" fmla="*/ 0 w 562"/>
                  <a:gd name="T5" fmla="*/ 0 h 325"/>
                  <a:gd name="T6" fmla="*/ 0 w 562"/>
                  <a:gd name="T7" fmla="*/ 0 h 325"/>
                  <a:gd name="T8" fmla="*/ 0 w 562"/>
                  <a:gd name="T9" fmla="*/ 0 h 325"/>
                  <a:gd name="T10" fmla="*/ 0 w 562"/>
                  <a:gd name="T11" fmla="*/ 0 h 325"/>
                  <a:gd name="T12" fmla="*/ 0 w 562"/>
                  <a:gd name="T13" fmla="*/ 0 h 325"/>
                  <a:gd name="T14" fmla="*/ 0 w 562"/>
                  <a:gd name="T15" fmla="*/ 0 h 325"/>
                  <a:gd name="T16" fmla="*/ 0 w 562"/>
                  <a:gd name="T17" fmla="*/ 0 h 325"/>
                  <a:gd name="T18" fmla="*/ 0 w 562"/>
                  <a:gd name="T19" fmla="*/ 0 h 325"/>
                  <a:gd name="T20" fmla="*/ 0 w 562"/>
                  <a:gd name="T21" fmla="*/ 0 h 325"/>
                  <a:gd name="T22" fmla="*/ 0 w 562"/>
                  <a:gd name="T23" fmla="*/ 0 h 325"/>
                  <a:gd name="T24" fmla="*/ 0 w 562"/>
                  <a:gd name="T25" fmla="*/ 0 h 325"/>
                  <a:gd name="T26" fmla="*/ 0 w 562"/>
                  <a:gd name="T27" fmla="*/ 0 h 325"/>
                  <a:gd name="T28" fmla="*/ 0 w 562"/>
                  <a:gd name="T29" fmla="*/ 0 h 325"/>
                  <a:gd name="T30" fmla="*/ 0 w 562"/>
                  <a:gd name="T31" fmla="*/ 0 h 325"/>
                  <a:gd name="T32" fmla="*/ 0 w 562"/>
                  <a:gd name="T33" fmla="*/ 0 h 325"/>
                  <a:gd name="T34" fmla="*/ 0 w 562"/>
                  <a:gd name="T35" fmla="*/ 0 h 325"/>
                  <a:gd name="T36" fmla="*/ 0 w 562"/>
                  <a:gd name="T37" fmla="*/ 0 h 325"/>
                  <a:gd name="T38" fmla="*/ 0 w 562"/>
                  <a:gd name="T39" fmla="*/ 0 h 325"/>
                  <a:gd name="T40" fmla="*/ 0 w 562"/>
                  <a:gd name="T41" fmla="*/ 0 h 325"/>
                  <a:gd name="T42" fmla="*/ 0 w 562"/>
                  <a:gd name="T43" fmla="*/ 0 h 325"/>
                  <a:gd name="T44" fmla="*/ 0 w 562"/>
                  <a:gd name="T45" fmla="*/ 0 h 325"/>
                  <a:gd name="T46" fmla="*/ 0 w 562"/>
                  <a:gd name="T47" fmla="*/ 0 h 325"/>
                  <a:gd name="T48" fmla="*/ 0 w 562"/>
                  <a:gd name="T49" fmla="*/ 0 h 325"/>
                  <a:gd name="T50" fmla="*/ 0 w 562"/>
                  <a:gd name="T51" fmla="*/ 0 h 325"/>
                  <a:gd name="T52" fmla="*/ 0 w 562"/>
                  <a:gd name="T53" fmla="*/ 0 h 325"/>
                  <a:gd name="T54" fmla="*/ 0 w 562"/>
                  <a:gd name="T55" fmla="*/ 0 h 325"/>
                  <a:gd name="T56" fmla="*/ 0 w 562"/>
                  <a:gd name="T57" fmla="*/ 0 h 325"/>
                  <a:gd name="T58" fmla="*/ 0 w 562"/>
                  <a:gd name="T59" fmla="*/ 0 h 325"/>
                  <a:gd name="T60" fmla="*/ 0 w 562"/>
                  <a:gd name="T61" fmla="*/ 0 h 325"/>
                  <a:gd name="T62" fmla="*/ 0 w 562"/>
                  <a:gd name="T63" fmla="*/ 0 h 325"/>
                  <a:gd name="T64" fmla="*/ 0 w 562"/>
                  <a:gd name="T65" fmla="*/ 0 h 325"/>
                  <a:gd name="T66" fmla="*/ 0 w 562"/>
                  <a:gd name="T67" fmla="*/ 0 h 325"/>
                  <a:gd name="T68" fmla="*/ 0 w 562"/>
                  <a:gd name="T69" fmla="*/ 0 h 325"/>
                  <a:gd name="T70" fmla="*/ 0 w 562"/>
                  <a:gd name="T71" fmla="*/ 0 h 325"/>
                  <a:gd name="T72" fmla="*/ 0 w 562"/>
                  <a:gd name="T73" fmla="*/ 0 h 325"/>
                  <a:gd name="T74" fmla="*/ 0 w 562"/>
                  <a:gd name="T75" fmla="*/ 0 h 325"/>
                  <a:gd name="T76" fmla="*/ 0 w 562"/>
                  <a:gd name="T77" fmla="*/ 0 h 325"/>
                  <a:gd name="T78" fmla="*/ 0 w 562"/>
                  <a:gd name="T79" fmla="*/ 0 h 325"/>
                  <a:gd name="T80" fmla="*/ 0 w 562"/>
                  <a:gd name="T81" fmla="*/ 0 h 325"/>
                  <a:gd name="T82" fmla="*/ 0 w 562"/>
                  <a:gd name="T83" fmla="*/ 0 h 325"/>
                  <a:gd name="T84" fmla="*/ 0 w 562"/>
                  <a:gd name="T85" fmla="*/ 0 h 325"/>
                  <a:gd name="T86" fmla="*/ 0 w 562"/>
                  <a:gd name="T87" fmla="*/ 0 h 325"/>
                  <a:gd name="T88" fmla="*/ 0 w 562"/>
                  <a:gd name="T89" fmla="*/ 0 h 325"/>
                  <a:gd name="T90" fmla="*/ 0 w 562"/>
                  <a:gd name="T91" fmla="*/ 0 h 325"/>
                  <a:gd name="T92" fmla="*/ 0 w 562"/>
                  <a:gd name="T93" fmla="*/ 0 h 325"/>
                  <a:gd name="T94" fmla="*/ 0 w 562"/>
                  <a:gd name="T95" fmla="*/ 0 h 325"/>
                  <a:gd name="T96" fmla="*/ 0 w 562"/>
                  <a:gd name="T97" fmla="*/ 0 h 325"/>
                  <a:gd name="T98" fmla="*/ 0 w 562"/>
                  <a:gd name="T99" fmla="*/ 0 h 325"/>
                  <a:gd name="T100" fmla="*/ 0 w 562"/>
                  <a:gd name="T101" fmla="*/ 0 h 325"/>
                  <a:gd name="T102" fmla="*/ 0 w 562"/>
                  <a:gd name="T103" fmla="*/ 0 h 325"/>
                  <a:gd name="T104" fmla="*/ 0 w 562"/>
                  <a:gd name="T105" fmla="*/ 0 h 325"/>
                  <a:gd name="T106" fmla="*/ 0 w 562"/>
                  <a:gd name="T107" fmla="*/ 0 h 325"/>
                  <a:gd name="T108" fmla="*/ 0 w 562"/>
                  <a:gd name="T109" fmla="*/ 0 h 325"/>
                  <a:gd name="T110" fmla="*/ 0 w 562"/>
                  <a:gd name="T111" fmla="*/ 0 h 3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2"/>
                  <a:gd name="T169" fmla="*/ 0 h 325"/>
                  <a:gd name="T170" fmla="*/ 562 w 562"/>
                  <a:gd name="T171" fmla="*/ 325 h 3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2" h="325">
                    <a:moveTo>
                      <a:pt x="221" y="13"/>
                    </a:moveTo>
                    <a:lnTo>
                      <a:pt x="228" y="14"/>
                    </a:lnTo>
                    <a:lnTo>
                      <a:pt x="235" y="18"/>
                    </a:lnTo>
                    <a:lnTo>
                      <a:pt x="241" y="21"/>
                    </a:lnTo>
                    <a:lnTo>
                      <a:pt x="247" y="24"/>
                    </a:lnTo>
                    <a:lnTo>
                      <a:pt x="253" y="28"/>
                    </a:lnTo>
                    <a:lnTo>
                      <a:pt x="258" y="31"/>
                    </a:lnTo>
                    <a:lnTo>
                      <a:pt x="263" y="33"/>
                    </a:lnTo>
                    <a:lnTo>
                      <a:pt x="268" y="34"/>
                    </a:lnTo>
                    <a:lnTo>
                      <a:pt x="271" y="34"/>
                    </a:lnTo>
                    <a:lnTo>
                      <a:pt x="271" y="36"/>
                    </a:lnTo>
                    <a:lnTo>
                      <a:pt x="270" y="38"/>
                    </a:lnTo>
                    <a:lnTo>
                      <a:pt x="268" y="39"/>
                    </a:lnTo>
                    <a:lnTo>
                      <a:pt x="263" y="41"/>
                    </a:lnTo>
                    <a:lnTo>
                      <a:pt x="258" y="43"/>
                    </a:lnTo>
                    <a:lnTo>
                      <a:pt x="252" y="44"/>
                    </a:lnTo>
                    <a:lnTo>
                      <a:pt x="245" y="44"/>
                    </a:lnTo>
                    <a:lnTo>
                      <a:pt x="239" y="44"/>
                    </a:lnTo>
                    <a:lnTo>
                      <a:pt x="234" y="42"/>
                    </a:lnTo>
                    <a:lnTo>
                      <a:pt x="228" y="40"/>
                    </a:lnTo>
                    <a:lnTo>
                      <a:pt x="224" y="38"/>
                    </a:lnTo>
                    <a:lnTo>
                      <a:pt x="220" y="34"/>
                    </a:lnTo>
                    <a:lnTo>
                      <a:pt x="217" y="31"/>
                    </a:lnTo>
                    <a:lnTo>
                      <a:pt x="214" y="28"/>
                    </a:lnTo>
                    <a:lnTo>
                      <a:pt x="209" y="25"/>
                    </a:lnTo>
                    <a:lnTo>
                      <a:pt x="203" y="23"/>
                    </a:lnTo>
                    <a:lnTo>
                      <a:pt x="197" y="22"/>
                    </a:lnTo>
                    <a:lnTo>
                      <a:pt x="189" y="23"/>
                    </a:lnTo>
                    <a:lnTo>
                      <a:pt x="183" y="26"/>
                    </a:lnTo>
                    <a:lnTo>
                      <a:pt x="175" y="28"/>
                    </a:lnTo>
                    <a:lnTo>
                      <a:pt x="170" y="31"/>
                    </a:lnTo>
                    <a:lnTo>
                      <a:pt x="165" y="33"/>
                    </a:lnTo>
                    <a:lnTo>
                      <a:pt x="161" y="33"/>
                    </a:lnTo>
                    <a:lnTo>
                      <a:pt x="156" y="33"/>
                    </a:lnTo>
                    <a:lnTo>
                      <a:pt x="150" y="33"/>
                    </a:lnTo>
                    <a:lnTo>
                      <a:pt x="142" y="34"/>
                    </a:lnTo>
                    <a:lnTo>
                      <a:pt x="134" y="37"/>
                    </a:lnTo>
                    <a:lnTo>
                      <a:pt x="126" y="39"/>
                    </a:lnTo>
                    <a:lnTo>
                      <a:pt x="119" y="41"/>
                    </a:lnTo>
                    <a:lnTo>
                      <a:pt x="115" y="44"/>
                    </a:lnTo>
                    <a:lnTo>
                      <a:pt x="114" y="47"/>
                    </a:lnTo>
                    <a:lnTo>
                      <a:pt x="113" y="50"/>
                    </a:lnTo>
                    <a:lnTo>
                      <a:pt x="107" y="53"/>
                    </a:lnTo>
                    <a:lnTo>
                      <a:pt x="99" y="56"/>
                    </a:lnTo>
                    <a:lnTo>
                      <a:pt x="90" y="58"/>
                    </a:lnTo>
                    <a:lnTo>
                      <a:pt x="80" y="60"/>
                    </a:lnTo>
                    <a:lnTo>
                      <a:pt x="71" y="62"/>
                    </a:lnTo>
                    <a:lnTo>
                      <a:pt x="64" y="65"/>
                    </a:lnTo>
                    <a:lnTo>
                      <a:pt x="61" y="69"/>
                    </a:lnTo>
                    <a:lnTo>
                      <a:pt x="59" y="73"/>
                    </a:lnTo>
                    <a:lnTo>
                      <a:pt x="55" y="78"/>
                    </a:lnTo>
                    <a:lnTo>
                      <a:pt x="49" y="81"/>
                    </a:lnTo>
                    <a:lnTo>
                      <a:pt x="44" y="85"/>
                    </a:lnTo>
                    <a:lnTo>
                      <a:pt x="39" y="89"/>
                    </a:lnTo>
                    <a:lnTo>
                      <a:pt x="35" y="93"/>
                    </a:lnTo>
                    <a:lnTo>
                      <a:pt x="33" y="100"/>
                    </a:lnTo>
                    <a:lnTo>
                      <a:pt x="33" y="106"/>
                    </a:lnTo>
                    <a:lnTo>
                      <a:pt x="31" y="123"/>
                    </a:lnTo>
                    <a:lnTo>
                      <a:pt x="26" y="143"/>
                    </a:lnTo>
                    <a:lnTo>
                      <a:pt x="22" y="162"/>
                    </a:lnTo>
                    <a:lnTo>
                      <a:pt x="24" y="177"/>
                    </a:lnTo>
                    <a:lnTo>
                      <a:pt x="33" y="188"/>
                    </a:lnTo>
                    <a:lnTo>
                      <a:pt x="43" y="199"/>
                    </a:lnTo>
                    <a:lnTo>
                      <a:pt x="52" y="209"/>
                    </a:lnTo>
                    <a:lnTo>
                      <a:pt x="55" y="220"/>
                    </a:lnTo>
                    <a:lnTo>
                      <a:pt x="56" y="225"/>
                    </a:lnTo>
                    <a:lnTo>
                      <a:pt x="59" y="229"/>
                    </a:lnTo>
                    <a:lnTo>
                      <a:pt x="63" y="235"/>
                    </a:lnTo>
                    <a:lnTo>
                      <a:pt x="70" y="239"/>
                    </a:lnTo>
                    <a:lnTo>
                      <a:pt x="75" y="244"/>
                    </a:lnTo>
                    <a:lnTo>
                      <a:pt x="80" y="249"/>
                    </a:lnTo>
                    <a:lnTo>
                      <a:pt x="84" y="255"/>
                    </a:lnTo>
                    <a:lnTo>
                      <a:pt x="87" y="260"/>
                    </a:lnTo>
                    <a:lnTo>
                      <a:pt x="90" y="265"/>
                    </a:lnTo>
                    <a:lnTo>
                      <a:pt x="95" y="267"/>
                    </a:lnTo>
                    <a:lnTo>
                      <a:pt x="101" y="270"/>
                    </a:lnTo>
                    <a:lnTo>
                      <a:pt x="109" y="270"/>
                    </a:lnTo>
                    <a:lnTo>
                      <a:pt x="116" y="271"/>
                    </a:lnTo>
                    <a:lnTo>
                      <a:pt x="123" y="272"/>
                    </a:lnTo>
                    <a:lnTo>
                      <a:pt x="129" y="273"/>
                    </a:lnTo>
                    <a:lnTo>
                      <a:pt x="132" y="276"/>
                    </a:lnTo>
                    <a:lnTo>
                      <a:pt x="136" y="279"/>
                    </a:lnTo>
                    <a:lnTo>
                      <a:pt x="143" y="282"/>
                    </a:lnTo>
                    <a:lnTo>
                      <a:pt x="150" y="285"/>
                    </a:lnTo>
                    <a:lnTo>
                      <a:pt x="159" y="286"/>
                    </a:lnTo>
                    <a:lnTo>
                      <a:pt x="167" y="287"/>
                    </a:lnTo>
                    <a:lnTo>
                      <a:pt x="175" y="286"/>
                    </a:lnTo>
                    <a:lnTo>
                      <a:pt x="184" y="284"/>
                    </a:lnTo>
                    <a:lnTo>
                      <a:pt x="190" y="279"/>
                    </a:lnTo>
                    <a:lnTo>
                      <a:pt x="197" y="275"/>
                    </a:lnTo>
                    <a:lnTo>
                      <a:pt x="204" y="274"/>
                    </a:lnTo>
                    <a:lnTo>
                      <a:pt x="213" y="274"/>
                    </a:lnTo>
                    <a:lnTo>
                      <a:pt x="221" y="276"/>
                    </a:lnTo>
                    <a:lnTo>
                      <a:pt x="229" y="277"/>
                    </a:lnTo>
                    <a:lnTo>
                      <a:pt x="238" y="277"/>
                    </a:lnTo>
                    <a:lnTo>
                      <a:pt x="245" y="276"/>
                    </a:lnTo>
                    <a:lnTo>
                      <a:pt x="251" y="273"/>
                    </a:lnTo>
                    <a:lnTo>
                      <a:pt x="258" y="263"/>
                    </a:lnTo>
                    <a:lnTo>
                      <a:pt x="262" y="256"/>
                    </a:lnTo>
                    <a:lnTo>
                      <a:pt x="265" y="248"/>
                    </a:lnTo>
                    <a:lnTo>
                      <a:pt x="273" y="242"/>
                    </a:lnTo>
                    <a:lnTo>
                      <a:pt x="278" y="239"/>
                    </a:lnTo>
                    <a:lnTo>
                      <a:pt x="282" y="236"/>
                    </a:lnTo>
                    <a:lnTo>
                      <a:pt x="288" y="232"/>
                    </a:lnTo>
                    <a:lnTo>
                      <a:pt x="292" y="228"/>
                    </a:lnTo>
                    <a:lnTo>
                      <a:pt x="296" y="224"/>
                    </a:lnTo>
                    <a:lnTo>
                      <a:pt x="300" y="220"/>
                    </a:lnTo>
                    <a:lnTo>
                      <a:pt x="306" y="216"/>
                    </a:lnTo>
                    <a:lnTo>
                      <a:pt x="312" y="209"/>
                    </a:lnTo>
                    <a:lnTo>
                      <a:pt x="323" y="218"/>
                    </a:lnTo>
                    <a:lnTo>
                      <a:pt x="324" y="231"/>
                    </a:lnTo>
                    <a:lnTo>
                      <a:pt x="324" y="244"/>
                    </a:lnTo>
                    <a:lnTo>
                      <a:pt x="328" y="259"/>
                    </a:lnTo>
                    <a:lnTo>
                      <a:pt x="335" y="267"/>
                    </a:lnTo>
                    <a:lnTo>
                      <a:pt x="342" y="271"/>
                    </a:lnTo>
                    <a:lnTo>
                      <a:pt x="348" y="275"/>
                    </a:lnTo>
                    <a:lnTo>
                      <a:pt x="358" y="284"/>
                    </a:lnTo>
                    <a:lnTo>
                      <a:pt x="364" y="290"/>
                    </a:lnTo>
                    <a:lnTo>
                      <a:pt x="370" y="293"/>
                    </a:lnTo>
                    <a:lnTo>
                      <a:pt x="378" y="294"/>
                    </a:lnTo>
                    <a:lnTo>
                      <a:pt x="384" y="295"/>
                    </a:lnTo>
                    <a:lnTo>
                      <a:pt x="390" y="294"/>
                    </a:lnTo>
                    <a:lnTo>
                      <a:pt x="398" y="294"/>
                    </a:lnTo>
                    <a:lnTo>
                      <a:pt x="403" y="295"/>
                    </a:lnTo>
                    <a:lnTo>
                      <a:pt x="408" y="296"/>
                    </a:lnTo>
                    <a:lnTo>
                      <a:pt x="413" y="298"/>
                    </a:lnTo>
                    <a:lnTo>
                      <a:pt x="418" y="299"/>
                    </a:lnTo>
                    <a:lnTo>
                      <a:pt x="422" y="300"/>
                    </a:lnTo>
                    <a:lnTo>
                      <a:pt x="427" y="300"/>
                    </a:lnTo>
                    <a:lnTo>
                      <a:pt x="434" y="301"/>
                    </a:lnTo>
                    <a:lnTo>
                      <a:pt x="440" y="301"/>
                    </a:lnTo>
                    <a:lnTo>
                      <a:pt x="448" y="301"/>
                    </a:lnTo>
                    <a:lnTo>
                      <a:pt x="457" y="301"/>
                    </a:lnTo>
                    <a:lnTo>
                      <a:pt x="468" y="300"/>
                    </a:lnTo>
                    <a:lnTo>
                      <a:pt x="476" y="299"/>
                    </a:lnTo>
                    <a:lnTo>
                      <a:pt x="484" y="296"/>
                    </a:lnTo>
                    <a:lnTo>
                      <a:pt x="490" y="294"/>
                    </a:lnTo>
                    <a:lnTo>
                      <a:pt x="495" y="292"/>
                    </a:lnTo>
                    <a:lnTo>
                      <a:pt x="501" y="290"/>
                    </a:lnTo>
                    <a:lnTo>
                      <a:pt x="505" y="290"/>
                    </a:lnTo>
                    <a:lnTo>
                      <a:pt x="508" y="292"/>
                    </a:lnTo>
                    <a:lnTo>
                      <a:pt x="511" y="293"/>
                    </a:lnTo>
                    <a:lnTo>
                      <a:pt x="516" y="292"/>
                    </a:lnTo>
                    <a:lnTo>
                      <a:pt x="522" y="287"/>
                    </a:lnTo>
                    <a:lnTo>
                      <a:pt x="527" y="283"/>
                    </a:lnTo>
                    <a:lnTo>
                      <a:pt x="534" y="278"/>
                    </a:lnTo>
                    <a:lnTo>
                      <a:pt x="543" y="273"/>
                    </a:lnTo>
                    <a:lnTo>
                      <a:pt x="551" y="267"/>
                    </a:lnTo>
                    <a:lnTo>
                      <a:pt x="562" y="264"/>
                    </a:lnTo>
                    <a:lnTo>
                      <a:pt x="556" y="279"/>
                    </a:lnTo>
                    <a:lnTo>
                      <a:pt x="547" y="291"/>
                    </a:lnTo>
                    <a:lnTo>
                      <a:pt x="539" y="300"/>
                    </a:lnTo>
                    <a:lnTo>
                      <a:pt x="530" y="306"/>
                    </a:lnTo>
                    <a:lnTo>
                      <a:pt x="522" y="311"/>
                    </a:lnTo>
                    <a:lnTo>
                      <a:pt x="514" y="313"/>
                    </a:lnTo>
                    <a:lnTo>
                      <a:pt x="508" y="314"/>
                    </a:lnTo>
                    <a:lnTo>
                      <a:pt x="505" y="313"/>
                    </a:lnTo>
                    <a:lnTo>
                      <a:pt x="498" y="311"/>
                    </a:lnTo>
                    <a:lnTo>
                      <a:pt x="491" y="311"/>
                    </a:lnTo>
                    <a:lnTo>
                      <a:pt x="480" y="313"/>
                    </a:lnTo>
                    <a:lnTo>
                      <a:pt x="470" y="317"/>
                    </a:lnTo>
                    <a:lnTo>
                      <a:pt x="459" y="320"/>
                    </a:lnTo>
                    <a:lnTo>
                      <a:pt x="449" y="323"/>
                    </a:lnTo>
                    <a:lnTo>
                      <a:pt x="440" y="325"/>
                    </a:lnTo>
                    <a:lnTo>
                      <a:pt x="434" y="324"/>
                    </a:lnTo>
                    <a:lnTo>
                      <a:pt x="429" y="322"/>
                    </a:lnTo>
                    <a:lnTo>
                      <a:pt x="423" y="320"/>
                    </a:lnTo>
                    <a:lnTo>
                      <a:pt x="418" y="318"/>
                    </a:lnTo>
                    <a:lnTo>
                      <a:pt x="413" y="316"/>
                    </a:lnTo>
                    <a:lnTo>
                      <a:pt x="406" y="315"/>
                    </a:lnTo>
                    <a:lnTo>
                      <a:pt x="400" y="315"/>
                    </a:lnTo>
                    <a:lnTo>
                      <a:pt x="394" y="316"/>
                    </a:lnTo>
                    <a:lnTo>
                      <a:pt x="387" y="318"/>
                    </a:lnTo>
                    <a:lnTo>
                      <a:pt x="379" y="320"/>
                    </a:lnTo>
                    <a:lnTo>
                      <a:pt x="370" y="319"/>
                    </a:lnTo>
                    <a:lnTo>
                      <a:pt x="361" y="316"/>
                    </a:lnTo>
                    <a:lnTo>
                      <a:pt x="353" y="312"/>
                    </a:lnTo>
                    <a:lnTo>
                      <a:pt x="345" y="305"/>
                    </a:lnTo>
                    <a:lnTo>
                      <a:pt x="339" y="299"/>
                    </a:lnTo>
                    <a:lnTo>
                      <a:pt x="333" y="293"/>
                    </a:lnTo>
                    <a:lnTo>
                      <a:pt x="329" y="287"/>
                    </a:lnTo>
                    <a:lnTo>
                      <a:pt x="322" y="279"/>
                    </a:lnTo>
                    <a:lnTo>
                      <a:pt x="314" y="272"/>
                    </a:lnTo>
                    <a:lnTo>
                      <a:pt x="308" y="260"/>
                    </a:lnTo>
                    <a:lnTo>
                      <a:pt x="308" y="237"/>
                    </a:lnTo>
                    <a:lnTo>
                      <a:pt x="300" y="242"/>
                    </a:lnTo>
                    <a:lnTo>
                      <a:pt x="292" y="247"/>
                    </a:lnTo>
                    <a:lnTo>
                      <a:pt x="286" y="255"/>
                    </a:lnTo>
                    <a:lnTo>
                      <a:pt x="279" y="265"/>
                    </a:lnTo>
                    <a:lnTo>
                      <a:pt x="274" y="276"/>
                    </a:lnTo>
                    <a:lnTo>
                      <a:pt x="270" y="283"/>
                    </a:lnTo>
                    <a:lnTo>
                      <a:pt x="264" y="288"/>
                    </a:lnTo>
                    <a:lnTo>
                      <a:pt x="259" y="293"/>
                    </a:lnTo>
                    <a:lnTo>
                      <a:pt x="254" y="295"/>
                    </a:lnTo>
                    <a:lnTo>
                      <a:pt x="249" y="296"/>
                    </a:lnTo>
                    <a:lnTo>
                      <a:pt x="243" y="297"/>
                    </a:lnTo>
                    <a:lnTo>
                      <a:pt x="238" y="298"/>
                    </a:lnTo>
                    <a:lnTo>
                      <a:pt x="233" y="298"/>
                    </a:lnTo>
                    <a:lnTo>
                      <a:pt x="227" y="297"/>
                    </a:lnTo>
                    <a:lnTo>
                      <a:pt x="221" y="296"/>
                    </a:lnTo>
                    <a:lnTo>
                      <a:pt x="216" y="295"/>
                    </a:lnTo>
                    <a:lnTo>
                      <a:pt x="209" y="295"/>
                    </a:lnTo>
                    <a:lnTo>
                      <a:pt x="204" y="295"/>
                    </a:lnTo>
                    <a:lnTo>
                      <a:pt x="198" y="296"/>
                    </a:lnTo>
                    <a:lnTo>
                      <a:pt x="190" y="299"/>
                    </a:lnTo>
                    <a:lnTo>
                      <a:pt x="182" y="303"/>
                    </a:lnTo>
                    <a:lnTo>
                      <a:pt x="173" y="306"/>
                    </a:lnTo>
                    <a:lnTo>
                      <a:pt x="165" y="307"/>
                    </a:lnTo>
                    <a:lnTo>
                      <a:pt x="156" y="309"/>
                    </a:lnTo>
                    <a:lnTo>
                      <a:pt x="148" y="307"/>
                    </a:lnTo>
                    <a:lnTo>
                      <a:pt x="139" y="305"/>
                    </a:lnTo>
                    <a:lnTo>
                      <a:pt x="132" y="302"/>
                    </a:lnTo>
                    <a:lnTo>
                      <a:pt x="126" y="297"/>
                    </a:lnTo>
                    <a:lnTo>
                      <a:pt x="117" y="290"/>
                    </a:lnTo>
                    <a:lnTo>
                      <a:pt x="109" y="285"/>
                    </a:lnTo>
                    <a:lnTo>
                      <a:pt x="100" y="283"/>
                    </a:lnTo>
                    <a:lnTo>
                      <a:pt x="93" y="282"/>
                    </a:lnTo>
                    <a:lnTo>
                      <a:pt x="85" y="281"/>
                    </a:lnTo>
                    <a:lnTo>
                      <a:pt x="80" y="281"/>
                    </a:lnTo>
                    <a:lnTo>
                      <a:pt x="75" y="281"/>
                    </a:lnTo>
                    <a:lnTo>
                      <a:pt x="71" y="279"/>
                    </a:lnTo>
                    <a:lnTo>
                      <a:pt x="65" y="275"/>
                    </a:lnTo>
                    <a:lnTo>
                      <a:pt x="62" y="270"/>
                    </a:lnTo>
                    <a:lnTo>
                      <a:pt x="58" y="262"/>
                    </a:lnTo>
                    <a:lnTo>
                      <a:pt x="53" y="252"/>
                    </a:lnTo>
                    <a:lnTo>
                      <a:pt x="49" y="245"/>
                    </a:lnTo>
                    <a:lnTo>
                      <a:pt x="45" y="241"/>
                    </a:lnTo>
                    <a:lnTo>
                      <a:pt x="40" y="237"/>
                    </a:lnTo>
                    <a:lnTo>
                      <a:pt x="35" y="234"/>
                    </a:lnTo>
                    <a:lnTo>
                      <a:pt x="29" y="231"/>
                    </a:lnTo>
                    <a:lnTo>
                      <a:pt x="25" y="227"/>
                    </a:lnTo>
                    <a:lnTo>
                      <a:pt x="21" y="223"/>
                    </a:lnTo>
                    <a:lnTo>
                      <a:pt x="18" y="219"/>
                    </a:lnTo>
                    <a:lnTo>
                      <a:pt x="15" y="210"/>
                    </a:lnTo>
                    <a:lnTo>
                      <a:pt x="15" y="202"/>
                    </a:lnTo>
                    <a:lnTo>
                      <a:pt x="12" y="193"/>
                    </a:lnTo>
                    <a:lnTo>
                      <a:pt x="5" y="179"/>
                    </a:lnTo>
                    <a:lnTo>
                      <a:pt x="0" y="163"/>
                    </a:lnTo>
                    <a:lnTo>
                      <a:pt x="2" y="151"/>
                    </a:lnTo>
                    <a:lnTo>
                      <a:pt x="6" y="142"/>
                    </a:lnTo>
                    <a:lnTo>
                      <a:pt x="5" y="135"/>
                    </a:lnTo>
                    <a:lnTo>
                      <a:pt x="4" y="121"/>
                    </a:lnTo>
                    <a:lnTo>
                      <a:pt x="8" y="102"/>
                    </a:lnTo>
                    <a:lnTo>
                      <a:pt x="16" y="84"/>
                    </a:lnTo>
                    <a:lnTo>
                      <a:pt x="26" y="75"/>
                    </a:lnTo>
                    <a:lnTo>
                      <a:pt x="33" y="71"/>
                    </a:lnTo>
                    <a:lnTo>
                      <a:pt x="38" y="67"/>
                    </a:lnTo>
                    <a:lnTo>
                      <a:pt x="43" y="61"/>
                    </a:lnTo>
                    <a:lnTo>
                      <a:pt x="48" y="53"/>
                    </a:lnTo>
                    <a:lnTo>
                      <a:pt x="54" y="47"/>
                    </a:lnTo>
                    <a:lnTo>
                      <a:pt x="59" y="42"/>
                    </a:lnTo>
                    <a:lnTo>
                      <a:pt x="65" y="39"/>
                    </a:lnTo>
                    <a:lnTo>
                      <a:pt x="73" y="38"/>
                    </a:lnTo>
                    <a:lnTo>
                      <a:pt x="80" y="38"/>
                    </a:lnTo>
                    <a:lnTo>
                      <a:pt x="87" y="36"/>
                    </a:lnTo>
                    <a:lnTo>
                      <a:pt x="92" y="32"/>
                    </a:lnTo>
                    <a:lnTo>
                      <a:pt x="98" y="29"/>
                    </a:lnTo>
                    <a:lnTo>
                      <a:pt x="102" y="26"/>
                    </a:lnTo>
                    <a:lnTo>
                      <a:pt x="108" y="23"/>
                    </a:lnTo>
                    <a:lnTo>
                      <a:pt x="113" y="22"/>
                    </a:lnTo>
                    <a:lnTo>
                      <a:pt x="117" y="22"/>
                    </a:lnTo>
                    <a:lnTo>
                      <a:pt x="121" y="22"/>
                    </a:lnTo>
                    <a:lnTo>
                      <a:pt x="127" y="20"/>
                    </a:lnTo>
                    <a:lnTo>
                      <a:pt x="133" y="18"/>
                    </a:lnTo>
                    <a:lnTo>
                      <a:pt x="139" y="14"/>
                    </a:lnTo>
                    <a:lnTo>
                      <a:pt x="146" y="11"/>
                    </a:lnTo>
                    <a:lnTo>
                      <a:pt x="152" y="9"/>
                    </a:lnTo>
                    <a:lnTo>
                      <a:pt x="157" y="8"/>
                    </a:lnTo>
                    <a:lnTo>
                      <a:pt x="162" y="10"/>
                    </a:lnTo>
                    <a:lnTo>
                      <a:pt x="166" y="11"/>
                    </a:lnTo>
                    <a:lnTo>
                      <a:pt x="170" y="11"/>
                    </a:lnTo>
                    <a:lnTo>
                      <a:pt x="175" y="9"/>
                    </a:lnTo>
                    <a:lnTo>
                      <a:pt x="180" y="6"/>
                    </a:lnTo>
                    <a:lnTo>
                      <a:pt x="184" y="3"/>
                    </a:lnTo>
                    <a:lnTo>
                      <a:pt x="189" y="1"/>
                    </a:lnTo>
                    <a:lnTo>
                      <a:pt x="193" y="0"/>
                    </a:lnTo>
                    <a:lnTo>
                      <a:pt x="198" y="1"/>
                    </a:lnTo>
                    <a:lnTo>
                      <a:pt x="206" y="5"/>
                    </a:lnTo>
                    <a:lnTo>
                      <a:pt x="211" y="9"/>
                    </a:lnTo>
                    <a:lnTo>
                      <a:pt x="217" y="12"/>
                    </a:lnTo>
                    <a:lnTo>
                      <a:pt x="221" y="13"/>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sp>
        <p:nvSpPr>
          <p:cNvPr id="6" name="Slide Number Placeholder 5"/>
          <p:cNvSpPr>
            <a:spLocks noGrp="1"/>
          </p:cNvSpPr>
          <p:nvPr>
            <p:ph type="sldNum" sz="quarter" idx="12"/>
          </p:nvPr>
        </p:nvSpPr>
        <p:spPr/>
        <p:txBody>
          <a:bodyPr/>
          <a:lstStyle/>
          <a:p>
            <a:fld id="{B8E46DEE-15D5-4039-836C-0562E02347E2}" type="slidenum">
              <a:rPr lang="en-GB" smtClean="0"/>
              <a:pPr/>
              <a:t>19</a:t>
            </a:fld>
            <a:endParaRPr lang="en-GB"/>
          </a:p>
        </p:txBody>
      </p:sp>
      <p:sp>
        <p:nvSpPr>
          <p:cNvPr id="89" name="TextBox 88"/>
          <p:cNvSpPr txBox="1"/>
          <p:nvPr/>
        </p:nvSpPr>
        <p:spPr>
          <a:xfrm>
            <a:off x="1316785" y="5376985"/>
            <a:ext cx="3986989" cy="590931"/>
          </a:xfrm>
          <a:prstGeom prst="rect">
            <a:avLst/>
          </a:prstGeom>
          <a:noFill/>
        </p:spPr>
        <p:txBody>
          <a:bodyPr wrap="none" rtlCol="0">
            <a:spAutoFit/>
          </a:bodyPr>
          <a:lstStyle/>
          <a:p>
            <a:pPr marL="285750" indent="-285750">
              <a:lnSpc>
                <a:spcPct val="90000"/>
              </a:lnSpc>
              <a:buClr>
                <a:srgbClr val="00FF00"/>
              </a:buClr>
              <a:buFont typeface="Wingdings" pitchFamily="2" charset="2"/>
              <a:buChar char="§"/>
            </a:pPr>
            <a:r>
              <a:rPr lang="en-US" altLang="zh-CN" b="1" dirty="0" smtClean="0">
                <a:solidFill>
                  <a:srgbClr val="0000FF"/>
                </a:solidFill>
                <a:latin typeface="Times" pitchFamily="18" charset="0"/>
                <a:ea typeface="宋体" pitchFamily="2" charset="-122"/>
                <a:cs typeface="Arial" pitchFamily="34" charset="0"/>
              </a:rPr>
              <a:t>At low </a:t>
            </a:r>
            <a:r>
              <a:rPr lang="en-US" altLang="zh-CN" b="1" dirty="0" smtClean="0">
                <a:solidFill>
                  <a:srgbClr val="0000CC"/>
                </a:solidFill>
                <a:latin typeface="Times" pitchFamily="18" charset="0"/>
                <a:ea typeface="宋体" pitchFamily="2" charset="-122"/>
                <a:cs typeface="Arial" pitchFamily="34" charset="0"/>
              </a:rPr>
              <a:t>elevation the effect is several</a:t>
            </a:r>
          </a:p>
          <a:p>
            <a:pPr>
              <a:lnSpc>
                <a:spcPct val="90000"/>
              </a:lnSpc>
            </a:pPr>
            <a:r>
              <a:rPr lang="en-US" altLang="zh-CN" b="1" dirty="0" smtClean="0">
                <a:solidFill>
                  <a:srgbClr val="0000CC"/>
                </a:solidFill>
                <a:latin typeface="Times" pitchFamily="18" charset="0"/>
                <a:ea typeface="宋体" pitchFamily="2" charset="-122"/>
                <a:cs typeface="Arial" pitchFamily="34" charset="0"/>
              </a:rPr>
              <a:t>      tens of meters</a:t>
            </a:r>
            <a:endParaRPr lang="en-GB" b="1" dirty="0">
              <a:solidFill>
                <a:srgbClr val="0000CC"/>
              </a:solidFill>
              <a:latin typeface="Times" pitchFamily="18" charset="0"/>
            </a:endParaRPr>
          </a:p>
        </p:txBody>
      </p:sp>
      <p:grpSp>
        <p:nvGrpSpPr>
          <p:cNvPr id="13" name="Group 12"/>
          <p:cNvGrpSpPr/>
          <p:nvPr/>
        </p:nvGrpSpPr>
        <p:grpSpPr>
          <a:xfrm>
            <a:off x="248481" y="800832"/>
            <a:ext cx="7933245" cy="5868528"/>
            <a:chOff x="248481" y="800832"/>
            <a:chExt cx="7933245" cy="5868528"/>
          </a:xfrm>
        </p:grpSpPr>
        <p:grpSp>
          <p:nvGrpSpPr>
            <p:cNvPr id="70" name="Group 69"/>
            <p:cNvGrpSpPr/>
            <p:nvPr/>
          </p:nvGrpSpPr>
          <p:grpSpPr>
            <a:xfrm>
              <a:off x="248481" y="4583181"/>
              <a:ext cx="926750" cy="1032803"/>
              <a:chOff x="1124009" y="4078202"/>
              <a:chExt cx="926750" cy="1032803"/>
            </a:xfrm>
            <a:solidFill>
              <a:schemeClr val="accent6">
                <a:lumMod val="40000"/>
                <a:lumOff val="60000"/>
              </a:schemeClr>
            </a:solidFill>
          </p:grpSpPr>
          <p:sp>
            <p:nvSpPr>
              <p:cNvPr id="67" name="Chord 66"/>
              <p:cNvSpPr/>
              <p:nvPr/>
            </p:nvSpPr>
            <p:spPr>
              <a:xfrm rot="6444499">
                <a:off x="1136215" y="4065996"/>
                <a:ext cx="902337" cy="926750"/>
              </a:xfrm>
              <a:prstGeom prst="chord">
                <a:avLst>
                  <a:gd name="adj1" fmla="val 3289740"/>
                  <a:gd name="adj2" fmla="val 16200000"/>
                </a:avLst>
              </a:prstGeom>
              <a:gr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lowchart: Process 67"/>
              <p:cNvSpPr/>
              <p:nvPr/>
            </p:nvSpPr>
            <p:spPr>
              <a:xfrm>
                <a:off x="1394348" y="4689525"/>
                <a:ext cx="323055" cy="421480"/>
              </a:xfrm>
              <a:prstGeom prst="flowChartProcess">
                <a:avLst/>
              </a:prstGeom>
              <a:gr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1" name="Picture 58"/>
            <p:cNvPicPr>
              <a:picLocks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2040" y="872840"/>
              <a:ext cx="871159" cy="82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Freeform 35843"/>
            <p:cNvSpPr/>
            <p:nvPr/>
          </p:nvSpPr>
          <p:spPr>
            <a:xfrm>
              <a:off x="1013959" y="1334754"/>
              <a:ext cx="4294439" cy="3267479"/>
            </a:xfrm>
            <a:custGeom>
              <a:avLst/>
              <a:gdLst>
                <a:gd name="connsiteX0" fmla="*/ 4095908 w 4095908"/>
                <a:gd name="connsiteY0" fmla="*/ 0 h 3498902"/>
                <a:gd name="connsiteX1" fmla="*/ 2622288 w 4095908"/>
                <a:gd name="connsiteY1" fmla="*/ 1156224 h 3498902"/>
                <a:gd name="connsiteX2" fmla="*/ 2350235 w 4095908"/>
                <a:gd name="connsiteY2" fmla="*/ 1360264 h 3498902"/>
                <a:gd name="connsiteX3" fmla="*/ 2055511 w 4095908"/>
                <a:gd name="connsiteY3" fmla="*/ 1934598 h 3498902"/>
                <a:gd name="connsiteX4" fmla="*/ 0 w 4095908"/>
                <a:gd name="connsiteY4" fmla="*/ 3498902 h 349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908" h="3498902">
                  <a:moveTo>
                    <a:pt x="4095908" y="0"/>
                  </a:moveTo>
                  <a:lnTo>
                    <a:pt x="2622288" y="1156224"/>
                  </a:lnTo>
                  <a:cubicBezTo>
                    <a:pt x="2331342" y="1382935"/>
                    <a:pt x="2444698" y="1230535"/>
                    <a:pt x="2350235" y="1360264"/>
                  </a:cubicBezTo>
                  <a:cubicBezTo>
                    <a:pt x="2255772" y="1489993"/>
                    <a:pt x="2447217" y="1578158"/>
                    <a:pt x="2055511" y="1934598"/>
                  </a:cubicBezTo>
                  <a:cubicBezTo>
                    <a:pt x="1663805" y="2291038"/>
                    <a:pt x="831902" y="2894970"/>
                    <a:pt x="0" y="34989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437" y="3084323"/>
              <a:ext cx="1389289" cy="120605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1255" y="1988840"/>
              <a:ext cx="1148697" cy="752025"/>
            </a:xfrm>
            <a:prstGeom prst="rect">
              <a:avLst/>
            </a:prstGeom>
          </p:spPr>
        </p:pic>
        <p:cxnSp>
          <p:nvCxnSpPr>
            <p:cNvPr id="10" name="Straight Arrow Connector 9"/>
            <p:cNvCxnSpPr/>
            <p:nvPr/>
          </p:nvCxnSpPr>
          <p:spPr>
            <a:xfrm flipV="1">
              <a:off x="680347" y="1412776"/>
              <a:ext cx="0" cy="3099212"/>
            </a:xfrm>
            <a:prstGeom prst="straightConnector1">
              <a:avLst/>
            </a:prstGeom>
            <a:ln w="19050">
              <a:solidFill>
                <a:srgbClr val="FF0066"/>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90" name="Picture 58"/>
            <p:cNvPicPr>
              <a:picLocks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275" y="800832"/>
              <a:ext cx="871159" cy="82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c 11"/>
            <p:cNvSpPr/>
            <p:nvPr/>
          </p:nvSpPr>
          <p:spPr>
            <a:xfrm rot="19495866">
              <a:off x="276274" y="2091996"/>
              <a:ext cx="4439741" cy="4577364"/>
            </a:xfrm>
            <a:prstGeom prst="arc">
              <a:avLst>
                <a:gd name="adj1" fmla="val 16200000"/>
                <a:gd name="adj2" fmla="val 2221741"/>
              </a:avLst>
            </a:prstGeom>
            <a:ln w="1905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10748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additive="repl">
                                        <p:cTn id="6" dur="1" fill="hold">
                                          <p:stCondLst>
                                            <p:cond delay="0"/>
                                          </p:stCondLst>
                                        </p:cTn>
                                        <p:tgtEl>
                                          <p:spTgt spid="40"/>
                                        </p:tgtEl>
                                        <p:attrNameLst>
                                          <p:attrName>style.visibility</p:attrName>
                                        </p:attrNameLst>
                                      </p:cBhvr>
                                      <p:to>
                                        <p:strVal val="visible"/>
                                      </p:to>
                                    </p:set>
                                    <p:animEffect transition="in" filter="box(out)">
                                      <p:cBhvr additive="repl">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normAutofit/>
          </a:bodyPr>
          <a:lstStyle/>
          <a:p>
            <a:r>
              <a:rPr lang="en-GB" sz="3200" dirty="0" smtClean="0">
                <a:solidFill>
                  <a:srgbClr val="FFFF00"/>
                </a:solidFill>
                <a:latin typeface="Times" pitchFamily="18" charset="0"/>
              </a:rPr>
              <a:t>Development of GPS and objectives</a:t>
            </a:r>
            <a:endParaRPr lang="en-GB" sz="3200" dirty="0">
              <a:solidFill>
                <a:srgbClr val="FFFF00"/>
              </a:solidFill>
              <a:latin typeface="Times" pitchFamily="18" charset="0"/>
            </a:endParaRPr>
          </a:p>
        </p:txBody>
      </p:sp>
      <p:sp>
        <p:nvSpPr>
          <p:cNvPr id="3" name="Content Placeholder 2"/>
          <p:cNvSpPr>
            <a:spLocks noGrp="1"/>
          </p:cNvSpPr>
          <p:nvPr>
            <p:ph idx="1"/>
          </p:nvPr>
        </p:nvSpPr>
        <p:spPr>
          <a:xfrm>
            <a:off x="395536" y="836712"/>
            <a:ext cx="8363272" cy="5616624"/>
          </a:xfrm>
        </p:spPr>
        <p:txBody>
          <a:bodyPr>
            <a:noAutofit/>
          </a:bodyPr>
          <a:lstStyle/>
          <a:p>
            <a:pPr>
              <a:lnSpc>
                <a:spcPct val="110000"/>
              </a:lnSpc>
              <a:buClr>
                <a:srgbClr val="FF0000"/>
              </a:buClr>
              <a:buFont typeface="Wingdings" pitchFamily="2" charset="2"/>
              <a:buChar char="§"/>
            </a:pPr>
            <a:r>
              <a:rPr lang="en-US" sz="1800" dirty="0" smtClean="0">
                <a:solidFill>
                  <a:schemeClr val="bg1"/>
                </a:solidFill>
                <a:latin typeface="Times" pitchFamily="18" charset="0"/>
              </a:rPr>
              <a:t>Designed primarily for military users, GPS is managed and under the control of the United States of Department of Defense (</a:t>
            </a:r>
            <a:r>
              <a:rPr lang="en-US" sz="1800" b="1" dirty="0" err="1" smtClean="0">
                <a:solidFill>
                  <a:srgbClr val="FF0000"/>
                </a:solidFill>
                <a:latin typeface="Times" pitchFamily="18" charset="0"/>
              </a:rPr>
              <a:t>DoD</a:t>
            </a:r>
            <a:r>
              <a:rPr lang="en-US" sz="1800" dirty="0" smtClean="0">
                <a:solidFill>
                  <a:schemeClr val="bg1"/>
                </a:solidFill>
                <a:latin typeface="Times" pitchFamily="18" charset="0"/>
              </a:rPr>
              <a:t>) </a:t>
            </a:r>
          </a:p>
          <a:p>
            <a:pPr>
              <a:lnSpc>
                <a:spcPct val="110000"/>
              </a:lnSpc>
            </a:pPr>
            <a:endParaRPr lang="en-US" sz="1800" dirty="0">
              <a:solidFill>
                <a:schemeClr val="bg1"/>
              </a:solidFill>
              <a:latin typeface="Times" pitchFamily="18" charset="0"/>
            </a:endParaRPr>
          </a:p>
          <a:p>
            <a:pPr>
              <a:lnSpc>
                <a:spcPct val="110000"/>
              </a:lnSpc>
              <a:buClr>
                <a:srgbClr val="FF0000"/>
              </a:buClr>
              <a:buFont typeface="Wingdings" pitchFamily="2" charset="2"/>
              <a:buChar char="§"/>
            </a:pPr>
            <a:r>
              <a:rPr lang="en-US" sz="1800" dirty="0">
                <a:solidFill>
                  <a:schemeClr val="bg1"/>
                </a:solidFill>
                <a:latin typeface="Times" pitchFamily="18" charset="0"/>
              </a:rPr>
              <a:t>The current system became </a:t>
            </a:r>
            <a:r>
              <a:rPr lang="en-US" sz="1800" b="1" dirty="0">
                <a:solidFill>
                  <a:srgbClr val="FFFF00"/>
                </a:solidFill>
                <a:latin typeface="Times" pitchFamily="18" charset="0"/>
              </a:rPr>
              <a:t>fully operational</a:t>
            </a:r>
            <a:r>
              <a:rPr lang="en-US" sz="1800" dirty="0">
                <a:solidFill>
                  <a:schemeClr val="bg1"/>
                </a:solidFill>
                <a:latin typeface="Times" pitchFamily="18" charset="0"/>
              </a:rPr>
              <a:t> </a:t>
            </a:r>
            <a:r>
              <a:rPr lang="en-US" sz="1800" dirty="0" smtClean="0">
                <a:solidFill>
                  <a:schemeClr val="bg1"/>
                </a:solidFill>
                <a:latin typeface="Times" pitchFamily="18" charset="0"/>
              </a:rPr>
              <a:t>in 1994 </a:t>
            </a:r>
            <a:r>
              <a:rPr lang="en-US" sz="1800" dirty="0">
                <a:solidFill>
                  <a:schemeClr val="bg1"/>
                </a:solidFill>
                <a:latin typeface="Times" pitchFamily="18" charset="0"/>
              </a:rPr>
              <a:t>when the 24th satellite was </a:t>
            </a:r>
            <a:r>
              <a:rPr lang="en-US" sz="1800" dirty="0" smtClean="0">
                <a:solidFill>
                  <a:schemeClr val="bg1"/>
                </a:solidFill>
                <a:latin typeface="Times" pitchFamily="18" charset="0"/>
              </a:rPr>
              <a:t>launched</a:t>
            </a:r>
          </a:p>
          <a:p>
            <a:pPr>
              <a:lnSpc>
                <a:spcPct val="110000"/>
              </a:lnSpc>
            </a:pPr>
            <a:endParaRPr lang="en-US" sz="1800" dirty="0" smtClean="0">
              <a:solidFill>
                <a:schemeClr val="bg1"/>
              </a:solidFill>
              <a:latin typeface="Times" pitchFamily="18" charset="0"/>
            </a:endParaRPr>
          </a:p>
          <a:p>
            <a:pPr>
              <a:lnSpc>
                <a:spcPct val="110000"/>
              </a:lnSpc>
              <a:buClr>
                <a:srgbClr val="FF0000"/>
              </a:buClr>
              <a:buFont typeface="Wingdings" pitchFamily="2" charset="2"/>
              <a:buChar char="§"/>
            </a:pPr>
            <a:r>
              <a:rPr lang="en-US" sz="1800" dirty="0" err="1" smtClean="0">
                <a:solidFill>
                  <a:schemeClr val="bg1"/>
                </a:solidFill>
                <a:latin typeface="Times" pitchFamily="18" charset="0"/>
              </a:rPr>
              <a:t>DoD</a:t>
            </a:r>
            <a:r>
              <a:rPr lang="en-US" sz="1800" dirty="0" smtClean="0">
                <a:solidFill>
                  <a:schemeClr val="bg1"/>
                </a:solidFill>
                <a:latin typeface="Times" pitchFamily="18" charset="0"/>
              </a:rPr>
              <a:t> wanted a system that is passive for military users (passive because users should not transmit anything, as they might be detected)</a:t>
            </a:r>
          </a:p>
          <a:p>
            <a:pPr>
              <a:lnSpc>
                <a:spcPct val="110000"/>
              </a:lnSpc>
            </a:pPr>
            <a:endParaRPr lang="en-US" sz="1800" dirty="0" smtClean="0">
              <a:solidFill>
                <a:schemeClr val="bg1"/>
              </a:solidFill>
              <a:latin typeface="Times" pitchFamily="18" charset="0"/>
            </a:endParaRPr>
          </a:p>
          <a:p>
            <a:pPr>
              <a:lnSpc>
                <a:spcPct val="110000"/>
              </a:lnSpc>
              <a:buClr>
                <a:srgbClr val="FF0000"/>
              </a:buClr>
              <a:buFont typeface="Wingdings" pitchFamily="2" charset="2"/>
              <a:buChar char="§"/>
            </a:pPr>
            <a:r>
              <a:rPr lang="en-US" sz="1800" dirty="0" smtClean="0">
                <a:solidFill>
                  <a:schemeClr val="bg1"/>
                </a:solidFill>
                <a:latin typeface="Times" pitchFamily="18" charset="0"/>
              </a:rPr>
              <a:t>With GPS it is possible to get 3-D coordinates anywhere on Earth at any time (day or night) for all weather conditions</a:t>
            </a:r>
          </a:p>
          <a:p>
            <a:pPr>
              <a:lnSpc>
                <a:spcPct val="110000"/>
              </a:lnSpc>
            </a:pPr>
            <a:endParaRPr lang="en-US" sz="1800" dirty="0" smtClean="0">
              <a:solidFill>
                <a:schemeClr val="bg1"/>
              </a:solidFill>
              <a:latin typeface="Times" pitchFamily="18" charset="0"/>
            </a:endParaRPr>
          </a:p>
          <a:p>
            <a:pPr>
              <a:lnSpc>
                <a:spcPct val="110000"/>
              </a:lnSpc>
              <a:buClr>
                <a:srgbClr val="FF0000"/>
              </a:buClr>
              <a:buFont typeface="Wingdings" pitchFamily="2" charset="2"/>
              <a:buChar char="§"/>
            </a:pPr>
            <a:r>
              <a:rPr lang="en-US" sz="1800" dirty="0" smtClean="0">
                <a:solidFill>
                  <a:schemeClr val="bg1"/>
                </a:solidFill>
                <a:latin typeface="Times" pitchFamily="18" charset="0"/>
              </a:rPr>
              <a:t>Since GPS is a </a:t>
            </a:r>
            <a:r>
              <a:rPr lang="en-US" sz="1800" b="1" dirty="0" smtClean="0">
                <a:solidFill>
                  <a:srgbClr val="FFFF00"/>
                </a:solidFill>
                <a:latin typeface="Times" pitchFamily="18" charset="0"/>
              </a:rPr>
              <a:t>passive</a:t>
            </a:r>
            <a:r>
              <a:rPr lang="en-US" sz="1800" dirty="0" smtClean="0">
                <a:solidFill>
                  <a:schemeClr val="bg1"/>
                </a:solidFill>
                <a:latin typeface="Times" pitchFamily="18" charset="0"/>
              </a:rPr>
              <a:t> system and users simply receive GPS signals, there is no limit to GPS receivers without overloading the system – like TV and radio where millions can tune in at any time without affecting the broadcast</a:t>
            </a:r>
          </a:p>
          <a:p>
            <a:pPr>
              <a:lnSpc>
                <a:spcPct val="110000"/>
              </a:lnSpc>
            </a:pPr>
            <a:endParaRPr lang="en-US" sz="1800" dirty="0">
              <a:solidFill>
                <a:schemeClr val="bg1"/>
              </a:solidFill>
              <a:latin typeface="Times" pitchFamily="18" charset="0"/>
            </a:endParaRPr>
          </a:p>
          <a:p>
            <a:endParaRPr lang="en-GB" sz="1800" dirty="0">
              <a:solidFill>
                <a:schemeClr val="bg1"/>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2</a:t>
            </a:fld>
            <a:endParaRPr lang="en-GB"/>
          </a:p>
        </p:txBody>
      </p:sp>
    </p:spTree>
    <p:extLst>
      <p:ext uri="{BB962C8B-B14F-4D97-AF65-F5344CB8AC3E}">
        <p14:creationId xmlns:p14="http://schemas.microsoft.com/office/powerpoint/2010/main" val="3238646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02" y="44624"/>
            <a:ext cx="8229600" cy="873032"/>
          </a:xfrm>
        </p:spPr>
        <p:txBody>
          <a:bodyPr/>
          <a:lstStyle/>
          <a:p>
            <a:r>
              <a:rPr lang="en-GB" dirty="0" smtClean="0">
                <a:solidFill>
                  <a:srgbClr val="0000CC"/>
                </a:solidFill>
                <a:latin typeface="Times" pitchFamily="18" charset="0"/>
              </a:rPr>
              <a:t>             Ionosphere</a:t>
            </a:r>
            <a:endParaRPr lang="en-GB" dirty="0">
              <a:solidFill>
                <a:srgbClr val="0000CC"/>
              </a:solidFill>
              <a:latin typeface="Times" pitchFamily="18" charset="0"/>
            </a:endParaRPr>
          </a:p>
        </p:txBody>
      </p:sp>
      <p:sp>
        <p:nvSpPr>
          <p:cNvPr id="3" name="Content Placeholder 2"/>
          <p:cNvSpPr>
            <a:spLocks noGrp="1"/>
          </p:cNvSpPr>
          <p:nvPr>
            <p:ph idx="1"/>
          </p:nvPr>
        </p:nvSpPr>
        <p:spPr>
          <a:xfrm>
            <a:off x="96046" y="1588254"/>
            <a:ext cx="8229600" cy="4525963"/>
          </a:xfrm>
        </p:spPr>
        <p:txBody>
          <a:bodyPr/>
          <a:lstStyle/>
          <a:p>
            <a:endParaRPr lang="en-GB" dirty="0" smtClean="0"/>
          </a:p>
          <a:p>
            <a:endParaRPr lang="en-GB" dirty="0"/>
          </a:p>
        </p:txBody>
      </p:sp>
      <p:grpSp>
        <p:nvGrpSpPr>
          <p:cNvPr id="70" name="Group 69"/>
          <p:cNvGrpSpPr/>
          <p:nvPr/>
        </p:nvGrpSpPr>
        <p:grpSpPr>
          <a:xfrm>
            <a:off x="248481" y="4583181"/>
            <a:ext cx="926750" cy="1032803"/>
            <a:chOff x="1124009" y="4078202"/>
            <a:chExt cx="926750" cy="1032803"/>
          </a:xfrm>
          <a:solidFill>
            <a:schemeClr val="accent6">
              <a:lumMod val="60000"/>
              <a:lumOff val="40000"/>
            </a:schemeClr>
          </a:solidFill>
        </p:grpSpPr>
        <p:sp>
          <p:nvSpPr>
            <p:cNvPr id="67" name="Chord 66"/>
            <p:cNvSpPr/>
            <p:nvPr/>
          </p:nvSpPr>
          <p:spPr>
            <a:xfrm rot="6444499">
              <a:off x="1136215" y="4065996"/>
              <a:ext cx="902337" cy="926750"/>
            </a:xfrm>
            <a:prstGeom prst="chord">
              <a:avLst>
                <a:gd name="adj1" fmla="val 3289740"/>
                <a:gd name="adj2" fmla="val 16200000"/>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lowchart: Process 67"/>
            <p:cNvSpPr/>
            <p:nvPr/>
          </p:nvSpPr>
          <p:spPr>
            <a:xfrm>
              <a:off x="1394348" y="4689525"/>
              <a:ext cx="323055" cy="421480"/>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1" name="Picture 58"/>
          <p:cNvPicPr>
            <a:picLocks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4512" y="1096249"/>
            <a:ext cx="871159" cy="82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Freeform 140"/>
          <p:cNvSpPr/>
          <p:nvPr/>
        </p:nvSpPr>
        <p:spPr>
          <a:xfrm>
            <a:off x="0" y="5622426"/>
            <a:ext cx="2894341" cy="1254467"/>
          </a:xfrm>
          <a:custGeom>
            <a:avLst/>
            <a:gdLst>
              <a:gd name="connsiteX0" fmla="*/ 15114 w 2894341"/>
              <a:gd name="connsiteY0" fmla="*/ 1163782 h 1254467"/>
              <a:gd name="connsiteX1" fmla="*/ 0 w 2894341"/>
              <a:gd name="connsiteY1" fmla="*/ 173812 h 1254467"/>
              <a:gd name="connsiteX2" fmla="*/ 90684 w 2894341"/>
              <a:gd name="connsiteY2" fmla="*/ 98242 h 1254467"/>
              <a:gd name="connsiteX3" fmla="*/ 324952 w 2894341"/>
              <a:gd name="connsiteY3" fmla="*/ 68014 h 1254467"/>
              <a:gd name="connsiteX4" fmla="*/ 589448 w 2894341"/>
              <a:gd name="connsiteY4" fmla="*/ 22672 h 1254467"/>
              <a:gd name="connsiteX5" fmla="*/ 778374 w 2894341"/>
              <a:gd name="connsiteY5" fmla="*/ 0 h 1254467"/>
              <a:gd name="connsiteX6" fmla="*/ 1088212 w 2894341"/>
              <a:gd name="connsiteY6" fmla="*/ 30229 h 1254467"/>
              <a:gd name="connsiteX7" fmla="*/ 1367822 w 2894341"/>
              <a:gd name="connsiteY7" fmla="*/ 105799 h 1254467"/>
              <a:gd name="connsiteX8" fmla="*/ 1450949 w 2894341"/>
              <a:gd name="connsiteY8" fmla="*/ 128470 h 1254467"/>
              <a:gd name="connsiteX9" fmla="*/ 1723002 w 2894341"/>
              <a:gd name="connsiteY9" fmla="*/ 204040 h 1254467"/>
              <a:gd name="connsiteX10" fmla="*/ 1957270 w 2894341"/>
              <a:gd name="connsiteY10" fmla="*/ 355181 h 1254467"/>
              <a:gd name="connsiteX11" fmla="*/ 2017726 w 2894341"/>
              <a:gd name="connsiteY11" fmla="*/ 400523 h 1254467"/>
              <a:gd name="connsiteX12" fmla="*/ 2183980 w 2894341"/>
              <a:gd name="connsiteY12" fmla="*/ 521435 h 1254467"/>
              <a:gd name="connsiteX13" fmla="*/ 2350235 w 2894341"/>
              <a:gd name="connsiteY13" fmla="*/ 717918 h 1254467"/>
              <a:gd name="connsiteX14" fmla="*/ 2471147 w 2894341"/>
              <a:gd name="connsiteY14" fmla="*/ 921957 h 1254467"/>
              <a:gd name="connsiteX15" fmla="*/ 2705415 w 2894341"/>
              <a:gd name="connsiteY15" fmla="*/ 1073098 h 1254467"/>
              <a:gd name="connsiteX16" fmla="*/ 2856555 w 2894341"/>
              <a:gd name="connsiteY16" fmla="*/ 1171339 h 1254467"/>
              <a:gd name="connsiteX17" fmla="*/ 2894341 w 2894341"/>
              <a:gd name="connsiteY17" fmla="*/ 1254467 h 1254467"/>
              <a:gd name="connsiteX18" fmla="*/ 7557 w 2894341"/>
              <a:gd name="connsiteY18" fmla="*/ 1246910 h 1254467"/>
              <a:gd name="connsiteX19" fmla="*/ 15114 w 2894341"/>
              <a:gd name="connsiteY19" fmla="*/ 1163782 h 125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4341" h="1254467">
                <a:moveTo>
                  <a:pt x="15114" y="1163782"/>
                </a:moveTo>
                <a:lnTo>
                  <a:pt x="0" y="173812"/>
                </a:lnTo>
                <a:lnTo>
                  <a:pt x="90684" y="98242"/>
                </a:lnTo>
                <a:lnTo>
                  <a:pt x="324952" y="68014"/>
                </a:lnTo>
                <a:lnTo>
                  <a:pt x="589448" y="22672"/>
                </a:lnTo>
                <a:lnTo>
                  <a:pt x="778374" y="0"/>
                </a:lnTo>
                <a:lnTo>
                  <a:pt x="1088212" y="30229"/>
                </a:lnTo>
                <a:lnTo>
                  <a:pt x="1367822" y="105799"/>
                </a:lnTo>
                <a:lnTo>
                  <a:pt x="1450949" y="128470"/>
                </a:lnTo>
                <a:lnTo>
                  <a:pt x="1723002" y="204040"/>
                </a:lnTo>
                <a:lnTo>
                  <a:pt x="1957270" y="355181"/>
                </a:lnTo>
                <a:cubicBezTo>
                  <a:pt x="2013068" y="395037"/>
                  <a:pt x="1994847" y="377644"/>
                  <a:pt x="2017726" y="400523"/>
                </a:cubicBezTo>
                <a:lnTo>
                  <a:pt x="2183980" y="521435"/>
                </a:lnTo>
                <a:lnTo>
                  <a:pt x="2350235" y="717918"/>
                </a:lnTo>
                <a:lnTo>
                  <a:pt x="2471147" y="921957"/>
                </a:lnTo>
                <a:lnTo>
                  <a:pt x="2705415" y="1073098"/>
                </a:lnTo>
                <a:lnTo>
                  <a:pt x="2856555" y="1171339"/>
                </a:lnTo>
                <a:lnTo>
                  <a:pt x="2894341" y="1254467"/>
                </a:lnTo>
                <a:lnTo>
                  <a:pt x="7557" y="1246910"/>
                </a:lnTo>
                <a:lnTo>
                  <a:pt x="15114" y="116378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Text Box 103"/>
          <p:cNvSpPr txBox="1">
            <a:spLocks noChangeArrowheads="1"/>
          </p:cNvSpPr>
          <p:nvPr/>
        </p:nvSpPr>
        <p:spPr bwMode="auto">
          <a:xfrm>
            <a:off x="4861176" y="2492896"/>
            <a:ext cx="1461210" cy="28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sz="2800" baseline="-25000" dirty="0" smtClean="0">
                <a:solidFill>
                  <a:srgbClr val="3333FF"/>
                </a:solidFill>
                <a:latin typeface="Times" pitchFamily="18" charset="0"/>
                <a:sym typeface="Symbol" pitchFamily="18" charset="2"/>
              </a:rPr>
              <a:t>Ionosphere</a:t>
            </a:r>
            <a:endParaRPr lang="en-US" sz="2800" baseline="-25000" dirty="0">
              <a:solidFill>
                <a:srgbClr val="3333FF"/>
              </a:solidFill>
              <a:latin typeface="Times" pitchFamily="18" charset="0"/>
              <a:sym typeface="Symbol" pitchFamily="18" charset="2"/>
            </a:endParaRPr>
          </a:p>
        </p:txBody>
      </p:sp>
      <p:sp>
        <p:nvSpPr>
          <p:cNvPr id="4" name="Flowchart: Process 3"/>
          <p:cNvSpPr/>
          <p:nvPr/>
        </p:nvSpPr>
        <p:spPr>
          <a:xfrm>
            <a:off x="285456" y="2492896"/>
            <a:ext cx="8064896" cy="1092797"/>
          </a:xfrm>
          <a:prstGeom prst="flowChartProcess">
            <a:avLst/>
          </a:prstGeom>
          <a:solidFill>
            <a:srgbClr val="0070C0">
              <a:alpha val="25000"/>
            </a:srgbClr>
          </a:solidFill>
          <a:ln>
            <a:noFill/>
          </a:ln>
          <a:effectLst>
            <a:innerShdw blurRad="63500" dist="50800" dir="16200000">
              <a:schemeClr val="accent1">
                <a:lumMod val="75000"/>
                <a:alpha val="50000"/>
              </a:schemeClr>
            </a:innerShdw>
            <a:reflection blurRad="6350" stA="57000" endPos="22000" dir="5400000" sy="-100000" algn="bl" rotWithShape="0"/>
          </a:effectLst>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 Box 104"/>
          <p:cNvSpPr txBox="1">
            <a:spLocks noChangeArrowheads="1"/>
          </p:cNvSpPr>
          <p:nvPr/>
        </p:nvSpPr>
        <p:spPr bwMode="auto">
          <a:xfrm>
            <a:off x="8188059" y="3585693"/>
            <a:ext cx="7920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dirty="0" smtClean="0">
                <a:solidFill>
                  <a:srgbClr val="3333FF"/>
                </a:solidFill>
                <a:latin typeface="Times" pitchFamily="18" charset="0"/>
                <a:sym typeface="Symbol" pitchFamily="18" charset="2"/>
              </a:rPr>
              <a:t>50 km</a:t>
            </a:r>
            <a:endParaRPr lang="en-US" baseline="-25000" dirty="0">
              <a:solidFill>
                <a:srgbClr val="3333FF"/>
              </a:solidFill>
              <a:latin typeface="Times" pitchFamily="18" charset="0"/>
              <a:sym typeface="Symbol" pitchFamily="18" charset="2"/>
            </a:endParaRPr>
          </a:p>
        </p:txBody>
      </p:sp>
      <p:sp>
        <p:nvSpPr>
          <p:cNvPr id="81" name="Text Box 104"/>
          <p:cNvSpPr txBox="1">
            <a:spLocks noChangeArrowheads="1"/>
          </p:cNvSpPr>
          <p:nvPr/>
        </p:nvSpPr>
        <p:spPr bwMode="auto">
          <a:xfrm>
            <a:off x="7897344" y="2215897"/>
            <a:ext cx="11391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dirty="0" smtClean="0">
                <a:solidFill>
                  <a:srgbClr val="3333FF"/>
                </a:solidFill>
                <a:latin typeface="Times" pitchFamily="18" charset="0"/>
                <a:sym typeface="Symbol" pitchFamily="18" charset="2"/>
              </a:rPr>
              <a:t>1000 km</a:t>
            </a:r>
            <a:endParaRPr lang="en-US" baseline="-25000" dirty="0">
              <a:solidFill>
                <a:srgbClr val="3333FF"/>
              </a:solidFill>
              <a:latin typeface="Times" pitchFamily="18" charset="0"/>
              <a:sym typeface="Symbol" pitchFamily="18" charset="2"/>
            </a:endParaRPr>
          </a:p>
        </p:txBody>
      </p:sp>
      <p:sp>
        <p:nvSpPr>
          <p:cNvPr id="82" name="Text Box 104"/>
          <p:cNvSpPr txBox="1">
            <a:spLocks noChangeArrowheads="1"/>
          </p:cNvSpPr>
          <p:nvPr/>
        </p:nvSpPr>
        <p:spPr bwMode="auto">
          <a:xfrm>
            <a:off x="5835671" y="1355835"/>
            <a:ext cx="11391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dirty="0" smtClean="0">
                <a:solidFill>
                  <a:srgbClr val="3333FF"/>
                </a:solidFill>
                <a:latin typeface="Times" pitchFamily="18" charset="0"/>
                <a:sym typeface="Symbol" pitchFamily="18" charset="2"/>
              </a:rPr>
              <a:t>20,000 km</a:t>
            </a:r>
            <a:endParaRPr lang="en-US" baseline="-25000" dirty="0">
              <a:solidFill>
                <a:srgbClr val="3333FF"/>
              </a:solidFill>
              <a:latin typeface="Times" pitchFamily="18" charset="0"/>
              <a:sym typeface="Symbol" pitchFamily="18" charset="2"/>
            </a:endParaRPr>
          </a:p>
        </p:txBody>
      </p:sp>
      <p:grpSp>
        <p:nvGrpSpPr>
          <p:cNvPr id="21" name="Group 20"/>
          <p:cNvGrpSpPr/>
          <p:nvPr/>
        </p:nvGrpSpPr>
        <p:grpSpPr>
          <a:xfrm>
            <a:off x="972342" y="1646928"/>
            <a:ext cx="4339845" cy="3048550"/>
            <a:chOff x="755576" y="1268760"/>
            <a:chExt cx="4608512" cy="3312368"/>
          </a:xfrm>
        </p:grpSpPr>
        <p:cxnSp>
          <p:nvCxnSpPr>
            <p:cNvPr id="10" name="Straight Connector 9"/>
            <p:cNvCxnSpPr/>
            <p:nvPr/>
          </p:nvCxnSpPr>
          <p:spPr>
            <a:xfrm flipH="1">
              <a:off x="3779912" y="1268760"/>
              <a:ext cx="1584176"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987824" y="2132856"/>
              <a:ext cx="792088" cy="1092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5576" y="3225653"/>
              <a:ext cx="2232248" cy="1355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745772" y="3876674"/>
            <a:ext cx="7272808" cy="2862322"/>
          </a:xfrm>
          <a:prstGeom prst="rect">
            <a:avLst/>
          </a:prstGeom>
          <a:noFill/>
        </p:spPr>
        <p:txBody>
          <a:bodyPr wrap="square" rtlCol="0">
            <a:spAutoFit/>
          </a:bodyPr>
          <a:lstStyle/>
          <a:p>
            <a:endParaRPr lang="en-GB" altLang="zh-TW" dirty="0">
              <a:latin typeface="Times" pitchFamily="18" charset="0"/>
            </a:endParaRPr>
          </a:p>
          <a:p>
            <a:pPr marL="285750" indent="-285750">
              <a:buClr>
                <a:srgbClr val="00FF00"/>
              </a:buClr>
              <a:buFont typeface="Wingdings" pitchFamily="2" charset="2"/>
              <a:buChar char="§"/>
            </a:pPr>
            <a:r>
              <a:rPr lang="en-GB" altLang="zh-TW" dirty="0" smtClean="0">
                <a:latin typeface="Times" pitchFamily="18" charset="0"/>
              </a:rPr>
              <a:t>The Ionosphere is the electrically charged component of the higher atmosphere</a:t>
            </a:r>
          </a:p>
          <a:p>
            <a:pPr marL="285750" indent="-285750">
              <a:buClr>
                <a:srgbClr val="00FF00"/>
              </a:buClr>
              <a:buFont typeface="Wingdings" pitchFamily="2" charset="2"/>
              <a:buChar char="§"/>
            </a:pPr>
            <a:r>
              <a:rPr lang="en-GB" altLang="zh-TW" dirty="0" smtClean="0">
                <a:latin typeface="Times" pitchFamily="18" charset="0"/>
              </a:rPr>
              <a:t>A  dual frequency receiver helps to mitigate 99% of the </a:t>
            </a:r>
            <a:r>
              <a:rPr lang="en-GB" altLang="zh-TW" dirty="0" err="1" smtClean="0">
                <a:latin typeface="Times" pitchFamily="18" charset="0"/>
              </a:rPr>
              <a:t>ionospheric</a:t>
            </a:r>
            <a:r>
              <a:rPr lang="en-GB" altLang="zh-TW" dirty="0" smtClean="0">
                <a:latin typeface="Times" pitchFamily="18" charset="0"/>
              </a:rPr>
              <a:t> effects</a:t>
            </a:r>
          </a:p>
          <a:p>
            <a:endParaRPr lang="en-GB" altLang="zh-TW" dirty="0" smtClean="0">
              <a:latin typeface="Times" pitchFamily="18" charset="0"/>
            </a:endParaRPr>
          </a:p>
          <a:p>
            <a:pPr marL="285750" indent="-285750">
              <a:buClr>
                <a:srgbClr val="00FF00"/>
              </a:buClr>
              <a:buFont typeface="Wingdings" pitchFamily="2" charset="2"/>
              <a:buChar char="§"/>
            </a:pPr>
            <a:r>
              <a:rPr lang="en-GB" altLang="zh-TW" dirty="0" smtClean="0">
                <a:latin typeface="Times" pitchFamily="18" charset="0"/>
              </a:rPr>
              <a:t>For single-frequency receivers, one should use </a:t>
            </a:r>
            <a:r>
              <a:rPr lang="en-GB" altLang="zh-TW" dirty="0" err="1" smtClean="0">
                <a:latin typeface="Times" pitchFamily="18" charset="0"/>
              </a:rPr>
              <a:t>Ionospheric</a:t>
            </a:r>
            <a:r>
              <a:rPr lang="en-GB" altLang="zh-TW" dirty="0" smtClean="0">
                <a:latin typeface="Times" pitchFamily="18" charset="0"/>
              </a:rPr>
              <a:t> model</a:t>
            </a:r>
          </a:p>
          <a:p>
            <a:pPr marL="285750" indent="-285750">
              <a:buClr>
                <a:srgbClr val="00FF00"/>
              </a:buClr>
              <a:buFont typeface="Wingdings" pitchFamily="2" charset="2"/>
              <a:buChar char="§"/>
            </a:pPr>
            <a:r>
              <a:rPr lang="en-GB" dirty="0" smtClean="0">
                <a:latin typeface="Times" pitchFamily="18" charset="0"/>
              </a:rPr>
              <a:t>For single-frequency GPS users, the error can reach up to100 meters</a:t>
            </a:r>
            <a:endParaRPr lang="en-GB" altLang="zh-TW" dirty="0" smtClean="0">
              <a:latin typeface="Times" pitchFamily="18" charset="0"/>
            </a:endParaRPr>
          </a:p>
          <a:p>
            <a:r>
              <a:rPr lang="en-GB" altLang="zh-TW" dirty="0" smtClean="0">
                <a:latin typeface="Times" pitchFamily="18" charset="0"/>
              </a:rPr>
              <a:t> </a:t>
            </a:r>
            <a:endParaRPr lang="en-US" altLang="zh-TW" dirty="0">
              <a:latin typeface="Times" pitchFamily="18" charset="0"/>
            </a:endParaRPr>
          </a:p>
          <a:p>
            <a:endParaRPr lang="en-GB" dirty="0"/>
          </a:p>
        </p:txBody>
      </p:sp>
      <p:sp>
        <p:nvSpPr>
          <p:cNvPr id="6" name="Slide Number Placeholder 5"/>
          <p:cNvSpPr>
            <a:spLocks noGrp="1"/>
          </p:cNvSpPr>
          <p:nvPr>
            <p:ph type="sldNum" sz="quarter" idx="12"/>
          </p:nvPr>
        </p:nvSpPr>
        <p:spPr/>
        <p:txBody>
          <a:bodyPr/>
          <a:lstStyle/>
          <a:p>
            <a:fld id="{B8E46DEE-15D5-4039-836C-0562E02347E2}" type="slidenum">
              <a:rPr lang="en-GB" smtClean="0"/>
              <a:pPr/>
              <a:t>20</a:t>
            </a:fld>
            <a:endParaRPr lang="en-GB" dirty="0"/>
          </a:p>
        </p:txBody>
      </p:sp>
      <p:pic>
        <p:nvPicPr>
          <p:cNvPr id="20" name="Picture 2" descr="scint"/>
          <p:cNvPicPr>
            <a:picLocks noChangeAspect="1" noChangeArrowheads="1" noCrop="1"/>
          </p:cNvPicPr>
          <p:nvPr/>
        </p:nvPicPr>
        <p:blipFill>
          <a:blip r:embed="rId3" cstate="print"/>
          <a:srcRect/>
          <a:stretch>
            <a:fillRect/>
          </a:stretch>
        </p:blipFill>
        <p:spPr bwMode="auto">
          <a:xfrm>
            <a:off x="11494" y="-1"/>
            <a:ext cx="2886684" cy="2165013"/>
          </a:xfrm>
          <a:prstGeom prst="rect">
            <a:avLst/>
          </a:prstGeom>
          <a:noFill/>
        </p:spPr>
      </p:pic>
      <p:sp>
        <p:nvSpPr>
          <p:cNvPr id="7" name="Up-Down Arrow 6"/>
          <p:cNvSpPr/>
          <p:nvPr/>
        </p:nvSpPr>
        <p:spPr>
          <a:xfrm>
            <a:off x="8324285" y="2492896"/>
            <a:ext cx="259818" cy="1092797"/>
          </a:xfrm>
          <a:prstGeom prst="upDownArrow">
            <a:avLst/>
          </a:prstGeom>
          <a:pattFill prst="ltUpDiag">
            <a:fgClr>
              <a:srgbClr val="FF0066"/>
            </a:fgClr>
            <a:bgClr>
              <a:srgbClr val="7030A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980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12" y="116632"/>
            <a:ext cx="8229600" cy="778098"/>
          </a:xfrm>
        </p:spPr>
        <p:txBody>
          <a:bodyPr/>
          <a:lstStyle/>
          <a:p>
            <a:r>
              <a:rPr lang="en-GB" dirty="0" smtClean="0">
                <a:solidFill>
                  <a:srgbClr val="FFFF00"/>
                </a:solidFill>
                <a:latin typeface="Times" pitchFamily="18" charset="0"/>
              </a:rPr>
              <a:t>Multipath</a:t>
            </a:r>
            <a:endParaRPr lang="en-GB" dirty="0">
              <a:solidFill>
                <a:srgbClr val="FFFF00"/>
              </a:solidFill>
              <a:latin typeface="Times" pitchFamily="18" charset="0"/>
            </a:endParaRPr>
          </a:p>
        </p:txBody>
      </p:sp>
      <p:sp>
        <p:nvSpPr>
          <p:cNvPr id="3" name="Content Placeholder 2"/>
          <p:cNvSpPr>
            <a:spLocks noGrp="1"/>
          </p:cNvSpPr>
          <p:nvPr>
            <p:ph idx="1"/>
          </p:nvPr>
        </p:nvSpPr>
        <p:spPr>
          <a:xfrm>
            <a:off x="457200" y="1340768"/>
            <a:ext cx="8229600" cy="4785395"/>
          </a:xfrm>
        </p:spPr>
        <p:txBody>
          <a:bodyPr>
            <a:normAutofit/>
          </a:bodyPr>
          <a:lstStyle/>
          <a:p>
            <a:pPr algn="just">
              <a:buClr>
                <a:srgbClr val="00FF00"/>
              </a:buClr>
              <a:buFont typeface="Wingdings" pitchFamily="2" charset="2"/>
              <a:buChar char="§"/>
            </a:pPr>
            <a:r>
              <a:rPr lang="en-GB" sz="2000" dirty="0" smtClean="0">
                <a:solidFill>
                  <a:schemeClr val="bg1"/>
                </a:solidFill>
                <a:latin typeface="Times" pitchFamily="18" charset="0"/>
              </a:rPr>
              <a:t>Multipath : The antennae used for receiving GPS signals are designed to track a wide area and can not be directional. Multipath errors occur when the signal does not travel directly but is reflected from nearby surfaces </a:t>
            </a:r>
          </a:p>
          <a:p>
            <a:endParaRPr lang="en-GB" sz="2800" dirty="0">
              <a:solidFill>
                <a:schemeClr val="bg1"/>
              </a:solidFill>
              <a:latin typeface="Times" pitchFamily="18" charset="0"/>
            </a:endParaRPr>
          </a:p>
          <a:p>
            <a:endParaRPr lang="en-GB" sz="2800" dirty="0">
              <a:solidFill>
                <a:schemeClr val="bg1"/>
              </a:solidFill>
              <a:latin typeface="Times" pitchFamily="18" charset="0"/>
            </a:endParaRPr>
          </a:p>
        </p:txBody>
      </p:sp>
      <p:grpSp>
        <p:nvGrpSpPr>
          <p:cNvPr id="4" name="Group 4"/>
          <p:cNvGrpSpPr>
            <a:grpSpLocks/>
          </p:cNvGrpSpPr>
          <p:nvPr/>
        </p:nvGrpSpPr>
        <p:grpSpPr bwMode="auto">
          <a:xfrm>
            <a:off x="386557" y="2382838"/>
            <a:ext cx="8666162" cy="4416425"/>
            <a:chOff x="181" y="1167"/>
            <a:chExt cx="5459" cy="2782"/>
          </a:xfrm>
        </p:grpSpPr>
        <p:sp>
          <p:nvSpPr>
            <p:cNvPr id="5" name="Line 5"/>
            <p:cNvSpPr>
              <a:spLocks noChangeShapeType="1"/>
            </p:cNvSpPr>
            <p:nvPr/>
          </p:nvSpPr>
          <p:spPr bwMode="auto">
            <a:xfrm>
              <a:off x="2352" y="2760"/>
              <a:ext cx="930" cy="120"/>
            </a:xfrm>
            <a:prstGeom prst="line">
              <a:avLst/>
            </a:prstGeom>
            <a:noFill/>
            <a:ln w="57240">
              <a:solidFill>
                <a:srgbClr val="FFFF00"/>
              </a:solidFill>
              <a:prstDash val="sysDot"/>
              <a:miter lim="800000"/>
              <a:headEnd/>
              <a:tailEnd type="triangle" w="med" len="med"/>
            </a:ln>
          </p:spPr>
          <p:txBody>
            <a:bodyPr>
              <a:prstTxWarp prst="textNoShape">
                <a:avLst/>
              </a:prstTxWarp>
            </a:bodyPr>
            <a:lstStyle/>
            <a:p>
              <a:endParaRPr lang="en-US"/>
            </a:p>
          </p:txBody>
        </p:sp>
        <p:sp>
          <p:nvSpPr>
            <p:cNvPr id="6" name="Line 6"/>
            <p:cNvSpPr>
              <a:spLocks noChangeShapeType="1"/>
            </p:cNvSpPr>
            <p:nvPr/>
          </p:nvSpPr>
          <p:spPr bwMode="auto">
            <a:xfrm flipH="1" flipV="1">
              <a:off x="3429" y="2985"/>
              <a:ext cx="516" cy="546"/>
            </a:xfrm>
            <a:prstGeom prst="line">
              <a:avLst/>
            </a:prstGeom>
            <a:noFill/>
            <a:ln w="57240">
              <a:solidFill>
                <a:srgbClr val="FFFF00"/>
              </a:solidFill>
              <a:prstDash val="sysDot"/>
              <a:miter lim="800000"/>
              <a:headEnd/>
              <a:tailEnd type="triangle" w="med" len="med"/>
            </a:ln>
          </p:spPr>
          <p:txBody>
            <a:bodyPr>
              <a:prstTxWarp prst="textNoShape">
                <a:avLst/>
              </a:prstTxWarp>
            </a:bodyPr>
            <a:lstStyle/>
            <a:p>
              <a:endParaRPr lang="en-US"/>
            </a:p>
          </p:txBody>
        </p:sp>
        <p:grpSp>
          <p:nvGrpSpPr>
            <p:cNvPr id="7" name="Group 7"/>
            <p:cNvGrpSpPr>
              <a:grpSpLocks/>
            </p:cNvGrpSpPr>
            <p:nvPr/>
          </p:nvGrpSpPr>
          <p:grpSpPr bwMode="auto">
            <a:xfrm>
              <a:off x="3471" y="1710"/>
              <a:ext cx="1842" cy="1146"/>
              <a:chOff x="3471" y="1710"/>
              <a:chExt cx="1842" cy="1146"/>
            </a:xfrm>
          </p:grpSpPr>
          <p:sp>
            <p:nvSpPr>
              <p:cNvPr id="31" name="Line 8"/>
              <p:cNvSpPr>
                <a:spLocks noChangeShapeType="1"/>
              </p:cNvSpPr>
              <p:nvPr/>
            </p:nvSpPr>
            <p:spPr bwMode="auto">
              <a:xfrm flipH="1">
                <a:off x="3471" y="1710"/>
                <a:ext cx="1842" cy="1146"/>
              </a:xfrm>
              <a:prstGeom prst="line">
                <a:avLst/>
              </a:prstGeom>
              <a:noFill/>
              <a:ln w="57240">
                <a:solidFill>
                  <a:srgbClr val="FF0000"/>
                </a:solidFill>
                <a:prstDash val="sysDot"/>
                <a:miter lim="800000"/>
                <a:headEnd/>
                <a:tailEnd type="triangle" w="med" len="med"/>
              </a:ln>
            </p:spPr>
            <p:txBody>
              <a:bodyPr>
                <a:prstTxWarp prst="textNoShape">
                  <a:avLst/>
                </a:prstTxWarp>
              </a:bodyPr>
              <a:lstStyle/>
              <a:p>
                <a:endParaRPr lang="en-US"/>
              </a:p>
            </p:txBody>
          </p:sp>
          <p:sp>
            <p:nvSpPr>
              <p:cNvPr id="32" name="Text Box 9"/>
              <p:cNvSpPr txBox="1">
                <a:spLocks noChangeArrowheads="1"/>
              </p:cNvSpPr>
              <p:nvPr/>
            </p:nvSpPr>
            <p:spPr bwMode="auto">
              <a:xfrm rot="-1920000">
                <a:off x="3796" y="2345"/>
                <a:ext cx="99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Direct Signal</a:t>
                </a:r>
              </a:p>
            </p:txBody>
          </p:sp>
        </p:grpSp>
        <p:grpSp>
          <p:nvGrpSpPr>
            <p:cNvPr id="8" name="Group 10"/>
            <p:cNvGrpSpPr>
              <a:grpSpLocks/>
            </p:cNvGrpSpPr>
            <p:nvPr/>
          </p:nvGrpSpPr>
          <p:grpSpPr bwMode="auto">
            <a:xfrm>
              <a:off x="3927" y="1716"/>
              <a:ext cx="1362" cy="1824"/>
              <a:chOff x="3927" y="1716"/>
              <a:chExt cx="1362" cy="1824"/>
            </a:xfrm>
          </p:grpSpPr>
          <p:sp>
            <p:nvSpPr>
              <p:cNvPr id="29" name="Line 11"/>
              <p:cNvSpPr>
                <a:spLocks noChangeShapeType="1"/>
              </p:cNvSpPr>
              <p:nvPr/>
            </p:nvSpPr>
            <p:spPr bwMode="auto">
              <a:xfrm flipH="1">
                <a:off x="3927" y="1716"/>
                <a:ext cx="1362" cy="1824"/>
              </a:xfrm>
              <a:prstGeom prst="line">
                <a:avLst/>
              </a:prstGeom>
              <a:noFill/>
              <a:ln w="57240">
                <a:solidFill>
                  <a:srgbClr val="FFFF00"/>
                </a:solidFill>
                <a:prstDash val="sysDot"/>
                <a:miter lim="800000"/>
                <a:headEnd/>
                <a:tailEnd/>
              </a:ln>
            </p:spPr>
            <p:txBody>
              <a:bodyPr>
                <a:prstTxWarp prst="textNoShape">
                  <a:avLst/>
                </a:prstTxWarp>
              </a:bodyPr>
              <a:lstStyle/>
              <a:p>
                <a:endParaRPr lang="en-US"/>
              </a:p>
            </p:txBody>
          </p:sp>
          <p:sp>
            <p:nvSpPr>
              <p:cNvPr id="30" name="Text Box 12"/>
              <p:cNvSpPr txBox="1">
                <a:spLocks noChangeArrowheads="1"/>
              </p:cNvSpPr>
              <p:nvPr/>
            </p:nvSpPr>
            <p:spPr bwMode="auto">
              <a:xfrm rot="-3300000">
                <a:off x="4107" y="2583"/>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9" name="Group 13"/>
            <p:cNvGrpSpPr>
              <a:grpSpLocks/>
            </p:cNvGrpSpPr>
            <p:nvPr/>
          </p:nvGrpSpPr>
          <p:grpSpPr bwMode="auto">
            <a:xfrm>
              <a:off x="2859" y="2873"/>
              <a:ext cx="783" cy="714"/>
              <a:chOff x="2859" y="2873"/>
              <a:chExt cx="783" cy="714"/>
            </a:xfrm>
          </p:grpSpPr>
          <p:sp>
            <p:nvSpPr>
              <p:cNvPr id="21" name="Text Box 14"/>
              <p:cNvSpPr txBox="1">
                <a:spLocks noChangeArrowheads="1"/>
              </p:cNvSpPr>
              <p:nvPr/>
            </p:nvSpPr>
            <p:spPr bwMode="auto">
              <a:xfrm>
                <a:off x="2859" y="2993"/>
                <a:ext cx="11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1">
                  <a:solidFill>
                    <a:srgbClr val="FFFF00"/>
                  </a:solidFill>
                  <a:latin typeface="Arial" charset="0"/>
                </a:endParaRPr>
              </a:p>
            </p:txBody>
          </p:sp>
          <p:grpSp>
            <p:nvGrpSpPr>
              <p:cNvPr id="22" name="Group 15"/>
              <p:cNvGrpSpPr>
                <a:grpSpLocks/>
              </p:cNvGrpSpPr>
              <p:nvPr/>
            </p:nvGrpSpPr>
            <p:grpSpPr bwMode="auto">
              <a:xfrm>
                <a:off x="3132" y="2873"/>
                <a:ext cx="510" cy="714"/>
                <a:chOff x="3132" y="2873"/>
                <a:chExt cx="510" cy="714"/>
              </a:xfrm>
            </p:grpSpPr>
            <p:grpSp>
              <p:nvGrpSpPr>
                <p:cNvPr id="23" name="Group 16"/>
                <p:cNvGrpSpPr>
                  <a:grpSpLocks/>
                </p:cNvGrpSpPr>
                <p:nvPr/>
              </p:nvGrpSpPr>
              <p:grpSpPr bwMode="auto">
                <a:xfrm>
                  <a:off x="3132" y="2892"/>
                  <a:ext cx="510" cy="695"/>
                  <a:chOff x="3132" y="2892"/>
                  <a:chExt cx="510" cy="695"/>
                </a:xfrm>
              </p:grpSpPr>
              <p:pic>
                <p:nvPicPr>
                  <p:cNvPr id="25" name="Picture 17"/>
                  <p:cNvPicPr>
                    <a:picLocks noChangeAspect="1" noChangeArrowheads="1"/>
                  </p:cNvPicPr>
                  <p:nvPr/>
                </p:nvPicPr>
                <p:blipFill>
                  <a:blip r:embed="rId2" cstate="print"/>
                  <a:srcRect/>
                  <a:stretch>
                    <a:fillRect/>
                  </a:stretch>
                </p:blipFill>
                <p:spPr bwMode="auto">
                  <a:xfrm>
                    <a:off x="3132" y="2972"/>
                    <a:ext cx="510" cy="615"/>
                  </a:xfrm>
                  <a:prstGeom prst="rect">
                    <a:avLst/>
                  </a:prstGeom>
                  <a:noFill/>
                  <a:ln w="9525">
                    <a:noFill/>
                    <a:round/>
                    <a:headEnd/>
                    <a:tailEnd/>
                  </a:ln>
                </p:spPr>
              </p:pic>
              <p:sp>
                <p:nvSpPr>
                  <p:cNvPr id="26"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27"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28"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24"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10" name="Group 22"/>
            <p:cNvGrpSpPr>
              <a:grpSpLocks/>
            </p:cNvGrpSpPr>
            <p:nvPr/>
          </p:nvGrpSpPr>
          <p:grpSpPr bwMode="auto">
            <a:xfrm>
              <a:off x="181" y="1167"/>
              <a:ext cx="5459" cy="2782"/>
              <a:chOff x="181" y="1167"/>
              <a:chExt cx="5459" cy="2782"/>
            </a:xfrm>
          </p:grpSpPr>
          <p:grpSp>
            <p:nvGrpSpPr>
              <p:cNvPr id="11" name="Group 23"/>
              <p:cNvGrpSpPr>
                <a:grpSpLocks/>
              </p:cNvGrpSpPr>
              <p:nvPr/>
            </p:nvGrpSpPr>
            <p:grpSpPr bwMode="auto">
              <a:xfrm>
                <a:off x="2349" y="1680"/>
                <a:ext cx="3030" cy="1080"/>
                <a:chOff x="2349" y="1680"/>
                <a:chExt cx="3030" cy="1080"/>
              </a:xfrm>
            </p:grpSpPr>
            <p:sp>
              <p:nvSpPr>
                <p:cNvPr id="19" name="Line 24"/>
                <p:cNvSpPr>
                  <a:spLocks noChangeShapeType="1"/>
                </p:cNvSpPr>
                <p:nvPr/>
              </p:nvSpPr>
              <p:spPr bwMode="auto">
                <a:xfrm flipH="1">
                  <a:off x="2349" y="1680"/>
                  <a:ext cx="3030" cy="1080"/>
                </a:xfrm>
                <a:prstGeom prst="line">
                  <a:avLst/>
                </a:prstGeom>
                <a:noFill/>
                <a:ln w="57240">
                  <a:solidFill>
                    <a:srgbClr val="FFFF00"/>
                  </a:solidFill>
                  <a:prstDash val="sysDot"/>
                  <a:miter lim="800000"/>
                  <a:headEnd/>
                  <a:tailEnd/>
                </a:ln>
              </p:spPr>
              <p:txBody>
                <a:bodyPr>
                  <a:prstTxWarp prst="textNoShape">
                    <a:avLst/>
                  </a:prstTxWarp>
                </a:bodyPr>
                <a:lstStyle/>
                <a:p>
                  <a:endParaRPr lang="en-US"/>
                </a:p>
              </p:txBody>
            </p:sp>
            <p:sp>
              <p:nvSpPr>
                <p:cNvPr id="20" name="Text Box 25"/>
                <p:cNvSpPr txBox="1">
                  <a:spLocks noChangeArrowheads="1"/>
                </p:cNvSpPr>
                <p:nvPr/>
              </p:nvSpPr>
              <p:spPr bwMode="auto">
                <a:xfrm rot="-1200000">
                  <a:off x="3026" y="2041"/>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12" name="Group 26"/>
              <p:cNvGrpSpPr>
                <a:grpSpLocks/>
              </p:cNvGrpSpPr>
              <p:nvPr/>
            </p:nvGrpSpPr>
            <p:grpSpPr bwMode="auto">
              <a:xfrm>
                <a:off x="181" y="2502"/>
                <a:ext cx="5194" cy="1447"/>
                <a:chOff x="181" y="2502"/>
                <a:chExt cx="5194" cy="1447"/>
              </a:xfrm>
            </p:grpSpPr>
            <p:sp>
              <p:nvSpPr>
                <p:cNvPr id="15" name="Text Box 27"/>
                <p:cNvSpPr txBox="1">
                  <a:spLocks noChangeArrowheads="1"/>
                </p:cNvSpPr>
                <p:nvPr/>
              </p:nvSpPr>
              <p:spPr bwMode="auto">
                <a:xfrm>
                  <a:off x="3481" y="3661"/>
                  <a:ext cx="114" cy="288"/>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6" name="Group 28"/>
                <p:cNvGrpSpPr>
                  <a:grpSpLocks/>
                </p:cNvGrpSpPr>
                <p:nvPr/>
              </p:nvGrpSpPr>
              <p:grpSpPr bwMode="auto">
                <a:xfrm>
                  <a:off x="181" y="2502"/>
                  <a:ext cx="5194" cy="1217"/>
                  <a:chOff x="181" y="2502"/>
                  <a:chExt cx="5194" cy="1217"/>
                </a:xfrm>
              </p:grpSpPr>
              <p:pic>
                <p:nvPicPr>
                  <p:cNvPr id="17" name="Picture 29"/>
                  <p:cNvPicPr>
                    <a:picLocks noChangeAspect="1" noChangeArrowheads="1"/>
                  </p:cNvPicPr>
                  <p:nvPr/>
                </p:nvPicPr>
                <p:blipFill>
                  <a:blip r:embed="rId3" cstate="print"/>
                  <a:srcRect/>
                  <a:stretch>
                    <a:fillRect/>
                  </a:stretch>
                </p:blipFill>
                <p:spPr bwMode="auto">
                  <a:xfrm>
                    <a:off x="181" y="2502"/>
                    <a:ext cx="2315" cy="1218"/>
                  </a:xfrm>
                  <a:prstGeom prst="rect">
                    <a:avLst/>
                  </a:prstGeom>
                  <a:noFill/>
                  <a:ln w="9525">
                    <a:noFill/>
                    <a:round/>
                    <a:headEnd/>
                    <a:tailEnd/>
                  </a:ln>
                </p:spPr>
              </p:pic>
              <p:sp>
                <p:nvSpPr>
                  <p:cNvPr id="18"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3" name="Group 31"/>
              <p:cNvGrpSpPr>
                <a:grpSpLocks/>
              </p:cNvGrpSpPr>
              <p:nvPr/>
            </p:nvGrpSpPr>
            <p:grpSpPr bwMode="auto">
              <a:xfrm>
                <a:off x="5018" y="1167"/>
                <a:ext cx="622" cy="763"/>
                <a:chOff x="5018" y="1167"/>
                <a:chExt cx="622" cy="763"/>
              </a:xfrm>
            </p:grpSpPr>
            <p:sp>
              <p:nvSpPr>
                <p:cNvPr id="14" name="Text Box 32"/>
                <p:cNvSpPr txBox="1">
                  <a:spLocks noChangeArrowheads="1"/>
                </p:cNvSpPr>
                <p:nvPr/>
              </p:nvSpPr>
              <p:spPr bwMode="auto">
                <a:xfrm>
                  <a:off x="5151" y="1167"/>
                  <a:ext cx="114" cy="250"/>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pic>
        <p:nvPicPr>
          <p:cNvPr id="33" name="Picture 58"/>
          <p:cNvPicPr>
            <a:picLocks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8027" y="2379219"/>
            <a:ext cx="871159" cy="82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Slide Number Placeholder 33"/>
          <p:cNvSpPr>
            <a:spLocks noGrp="1"/>
          </p:cNvSpPr>
          <p:nvPr>
            <p:ph type="sldNum" sz="quarter" idx="12"/>
          </p:nvPr>
        </p:nvSpPr>
        <p:spPr/>
        <p:txBody>
          <a:bodyPr/>
          <a:lstStyle/>
          <a:p>
            <a:fld id="{B8E46DEE-15D5-4039-836C-0562E02347E2}" type="slidenum">
              <a:rPr lang="en-GB" smtClean="0"/>
              <a:pPr/>
              <a:t>21</a:t>
            </a:fld>
            <a:endParaRPr lang="en-GB"/>
          </a:p>
        </p:txBody>
      </p:sp>
    </p:spTree>
    <p:extLst>
      <p:ext uri="{BB962C8B-B14F-4D97-AF65-F5344CB8AC3E}">
        <p14:creationId xmlns:p14="http://schemas.microsoft.com/office/powerpoint/2010/main" val="4081607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FF"/>
                </a:solidFill>
                <a:latin typeface="Times" pitchFamily="18" charset="0"/>
              </a:rPr>
              <a:t>Satellite orbit error</a:t>
            </a:r>
            <a:endParaRPr lang="en-GB" dirty="0">
              <a:solidFill>
                <a:srgbClr val="0000FF"/>
              </a:solidFill>
              <a:latin typeface="Times" pitchFamily="18" charset="0"/>
            </a:endParaRPr>
          </a:p>
        </p:txBody>
      </p:sp>
      <p:sp>
        <p:nvSpPr>
          <p:cNvPr id="5" name="Line 6"/>
          <p:cNvSpPr>
            <a:spLocks noChangeShapeType="1"/>
          </p:cNvSpPr>
          <p:nvPr/>
        </p:nvSpPr>
        <p:spPr bwMode="auto">
          <a:xfrm>
            <a:off x="1979036" y="3166375"/>
            <a:ext cx="3164818" cy="1702786"/>
          </a:xfrm>
          <a:prstGeom prst="line">
            <a:avLst/>
          </a:prstGeom>
          <a:noFill/>
          <a:ln w="19050">
            <a:solidFill>
              <a:srgbClr val="FF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 name="Line 7"/>
          <p:cNvSpPr>
            <a:spLocks noChangeShapeType="1"/>
          </p:cNvSpPr>
          <p:nvPr/>
        </p:nvSpPr>
        <p:spPr bwMode="auto">
          <a:xfrm>
            <a:off x="1998980" y="3823266"/>
            <a:ext cx="3033048" cy="1022766"/>
          </a:xfrm>
          <a:prstGeom prst="line">
            <a:avLst/>
          </a:prstGeom>
          <a:noFill/>
          <a:ln w="19050">
            <a:solidFill>
              <a:srgbClr val="0000FF"/>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7" name="Group 111"/>
          <p:cNvGrpSpPr>
            <a:grpSpLocks/>
          </p:cNvGrpSpPr>
          <p:nvPr/>
        </p:nvGrpSpPr>
        <p:grpSpPr bwMode="auto">
          <a:xfrm>
            <a:off x="2673350" y="2592388"/>
            <a:ext cx="249238" cy="242887"/>
            <a:chOff x="1684" y="1633"/>
            <a:chExt cx="157" cy="153"/>
          </a:xfrm>
        </p:grpSpPr>
        <p:sp>
          <p:nvSpPr>
            <p:cNvPr id="8" name="Freeform 112"/>
            <p:cNvSpPr>
              <a:spLocks noChangeArrowheads="1"/>
            </p:cNvSpPr>
            <p:nvPr/>
          </p:nvSpPr>
          <p:spPr bwMode="auto">
            <a:xfrm>
              <a:off x="1715" y="1666"/>
              <a:ext cx="95" cy="88"/>
            </a:xfrm>
            <a:custGeom>
              <a:avLst/>
              <a:gdLst>
                <a:gd name="T0" fmla="*/ 0 w 914"/>
                <a:gd name="T1" fmla="*/ 0 h 850"/>
                <a:gd name="T2" fmla="*/ 0 w 914"/>
                <a:gd name="T3" fmla="*/ 0 h 850"/>
                <a:gd name="T4" fmla="*/ 0 w 914"/>
                <a:gd name="T5" fmla="*/ 0 h 850"/>
                <a:gd name="T6" fmla="*/ 0 w 914"/>
                <a:gd name="T7" fmla="*/ 0 h 850"/>
                <a:gd name="T8" fmla="*/ 0 w 914"/>
                <a:gd name="T9" fmla="*/ 0 h 850"/>
                <a:gd name="T10" fmla="*/ 0 w 914"/>
                <a:gd name="T11" fmla="*/ 0 h 850"/>
                <a:gd name="T12" fmla="*/ 0 w 914"/>
                <a:gd name="T13" fmla="*/ 0 h 850"/>
                <a:gd name="T14" fmla="*/ 0 w 914"/>
                <a:gd name="T15" fmla="*/ 0 h 850"/>
                <a:gd name="T16" fmla="*/ 0 w 914"/>
                <a:gd name="T17" fmla="*/ 0 h 850"/>
                <a:gd name="T18" fmla="*/ 0 w 914"/>
                <a:gd name="T19" fmla="*/ 0 h 850"/>
                <a:gd name="T20" fmla="*/ 0 w 914"/>
                <a:gd name="T21" fmla="*/ 0 h 850"/>
                <a:gd name="T22" fmla="*/ 0 w 914"/>
                <a:gd name="T23" fmla="*/ 0 h 850"/>
                <a:gd name="T24" fmla="*/ 0 w 914"/>
                <a:gd name="T25" fmla="*/ 0 h 850"/>
                <a:gd name="T26" fmla="*/ 0 w 914"/>
                <a:gd name="T27" fmla="*/ 0 h 850"/>
                <a:gd name="T28" fmla="*/ 0 w 914"/>
                <a:gd name="T29" fmla="*/ 0 h 850"/>
                <a:gd name="T30" fmla="*/ 0 w 914"/>
                <a:gd name="T31" fmla="*/ 0 h 850"/>
                <a:gd name="T32" fmla="*/ 0 w 914"/>
                <a:gd name="T33" fmla="*/ 0 h 850"/>
                <a:gd name="T34" fmla="*/ 0 w 914"/>
                <a:gd name="T35" fmla="*/ 0 h 850"/>
                <a:gd name="T36" fmla="*/ 0 w 914"/>
                <a:gd name="T37" fmla="*/ 0 h 850"/>
                <a:gd name="T38" fmla="*/ 0 w 914"/>
                <a:gd name="T39" fmla="*/ 0 h 850"/>
                <a:gd name="T40" fmla="*/ 0 w 914"/>
                <a:gd name="T41" fmla="*/ 0 h 850"/>
                <a:gd name="T42" fmla="*/ 0 w 914"/>
                <a:gd name="T43" fmla="*/ 0 h 850"/>
                <a:gd name="T44" fmla="*/ 0 w 914"/>
                <a:gd name="T45" fmla="*/ 0 h 850"/>
                <a:gd name="T46" fmla="*/ 0 w 914"/>
                <a:gd name="T47" fmla="*/ 0 h 850"/>
                <a:gd name="T48" fmla="*/ 0 w 914"/>
                <a:gd name="T49" fmla="*/ 0 h 850"/>
                <a:gd name="T50" fmla="*/ 0 w 914"/>
                <a:gd name="T51" fmla="*/ 0 h 850"/>
                <a:gd name="T52" fmla="*/ 0 w 914"/>
                <a:gd name="T53" fmla="*/ 0 h 850"/>
                <a:gd name="T54" fmla="*/ 0 w 914"/>
                <a:gd name="T55" fmla="*/ 0 h 850"/>
                <a:gd name="T56" fmla="*/ 0 w 914"/>
                <a:gd name="T57" fmla="*/ 0 h 850"/>
                <a:gd name="T58" fmla="*/ 0 w 914"/>
                <a:gd name="T59" fmla="*/ 0 h 850"/>
                <a:gd name="T60" fmla="*/ 0 w 914"/>
                <a:gd name="T61" fmla="*/ 0 h 850"/>
                <a:gd name="T62" fmla="*/ 0 w 914"/>
                <a:gd name="T63" fmla="*/ 0 h 8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4"/>
                <a:gd name="T97" fmla="*/ 0 h 850"/>
                <a:gd name="T98" fmla="*/ 914 w 914"/>
                <a:gd name="T99" fmla="*/ 850 h 8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4" h="850">
                  <a:moveTo>
                    <a:pt x="458" y="850"/>
                  </a:moveTo>
                  <a:lnTo>
                    <a:pt x="505" y="848"/>
                  </a:lnTo>
                  <a:lnTo>
                    <a:pt x="550" y="842"/>
                  </a:lnTo>
                  <a:lnTo>
                    <a:pt x="594" y="831"/>
                  </a:lnTo>
                  <a:lnTo>
                    <a:pt x="636" y="818"/>
                  </a:lnTo>
                  <a:lnTo>
                    <a:pt x="676" y="799"/>
                  </a:lnTo>
                  <a:lnTo>
                    <a:pt x="713" y="778"/>
                  </a:lnTo>
                  <a:lnTo>
                    <a:pt x="749" y="754"/>
                  </a:lnTo>
                  <a:lnTo>
                    <a:pt x="780" y="726"/>
                  </a:lnTo>
                  <a:lnTo>
                    <a:pt x="810" y="695"/>
                  </a:lnTo>
                  <a:lnTo>
                    <a:pt x="837" y="664"/>
                  </a:lnTo>
                  <a:lnTo>
                    <a:pt x="859" y="629"/>
                  </a:lnTo>
                  <a:lnTo>
                    <a:pt x="878" y="591"/>
                  </a:lnTo>
                  <a:lnTo>
                    <a:pt x="894" y="552"/>
                  </a:lnTo>
                  <a:lnTo>
                    <a:pt x="905" y="512"/>
                  </a:lnTo>
                  <a:lnTo>
                    <a:pt x="912" y="469"/>
                  </a:lnTo>
                  <a:lnTo>
                    <a:pt x="914" y="426"/>
                  </a:lnTo>
                  <a:lnTo>
                    <a:pt x="912" y="382"/>
                  </a:lnTo>
                  <a:lnTo>
                    <a:pt x="905" y="340"/>
                  </a:lnTo>
                  <a:lnTo>
                    <a:pt x="894" y="300"/>
                  </a:lnTo>
                  <a:lnTo>
                    <a:pt x="878" y="260"/>
                  </a:lnTo>
                  <a:lnTo>
                    <a:pt x="859" y="223"/>
                  </a:lnTo>
                  <a:lnTo>
                    <a:pt x="837" y="188"/>
                  </a:lnTo>
                  <a:lnTo>
                    <a:pt x="810" y="155"/>
                  </a:lnTo>
                  <a:lnTo>
                    <a:pt x="780" y="125"/>
                  </a:lnTo>
                  <a:lnTo>
                    <a:pt x="749" y="98"/>
                  </a:lnTo>
                  <a:lnTo>
                    <a:pt x="713" y="73"/>
                  </a:lnTo>
                  <a:lnTo>
                    <a:pt x="676" y="51"/>
                  </a:lnTo>
                  <a:lnTo>
                    <a:pt x="636" y="34"/>
                  </a:lnTo>
                  <a:lnTo>
                    <a:pt x="594" y="19"/>
                  </a:lnTo>
                  <a:lnTo>
                    <a:pt x="550" y="9"/>
                  </a:lnTo>
                  <a:lnTo>
                    <a:pt x="505" y="2"/>
                  </a:lnTo>
                  <a:lnTo>
                    <a:pt x="458" y="0"/>
                  </a:lnTo>
                  <a:lnTo>
                    <a:pt x="411" y="2"/>
                  </a:lnTo>
                  <a:lnTo>
                    <a:pt x="366" y="9"/>
                  </a:lnTo>
                  <a:lnTo>
                    <a:pt x="322" y="19"/>
                  </a:lnTo>
                  <a:lnTo>
                    <a:pt x="279" y="34"/>
                  </a:lnTo>
                  <a:lnTo>
                    <a:pt x="240" y="51"/>
                  </a:lnTo>
                  <a:lnTo>
                    <a:pt x="202" y="73"/>
                  </a:lnTo>
                  <a:lnTo>
                    <a:pt x="167" y="98"/>
                  </a:lnTo>
                  <a:lnTo>
                    <a:pt x="134" y="125"/>
                  </a:lnTo>
                  <a:lnTo>
                    <a:pt x="104" y="155"/>
                  </a:lnTo>
                  <a:lnTo>
                    <a:pt x="78" y="188"/>
                  </a:lnTo>
                  <a:lnTo>
                    <a:pt x="55" y="223"/>
                  </a:lnTo>
                  <a:lnTo>
                    <a:pt x="36" y="260"/>
                  </a:lnTo>
                  <a:lnTo>
                    <a:pt x="20" y="300"/>
                  </a:lnTo>
                  <a:lnTo>
                    <a:pt x="9" y="340"/>
                  </a:lnTo>
                  <a:lnTo>
                    <a:pt x="2" y="382"/>
                  </a:lnTo>
                  <a:lnTo>
                    <a:pt x="0" y="426"/>
                  </a:lnTo>
                  <a:lnTo>
                    <a:pt x="2" y="469"/>
                  </a:lnTo>
                  <a:lnTo>
                    <a:pt x="9" y="512"/>
                  </a:lnTo>
                  <a:lnTo>
                    <a:pt x="20" y="552"/>
                  </a:lnTo>
                  <a:lnTo>
                    <a:pt x="36" y="591"/>
                  </a:lnTo>
                  <a:lnTo>
                    <a:pt x="55" y="629"/>
                  </a:lnTo>
                  <a:lnTo>
                    <a:pt x="78" y="664"/>
                  </a:lnTo>
                  <a:lnTo>
                    <a:pt x="104" y="695"/>
                  </a:lnTo>
                  <a:lnTo>
                    <a:pt x="134" y="726"/>
                  </a:lnTo>
                  <a:lnTo>
                    <a:pt x="167" y="754"/>
                  </a:lnTo>
                  <a:lnTo>
                    <a:pt x="202" y="778"/>
                  </a:lnTo>
                  <a:lnTo>
                    <a:pt x="240" y="799"/>
                  </a:lnTo>
                  <a:lnTo>
                    <a:pt x="279" y="818"/>
                  </a:lnTo>
                  <a:lnTo>
                    <a:pt x="322" y="831"/>
                  </a:lnTo>
                  <a:lnTo>
                    <a:pt x="366" y="842"/>
                  </a:lnTo>
                  <a:lnTo>
                    <a:pt x="411" y="848"/>
                  </a:lnTo>
                  <a:lnTo>
                    <a:pt x="458" y="85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 name="Freeform 113"/>
            <p:cNvSpPr>
              <a:spLocks noChangeArrowheads="1"/>
            </p:cNvSpPr>
            <p:nvPr/>
          </p:nvSpPr>
          <p:spPr bwMode="auto">
            <a:xfrm>
              <a:off x="1715" y="1666"/>
              <a:ext cx="95" cy="88"/>
            </a:xfrm>
            <a:custGeom>
              <a:avLst/>
              <a:gdLst>
                <a:gd name="T0" fmla="*/ 0 w 914"/>
                <a:gd name="T1" fmla="*/ 0 h 850"/>
                <a:gd name="T2" fmla="*/ 0 w 914"/>
                <a:gd name="T3" fmla="*/ 0 h 850"/>
                <a:gd name="T4" fmla="*/ 0 w 914"/>
                <a:gd name="T5" fmla="*/ 0 h 850"/>
                <a:gd name="T6" fmla="*/ 0 w 914"/>
                <a:gd name="T7" fmla="*/ 0 h 850"/>
                <a:gd name="T8" fmla="*/ 0 w 914"/>
                <a:gd name="T9" fmla="*/ 0 h 850"/>
                <a:gd name="T10" fmla="*/ 0 w 914"/>
                <a:gd name="T11" fmla="*/ 0 h 850"/>
                <a:gd name="T12" fmla="*/ 0 w 914"/>
                <a:gd name="T13" fmla="*/ 0 h 850"/>
                <a:gd name="T14" fmla="*/ 0 w 914"/>
                <a:gd name="T15" fmla="*/ 0 h 850"/>
                <a:gd name="T16" fmla="*/ 0 w 914"/>
                <a:gd name="T17" fmla="*/ 0 h 850"/>
                <a:gd name="T18" fmla="*/ 0 w 914"/>
                <a:gd name="T19" fmla="*/ 0 h 850"/>
                <a:gd name="T20" fmla="*/ 0 w 914"/>
                <a:gd name="T21" fmla="*/ 0 h 850"/>
                <a:gd name="T22" fmla="*/ 0 w 914"/>
                <a:gd name="T23" fmla="*/ 0 h 850"/>
                <a:gd name="T24" fmla="*/ 0 w 914"/>
                <a:gd name="T25" fmla="*/ 0 h 850"/>
                <a:gd name="T26" fmla="*/ 0 w 914"/>
                <a:gd name="T27" fmla="*/ 0 h 850"/>
                <a:gd name="T28" fmla="*/ 0 w 914"/>
                <a:gd name="T29" fmla="*/ 0 h 850"/>
                <a:gd name="T30" fmla="*/ 0 w 914"/>
                <a:gd name="T31" fmla="*/ 0 h 850"/>
                <a:gd name="T32" fmla="*/ 0 w 914"/>
                <a:gd name="T33" fmla="*/ 0 h 850"/>
                <a:gd name="T34" fmla="*/ 0 w 914"/>
                <a:gd name="T35" fmla="*/ 0 h 850"/>
                <a:gd name="T36" fmla="*/ 0 w 914"/>
                <a:gd name="T37" fmla="*/ 0 h 850"/>
                <a:gd name="T38" fmla="*/ 0 w 914"/>
                <a:gd name="T39" fmla="*/ 0 h 850"/>
                <a:gd name="T40" fmla="*/ 0 w 914"/>
                <a:gd name="T41" fmla="*/ 0 h 850"/>
                <a:gd name="T42" fmla="*/ 0 w 914"/>
                <a:gd name="T43" fmla="*/ 0 h 850"/>
                <a:gd name="T44" fmla="*/ 0 w 914"/>
                <a:gd name="T45" fmla="*/ 0 h 850"/>
                <a:gd name="T46" fmla="*/ 0 w 914"/>
                <a:gd name="T47" fmla="*/ 0 h 850"/>
                <a:gd name="T48" fmla="*/ 0 w 914"/>
                <a:gd name="T49" fmla="*/ 0 h 850"/>
                <a:gd name="T50" fmla="*/ 0 w 914"/>
                <a:gd name="T51" fmla="*/ 0 h 850"/>
                <a:gd name="T52" fmla="*/ 0 w 914"/>
                <a:gd name="T53" fmla="*/ 0 h 850"/>
                <a:gd name="T54" fmla="*/ 0 w 914"/>
                <a:gd name="T55" fmla="*/ 0 h 850"/>
                <a:gd name="T56" fmla="*/ 0 w 914"/>
                <a:gd name="T57" fmla="*/ 0 h 850"/>
                <a:gd name="T58" fmla="*/ 0 w 914"/>
                <a:gd name="T59" fmla="*/ 0 h 850"/>
                <a:gd name="T60" fmla="*/ 0 w 914"/>
                <a:gd name="T61" fmla="*/ 0 h 850"/>
                <a:gd name="T62" fmla="*/ 0 w 914"/>
                <a:gd name="T63" fmla="*/ 0 h 8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4"/>
                <a:gd name="T97" fmla="*/ 0 h 850"/>
                <a:gd name="T98" fmla="*/ 914 w 914"/>
                <a:gd name="T99" fmla="*/ 850 h 8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4" h="850">
                  <a:moveTo>
                    <a:pt x="458" y="850"/>
                  </a:moveTo>
                  <a:lnTo>
                    <a:pt x="505" y="848"/>
                  </a:lnTo>
                  <a:lnTo>
                    <a:pt x="550" y="842"/>
                  </a:lnTo>
                  <a:lnTo>
                    <a:pt x="594" y="831"/>
                  </a:lnTo>
                  <a:lnTo>
                    <a:pt x="636" y="818"/>
                  </a:lnTo>
                  <a:lnTo>
                    <a:pt x="676" y="799"/>
                  </a:lnTo>
                  <a:lnTo>
                    <a:pt x="713" y="778"/>
                  </a:lnTo>
                  <a:lnTo>
                    <a:pt x="749" y="754"/>
                  </a:lnTo>
                  <a:lnTo>
                    <a:pt x="780" y="726"/>
                  </a:lnTo>
                  <a:lnTo>
                    <a:pt x="810" y="695"/>
                  </a:lnTo>
                  <a:lnTo>
                    <a:pt x="837" y="664"/>
                  </a:lnTo>
                  <a:lnTo>
                    <a:pt x="859" y="629"/>
                  </a:lnTo>
                  <a:lnTo>
                    <a:pt x="878" y="591"/>
                  </a:lnTo>
                  <a:lnTo>
                    <a:pt x="894" y="552"/>
                  </a:lnTo>
                  <a:lnTo>
                    <a:pt x="905" y="512"/>
                  </a:lnTo>
                  <a:lnTo>
                    <a:pt x="912" y="469"/>
                  </a:lnTo>
                  <a:lnTo>
                    <a:pt x="914" y="426"/>
                  </a:lnTo>
                  <a:lnTo>
                    <a:pt x="912" y="382"/>
                  </a:lnTo>
                  <a:lnTo>
                    <a:pt x="905" y="340"/>
                  </a:lnTo>
                  <a:lnTo>
                    <a:pt x="894" y="300"/>
                  </a:lnTo>
                  <a:lnTo>
                    <a:pt x="878" y="260"/>
                  </a:lnTo>
                  <a:lnTo>
                    <a:pt x="859" y="223"/>
                  </a:lnTo>
                  <a:lnTo>
                    <a:pt x="837" y="188"/>
                  </a:lnTo>
                  <a:lnTo>
                    <a:pt x="810" y="155"/>
                  </a:lnTo>
                  <a:lnTo>
                    <a:pt x="780" y="125"/>
                  </a:lnTo>
                  <a:lnTo>
                    <a:pt x="749" y="98"/>
                  </a:lnTo>
                  <a:lnTo>
                    <a:pt x="713" y="73"/>
                  </a:lnTo>
                  <a:lnTo>
                    <a:pt x="676" y="51"/>
                  </a:lnTo>
                  <a:lnTo>
                    <a:pt x="636" y="34"/>
                  </a:lnTo>
                  <a:lnTo>
                    <a:pt x="594" y="19"/>
                  </a:lnTo>
                  <a:lnTo>
                    <a:pt x="550" y="9"/>
                  </a:lnTo>
                  <a:lnTo>
                    <a:pt x="505" y="2"/>
                  </a:lnTo>
                  <a:lnTo>
                    <a:pt x="458" y="0"/>
                  </a:lnTo>
                  <a:lnTo>
                    <a:pt x="411" y="2"/>
                  </a:lnTo>
                  <a:lnTo>
                    <a:pt x="366" y="9"/>
                  </a:lnTo>
                  <a:lnTo>
                    <a:pt x="322" y="19"/>
                  </a:lnTo>
                  <a:lnTo>
                    <a:pt x="279" y="34"/>
                  </a:lnTo>
                  <a:lnTo>
                    <a:pt x="240" y="51"/>
                  </a:lnTo>
                  <a:lnTo>
                    <a:pt x="202" y="73"/>
                  </a:lnTo>
                  <a:lnTo>
                    <a:pt x="167" y="98"/>
                  </a:lnTo>
                  <a:lnTo>
                    <a:pt x="134" y="125"/>
                  </a:lnTo>
                  <a:lnTo>
                    <a:pt x="104" y="155"/>
                  </a:lnTo>
                  <a:lnTo>
                    <a:pt x="78" y="188"/>
                  </a:lnTo>
                  <a:lnTo>
                    <a:pt x="55" y="223"/>
                  </a:lnTo>
                  <a:lnTo>
                    <a:pt x="36" y="260"/>
                  </a:lnTo>
                  <a:lnTo>
                    <a:pt x="20" y="300"/>
                  </a:lnTo>
                  <a:lnTo>
                    <a:pt x="9" y="340"/>
                  </a:lnTo>
                  <a:lnTo>
                    <a:pt x="2" y="382"/>
                  </a:lnTo>
                  <a:lnTo>
                    <a:pt x="0" y="426"/>
                  </a:lnTo>
                  <a:lnTo>
                    <a:pt x="2" y="469"/>
                  </a:lnTo>
                  <a:lnTo>
                    <a:pt x="9" y="512"/>
                  </a:lnTo>
                  <a:lnTo>
                    <a:pt x="20" y="552"/>
                  </a:lnTo>
                  <a:lnTo>
                    <a:pt x="36" y="591"/>
                  </a:lnTo>
                  <a:lnTo>
                    <a:pt x="55" y="629"/>
                  </a:lnTo>
                  <a:lnTo>
                    <a:pt x="78" y="664"/>
                  </a:lnTo>
                  <a:lnTo>
                    <a:pt x="104" y="695"/>
                  </a:lnTo>
                  <a:lnTo>
                    <a:pt x="134" y="726"/>
                  </a:lnTo>
                  <a:lnTo>
                    <a:pt x="167" y="754"/>
                  </a:lnTo>
                  <a:lnTo>
                    <a:pt x="202" y="778"/>
                  </a:lnTo>
                  <a:lnTo>
                    <a:pt x="240" y="799"/>
                  </a:lnTo>
                  <a:lnTo>
                    <a:pt x="279" y="818"/>
                  </a:lnTo>
                  <a:lnTo>
                    <a:pt x="322" y="831"/>
                  </a:lnTo>
                  <a:lnTo>
                    <a:pt x="366" y="842"/>
                  </a:lnTo>
                  <a:lnTo>
                    <a:pt x="411" y="848"/>
                  </a:lnTo>
                  <a:lnTo>
                    <a:pt x="458" y="85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 name="Freeform 114"/>
            <p:cNvSpPr>
              <a:spLocks noChangeArrowheads="1"/>
            </p:cNvSpPr>
            <p:nvPr/>
          </p:nvSpPr>
          <p:spPr bwMode="auto">
            <a:xfrm>
              <a:off x="1770" y="1650"/>
              <a:ext cx="4" cy="14"/>
            </a:xfrm>
            <a:custGeom>
              <a:avLst/>
              <a:gdLst>
                <a:gd name="T0" fmla="*/ 0 w 43"/>
                <a:gd name="T1" fmla="*/ 0 h 140"/>
                <a:gd name="T2" fmla="*/ 0 w 43"/>
                <a:gd name="T3" fmla="*/ 0 h 140"/>
                <a:gd name="T4" fmla="*/ 0 w 43"/>
                <a:gd name="T5" fmla="*/ 0 h 140"/>
                <a:gd name="T6" fmla="*/ 0 w 43"/>
                <a:gd name="T7" fmla="*/ 0 h 140"/>
                <a:gd name="T8" fmla="*/ 0 w 43"/>
                <a:gd name="T9" fmla="*/ 0 h 140"/>
                <a:gd name="T10" fmla="*/ 0 w 43"/>
                <a:gd name="T11" fmla="*/ 0 h 140"/>
                <a:gd name="T12" fmla="*/ 0 w 43"/>
                <a:gd name="T13" fmla="*/ 0 h 140"/>
                <a:gd name="T14" fmla="*/ 0 60000 65536"/>
                <a:gd name="T15" fmla="*/ 0 60000 65536"/>
                <a:gd name="T16" fmla="*/ 0 60000 65536"/>
                <a:gd name="T17" fmla="*/ 0 60000 65536"/>
                <a:gd name="T18" fmla="*/ 0 60000 65536"/>
                <a:gd name="T19" fmla="*/ 0 60000 65536"/>
                <a:gd name="T20" fmla="*/ 0 60000 65536"/>
                <a:gd name="T21" fmla="*/ 0 w 43"/>
                <a:gd name="T22" fmla="*/ 0 h 140"/>
                <a:gd name="T23" fmla="*/ 43 w 43"/>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40">
                  <a:moveTo>
                    <a:pt x="43" y="0"/>
                  </a:moveTo>
                  <a:lnTo>
                    <a:pt x="0" y="136"/>
                  </a:lnTo>
                  <a:lnTo>
                    <a:pt x="6" y="137"/>
                  </a:lnTo>
                  <a:lnTo>
                    <a:pt x="14" y="138"/>
                  </a:lnTo>
                  <a:lnTo>
                    <a:pt x="20" y="139"/>
                  </a:lnTo>
                  <a:lnTo>
                    <a:pt x="27" y="140"/>
                  </a:lnTo>
                  <a:lnTo>
                    <a:pt x="43"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 name="Freeform 115"/>
            <p:cNvSpPr>
              <a:spLocks noChangeArrowheads="1"/>
            </p:cNvSpPr>
            <p:nvPr/>
          </p:nvSpPr>
          <p:spPr bwMode="auto">
            <a:xfrm>
              <a:off x="1781" y="1653"/>
              <a:ext cx="5" cy="14"/>
            </a:xfrm>
            <a:custGeom>
              <a:avLst/>
              <a:gdLst>
                <a:gd name="T0" fmla="*/ 0 w 52"/>
                <a:gd name="T1" fmla="*/ 0 h 140"/>
                <a:gd name="T2" fmla="*/ 0 w 52"/>
                <a:gd name="T3" fmla="*/ 0 h 140"/>
                <a:gd name="T4" fmla="*/ 0 w 52"/>
                <a:gd name="T5" fmla="*/ 0 h 140"/>
                <a:gd name="T6" fmla="*/ 0 w 52"/>
                <a:gd name="T7" fmla="*/ 0 h 140"/>
                <a:gd name="T8" fmla="*/ 0 w 52"/>
                <a:gd name="T9" fmla="*/ 0 h 140"/>
                <a:gd name="T10" fmla="*/ 0 w 52"/>
                <a:gd name="T11" fmla="*/ 0 h 140"/>
                <a:gd name="T12" fmla="*/ 0 w 52"/>
                <a:gd name="T13" fmla="*/ 0 h 140"/>
                <a:gd name="T14" fmla="*/ 0 60000 65536"/>
                <a:gd name="T15" fmla="*/ 0 60000 65536"/>
                <a:gd name="T16" fmla="*/ 0 60000 65536"/>
                <a:gd name="T17" fmla="*/ 0 60000 65536"/>
                <a:gd name="T18" fmla="*/ 0 60000 65536"/>
                <a:gd name="T19" fmla="*/ 0 60000 65536"/>
                <a:gd name="T20" fmla="*/ 0 60000 65536"/>
                <a:gd name="T21" fmla="*/ 0 w 52"/>
                <a:gd name="T22" fmla="*/ 0 h 140"/>
                <a:gd name="T23" fmla="*/ 52 w 52"/>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40">
                  <a:moveTo>
                    <a:pt x="52" y="0"/>
                  </a:moveTo>
                  <a:lnTo>
                    <a:pt x="0" y="130"/>
                  </a:lnTo>
                  <a:lnTo>
                    <a:pt x="6" y="132"/>
                  </a:lnTo>
                  <a:lnTo>
                    <a:pt x="12" y="135"/>
                  </a:lnTo>
                  <a:lnTo>
                    <a:pt x="19" y="137"/>
                  </a:lnTo>
                  <a:lnTo>
                    <a:pt x="25" y="140"/>
                  </a:lnTo>
                  <a:lnTo>
                    <a:pt x="52"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 name="Freeform 116"/>
            <p:cNvSpPr>
              <a:spLocks noChangeArrowheads="1"/>
            </p:cNvSpPr>
            <p:nvPr/>
          </p:nvSpPr>
          <p:spPr bwMode="auto">
            <a:xfrm>
              <a:off x="1791" y="1661"/>
              <a:ext cx="9" cy="11"/>
            </a:xfrm>
            <a:custGeom>
              <a:avLst/>
              <a:gdLst>
                <a:gd name="T0" fmla="*/ 0 w 93"/>
                <a:gd name="T1" fmla="*/ 0 h 127"/>
                <a:gd name="T2" fmla="*/ 0 w 93"/>
                <a:gd name="T3" fmla="*/ 0 h 127"/>
                <a:gd name="T4" fmla="*/ 0 w 93"/>
                <a:gd name="T5" fmla="*/ 0 h 127"/>
                <a:gd name="T6" fmla="*/ 0 w 93"/>
                <a:gd name="T7" fmla="*/ 0 h 127"/>
                <a:gd name="T8" fmla="*/ 0 w 93"/>
                <a:gd name="T9" fmla="*/ 0 h 127"/>
                <a:gd name="T10" fmla="*/ 0 w 93"/>
                <a:gd name="T11" fmla="*/ 0 h 127"/>
                <a:gd name="T12" fmla="*/ 0 w 93"/>
                <a:gd name="T13" fmla="*/ 0 h 127"/>
                <a:gd name="T14" fmla="*/ 0 60000 65536"/>
                <a:gd name="T15" fmla="*/ 0 60000 65536"/>
                <a:gd name="T16" fmla="*/ 0 60000 65536"/>
                <a:gd name="T17" fmla="*/ 0 60000 65536"/>
                <a:gd name="T18" fmla="*/ 0 60000 65536"/>
                <a:gd name="T19" fmla="*/ 0 60000 65536"/>
                <a:gd name="T20" fmla="*/ 0 60000 65536"/>
                <a:gd name="T21" fmla="*/ 0 w 93"/>
                <a:gd name="T22" fmla="*/ 0 h 127"/>
                <a:gd name="T23" fmla="*/ 93 w 93"/>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27">
                  <a:moveTo>
                    <a:pt x="93" y="0"/>
                  </a:moveTo>
                  <a:lnTo>
                    <a:pt x="0" y="111"/>
                  </a:lnTo>
                  <a:lnTo>
                    <a:pt x="5" y="115"/>
                  </a:lnTo>
                  <a:lnTo>
                    <a:pt x="11" y="118"/>
                  </a:lnTo>
                  <a:lnTo>
                    <a:pt x="17" y="122"/>
                  </a:lnTo>
                  <a:lnTo>
                    <a:pt x="22" y="127"/>
                  </a:lnTo>
                  <a:lnTo>
                    <a:pt x="93"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 name="Freeform 117"/>
            <p:cNvSpPr>
              <a:spLocks noChangeArrowheads="1"/>
            </p:cNvSpPr>
            <p:nvPr/>
          </p:nvSpPr>
          <p:spPr bwMode="auto">
            <a:xfrm>
              <a:off x="1801" y="1670"/>
              <a:ext cx="11" cy="11"/>
            </a:xfrm>
            <a:custGeom>
              <a:avLst/>
              <a:gdLst>
                <a:gd name="T0" fmla="*/ 0 w 119"/>
                <a:gd name="T1" fmla="*/ 0 h 110"/>
                <a:gd name="T2" fmla="*/ 0 w 119"/>
                <a:gd name="T3" fmla="*/ 0 h 110"/>
                <a:gd name="T4" fmla="*/ 0 w 119"/>
                <a:gd name="T5" fmla="*/ 0 h 110"/>
                <a:gd name="T6" fmla="*/ 0 w 119"/>
                <a:gd name="T7" fmla="*/ 0 h 110"/>
                <a:gd name="T8" fmla="*/ 0 w 119"/>
                <a:gd name="T9" fmla="*/ 0 h 110"/>
                <a:gd name="T10" fmla="*/ 0 w 119"/>
                <a:gd name="T11" fmla="*/ 0 h 110"/>
                <a:gd name="T12" fmla="*/ 0 w 119"/>
                <a:gd name="T13" fmla="*/ 0 h 110"/>
                <a:gd name="T14" fmla="*/ 0 60000 65536"/>
                <a:gd name="T15" fmla="*/ 0 60000 65536"/>
                <a:gd name="T16" fmla="*/ 0 60000 65536"/>
                <a:gd name="T17" fmla="*/ 0 60000 65536"/>
                <a:gd name="T18" fmla="*/ 0 60000 65536"/>
                <a:gd name="T19" fmla="*/ 0 60000 65536"/>
                <a:gd name="T20" fmla="*/ 0 60000 65536"/>
                <a:gd name="T21" fmla="*/ 0 w 119"/>
                <a:gd name="T22" fmla="*/ 0 h 110"/>
                <a:gd name="T23" fmla="*/ 119 w 119"/>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10">
                  <a:moveTo>
                    <a:pt x="119" y="0"/>
                  </a:moveTo>
                  <a:lnTo>
                    <a:pt x="0" y="90"/>
                  </a:lnTo>
                  <a:lnTo>
                    <a:pt x="5" y="95"/>
                  </a:lnTo>
                  <a:lnTo>
                    <a:pt x="9" y="99"/>
                  </a:lnTo>
                  <a:lnTo>
                    <a:pt x="15" y="105"/>
                  </a:lnTo>
                  <a:lnTo>
                    <a:pt x="19" y="110"/>
                  </a:lnTo>
                  <a:lnTo>
                    <a:pt x="119"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 name="Freeform 118"/>
            <p:cNvSpPr>
              <a:spLocks noChangeArrowheads="1"/>
            </p:cNvSpPr>
            <p:nvPr/>
          </p:nvSpPr>
          <p:spPr bwMode="auto">
            <a:xfrm>
              <a:off x="1807" y="1684"/>
              <a:ext cx="13" cy="7"/>
            </a:xfrm>
            <a:custGeom>
              <a:avLst/>
              <a:gdLst>
                <a:gd name="T0" fmla="*/ 0 w 132"/>
                <a:gd name="T1" fmla="*/ 0 h 75"/>
                <a:gd name="T2" fmla="*/ 0 w 132"/>
                <a:gd name="T3" fmla="*/ 0 h 75"/>
                <a:gd name="T4" fmla="*/ 0 w 132"/>
                <a:gd name="T5" fmla="*/ 0 h 75"/>
                <a:gd name="T6" fmla="*/ 0 w 132"/>
                <a:gd name="T7" fmla="*/ 0 h 75"/>
                <a:gd name="T8" fmla="*/ 0 w 132"/>
                <a:gd name="T9" fmla="*/ 0 h 75"/>
                <a:gd name="T10" fmla="*/ 0 w 132"/>
                <a:gd name="T11" fmla="*/ 0 h 75"/>
                <a:gd name="T12" fmla="*/ 0 w 132"/>
                <a:gd name="T13" fmla="*/ 0 h 75"/>
                <a:gd name="T14" fmla="*/ 0 60000 65536"/>
                <a:gd name="T15" fmla="*/ 0 60000 65536"/>
                <a:gd name="T16" fmla="*/ 0 60000 65536"/>
                <a:gd name="T17" fmla="*/ 0 60000 65536"/>
                <a:gd name="T18" fmla="*/ 0 60000 65536"/>
                <a:gd name="T19" fmla="*/ 0 60000 65536"/>
                <a:gd name="T20" fmla="*/ 0 60000 65536"/>
                <a:gd name="T21" fmla="*/ 0 w 132"/>
                <a:gd name="T22" fmla="*/ 0 h 75"/>
                <a:gd name="T23" fmla="*/ 132 w 132"/>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75">
                  <a:moveTo>
                    <a:pt x="132" y="0"/>
                  </a:moveTo>
                  <a:lnTo>
                    <a:pt x="0" y="52"/>
                  </a:lnTo>
                  <a:lnTo>
                    <a:pt x="3" y="57"/>
                  </a:lnTo>
                  <a:lnTo>
                    <a:pt x="6" y="64"/>
                  </a:lnTo>
                  <a:lnTo>
                    <a:pt x="9" y="69"/>
                  </a:lnTo>
                  <a:lnTo>
                    <a:pt x="11" y="75"/>
                  </a:lnTo>
                  <a:lnTo>
                    <a:pt x="132"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 name="Freeform 119"/>
            <p:cNvSpPr>
              <a:spLocks noChangeArrowheads="1"/>
            </p:cNvSpPr>
            <p:nvPr/>
          </p:nvSpPr>
          <p:spPr bwMode="auto">
            <a:xfrm>
              <a:off x="1811" y="1696"/>
              <a:ext cx="14" cy="5"/>
            </a:xfrm>
            <a:custGeom>
              <a:avLst/>
              <a:gdLst>
                <a:gd name="T0" fmla="*/ 0 w 141"/>
                <a:gd name="T1" fmla="*/ 0 h 64"/>
                <a:gd name="T2" fmla="*/ 0 w 141"/>
                <a:gd name="T3" fmla="*/ 0 h 64"/>
                <a:gd name="T4" fmla="*/ 0 w 141"/>
                <a:gd name="T5" fmla="*/ 0 h 64"/>
                <a:gd name="T6" fmla="*/ 0 w 141"/>
                <a:gd name="T7" fmla="*/ 0 h 64"/>
                <a:gd name="T8" fmla="*/ 0 w 141"/>
                <a:gd name="T9" fmla="*/ 0 h 64"/>
                <a:gd name="T10" fmla="*/ 0 w 141"/>
                <a:gd name="T11" fmla="*/ 0 h 64"/>
                <a:gd name="T12" fmla="*/ 0 w 141"/>
                <a:gd name="T13" fmla="*/ 0 h 64"/>
                <a:gd name="T14" fmla="*/ 0 60000 65536"/>
                <a:gd name="T15" fmla="*/ 0 60000 65536"/>
                <a:gd name="T16" fmla="*/ 0 60000 65536"/>
                <a:gd name="T17" fmla="*/ 0 60000 65536"/>
                <a:gd name="T18" fmla="*/ 0 60000 65536"/>
                <a:gd name="T19" fmla="*/ 0 60000 65536"/>
                <a:gd name="T20" fmla="*/ 0 60000 65536"/>
                <a:gd name="T21" fmla="*/ 0 w 141"/>
                <a:gd name="T22" fmla="*/ 0 h 64"/>
                <a:gd name="T23" fmla="*/ 141 w 141"/>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64">
                  <a:moveTo>
                    <a:pt x="141" y="0"/>
                  </a:moveTo>
                  <a:lnTo>
                    <a:pt x="0" y="36"/>
                  </a:lnTo>
                  <a:lnTo>
                    <a:pt x="2" y="43"/>
                  </a:lnTo>
                  <a:lnTo>
                    <a:pt x="3" y="50"/>
                  </a:lnTo>
                  <a:lnTo>
                    <a:pt x="5" y="57"/>
                  </a:lnTo>
                  <a:lnTo>
                    <a:pt x="6" y="64"/>
                  </a:lnTo>
                  <a:lnTo>
                    <a:pt x="141"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6" name="Freeform 120"/>
            <p:cNvSpPr>
              <a:spLocks noChangeArrowheads="1"/>
            </p:cNvSpPr>
            <p:nvPr/>
          </p:nvSpPr>
          <p:spPr bwMode="auto">
            <a:xfrm>
              <a:off x="1813" y="1708"/>
              <a:ext cx="14" cy="2"/>
            </a:xfrm>
            <a:custGeom>
              <a:avLst/>
              <a:gdLst>
                <a:gd name="T0" fmla="*/ 0 w 148"/>
                <a:gd name="T1" fmla="*/ 0 h 33"/>
                <a:gd name="T2" fmla="*/ 0 w 148"/>
                <a:gd name="T3" fmla="*/ 0 h 33"/>
                <a:gd name="T4" fmla="*/ 0 w 148"/>
                <a:gd name="T5" fmla="*/ 0 h 33"/>
                <a:gd name="T6" fmla="*/ 0 w 148"/>
                <a:gd name="T7" fmla="*/ 0 h 33"/>
                <a:gd name="T8" fmla="*/ 0 w 148"/>
                <a:gd name="T9" fmla="*/ 0 h 33"/>
                <a:gd name="T10" fmla="*/ 0 w 148"/>
                <a:gd name="T11" fmla="*/ 0 h 33"/>
                <a:gd name="T12" fmla="*/ 0 w 148"/>
                <a:gd name="T13" fmla="*/ 0 h 33"/>
                <a:gd name="T14" fmla="*/ 0 w 148"/>
                <a:gd name="T15" fmla="*/ 0 h 33"/>
                <a:gd name="T16" fmla="*/ 0 w 148"/>
                <a:gd name="T17" fmla="*/ 0 h 33"/>
                <a:gd name="T18" fmla="*/ 0 w 148"/>
                <a:gd name="T19" fmla="*/ 0 h 33"/>
                <a:gd name="T20" fmla="*/ 0 w 148"/>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33"/>
                <a:gd name="T35" fmla="*/ 148 w 14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33">
                  <a:moveTo>
                    <a:pt x="1" y="28"/>
                  </a:moveTo>
                  <a:lnTo>
                    <a:pt x="148" y="33"/>
                  </a:lnTo>
                  <a:lnTo>
                    <a:pt x="0" y="0"/>
                  </a:lnTo>
                  <a:lnTo>
                    <a:pt x="1" y="4"/>
                  </a:lnTo>
                  <a:lnTo>
                    <a:pt x="1" y="9"/>
                  </a:lnTo>
                  <a:lnTo>
                    <a:pt x="1" y="14"/>
                  </a:lnTo>
                  <a:lnTo>
                    <a:pt x="1" y="18"/>
                  </a:lnTo>
                  <a:lnTo>
                    <a:pt x="1" y="21"/>
                  </a:lnTo>
                  <a:lnTo>
                    <a:pt x="1" y="23"/>
                  </a:lnTo>
                  <a:lnTo>
                    <a:pt x="1" y="26"/>
                  </a:lnTo>
                  <a:lnTo>
                    <a:pt x="1" y="28"/>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 name="Freeform 121"/>
            <p:cNvSpPr>
              <a:spLocks noChangeArrowheads="1"/>
            </p:cNvSpPr>
            <p:nvPr/>
          </p:nvSpPr>
          <p:spPr bwMode="auto">
            <a:xfrm>
              <a:off x="1811" y="1718"/>
              <a:ext cx="14" cy="6"/>
            </a:xfrm>
            <a:custGeom>
              <a:avLst/>
              <a:gdLst>
                <a:gd name="T0" fmla="*/ 0 w 137"/>
                <a:gd name="T1" fmla="*/ 0 h 61"/>
                <a:gd name="T2" fmla="*/ 0 w 137"/>
                <a:gd name="T3" fmla="*/ 0 h 61"/>
                <a:gd name="T4" fmla="*/ 0 w 137"/>
                <a:gd name="T5" fmla="*/ 0 h 61"/>
                <a:gd name="T6" fmla="*/ 0 w 137"/>
                <a:gd name="T7" fmla="*/ 0 h 61"/>
                <a:gd name="T8" fmla="*/ 0 w 137"/>
                <a:gd name="T9" fmla="*/ 0 h 61"/>
                <a:gd name="T10" fmla="*/ 0 w 137"/>
                <a:gd name="T11" fmla="*/ 0 h 61"/>
                <a:gd name="T12" fmla="*/ 0 w 137"/>
                <a:gd name="T13" fmla="*/ 0 h 61"/>
                <a:gd name="T14" fmla="*/ 0 60000 65536"/>
                <a:gd name="T15" fmla="*/ 0 60000 65536"/>
                <a:gd name="T16" fmla="*/ 0 60000 65536"/>
                <a:gd name="T17" fmla="*/ 0 60000 65536"/>
                <a:gd name="T18" fmla="*/ 0 60000 65536"/>
                <a:gd name="T19" fmla="*/ 0 60000 65536"/>
                <a:gd name="T20" fmla="*/ 0 60000 65536"/>
                <a:gd name="T21" fmla="*/ 0 w 137"/>
                <a:gd name="T22" fmla="*/ 0 h 61"/>
                <a:gd name="T23" fmla="*/ 137 w 137"/>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1">
                  <a:moveTo>
                    <a:pt x="137" y="61"/>
                  </a:moveTo>
                  <a:lnTo>
                    <a:pt x="6" y="0"/>
                  </a:lnTo>
                  <a:lnTo>
                    <a:pt x="5" y="7"/>
                  </a:lnTo>
                  <a:lnTo>
                    <a:pt x="3" y="13"/>
                  </a:lnTo>
                  <a:lnTo>
                    <a:pt x="2" y="20"/>
                  </a:lnTo>
                  <a:lnTo>
                    <a:pt x="0" y="26"/>
                  </a:lnTo>
                  <a:lnTo>
                    <a:pt x="137" y="61"/>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8" name="Freeform 122"/>
            <p:cNvSpPr>
              <a:spLocks noChangeArrowheads="1"/>
            </p:cNvSpPr>
            <p:nvPr/>
          </p:nvSpPr>
          <p:spPr bwMode="auto">
            <a:xfrm>
              <a:off x="1807" y="1729"/>
              <a:ext cx="13" cy="7"/>
            </a:xfrm>
            <a:custGeom>
              <a:avLst/>
              <a:gdLst>
                <a:gd name="T0" fmla="*/ 0 w 132"/>
                <a:gd name="T1" fmla="*/ 0 h 76"/>
                <a:gd name="T2" fmla="*/ 0 w 132"/>
                <a:gd name="T3" fmla="*/ 0 h 76"/>
                <a:gd name="T4" fmla="*/ 0 w 132"/>
                <a:gd name="T5" fmla="*/ 0 h 76"/>
                <a:gd name="T6" fmla="*/ 0 w 132"/>
                <a:gd name="T7" fmla="*/ 0 h 76"/>
                <a:gd name="T8" fmla="*/ 0 w 132"/>
                <a:gd name="T9" fmla="*/ 0 h 76"/>
                <a:gd name="T10" fmla="*/ 0 w 132"/>
                <a:gd name="T11" fmla="*/ 0 h 76"/>
                <a:gd name="T12" fmla="*/ 0 w 132"/>
                <a:gd name="T13" fmla="*/ 0 h 76"/>
                <a:gd name="T14" fmla="*/ 0 60000 65536"/>
                <a:gd name="T15" fmla="*/ 0 60000 65536"/>
                <a:gd name="T16" fmla="*/ 0 60000 65536"/>
                <a:gd name="T17" fmla="*/ 0 60000 65536"/>
                <a:gd name="T18" fmla="*/ 0 60000 65536"/>
                <a:gd name="T19" fmla="*/ 0 60000 65536"/>
                <a:gd name="T20" fmla="*/ 0 60000 65536"/>
                <a:gd name="T21" fmla="*/ 0 w 132"/>
                <a:gd name="T22" fmla="*/ 0 h 76"/>
                <a:gd name="T23" fmla="*/ 132 w 132"/>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76">
                  <a:moveTo>
                    <a:pt x="132" y="76"/>
                  </a:moveTo>
                  <a:lnTo>
                    <a:pt x="11" y="0"/>
                  </a:lnTo>
                  <a:lnTo>
                    <a:pt x="9" y="7"/>
                  </a:lnTo>
                  <a:lnTo>
                    <a:pt x="6" y="12"/>
                  </a:lnTo>
                  <a:lnTo>
                    <a:pt x="3" y="18"/>
                  </a:lnTo>
                  <a:lnTo>
                    <a:pt x="0" y="25"/>
                  </a:lnTo>
                  <a:lnTo>
                    <a:pt x="132" y="76"/>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 name="Freeform 123"/>
            <p:cNvSpPr>
              <a:spLocks noChangeArrowheads="1"/>
            </p:cNvSpPr>
            <p:nvPr/>
          </p:nvSpPr>
          <p:spPr bwMode="auto">
            <a:xfrm>
              <a:off x="1801" y="1739"/>
              <a:ext cx="11" cy="10"/>
            </a:xfrm>
            <a:custGeom>
              <a:avLst/>
              <a:gdLst>
                <a:gd name="T0" fmla="*/ 0 w 118"/>
                <a:gd name="T1" fmla="*/ 0 h 110"/>
                <a:gd name="T2" fmla="*/ 0 w 118"/>
                <a:gd name="T3" fmla="*/ 0 h 110"/>
                <a:gd name="T4" fmla="*/ 0 w 118"/>
                <a:gd name="T5" fmla="*/ 0 h 110"/>
                <a:gd name="T6" fmla="*/ 0 w 118"/>
                <a:gd name="T7" fmla="*/ 0 h 110"/>
                <a:gd name="T8" fmla="*/ 0 w 118"/>
                <a:gd name="T9" fmla="*/ 0 h 110"/>
                <a:gd name="T10" fmla="*/ 0 w 118"/>
                <a:gd name="T11" fmla="*/ 0 h 110"/>
                <a:gd name="T12" fmla="*/ 0 w 118"/>
                <a:gd name="T13" fmla="*/ 0 h 110"/>
                <a:gd name="T14" fmla="*/ 0 60000 65536"/>
                <a:gd name="T15" fmla="*/ 0 60000 65536"/>
                <a:gd name="T16" fmla="*/ 0 60000 65536"/>
                <a:gd name="T17" fmla="*/ 0 60000 65536"/>
                <a:gd name="T18" fmla="*/ 0 60000 65536"/>
                <a:gd name="T19" fmla="*/ 0 60000 65536"/>
                <a:gd name="T20" fmla="*/ 0 60000 65536"/>
                <a:gd name="T21" fmla="*/ 0 w 118"/>
                <a:gd name="T22" fmla="*/ 0 h 110"/>
                <a:gd name="T23" fmla="*/ 118 w 11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0">
                  <a:moveTo>
                    <a:pt x="18" y="0"/>
                  </a:moveTo>
                  <a:lnTo>
                    <a:pt x="14" y="5"/>
                  </a:lnTo>
                  <a:lnTo>
                    <a:pt x="9" y="10"/>
                  </a:lnTo>
                  <a:lnTo>
                    <a:pt x="4" y="16"/>
                  </a:lnTo>
                  <a:lnTo>
                    <a:pt x="0" y="21"/>
                  </a:lnTo>
                  <a:lnTo>
                    <a:pt x="118" y="110"/>
                  </a:lnTo>
                  <a:lnTo>
                    <a:pt x="18"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 name="Freeform 124"/>
            <p:cNvSpPr>
              <a:spLocks noChangeArrowheads="1"/>
            </p:cNvSpPr>
            <p:nvPr/>
          </p:nvSpPr>
          <p:spPr bwMode="auto">
            <a:xfrm>
              <a:off x="1791" y="1747"/>
              <a:ext cx="9" cy="11"/>
            </a:xfrm>
            <a:custGeom>
              <a:avLst/>
              <a:gdLst>
                <a:gd name="T0" fmla="*/ 0 w 93"/>
                <a:gd name="T1" fmla="*/ 0 h 125"/>
                <a:gd name="T2" fmla="*/ 0 w 93"/>
                <a:gd name="T3" fmla="*/ 0 h 125"/>
                <a:gd name="T4" fmla="*/ 0 w 93"/>
                <a:gd name="T5" fmla="*/ 0 h 125"/>
                <a:gd name="T6" fmla="*/ 0 w 93"/>
                <a:gd name="T7" fmla="*/ 0 h 125"/>
                <a:gd name="T8" fmla="*/ 0 w 93"/>
                <a:gd name="T9" fmla="*/ 0 h 125"/>
                <a:gd name="T10" fmla="*/ 0 w 93"/>
                <a:gd name="T11" fmla="*/ 0 h 125"/>
                <a:gd name="T12" fmla="*/ 0 w 93"/>
                <a:gd name="T13" fmla="*/ 0 h 125"/>
                <a:gd name="T14" fmla="*/ 0 60000 65536"/>
                <a:gd name="T15" fmla="*/ 0 60000 65536"/>
                <a:gd name="T16" fmla="*/ 0 60000 65536"/>
                <a:gd name="T17" fmla="*/ 0 60000 65536"/>
                <a:gd name="T18" fmla="*/ 0 60000 65536"/>
                <a:gd name="T19" fmla="*/ 0 60000 65536"/>
                <a:gd name="T20" fmla="*/ 0 60000 65536"/>
                <a:gd name="T21" fmla="*/ 0 w 93"/>
                <a:gd name="T22" fmla="*/ 0 h 125"/>
                <a:gd name="T23" fmla="*/ 93 w 9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25">
                  <a:moveTo>
                    <a:pt x="22" y="0"/>
                  </a:moveTo>
                  <a:lnTo>
                    <a:pt x="17" y="4"/>
                  </a:lnTo>
                  <a:lnTo>
                    <a:pt x="11" y="8"/>
                  </a:lnTo>
                  <a:lnTo>
                    <a:pt x="5" y="12"/>
                  </a:lnTo>
                  <a:lnTo>
                    <a:pt x="0" y="15"/>
                  </a:lnTo>
                  <a:lnTo>
                    <a:pt x="93" y="125"/>
                  </a:lnTo>
                  <a:lnTo>
                    <a:pt x="22"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1" name="Freeform 125"/>
            <p:cNvSpPr>
              <a:spLocks noChangeArrowheads="1"/>
            </p:cNvSpPr>
            <p:nvPr/>
          </p:nvSpPr>
          <p:spPr bwMode="auto">
            <a:xfrm>
              <a:off x="1781" y="1753"/>
              <a:ext cx="5" cy="13"/>
            </a:xfrm>
            <a:custGeom>
              <a:avLst/>
              <a:gdLst>
                <a:gd name="T0" fmla="*/ 0 w 51"/>
                <a:gd name="T1" fmla="*/ 0 h 139"/>
                <a:gd name="T2" fmla="*/ 0 w 51"/>
                <a:gd name="T3" fmla="*/ 0 h 139"/>
                <a:gd name="T4" fmla="*/ 0 w 51"/>
                <a:gd name="T5" fmla="*/ 0 h 139"/>
                <a:gd name="T6" fmla="*/ 0 w 51"/>
                <a:gd name="T7" fmla="*/ 0 h 139"/>
                <a:gd name="T8" fmla="*/ 0 w 51"/>
                <a:gd name="T9" fmla="*/ 0 h 139"/>
                <a:gd name="T10" fmla="*/ 0 w 51"/>
                <a:gd name="T11" fmla="*/ 0 h 139"/>
                <a:gd name="T12" fmla="*/ 0 w 51"/>
                <a:gd name="T13" fmla="*/ 0 h 139"/>
                <a:gd name="T14" fmla="*/ 0 60000 65536"/>
                <a:gd name="T15" fmla="*/ 0 60000 65536"/>
                <a:gd name="T16" fmla="*/ 0 60000 65536"/>
                <a:gd name="T17" fmla="*/ 0 60000 65536"/>
                <a:gd name="T18" fmla="*/ 0 60000 65536"/>
                <a:gd name="T19" fmla="*/ 0 60000 65536"/>
                <a:gd name="T20" fmla="*/ 0 60000 65536"/>
                <a:gd name="T21" fmla="*/ 0 w 51"/>
                <a:gd name="T22" fmla="*/ 0 h 139"/>
                <a:gd name="T23" fmla="*/ 51 w 51"/>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9">
                  <a:moveTo>
                    <a:pt x="51" y="139"/>
                  </a:moveTo>
                  <a:lnTo>
                    <a:pt x="24" y="0"/>
                  </a:lnTo>
                  <a:lnTo>
                    <a:pt x="18" y="2"/>
                  </a:lnTo>
                  <a:lnTo>
                    <a:pt x="11" y="5"/>
                  </a:lnTo>
                  <a:lnTo>
                    <a:pt x="5" y="8"/>
                  </a:lnTo>
                  <a:lnTo>
                    <a:pt x="0" y="10"/>
                  </a:lnTo>
                  <a:lnTo>
                    <a:pt x="51" y="139"/>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2" name="Freeform 126"/>
            <p:cNvSpPr>
              <a:spLocks noChangeArrowheads="1"/>
            </p:cNvSpPr>
            <p:nvPr/>
          </p:nvSpPr>
          <p:spPr bwMode="auto">
            <a:xfrm>
              <a:off x="1770" y="1756"/>
              <a:ext cx="4" cy="13"/>
            </a:xfrm>
            <a:custGeom>
              <a:avLst/>
              <a:gdLst>
                <a:gd name="T0" fmla="*/ 0 w 43"/>
                <a:gd name="T1" fmla="*/ 0 h 139"/>
                <a:gd name="T2" fmla="*/ 0 w 43"/>
                <a:gd name="T3" fmla="*/ 0 h 139"/>
                <a:gd name="T4" fmla="*/ 0 w 43"/>
                <a:gd name="T5" fmla="*/ 0 h 139"/>
                <a:gd name="T6" fmla="*/ 0 w 43"/>
                <a:gd name="T7" fmla="*/ 0 h 139"/>
                <a:gd name="T8" fmla="*/ 0 w 43"/>
                <a:gd name="T9" fmla="*/ 0 h 139"/>
                <a:gd name="T10" fmla="*/ 0 w 43"/>
                <a:gd name="T11" fmla="*/ 0 h 139"/>
                <a:gd name="T12" fmla="*/ 0 w 43"/>
                <a:gd name="T13" fmla="*/ 0 h 139"/>
                <a:gd name="T14" fmla="*/ 0 60000 65536"/>
                <a:gd name="T15" fmla="*/ 0 60000 65536"/>
                <a:gd name="T16" fmla="*/ 0 60000 65536"/>
                <a:gd name="T17" fmla="*/ 0 60000 65536"/>
                <a:gd name="T18" fmla="*/ 0 60000 65536"/>
                <a:gd name="T19" fmla="*/ 0 60000 65536"/>
                <a:gd name="T20" fmla="*/ 0 60000 65536"/>
                <a:gd name="T21" fmla="*/ 0 w 43"/>
                <a:gd name="T22" fmla="*/ 0 h 139"/>
                <a:gd name="T23" fmla="*/ 43 w 43"/>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39">
                  <a:moveTo>
                    <a:pt x="43" y="139"/>
                  </a:moveTo>
                  <a:lnTo>
                    <a:pt x="27" y="0"/>
                  </a:lnTo>
                  <a:lnTo>
                    <a:pt x="20" y="1"/>
                  </a:lnTo>
                  <a:lnTo>
                    <a:pt x="14" y="1"/>
                  </a:lnTo>
                  <a:lnTo>
                    <a:pt x="6" y="2"/>
                  </a:lnTo>
                  <a:lnTo>
                    <a:pt x="0" y="3"/>
                  </a:lnTo>
                  <a:lnTo>
                    <a:pt x="43" y="139"/>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3" name="Freeform 127"/>
            <p:cNvSpPr>
              <a:spLocks noChangeArrowheads="1"/>
            </p:cNvSpPr>
            <p:nvPr/>
          </p:nvSpPr>
          <p:spPr bwMode="auto">
            <a:xfrm>
              <a:off x="1740" y="1753"/>
              <a:ext cx="5" cy="14"/>
            </a:xfrm>
            <a:custGeom>
              <a:avLst/>
              <a:gdLst>
                <a:gd name="T0" fmla="*/ 0 w 47"/>
                <a:gd name="T1" fmla="*/ 0 h 141"/>
                <a:gd name="T2" fmla="*/ 0 w 47"/>
                <a:gd name="T3" fmla="*/ 0 h 141"/>
                <a:gd name="T4" fmla="*/ 0 w 47"/>
                <a:gd name="T5" fmla="*/ 0 h 141"/>
                <a:gd name="T6" fmla="*/ 0 w 47"/>
                <a:gd name="T7" fmla="*/ 0 h 141"/>
                <a:gd name="T8" fmla="*/ 0 w 47"/>
                <a:gd name="T9" fmla="*/ 0 h 141"/>
                <a:gd name="T10" fmla="*/ 0 w 47"/>
                <a:gd name="T11" fmla="*/ 0 h 141"/>
                <a:gd name="T12" fmla="*/ 0 w 47"/>
                <a:gd name="T13" fmla="*/ 0 h 141"/>
                <a:gd name="T14" fmla="*/ 0 60000 65536"/>
                <a:gd name="T15" fmla="*/ 0 60000 65536"/>
                <a:gd name="T16" fmla="*/ 0 60000 65536"/>
                <a:gd name="T17" fmla="*/ 0 60000 65536"/>
                <a:gd name="T18" fmla="*/ 0 60000 65536"/>
                <a:gd name="T19" fmla="*/ 0 60000 65536"/>
                <a:gd name="T20" fmla="*/ 0 60000 65536"/>
                <a:gd name="T21" fmla="*/ 0 w 47"/>
                <a:gd name="T22" fmla="*/ 0 h 141"/>
                <a:gd name="T23" fmla="*/ 47 w 47"/>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41">
                  <a:moveTo>
                    <a:pt x="0" y="141"/>
                  </a:moveTo>
                  <a:lnTo>
                    <a:pt x="47" y="10"/>
                  </a:lnTo>
                  <a:lnTo>
                    <a:pt x="41" y="8"/>
                  </a:lnTo>
                  <a:lnTo>
                    <a:pt x="34" y="6"/>
                  </a:lnTo>
                  <a:lnTo>
                    <a:pt x="28" y="3"/>
                  </a:lnTo>
                  <a:lnTo>
                    <a:pt x="21" y="0"/>
                  </a:lnTo>
                  <a:lnTo>
                    <a:pt x="0" y="141"/>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4" name="Freeform 128"/>
            <p:cNvSpPr>
              <a:spLocks noChangeArrowheads="1"/>
            </p:cNvSpPr>
            <p:nvPr/>
          </p:nvSpPr>
          <p:spPr bwMode="auto">
            <a:xfrm>
              <a:off x="1755" y="1756"/>
              <a:ext cx="2" cy="14"/>
            </a:xfrm>
            <a:custGeom>
              <a:avLst/>
              <a:gdLst>
                <a:gd name="T0" fmla="*/ 0 w 27"/>
                <a:gd name="T1" fmla="*/ 0 h 146"/>
                <a:gd name="T2" fmla="*/ 0 w 27"/>
                <a:gd name="T3" fmla="*/ 0 h 146"/>
                <a:gd name="T4" fmla="*/ 0 w 27"/>
                <a:gd name="T5" fmla="*/ 0 h 146"/>
                <a:gd name="T6" fmla="*/ 0 w 27"/>
                <a:gd name="T7" fmla="*/ 0 h 146"/>
                <a:gd name="T8" fmla="*/ 0 w 27"/>
                <a:gd name="T9" fmla="*/ 0 h 146"/>
                <a:gd name="T10" fmla="*/ 0 w 27"/>
                <a:gd name="T11" fmla="*/ 0 h 146"/>
                <a:gd name="T12" fmla="*/ 0 w 27"/>
                <a:gd name="T13" fmla="*/ 0 h 146"/>
                <a:gd name="T14" fmla="*/ 0 60000 65536"/>
                <a:gd name="T15" fmla="*/ 0 60000 65536"/>
                <a:gd name="T16" fmla="*/ 0 60000 65536"/>
                <a:gd name="T17" fmla="*/ 0 60000 65536"/>
                <a:gd name="T18" fmla="*/ 0 60000 65536"/>
                <a:gd name="T19" fmla="*/ 0 60000 65536"/>
                <a:gd name="T20" fmla="*/ 0 60000 65536"/>
                <a:gd name="T21" fmla="*/ 0 w 27"/>
                <a:gd name="T22" fmla="*/ 0 h 146"/>
                <a:gd name="T23" fmla="*/ 27 w 27"/>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46">
                  <a:moveTo>
                    <a:pt x="12" y="146"/>
                  </a:moveTo>
                  <a:lnTo>
                    <a:pt x="27" y="4"/>
                  </a:lnTo>
                  <a:lnTo>
                    <a:pt x="20" y="3"/>
                  </a:lnTo>
                  <a:lnTo>
                    <a:pt x="13" y="1"/>
                  </a:lnTo>
                  <a:lnTo>
                    <a:pt x="7" y="1"/>
                  </a:lnTo>
                  <a:lnTo>
                    <a:pt x="0" y="0"/>
                  </a:lnTo>
                  <a:lnTo>
                    <a:pt x="12" y="146"/>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 name="Freeform 129"/>
            <p:cNvSpPr>
              <a:spLocks noChangeArrowheads="1"/>
            </p:cNvSpPr>
            <p:nvPr/>
          </p:nvSpPr>
          <p:spPr bwMode="auto">
            <a:xfrm>
              <a:off x="1725" y="1747"/>
              <a:ext cx="9" cy="13"/>
            </a:xfrm>
            <a:custGeom>
              <a:avLst/>
              <a:gdLst>
                <a:gd name="T0" fmla="*/ 0 w 91"/>
                <a:gd name="T1" fmla="*/ 0 h 130"/>
                <a:gd name="T2" fmla="*/ 0 w 91"/>
                <a:gd name="T3" fmla="*/ 0 h 130"/>
                <a:gd name="T4" fmla="*/ 0 w 91"/>
                <a:gd name="T5" fmla="*/ 0 h 130"/>
                <a:gd name="T6" fmla="*/ 0 w 91"/>
                <a:gd name="T7" fmla="*/ 0 h 130"/>
                <a:gd name="T8" fmla="*/ 0 w 91"/>
                <a:gd name="T9" fmla="*/ 0 h 130"/>
                <a:gd name="T10" fmla="*/ 0 w 91"/>
                <a:gd name="T11" fmla="*/ 0 h 130"/>
                <a:gd name="T12" fmla="*/ 0 w 91"/>
                <a:gd name="T13" fmla="*/ 0 h 130"/>
                <a:gd name="T14" fmla="*/ 0 60000 65536"/>
                <a:gd name="T15" fmla="*/ 0 60000 65536"/>
                <a:gd name="T16" fmla="*/ 0 60000 65536"/>
                <a:gd name="T17" fmla="*/ 0 60000 65536"/>
                <a:gd name="T18" fmla="*/ 0 60000 65536"/>
                <a:gd name="T19" fmla="*/ 0 60000 65536"/>
                <a:gd name="T20" fmla="*/ 0 60000 65536"/>
                <a:gd name="T21" fmla="*/ 0 w 91"/>
                <a:gd name="T22" fmla="*/ 0 h 130"/>
                <a:gd name="T23" fmla="*/ 91 w 9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30">
                  <a:moveTo>
                    <a:pt x="0" y="130"/>
                  </a:moveTo>
                  <a:lnTo>
                    <a:pt x="91" y="16"/>
                  </a:lnTo>
                  <a:lnTo>
                    <a:pt x="85" y="12"/>
                  </a:lnTo>
                  <a:lnTo>
                    <a:pt x="79" y="8"/>
                  </a:lnTo>
                  <a:lnTo>
                    <a:pt x="73" y="5"/>
                  </a:lnTo>
                  <a:lnTo>
                    <a:pt x="68" y="0"/>
                  </a:lnTo>
                  <a:lnTo>
                    <a:pt x="0" y="13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 name="Freeform 130"/>
            <p:cNvSpPr>
              <a:spLocks noChangeArrowheads="1"/>
            </p:cNvSpPr>
            <p:nvPr/>
          </p:nvSpPr>
          <p:spPr bwMode="auto">
            <a:xfrm>
              <a:off x="1714" y="1739"/>
              <a:ext cx="11" cy="11"/>
            </a:xfrm>
            <a:custGeom>
              <a:avLst/>
              <a:gdLst>
                <a:gd name="T0" fmla="*/ 0 w 118"/>
                <a:gd name="T1" fmla="*/ 0 h 115"/>
                <a:gd name="T2" fmla="*/ 0 w 118"/>
                <a:gd name="T3" fmla="*/ 0 h 115"/>
                <a:gd name="T4" fmla="*/ 0 w 118"/>
                <a:gd name="T5" fmla="*/ 0 h 115"/>
                <a:gd name="T6" fmla="*/ 0 w 118"/>
                <a:gd name="T7" fmla="*/ 0 h 115"/>
                <a:gd name="T8" fmla="*/ 0 w 118"/>
                <a:gd name="T9" fmla="*/ 0 h 115"/>
                <a:gd name="T10" fmla="*/ 0 w 118"/>
                <a:gd name="T11" fmla="*/ 0 h 115"/>
                <a:gd name="T12" fmla="*/ 0 w 118"/>
                <a:gd name="T13" fmla="*/ 0 h 115"/>
                <a:gd name="T14" fmla="*/ 0 60000 65536"/>
                <a:gd name="T15" fmla="*/ 0 60000 65536"/>
                <a:gd name="T16" fmla="*/ 0 60000 65536"/>
                <a:gd name="T17" fmla="*/ 0 60000 65536"/>
                <a:gd name="T18" fmla="*/ 0 60000 65536"/>
                <a:gd name="T19" fmla="*/ 0 60000 65536"/>
                <a:gd name="T20" fmla="*/ 0 60000 65536"/>
                <a:gd name="T21" fmla="*/ 0 w 118"/>
                <a:gd name="T22" fmla="*/ 0 h 115"/>
                <a:gd name="T23" fmla="*/ 118 w 118"/>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5">
                  <a:moveTo>
                    <a:pt x="0" y="115"/>
                  </a:moveTo>
                  <a:lnTo>
                    <a:pt x="118" y="19"/>
                  </a:lnTo>
                  <a:lnTo>
                    <a:pt x="113" y="14"/>
                  </a:lnTo>
                  <a:lnTo>
                    <a:pt x="109" y="10"/>
                  </a:lnTo>
                  <a:lnTo>
                    <a:pt x="104" y="4"/>
                  </a:lnTo>
                  <a:lnTo>
                    <a:pt x="100" y="0"/>
                  </a:lnTo>
                  <a:lnTo>
                    <a:pt x="0" y="115"/>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 name="Freeform 131"/>
            <p:cNvSpPr>
              <a:spLocks noChangeArrowheads="1"/>
            </p:cNvSpPr>
            <p:nvPr/>
          </p:nvSpPr>
          <p:spPr bwMode="auto">
            <a:xfrm>
              <a:off x="1705" y="1730"/>
              <a:ext cx="14" cy="7"/>
            </a:xfrm>
            <a:custGeom>
              <a:avLst/>
              <a:gdLst>
                <a:gd name="T0" fmla="*/ 0 w 136"/>
                <a:gd name="T1" fmla="*/ 0 h 82"/>
                <a:gd name="T2" fmla="*/ 0 w 136"/>
                <a:gd name="T3" fmla="*/ 0 h 82"/>
                <a:gd name="T4" fmla="*/ 0 w 136"/>
                <a:gd name="T5" fmla="*/ 0 h 82"/>
                <a:gd name="T6" fmla="*/ 0 w 136"/>
                <a:gd name="T7" fmla="*/ 0 h 82"/>
                <a:gd name="T8" fmla="*/ 0 w 136"/>
                <a:gd name="T9" fmla="*/ 0 h 82"/>
                <a:gd name="T10" fmla="*/ 0 w 136"/>
                <a:gd name="T11" fmla="*/ 0 h 82"/>
                <a:gd name="T12" fmla="*/ 0 w 136"/>
                <a:gd name="T13" fmla="*/ 0 h 82"/>
                <a:gd name="T14" fmla="*/ 0 60000 65536"/>
                <a:gd name="T15" fmla="*/ 0 60000 65536"/>
                <a:gd name="T16" fmla="*/ 0 60000 65536"/>
                <a:gd name="T17" fmla="*/ 0 60000 65536"/>
                <a:gd name="T18" fmla="*/ 0 60000 65536"/>
                <a:gd name="T19" fmla="*/ 0 60000 65536"/>
                <a:gd name="T20" fmla="*/ 0 60000 65536"/>
                <a:gd name="T21" fmla="*/ 0 w 136"/>
                <a:gd name="T22" fmla="*/ 0 h 82"/>
                <a:gd name="T23" fmla="*/ 136 w 136"/>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82">
                  <a:moveTo>
                    <a:pt x="0" y="82"/>
                  </a:moveTo>
                  <a:lnTo>
                    <a:pt x="136" y="24"/>
                  </a:lnTo>
                  <a:lnTo>
                    <a:pt x="131" y="18"/>
                  </a:lnTo>
                  <a:lnTo>
                    <a:pt x="128" y="11"/>
                  </a:lnTo>
                  <a:lnTo>
                    <a:pt x="125" y="6"/>
                  </a:lnTo>
                  <a:lnTo>
                    <a:pt x="123" y="0"/>
                  </a:lnTo>
                  <a:lnTo>
                    <a:pt x="0" y="82"/>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 name="Freeform 132"/>
            <p:cNvSpPr>
              <a:spLocks noChangeArrowheads="1"/>
            </p:cNvSpPr>
            <p:nvPr/>
          </p:nvSpPr>
          <p:spPr bwMode="auto">
            <a:xfrm>
              <a:off x="1700" y="1720"/>
              <a:ext cx="14" cy="6"/>
            </a:xfrm>
            <a:custGeom>
              <a:avLst/>
              <a:gdLst>
                <a:gd name="T0" fmla="*/ 0 w 139"/>
                <a:gd name="T1" fmla="*/ 0 h 68"/>
                <a:gd name="T2" fmla="*/ 0 w 139"/>
                <a:gd name="T3" fmla="*/ 0 h 68"/>
                <a:gd name="T4" fmla="*/ 0 w 139"/>
                <a:gd name="T5" fmla="*/ 0 h 68"/>
                <a:gd name="T6" fmla="*/ 0 w 139"/>
                <a:gd name="T7" fmla="*/ 0 h 68"/>
                <a:gd name="T8" fmla="*/ 0 w 139"/>
                <a:gd name="T9" fmla="*/ 0 h 68"/>
                <a:gd name="T10" fmla="*/ 0 w 139"/>
                <a:gd name="T11" fmla="*/ 0 h 68"/>
                <a:gd name="T12" fmla="*/ 0 w 139"/>
                <a:gd name="T13" fmla="*/ 0 h 68"/>
                <a:gd name="T14" fmla="*/ 0 60000 65536"/>
                <a:gd name="T15" fmla="*/ 0 60000 65536"/>
                <a:gd name="T16" fmla="*/ 0 60000 65536"/>
                <a:gd name="T17" fmla="*/ 0 60000 65536"/>
                <a:gd name="T18" fmla="*/ 0 60000 65536"/>
                <a:gd name="T19" fmla="*/ 0 60000 65536"/>
                <a:gd name="T20" fmla="*/ 0 60000 65536"/>
                <a:gd name="T21" fmla="*/ 0 w 139"/>
                <a:gd name="T22" fmla="*/ 0 h 68"/>
                <a:gd name="T23" fmla="*/ 139 w 13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68">
                  <a:moveTo>
                    <a:pt x="0" y="68"/>
                  </a:moveTo>
                  <a:lnTo>
                    <a:pt x="139" y="28"/>
                  </a:lnTo>
                  <a:lnTo>
                    <a:pt x="138" y="20"/>
                  </a:lnTo>
                  <a:lnTo>
                    <a:pt x="136" y="14"/>
                  </a:lnTo>
                  <a:lnTo>
                    <a:pt x="135" y="8"/>
                  </a:lnTo>
                  <a:lnTo>
                    <a:pt x="133" y="0"/>
                  </a:lnTo>
                  <a:lnTo>
                    <a:pt x="0" y="68"/>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 name="Freeform 133"/>
            <p:cNvSpPr>
              <a:spLocks noChangeArrowheads="1"/>
            </p:cNvSpPr>
            <p:nvPr/>
          </p:nvSpPr>
          <p:spPr bwMode="auto">
            <a:xfrm>
              <a:off x="1698" y="1709"/>
              <a:ext cx="14" cy="2"/>
            </a:xfrm>
            <a:custGeom>
              <a:avLst/>
              <a:gdLst>
                <a:gd name="T0" fmla="*/ 0 w 148"/>
                <a:gd name="T1" fmla="*/ 0 h 27"/>
                <a:gd name="T2" fmla="*/ 0 w 148"/>
                <a:gd name="T3" fmla="*/ 0 h 27"/>
                <a:gd name="T4" fmla="*/ 0 w 148"/>
                <a:gd name="T5" fmla="*/ 0 h 27"/>
                <a:gd name="T6" fmla="*/ 0 w 148"/>
                <a:gd name="T7" fmla="*/ 0 h 27"/>
                <a:gd name="T8" fmla="*/ 0 w 148"/>
                <a:gd name="T9" fmla="*/ 0 h 27"/>
                <a:gd name="T10" fmla="*/ 0 w 148"/>
                <a:gd name="T11" fmla="*/ 0 h 27"/>
                <a:gd name="T12" fmla="*/ 0 w 148"/>
                <a:gd name="T13" fmla="*/ 0 h 27"/>
                <a:gd name="T14" fmla="*/ 0 w 148"/>
                <a:gd name="T15" fmla="*/ 0 h 27"/>
                <a:gd name="T16" fmla="*/ 0 w 148"/>
                <a:gd name="T17" fmla="*/ 0 h 27"/>
                <a:gd name="T18" fmla="*/ 0 w 148"/>
                <a:gd name="T19" fmla="*/ 0 h 27"/>
                <a:gd name="T20" fmla="*/ 0 w 14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27"/>
                <a:gd name="T35" fmla="*/ 148 w 14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27">
                  <a:moveTo>
                    <a:pt x="148" y="0"/>
                  </a:moveTo>
                  <a:lnTo>
                    <a:pt x="0" y="22"/>
                  </a:lnTo>
                  <a:lnTo>
                    <a:pt x="148" y="27"/>
                  </a:lnTo>
                  <a:lnTo>
                    <a:pt x="148" y="23"/>
                  </a:lnTo>
                  <a:lnTo>
                    <a:pt x="148" y="18"/>
                  </a:lnTo>
                  <a:lnTo>
                    <a:pt x="148" y="14"/>
                  </a:lnTo>
                  <a:lnTo>
                    <a:pt x="148" y="10"/>
                  </a:lnTo>
                  <a:lnTo>
                    <a:pt x="148" y="8"/>
                  </a:lnTo>
                  <a:lnTo>
                    <a:pt x="148" y="5"/>
                  </a:lnTo>
                  <a:lnTo>
                    <a:pt x="148" y="2"/>
                  </a:lnTo>
                  <a:lnTo>
                    <a:pt x="148"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 name="Freeform 134"/>
            <p:cNvSpPr>
              <a:spLocks noChangeArrowheads="1"/>
            </p:cNvSpPr>
            <p:nvPr/>
          </p:nvSpPr>
          <p:spPr bwMode="auto">
            <a:xfrm>
              <a:off x="1700" y="1694"/>
              <a:ext cx="14" cy="6"/>
            </a:xfrm>
            <a:custGeom>
              <a:avLst/>
              <a:gdLst>
                <a:gd name="T0" fmla="*/ 0 w 137"/>
                <a:gd name="T1" fmla="*/ 0 h 66"/>
                <a:gd name="T2" fmla="*/ 0 w 137"/>
                <a:gd name="T3" fmla="*/ 0 h 66"/>
                <a:gd name="T4" fmla="*/ 0 w 137"/>
                <a:gd name="T5" fmla="*/ 0 h 66"/>
                <a:gd name="T6" fmla="*/ 0 w 137"/>
                <a:gd name="T7" fmla="*/ 0 h 66"/>
                <a:gd name="T8" fmla="*/ 0 w 137"/>
                <a:gd name="T9" fmla="*/ 0 h 66"/>
                <a:gd name="T10" fmla="*/ 0 w 137"/>
                <a:gd name="T11" fmla="*/ 0 h 66"/>
                <a:gd name="T12" fmla="*/ 0 w 137"/>
                <a:gd name="T13" fmla="*/ 0 h 66"/>
                <a:gd name="T14" fmla="*/ 0 60000 65536"/>
                <a:gd name="T15" fmla="*/ 0 60000 65536"/>
                <a:gd name="T16" fmla="*/ 0 60000 65536"/>
                <a:gd name="T17" fmla="*/ 0 60000 65536"/>
                <a:gd name="T18" fmla="*/ 0 60000 65536"/>
                <a:gd name="T19" fmla="*/ 0 60000 65536"/>
                <a:gd name="T20" fmla="*/ 0 60000 65536"/>
                <a:gd name="T21" fmla="*/ 0 w 137"/>
                <a:gd name="T22" fmla="*/ 0 h 66"/>
                <a:gd name="T23" fmla="*/ 137 w 1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6">
                  <a:moveTo>
                    <a:pt x="0" y="0"/>
                  </a:moveTo>
                  <a:lnTo>
                    <a:pt x="131" y="66"/>
                  </a:lnTo>
                  <a:lnTo>
                    <a:pt x="132" y="59"/>
                  </a:lnTo>
                  <a:lnTo>
                    <a:pt x="133" y="52"/>
                  </a:lnTo>
                  <a:lnTo>
                    <a:pt x="135" y="46"/>
                  </a:lnTo>
                  <a:lnTo>
                    <a:pt x="137" y="39"/>
                  </a:lnTo>
                  <a:lnTo>
                    <a:pt x="0"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 name="Freeform 135"/>
            <p:cNvSpPr>
              <a:spLocks noChangeArrowheads="1"/>
            </p:cNvSpPr>
            <p:nvPr/>
          </p:nvSpPr>
          <p:spPr bwMode="auto">
            <a:xfrm>
              <a:off x="1705" y="1682"/>
              <a:ext cx="14" cy="8"/>
            </a:xfrm>
            <a:custGeom>
              <a:avLst/>
              <a:gdLst>
                <a:gd name="T0" fmla="*/ 0 w 137"/>
                <a:gd name="T1" fmla="*/ 0 h 83"/>
                <a:gd name="T2" fmla="*/ 0 w 137"/>
                <a:gd name="T3" fmla="*/ 0 h 83"/>
                <a:gd name="T4" fmla="*/ 0 w 137"/>
                <a:gd name="T5" fmla="*/ 0 h 83"/>
                <a:gd name="T6" fmla="*/ 0 w 137"/>
                <a:gd name="T7" fmla="*/ 0 h 83"/>
                <a:gd name="T8" fmla="*/ 0 w 137"/>
                <a:gd name="T9" fmla="*/ 0 h 83"/>
                <a:gd name="T10" fmla="*/ 0 w 137"/>
                <a:gd name="T11" fmla="*/ 0 h 83"/>
                <a:gd name="T12" fmla="*/ 0 w 137"/>
                <a:gd name="T13" fmla="*/ 0 h 83"/>
                <a:gd name="T14" fmla="*/ 0 60000 65536"/>
                <a:gd name="T15" fmla="*/ 0 60000 65536"/>
                <a:gd name="T16" fmla="*/ 0 60000 65536"/>
                <a:gd name="T17" fmla="*/ 0 60000 65536"/>
                <a:gd name="T18" fmla="*/ 0 60000 65536"/>
                <a:gd name="T19" fmla="*/ 0 60000 65536"/>
                <a:gd name="T20" fmla="*/ 0 60000 65536"/>
                <a:gd name="T21" fmla="*/ 0 w 137"/>
                <a:gd name="T22" fmla="*/ 0 h 83"/>
                <a:gd name="T23" fmla="*/ 137 w 137"/>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83">
                  <a:moveTo>
                    <a:pt x="0" y="0"/>
                  </a:moveTo>
                  <a:lnTo>
                    <a:pt x="123" y="83"/>
                  </a:lnTo>
                  <a:lnTo>
                    <a:pt x="126" y="77"/>
                  </a:lnTo>
                  <a:lnTo>
                    <a:pt x="129" y="70"/>
                  </a:lnTo>
                  <a:lnTo>
                    <a:pt x="133" y="64"/>
                  </a:lnTo>
                  <a:lnTo>
                    <a:pt x="137" y="59"/>
                  </a:lnTo>
                  <a:lnTo>
                    <a:pt x="0"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 name="Freeform 136"/>
            <p:cNvSpPr>
              <a:spLocks noChangeArrowheads="1"/>
            </p:cNvSpPr>
            <p:nvPr/>
          </p:nvSpPr>
          <p:spPr bwMode="auto">
            <a:xfrm>
              <a:off x="1714" y="1669"/>
              <a:ext cx="11" cy="11"/>
            </a:xfrm>
            <a:custGeom>
              <a:avLst/>
              <a:gdLst>
                <a:gd name="T0" fmla="*/ 0 w 115"/>
                <a:gd name="T1" fmla="*/ 0 h 114"/>
                <a:gd name="T2" fmla="*/ 0 w 115"/>
                <a:gd name="T3" fmla="*/ 0 h 114"/>
                <a:gd name="T4" fmla="*/ 0 w 115"/>
                <a:gd name="T5" fmla="*/ 0 h 114"/>
                <a:gd name="T6" fmla="*/ 0 w 115"/>
                <a:gd name="T7" fmla="*/ 0 h 114"/>
                <a:gd name="T8" fmla="*/ 0 w 115"/>
                <a:gd name="T9" fmla="*/ 0 h 114"/>
                <a:gd name="T10" fmla="*/ 0 w 115"/>
                <a:gd name="T11" fmla="*/ 0 h 114"/>
                <a:gd name="T12" fmla="*/ 0 w 115"/>
                <a:gd name="T13" fmla="*/ 0 h 114"/>
                <a:gd name="T14" fmla="*/ 0 60000 65536"/>
                <a:gd name="T15" fmla="*/ 0 60000 65536"/>
                <a:gd name="T16" fmla="*/ 0 60000 65536"/>
                <a:gd name="T17" fmla="*/ 0 60000 65536"/>
                <a:gd name="T18" fmla="*/ 0 60000 65536"/>
                <a:gd name="T19" fmla="*/ 0 60000 65536"/>
                <a:gd name="T20" fmla="*/ 0 60000 65536"/>
                <a:gd name="T21" fmla="*/ 0 w 115"/>
                <a:gd name="T22" fmla="*/ 0 h 114"/>
                <a:gd name="T23" fmla="*/ 115 w 115"/>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114">
                  <a:moveTo>
                    <a:pt x="115" y="93"/>
                  </a:moveTo>
                  <a:lnTo>
                    <a:pt x="0" y="0"/>
                  </a:lnTo>
                  <a:lnTo>
                    <a:pt x="96" y="114"/>
                  </a:lnTo>
                  <a:lnTo>
                    <a:pt x="101" y="108"/>
                  </a:lnTo>
                  <a:lnTo>
                    <a:pt x="105" y="103"/>
                  </a:lnTo>
                  <a:lnTo>
                    <a:pt x="111" y="99"/>
                  </a:lnTo>
                  <a:lnTo>
                    <a:pt x="115" y="93"/>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 name="Freeform 137"/>
            <p:cNvSpPr>
              <a:spLocks noChangeArrowheads="1"/>
            </p:cNvSpPr>
            <p:nvPr/>
          </p:nvSpPr>
          <p:spPr bwMode="auto">
            <a:xfrm>
              <a:off x="1725" y="1660"/>
              <a:ext cx="9" cy="13"/>
            </a:xfrm>
            <a:custGeom>
              <a:avLst/>
              <a:gdLst>
                <a:gd name="T0" fmla="*/ 0 w 91"/>
                <a:gd name="T1" fmla="*/ 0 h 130"/>
                <a:gd name="T2" fmla="*/ 0 w 91"/>
                <a:gd name="T3" fmla="*/ 0 h 130"/>
                <a:gd name="T4" fmla="*/ 0 w 91"/>
                <a:gd name="T5" fmla="*/ 0 h 130"/>
                <a:gd name="T6" fmla="*/ 0 w 91"/>
                <a:gd name="T7" fmla="*/ 0 h 130"/>
                <a:gd name="T8" fmla="*/ 0 w 91"/>
                <a:gd name="T9" fmla="*/ 0 h 130"/>
                <a:gd name="T10" fmla="*/ 0 w 91"/>
                <a:gd name="T11" fmla="*/ 0 h 130"/>
                <a:gd name="T12" fmla="*/ 0 w 91"/>
                <a:gd name="T13" fmla="*/ 0 h 130"/>
                <a:gd name="T14" fmla="*/ 0 60000 65536"/>
                <a:gd name="T15" fmla="*/ 0 60000 65536"/>
                <a:gd name="T16" fmla="*/ 0 60000 65536"/>
                <a:gd name="T17" fmla="*/ 0 60000 65536"/>
                <a:gd name="T18" fmla="*/ 0 60000 65536"/>
                <a:gd name="T19" fmla="*/ 0 60000 65536"/>
                <a:gd name="T20" fmla="*/ 0 60000 65536"/>
                <a:gd name="T21" fmla="*/ 0 w 91"/>
                <a:gd name="T22" fmla="*/ 0 h 130"/>
                <a:gd name="T23" fmla="*/ 91 w 9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30">
                  <a:moveTo>
                    <a:pt x="0" y="0"/>
                  </a:moveTo>
                  <a:lnTo>
                    <a:pt x="69" y="130"/>
                  </a:lnTo>
                  <a:lnTo>
                    <a:pt x="74" y="126"/>
                  </a:lnTo>
                  <a:lnTo>
                    <a:pt x="80" y="122"/>
                  </a:lnTo>
                  <a:lnTo>
                    <a:pt x="86" y="119"/>
                  </a:lnTo>
                  <a:lnTo>
                    <a:pt x="91" y="114"/>
                  </a:lnTo>
                  <a:lnTo>
                    <a:pt x="0"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 name="Freeform 138"/>
            <p:cNvSpPr>
              <a:spLocks noChangeArrowheads="1"/>
            </p:cNvSpPr>
            <p:nvPr/>
          </p:nvSpPr>
          <p:spPr bwMode="auto">
            <a:xfrm>
              <a:off x="1740" y="1653"/>
              <a:ext cx="5" cy="14"/>
            </a:xfrm>
            <a:custGeom>
              <a:avLst/>
              <a:gdLst>
                <a:gd name="T0" fmla="*/ 0 w 47"/>
                <a:gd name="T1" fmla="*/ 0 h 140"/>
                <a:gd name="T2" fmla="*/ 0 w 47"/>
                <a:gd name="T3" fmla="*/ 0 h 140"/>
                <a:gd name="T4" fmla="*/ 0 w 47"/>
                <a:gd name="T5" fmla="*/ 0 h 140"/>
                <a:gd name="T6" fmla="*/ 0 w 47"/>
                <a:gd name="T7" fmla="*/ 0 h 140"/>
                <a:gd name="T8" fmla="*/ 0 w 47"/>
                <a:gd name="T9" fmla="*/ 0 h 140"/>
                <a:gd name="T10" fmla="*/ 0 w 47"/>
                <a:gd name="T11" fmla="*/ 0 h 140"/>
                <a:gd name="T12" fmla="*/ 0 w 47"/>
                <a:gd name="T13" fmla="*/ 0 h 140"/>
                <a:gd name="T14" fmla="*/ 0 60000 65536"/>
                <a:gd name="T15" fmla="*/ 0 60000 65536"/>
                <a:gd name="T16" fmla="*/ 0 60000 65536"/>
                <a:gd name="T17" fmla="*/ 0 60000 65536"/>
                <a:gd name="T18" fmla="*/ 0 60000 65536"/>
                <a:gd name="T19" fmla="*/ 0 60000 65536"/>
                <a:gd name="T20" fmla="*/ 0 60000 65536"/>
                <a:gd name="T21" fmla="*/ 0 w 47"/>
                <a:gd name="T22" fmla="*/ 0 h 140"/>
                <a:gd name="T23" fmla="*/ 47 w 47"/>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40">
                  <a:moveTo>
                    <a:pt x="0" y="0"/>
                  </a:moveTo>
                  <a:lnTo>
                    <a:pt x="21" y="140"/>
                  </a:lnTo>
                  <a:lnTo>
                    <a:pt x="28" y="138"/>
                  </a:lnTo>
                  <a:lnTo>
                    <a:pt x="34" y="135"/>
                  </a:lnTo>
                  <a:lnTo>
                    <a:pt x="41" y="133"/>
                  </a:lnTo>
                  <a:lnTo>
                    <a:pt x="47" y="131"/>
                  </a:lnTo>
                  <a:lnTo>
                    <a:pt x="0"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5" name="Freeform 139"/>
            <p:cNvSpPr>
              <a:spLocks noChangeArrowheads="1"/>
            </p:cNvSpPr>
            <p:nvPr/>
          </p:nvSpPr>
          <p:spPr bwMode="auto">
            <a:xfrm>
              <a:off x="1755" y="1650"/>
              <a:ext cx="2" cy="14"/>
            </a:xfrm>
            <a:custGeom>
              <a:avLst/>
              <a:gdLst>
                <a:gd name="T0" fmla="*/ 0 w 27"/>
                <a:gd name="T1" fmla="*/ 0 h 146"/>
                <a:gd name="T2" fmla="*/ 0 w 27"/>
                <a:gd name="T3" fmla="*/ 0 h 146"/>
                <a:gd name="T4" fmla="*/ 0 w 27"/>
                <a:gd name="T5" fmla="*/ 0 h 146"/>
                <a:gd name="T6" fmla="*/ 0 w 27"/>
                <a:gd name="T7" fmla="*/ 0 h 146"/>
                <a:gd name="T8" fmla="*/ 0 w 27"/>
                <a:gd name="T9" fmla="*/ 0 h 146"/>
                <a:gd name="T10" fmla="*/ 0 w 27"/>
                <a:gd name="T11" fmla="*/ 0 h 146"/>
                <a:gd name="T12" fmla="*/ 0 w 27"/>
                <a:gd name="T13" fmla="*/ 0 h 146"/>
                <a:gd name="T14" fmla="*/ 0 60000 65536"/>
                <a:gd name="T15" fmla="*/ 0 60000 65536"/>
                <a:gd name="T16" fmla="*/ 0 60000 65536"/>
                <a:gd name="T17" fmla="*/ 0 60000 65536"/>
                <a:gd name="T18" fmla="*/ 0 60000 65536"/>
                <a:gd name="T19" fmla="*/ 0 60000 65536"/>
                <a:gd name="T20" fmla="*/ 0 60000 65536"/>
                <a:gd name="T21" fmla="*/ 0 w 27"/>
                <a:gd name="T22" fmla="*/ 0 h 146"/>
                <a:gd name="T23" fmla="*/ 27 w 27"/>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46">
                  <a:moveTo>
                    <a:pt x="12" y="0"/>
                  </a:moveTo>
                  <a:lnTo>
                    <a:pt x="0" y="146"/>
                  </a:lnTo>
                  <a:lnTo>
                    <a:pt x="7" y="145"/>
                  </a:lnTo>
                  <a:lnTo>
                    <a:pt x="13" y="144"/>
                  </a:lnTo>
                  <a:lnTo>
                    <a:pt x="20" y="144"/>
                  </a:lnTo>
                  <a:lnTo>
                    <a:pt x="27" y="143"/>
                  </a:lnTo>
                  <a:lnTo>
                    <a:pt x="12" y="0"/>
                  </a:lnTo>
                  <a:close/>
                </a:path>
              </a:pathLst>
            </a:custGeom>
            <a:solidFill>
              <a:srgbClr val="FFE5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6" name="Freeform 140"/>
            <p:cNvSpPr>
              <a:spLocks noChangeArrowheads="1"/>
            </p:cNvSpPr>
            <p:nvPr/>
          </p:nvSpPr>
          <p:spPr bwMode="auto">
            <a:xfrm>
              <a:off x="1761" y="1633"/>
              <a:ext cx="8" cy="31"/>
            </a:xfrm>
            <a:custGeom>
              <a:avLst/>
              <a:gdLst>
                <a:gd name="T0" fmla="*/ 0 w 86"/>
                <a:gd name="T1" fmla="*/ 0 h 298"/>
                <a:gd name="T2" fmla="*/ 0 w 86"/>
                <a:gd name="T3" fmla="*/ 0 h 298"/>
                <a:gd name="T4" fmla="*/ 0 w 86"/>
                <a:gd name="T5" fmla="*/ 0 h 298"/>
                <a:gd name="T6" fmla="*/ 0 w 86"/>
                <a:gd name="T7" fmla="*/ 0 h 298"/>
                <a:gd name="T8" fmla="*/ 0 w 86"/>
                <a:gd name="T9" fmla="*/ 0 h 298"/>
                <a:gd name="T10" fmla="*/ 0 w 86"/>
                <a:gd name="T11" fmla="*/ 0 h 298"/>
                <a:gd name="T12" fmla="*/ 0 w 86"/>
                <a:gd name="T13" fmla="*/ 0 h 298"/>
                <a:gd name="T14" fmla="*/ 0 w 86"/>
                <a:gd name="T15" fmla="*/ 0 h 298"/>
                <a:gd name="T16" fmla="*/ 0 w 86"/>
                <a:gd name="T17" fmla="*/ 0 h 298"/>
                <a:gd name="T18" fmla="*/ 0 w 86"/>
                <a:gd name="T19" fmla="*/ 0 h 298"/>
                <a:gd name="T20" fmla="*/ 0 w 86"/>
                <a:gd name="T21" fmla="*/ 0 h 298"/>
                <a:gd name="T22" fmla="*/ 0 w 86"/>
                <a:gd name="T23" fmla="*/ 0 h 298"/>
                <a:gd name="T24" fmla="*/ 0 w 86"/>
                <a:gd name="T25" fmla="*/ 0 h 298"/>
                <a:gd name="T26" fmla="*/ 0 w 86"/>
                <a:gd name="T27" fmla="*/ 0 h 298"/>
                <a:gd name="T28" fmla="*/ 0 w 86"/>
                <a:gd name="T29" fmla="*/ 0 h 298"/>
                <a:gd name="T30" fmla="*/ 0 w 86"/>
                <a:gd name="T31" fmla="*/ 0 h 298"/>
                <a:gd name="T32" fmla="*/ 0 w 86"/>
                <a:gd name="T33" fmla="*/ 0 h 298"/>
                <a:gd name="T34" fmla="*/ 0 w 86"/>
                <a:gd name="T35" fmla="*/ 0 h 298"/>
                <a:gd name="T36" fmla="*/ 0 w 86"/>
                <a:gd name="T37" fmla="*/ 0 h 298"/>
                <a:gd name="T38" fmla="*/ 0 w 86"/>
                <a:gd name="T39" fmla="*/ 0 h 298"/>
                <a:gd name="T40" fmla="*/ 0 w 86"/>
                <a:gd name="T41" fmla="*/ 0 h 298"/>
                <a:gd name="T42" fmla="*/ 0 w 86"/>
                <a:gd name="T43" fmla="*/ 0 h 298"/>
                <a:gd name="T44" fmla="*/ 0 w 86"/>
                <a:gd name="T45" fmla="*/ 0 h 298"/>
                <a:gd name="T46" fmla="*/ 0 w 86"/>
                <a:gd name="T47" fmla="*/ 0 h 298"/>
                <a:gd name="T48" fmla="*/ 0 w 86"/>
                <a:gd name="T49" fmla="*/ 0 h 298"/>
                <a:gd name="T50" fmla="*/ 0 w 86"/>
                <a:gd name="T51" fmla="*/ 0 h 298"/>
                <a:gd name="T52" fmla="*/ 0 w 86"/>
                <a:gd name="T53" fmla="*/ 0 h 298"/>
                <a:gd name="T54" fmla="*/ 0 w 86"/>
                <a:gd name="T55" fmla="*/ 0 h 298"/>
                <a:gd name="T56" fmla="*/ 0 w 86"/>
                <a:gd name="T57" fmla="*/ 0 h 298"/>
                <a:gd name="T58" fmla="*/ 0 w 86"/>
                <a:gd name="T59" fmla="*/ 0 h 298"/>
                <a:gd name="T60" fmla="*/ 0 w 86"/>
                <a:gd name="T61" fmla="*/ 0 h 298"/>
                <a:gd name="T62" fmla="*/ 0 w 86"/>
                <a:gd name="T63" fmla="*/ 0 h 298"/>
                <a:gd name="T64" fmla="*/ 0 w 86"/>
                <a:gd name="T65" fmla="*/ 0 h 298"/>
                <a:gd name="T66" fmla="*/ 0 w 86"/>
                <a:gd name="T67" fmla="*/ 0 h 298"/>
                <a:gd name="T68" fmla="*/ 0 w 86"/>
                <a:gd name="T69" fmla="*/ 0 h 298"/>
                <a:gd name="T70" fmla="*/ 0 w 86"/>
                <a:gd name="T71" fmla="*/ 0 h 298"/>
                <a:gd name="T72" fmla="*/ 0 w 86"/>
                <a:gd name="T73" fmla="*/ 0 h 298"/>
                <a:gd name="T74" fmla="*/ 0 w 86"/>
                <a:gd name="T75" fmla="*/ 0 h 298"/>
                <a:gd name="T76" fmla="*/ 0 w 86"/>
                <a:gd name="T77" fmla="*/ 0 h 298"/>
                <a:gd name="T78" fmla="*/ 0 w 86"/>
                <a:gd name="T79" fmla="*/ 0 h 298"/>
                <a:gd name="T80" fmla="*/ 0 w 86"/>
                <a:gd name="T81" fmla="*/ 0 h 298"/>
                <a:gd name="T82" fmla="*/ 0 w 86"/>
                <a:gd name="T83" fmla="*/ 0 h 298"/>
                <a:gd name="T84" fmla="*/ 0 w 86"/>
                <a:gd name="T85" fmla="*/ 0 h 298"/>
                <a:gd name="T86" fmla="*/ 0 w 86"/>
                <a:gd name="T87" fmla="*/ 0 h 298"/>
                <a:gd name="T88" fmla="*/ 0 w 86"/>
                <a:gd name="T89" fmla="*/ 0 h 298"/>
                <a:gd name="T90" fmla="*/ 0 w 86"/>
                <a:gd name="T91" fmla="*/ 0 h 298"/>
                <a:gd name="T92" fmla="*/ 0 w 86"/>
                <a:gd name="T93" fmla="*/ 0 h 298"/>
                <a:gd name="T94" fmla="*/ 0 w 86"/>
                <a:gd name="T95" fmla="*/ 0 h 298"/>
                <a:gd name="T96" fmla="*/ 0 w 86"/>
                <a:gd name="T97" fmla="*/ 0 h 298"/>
                <a:gd name="T98" fmla="*/ 0 w 86"/>
                <a:gd name="T99" fmla="*/ 0 h 298"/>
                <a:gd name="T100" fmla="*/ 0 w 86"/>
                <a:gd name="T101" fmla="*/ 0 h 298"/>
                <a:gd name="T102" fmla="*/ 0 w 86"/>
                <a:gd name="T103" fmla="*/ 0 h 298"/>
                <a:gd name="T104" fmla="*/ 0 w 86"/>
                <a:gd name="T105" fmla="*/ 0 h 2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
                <a:gd name="T160" fmla="*/ 0 h 298"/>
                <a:gd name="T161" fmla="*/ 86 w 86"/>
                <a:gd name="T162" fmla="*/ 298 h 2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 h="298">
                  <a:moveTo>
                    <a:pt x="62" y="298"/>
                  </a:moveTo>
                  <a:lnTo>
                    <a:pt x="55" y="294"/>
                  </a:lnTo>
                  <a:lnTo>
                    <a:pt x="47" y="285"/>
                  </a:lnTo>
                  <a:lnTo>
                    <a:pt x="39" y="274"/>
                  </a:lnTo>
                  <a:lnTo>
                    <a:pt x="34" y="257"/>
                  </a:lnTo>
                  <a:lnTo>
                    <a:pt x="31" y="233"/>
                  </a:lnTo>
                  <a:lnTo>
                    <a:pt x="32" y="211"/>
                  </a:lnTo>
                  <a:lnTo>
                    <a:pt x="35" y="188"/>
                  </a:lnTo>
                  <a:lnTo>
                    <a:pt x="43" y="161"/>
                  </a:lnTo>
                  <a:lnTo>
                    <a:pt x="49" y="147"/>
                  </a:lnTo>
                  <a:lnTo>
                    <a:pt x="56" y="134"/>
                  </a:lnTo>
                  <a:lnTo>
                    <a:pt x="64" y="119"/>
                  </a:lnTo>
                  <a:lnTo>
                    <a:pt x="72" y="105"/>
                  </a:lnTo>
                  <a:lnTo>
                    <a:pt x="78" y="92"/>
                  </a:lnTo>
                  <a:lnTo>
                    <a:pt x="84" y="80"/>
                  </a:lnTo>
                  <a:lnTo>
                    <a:pt x="86" y="70"/>
                  </a:lnTo>
                  <a:lnTo>
                    <a:pt x="85" y="61"/>
                  </a:lnTo>
                  <a:lnTo>
                    <a:pt x="76" y="42"/>
                  </a:lnTo>
                  <a:lnTo>
                    <a:pt x="67" y="22"/>
                  </a:lnTo>
                  <a:lnTo>
                    <a:pt x="58" y="6"/>
                  </a:lnTo>
                  <a:lnTo>
                    <a:pt x="55" y="0"/>
                  </a:lnTo>
                  <a:lnTo>
                    <a:pt x="58" y="9"/>
                  </a:lnTo>
                  <a:lnTo>
                    <a:pt x="64" y="32"/>
                  </a:lnTo>
                  <a:lnTo>
                    <a:pt x="66" y="58"/>
                  </a:lnTo>
                  <a:lnTo>
                    <a:pt x="61" y="79"/>
                  </a:lnTo>
                  <a:lnTo>
                    <a:pt x="57" y="87"/>
                  </a:lnTo>
                  <a:lnTo>
                    <a:pt x="53" y="94"/>
                  </a:lnTo>
                  <a:lnTo>
                    <a:pt x="49" y="102"/>
                  </a:lnTo>
                  <a:lnTo>
                    <a:pt x="44" y="108"/>
                  </a:lnTo>
                  <a:lnTo>
                    <a:pt x="40" y="116"/>
                  </a:lnTo>
                  <a:lnTo>
                    <a:pt x="35" y="124"/>
                  </a:lnTo>
                  <a:lnTo>
                    <a:pt x="29" y="134"/>
                  </a:lnTo>
                  <a:lnTo>
                    <a:pt x="23" y="144"/>
                  </a:lnTo>
                  <a:lnTo>
                    <a:pt x="14" y="162"/>
                  </a:lnTo>
                  <a:lnTo>
                    <a:pt x="5" y="183"/>
                  </a:lnTo>
                  <a:lnTo>
                    <a:pt x="0" y="210"/>
                  </a:lnTo>
                  <a:lnTo>
                    <a:pt x="0" y="240"/>
                  </a:lnTo>
                  <a:lnTo>
                    <a:pt x="1" y="257"/>
                  </a:lnTo>
                  <a:lnTo>
                    <a:pt x="3" y="273"/>
                  </a:lnTo>
                  <a:lnTo>
                    <a:pt x="4" y="287"/>
                  </a:lnTo>
                  <a:lnTo>
                    <a:pt x="6" y="297"/>
                  </a:lnTo>
                  <a:lnTo>
                    <a:pt x="10" y="296"/>
                  </a:lnTo>
                  <a:lnTo>
                    <a:pt x="15" y="296"/>
                  </a:lnTo>
                  <a:lnTo>
                    <a:pt x="19" y="296"/>
                  </a:lnTo>
                  <a:lnTo>
                    <a:pt x="23" y="296"/>
                  </a:lnTo>
                  <a:lnTo>
                    <a:pt x="28" y="296"/>
                  </a:lnTo>
                  <a:lnTo>
                    <a:pt x="34" y="296"/>
                  </a:lnTo>
                  <a:lnTo>
                    <a:pt x="38" y="296"/>
                  </a:lnTo>
                  <a:lnTo>
                    <a:pt x="43" y="297"/>
                  </a:lnTo>
                  <a:lnTo>
                    <a:pt x="48" y="297"/>
                  </a:lnTo>
                  <a:lnTo>
                    <a:pt x="53" y="297"/>
                  </a:lnTo>
                  <a:lnTo>
                    <a:pt x="57" y="298"/>
                  </a:lnTo>
                  <a:lnTo>
                    <a:pt x="62" y="298"/>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7" name="Freeform 141"/>
            <p:cNvSpPr>
              <a:spLocks noChangeArrowheads="1"/>
            </p:cNvSpPr>
            <p:nvPr/>
          </p:nvSpPr>
          <p:spPr bwMode="auto">
            <a:xfrm>
              <a:off x="1812" y="1713"/>
              <a:ext cx="29" cy="12"/>
            </a:xfrm>
            <a:custGeom>
              <a:avLst/>
              <a:gdLst>
                <a:gd name="T0" fmla="*/ 0 w 285"/>
                <a:gd name="T1" fmla="*/ 0 h 137"/>
                <a:gd name="T2" fmla="*/ 0 w 285"/>
                <a:gd name="T3" fmla="*/ 0 h 137"/>
                <a:gd name="T4" fmla="*/ 0 w 285"/>
                <a:gd name="T5" fmla="*/ 0 h 137"/>
                <a:gd name="T6" fmla="*/ 0 w 285"/>
                <a:gd name="T7" fmla="*/ 0 h 137"/>
                <a:gd name="T8" fmla="*/ 0 w 285"/>
                <a:gd name="T9" fmla="*/ 0 h 137"/>
                <a:gd name="T10" fmla="*/ 0 w 285"/>
                <a:gd name="T11" fmla="*/ 0 h 137"/>
                <a:gd name="T12" fmla="*/ 0 w 285"/>
                <a:gd name="T13" fmla="*/ 0 h 137"/>
                <a:gd name="T14" fmla="*/ 0 w 285"/>
                <a:gd name="T15" fmla="*/ 0 h 137"/>
                <a:gd name="T16" fmla="*/ 0 w 285"/>
                <a:gd name="T17" fmla="*/ 0 h 137"/>
                <a:gd name="T18" fmla="*/ 0 w 285"/>
                <a:gd name="T19" fmla="*/ 0 h 137"/>
                <a:gd name="T20" fmla="*/ 0 w 285"/>
                <a:gd name="T21" fmla="*/ 0 h 137"/>
                <a:gd name="T22" fmla="*/ 0 w 285"/>
                <a:gd name="T23" fmla="*/ 0 h 137"/>
                <a:gd name="T24" fmla="*/ 0 w 285"/>
                <a:gd name="T25" fmla="*/ 0 h 137"/>
                <a:gd name="T26" fmla="*/ 0 w 285"/>
                <a:gd name="T27" fmla="*/ 0 h 137"/>
                <a:gd name="T28" fmla="*/ 0 w 285"/>
                <a:gd name="T29" fmla="*/ 0 h 137"/>
                <a:gd name="T30" fmla="*/ 0 w 285"/>
                <a:gd name="T31" fmla="*/ 0 h 137"/>
                <a:gd name="T32" fmla="*/ 0 w 285"/>
                <a:gd name="T33" fmla="*/ 0 h 137"/>
                <a:gd name="T34" fmla="*/ 0 w 285"/>
                <a:gd name="T35" fmla="*/ 0 h 137"/>
                <a:gd name="T36" fmla="*/ 0 w 285"/>
                <a:gd name="T37" fmla="*/ 0 h 137"/>
                <a:gd name="T38" fmla="*/ 0 w 285"/>
                <a:gd name="T39" fmla="*/ 0 h 137"/>
                <a:gd name="T40" fmla="*/ 0 w 285"/>
                <a:gd name="T41" fmla="*/ 0 h 137"/>
                <a:gd name="T42" fmla="*/ 0 w 285"/>
                <a:gd name="T43" fmla="*/ 0 h 137"/>
                <a:gd name="T44" fmla="*/ 0 w 285"/>
                <a:gd name="T45" fmla="*/ 0 h 137"/>
                <a:gd name="T46" fmla="*/ 0 w 285"/>
                <a:gd name="T47" fmla="*/ 0 h 137"/>
                <a:gd name="T48" fmla="*/ 0 w 285"/>
                <a:gd name="T49" fmla="*/ 0 h 137"/>
                <a:gd name="T50" fmla="*/ 0 w 285"/>
                <a:gd name="T51" fmla="*/ 0 h 137"/>
                <a:gd name="T52" fmla="*/ 0 w 285"/>
                <a:gd name="T53" fmla="*/ 0 h 137"/>
                <a:gd name="T54" fmla="*/ 0 w 285"/>
                <a:gd name="T55" fmla="*/ 0 h 137"/>
                <a:gd name="T56" fmla="*/ 0 w 285"/>
                <a:gd name="T57" fmla="*/ 0 h 137"/>
                <a:gd name="T58" fmla="*/ 0 w 285"/>
                <a:gd name="T59" fmla="*/ 0 h 137"/>
                <a:gd name="T60" fmla="*/ 0 w 285"/>
                <a:gd name="T61" fmla="*/ 0 h 137"/>
                <a:gd name="T62" fmla="*/ 0 w 285"/>
                <a:gd name="T63" fmla="*/ 0 h 137"/>
                <a:gd name="T64" fmla="*/ 0 w 285"/>
                <a:gd name="T65" fmla="*/ 0 h 137"/>
                <a:gd name="T66" fmla="*/ 0 w 285"/>
                <a:gd name="T67" fmla="*/ 0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137"/>
                <a:gd name="T104" fmla="*/ 285 w 285"/>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137">
                  <a:moveTo>
                    <a:pt x="207" y="109"/>
                  </a:moveTo>
                  <a:lnTo>
                    <a:pt x="201" y="103"/>
                  </a:lnTo>
                  <a:lnTo>
                    <a:pt x="194" y="96"/>
                  </a:lnTo>
                  <a:lnTo>
                    <a:pt x="188" y="91"/>
                  </a:lnTo>
                  <a:lnTo>
                    <a:pt x="183" y="85"/>
                  </a:lnTo>
                  <a:lnTo>
                    <a:pt x="176" y="78"/>
                  </a:lnTo>
                  <a:lnTo>
                    <a:pt x="170" y="72"/>
                  </a:lnTo>
                  <a:lnTo>
                    <a:pt x="162" y="64"/>
                  </a:lnTo>
                  <a:lnTo>
                    <a:pt x="154" y="55"/>
                  </a:lnTo>
                  <a:lnTo>
                    <a:pt x="146" y="49"/>
                  </a:lnTo>
                  <a:lnTo>
                    <a:pt x="139" y="41"/>
                  </a:lnTo>
                  <a:lnTo>
                    <a:pt x="129" y="35"/>
                  </a:lnTo>
                  <a:lnTo>
                    <a:pt x="120" y="29"/>
                  </a:lnTo>
                  <a:lnTo>
                    <a:pt x="108" y="22"/>
                  </a:lnTo>
                  <a:lnTo>
                    <a:pt x="96" y="17"/>
                  </a:lnTo>
                  <a:lnTo>
                    <a:pt x="83" y="13"/>
                  </a:lnTo>
                  <a:lnTo>
                    <a:pt x="68" y="8"/>
                  </a:lnTo>
                  <a:lnTo>
                    <a:pt x="59" y="7"/>
                  </a:lnTo>
                  <a:lnTo>
                    <a:pt x="50" y="5"/>
                  </a:lnTo>
                  <a:lnTo>
                    <a:pt x="41" y="4"/>
                  </a:lnTo>
                  <a:lnTo>
                    <a:pt x="31" y="3"/>
                  </a:lnTo>
                  <a:lnTo>
                    <a:pt x="23" y="2"/>
                  </a:lnTo>
                  <a:lnTo>
                    <a:pt x="14" y="1"/>
                  </a:lnTo>
                  <a:lnTo>
                    <a:pt x="8" y="0"/>
                  </a:lnTo>
                  <a:lnTo>
                    <a:pt x="4" y="0"/>
                  </a:lnTo>
                  <a:lnTo>
                    <a:pt x="4" y="13"/>
                  </a:lnTo>
                  <a:lnTo>
                    <a:pt x="3" y="25"/>
                  </a:lnTo>
                  <a:lnTo>
                    <a:pt x="1" y="38"/>
                  </a:lnTo>
                  <a:lnTo>
                    <a:pt x="0" y="51"/>
                  </a:lnTo>
                  <a:lnTo>
                    <a:pt x="3" y="48"/>
                  </a:lnTo>
                  <a:lnTo>
                    <a:pt x="7" y="46"/>
                  </a:lnTo>
                  <a:lnTo>
                    <a:pt x="11" y="42"/>
                  </a:lnTo>
                  <a:lnTo>
                    <a:pt x="17" y="40"/>
                  </a:lnTo>
                  <a:lnTo>
                    <a:pt x="22" y="38"/>
                  </a:lnTo>
                  <a:lnTo>
                    <a:pt x="28" y="37"/>
                  </a:lnTo>
                  <a:lnTo>
                    <a:pt x="35" y="37"/>
                  </a:lnTo>
                  <a:lnTo>
                    <a:pt x="42" y="37"/>
                  </a:lnTo>
                  <a:lnTo>
                    <a:pt x="54" y="38"/>
                  </a:lnTo>
                  <a:lnTo>
                    <a:pt x="65" y="40"/>
                  </a:lnTo>
                  <a:lnTo>
                    <a:pt x="76" y="43"/>
                  </a:lnTo>
                  <a:lnTo>
                    <a:pt x="87" y="47"/>
                  </a:lnTo>
                  <a:lnTo>
                    <a:pt x="97" y="51"/>
                  </a:lnTo>
                  <a:lnTo>
                    <a:pt x="108" y="56"/>
                  </a:lnTo>
                  <a:lnTo>
                    <a:pt x="120" y="63"/>
                  </a:lnTo>
                  <a:lnTo>
                    <a:pt x="131" y="70"/>
                  </a:lnTo>
                  <a:lnTo>
                    <a:pt x="143" y="80"/>
                  </a:lnTo>
                  <a:lnTo>
                    <a:pt x="156" y="90"/>
                  </a:lnTo>
                  <a:lnTo>
                    <a:pt x="168" y="101"/>
                  </a:lnTo>
                  <a:lnTo>
                    <a:pt x="178" y="112"/>
                  </a:lnTo>
                  <a:lnTo>
                    <a:pt x="190" y="122"/>
                  </a:lnTo>
                  <a:lnTo>
                    <a:pt x="201" y="130"/>
                  </a:lnTo>
                  <a:lnTo>
                    <a:pt x="210" y="136"/>
                  </a:lnTo>
                  <a:lnTo>
                    <a:pt x="219" y="137"/>
                  </a:lnTo>
                  <a:lnTo>
                    <a:pt x="227" y="136"/>
                  </a:lnTo>
                  <a:lnTo>
                    <a:pt x="238" y="134"/>
                  </a:lnTo>
                  <a:lnTo>
                    <a:pt x="248" y="132"/>
                  </a:lnTo>
                  <a:lnTo>
                    <a:pt x="260" y="129"/>
                  </a:lnTo>
                  <a:lnTo>
                    <a:pt x="270" y="127"/>
                  </a:lnTo>
                  <a:lnTo>
                    <a:pt x="277" y="125"/>
                  </a:lnTo>
                  <a:lnTo>
                    <a:pt x="283" y="123"/>
                  </a:lnTo>
                  <a:lnTo>
                    <a:pt x="285" y="123"/>
                  </a:lnTo>
                  <a:lnTo>
                    <a:pt x="283" y="123"/>
                  </a:lnTo>
                  <a:lnTo>
                    <a:pt x="275" y="123"/>
                  </a:lnTo>
                  <a:lnTo>
                    <a:pt x="264" y="123"/>
                  </a:lnTo>
                  <a:lnTo>
                    <a:pt x="253" y="123"/>
                  </a:lnTo>
                  <a:lnTo>
                    <a:pt x="239" y="122"/>
                  </a:lnTo>
                  <a:lnTo>
                    <a:pt x="226" y="119"/>
                  </a:lnTo>
                  <a:lnTo>
                    <a:pt x="215" y="115"/>
                  </a:lnTo>
                  <a:lnTo>
                    <a:pt x="207" y="109"/>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8" name="Freeform 142"/>
            <p:cNvSpPr>
              <a:spLocks noChangeArrowheads="1"/>
            </p:cNvSpPr>
            <p:nvPr/>
          </p:nvSpPr>
          <p:spPr bwMode="auto">
            <a:xfrm>
              <a:off x="1775" y="1636"/>
              <a:ext cx="6" cy="30"/>
            </a:xfrm>
            <a:custGeom>
              <a:avLst/>
              <a:gdLst>
                <a:gd name="T0" fmla="*/ 0 w 65"/>
                <a:gd name="T1" fmla="*/ 0 h 293"/>
                <a:gd name="T2" fmla="*/ 0 w 65"/>
                <a:gd name="T3" fmla="*/ 0 h 293"/>
                <a:gd name="T4" fmla="*/ 0 w 65"/>
                <a:gd name="T5" fmla="*/ 0 h 293"/>
                <a:gd name="T6" fmla="*/ 0 w 65"/>
                <a:gd name="T7" fmla="*/ 0 h 293"/>
                <a:gd name="T8" fmla="*/ 0 w 65"/>
                <a:gd name="T9" fmla="*/ 0 h 293"/>
                <a:gd name="T10" fmla="*/ 0 w 65"/>
                <a:gd name="T11" fmla="*/ 0 h 293"/>
                <a:gd name="T12" fmla="*/ 0 w 65"/>
                <a:gd name="T13" fmla="*/ 0 h 293"/>
                <a:gd name="T14" fmla="*/ 0 w 65"/>
                <a:gd name="T15" fmla="*/ 0 h 293"/>
                <a:gd name="T16" fmla="*/ 0 w 65"/>
                <a:gd name="T17" fmla="*/ 0 h 293"/>
                <a:gd name="T18" fmla="*/ 0 w 65"/>
                <a:gd name="T19" fmla="*/ 0 h 293"/>
                <a:gd name="T20" fmla="*/ 0 w 65"/>
                <a:gd name="T21" fmla="*/ 0 h 293"/>
                <a:gd name="T22" fmla="*/ 0 w 65"/>
                <a:gd name="T23" fmla="*/ 0 h 293"/>
                <a:gd name="T24" fmla="*/ 0 w 65"/>
                <a:gd name="T25" fmla="*/ 0 h 293"/>
                <a:gd name="T26" fmla="*/ 0 w 65"/>
                <a:gd name="T27" fmla="*/ 0 h 293"/>
                <a:gd name="T28" fmla="*/ 0 w 65"/>
                <a:gd name="T29" fmla="*/ 0 h 293"/>
                <a:gd name="T30" fmla="*/ 0 w 65"/>
                <a:gd name="T31" fmla="*/ 0 h 293"/>
                <a:gd name="T32" fmla="*/ 0 w 65"/>
                <a:gd name="T33" fmla="*/ 0 h 293"/>
                <a:gd name="T34" fmla="*/ 0 w 65"/>
                <a:gd name="T35" fmla="*/ 0 h 293"/>
                <a:gd name="T36" fmla="*/ 0 w 65"/>
                <a:gd name="T37" fmla="*/ 0 h 293"/>
                <a:gd name="T38" fmla="*/ 0 w 65"/>
                <a:gd name="T39" fmla="*/ 0 h 293"/>
                <a:gd name="T40" fmla="*/ 0 w 65"/>
                <a:gd name="T41" fmla="*/ 0 h 293"/>
                <a:gd name="T42" fmla="*/ 0 w 65"/>
                <a:gd name="T43" fmla="*/ 0 h 293"/>
                <a:gd name="T44" fmla="*/ 0 w 65"/>
                <a:gd name="T45" fmla="*/ 0 h 293"/>
                <a:gd name="T46" fmla="*/ 0 w 65"/>
                <a:gd name="T47" fmla="*/ 0 h 293"/>
                <a:gd name="T48" fmla="*/ 0 w 65"/>
                <a:gd name="T49" fmla="*/ 0 h 293"/>
                <a:gd name="T50" fmla="*/ 0 w 65"/>
                <a:gd name="T51" fmla="*/ 0 h 293"/>
                <a:gd name="T52" fmla="*/ 0 w 65"/>
                <a:gd name="T53" fmla="*/ 0 h 293"/>
                <a:gd name="T54" fmla="*/ 0 w 65"/>
                <a:gd name="T55" fmla="*/ 0 h 293"/>
                <a:gd name="T56" fmla="*/ 0 w 65"/>
                <a:gd name="T57" fmla="*/ 0 h 293"/>
                <a:gd name="T58" fmla="*/ 0 w 65"/>
                <a:gd name="T59" fmla="*/ 0 h 293"/>
                <a:gd name="T60" fmla="*/ 0 w 65"/>
                <a:gd name="T61" fmla="*/ 0 h 293"/>
                <a:gd name="T62" fmla="*/ 0 w 65"/>
                <a:gd name="T63" fmla="*/ 0 h 293"/>
                <a:gd name="T64" fmla="*/ 0 w 65"/>
                <a:gd name="T65" fmla="*/ 0 h 293"/>
                <a:gd name="T66" fmla="*/ 0 w 65"/>
                <a:gd name="T67" fmla="*/ 0 h 293"/>
                <a:gd name="T68" fmla="*/ 0 w 65"/>
                <a:gd name="T69" fmla="*/ 0 h 293"/>
                <a:gd name="T70" fmla="*/ 0 w 65"/>
                <a:gd name="T71" fmla="*/ 0 h 293"/>
                <a:gd name="T72" fmla="*/ 0 w 65"/>
                <a:gd name="T73" fmla="*/ 0 h 293"/>
                <a:gd name="T74" fmla="*/ 0 w 65"/>
                <a:gd name="T75" fmla="*/ 0 h 293"/>
                <a:gd name="T76" fmla="*/ 0 w 65"/>
                <a:gd name="T77" fmla="*/ 0 h 293"/>
                <a:gd name="T78" fmla="*/ 0 w 65"/>
                <a:gd name="T79" fmla="*/ 0 h 293"/>
                <a:gd name="T80" fmla="*/ 0 w 65"/>
                <a:gd name="T81" fmla="*/ 0 h 293"/>
                <a:gd name="T82" fmla="*/ 0 w 65"/>
                <a:gd name="T83" fmla="*/ 0 h 293"/>
                <a:gd name="T84" fmla="*/ 0 w 65"/>
                <a:gd name="T85" fmla="*/ 0 h 293"/>
                <a:gd name="T86" fmla="*/ 0 w 65"/>
                <a:gd name="T87" fmla="*/ 0 h 293"/>
                <a:gd name="T88" fmla="*/ 0 w 65"/>
                <a:gd name="T89" fmla="*/ 0 h 293"/>
                <a:gd name="T90" fmla="*/ 0 w 65"/>
                <a:gd name="T91" fmla="*/ 0 h 293"/>
                <a:gd name="T92" fmla="*/ 0 w 65"/>
                <a:gd name="T93" fmla="*/ 0 h 293"/>
                <a:gd name="T94" fmla="*/ 0 w 65"/>
                <a:gd name="T95" fmla="*/ 0 h 293"/>
                <a:gd name="T96" fmla="*/ 0 w 65"/>
                <a:gd name="T97" fmla="*/ 0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
                <a:gd name="T148" fmla="*/ 0 h 293"/>
                <a:gd name="T149" fmla="*/ 65 w 65"/>
                <a:gd name="T150" fmla="*/ 293 h 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 h="293">
                  <a:moveTo>
                    <a:pt x="59" y="245"/>
                  </a:moveTo>
                  <a:lnTo>
                    <a:pt x="64" y="215"/>
                  </a:lnTo>
                  <a:lnTo>
                    <a:pt x="65" y="190"/>
                  </a:lnTo>
                  <a:lnTo>
                    <a:pt x="62" y="166"/>
                  </a:lnTo>
                  <a:lnTo>
                    <a:pt x="57" y="147"/>
                  </a:lnTo>
                  <a:lnTo>
                    <a:pt x="49" y="125"/>
                  </a:lnTo>
                  <a:lnTo>
                    <a:pt x="44" y="108"/>
                  </a:lnTo>
                  <a:lnTo>
                    <a:pt x="40" y="92"/>
                  </a:lnTo>
                  <a:lnTo>
                    <a:pt x="34" y="75"/>
                  </a:lnTo>
                  <a:lnTo>
                    <a:pt x="33" y="64"/>
                  </a:lnTo>
                  <a:lnTo>
                    <a:pt x="35" y="53"/>
                  </a:lnTo>
                  <a:lnTo>
                    <a:pt x="39" y="40"/>
                  </a:lnTo>
                  <a:lnTo>
                    <a:pt x="44" y="28"/>
                  </a:lnTo>
                  <a:lnTo>
                    <a:pt x="49" y="17"/>
                  </a:lnTo>
                  <a:lnTo>
                    <a:pt x="54" y="8"/>
                  </a:lnTo>
                  <a:lnTo>
                    <a:pt x="58" y="2"/>
                  </a:lnTo>
                  <a:lnTo>
                    <a:pt x="59" y="0"/>
                  </a:lnTo>
                  <a:lnTo>
                    <a:pt x="58" y="1"/>
                  </a:lnTo>
                  <a:lnTo>
                    <a:pt x="54" y="5"/>
                  </a:lnTo>
                  <a:lnTo>
                    <a:pt x="48" y="11"/>
                  </a:lnTo>
                  <a:lnTo>
                    <a:pt x="42" y="19"/>
                  </a:lnTo>
                  <a:lnTo>
                    <a:pt x="34" y="27"/>
                  </a:lnTo>
                  <a:lnTo>
                    <a:pt x="27" y="36"/>
                  </a:lnTo>
                  <a:lnTo>
                    <a:pt x="21" y="44"/>
                  </a:lnTo>
                  <a:lnTo>
                    <a:pt x="15" y="52"/>
                  </a:lnTo>
                  <a:lnTo>
                    <a:pt x="13" y="71"/>
                  </a:lnTo>
                  <a:lnTo>
                    <a:pt x="18" y="97"/>
                  </a:lnTo>
                  <a:lnTo>
                    <a:pt x="28" y="128"/>
                  </a:lnTo>
                  <a:lnTo>
                    <a:pt x="34" y="159"/>
                  </a:lnTo>
                  <a:lnTo>
                    <a:pt x="37" y="186"/>
                  </a:lnTo>
                  <a:lnTo>
                    <a:pt x="34" y="210"/>
                  </a:lnTo>
                  <a:lnTo>
                    <a:pt x="30" y="232"/>
                  </a:lnTo>
                  <a:lnTo>
                    <a:pt x="22" y="254"/>
                  </a:lnTo>
                  <a:lnTo>
                    <a:pt x="17" y="263"/>
                  </a:lnTo>
                  <a:lnTo>
                    <a:pt x="12" y="270"/>
                  </a:lnTo>
                  <a:lnTo>
                    <a:pt x="7" y="276"/>
                  </a:lnTo>
                  <a:lnTo>
                    <a:pt x="0" y="280"/>
                  </a:lnTo>
                  <a:lnTo>
                    <a:pt x="6" y="281"/>
                  </a:lnTo>
                  <a:lnTo>
                    <a:pt x="11" y="282"/>
                  </a:lnTo>
                  <a:lnTo>
                    <a:pt x="16" y="284"/>
                  </a:lnTo>
                  <a:lnTo>
                    <a:pt x="22" y="285"/>
                  </a:lnTo>
                  <a:lnTo>
                    <a:pt x="27" y="287"/>
                  </a:lnTo>
                  <a:lnTo>
                    <a:pt x="32" y="288"/>
                  </a:lnTo>
                  <a:lnTo>
                    <a:pt x="38" y="290"/>
                  </a:lnTo>
                  <a:lnTo>
                    <a:pt x="43" y="293"/>
                  </a:lnTo>
                  <a:lnTo>
                    <a:pt x="46" y="282"/>
                  </a:lnTo>
                  <a:lnTo>
                    <a:pt x="50" y="270"/>
                  </a:lnTo>
                  <a:lnTo>
                    <a:pt x="55" y="258"/>
                  </a:lnTo>
                  <a:lnTo>
                    <a:pt x="59" y="245"/>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9" name="Freeform 143"/>
            <p:cNvSpPr>
              <a:spLocks noChangeArrowheads="1"/>
            </p:cNvSpPr>
            <p:nvPr/>
          </p:nvSpPr>
          <p:spPr bwMode="auto">
            <a:xfrm>
              <a:off x="1787" y="1642"/>
              <a:ext cx="9" cy="29"/>
            </a:xfrm>
            <a:custGeom>
              <a:avLst/>
              <a:gdLst>
                <a:gd name="T0" fmla="*/ 0 w 104"/>
                <a:gd name="T1" fmla="*/ 0 h 286"/>
                <a:gd name="T2" fmla="*/ 0 w 104"/>
                <a:gd name="T3" fmla="*/ 0 h 286"/>
                <a:gd name="T4" fmla="*/ 0 w 104"/>
                <a:gd name="T5" fmla="*/ 0 h 286"/>
                <a:gd name="T6" fmla="*/ 0 w 104"/>
                <a:gd name="T7" fmla="*/ 0 h 286"/>
                <a:gd name="T8" fmla="*/ 0 w 104"/>
                <a:gd name="T9" fmla="*/ 0 h 286"/>
                <a:gd name="T10" fmla="*/ 0 w 104"/>
                <a:gd name="T11" fmla="*/ 0 h 286"/>
                <a:gd name="T12" fmla="*/ 0 w 104"/>
                <a:gd name="T13" fmla="*/ 0 h 286"/>
                <a:gd name="T14" fmla="*/ 0 w 104"/>
                <a:gd name="T15" fmla="*/ 0 h 286"/>
                <a:gd name="T16" fmla="*/ 0 w 104"/>
                <a:gd name="T17" fmla="*/ 0 h 286"/>
                <a:gd name="T18" fmla="*/ 0 w 104"/>
                <a:gd name="T19" fmla="*/ 0 h 286"/>
                <a:gd name="T20" fmla="*/ 0 w 104"/>
                <a:gd name="T21" fmla="*/ 0 h 286"/>
                <a:gd name="T22" fmla="*/ 0 w 104"/>
                <a:gd name="T23" fmla="*/ 0 h 286"/>
                <a:gd name="T24" fmla="*/ 0 w 104"/>
                <a:gd name="T25" fmla="*/ 0 h 286"/>
                <a:gd name="T26" fmla="*/ 0 w 104"/>
                <a:gd name="T27" fmla="*/ 0 h 286"/>
                <a:gd name="T28" fmla="*/ 0 w 104"/>
                <a:gd name="T29" fmla="*/ 0 h 286"/>
                <a:gd name="T30" fmla="*/ 0 w 104"/>
                <a:gd name="T31" fmla="*/ 0 h 286"/>
                <a:gd name="T32" fmla="*/ 0 w 104"/>
                <a:gd name="T33" fmla="*/ 0 h 286"/>
                <a:gd name="T34" fmla="*/ 0 w 104"/>
                <a:gd name="T35" fmla="*/ 0 h 286"/>
                <a:gd name="T36" fmla="*/ 0 w 104"/>
                <a:gd name="T37" fmla="*/ 0 h 286"/>
                <a:gd name="T38" fmla="*/ 0 w 104"/>
                <a:gd name="T39" fmla="*/ 0 h 286"/>
                <a:gd name="T40" fmla="*/ 0 w 104"/>
                <a:gd name="T41" fmla="*/ 0 h 286"/>
                <a:gd name="T42" fmla="*/ 0 w 104"/>
                <a:gd name="T43" fmla="*/ 0 h 286"/>
                <a:gd name="T44" fmla="*/ 0 w 104"/>
                <a:gd name="T45" fmla="*/ 0 h 286"/>
                <a:gd name="T46" fmla="*/ 0 w 104"/>
                <a:gd name="T47" fmla="*/ 0 h 286"/>
                <a:gd name="T48" fmla="*/ 0 w 104"/>
                <a:gd name="T49" fmla="*/ 0 h 286"/>
                <a:gd name="T50" fmla="*/ 0 w 104"/>
                <a:gd name="T51" fmla="*/ 0 h 286"/>
                <a:gd name="T52" fmla="*/ 0 w 104"/>
                <a:gd name="T53" fmla="*/ 0 h 286"/>
                <a:gd name="T54" fmla="*/ 0 w 104"/>
                <a:gd name="T55" fmla="*/ 0 h 286"/>
                <a:gd name="T56" fmla="*/ 0 w 104"/>
                <a:gd name="T57" fmla="*/ 0 h 286"/>
                <a:gd name="T58" fmla="*/ 0 w 104"/>
                <a:gd name="T59" fmla="*/ 0 h 286"/>
                <a:gd name="T60" fmla="*/ 0 w 104"/>
                <a:gd name="T61" fmla="*/ 0 h 286"/>
                <a:gd name="T62" fmla="*/ 0 w 104"/>
                <a:gd name="T63" fmla="*/ 0 h 286"/>
                <a:gd name="T64" fmla="*/ 0 w 104"/>
                <a:gd name="T65" fmla="*/ 0 h 286"/>
                <a:gd name="T66" fmla="*/ 0 w 104"/>
                <a:gd name="T67" fmla="*/ 0 h 286"/>
                <a:gd name="T68" fmla="*/ 0 w 104"/>
                <a:gd name="T69" fmla="*/ 0 h 286"/>
                <a:gd name="T70" fmla="*/ 0 w 104"/>
                <a:gd name="T71" fmla="*/ 0 h 286"/>
                <a:gd name="T72" fmla="*/ 0 w 104"/>
                <a:gd name="T73" fmla="*/ 0 h 286"/>
                <a:gd name="T74" fmla="*/ 0 w 104"/>
                <a:gd name="T75" fmla="*/ 0 h 286"/>
                <a:gd name="T76" fmla="*/ 0 w 104"/>
                <a:gd name="T77" fmla="*/ 0 h 286"/>
                <a:gd name="T78" fmla="*/ 0 w 104"/>
                <a:gd name="T79" fmla="*/ 0 h 286"/>
                <a:gd name="T80" fmla="*/ 0 w 104"/>
                <a:gd name="T81" fmla="*/ 0 h 286"/>
                <a:gd name="T82" fmla="*/ 0 w 104"/>
                <a:gd name="T83" fmla="*/ 0 h 286"/>
                <a:gd name="T84" fmla="*/ 0 w 104"/>
                <a:gd name="T85" fmla="*/ 0 h 286"/>
                <a:gd name="T86" fmla="*/ 0 w 104"/>
                <a:gd name="T87" fmla="*/ 0 h 286"/>
                <a:gd name="T88" fmla="*/ 0 w 104"/>
                <a:gd name="T89" fmla="*/ 0 h 286"/>
                <a:gd name="T90" fmla="*/ 0 w 104"/>
                <a:gd name="T91" fmla="*/ 0 h 286"/>
                <a:gd name="T92" fmla="*/ 0 w 104"/>
                <a:gd name="T93" fmla="*/ 0 h 286"/>
                <a:gd name="T94" fmla="*/ 0 w 104"/>
                <a:gd name="T95" fmla="*/ 0 h 286"/>
                <a:gd name="T96" fmla="*/ 0 w 104"/>
                <a:gd name="T97" fmla="*/ 0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286"/>
                <a:gd name="T149" fmla="*/ 104 w 104"/>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286">
                  <a:moveTo>
                    <a:pt x="62" y="242"/>
                  </a:moveTo>
                  <a:lnTo>
                    <a:pt x="73" y="213"/>
                  </a:lnTo>
                  <a:lnTo>
                    <a:pt x="78" y="188"/>
                  </a:lnTo>
                  <a:lnTo>
                    <a:pt x="79" y="164"/>
                  </a:lnTo>
                  <a:lnTo>
                    <a:pt x="77" y="144"/>
                  </a:lnTo>
                  <a:lnTo>
                    <a:pt x="74" y="122"/>
                  </a:lnTo>
                  <a:lnTo>
                    <a:pt x="71" y="104"/>
                  </a:lnTo>
                  <a:lnTo>
                    <a:pt x="69" y="87"/>
                  </a:lnTo>
                  <a:lnTo>
                    <a:pt x="67" y="70"/>
                  </a:lnTo>
                  <a:lnTo>
                    <a:pt x="68" y="60"/>
                  </a:lnTo>
                  <a:lnTo>
                    <a:pt x="71" y="49"/>
                  </a:lnTo>
                  <a:lnTo>
                    <a:pt x="77" y="37"/>
                  </a:lnTo>
                  <a:lnTo>
                    <a:pt x="84" y="25"/>
                  </a:lnTo>
                  <a:lnTo>
                    <a:pt x="91" y="16"/>
                  </a:lnTo>
                  <a:lnTo>
                    <a:pt x="98" y="7"/>
                  </a:lnTo>
                  <a:lnTo>
                    <a:pt x="102" y="2"/>
                  </a:lnTo>
                  <a:lnTo>
                    <a:pt x="104" y="0"/>
                  </a:lnTo>
                  <a:lnTo>
                    <a:pt x="103" y="1"/>
                  </a:lnTo>
                  <a:lnTo>
                    <a:pt x="98" y="4"/>
                  </a:lnTo>
                  <a:lnTo>
                    <a:pt x="92" y="9"/>
                  </a:lnTo>
                  <a:lnTo>
                    <a:pt x="84" y="16"/>
                  </a:lnTo>
                  <a:lnTo>
                    <a:pt x="75" y="22"/>
                  </a:lnTo>
                  <a:lnTo>
                    <a:pt x="67" y="29"/>
                  </a:lnTo>
                  <a:lnTo>
                    <a:pt x="59" y="37"/>
                  </a:lnTo>
                  <a:lnTo>
                    <a:pt x="53" y="43"/>
                  </a:lnTo>
                  <a:lnTo>
                    <a:pt x="46" y="61"/>
                  </a:lnTo>
                  <a:lnTo>
                    <a:pt x="48" y="90"/>
                  </a:lnTo>
                  <a:lnTo>
                    <a:pt x="52" y="122"/>
                  </a:lnTo>
                  <a:lnTo>
                    <a:pt x="53" y="153"/>
                  </a:lnTo>
                  <a:lnTo>
                    <a:pt x="50" y="180"/>
                  </a:lnTo>
                  <a:lnTo>
                    <a:pt x="43" y="203"/>
                  </a:lnTo>
                  <a:lnTo>
                    <a:pt x="36" y="224"/>
                  </a:lnTo>
                  <a:lnTo>
                    <a:pt x="24" y="245"/>
                  </a:lnTo>
                  <a:lnTo>
                    <a:pt x="19" y="252"/>
                  </a:lnTo>
                  <a:lnTo>
                    <a:pt x="12" y="258"/>
                  </a:lnTo>
                  <a:lnTo>
                    <a:pt x="6" y="262"/>
                  </a:lnTo>
                  <a:lnTo>
                    <a:pt x="0" y="265"/>
                  </a:lnTo>
                  <a:lnTo>
                    <a:pt x="4" y="268"/>
                  </a:lnTo>
                  <a:lnTo>
                    <a:pt x="9" y="270"/>
                  </a:lnTo>
                  <a:lnTo>
                    <a:pt x="14" y="274"/>
                  </a:lnTo>
                  <a:lnTo>
                    <a:pt x="19" y="276"/>
                  </a:lnTo>
                  <a:lnTo>
                    <a:pt x="23" y="278"/>
                  </a:lnTo>
                  <a:lnTo>
                    <a:pt x="28" y="281"/>
                  </a:lnTo>
                  <a:lnTo>
                    <a:pt x="33" y="283"/>
                  </a:lnTo>
                  <a:lnTo>
                    <a:pt x="37" y="286"/>
                  </a:lnTo>
                  <a:lnTo>
                    <a:pt x="42" y="277"/>
                  </a:lnTo>
                  <a:lnTo>
                    <a:pt x="49" y="266"/>
                  </a:lnTo>
                  <a:lnTo>
                    <a:pt x="56" y="253"/>
                  </a:lnTo>
                  <a:lnTo>
                    <a:pt x="62" y="242"/>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 name="Freeform 144"/>
            <p:cNvSpPr>
              <a:spLocks noChangeArrowheads="1"/>
            </p:cNvSpPr>
            <p:nvPr/>
          </p:nvSpPr>
          <p:spPr bwMode="auto">
            <a:xfrm>
              <a:off x="1796" y="1651"/>
              <a:ext cx="17" cy="26"/>
            </a:xfrm>
            <a:custGeom>
              <a:avLst/>
              <a:gdLst>
                <a:gd name="T0" fmla="*/ 0 w 177"/>
                <a:gd name="T1" fmla="*/ 0 h 263"/>
                <a:gd name="T2" fmla="*/ 0 w 177"/>
                <a:gd name="T3" fmla="*/ 0 h 263"/>
                <a:gd name="T4" fmla="*/ 0 w 177"/>
                <a:gd name="T5" fmla="*/ 0 h 263"/>
                <a:gd name="T6" fmla="*/ 0 w 177"/>
                <a:gd name="T7" fmla="*/ 0 h 263"/>
                <a:gd name="T8" fmla="*/ 0 w 177"/>
                <a:gd name="T9" fmla="*/ 0 h 263"/>
                <a:gd name="T10" fmla="*/ 0 w 177"/>
                <a:gd name="T11" fmla="*/ 0 h 263"/>
                <a:gd name="T12" fmla="*/ 0 w 177"/>
                <a:gd name="T13" fmla="*/ 0 h 263"/>
                <a:gd name="T14" fmla="*/ 0 w 177"/>
                <a:gd name="T15" fmla="*/ 0 h 263"/>
                <a:gd name="T16" fmla="*/ 0 w 177"/>
                <a:gd name="T17" fmla="*/ 0 h 263"/>
                <a:gd name="T18" fmla="*/ 0 w 177"/>
                <a:gd name="T19" fmla="*/ 0 h 263"/>
                <a:gd name="T20" fmla="*/ 0 w 177"/>
                <a:gd name="T21" fmla="*/ 0 h 263"/>
                <a:gd name="T22" fmla="*/ 0 w 177"/>
                <a:gd name="T23" fmla="*/ 0 h 263"/>
                <a:gd name="T24" fmla="*/ 0 w 177"/>
                <a:gd name="T25" fmla="*/ 0 h 263"/>
                <a:gd name="T26" fmla="*/ 0 w 177"/>
                <a:gd name="T27" fmla="*/ 0 h 263"/>
                <a:gd name="T28" fmla="*/ 0 w 177"/>
                <a:gd name="T29" fmla="*/ 0 h 263"/>
                <a:gd name="T30" fmla="*/ 0 w 177"/>
                <a:gd name="T31" fmla="*/ 0 h 263"/>
                <a:gd name="T32" fmla="*/ 0 w 177"/>
                <a:gd name="T33" fmla="*/ 0 h 263"/>
                <a:gd name="T34" fmla="*/ 0 w 177"/>
                <a:gd name="T35" fmla="*/ 0 h 263"/>
                <a:gd name="T36" fmla="*/ 0 w 177"/>
                <a:gd name="T37" fmla="*/ 0 h 263"/>
                <a:gd name="T38" fmla="*/ 0 w 177"/>
                <a:gd name="T39" fmla="*/ 0 h 263"/>
                <a:gd name="T40" fmla="*/ 0 w 177"/>
                <a:gd name="T41" fmla="*/ 0 h 263"/>
                <a:gd name="T42" fmla="*/ 0 w 177"/>
                <a:gd name="T43" fmla="*/ 0 h 263"/>
                <a:gd name="T44" fmla="*/ 0 w 177"/>
                <a:gd name="T45" fmla="*/ 0 h 263"/>
                <a:gd name="T46" fmla="*/ 0 w 177"/>
                <a:gd name="T47" fmla="*/ 0 h 263"/>
                <a:gd name="T48" fmla="*/ 0 w 177"/>
                <a:gd name="T49" fmla="*/ 0 h 263"/>
                <a:gd name="T50" fmla="*/ 0 w 177"/>
                <a:gd name="T51" fmla="*/ 0 h 263"/>
                <a:gd name="T52" fmla="*/ 0 w 177"/>
                <a:gd name="T53" fmla="*/ 0 h 263"/>
                <a:gd name="T54" fmla="*/ 0 w 177"/>
                <a:gd name="T55" fmla="*/ 0 h 263"/>
                <a:gd name="T56" fmla="*/ 0 w 177"/>
                <a:gd name="T57" fmla="*/ 0 h 263"/>
                <a:gd name="T58" fmla="*/ 0 w 177"/>
                <a:gd name="T59" fmla="*/ 0 h 263"/>
                <a:gd name="T60" fmla="*/ 0 w 177"/>
                <a:gd name="T61" fmla="*/ 0 h 263"/>
                <a:gd name="T62" fmla="*/ 0 w 177"/>
                <a:gd name="T63" fmla="*/ 0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263"/>
                <a:gd name="T98" fmla="*/ 177 w 177"/>
                <a:gd name="T99" fmla="*/ 263 h 2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263">
                  <a:moveTo>
                    <a:pt x="73" y="223"/>
                  </a:moveTo>
                  <a:lnTo>
                    <a:pt x="83" y="211"/>
                  </a:lnTo>
                  <a:lnTo>
                    <a:pt x="91" y="198"/>
                  </a:lnTo>
                  <a:lnTo>
                    <a:pt x="98" y="187"/>
                  </a:lnTo>
                  <a:lnTo>
                    <a:pt x="103" y="175"/>
                  </a:lnTo>
                  <a:lnTo>
                    <a:pt x="107" y="164"/>
                  </a:lnTo>
                  <a:lnTo>
                    <a:pt x="111" y="154"/>
                  </a:lnTo>
                  <a:lnTo>
                    <a:pt x="113" y="143"/>
                  </a:lnTo>
                  <a:lnTo>
                    <a:pt x="114" y="134"/>
                  </a:lnTo>
                  <a:lnTo>
                    <a:pt x="117" y="110"/>
                  </a:lnTo>
                  <a:lnTo>
                    <a:pt x="118" y="92"/>
                  </a:lnTo>
                  <a:lnTo>
                    <a:pt x="120" y="75"/>
                  </a:lnTo>
                  <a:lnTo>
                    <a:pt x="122" y="58"/>
                  </a:lnTo>
                  <a:lnTo>
                    <a:pt x="125" y="49"/>
                  </a:lnTo>
                  <a:lnTo>
                    <a:pt x="132" y="39"/>
                  </a:lnTo>
                  <a:lnTo>
                    <a:pt x="140" y="29"/>
                  </a:lnTo>
                  <a:lnTo>
                    <a:pt x="151" y="20"/>
                  </a:lnTo>
                  <a:lnTo>
                    <a:pt x="161" y="12"/>
                  </a:lnTo>
                  <a:lnTo>
                    <a:pt x="168" y="5"/>
                  </a:lnTo>
                  <a:lnTo>
                    <a:pt x="174" y="1"/>
                  </a:lnTo>
                  <a:lnTo>
                    <a:pt x="177" y="0"/>
                  </a:lnTo>
                  <a:lnTo>
                    <a:pt x="174" y="1"/>
                  </a:lnTo>
                  <a:lnTo>
                    <a:pt x="169" y="3"/>
                  </a:lnTo>
                  <a:lnTo>
                    <a:pt x="162" y="6"/>
                  </a:lnTo>
                  <a:lnTo>
                    <a:pt x="153" y="11"/>
                  </a:lnTo>
                  <a:lnTo>
                    <a:pt x="142" y="15"/>
                  </a:lnTo>
                  <a:lnTo>
                    <a:pt x="133" y="20"/>
                  </a:lnTo>
                  <a:lnTo>
                    <a:pt x="123" y="25"/>
                  </a:lnTo>
                  <a:lnTo>
                    <a:pt x="115" y="30"/>
                  </a:lnTo>
                  <a:lnTo>
                    <a:pt x="104" y="46"/>
                  </a:lnTo>
                  <a:lnTo>
                    <a:pt x="99" y="72"/>
                  </a:lnTo>
                  <a:lnTo>
                    <a:pt x="94" y="104"/>
                  </a:lnTo>
                  <a:lnTo>
                    <a:pt x="87" y="135"/>
                  </a:lnTo>
                  <a:lnTo>
                    <a:pt x="82" y="149"/>
                  </a:lnTo>
                  <a:lnTo>
                    <a:pt x="78" y="160"/>
                  </a:lnTo>
                  <a:lnTo>
                    <a:pt x="72" y="171"/>
                  </a:lnTo>
                  <a:lnTo>
                    <a:pt x="66" y="181"/>
                  </a:lnTo>
                  <a:lnTo>
                    <a:pt x="59" y="190"/>
                  </a:lnTo>
                  <a:lnTo>
                    <a:pt x="53" y="199"/>
                  </a:lnTo>
                  <a:lnTo>
                    <a:pt x="45" y="208"/>
                  </a:lnTo>
                  <a:lnTo>
                    <a:pt x="36" y="216"/>
                  </a:lnTo>
                  <a:lnTo>
                    <a:pt x="31" y="221"/>
                  </a:lnTo>
                  <a:lnTo>
                    <a:pt x="27" y="224"/>
                  </a:lnTo>
                  <a:lnTo>
                    <a:pt x="21" y="226"/>
                  </a:lnTo>
                  <a:lnTo>
                    <a:pt x="17" y="228"/>
                  </a:lnTo>
                  <a:lnTo>
                    <a:pt x="13" y="229"/>
                  </a:lnTo>
                  <a:lnTo>
                    <a:pt x="7" y="230"/>
                  </a:lnTo>
                  <a:lnTo>
                    <a:pt x="4" y="231"/>
                  </a:lnTo>
                  <a:lnTo>
                    <a:pt x="0" y="231"/>
                  </a:lnTo>
                  <a:lnTo>
                    <a:pt x="4" y="234"/>
                  </a:lnTo>
                  <a:lnTo>
                    <a:pt x="8" y="239"/>
                  </a:lnTo>
                  <a:lnTo>
                    <a:pt x="14" y="243"/>
                  </a:lnTo>
                  <a:lnTo>
                    <a:pt x="18" y="247"/>
                  </a:lnTo>
                  <a:lnTo>
                    <a:pt x="22" y="250"/>
                  </a:lnTo>
                  <a:lnTo>
                    <a:pt x="27" y="255"/>
                  </a:lnTo>
                  <a:lnTo>
                    <a:pt x="31" y="259"/>
                  </a:lnTo>
                  <a:lnTo>
                    <a:pt x="35" y="263"/>
                  </a:lnTo>
                  <a:lnTo>
                    <a:pt x="38" y="260"/>
                  </a:lnTo>
                  <a:lnTo>
                    <a:pt x="42" y="256"/>
                  </a:lnTo>
                  <a:lnTo>
                    <a:pt x="47" y="251"/>
                  </a:lnTo>
                  <a:lnTo>
                    <a:pt x="52" y="246"/>
                  </a:lnTo>
                  <a:lnTo>
                    <a:pt x="57" y="240"/>
                  </a:lnTo>
                  <a:lnTo>
                    <a:pt x="63" y="234"/>
                  </a:lnTo>
                  <a:lnTo>
                    <a:pt x="68" y="228"/>
                  </a:lnTo>
                  <a:lnTo>
                    <a:pt x="73" y="223"/>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1" name="Freeform 145"/>
            <p:cNvSpPr>
              <a:spLocks noChangeArrowheads="1"/>
            </p:cNvSpPr>
            <p:nvPr/>
          </p:nvSpPr>
          <p:spPr bwMode="auto">
            <a:xfrm>
              <a:off x="1804" y="1665"/>
              <a:ext cx="23" cy="22"/>
            </a:xfrm>
            <a:custGeom>
              <a:avLst/>
              <a:gdLst>
                <a:gd name="T0" fmla="*/ 0 w 230"/>
                <a:gd name="T1" fmla="*/ 0 h 217"/>
                <a:gd name="T2" fmla="*/ 0 w 230"/>
                <a:gd name="T3" fmla="*/ 0 h 217"/>
                <a:gd name="T4" fmla="*/ 0 w 230"/>
                <a:gd name="T5" fmla="*/ 0 h 217"/>
                <a:gd name="T6" fmla="*/ 0 w 230"/>
                <a:gd name="T7" fmla="*/ 0 h 217"/>
                <a:gd name="T8" fmla="*/ 0 w 230"/>
                <a:gd name="T9" fmla="*/ 0 h 217"/>
                <a:gd name="T10" fmla="*/ 0 w 230"/>
                <a:gd name="T11" fmla="*/ 0 h 217"/>
                <a:gd name="T12" fmla="*/ 0 w 230"/>
                <a:gd name="T13" fmla="*/ 0 h 217"/>
                <a:gd name="T14" fmla="*/ 0 w 230"/>
                <a:gd name="T15" fmla="*/ 0 h 217"/>
                <a:gd name="T16" fmla="*/ 0 w 230"/>
                <a:gd name="T17" fmla="*/ 0 h 217"/>
                <a:gd name="T18" fmla="*/ 0 w 230"/>
                <a:gd name="T19" fmla="*/ 0 h 217"/>
                <a:gd name="T20" fmla="*/ 0 w 230"/>
                <a:gd name="T21" fmla="*/ 0 h 217"/>
                <a:gd name="T22" fmla="*/ 0 w 230"/>
                <a:gd name="T23" fmla="*/ 0 h 217"/>
                <a:gd name="T24" fmla="*/ 0 w 230"/>
                <a:gd name="T25" fmla="*/ 0 h 217"/>
                <a:gd name="T26" fmla="*/ 0 w 230"/>
                <a:gd name="T27" fmla="*/ 0 h 217"/>
                <a:gd name="T28" fmla="*/ 0 w 230"/>
                <a:gd name="T29" fmla="*/ 0 h 217"/>
                <a:gd name="T30" fmla="*/ 0 w 230"/>
                <a:gd name="T31" fmla="*/ 0 h 217"/>
                <a:gd name="T32" fmla="*/ 0 w 230"/>
                <a:gd name="T33" fmla="*/ 0 h 217"/>
                <a:gd name="T34" fmla="*/ 0 w 230"/>
                <a:gd name="T35" fmla="*/ 0 h 217"/>
                <a:gd name="T36" fmla="*/ 0 w 230"/>
                <a:gd name="T37" fmla="*/ 0 h 217"/>
                <a:gd name="T38" fmla="*/ 0 w 230"/>
                <a:gd name="T39" fmla="*/ 0 h 217"/>
                <a:gd name="T40" fmla="*/ 0 w 230"/>
                <a:gd name="T41" fmla="*/ 0 h 217"/>
                <a:gd name="T42" fmla="*/ 0 w 230"/>
                <a:gd name="T43" fmla="*/ 0 h 217"/>
                <a:gd name="T44" fmla="*/ 0 w 230"/>
                <a:gd name="T45" fmla="*/ 0 h 217"/>
                <a:gd name="T46" fmla="*/ 0 w 230"/>
                <a:gd name="T47" fmla="*/ 0 h 217"/>
                <a:gd name="T48" fmla="*/ 0 w 230"/>
                <a:gd name="T49" fmla="*/ 0 h 217"/>
                <a:gd name="T50" fmla="*/ 0 w 230"/>
                <a:gd name="T51" fmla="*/ 0 h 217"/>
                <a:gd name="T52" fmla="*/ 0 w 230"/>
                <a:gd name="T53" fmla="*/ 0 h 217"/>
                <a:gd name="T54" fmla="*/ 0 w 230"/>
                <a:gd name="T55" fmla="*/ 0 h 217"/>
                <a:gd name="T56" fmla="*/ 0 w 230"/>
                <a:gd name="T57" fmla="*/ 0 h 217"/>
                <a:gd name="T58" fmla="*/ 0 w 230"/>
                <a:gd name="T59" fmla="*/ 0 h 217"/>
                <a:gd name="T60" fmla="*/ 0 w 230"/>
                <a:gd name="T61" fmla="*/ 0 h 217"/>
                <a:gd name="T62" fmla="*/ 0 w 230"/>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217"/>
                <a:gd name="T98" fmla="*/ 230 w 230"/>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217">
                  <a:moveTo>
                    <a:pt x="164" y="12"/>
                  </a:moveTo>
                  <a:lnTo>
                    <a:pt x="157" y="17"/>
                  </a:lnTo>
                  <a:lnTo>
                    <a:pt x="149" y="25"/>
                  </a:lnTo>
                  <a:lnTo>
                    <a:pt x="143" y="37"/>
                  </a:lnTo>
                  <a:lnTo>
                    <a:pt x="137" y="49"/>
                  </a:lnTo>
                  <a:lnTo>
                    <a:pt x="130" y="64"/>
                  </a:lnTo>
                  <a:lnTo>
                    <a:pt x="124" y="79"/>
                  </a:lnTo>
                  <a:lnTo>
                    <a:pt x="118" y="94"/>
                  </a:lnTo>
                  <a:lnTo>
                    <a:pt x="110" y="107"/>
                  </a:lnTo>
                  <a:lnTo>
                    <a:pt x="102" y="118"/>
                  </a:lnTo>
                  <a:lnTo>
                    <a:pt x="94" y="129"/>
                  </a:lnTo>
                  <a:lnTo>
                    <a:pt x="86" y="139"/>
                  </a:lnTo>
                  <a:lnTo>
                    <a:pt x="77" y="146"/>
                  </a:lnTo>
                  <a:lnTo>
                    <a:pt x="69" y="154"/>
                  </a:lnTo>
                  <a:lnTo>
                    <a:pt x="60" y="160"/>
                  </a:lnTo>
                  <a:lnTo>
                    <a:pt x="51" y="166"/>
                  </a:lnTo>
                  <a:lnTo>
                    <a:pt x="40" y="173"/>
                  </a:lnTo>
                  <a:lnTo>
                    <a:pt x="34" y="176"/>
                  </a:lnTo>
                  <a:lnTo>
                    <a:pt x="28" y="177"/>
                  </a:lnTo>
                  <a:lnTo>
                    <a:pt x="23" y="179"/>
                  </a:lnTo>
                  <a:lnTo>
                    <a:pt x="18" y="179"/>
                  </a:lnTo>
                  <a:lnTo>
                    <a:pt x="12" y="179"/>
                  </a:lnTo>
                  <a:lnTo>
                    <a:pt x="8" y="179"/>
                  </a:lnTo>
                  <a:lnTo>
                    <a:pt x="4" y="179"/>
                  </a:lnTo>
                  <a:lnTo>
                    <a:pt x="0" y="178"/>
                  </a:lnTo>
                  <a:lnTo>
                    <a:pt x="7" y="187"/>
                  </a:lnTo>
                  <a:lnTo>
                    <a:pt x="14" y="197"/>
                  </a:lnTo>
                  <a:lnTo>
                    <a:pt x="21" y="207"/>
                  </a:lnTo>
                  <a:lnTo>
                    <a:pt x="27" y="217"/>
                  </a:lnTo>
                  <a:lnTo>
                    <a:pt x="31" y="215"/>
                  </a:lnTo>
                  <a:lnTo>
                    <a:pt x="37" y="212"/>
                  </a:lnTo>
                  <a:lnTo>
                    <a:pt x="42" y="209"/>
                  </a:lnTo>
                  <a:lnTo>
                    <a:pt x="48" y="206"/>
                  </a:lnTo>
                  <a:lnTo>
                    <a:pt x="55" y="201"/>
                  </a:lnTo>
                  <a:lnTo>
                    <a:pt x="61" y="197"/>
                  </a:lnTo>
                  <a:lnTo>
                    <a:pt x="68" y="193"/>
                  </a:lnTo>
                  <a:lnTo>
                    <a:pt x="74" y="189"/>
                  </a:lnTo>
                  <a:lnTo>
                    <a:pt x="87" y="179"/>
                  </a:lnTo>
                  <a:lnTo>
                    <a:pt x="97" y="170"/>
                  </a:lnTo>
                  <a:lnTo>
                    <a:pt x="107" y="160"/>
                  </a:lnTo>
                  <a:lnTo>
                    <a:pt x="114" y="150"/>
                  </a:lnTo>
                  <a:lnTo>
                    <a:pt x="122" y="141"/>
                  </a:lnTo>
                  <a:lnTo>
                    <a:pt x="127" y="130"/>
                  </a:lnTo>
                  <a:lnTo>
                    <a:pt x="131" y="122"/>
                  </a:lnTo>
                  <a:lnTo>
                    <a:pt x="136" y="112"/>
                  </a:lnTo>
                  <a:lnTo>
                    <a:pt x="144" y="91"/>
                  </a:lnTo>
                  <a:lnTo>
                    <a:pt x="151" y="74"/>
                  </a:lnTo>
                  <a:lnTo>
                    <a:pt x="157" y="58"/>
                  </a:lnTo>
                  <a:lnTo>
                    <a:pt x="163" y="42"/>
                  </a:lnTo>
                  <a:lnTo>
                    <a:pt x="169" y="34"/>
                  </a:lnTo>
                  <a:lnTo>
                    <a:pt x="178" y="25"/>
                  </a:lnTo>
                  <a:lnTo>
                    <a:pt x="189" y="19"/>
                  </a:lnTo>
                  <a:lnTo>
                    <a:pt x="201" y="12"/>
                  </a:lnTo>
                  <a:lnTo>
                    <a:pt x="211" y="7"/>
                  </a:lnTo>
                  <a:lnTo>
                    <a:pt x="221" y="3"/>
                  </a:lnTo>
                  <a:lnTo>
                    <a:pt x="228" y="1"/>
                  </a:lnTo>
                  <a:lnTo>
                    <a:pt x="230" y="0"/>
                  </a:lnTo>
                  <a:lnTo>
                    <a:pt x="228" y="0"/>
                  </a:lnTo>
                  <a:lnTo>
                    <a:pt x="223" y="1"/>
                  </a:lnTo>
                  <a:lnTo>
                    <a:pt x="215" y="2"/>
                  </a:lnTo>
                  <a:lnTo>
                    <a:pt x="206" y="4"/>
                  </a:lnTo>
                  <a:lnTo>
                    <a:pt x="194" y="6"/>
                  </a:lnTo>
                  <a:lnTo>
                    <a:pt x="184" y="8"/>
                  </a:lnTo>
                  <a:lnTo>
                    <a:pt x="173" y="10"/>
                  </a:lnTo>
                  <a:lnTo>
                    <a:pt x="164" y="12"/>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2" name="Freeform 146"/>
            <p:cNvSpPr>
              <a:spLocks noChangeArrowheads="1"/>
            </p:cNvSpPr>
            <p:nvPr/>
          </p:nvSpPr>
          <p:spPr bwMode="auto">
            <a:xfrm>
              <a:off x="1810" y="1680"/>
              <a:ext cx="26" cy="17"/>
            </a:xfrm>
            <a:custGeom>
              <a:avLst/>
              <a:gdLst>
                <a:gd name="T0" fmla="*/ 0 w 264"/>
                <a:gd name="T1" fmla="*/ 0 h 183"/>
                <a:gd name="T2" fmla="*/ 0 w 264"/>
                <a:gd name="T3" fmla="*/ 0 h 183"/>
                <a:gd name="T4" fmla="*/ 0 w 264"/>
                <a:gd name="T5" fmla="*/ 0 h 183"/>
                <a:gd name="T6" fmla="*/ 0 w 264"/>
                <a:gd name="T7" fmla="*/ 0 h 183"/>
                <a:gd name="T8" fmla="*/ 0 w 264"/>
                <a:gd name="T9" fmla="*/ 0 h 183"/>
                <a:gd name="T10" fmla="*/ 0 w 264"/>
                <a:gd name="T11" fmla="*/ 0 h 183"/>
                <a:gd name="T12" fmla="*/ 0 w 264"/>
                <a:gd name="T13" fmla="*/ 0 h 183"/>
                <a:gd name="T14" fmla="*/ 0 w 264"/>
                <a:gd name="T15" fmla="*/ 0 h 183"/>
                <a:gd name="T16" fmla="*/ 0 w 264"/>
                <a:gd name="T17" fmla="*/ 0 h 183"/>
                <a:gd name="T18" fmla="*/ 0 w 264"/>
                <a:gd name="T19" fmla="*/ 0 h 183"/>
                <a:gd name="T20" fmla="*/ 0 w 264"/>
                <a:gd name="T21" fmla="*/ 0 h 183"/>
                <a:gd name="T22" fmla="*/ 0 w 264"/>
                <a:gd name="T23" fmla="*/ 0 h 183"/>
                <a:gd name="T24" fmla="*/ 0 w 264"/>
                <a:gd name="T25" fmla="*/ 0 h 183"/>
                <a:gd name="T26" fmla="*/ 0 w 264"/>
                <a:gd name="T27" fmla="*/ 0 h 183"/>
                <a:gd name="T28" fmla="*/ 0 w 264"/>
                <a:gd name="T29" fmla="*/ 0 h 183"/>
                <a:gd name="T30" fmla="*/ 0 w 264"/>
                <a:gd name="T31" fmla="*/ 0 h 183"/>
                <a:gd name="T32" fmla="*/ 0 w 264"/>
                <a:gd name="T33" fmla="*/ 0 h 183"/>
                <a:gd name="T34" fmla="*/ 0 w 264"/>
                <a:gd name="T35" fmla="*/ 0 h 183"/>
                <a:gd name="T36" fmla="*/ 0 w 264"/>
                <a:gd name="T37" fmla="*/ 0 h 183"/>
                <a:gd name="T38" fmla="*/ 0 w 264"/>
                <a:gd name="T39" fmla="*/ 0 h 183"/>
                <a:gd name="T40" fmla="*/ 0 w 264"/>
                <a:gd name="T41" fmla="*/ 0 h 183"/>
                <a:gd name="T42" fmla="*/ 0 w 264"/>
                <a:gd name="T43" fmla="*/ 0 h 183"/>
                <a:gd name="T44" fmla="*/ 0 w 264"/>
                <a:gd name="T45" fmla="*/ 0 h 183"/>
                <a:gd name="T46" fmla="*/ 0 w 264"/>
                <a:gd name="T47" fmla="*/ 0 h 183"/>
                <a:gd name="T48" fmla="*/ 0 w 264"/>
                <a:gd name="T49" fmla="*/ 0 h 183"/>
                <a:gd name="T50" fmla="*/ 0 w 264"/>
                <a:gd name="T51" fmla="*/ 0 h 183"/>
                <a:gd name="T52" fmla="*/ 0 w 264"/>
                <a:gd name="T53" fmla="*/ 0 h 183"/>
                <a:gd name="T54" fmla="*/ 0 w 264"/>
                <a:gd name="T55" fmla="*/ 0 h 183"/>
                <a:gd name="T56" fmla="*/ 0 w 264"/>
                <a:gd name="T57" fmla="*/ 0 h 183"/>
                <a:gd name="T58" fmla="*/ 0 w 264"/>
                <a:gd name="T59" fmla="*/ 0 h 183"/>
                <a:gd name="T60" fmla="*/ 0 w 264"/>
                <a:gd name="T61" fmla="*/ 0 h 183"/>
                <a:gd name="T62" fmla="*/ 0 w 264"/>
                <a:gd name="T63" fmla="*/ 0 h 183"/>
                <a:gd name="T64" fmla="*/ 0 w 264"/>
                <a:gd name="T65" fmla="*/ 0 h 183"/>
                <a:gd name="T66" fmla="*/ 0 w 264"/>
                <a:gd name="T67" fmla="*/ 0 h 1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4"/>
                <a:gd name="T103" fmla="*/ 0 h 183"/>
                <a:gd name="T104" fmla="*/ 264 w 264"/>
                <a:gd name="T105" fmla="*/ 183 h 1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4" h="183">
                  <a:moveTo>
                    <a:pt x="195" y="2"/>
                  </a:moveTo>
                  <a:lnTo>
                    <a:pt x="187" y="5"/>
                  </a:lnTo>
                  <a:lnTo>
                    <a:pt x="178" y="12"/>
                  </a:lnTo>
                  <a:lnTo>
                    <a:pt x="170" y="22"/>
                  </a:lnTo>
                  <a:lnTo>
                    <a:pt x="163" y="33"/>
                  </a:lnTo>
                  <a:lnTo>
                    <a:pt x="153" y="47"/>
                  </a:lnTo>
                  <a:lnTo>
                    <a:pt x="144" y="61"/>
                  </a:lnTo>
                  <a:lnTo>
                    <a:pt x="135" y="74"/>
                  </a:lnTo>
                  <a:lnTo>
                    <a:pt x="125" y="85"/>
                  </a:lnTo>
                  <a:lnTo>
                    <a:pt x="116" y="96"/>
                  </a:lnTo>
                  <a:lnTo>
                    <a:pt x="106" y="104"/>
                  </a:lnTo>
                  <a:lnTo>
                    <a:pt x="97" y="112"/>
                  </a:lnTo>
                  <a:lnTo>
                    <a:pt x="87" y="119"/>
                  </a:lnTo>
                  <a:lnTo>
                    <a:pt x="77" y="125"/>
                  </a:lnTo>
                  <a:lnTo>
                    <a:pt x="67" y="130"/>
                  </a:lnTo>
                  <a:lnTo>
                    <a:pt x="57" y="134"/>
                  </a:lnTo>
                  <a:lnTo>
                    <a:pt x="46" y="138"/>
                  </a:lnTo>
                  <a:lnTo>
                    <a:pt x="38" y="141"/>
                  </a:lnTo>
                  <a:lnTo>
                    <a:pt x="32" y="142"/>
                  </a:lnTo>
                  <a:lnTo>
                    <a:pt x="24" y="142"/>
                  </a:lnTo>
                  <a:lnTo>
                    <a:pt x="19" y="141"/>
                  </a:lnTo>
                  <a:lnTo>
                    <a:pt x="14" y="140"/>
                  </a:lnTo>
                  <a:lnTo>
                    <a:pt x="8" y="138"/>
                  </a:lnTo>
                  <a:lnTo>
                    <a:pt x="4" y="136"/>
                  </a:lnTo>
                  <a:lnTo>
                    <a:pt x="0" y="134"/>
                  </a:lnTo>
                  <a:lnTo>
                    <a:pt x="4" y="146"/>
                  </a:lnTo>
                  <a:lnTo>
                    <a:pt x="9" y="159"/>
                  </a:lnTo>
                  <a:lnTo>
                    <a:pt x="14" y="170"/>
                  </a:lnTo>
                  <a:lnTo>
                    <a:pt x="18" y="183"/>
                  </a:lnTo>
                  <a:lnTo>
                    <a:pt x="22" y="182"/>
                  </a:lnTo>
                  <a:lnTo>
                    <a:pt x="27" y="180"/>
                  </a:lnTo>
                  <a:lnTo>
                    <a:pt x="34" y="177"/>
                  </a:lnTo>
                  <a:lnTo>
                    <a:pt x="42" y="173"/>
                  </a:lnTo>
                  <a:lnTo>
                    <a:pt x="51" y="170"/>
                  </a:lnTo>
                  <a:lnTo>
                    <a:pt x="59" y="167"/>
                  </a:lnTo>
                  <a:lnTo>
                    <a:pt x="68" y="164"/>
                  </a:lnTo>
                  <a:lnTo>
                    <a:pt x="76" y="161"/>
                  </a:lnTo>
                  <a:lnTo>
                    <a:pt x="90" y="153"/>
                  </a:lnTo>
                  <a:lnTo>
                    <a:pt x="103" y="146"/>
                  </a:lnTo>
                  <a:lnTo>
                    <a:pt x="114" y="137"/>
                  </a:lnTo>
                  <a:lnTo>
                    <a:pt x="123" y="129"/>
                  </a:lnTo>
                  <a:lnTo>
                    <a:pt x="132" y="120"/>
                  </a:lnTo>
                  <a:lnTo>
                    <a:pt x="138" y="112"/>
                  </a:lnTo>
                  <a:lnTo>
                    <a:pt x="144" y="103"/>
                  </a:lnTo>
                  <a:lnTo>
                    <a:pt x="150" y="95"/>
                  </a:lnTo>
                  <a:lnTo>
                    <a:pt x="156" y="84"/>
                  </a:lnTo>
                  <a:lnTo>
                    <a:pt x="163" y="76"/>
                  </a:lnTo>
                  <a:lnTo>
                    <a:pt x="168" y="67"/>
                  </a:lnTo>
                  <a:lnTo>
                    <a:pt x="172" y="60"/>
                  </a:lnTo>
                  <a:lnTo>
                    <a:pt x="176" y="52"/>
                  </a:lnTo>
                  <a:lnTo>
                    <a:pt x="181" y="45"/>
                  </a:lnTo>
                  <a:lnTo>
                    <a:pt x="185" y="39"/>
                  </a:lnTo>
                  <a:lnTo>
                    <a:pt x="190" y="30"/>
                  </a:lnTo>
                  <a:lnTo>
                    <a:pt x="197" y="23"/>
                  </a:lnTo>
                  <a:lnTo>
                    <a:pt x="207" y="17"/>
                  </a:lnTo>
                  <a:lnTo>
                    <a:pt x="219" y="12"/>
                  </a:lnTo>
                  <a:lnTo>
                    <a:pt x="232" y="8"/>
                  </a:lnTo>
                  <a:lnTo>
                    <a:pt x="243" y="5"/>
                  </a:lnTo>
                  <a:lnTo>
                    <a:pt x="254" y="3"/>
                  </a:lnTo>
                  <a:lnTo>
                    <a:pt x="261" y="0"/>
                  </a:lnTo>
                  <a:lnTo>
                    <a:pt x="264" y="0"/>
                  </a:lnTo>
                  <a:lnTo>
                    <a:pt x="261" y="0"/>
                  </a:lnTo>
                  <a:lnTo>
                    <a:pt x="256" y="0"/>
                  </a:lnTo>
                  <a:lnTo>
                    <a:pt x="248" y="0"/>
                  </a:lnTo>
                  <a:lnTo>
                    <a:pt x="238" y="0"/>
                  </a:lnTo>
                  <a:lnTo>
                    <a:pt x="226" y="0"/>
                  </a:lnTo>
                  <a:lnTo>
                    <a:pt x="216" y="0"/>
                  </a:lnTo>
                  <a:lnTo>
                    <a:pt x="205" y="0"/>
                  </a:lnTo>
                  <a:lnTo>
                    <a:pt x="195" y="2"/>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3" name="Freeform 147"/>
            <p:cNvSpPr>
              <a:spLocks noChangeArrowheads="1"/>
            </p:cNvSpPr>
            <p:nvPr/>
          </p:nvSpPr>
          <p:spPr bwMode="auto">
            <a:xfrm>
              <a:off x="1812" y="1693"/>
              <a:ext cx="29" cy="14"/>
            </a:xfrm>
            <a:custGeom>
              <a:avLst/>
              <a:gdLst>
                <a:gd name="T0" fmla="*/ 0 w 280"/>
                <a:gd name="T1" fmla="*/ 0 h 138"/>
                <a:gd name="T2" fmla="*/ 0 w 280"/>
                <a:gd name="T3" fmla="*/ 0 h 138"/>
                <a:gd name="T4" fmla="*/ 0 w 280"/>
                <a:gd name="T5" fmla="*/ 0 h 138"/>
                <a:gd name="T6" fmla="*/ 0 w 280"/>
                <a:gd name="T7" fmla="*/ 0 h 138"/>
                <a:gd name="T8" fmla="*/ 0 w 280"/>
                <a:gd name="T9" fmla="*/ 0 h 138"/>
                <a:gd name="T10" fmla="*/ 0 w 280"/>
                <a:gd name="T11" fmla="*/ 0 h 138"/>
                <a:gd name="T12" fmla="*/ 0 w 280"/>
                <a:gd name="T13" fmla="*/ 0 h 138"/>
                <a:gd name="T14" fmla="*/ 0 w 280"/>
                <a:gd name="T15" fmla="*/ 0 h 138"/>
                <a:gd name="T16" fmla="*/ 0 w 280"/>
                <a:gd name="T17" fmla="*/ 0 h 138"/>
                <a:gd name="T18" fmla="*/ 0 w 280"/>
                <a:gd name="T19" fmla="*/ 0 h 138"/>
                <a:gd name="T20" fmla="*/ 0 w 280"/>
                <a:gd name="T21" fmla="*/ 0 h 138"/>
                <a:gd name="T22" fmla="*/ 0 w 280"/>
                <a:gd name="T23" fmla="*/ 0 h 138"/>
                <a:gd name="T24" fmla="*/ 0 w 280"/>
                <a:gd name="T25" fmla="*/ 0 h 138"/>
                <a:gd name="T26" fmla="*/ 0 w 280"/>
                <a:gd name="T27" fmla="*/ 0 h 138"/>
                <a:gd name="T28" fmla="*/ 0 w 280"/>
                <a:gd name="T29" fmla="*/ 0 h 138"/>
                <a:gd name="T30" fmla="*/ 0 w 280"/>
                <a:gd name="T31" fmla="*/ 0 h 138"/>
                <a:gd name="T32" fmla="*/ 0 w 280"/>
                <a:gd name="T33" fmla="*/ 0 h 138"/>
                <a:gd name="T34" fmla="*/ 0 w 280"/>
                <a:gd name="T35" fmla="*/ 0 h 138"/>
                <a:gd name="T36" fmla="*/ 0 w 280"/>
                <a:gd name="T37" fmla="*/ 0 h 138"/>
                <a:gd name="T38" fmla="*/ 0 w 280"/>
                <a:gd name="T39" fmla="*/ 0 h 138"/>
                <a:gd name="T40" fmla="*/ 0 w 280"/>
                <a:gd name="T41" fmla="*/ 0 h 138"/>
                <a:gd name="T42" fmla="*/ 0 w 280"/>
                <a:gd name="T43" fmla="*/ 0 h 138"/>
                <a:gd name="T44" fmla="*/ 0 w 280"/>
                <a:gd name="T45" fmla="*/ 0 h 138"/>
                <a:gd name="T46" fmla="*/ 0 w 280"/>
                <a:gd name="T47" fmla="*/ 0 h 138"/>
                <a:gd name="T48" fmla="*/ 0 w 280"/>
                <a:gd name="T49" fmla="*/ 0 h 138"/>
                <a:gd name="T50" fmla="*/ 0 w 280"/>
                <a:gd name="T51" fmla="*/ 0 h 138"/>
                <a:gd name="T52" fmla="*/ 0 w 280"/>
                <a:gd name="T53" fmla="*/ 0 h 138"/>
                <a:gd name="T54" fmla="*/ 0 w 280"/>
                <a:gd name="T55" fmla="*/ 0 h 138"/>
                <a:gd name="T56" fmla="*/ 0 w 280"/>
                <a:gd name="T57" fmla="*/ 0 h 138"/>
                <a:gd name="T58" fmla="*/ 0 w 280"/>
                <a:gd name="T59" fmla="*/ 0 h 138"/>
                <a:gd name="T60" fmla="*/ 0 w 280"/>
                <a:gd name="T61" fmla="*/ 0 h 138"/>
                <a:gd name="T62" fmla="*/ 0 w 280"/>
                <a:gd name="T63" fmla="*/ 0 h 138"/>
                <a:gd name="T64" fmla="*/ 0 w 280"/>
                <a:gd name="T65" fmla="*/ 0 h 138"/>
                <a:gd name="T66" fmla="*/ 0 w 280"/>
                <a:gd name="T67" fmla="*/ 0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0"/>
                <a:gd name="T103" fmla="*/ 0 h 138"/>
                <a:gd name="T104" fmla="*/ 280 w 280"/>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0" h="138">
                  <a:moveTo>
                    <a:pt x="214" y="0"/>
                  </a:moveTo>
                  <a:lnTo>
                    <a:pt x="206" y="1"/>
                  </a:lnTo>
                  <a:lnTo>
                    <a:pt x="196" y="6"/>
                  </a:lnTo>
                  <a:lnTo>
                    <a:pt x="186" y="14"/>
                  </a:lnTo>
                  <a:lnTo>
                    <a:pt x="175" y="24"/>
                  </a:lnTo>
                  <a:lnTo>
                    <a:pt x="163" y="36"/>
                  </a:lnTo>
                  <a:lnTo>
                    <a:pt x="152" y="46"/>
                  </a:lnTo>
                  <a:lnTo>
                    <a:pt x="140" y="57"/>
                  </a:lnTo>
                  <a:lnTo>
                    <a:pt x="128" y="66"/>
                  </a:lnTo>
                  <a:lnTo>
                    <a:pt x="115" y="75"/>
                  </a:lnTo>
                  <a:lnTo>
                    <a:pt x="105" y="81"/>
                  </a:lnTo>
                  <a:lnTo>
                    <a:pt x="93" y="87"/>
                  </a:lnTo>
                  <a:lnTo>
                    <a:pt x="82" y="91"/>
                  </a:lnTo>
                  <a:lnTo>
                    <a:pt x="72" y="94"/>
                  </a:lnTo>
                  <a:lnTo>
                    <a:pt x="61" y="97"/>
                  </a:lnTo>
                  <a:lnTo>
                    <a:pt x="49" y="99"/>
                  </a:lnTo>
                  <a:lnTo>
                    <a:pt x="38" y="100"/>
                  </a:lnTo>
                  <a:lnTo>
                    <a:pt x="32" y="100"/>
                  </a:lnTo>
                  <a:lnTo>
                    <a:pt x="26" y="100"/>
                  </a:lnTo>
                  <a:lnTo>
                    <a:pt x="21" y="100"/>
                  </a:lnTo>
                  <a:lnTo>
                    <a:pt x="16" y="99"/>
                  </a:lnTo>
                  <a:lnTo>
                    <a:pt x="12" y="97"/>
                  </a:lnTo>
                  <a:lnTo>
                    <a:pt x="8" y="96"/>
                  </a:lnTo>
                  <a:lnTo>
                    <a:pt x="4" y="94"/>
                  </a:lnTo>
                  <a:lnTo>
                    <a:pt x="0" y="92"/>
                  </a:lnTo>
                  <a:lnTo>
                    <a:pt x="3" y="104"/>
                  </a:lnTo>
                  <a:lnTo>
                    <a:pt x="4" y="114"/>
                  </a:lnTo>
                  <a:lnTo>
                    <a:pt x="5" y="126"/>
                  </a:lnTo>
                  <a:lnTo>
                    <a:pt x="6" y="138"/>
                  </a:lnTo>
                  <a:lnTo>
                    <a:pt x="10" y="138"/>
                  </a:lnTo>
                  <a:lnTo>
                    <a:pt x="15" y="137"/>
                  </a:lnTo>
                  <a:lnTo>
                    <a:pt x="22" y="135"/>
                  </a:lnTo>
                  <a:lnTo>
                    <a:pt x="30" y="134"/>
                  </a:lnTo>
                  <a:lnTo>
                    <a:pt x="38" y="133"/>
                  </a:lnTo>
                  <a:lnTo>
                    <a:pt x="46" y="132"/>
                  </a:lnTo>
                  <a:lnTo>
                    <a:pt x="55" y="130"/>
                  </a:lnTo>
                  <a:lnTo>
                    <a:pt x="63" y="129"/>
                  </a:lnTo>
                  <a:lnTo>
                    <a:pt x="78" y="125"/>
                  </a:lnTo>
                  <a:lnTo>
                    <a:pt x="92" y="121"/>
                  </a:lnTo>
                  <a:lnTo>
                    <a:pt x="105" y="115"/>
                  </a:lnTo>
                  <a:lnTo>
                    <a:pt x="115" y="109"/>
                  </a:lnTo>
                  <a:lnTo>
                    <a:pt x="125" y="103"/>
                  </a:lnTo>
                  <a:lnTo>
                    <a:pt x="135" y="95"/>
                  </a:lnTo>
                  <a:lnTo>
                    <a:pt x="142" y="88"/>
                  </a:lnTo>
                  <a:lnTo>
                    <a:pt x="149" y="81"/>
                  </a:lnTo>
                  <a:lnTo>
                    <a:pt x="158" y="73"/>
                  </a:lnTo>
                  <a:lnTo>
                    <a:pt x="165" y="64"/>
                  </a:lnTo>
                  <a:lnTo>
                    <a:pt x="172" y="58"/>
                  </a:lnTo>
                  <a:lnTo>
                    <a:pt x="178" y="52"/>
                  </a:lnTo>
                  <a:lnTo>
                    <a:pt x="185" y="45"/>
                  </a:lnTo>
                  <a:lnTo>
                    <a:pt x="190" y="40"/>
                  </a:lnTo>
                  <a:lnTo>
                    <a:pt x="196" y="34"/>
                  </a:lnTo>
                  <a:lnTo>
                    <a:pt x="203" y="27"/>
                  </a:lnTo>
                  <a:lnTo>
                    <a:pt x="211" y="22"/>
                  </a:lnTo>
                  <a:lnTo>
                    <a:pt x="222" y="18"/>
                  </a:lnTo>
                  <a:lnTo>
                    <a:pt x="235" y="14"/>
                  </a:lnTo>
                  <a:lnTo>
                    <a:pt x="248" y="13"/>
                  </a:lnTo>
                  <a:lnTo>
                    <a:pt x="260" y="13"/>
                  </a:lnTo>
                  <a:lnTo>
                    <a:pt x="271" y="13"/>
                  </a:lnTo>
                  <a:lnTo>
                    <a:pt x="278" y="13"/>
                  </a:lnTo>
                  <a:lnTo>
                    <a:pt x="280" y="13"/>
                  </a:lnTo>
                  <a:lnTo>
                    <a:pt x="278" y="13"/>
                  </a:lnTo>
                  <a:lnTo>
                    <a:pt x="273" y="11"/>
                  </a:lnTo>
                  <a:lnTo>
                    <a:pt x="265" y="9"/>
                  </a:lnTo>
                  <a:lnTo>
                    <a:pt x="256" y="7"/>
                  </a:lnTo>
                  <a:lnTo>
                    <a:pt x="245" y="5"/>
                  </a:lnTo>
                  <a:lnTo>
                    <a:pt x="235" y="3"/>
                  </a:lnTo>
                  <a:lnTo>
                    <a:pt x="224" y="1"/>
                  </a:lnTo>
                  <a:lnTo>
                    <a:pt x="214" y="0"/>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4" name="Freeform 148"/>
            <p:cNvSpPr>
              <a:spLocks noChangeArrowheads="1"/>
            </p:cNvSpPr>
            <p:nvPr/>
          </p:nvSpPr>
          <p:spPr bwMode="auto">
            <a:xfrm>
              <a:off x="1810" y="1723"/>
              <a:ext cx="25" cy="17"/>
            </a:xfrm>
            <a:custGeom>
              <a:avLst/>
              <a:gdLst>
                <a:gd name="T0" fmla="*/ 0 w 255"/>
                <a:gd name="T1" fmla="*/ 0 h 181"/>
                <a:gd name="T2" fmla="*/ 0 w 255"/>
                <a:gd name="T3" fmla="*/ 0 h 181"/>
                <a:gd name="T4" fmla="*/ 0 w 255"/>
                <a:gd name="T5" fmla="*/ 0 h 181"/>
                <a:gd name="T6" fmla="*/ 0 w 255"/>
                <a:gd name="T7" fmla="*/ 0 h 181"/>
                <a:gd name="T8" fmla="*/ 0 w 255"/>
                <a:gd name="T9" fmla="*/ 0 h 181"/>
                <a:gd name="T10" fmla="*/ 0 w 255"/>
                <a:gd name="T11" fmla="*/ 0 h 181"/>
                <a:gd name="T12" fmla="*/ 0 w 255"/>
                <a:gd name="T13" fmla="*/ 0 h 181"/>
                <a:gd name="T14" fmla="*/ 0 w 255"/>
                <a:gd name="T15" fmla="*/ 0 h 181"/>
                <a:gd name="T16" fmla="*/ 0 w 255"/>
                <a:gd name="T17" fmla="*/ 0 h 181"/>
                <a:gd name="T18" fmla="*/ 0 w 255"/>
                <a:gd name="T19" fmla="*/ 0 h 181"/>
                <a:gd name="T20" fmla="*/ 0 w 255"/>
                <a:gd name="T21" fmla="*/ 0 h 181"/>
                <a:gd name="T22" fmla="*/ 0 w 255"/>
                <a:gd name="T23" fmla="*/ 0 h 181"/>
                <a:gd name="T24" fmla="*/ 0 w 255"/>
                <a:gd name="T25" fmla="*/ 0 h 181"/>
                <a:gd name="T26" fmla="*/ 0 w 255"/>
                <a:gd name="T27" fmla="*/ 0 h 181"/>
                <a:gd name="T28" fmla="*/ 0 w 255"/>
                <a:gd name="T29" fmla="*/ 0 h 181"/>
                <a:gd name="T30" fmla="*/ 0 w 255"/>
                <a:gd name="T31" fmla="*/ 0 h 181"/>
                <a:gd name="T32" fmla="*/ 0 w 255"/>
                <a:gd name="T33" fmla="*/ 0 h 181"/>
                <a:gd name="T34" fmla="*/ 0 w 255"/>
                <a:gd name="T35" fmla="*/ 0 h 181"/>
                <a:gd name="T36" fmla="*/ 0 w 255"/>
                <a:gd name="T37" fmla="*/ 0 h 181"/>
                <a:gd name="T38" fmla="*/ 0 w 255"/>
                <a:gd name="T39" fmla="*/ 0 h 181"/>
                <a:gd name="T40" fmla="*/ 0 w 255"/>
                <a:gd name="T41" fmla="*/ 0 h 181"/>
                <a:gd name="T42" fmla="*/ 0 w 255"/>
                <a:gd name="T43" fmla="*/ 0 h 181"/>
                <a:gd name="T44" fmla="*/ 0 w 255"/>
                <a:gd name="T45" fmla="*/ 0 h 181"/>
                <a:gd name="T46" fmla="*/ 0 w 255"/>
                <a:gd name="T47" fmla="*/ 0 h 181"/>
                <a:gd name="T48" fmla="*/ 0 w 255"/>
                <a:gd name="T49" fmla="*/ 0 h 181"/>
                <a:gd name="T50" fmla="*/ 0 w 255"/>
                <a:gd name="T51" fmla="*/ 0 h 181"/>
                <a:gd name="T52" fmla="*/ 0 w 255"/>
                <a:gd name="T53" fmla="*/ 0 h 181"/>
                <a:gd name="T54" fmla="*/ 0 w 255"/>
                <a:gd name="T55" fmla="*/ 0 h 181"/>
                <a:gd name="T56" fmla="*/ 0 w 255"/>
                <a:gd name="T57" fmla="*/ 0 h 181"/>
                <a:gd name="T58" fmla="*/ 0 w 255"/>
                <a:gd name="T59" fmla="*/ 0 h 181"/>
                <a:gd name="T60" fmla="*/ 0 w 255"/>
                <a:gd name="T61" fmla="*/ 0 h 181"/>
                <a:gd name="T62" fmla="*/ 0 w 255"/>
                <a:gd name="T63" fmla="*/ 0 h 181"/>
                <a:gd name="T64" fmla="*/ 0 w 255"/>
                <a:gd name="T65" fmla="*/ 0 h 181"/>
                <a:gd name="T66" fmla="*/ 0 w 255"/>
                <a:gd name="T67" fmla="*/ 0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181"/>
                <a:gd name="T104" fmla="*/ 255 w 255"/>
                <a:gd name="T105" fmla="*/ 181 h 1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181">
                  <a:moveTo>
                    <a:pt x="182" y="150"/>
                  </a:moveTo>
                  <a:lnTo>
                    <a:pt x="177" y="143"/>
                  </a:lnTo>
                  <a:lnTo>
                    <a:pt x="172" y="135"/>
                  </a:lnTo>
                  <a:lnTo>
                    <a:pt x="168" y="129"/>
                  </a:lnTo>
                  <a:lnTo>
                    <a:pt x="164" y="122"/>
                  </a:lnTo>
                  <a:lnTo>
                    <a:pt x="160" y="114"/>
                  </a:lnTo>
                  <a:lnTo>
                    <a:pt x="154" y="106"/>
                  </a:lnTo>
                  <a:lnTo>
                    <a:pt x="149" y="97"/>
                  </a:lnTo>
                  <a:lnTo>
                    <a:pt x="142" y="87"/>
                  </a:lnTo>
                  <a:lnTo>
                    <a:pt x="137" y="78"/>
                  </a:lnTo>
                  <a:lnTo>
                    <a:pt x="131" y="70"/>
                  </a:lnTo>
                  <a:lnTo>
                    <a:pt x="123" y="61"/>
                  </a:lnTo>
                  <a:lnTo>
                    <a:pt x="115" y="52"/>
                  </a:lnTo>
                  <a:lnTo>
                    <a:pt x="105" y="44"/>
                  </a:lnTo>
                  <a:lnTo>
                    <a:pt x="95" y="36"/>
                  </a:lnTo>
                  <a:lnTo>
                    <a:pt x="82" y="28"/>
                  </a:lnTo>
                  <a:lnTo>
                    <a:pt x="68" y="21"/>
                  </a:lnTo>
                  <a:lnTo>
                    <a:pt x="61" y="18"/>
                  </a:lnTo>
                  <a:lnTo>
                    <a:pt x="53" y="14"/>
                  </a:lnTo>
                  <a:lnTo>
                    <a:pt x="45" y="11"/>
                  </a:lnTo>
                  <a:lnTo>
                    <a:pt x="37" y="8"/>
                  </a:lnTo>
                  <a:lnTo>
                    <a:pt x="31" y="6"/>
                  </a:lnTo>
                  <a:lnTo>
                    <a:pt x="24" y="3"/>
                  </a:lnTo>
                  <a:lnTo>
                    <a:pt x="19" y="1"/>
                  </a:lnTo>
                  <a:lnTo>
                    <a:pt x="15" y="0"/>
                  </a:lnTo>
                  <a:lnTo>
                    <a:pt x="12" y="10"/>
                  </a:lnTo>
                  <a:lnTo>
                    <a:pt x="7" y="22"/>
                  </a:lnTo>
                  <a:lnTo>
                    <a:pt x="4" y="32"/>
                  </a:lnTo>
                  <a:lnTo>
                    <a:pt x="0" y="44"/>
                  </a:lnTo>
                  <a:lnTo>
                    <a:pt x="4" y="43"/>
                  </a:lnTo>
                  <a:lnTo>
                    <a:pt x="7" y="41"/>
                  </a:lnTo>
                  <a:lnTo>
                    <a:pt x="12" y="41"/>
                  </a:lnTo>
                  <a:lnTo>
                    <a:pt x="17" y="40"/>
                  </a:lnTo>
                  <a:lnTo>
                    <a:pt x="21" y="40"/>
                  </a:lnTo>
                  <a:lnTo>
                    <a:pt x="27" y="40"/>
                  </a:lnTo>
                  <a:lnTo>
                    <a:pt x="32" y="41"/>
                  </a:lnTo>
                  <a:lnTo>
                    <a:pt x="37" y="43"/>
                  </a:lnTo>
                  <a:lnTo>
                    <a:pt x="49" y="47"/>
                  </a:lnTo>
                  <a:lnTo>
                    <a:pt x="60" y="52"/>
                  </a:lnTo>
                  <a:lnTo>
                    <a:pt x="69" y="57"/>
                  </a:lnTo>
                  <a:lnTo>
                    <a:pt x="80" y="62"/>
                  </a:lnTo>
                  <a:lnTo>
                    <a:pt x="88" y="69"/>
                  </a:lnTo>
                  <a:lnTo>
                    <a:pt x="98" y="76"/>
                  </a:lnTo>
                  <a:lnTo>
                    <a:pt x="108" y="86"/>
                  </a:lnTo>
                  <a:lnTo>
                    <a:pt x="118" y="95"/>
                  </a:lnTo>
                  <a:lnTo>
                    <a:pt x="128" y="107"/>
                  </a:lnTo>
                  <a:lnTo>
                    <a:pt x="137" y="120"/>
                  </a:lnTo>
                  <a:lnTo>
                    <a:pt x="146" y="133"/>
                  </a:lnTo>
                  <a:lnTo>
                    <a:pt x="154" y="147"/>
                  </a:lnTo>
                  <a:lnTo>
                    <a:pt x="163" y="159"/>
                  </a:lnTo>
                  <a:lnTo>
                    <a:pt x="171" y="169"/>
                  </a:lnTo>
                  <a:lnTo>
                    <a:pt x="179" y="177"/>
                  </a:lnTo>
                  <a:lnTo>
                    <a:pt x="187" y="180"/>
                  </a:lnTo>
                  <a:lnTo>
                    <a:pt x="197" y="181"/>
                  </a:lnTo>
                  <a:lnTo>
                    <a:pt x="207" y="181"/>
                  </a:lnTo>
                  <a:lnTo>
                    <a:pt x="218" y="181"/>
                  </a:lnTo>
                  <a:lnTo>
                    <a:pt x="230" y="181"/>
                  </a:lnTo>
                  <a:lnTo>
                    <a:pt x="239" y="181"/>
                  </a:lnTo>
                  <a:lnTo>
                    <a:pt x="248" y="181"/>
                  </a:lnTo>
                  <a:lnTo>
                    <a:pt x="253" y="181"/>
                  </a:lnTo>
                  <a:lnTo>
                    <a:pt x="255" y="181"/>
                  </a:lnTo>
                  <a:lnTo>
                    <a:pt x="253" y="181"/>
                  </a:lnTo>
                  <a:lnTo>
                    <a:pt x="246" y="179"/>
                  </a:lnTo>
                  <a:lnTo>
                    <a:pt x="235" y="177"/>
                  </a:lnTo>
                  <a:lnTo>
                    <a:pt x="223" y="174"/>
                  </a:lnTo>
                  <a:lnTo>
                    <a:pt x="211" y="169"/>
                  </a:lnTo>
                  <a:lnTo>
                    <a:pt x="199" y="164"/>
                  </a:lnTo>
                  <a:lnTo>
                    <a:pt x="188" y="158"/>
                  </a:lnTo>
                  <a:lnTo>
                    <a:pt x="182" y="150"/>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5" name="Freeform 149"/>
            <p:cNvSpPr>
              <a:spLocks noChangeArrowheads="1"/>
            </p:cNvSpPr>
            <p:nvPr/>
          </p:nvSpPr>
          <p:spPr bwMode="auto">
            <a:xfrm>
              <a:off x="1804" y="1733"/>
              <a:ext cx="23" cy="22"/>
            </a:xfrm>
            <a:custGeom>
              <a:avLst/>
              <a:gdLst>
                <a:gd name="T0" fmla="*/ 0 w 229"/>
                <a:gd name="T1" fmla="*/ 0 h 219"/>
                <a:gd name="T2" fmla="*/ 0 w 229"/>
                <a:gd name="T3" fmla="*/ 0 h 219"/>
                <a:gd name="T4" fmla="*/ 0 w 229"/>
                <a:gd name="T5" fmla="*/ 0 h 219"/>
                <a:gd name="T6" fmla="*/ 0 w 229"/>
                <a:gd name="T7" fmla="*/ 0 h 219"/>
                <a:gd name="T8" fmla="*/ 0 w 229"/>
                <a:gd name="T9" fmla="*/ 0 h 219"/>
                <a:gd name="T10" fmla="*/ 0 w 229"/>
                <a:gd name="T11" fmla="*/ 0 h 219"/>
                <a:gd name="T12" fmla="*/ 0 w 229"/>
                <a:gd name="T13" fmla="*/ 0 h 219"/>
                <a:gd name="T14" fmla="*/ 0 w 229"/>
                <a:gd name="T15" fmla="*/ 0 h 219"/>
                <a:gd name="T16" fmla="*/ 0 w 229"/>
                <a:gd name="T17" fmla="*/ 0 h 219"/>
                <a:gd name="T18" fmla="*/ 0 w 229"/>
                <a:gd name="T19" fmla="*/ 0 h 219"/>
                <a:gd name="T20" fmla="*/ 0 w 229"/>
                <a:gd name="T21" fmla="*/ 0 h 219"/>
                <a:gd name="T22" fmla="*/ 0 w 229"/>
                <a:gd name="T23" fmla="*/ 0 h 219"/>
                <a:gd name="T24" fmla="*/ 0 w 229"/>
                <a:gd name="T25" fmla="*/ 0 h 219"/>
                <a:gd name="T26" fmla="*/ 0 w 229"/>
                <a:gd name="T27" fmla="*/ 0 h 219"/>
                <a:gd name="T28" fmla="*/ 0 w 229"/>
                <a:gd name="T29" fmla="*/ 0 h 219"/>
                <a:gd name="T30" fmla="*/ 0 w 229"/>
                <a:gd name="T31" fmla="*/ 0 h 219"/>
                <a:gd name="T32" fmla="*/ 0 w 229"/>
                <a:gd name="T33" fmla="*/ 0 h 219"/>
                <a:gd name="T34" fmla="*/ 0 w 229"/>
                <a:gd name="T35" fmla="*/ 0 h 219"/>
                <a:gd name="T36" fmla="*/ 0 w 229"/>
                <a:gd name="T37" fmla="*/ 0 h 219"/>
                <a:gd name="T38" fmla="*/ 0 w 229"/>
                <a:gd name="T39" fmla="*/ 0 h 219"/>
                <a:gd name="T40" fmla="*/ 0 w 229"/>
                <a:gd name="T41" fmla="*/ 0 h 219"/>
                <a:gd name="T42" fmla="*/ 0 w 229"/>
                <a:gd name="T43" fmla="*/ 0 h 219"/>
                <a:gd name="T44" fmla="*/ 0 w 229"/>
                <a:gd name="T45" fmla="*/ 0 h 219"/>
                <a:gd name="T46" fmla="*/ 0 w 229"/>
                <a:gd name="T47" fmla="*/ 0 h 219"/>
                <a:gd name="T48" fmla="*/ 0 w 229"/>
                <a:gd name="T49" fmla="*/ 0 h 219"/>
                <a:gd name="T50" fmla="*/ 0 w 229"/>
                <a:gd name="T51" fmla="*/ 0 h 219"/>
                <a:gd name="T52" fmla="*/ 0 w 229"/>
                <a:gd name="T53" fmla="*/ 0 h 219"/>
                <a:gd name="T54" fmla="*/ 0 w 229"/>
                <a:gd name="T55" fmla="*/ 0 h 219"/>
                <a:gd name="T56" fmla="*/ 0 w 229"/>
                <a:gd name="T57" fmla="*/ 0 h 219"/>
                <a:gd name="T58" fmla="*/ 0 w 229"/>
                <a:gd name="T59" fmla="*/ 0 h 219"/>
                <a:gd name="T60" fmla="*/ 0 w 229"/>
                <a:gd name="T61" fmla="*/ 0 h 219"/>
                <a:gd name="T62" fmla="*/ 0 w 229"/>
                <a:gd name="T63" fmla="*/ 0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9"/>
                <a:gd name="T97" fmla="*/ 0 h 219"/>
                <a:gd name="T98" fmla="*/ 229 w 229"/>
                <a:gd name="T99" fmla="*/ 219 h 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9" h="219">
                  <a:moveTo>
                    <a:pt x="162" y="176"/>
                  </a:moveTo>
                  <a:lnTo>
                    <a:pt x="156" y="160"/>
                  </a:lnTo>
                  <a:lnTo>
                    <a:pt x="150" y="144"/>
                  </a:lnTo>
                  <a:lnTo>
                    <a:pt x="143" y="127"/>
                  </a:lnTo>
                  <a:lnTo>
                    <a:pt x="135" y="106"/>
                  </a:lnTo>
                  <a:lnTo>
                    <a:pt x="130" y="96"/>
                  </a:lnTo>
                  <a:lnTo>
                    <a:pt x="126" y="88"/>
                  </a:lnTo>
                  <a:lnTo>
                    <a:pt x="121" y="77"/>
                  </a:lnTo>
                  <a:lnTo>
                    <a:pt x="113" y="67"/>
                  </a:lnTo>
                  <a:lnTo>
                    <a:pt x="106" y="58"/>
                  </a:lnTo>
                  <a:lnTo>
                    <a:pt x="96" y="47"/>
                  </a:lnTo>
                  <a:lnTo>
                    <a:pt x="86" y="39"/>
                  </a:lnTo>
                  <a:lnTo>
                    <a:pt x="73" y="29"/>
                  </a:lnTo>
                  <a:lnTo>
                    <a:pt x="67" y="25"/>
                  </a:lnTo>
                  <a:lnTo>
                    <a:pt x="60" y="21"/>
                  </a:lnTo>
                  <a:lnTo>
                    <a:pt x="54" y="16"/>
                  </a:lnTo>
                  <a:lnTo>
                    <a:pt x="47" y="13"/>
                  </a:lnTo>
                  <a:lnTo>
                    <a:pt x="41" y="9"/>
                  </a:lnTo>
                  <a:lnTo>
                    <a:pt x="36" y="6"/>
                  </a:lnTo>
                  <a:lnTo>
                    <a:pt x="30" y="3"/>
                  </a:lnTo>
                  <a:lnTo>
                    <a:pt x="26" y="0"/>
                  </a:lnTo>
                  <a:lnTo>
                    <a:pt x="20" y="11"/>
                  </a:lnTo>
                  <a:lnTo>
                    <a:pt x="13" y="21"/>
                  </a:lnTo>
                  <a:lnTo>
                    <a:pt x="7" y="30"/>
                  </a:lnTo>
                  <a:lnTo>
                    <a:pt x="0" y="40"/>
                  </a:lnTo>
                  <a:lnTo>
                    <a:pt x="4" y="39"/>
                  </a:lnTo>
                  <a:lnTo>
                    <a:pt x="8" y="39"/>
                  </a:lnTo>
                  <a:lnTo>
                    <a:pt x="12" y="39"/>
                  </a:lnTo>
                  <a:lnTo>
                    <a:pt x="18" y="39"/>
                  </a:lnTo>
                  <a:lnTo>
                    <a:pt x="23" y="39"/>
                  </a:lnTo>
                  <a:lnTo>
                    <a:pt x="28" y="41"/>
                  </a:lnTo>
                  <a:lnTo>
                    <a:pt x="34" y="42"/>
                  </a:lnTo>
                  <a:lnTo>
                    <a:pt x="39" y="45"/>
                  </a:lnTo>
                  <a:lnTo>
                    <a:pt x="50" y="51"/>
                  </a:lnTo>
                  <a:lnTo>
                    <a:pt x="59" y="58"/>
                  </a:lnTo>
                  <a:lnTo>
                    <a:pt x="68" y="64"/>
                  </a:lnTo>
                  <a:lnTo>
                    <a:pt x="76" y="72"/>
                  </a:lnTo>
                  <a:lnTo>
                    <a:pt x="85" y="79"/>
                  </a:lnTo>
                  <a:lnTo>
                    <a:pt x="93" y="89"/>
                  </a:lnTo>
                  <a:lnTo>
                    <a:pt x="101" y="99"/>
                  </a:lnTo>
                  <a:lnTo>
                    <a:pt x="109" y="111"/>
                  </a:lnTo>
                  <a:lnTo>
                    <a:pt x="117" y="124"/>
                  </a:lnTo>
                  <a:lnTo>
                    <a:pt x="123" y="138"/>
                  </a:lnTo>
                  <a:lnTo>
                    <a:pt x="129" y="153"/>
                  </a:lnTo>
                  <a:lnTo>
                    <a:pt x="136" y="168"/>
                  </a:lnTo>
                  <a:lnTo>
                    <a:pt x="142" y="181"/>
                  </a:lnTo>
                  <a:lnTo>
                    <a:pt x="148" y="193"/>
                  </a:lnTo>
                  <a:lnTo>
                    <a:pt x="156" y="201"/>
                  </a:lnTo>
                  <a:lnTo>
                    <a:pt x="163" y="205"/>
                  </a:lnTo>
                  <a:lnTo>
                    <a:pt x="172" y="207"/>
                  </a:lnTo>
                  <a:lnTo>
                    <a:pt x="183" y="211"/>
                  </a:lnTo>
                  <a:lnTo>
                    <a:pt x="193" y="213"/>
                  </a:lnTo>
                  <a:lnTo>
                    <a:pt x="205" y="215"/>
                  </a:lnTo>
                  <a:lnTo>
                    <a:pt x="214" y="216"/>
                  </a:lnTo>
                  <a:lnTo>
                    <a:pt x="222" y="218"/>
                  </a:lnTo>
                  <a:lnTo>
                    <a:pt x="227" y="219"/>
                  </a:lnTo>
                  <a:lnTo>
                    <a:pt x="229" y="219"/>
                  </a:lnTo>
                  <a:lnTo>
                    <a:pt x="227" y="218"/>
                  </a:lnTo>
                  <a:lnTo>
                    <a:pt x="220" y="216"/>
                  </a:lnTo>
                  <a:lnTo>
                    <a:pt x="210" y="212"/>
                  </a:lnTo>
                  <a:lnTo>
                    <a:pt x="200" y="206"/>
                  </a:lnTo>
                  <a:lnTo>
                    <a:pt x="188" y="200"/>
                  </a:lnTo>
                  <a:lnTo>
                    <a:pt x="177" y="193"/>
                  </a:lnTo>
                  <a:lnTo>
                    <a:pt x="168" y="184"/>
                  </a:lnTo>
                  <a:lnTo>
                    <a:pt x="162" y="176"/>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6" name="Freeform 150"/>
            <p:cNvSpPr>
              <a:spLocks noChangeArrowheads="1"/>
            </p:cNvSpPr>
            <p:nvPr/>
          </p:nvSpPr>
          <p:spPr bwMode="auto">
            <a:xfrm>
              <a:off x="1796" y="1742"/>
              <a:ext cx="17" cy="26"/>
            </a:xfrm>
            <a:custGeom>
              <a:avLst/>
              <a:gdLst>
                <a:gd name="T0" fmla="*/ 0 w 177"/>
                <a:gd name="T1" fmla="*/ 0 h 263"/>
                <a:gd name="T2" fmla="*/ 0 w 177"/>
                <a:gd name="T3" fmla="*/ 0 h 263"/>
                <a:gd name="T4" fmla="*/ 0 w 177"/>
                <a:gd name="T5" fmla="*/ 0 h 263"/>
                <a:gd name="T6" fmla="*/ 0 w 177"/>
                <a:gd name="T7" fmla="*/ 0 h 263"/>
                <a:gd name="T8" fmla="*/ 0 w 177"/>
                <a:gd name="T9" fmla="*/ 0 h 263"/>
                <a:gd name="T10" fmla="*/ 0 w 177"/>
                <a:gd name="T11" fmla="*/ 0 h 263"/>
                <a:gd name="T12" fmla="*/ 0 w 177"/>
                <a:gd name="T13" fmla="*/ 0 h 263"/>
                <a:gd name="T14" fmla="*/ 0 w 177"/>
                <a:gd name="T15" fmla="*/ 0 h 263"/>
                <a:gd name="T16" fmla="*/ 0 w 177"/>
                <a:gd name="T17" fmla="*/ 0 h 263"/>
                <a:gd name="T18" fmla="*/ 0 w 177"/>
                <a:gd name="T19" fmla="*/ 0 h 263"/>
                <a:gd name="T20" fmla="*/ 0 w 177"/>
                <a:gd name="T21" fmla="*/ 0 h 263"/>
                <a:gd name="T22" fmla="*/ 0 w 177"/>
                <a:gd name="T23" fmla="*/ 0 h 263"/>
                <a:gd name="T24" fmla="*/ 0 w 177"/>
                <a:gd name="T25" fmla="*/ 0 h 263"/>
                <a:gd name="T26" fmla="*/ 0 w 177"/>
                <a:gd name="T27" fmla="*/ 0 h 263"/>
                <a:gd name="T28" fmla="*/ 0 w 177"/>
                <a:gd name="T29" fmla="*/ 0 h 263"/>
                <a:gd name="T30" fmla="*/ 0 w 177"/>
                <a:gd name="T31" fmla="*/ 0 h 263"/>
                <a:gd name="T32" fmla="*/ 0 w 177"/>
                <a:gd name="T33" fmla="*/ 0 h 263"/>
                <a:gd name="T34" fmla="*/ 0 w 177"/>
                <a:gd name="T35" fmla="*/ 0 h 263"/>
                <a:gd name="T36" fmla="*/ 0 w 177"/>
                <a:gd name="T37" fmla="*/ 0 h 263"/>
                <a:gd name="T38" fmla="*/ 0 w 177"/>
                <a:gd name="T39" fmla="*/ 0 h 263"/>
                <a:gd name="T40" fmla="*/ 0 w 177"/>
                <a:gd name="T41" fmla="*/ 0 h 263"/>
                <a:gd name="T42" fmla="*/ 0 w 177"/>
                <a:gd name="T43" fmla="*/ 0 h 263"/>
                <a:gd name="T44" fmla="*/ 0 w 177"/>
                <a:gd name="T45" fmla="*/ 0 h 263"/>
                <a:gd name="T46" fmla="*/ 0 w 177"/>
                <a:gd name="T47" fmla="*/ 0 h 263"/>
                <a:gd name="T48" fmla="*/ 0 w 177"/>
                <a:gd name="T49" fmla="*/ 0 h 263"/>
                <a:gd name="T50" fmla="*/ 0 w 177"/>
                <a:gd name="T51" fmla="*/ 0 h 263"/>
                <a:gd name="T52" fmla="*/ 0 w 177"/>
                <a:gd name="T53" fmla="*/ 0 h 263"/>
                <a:gd name="T54" fmla="*/ 0 w 177"/>
                <a:gd name="T55" fmla="*/ 0 h 263"/>
                <a:gd name="T56" fmla="*/ 0 w 177"/>
                <a:gd name="T57" fmla="*/ 0 h 263"/>
                <a:gd name="T58" fmla="*/ 0 w 177"/>
                <a:gd name="T59" fmla="*/ 0 h 263"/>
                <a:gd name="T60" fmla="*/ 0 w 177"/>
                <a:gd name="T61" fmla="*/ 0 h 263"/>
                <a:gd name="T62" fmla="*/ 0 w 177"/>
                <a:gd name="T63" fmla="*/ 0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263"/>
                <a:gd name="T98" fmla="*/ 177 w 177"/>
                <a:gd name="T99" fmla="*/ 263 h 2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263">
                  <a:moveTo>
                    <a:pt x="122" y="204"/>
                  </a:moveTo>
                  <a:lnTo>
                    <a:pt x="120" y="187"/>
                  </a:lnTo>
                  <a:lnTo>
                    <a:pt x="118" y="170"/>
                  </a:lnTo>
                  <a:lnTo>
                    <a:pt x="117" y="152"/>
                  </a:lnTo>
                  <a:lnTo>
                    <a:pt x="114" y="130"/>
                  </a:lnTo>
                  <a:lnTo>
                    <a:pt x="113" y="121"/>
                  </a:lnTo>
                  <a:lnTo>
                    <a:pt x="111" y="110"/>
                  </a:lnTo>
                  <a:lnTo>
                    <a:pt x="107" y="98"/>
                  </a:lnTo>
                  <a:lnTo>
                    <a:pt x="103" y="88"/>
                  </a:lnTo>
                  <a:lnTo>
                    <a:pt x="98" y="76"/>
                  </a:lnTo>
                  <a:lnTo>
                    <a:pt x="91" y="64"/>
                  </a:lnTo>
                  <a:lnTo>
                    <a:pt x="83" y="52"/>
                  </a:lnTo>
                  <a:lnTo>
                    <a:pt x="73" y="40"/>
                  </a:lnTo>
                  <a:lnTo>
                    <a:pt x="68" y="35"/>
                  </a:lnTo>
                  <a:lnTo>
                    <a:pt x="63" y="28"/>
                  </a:lnTo>
                  <a:lnTo>
                    <a:pt x="57" y="23"/>
                  </a:lnTo>
                  <a:lnTo>
                    <a:pt x="53" y="16"/>
                  </a:lnTo>
                  <a:lnTo>
                    <a:pt x="48" y="11"/>
                  </a:lnTo>
                  <a:lnTo>
                    <a:pt x="44" y="7"/>
                  </a:lnTo>
                  <a:lnTo>
                    <a:pt x="39" y="3"/>
                  </a:lnTo>
                  <a:lnTo>
                    <a:pt x="36" y="0"/>
                  </a:lnTo>
                  <a:lnTo>
                    <a:pt x="32" y="4"/>
                  </a:lnTo>
                  <a:lnTo>
                    <a:pt x="28" y="8"/>
                  </a:lnTo>
                  <a:lnTo>
                    <a:pt x="23" y="12"/>
                  </a:lnTo>
                  <a:lnTo>
                    <a:pt x="18" y="16"/>
                  </a:lnTo>
                  <a:lnTo>
                    <a:pt x="14" y="20"/>
                  </a:lnTo>
                  <a:lnTo>
                    <a:pt x="9" y="24"/>
                  </a:lnTo>
                  <a:lnTo>
                    <a:pt x="4" y="28"/>
                  </a:lnTo>
                  <a:lnTo>
                    <a:pt x="0" y="31"/>
                  </a:lnTo>
                  <a:lnTo>
                    <a:pt x="4" y="31"/>
                  </a:lnTo>
                  <a:lnTo>
                    <a:pt x="8" y="32"/>
                  </a:lnTo>
                  <a:lnTo>
                    <a:pt x="13" y="33"/>
                  </a:lnTo>
                  <a:lnTo>
                    <a:pt x="18" y="35"/>
                  </a:lnTo>
                  <a:lnTo>
                    <a:pt x="22" y="37"/>
                  </a:lnTo>
                  <a:lnTo>
                    <a:pt x="27" y="39"/>
                  </a:lnTo>
                  <a:lnTo>
                    <a:pt x="32" y="42"/>
                  </a:lnTo>
                  <a:lnTo>
                    <a:pt x="36" y="46"/>
                  </a:lnTo>
                  <a:lnTo>
                    <a:pt x="45" y="55"/>
                  </a:lnTo>
                  <a:lnTo>
                    <a:pt x="53" y="63"/>
                  </a:lnTo>
                  <a:lnTo>
                    <a:pt x="59" y="73"/>
                  </a:lnTo>
                  <a:lnTo>
                    <a:pt x="66" y="81"/>
                  </a:lnTo>
                  <a:lnTo>
                    <a:pt x="72" y="92"/>
                  </a:lnTo>
                  <a:lnTo>
                    <a:pt x="78" y="102"/>
                  </a:lnTo>
                  <a:lnTo>
                    <a:pt x="82" y="114"/>
                  </a:lnTo>
                  <a:lnTo>
                    <a:pt x="87" y="128"/>
                  </a:lnTo>
                  <a:lnTo>
                    <a:pt x="94" y="159"/>
                  </a:lnTo>
                  <a:lnTo>
                    <a:pt x="99" y="190"/>
                  </a:lnTo>
                  <a:lnTo>
                    <a:pt x="104" y="217"/>
                  </a:lnTo>
                  <a:lnTo>
                    <a:pt x="115" y="233"/>
                  </a:lnTo>
                  <a:lnTo>
                    <a:pt x="123" y="237"/>
                  </a:lnTo>
                  <a:lnTo>
                    <a:pt x="133" y="243"/>
                  </a:lnTo>
                  <a:lnTo>
                    <a:pt x="142" y="248"/>
                  </a:lnTo>
                  <a:lnTo>
                    <a:pt x="153" y="252"/>
                  </a:lnTo>
                  <a:lnTo>
                    <a:pt x="162" y="256"/>
                  </a:lnTo>
                  <a:lnTo>
                    <a:pt x="169" y="260"/>
                  </a:lnTo>
                  <a:lnTo>
                    <a:pt x="174" y="262"/>
                  </a:lnTo>
                  <a:lnTo>
                    <a:pt x="177" y="263"/>
                  </a:lnTo>
                  <a:lnTo>
                    <a:pt x="174" y="262"/>
                  </a:lnTo>
                  <a:lnTo>
                    <a:pt x="168" y="257"/>
                  </a:lnTo>
                  <a:lnTo>
                    <a:pt x="161" y="251"/>
                  </a:lnTo>
                  <a:lnTo>
                    <a:pt x="151" y="243"/>
                  </a:lnTo>
                  <a:lnTo>
                    <a:pt x="140" y="234"/>
                  </a:lnTo>
                  <a:lnTo>
                    <a:pt x="132" y="223"/>
                  </a:lnTo>
                  <a:lnTo>
                    <a:pt x="125" y="214"/>
                  </a:lnTo>
                  <a:lnTo>
                    <a:pt x="122" y="204"/>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7" name="Freeform 151"/>
            <p:cNvSpPr>
              <a:spLocks noChangeArrowheads="1"/>
            </p:cNvSpPr>
            <p:nvPr/>
          </p:nvSpPr>
          <p:spPr bwMode="auto">
            <a:xfrm>
              <a:off x="1787" y="1749"/>
              <a:ext cx="9" cy="28"/>
            </a:xfrm>
            <a:custGeom>
              <a:avLst/>
              <a:gdLst>
                <a:gd name="T0" fmla="*/ 0 w 103"/>
                <a:gd name="T1" fmla="*/ 0 h 287"/>
                <a:gd name="T2" fmla="*/ 0 w 103"/>
                <a:gd name="T3" fmla="*/ 0 h 287"/>
                <a:gd name="T4" fmla="*/ 0 w 103"/>
                <a:gd name="T5" fmla="*/ 0 h 287"/>
                <a:gd name="T6" fmla="*/ 0 w 103"/>
                <a:gd name="T7" fmla="*/ 0 h 287"/>
                <a:gd name="T8" fmla="*/ 0 w 103"/>
                <a:gd name="T9" fmla="*/ 0 h 287"/>
                <a:gd name="T10" fmla="*/ 0 w 103"/>
                <a:gd name="T11" fmla="*/ 0 h 287"/>
                <a:gd name="T12" fmla="*/ 0 w 103"/>
                <a:gd name="T13" fmla="*/ 0 h 287"/>
                <a:gd name="T14" fmla="*/ 0 w 103"/>
                <a:gd name="T15" fmla="*/ 0 h 287"/>
                <a:gd name="T16" fmla="*/ 0 w 103"/>
                <a:gd name="T17" fmla="*/ 0 h 287"/>
                <a:gd name="T18" fmla="*/ 0 w 103"/>
                <a:gd name="T19" fmla="*/ 0 h 287"/>
                <a:gd name="T20" fmla="*/ 0 w 103"/>
                <a:gd name="T21" fmla="*/ 0 h 287"/>
                <a:gd name="T22" fmla="*/ 0 w 103"/>
                <a:gd name="T23" fmla="*/ 0 h 287"/>
                <a:gd name="T24" fmla="*/ 0 w 103"/>
                <a:gd name="T25" fmla="*/ 0 h 287"/>
                <a:gd name="T26" fmla="*/ 0 w 103"/>
                <a:gd name="T27" fmla="*/ 0 h 287"/>
                <a:gd name="T28" fmla="*/ 0 w 103"/>
                <a:gd name="T29" fmla="*/ 0 h 287"/>
                <a:gd name="T30" fmla="*/ 0 w 103"/>
                <a:gd name="T31" fmla="*/ 0 h 287"/>
                <a:gd name="T32" fmla="*/ 0 w 103"/>
                <a:gd name="T33" fmla="*/ 0 h 287"/>
                <a:gd name="T34" fmla="*/ 0 w 103"/>
                <a:gd name="T35" fmla="*/ 0 h 287"/>
                <a:gd name="T36" fmla="*/ 0 w 103"/>
                <a:gd name="T37" fmla="*/ 0 h 287"/>
                <a:gd name="T38" fmla="*/ 0 w 103"/>
                <a:gd name="T39" fmla="*/ 0 h 287"/>
                <a:gd name="T40" fmla="*/ 0 w 103"/>
                <a:gd name="T41" fmla="*/ 0 h 287"/>
                <a:gd name="T42" fmla="*/ 0 w 103"/>
                <a:gd name="T43" fmla="*/ 0 h 287"/>
                <a:gd name="T44" fmla="*/ 0 w 103"/>
                <a:gd name="T45" fmla="*/ 0 h 287"/>
                <a:gd name="T46" fmla="*/ 0 w 103"/>
                <a:gd name="T47" fmla="*/ 0 h 287"/>
                <a:gd name="T48" fmla="*/ 0 w 103"/>
                <a:gd name="T49" fmla="*/ 0 h 287"/>
                <a:gd name="T50" fmla="*/ 0 w 103"/>
                <a:gd name="T51" fmla="*/ 0 h 287"/>
                <a:gd name="T52" fmla="*/ 0 w 103"/>
                <a:gd name="T53" fmla="*/ 0 h 287"/>
                <a:gd name="T54" fmla="*/ 0 w 103"/>
                <a:gd name="T55" fmla="*/ 0 h 287"/>
                <a:gd name="T56" fmla="*/ 0 w 103"/>
                <a:gd name="T57" fmla="*/ 0 h 287"/>
                <a:gd name="T58" fmla="*/ 0 w 103"/>
                <a:gd name="T59" fmla="*/ 0 h 287"/>
                <a:gd name="T60" fmla="*/ 0 w 103"/>
                <a:gd name="T61" fmla="*/ 0 h 287"/>
                <a:gd name="T62" fmla="*/ 0 w 103"/>
                <a:gd name="T63" fmla="*/ 0 h 287"/>
                <a:gd name="T64" fmla="*/ 0 w 103"/>
                <a:gd name="T65" fmla="*/ 0 h 287"/>
                <a:gd name="T66" fmla="*/ 0 w 103"/>
                <a:gd name="T67" fmla="*/ 0 h 287"/>
                <a:gd name="T68" fmla="*/ 0 w 103"/>
                <a:gd name="T69" fmla="*/ 0 h 287"/>
                <a:gd name="T70" fmla="*/ 0 w 103"/>
                <a:gd name="T71" fmla="*/ 0 h 287"/>
                <a:gd name="T72" fmla="*/ 0 w 103"/>
                <a:gd name="T73" fmla="*/ 0 h 287"/>
                <a:gd name="T74" fmla="*/ 0 w 103"/>
                <a:gd name="T75" fmla="*/ 0 h 287"/>
                <a:gd name="T76" fmla="*/ 0 w 103"/>
                <a:gd name="T77" fmla="*/ 0 h 287"/>
                <a:gd name="T78" fmla="*/ 0 w 103"/>
                <a:gd name="T79" fmla="*/ 0 h 287"/>
                <a:gd name="T80" fmla="*/ 0 w 103"/>
                <a:gd name="T81" fmla="*/ 0 h 287"/>
                <a:gd name="T82" fmla="*/ 0 w 103"/>
                <a:gd name="T83" fmla="*/ 0 h 287"/>
                <a:gd name="T84" fmla="*/ 0 w 103"/>
                <a:gd name="T85" fmla="*/ 0 h 287"/>
                <a:gd name="T86" fmla="*/ 0 w 103"/>
                <a:gd name="T87" fmla="*/ 0 h 287"/>
                <a:gd name="T88" fmla="*/ 0 w 103"/>
                <a:gd name="T89" fmla="*/ 0 h 287"/>
                <a:gd name="T90" fmla="*/ 0 w 103"/>
                <a:gd name="T91" fmla="*/ 0 h 287"/>
                <a:gd name="T92" fmla="*/ 0 w 103"/>
                <a:gd name="T93" fmla="*/ 0 h 287"/>
                <a:gd name="T94" fmla="*/ 0 w 103"/>
                <a:gd name="T95" fmla="*/ 0 h 287"/>
                <a:gd name="T96" fmla="*/ 0 w 103"/>
                <a:gd name="T97" fmla="*/ 0 h 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
                <a:gd name="T148" fmla="*/ 0 h 287"/>
                <a:gd name="T149" fmla="*/ 103 w 103"/>
                <a:gd name="T150" fmla="*/ 287 h 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 h="287">
                  <a:moveTo>
                    <a:pt x="23" y="43"/>
                  </a:moveTo>
                  <a:lnTo>
                    <a:pt x="35" y="63"/>
                  </a:lnTo>
                  <a:lnTo>
                    <a:pt x="42" y="83"/>
                  </a:lnTo>
                  <a:lnTo>
                    <a:pt x="49" y="107"/>
                  </a:lnTo>
                  <a:lnTo>
                    <a:pt x="52" y="134"/>
                  </a:lnTo>
                  <a:lnTo>
                    <a:pt x="51" y="166"/>
                  </a:lnTo>
                  <a:lnTo>
                    <a:pt x="47" y="198"/>
                  </a:lnTo>
                  <a:lnTo>
                    <a:pt x="45" y="225"/>
                  </a:lnTo>
                  <a:lnTo>
                    <a:pt x="52" y="243"/>
                  </a:lnTo>
                  <a:lnTo>
                    <a:pt x="58" y="250"/>
                  </a:lnTo>
                  <a:lnTo>
                    <a:pt x="66" y="257"/>
                  </a:lnTo>
                  <a:lnTo>
                    <a:pt x="74" y="265"/>
                  </a:lnTo>
                  <a:lnTo>
                    <a:pt x="83" y="271"/>
                  </a:lnTo>
                  <a:lnTo>
                    <a:pt x="91" y="277"/>
                  </a:lnTo>
                  <a:lnTo>
                    <a:pt x="97" y="283"/>
                  </a:lnTo>
                  <a:lnTo>
                    <a:pt x="102" y="286"/>
                  </a:lnTo>
                  <a:lnTo>
                    <a:pt x="103" y="287"/>
                  </a:lnTo>
                  <a:lnTo>
                    <a:pt x="101" y="285"/>
                  </a:lnTo>
                  <a:lnTo>
                    <a:pt x="97" y="280"/>
                  </a:lnTo>
                  <a:lnTo>
                    <a:pt x="90" y="271"/>
                  </a:lnTo>
                  <a:lnTo>
                    <a:pt x="83" y="261"/>
                  </a:lnTo>
                  <a:lnTo>
                    <a:pt x="76" y="250"/>
                  </a:lnTo>
                  <a:lnTo>
                    <a:pt x="70" y="238"/>
                  </a:lnTo>
                  <a:lnTo>
                    <a:pt x="67" y="226"/>
                  </a:lnTo>
                  <a:lnTo>
                    <a:pt x="66" y="217"/>
                  </a:lnTo>
                  <a:lnTo>
                    <a:pt x="68" y="200"/>
                  </a:lnTo>
                  <a:lnTo>
                    <a:pt x="70" y="183"/>
                  </a:lnTo>
                  <a:lnTo>
                    <a:pt x="73" y="165"/>
                  </a:lnTo>
                  <a:lnTo>
                    <a:pt x="76" y="143"/>
                  </a:lnTo>
                  <a:lnTo>
                    <a:pt x="78" y="122"/>
                  </a:lnTo>
                  <a:lnTo>
                    <a:pt x="77" y="99"/>
                  </a:lnTo>
                  <a:lnTo>
                    <a:pt x="72" y="74"/>
                  </a:lnTo>
                  <a:lnTo>
                    <a:pt x="61" y="45"/>
                  </a:lnTo>
                  <a:lnTo>
                    <a:pt x="55" y="33"/>
                  </a:lnTo>
                  <a:lnTo>
                    <a:pt x="48" y="21"/>
                  </a:lnTo>
                  <a:lnTo>
                    <a:pt x="42" y="10"/>
                  </a:lnTo>
                  <a:lnTo>
                    <a:pt x="37" y="0"/>
                  </a:lnTo>
                  <a:lnTo>
                    <a:pt x="33" y="4"/>
                  </a:lnTo>
                  <a:lnTo>
                    <a:pt x="27" y="6"/>
                  </a:lnTo>
                  <a:lnTo>
                    <a:pt x="23" y="9"/>
                  </a:lnTo>
                  <a:lnTo>
                    <a:pt x="19" y="11"/>
                  </a:lnTo>
                  <a:lnTo>
                    <a:pt x="14" y="14"/>
                  </a:lnTo>
                  <a:lnTo>
                    <a:pt x="9" y="16"/>
                  </a:lnTo>
                  <a:lnTo>
                    <a:pt x="4" y="19"/>
                  </a:lnTo>
                  <a:lnTo>
                    <a:pt x="0" y="22"/>
                  </a:lnTo>
                  <a:lnTo>
                    <a:pt x="6" y="25"/>
                  </a:lnTo>
                  <a:lnTo>
                    <a:pt x="11" y="29"/>
                  </a:lnTo>
                  <a:lnTo>
                    <a:pt x="18" y="35"/>
                  </a:lnTo>
                  <a:lnTo>
                    <a:pt x="23" y="43"/>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8" name="Freeform 152"/>
            <p:cNvSpPr>
              <a:spLocks noChangeArrowheads="1"/>
            </p:cNvSpPr>
            <p:nvPr/>
          </p:nvSpPr>
          <p:spPr bwMode="auto">
            <a:xfrm>
              <a:off x="1775" y="1754"/>
              <a:ext cx="6" cy="30"/>
            </a:xfrm>
            <a:custGeom>
              <a:avLst/>
              <a:gdLst>
                <a:gd name="T0" fmla="*/ 0 w 64"/>
                <a:gd name="T1" fmla="*/ 0 h 293"/>
                <a:gd name="T2" fmla="*/ 0 w 64"/>
                <a:gd name="T3" fmla="*/ 0 h 293"/>
                <a:gd name="T4" fmla="*/ 0 w 64"/>
                <a:gd name="T5" fmla="*/ 0 h 293"/>
                <a:gd name="T6" fmla="*/ 0 w 64"/>
                <a:gd name="T7" fmla="*/ 0 h 293"/>
                <a:gd name="T8" fmla="*/ 0 w 64"/>
                <a:gd name="T9" fmla="*/ 0 h 293"/>
                <a:gd name="T10" fmla="*/ 0 w 64"/>
                <a:gd name="T11" fmla="*/ 0 h 293"/>
                <a:gd name="T12" fmla="*/ 0 w 64"/>
                <a:gd name="T13" fmla="*/ 0 h 293"/>
                <a:gd name="T14" fmla="*/ 0 w 64"/>
                <a:gd name="T15" fmla="*/ 0 h 293"/>
                <a:gd name="T16" fmla="*/ 0 w 64"/>
                <a:gd name="T17" fmla="*/ 0 h 293"/>
                <a:gd name="T18" fmla="*/ 0 w 64"/>
                <a:gd name="T19" fmla="*/ 0 h 293"/>
                <a:gd name="T20" fmla="*/ 0 w 64"/>
                <a:gd name="T21" fmla="*/ 0 h 293"/>
                <a:gd name="T22" fmla="*/ 0 w 64"/>
                <a:gd name="T23" fmla="*/ 0 h 293"/>
                <a:gd name="T24" fmla="*/ 0 w 64"/>
                <a:gd name="T25" fmla="*/ 0 h 293"/>
                <a:gd name="T26" fmla="*/ 0 w 64"/>
                <a:gd name="T27" fmla="*/ 0 h 293"/>
                <a:gd name="T28" fmla="*/ 0 w 64"/>
                <a:gd name="T29" fmla="*/ 0 h 293"/>
                <a:gd name="T30" fmla="*/ 0 w 64"/>
                <a:gd name="T31" fmla="*/ 0 h 293"/>
                <a:gd name="T32" fmla="*/ 0 w 64"/>
                <a:gd name="T33" fmla="*/ 0 h 293"/>
                <a:gd name="T34" fmla="*/ 0 w 64"/>
                <a:gd name="T35" fmla="*/ 0 h 293"/>
                <a:gd name="T36" fmla="*/ 0 w 64"/>
                <a:gd name="T37" fmla="*/ 0 h 293"/>
                <a:gd name="T38" fmla="*/ 0 w 64"/>
                <a:gd name="T39" fmla="*/ 0 h 293"/>
                <a:gd name="T40" fmla="*/ 0 w 64"/>
                <a:gd name="T41" fmla="*/ 0 h 293"/>
                <a:gd name="T42" fmla="*/ 0 w 64"/>
                <a:gd name="T43" fmla="*/ 0 h 293"/>
                <a:gd name="T44" fmla="*/ 0 w 64"/>
                <a:gd name="T45" fmla="*/ 0 h 293"/>
                <a:gd name="T46" fmla="*/ 0 w 64"/>
                <a:gd name="T47" fmla="*/ 0 h 293"/>
                <a:gd name="T48" fmla="*/ 0 w 64"/>
                <a:gd name="T49" fmla="*/ 0 h 293"/>
                <a:gd name="T50" fmla="*/ 0 w 64"/>
                <a:gd name="T51" fmla="*/ 0 h 293"/>
                <a:gd name="T52" fmla="*/ 0 w 64"/>
                <a:gd name="T53" fmla="*/ 0 h 293"/>
                <a:gd name="T54" fmla="*/ 0 w 64"/>
                <a:gd name="T55" fmla="*/ 0 h 293"/>
                <a:gd name="T56" fmla="*/ 0 w 64"/>
                <a:gd name="T57" fmla="*/ 0 h 293"/>
                <a:gd name="T58" fmla="*/ 0 w 64"/>
                <a:gd name="T59" fmla="*/ 0 h 293"/>
                <a:gd name="T60" fmla="*/ 0 w 64"/>
                <a:gd name="T61" fmla="*/ 0 h 293"/>
                <a:gd name="T62" fmla="*/ 0 w 64"/>
                <a:gd name="T63" fmla="*/ 0 h 293"/>
                <a:gd name="T64" fmla="*/ 0 w 64"/>
                <a:gd name="T65" fmla="*/ 0 h 293"/>
                <a:gd name="T66" fmla="*/ 0 w 64"/>
                <a:gd name="T67" fmla="*/ 0 h 293"/>
                <a:gd name="T68" fmla="*/ 0 w 64"/>
                <a:gd name="T69" fmla="*/ 0 h 293"/>
                <a:gd name="T70" fmla="*/ 0 w 64"/>
                <a:gd name="T71" fmla="*/ 0 h 293"/>
                <a:gd name="T72" fmla="*/ 0 w 64"/>
                <a:gd name="T73" fmla="*/ 0 h 293"/>
                <a:gd name="T74" fmla="*/ 0 w 64"/>
                <a:gd name="T75" fmla="*/ 0 h 293"/>
                <a:gd name="T76" fmla="*/ 0 w 64"/>
                <a:gd name="T77" fmla="*/ 0 h 293"/>
                <a:gd name="T78" fmla="*/ 0 w 64"/>
                <a:gd name="T79" fmla="*/ 0 h 293"/>
                <a:gd name="T80" fmla="*/ 0 w 64"/>
                <a:gd name="T81" fmla="*/ 0 h 293"/>
                <a:gd name="T82" fmla="*/ 0 w 64"/>
                <a:gd name="T83" fmla="*/ 0 h 293"/>
                <a:gd name="T84" fmla="*/ 0 w 64"/>
                <a:gd name="T85" fmla="*/ 0 h 293"/>
                <a:gd name="T86" fmla="*/ 0 w 64"/>
                <a:gd name="T87" fmla="*/ 0 h 293"/>
                <a:gd name="T88" fmla="*/ 0 w 64"/>
                <a:gd name="T89" fmla="*/ 0 h 293"/>
                <a:gd name="T90" fmla="*/ 0 w 64"/>
                <a:gd name="T91" fmla="*/ 0 h 293"/>
                <a:gd name="T92" fmla="*/ 0 w 64"/>
                <a:gd name="T93" fmla="*/ 0 h 293"/>
                <a:gd name="T94" fmla="*/ 0 w 64"/>
                <a:gd name="T95" fmla="*/ 0 h 293"/>
                <a:gd name="T96" fmla="*/ 0 w 64"/>
                <a:gd name="T97" fmla="*/ 0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
                <a:gd name="T148" fmla="*/ 0 h 293"/>
                <a:gd name="T149" fmla="*/ 64 w 64"/>
                <a:gd name="T150" fmla="*/ 293 h 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 h="293">
                  <a:moveTo>
                    <a:pt x="21" y="37"/>
                  </a:moveTo>
                  <a:lnTo>
                    <a:pt x="29" y="60"/>
                  </a:lnTo>
                  <a:lnTo>
                    <a:pt x="33" y="82"/>
                  </a:lnTo>
                  <a:lnTo>
                    <a:pt x="36" y="105"/>
                  </a:lnTo>
                  <a:lnTo>
                    <a:pt x="33" y="133"/>
                  </a:lnTo>
                  <a:lnTo>
                    <a:pt x="27" y="164"/>
                  </a:lnTo>
                  <a:lnTo>
                    <a:pt x="17" y="194"/>
                  </a:lnTo>
                  <a:lnTo>
                    <a:pt x="12" y="221"/>
                  </a:lnTo>
                  <a:lnTo>
                    <a:pt x="14" y="240"/>
                  </a:lnTo>
                  <a:lnTo>
                    <a:pt x="20" y="247"/>
                  </a:lnTo>
                  <a:lnTo>
                    <a:pt x="26" y="256"/>
                  </a:lnTo>
                  <a:lnTo>
                    <a:pt x="33" y="266"/>
                  </a:lnTo>
                  <a:lnTo>
                    <a:pt x="41" y="274"/>
                  </a:lnTo>
                  <a:lnTo>
                    <a:pt x="47" y="281"/>
                  </a:lnTo>
                  <a:lnTo>
                    <a:pt x="53" y="288"/>
                  </a:lnTo>
                  <a:lnTo>
                    <a:pt x="57" y="292"/>
                  </a:lnTo>
                  <a:lnTo>
                    <a:pt x="58" y="293"/>
                  </a:lnTo>
                  <a:lnTo>
                    <a:pt x="57" y="291"/>
                  </a:lnTo>
                  <a:lnTo>
                    <a:pt x="53" y="285"/>
                  </a:lnTo>
                  <a:lnTo>
                    <a:pt x="48" y="275"/>
                  </a:lnTo>
                  <a:lnTo>
                    <a:pt x="43" y="264"/>
                  </a:lnTo>
                  <a:lnTo>
                    <a:pt x="38" y="252"/>
                  </a:lnTo>
                  <a:lnTo>
                    <a:pt x="34" y="239"/>
                  </a:lnTo>
                  <a:lnTo>
                    <a:pt x="32" y="227"/>
                  </a:lnTo>
                  <a:lnTo>
                    <a:pt x="33" y="218"/>
                  </a:lnTo>
                  <a:lnTo>
                    <a:pt x="39" y="201"/>
                  </a:lnTo>
                  <a:lnTo>
                    <a:pt x="43" y="185"/>
                  </a:lnTo>
                  <a:lnTo>
                    <a:pt x="48" y="167"/>
                  </a:lnTo>
                  <a:lnTo>
                    <a:pt x="56" y="146"/>
                  </a:lnTo>
                  <a:lnTo>
                    <a:pt x="61" y="125"/>
                  </a:lnTo>
                  <a:lnTo>
                    <a:pt x="64" y="102"/>
                  </a:lnTo>
                  <a:lnTo>
                    <a:pt x="63" y="77"/>
                  </a:lnTo>
                  <a:lnTo>
                    <a:pt x="58" y="47"/>
                  </a:lnTo>
                  <a:lnTo>
                    <a:pt x="55" y="34"/>
                  </a:lnTo>
                  <a:lnTo>
                    <a:pt x="50" y="21"/>
                  </a:lnTo>
                  <a:lnTo>
                    <a:pt x="45" y="10"/>
                  </a:lnTo>
                  <a:lnTo>
                    <a:pt x="42" y="0"/>
                  </a:lnTo>
                  <a:lnTo>
                    <a:pt x="37" y="2"/>
                  </a:lnTo>
                  <a:lnTo>
                    <a:pt x="31" y="3"/>
                  </a:lnTo>
                  <a:lnTo>
                    <a:pt x="26" y="5"/>
                  </a:lnTo>
                  <a:lnTo>
                    <a:pt x="22" y="7"/>
                  </a:lnTo>
                  <a:lnTo>
                    <a:pt x="16" y="9"/>
                  </a:lnTo>
                  <a:lnTo>
                    <a:pt x="11" y="10"/>
                  </a:lnTo>
                  <a:lnTo>
                    <a:pt x="6" y="12"/>
                  </a:lnTo>
                  <a:lnTo>
                    <a:pt x="0" y="13"/>
                  </a:lnTo>
                  <a:lnTo>
                    <a:pt x="6" y="17"/>
                  </a:lnTo>
                  <a:lnTo>
                    <a:pt x="12" y="22"/>
                  </a:lnTo>
                  <a:lnTo>
                    <a:pt x="16" y="29"/>
                  </a:lnTo>
                  <a:lnTo>
                    <a:pt x="21" y="37"/>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 name="Freeform 153"/>
            <p:cNvSpPr>
              <a:spLocks noChangeArrowheads="1"/>
            </p:cNvSpPr>
            <p:nvPr/>
          </p:nvSpPr>
          <p:spPr bwMode="auto">
            <a:xfrm>
              <a:off x="1761" y="1756"/>
              <a:ext cx="8" cy="30"/>
            </a:xfrm>
            <a:custGeom>
              <a:avLst/>
              <a:gdLst>
                <a:gd name="T0" fmla="*/ 0 w 86"/>
                <a:gd name="T1" fmla="*/ 0 h 297"/>
                <a:gd name="T2" fmla="*/ 0 w 86"/>
                <a:gd name="T3" fmla="*/ 0 h 297"/>
                <a:gd name="T4" fmla="*/ 0 w 86"/>
                <a:gd name="T5" fmla="*/ 0 h 297"/>
                <a:gd name="T6" fmla="*/ 0 w 86"/>
                <a:gd name="T7" fmla="*/ 0 h 297"/>
                <a:gd name="T8" fmla="*/ 0 w 86"/>
                <a:gd name="T9" fmla="*/ 0 h 297"/>
                <a:gd name="T10" fmla="*/ 0 w 86"/>
                <a:gd name="T11" fmla="*/ 0 h 297"/>
                <a:gd name="T12" fmla="*/ 0 w 86"/>
                <a:gd name="T13" fmla="*/ 0 h 297"/>
                <a:gd name="T14" fmla="*/ 0 w 86"/>
                <a:gd name="T15" fmla="*/ 0 h 297"/>
                <a:gd name="T16" fmla="*/ 0 w 86"/>
                <a:gd name="T17" fmla="*/ 0 h 297"/>
                <a:gd name="T18" fmla="*/ 0 w 86"/>
                <a:gd name="T19" fmla="*/ 0 h 297"/>
                <a:gd name="T20" fmla="*/ 0 w 86"/>
                <a:gd name="T21" fmla="*/ 0 h 297"/>
                <a:gd name="T22" fmla="*/ 0 w 86"/>
                <a:gd name="T23" fmla="*/ 0 h 297"/>
                <a:gd name="T24" fmla="*/ 0 w 86"/>
                <a:gd name="T25" fmla="*/ 0 h 297"/>
                <a:gd name="T26" fmla="*/ 0 w 86"/>
                <a:gd name="T27" fmla="*/ 0 h 297"/>
                <a:gd name="T28" fmla="*/ 0 w 86"/>
                <a:gd name="T29" fmla="*/ 0 h 297"/>
                <a:gd name="T30" fmla="*/ 0 w 86"/>
                <a:gd name="T31" fmla="*/ 0 h 297"/>
                <a:gd name="T32" fmla="*/ 0 w 86"/>
                <a:gd name="T33" fmla="*/ 0 h 297"/>
                <a:gd name="T34" fmla="*/ 0 w 86"/>
                <a:gd name="T35" fmla="*/ 0 h 297"/>
                <a:gd name="T36" fmla="*/ 0 w 86"/>
                <a:gd name="T37" fmla="*/ 0 h 297"/>
                <a:gd name="T38" fmla="*/ 0 w 86"/>
                <a:gd name="T39" fmla="*/ 0 h 297"/>
                <a:gd name="T40" fmla="*/ 0 w 86"/>
                <a:gd name="T41" fmla="*/ 0 h 297"/>
                <a:gd name="T42" fmla="*/ 0 w 86"/>
                <a:gd name="T43" fmla="*/ 0 h 297"/>
                <a:gd name="T44" fmla="*/ 0 w 86"/>
                <a:gd name="T45" fmla="*/ 0 h 297"/>
                <a:gd name="T46" fmla="*/ 0 w 86"/>
                <a:gd name="T47" fmla="*/ 0 h 297"/>
                <a:gd name="T48" fmla="*/ 0 w 86"/>
                <a:gd name="T49" fmla="*/ 0 h 297"/>
                <a:gd name="T50" fmla="*/ 0 w 86"/>
                <a:gd name="T51" fmla="*/ 0 h 297"/>
                <a:gd name="T52" fmla="*/ 0 w 86"/>
                <a:gd name="T53" fmla="*/ 0 h 297"/>
                <a:gd name="T54" fmla="*/ 0 w 86"/>
                <a:gd name="T55" fmla="*/ 0 h 297"/>
                <a:gd name="T56" fmla="*/ 0 w 86"/>
                <a:gd name="T57" fmla="*/ 0 h 297"/>
                <a:gd name="T58" fmla="*/ 0 w 86"/>
                <a:gd name="T59" fmla="*/ 0 h 297"/>
                <a:gd name="T60" fmla="*/ 0 w 86"/>
                <a:gd name="T61" fmla="*/ 0 h 297"/>
                <a:gd name="T62" fmla="*/ 0 w 86"/>
                <a:gd name="T63" fmla="*/ 0 h 297"/>
                <a:gd name="T64" fmla="*/ 0 w 86"/>
                <a:gd name="T65" fmla="*/ 0 h 297"/>
                <a:gd name="T66" fmla="*/ 0 w 86"/>
                <a:gd name="T67" fmla="*/ 0 h 297"/>
                <a:gd name="T68" fmla="*/ 0 w 86"/>
                <a:gd name="T69" fmla="*/ 0 h 297"/>
                <a:gd name="T70" fmla="*/ 0 w 86"/>
                <a:gd name="T71" fmla="*/ 0 h 297"/>
                <a:gd name="T72" fmla="*/ 0 w 86"/>
                <a:gd name="T73" fmla="*/ 0 h 297"/>
                <a:gd name="T74" fmla="*/ 0 w 86"/>
                <a:gd name="T75" fmla="*/ 0 h 297"/>
                <a:gd name="T76" fmla="*/ 0 w 86"/>
                <a:gd name="T77" fmla="*/ 0 h 297"/>
                <a:gd name="T78" fmla="*/ 0 w 86"/>
                <a:gd name="T79" fmla="*/ 0 h 297"/>
                <a:gd name="T80" fmla="*/ 0 w 86"/>
                <a:gd name="T81" fmla="*/ 0 h 297"/>
                <a:gd name="T82" fmla="*/ 0 w 86"/>
                <a:gd name="T83" fmla="*/ 0 h 297"/>
                <a:gd name="T84" fmla="*/ 0 w 86"/>
                <a:gd name="T85" fmla="*/ 0 h 297"/>
                <a:gd name="T86" fmla="*/ 0 w 86"/>
                <a:gd name="T87" fmla="*/ 0 h 297"/>
                <a:gd name="T88" fmla="*/ 0 w 86"/>
                <a:gd name="T89" fmla="*/ 0 h 297"/>
                <a:gd name="T90" fmla="*/ 0 w 86"/>
                <a:gd name="T91" fmla="*/ 0 h 297"/>
                <a:gd name="T92" fmla="*/ 0 w 86"/>
                <a:gd name="T93" fmla="*/ 0 h 297"/>
                <a:gd name="T94" fmla="*/ 0 w 86"/>
                <a:gd name="T95" fmla="*/ 0 h 297"/>
                <a:gd name="T96" fmla="*/ 0 w 86"/>
                <a:gd name="T97" fmla="*/ 0 h 297"/>
                <a:gd name="T98" fmla="*/ 0 w 86"/>
                <a:gd name="T99" fmla="*/ 0 h 297"/>
                <a:gd name="T100" fmla="*/ 0 w 86"/>
                <a:gd name="T101" fmla="*/ 0 h 297"/>
                <a:gd name="T102" fmla="*/ 0 w 86"/>
                <a:gd name="T103" fmla="*/ 0 h 297"/>
                <a:gd name="T104" fmla="*/ 0 w 86"/>
                <a:gd name="T105" fmla="*/ 0 h 2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
                <a:gd name="T160" fmla="*/ 0 h 297"/>
                <a:gd name="T161" fmla="*/ 86 w 86"/>
                <a:gd name="T162" fmla="*/ 297 h 2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 h="297">
                  <a:moveTo>
                    <a:pt x="60" y="0"/>
                  </a:moveTo>
                  <a:lnTo>
                    <a:pt x="56" y="0"/>
                  </a:lnTo>
                  <a:lnTo>
                    <a:pt x="52" y="1"/>
                  </a:lnTo>
                  <a:lnTo>
                    <a:pt x="47" y="1"/>
                  </a:lnTo>
                  <a:lnTo>
                    <a:pt x="42" y="1"/>
                  </a:lnTo>
                  <a:lnTo>
                    <a:pt x="37" y="2"/>
                  </a:lnTo>
                  <a:lnTo>
                    <a:pt x="33" y="2"/>
                  </a:lnTo>
                  <a:lnTo>
                    <a:pt x="27" y="2"/>
                  </a:lnTo>
                  <a:lnTo>
                    <a:pt x="23" y="2"/>
                  </a:lnTo>
                  <a:lnTo>
                    <a:pt x="19" y="2"/>
                  </a:lnTo>
                  <a:lnTo>
                    <a:pt x="15" y="1"/>
                  </a:lnTo>
                  <a:lnTo>
                    <a:pt x="10" y="1"/>
                  </a:lnTo>
                  <a:lnTo>
                    <a:pt x="6" y="1"/>
                  </a:lnTo>
                  <a:lnTo>
                    <a:pt x="4" y="10"/>
                  </a:lnTo>
                  <a:lnTo>
                    <a:pt x="3" y="25"/>
                  </a:lnTo>
                  <a:lnTo>
                    <a:pt x="1" y="41"/>
                  </a:lnTo>
                  <a:lnTo>
                    <a:pt x="0" y="57"/>
                  </a:lnTo>
                  <a:lnTo>
                    <a:pt x="0" y="87"/>
                  </a:lnTo>
                  <a:lnTo>
                    <a:pt x="5" y="112"/>
                  </a:lnTo>
                  <a:lnTo>
                    <a:pt x="14" y="134"/>
                  </a:lnTo>
                  <a:lnTo>
                    <a:pt x="23" y="152"/>
                  </a:lnTo>
                  <a:lnTo>
                    <a:pt x="29" y="163"/>
                  </a:lnTo>
                  <a:lnTo>
                    <a:pt x="35" y="173"/>
                  </a:lnTo>
                  <a:lnTo>
                    <a:pt x="40" y="181"/>
                  </a:lnTo>
                  <a:lnTo>
                    <a:pt x="44" y="187"/>
                  </a:lnTo>
                  <a:lnTo>
                    <a:pt x="49" y="195"/>
                  </a:lnTo>
                  <a:lnTo>
                    <a:pt x="53" y="202"/>
                  </a:lnTo>
                  <a:lnTo>
                    <a:pt x="57" y="210"/>
                  </a:lnTo>
                  <a:lnTo>
                    <a:pt x="61" y="217"/>
                  </a:lnTo>
                  <a:lnTo>
                    <a:pt x="66" y="238"/>
                  </a:lnTo>
                  <a:lnTo>
                    <a:pt x="64" y="265"/>
                  </a:lnTo>
                  <a:lnTo>
                    <a:pt x="58" y="287"/>
                  </a:lnTo>
                  <a:lnTo>
                    <a:pt x="55" y="297"/>
                  </a:lnTo>
                  <a:lnTo>
                    <a:pt x="58" y="290"/>
                  </a:lnTo>
                  <a:lnTo>
                    <a:pt x="67" y="275"/>
                  </a:lnTo>
                  <a:lnTo>
                    <a:pt x="76" y="254"/>
                  </a:lnTo>
                  <a:lnTo>
                    <a:pt x="85" y="236"/>
                  </a:lnTo>
                  <a:lnTo>
                    <a:pt x="86" y="228"/>
                  </a:lnTo>
                  <a:lnTo>
                    <a:pt x="84" y="216"/>
                  </a:lnTo>
                  <a:lnTo>
                    <a:pt x="78" y="204"/>
                  </a:lnTo>
                  <a:lnTo>
                    <a:pt x="72" y="192"/>
                  </a:lnTo>
                  <a:lnTo>
                    <a:pt x="64" y="178"/>
                  </a:lnTo>
                  <a:lnTo>
                    <a:pt x="56" y="163"/>
                  </a:lnTo>
                  <a:lnTo>
                    <a:pt x="49" y="149"/>
                  </a:lnTo>
                  <a:lnTo>
                    <a:pt x="43" y="135"/>
                  </a:lnTo>
                  <a:lnTo>
                    <a:pt x="35" y="109"/>
                  </a:lnTo>
                  <a:lnTo>
                    <a:pt x="32" y="86"/>
                  </a:lnTo>
                  <a:lnTo>
                    <a:pt x="31" y="63"/>
                  </a:lnTo>
                  <a:lnTo>
                    <a:pt x="34" y="40"/>
                  </a:lnTo>
                  <a:lnTo>
                    <a:pt x="38" y="24"/>
                  </a:lnTo>
                  <a:lnTo>
                    <a:pt x="45" y="13"/>
                  </a:lnTo>
                  <a:lnTo>
                    <a:pt x="54" y="5"/>
                  </a:lnTo>
                  <a:lnTo>
                    <a:pt x="60" y="0"/>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0" name="Freeform 154"/>
            <p:cNvSpPr>
              <a:spLocks noChangeArrowheads="1"/>
            </p:cNvSpPr>
            <p:nvPr/>
          </p:nvSpPr>
          <p:spPr bwMode="auto">
            <a:xfrm>
              <a:off x="1745" y="1754"/>
              <a:ext cx="6" cy="30"/>
            </a:xfrm>
            <a:custGeom>
              <a:avLst/>
              <a:gdLst>
                <a:gd name="T0" fmla="*/ 0 w 66"/>
                <a:gd name="T1" fmla="*/ 0 h 297"/>
                <a:gd name="T2" fmla="*/ 0 w 66"/>
                <a:gd name="T3" fmla="*/ 0 h 297"/>
                <a:gd name="T4" fmla="*/ 0 w 66"/>
                <a:gd name="T5" fmla="*/ 0 h 297"/>
                <a:gd name="T6" fmla="*/ 0 w 66"/>
                <a:gd name="T7" fmla="*/ 0 h 297"/>
                <a:gd name="T8" fmla="*/ 0 w 66"/>
                <a:gd name="T9" fmla="*/ 0 h 297"/>
                <a:gd name="T10" fmla="*/ 0 w 66"/>
                <a:gd name="T11" fmla="*/ 0 h 297"/>
                <a:gd name="T12" fmla="*/ 0 w 66"/>
                <a:gd name="T13" fmla="*/ 0 h 297"/>
                <a:gd name="T14" fmla="*/ 0 w 66"/>
                <a:gd name="T15" fmla="*/ 0 h 297"/>
                <a:gd name="T16" fmla="*/ 0 w 66"/>
                <a:gd name="T17" fmla="*/ 0 h 297"/>
                <a:gd name="T18" fmla="*/ 0 w 66"/>
                <a:gd name="T19" fmla="*/ 0 h 297"/>
                <a:gd name="T20" fmla="*/ 0 w 66"/>
                <a:gd name="T21" fmla="*/ 0 h 297"/>
                <a:gd name="T22" fmla="*/ 0 w 66"/>
                <a:gd name="T23" fmla="*/ 0 h 297"/>
                <a:gd name="T24" fmla="*/ 0 w 66"/>
                <a:gd name="T25" fmla="*/ 0 h 297"/>
                <a:gd name="T26" fmla="*/ 0 w 66"/>
                <a:gd name="T27" fmla="*/ 0 h 297"/>
                <a:gd name="T28" fmla="*/ 0 w 66"/>
                <a:gd name="T29" fmla="*/ 0 h 297"/>
                <a:gd name="T30" fmla="*/ 0 w 66"/>
                <a:gd name="T31" fmla="*/ 0 h 297"/>
                <a:gd name="T32" fmla="*/ 0 w 66"/>
                <a:gd name="T33" fmla="*/ 0 h 297"/>
                <a:gd name="T34" fmla="*/ 0 w 66"/>
                <a:gd name="T35" fmla="*/ 0 h 297"/>
                <a:gd name="T36" fmla="*/ 0 w 66"/>
                <a:gd name="T37" fmla="*/ 0 h 297"/>
                <a:gd name="T38" fmla="*/ 0 w 66"/>
                <a:gd name="T39" fmla="*/ 0 h 297"/>
                <a:gd name="T40" fmla="*/ 0 w 66"/>
                <a:gd name="T41" fmla="*/ 0 h 297"/>
                <a:gd name="T42" fmla="*/ 0 w 66"/>
                <a:gd name="T43" fmla="*/ 0 h 297"/>
                <a:gd name="T44" fmla="*/ 0 w 66"/>
                <a:gd name="T45" fmla="*/ 0 h 297"/>
                <a:gd name="T46" fmla="*/ 0 w 66"/>
                <a:gd name="T47" fmla="*/ 0 h 297"/>
                <a:gd name="T48" fmla="*/ 0 w 66"/>
                <a:gd name="T49" fmla="*/ 0 h 297"/>
                <a:gd name="T50" fmla="*/ 0 w 66"/>
                <a:gd name="T51" fmla="*/ 0 h 297"/>
                <a:gd name="T52" fmla="*/ 0 w 66"/>
                <a:gd name="T53" fmla="*/ 0 h 297"/>
                <a:gd name="T54" fmla="*/ 0 w 66"/>
                <a:gd name="T55" fmla="*/ 0 h 297"/>
                <a:gd name="T56" fmla="*/ 0 w 66"/>
                <a:gd name="T57" fmla="*/ 0 h 297"/>
                <a:gd name="T58" fmla="*/ 0 w 66"/>
                <a:gd name="T59" fmla="*/ 0 h 297"/>
                <a:gd name="T60" fmla="*/ 0 w 66"/>
                <a:gd name="T61" fmla="*/ 0 h 297"/>
                <a:gd name="T62" fmla="*/ 0 w 66"/>
                <a:gd name="T63" fmla="*/ 0 h 297"/>
                <a:gd name="T64" fmla="*/ 0 w 66"/>
                <a:gd name="T65" fmla="*/ 0 h 297"/>
                <a:gd name="T66" fmla="*/ 0 w 66"/>
                <a:gd name="T67" fmla="*/ 0 h 297"/>
                <a:gd name="T68" fmla="*/ 0 w 66"/>
                <a:gd name="T69" fmla="*/ 0 h 297"/>
                <a:gd name="T70" fmla="*/ 0 w 66"/>
                <a:gd name="T71" fmla="*/ 0 h 297"/>
                <a:gd name="T72" fmla="*/ 0 w 66"/>
                <a:gd name="T73" fmla="*/ 0 h 297"/>
                <a:gd name="T74" fmla="*/ 0 w 66"/>
                <a:gd name="T75" fmla="*/ 0 h 297"/>
                <a:gd name="T76" fmla="*/ 0 w 66"/>
                <a:gd name="T77" fmla="*/ 0 h 297"/>
                <a:gd name="T78" fmla="*/ 0 w 66"/>
                <a:gd name="T79" fmla="*/ 0 h 297"/>
                <a:gd name="T80" fmla="*/ 0 w 66"/>
                <a:gd name="T81" fmla="*/ 0 h 297"/>
                <a:gd name="T82" fmla="*/ 0 w 66"/>
                <a:gd name="T83" fmla="*/ 0 h 297"/>
                <a:gd name="T84" fmla="*/ 0 w 66"/>
                <a:gd name="T85" fmla="*/ 0 h 297"/>
                <a:gd name="T86" fmla="*/ 0 w 66"/>
                <a:gd name="T87" fmla="*/ 0 h 297"/>
                <a:gd name="T88" fmla="*/ 0 w 66"/>
                <a:gd name="T89" fmla="*/ 0 h 297"/>
                <a:gd name="T90" fmla="*/ 0 w 66"/>
                <a:gd name="T91" fmla="*/ 0 h 297"/>
                <a:gd name="T92" fmla="*/ 0 w 66"/>
                <a:gd name="T93" fmla="*/ 0 h 297"/>
                <a:gd name="T94" fmla="*/ 0 w 66"/>
                <a:gd name="T95" fmla="*/ 0 h 297"/>
                <a:gd name="T96" fmla="*/ 0 w 66"/>
                <a:gd name="T97" fmla="*/ 0 h 2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297"/>
                <a:gd name="T149" fmla="*/ 66 w 66"/>
                <a:gd name="T150" fmla="*/ 297 h 2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297">
                  <a:moveTo>
                    <a:pt x="5" y="51"/>
                  </a:moveTo>
                  <a:lnTo>
                    <a:pt x="0" y="81"/>
                  </a:lnTo>
                  <a:lnTo>
                    <a:pt x="1" y="107"/>
                  </a:lnTo>
                  <a:lnTo>
                    <a:pt x="4" y="130"/>
                  </a:lnTo>
                  <a:lnTo>
                    <a:pt x="10" y="149"/>
                  </a:lnTo>
                  <a:lnTo>
                    <a:pt x="18" y="171"/>
                  </a:lnTo>
                  <a:lnTo>
                    <a:pt x="24" y="188"/>
                  </a:lnTo>
                  <a:lnTo>
                    <a:pt x="29" y="204"/>
                  </a:lnTo>
                  <a:lnTo>
                    <a:pt x="36" y="221"/>
                  </a:lnTo>
                  <a:lnTo>
                    <a:pt x="36" y="242"/>
                  </a:lnTo>
                  <a:lnTo>
                    <a:pt x="27" y="268"/>
                  </a:lnTo>
                  <a:lnTo>
                    <a:pt x="18" y="288"/>
                  </a:lnTo>
                  <a:lnTo>
                    <a:pt x="13" y="297"/>
                  </a:lnTo>
                  <a:lnTo>
                    <a:pt x="15" y="295"/>
                  </a:lnTo>
                  <a:lnTo>
                    <a:pt x="19" y="291"/>
                  </a:lnTo>
                  <a:lnTo>
                    <a:pt x="23" y="285"/>
                  </a:lnTo>
                  <a:lnTo>
                    <a:pt x="29" y="277"/>
                  </a:lnTo>
                  <a:lnTo>
                    <a:pt x="37" y="269"/>
                  </a:lnTo>
                  <a:lnTo>
                    <a:pt x="43" y="259"/>
                  </a:lnTo>
                  <a:lnTo>
                    <a:pt x="50" y="251"/>
                  </a:lnTo>
                  <a:lnTo>
                    <a:pt x="55" y="243"/>
                  </a:lnTo>
                  <a:lnTo>
                    <a:pt x="57" y="235"/>
                  </a:lnTo>
                  <a:lnTo>
                    <a:pt x="57" y="224"/>
                  </a:lnTo>
                  <a:lnTo>
                    <a:pt x="55" y="212"/>
                  </a:lnTo>
                  <a:lnTo>
                    <a:pt x="51" y="197"/>
                  </a:lnTo>
                  <a:lnTo>
                    <a:pt x="45" y="182"/>
                  </a:lnTo>
                  <a:lnTo>
                    <a:pt x="40" y="166"/>
                  </a:lnTo>
                  <a:lnTo>
                    <a:pt x="36" y="151"/>
                  </a:lnTo>
                  <a:lnTo>
                    <a:pt x="33" y="136"/>
                  </a:lnTo>
                  <a:lnTo>
                    <a:pt x="29" y="109"/>
                  </a:lnTo>
                  <a:lnTo>
                    <a:pt x="30" y="85"/>
                  </a:lnTo>
                  <a:lnTo>
                    <a:pt x="35" y="63"/>
                  </a:lnTo>
                  <a:lnTo>
                    <a:pt x="41" y="41"/>
                  </a:lnTo>
                  <a:lnTo>
                    <a:pt x="46" y="31"/>
                  </a:lnTo>
                  <a:lnTo>
                    <a:pt x="53" y="23"/>
                  </a:lnTo>
                  <a:lnTo>
                    <a:pt x="59" y="16"/>
                  </a:lnTo>
                  <a:lnTo>
                    <a:pt x="66" y="12"/>
                  </a:lnTo>
                  <a:lnTo>
                    <a:pt x="60" y="11"/>
                  </a:lnTo>
                  <a:lnTo>
                    <a:pt x="55" y="10"/>
                  </a:lnTo>
                  <a:lnTo>
                    <a:pt x="49" y="8"/>
                  </a:lnTo>
                  <a:lnTo>
                    <a:pt x="43" y="7"/>
                  </a:lnTo>
                  <a:lnTo>
                    <a:pt x="38" y="5"/>
                  </a:lnTo>
                  <a:lnTo>
                    <a:pt x="33" y="4"/>
                  </a:lnTo>
                  <a:lnTo>
                    <a:pt x="26" y="1"/>
                  </a:lnTo>
                  <a:lnTo>
                    <a:pt x="21" y="0"/>
                  </a:lnTo>
                  <a:lnTo>
                    <a:pt x="18" y="10"/>
                  </a:lnTo>
                  <a:lnTo>
                    <a:pt x="13" y="23"/>
                  </a:lnTo>
                  <a:lnTo>
                    <a:pt x="8" y="38"/>
                  </a:lnTo>
                  <a:lnTo>
                    <a:pt x="5" y="51"/>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1" name="Freeform 155"/>
            <p:cNvSpPr>
              <a:spLocks noChangeArrowheads="1"/>
            </p:cNvSpPr>
            <p:nvPr/>
          </p:nvSpPr>
          <p:spPr bwMode="auto">
            <a:xfrm>
              <a:off x="1730" y="1749"/>
              <a:ext cx="9" cy="28"/>
            </a:xfrm>
            <a:custGeom>
              <a:avLst/>
              <a:gdLst>
                <a:gd name="T0" fmla="*/ 0 w 95"/>
                <a:gd name="T1" fmla="*/ 0 h 289"/>
                <a:gd name="T2" fmla="*/ 0 w 95"/>
                <a:gd name="T3" fmla="*/ 0 h 289"/>
                <a:gd name="T4" fmla="*/ 0 w 95"/>
                <a:gd name="T5" fmla="*/ 0 h 289"/>
                <a:gd name="T6" fmla="*/ 0 w 95"/>
                <a:gd name="T7" fmla="*/ 0 h 289"/>
                <a:gd name="T8" fmla="*/ 0 w 95"/>
                <a:gd name="T9" fmla="*/ 0 h 289"/>
                <a:gd name="T10" fmla="*/ 0 w 95"/>
                <a:gd name="T11" fmla="*/ 0 h 289"/>
                <a:gd name="T12" fmla="*/ 0 w 95"/>
                <a:gd name="T13" fmla="*/ 0 h 289"/>
                <a:gd name="T14" fmla="*/ 0 w 95"/>
                <a:gd name="T15" fmla="*/ 0 h 289"/>
                <a:gd name="T16" fmla="*/ 0 w 95"/>
                <a:gd name="T17" fmla="*/ 0 h 289"/>
                <a:gd name="T18" fmla="*/ 0 w 95"/>
                <a:gd name="T19" fmla="*/ 0 h 289"/>
                <a:gd name="T20" fmla="*/ 0 w 95"/>
                <a:gd name="T21" fmla="*/ 0 h 289"/>
                <a:gd name="T22" fmla="*/ 0 w 95"/>
                <a:gd name="T23" fmla="*/ 0 h 289"/>
                <a:gd name="T24" fmla="*/ 0 w 95"/>
                <a:gd name="T25" fmla="*/ 0 h 289"/>
                <a:gd name="T26" fmla="*/ 0 w 95"/>
                <a:gd name="T27" fmla="*/ 0 h 289"/>
                <a:gd name="T28" fmla="*/ 0 w 95"/>
                <a:gd name="T29" fmla="*/ 0 h 289"/>
                <a:gd name="T30" fmla="*/ 0 w 95"/>
                <a:gd name="T31" fmla="*/ 0 h 289"/>
                <a:gd name="T32" fmla="*/ 0 w 95"/>
                <a:gd name="T33" fmla="*/ 0 h 289"/>
                <a:gd name="T34" fmla="*/ 0 w 95"/>
                <a:gd name="T35" fmla="*/ 0 h 289"/>
                <a:gd name="T36" fmla="*/ 0 w 95"/>
                <a:gd name="T37" fmla="*/ 0 h 289"/>
                <a:gd name="T38" fmla="*/ 0 w 95"/>
                <a:gd name="T39" fmla="*/ 0 h 289"/>
                <a:gd name="T40" fmla="*/ 0 w 95"/>
                <a:gd name="T41" fmla="*/ 0 h 289"/>
                <a:gd name="T42" fmla="*/ 0 w 95"/>
                <a:gd name="T43" fmla="*/ 0 h 289"/>
                <a:gd name="T44" fmla="*/ 0 w 95"/>
                <a:gd name="T45" fmla="*/ 0 h 289"/>
                <a:gd name="T46" fmla="*/ 0 w 95"/>
                <a:gd name="T47" fmla="*/ 0 h 289"/>
                <a:gd name="T48" fmla="*/ 0 w 95"/>
                <a:gd name="T49" fmla="*/ 0 h 289"/>
                <a:gd name="T50" fmla="*/ 0 w 95"/>
                <a:gd name="T51" fmla="*/ 0 h 289"/>
                <a:gd name="T52" fmla="*/ 0 w 95"/>
                <a:gd name="T53" fmla="*/ 0 h 289"/>
                <a:gd name="T54" fmla="*/ 0 w 95"/>
                <a:gd name="T55" fmla="*/ 0 h 289"/>
                <a:gd name="T56" fmla="*/ 0 w 95"/>
                <a:gd name="T57" fmla="*/ 0 h 289"/>
                <a:gd name="T58" fmla="*/ 0 w 95"/>
                <a:gd name="T59" fmla="*/ 0 h 289"/>
                <a:gd name="T60" fmla="*/ 0 w 95"/>
                <a:gd name="T61" fmla="*/ 0 h 289"/>
                <a:gd name="T62" fmla="*/ 0 w 95"/>
                <a:gd name="T63" fmla="*/ 0 h 289"/>
                <a:gd name="T64" fmla="*/ 0 w 95"/>
                <a:gd name="T65" fmla="*/ 0 h 289"/>
                <a:gd name="T66" fmla="*/ 0 w 95"/>
                <a:gd name="T67" fmla="*/ 0 h 289"/>
                <a:gd name="T68" fmla="*/ 0 w 95"/>
                <a:gd name="T69" fmla="*/ 0 h 289"/>
                <a:gd name="T70" fmla="*/ 0 w 95"/>
                <a:gd name="T71" fmla="*/ 0 h 289"/>
                <a:gd name="T72" fmla="*/ 0 w 95"/>
                <a:gd name="T73" fmla="*/ 0 h 289"/>
                <a:gd name="T74" fmla="*/ 0 w 95"/>
                <a:gd name="T75" fmla="*/ 0 h 289"/>
                <a:gd name="T76" fmla="*/ 0 w 95"/>
                <a:gd name="T77" fmla="*/ 0 h 289"/>
                <a:gd name="T78" fmla="*/ 0 w 95"/>
                <a:gd name="T79" fmla="*/ 0 h 289"/>
                <a:gd name="T80" fmla="*/ 0 w 95"/>
                <a:gd name="T81" fmla="*/ 0 h 289"/>
                <a:gd name="T82" fmla="*/ 0 w 95"/>
                <a:gd name="T83" fmla="*/ 0 h 289"/>
                <a:gd name="T84" fmla="*/ 0 w 95"/>
                <a:gd name="T85" fmla="*/ 0 h 289"/>
                <a:gd name="T86" fmla="*/ 0 w 95"/>
                <a:gd name="T87" fmla="*/ 0 h 289"/>
                <a:gd name="T88" fmla="*/ 0 w 95"/>
                <a:gd name="T89" fmla="*/ 0 h 289"/>
                <a:gd name="T90" fmla="*/ 0 w 95"/>
                <a:gd name="T91" fmla="*/ 0 h 289"/>
                <a:gd name="T92" fmla="*/ 0 w 95"/>
                <a:gd name="T93" fmla="*/ 0 h 289"/>
                <a:gd name="T94" fmla="*/ 0 w 95"/>
                <a:gd name="T95" fmla="*/ 0 h 289"/>
                <a:gd name="T96" fmla="*/ 0 w 95"/>
                <a:gd name="T97" fmla="*/ 0 h 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
                <a:gd name="T148" fmla="*/ 0 h 289"/>
                <a:gd name="T149" fmla="*/ 95 w 95"/>
                <a:gd name="T150" fmla="*/ 289 h 2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 h="289">
                  <a:moveTo>
                    <a:pt x="33" y="45"/>
                  </a:moveTo>
                  <a:lnTo>
                    <a:pt x="24" y="74"/>
                  </a:lnTo>
                  <a:lnTo>
                    <a:pt x="19" y="99"/>
                  </a:lnTo>
                  <a:lnTo>
                    <a:pt x="19" y="123"/>
                  </a:lnTo>
                  <a:lnTo>
                    <a:pt x="21" y="143"/>
                  </a:lnTo>
                  <a:lnTo>
                    <a:pt x="26" y="166"/>
                  </a:lnTo>
                  <a:lnTo>
                    <a:pt x="29" y="184"/>
                  </a:lnTo>
                  <a:lnTo>
                    <a:pt x="31" y="200"/>
                  </a:lnTo>
                  <a:lnTo>
                    <a:pt x="34" y="218"/>
                  </a:lnTo>
                  <a:lnTo>
                    <a:pt x="34" y="228"/>
                  </a:lnTo>
                  <a:lnTo>
                    <a:pt x="31" y="240"/>
                  </a:lnTo>
                  <a:lnTo>
                    <a:pt x="26" y="251"/>
                  </a:lnTo>
                  <a:lnTo>
                    <a:pt x="19" y="263"/>
                  </a:lnTo>
                  <a:lnTo>
                    <a:pt x="12" y="273"/>
                  </a:lnTo>
                  <a:lnTo>
                    <a:pt x="6" y="282"/>
                  </a:lnTo>
                  <a:lnTo>
                    <a:pt x="2" y="287"/>
                  </a:lnTo>
                  <a:lnTo>
                    <a:pt x="0" y="289"/>
                  </a:lnTo>
                  <a:lnTo>
                    <a:pt x="1" y="288"/>
                  </a:lnTo>
                  <a:lnTo>
                    <a:pt x="5" y="284"/>
                  </a:lnTo>
                  <a:lnTo>
                    <a:pt x="12" y="279"/>
                  </a:lnTo>
                  <a:lnTo>
                    <a:pt x="19" y="272"/>
                  </a:lnTo>
                  <a:lnTo>
                    <a:pt x="28" y="265"/>
                  </a:lnTo>
                  <a:lnTo>
                    <a:pt x="36" y="258"/>
                  </a:lnTo>
                  <a:lnTo>
                    <a:pt x="44" y="249"/>
                  </a:lnTo>
                  <a:lnTo>
                    <a:pt x="50" y="243"/>
                  </a:lnTo>
                  <a:lnTo>
                    <a:pt x="55" y="225"/>
                  </a:lnTo>
                  <a:lnTo>
                    <a:pt x="53" y="197"/>
                  </a:lnTo>
                  <a:lnTo>
                    <a:pt x="48" y="165"/>
                  </a:lnTo>
                  <a:lnTo>
                    <a:pt x="46" y="134"/>
                  </a:lnTo>
                  <a:lnTo>
                    <a:pt x="48" y="107"/>
                  </a:lnTo>
                  <a:lnTo>
                    <a:pt x="52" y="83"/>
                  </a:lnTo>
                  <a:lnTo>
                    <a:pt x="61" y="62"/>
                  </a:lnTo>
                  <a:lnTo>
                    <a:pt x="71" y="41"/>
                  </a:lnTo>
                  <a:lnTo>
                    <a:pt x="77" y="34"/>
                  </a:lnTo>
                  <a:lnTo>
                    <a:pt x="82" y="27"/>
                  </a:lnTo>
                  <a:lnTo>
                    <a:pt x="88" y="23"/>
                  </a:lnTo>
                  <a:lnTo>
                    <a:pt x="95" y="20"/>
                  </a:lnTo>
                  <a:lnTo>
                    <a:pt x="91" y="18"/>
                  </a:lnTo>
                  <a:lnTo>
                    <a:pt x="85" y="14"/>
                  </a:lnTo>
                  <a:lnTo>
                    <a:pt x="81" y="12"/>
                  </a:lnTo>
                  <a:lnTo>
                    <a:pt x="76" y="9"/>
                  </a:lnTo>
                  <a:lnTo>
                    <a:pt x="71" y="7"/>
                  </a:lnTo>
                  <a:lnTo>
                    <a:pt x="66" y="5"/>
                  </a:lnTo>
                  <a:lnTo>
                    <a:pt x="62" y="2"/>
                  </a:lnTo>
                  <a:lnTo>
                    <a:pt x="56" y="0"/>
                  </a:lnTo>
                  <a:lnTo>
                    <a:pt x="51" y="8"/>
                  </a:lnTo>
                  <a:lnTo>
                    <a:pt x="46" y="20"/>
                  </a:lnTo>
                  <a:lnTo>
                    <a:pt x="39" y="33"/>
                  </a:lnTo>
                  <a:lnTo>
                    <a:pt x="33" y="45"/>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2" name="Freeform 156"/>
            <p:cNvSpPr>
              <a:spLocks noChangeArrowheads="1"/>
            </p:cNvSpPr>
            <p:nvPr/>
          </p:nvSpPr>
          <p:spPr bwMode="auto">
            <a:xfrm>
              <a:off x="1712" y="1742"/>
              <a:ext cx="17" cy="27"/>
            </a:xfrm>
            <a:custGeom>
              <a:avLst/>
              <a:gdLst>
                <a:gd name="T0" fmla="*/ 0 w 173"/>
                <a:gd name="T1" fmla="*/ 0 h 270"/>
                <a:gd name="T2" fmla="*/ 0 w 173"/>
                <a:gd name="T3" fmla="*/ 0 h 270"/>
                <a:gd name="T4" fmla="*/ 0 w 173"/>
                <a:gd name="T5" fmla="*/ 0 h 270"/>
                <a:gd name="T6" fmla="*/ 0 w 173"/>
                <a:gd name="T7" fmla="*/ 0 h 270"/>
                <a:gd name="T8" fmla="*/ 0 w 173"/>
                <a:gd name="T9" fmla="*/ 0 h 270"/>
                <a:gd name="T10" fmla="*/ 0 w 173"/>
                <a:gd name="T11" fmla="*/ 0 h 270"/>
                <a:gd name="T12" fmla="*/ 0 w 173"/>
                <a:gd name="T13" fmla="*/ 0 h 270"/>
                <a:gd name="T14" fmla="*/ 0 w 173"/>
                <a:gd name="T15" fmla="*/ 0 h 270"/>
                <a:gd name="T16" fmla="*/ 0 w 173"/>
                <a:gd name="T17" fmla="*/ 0 h 270"/>
                <a:gd name="T18" fmla="*/ 0 w 173"/>
                <a:gd name="T19" fmla="*/ 0 h 270"/>
                <a:gd name="T20" fmla="*/ 0 w 173"/>
                <a:gd name="T21" fmla="*/ 0 h 270"/>
                <a:gd name="T22" fmla="*/ 0 w 173"/>
                <a:gd name="T23" fmla="*/ 0 h 270"/>
                <a:gd name="T24" fmla="*/ 0 w 173"/>
                <a:gd name="T25" fmla="*/ 0 h 270"/>
                <a:gd name="T26" fmla="*/ 0 w 173"/>
                <a:gd name="T27" fmla="*/ 0 h 270"/>
                <a:gd name="T28" fmla="*/ 0 w 173"/>
                <a:gd name="T29" fmla="*/ 0 h 270"/>
                <a:gd name="T30" fmla="*/ 0 w 173"/>
                <a:gd name="T31" fmla="*/ 0 h 270"/>
                <a:gd name="T32" fmla="*/ 0 w 173"/>
                <a:gd name="T33" fmla="*/ 0 h 270"/>
                <a:gd name="T34" fmla="*/ 0 w 173"/>
                <a:gd name="T35" fmla="*/ 0 h 270"/>
                <a:gd name="T36" fmla="*/ 0 w 173"/>
                <a:gd name="T37" fmla="*/ 0 h 270"/>
                <a:gd name="T38" fmla="*/ 0 w 173"/>
                <a:gd name="T39" fmla="*/ 0 h 270"/>
                <a:gd name="T40" fmla="*/ 0 w 173"/>
                <a:gd name="T41" fmla="*/ 0 h 270"/>
                <a:gd name="T42" fmla="*/ 0 w 173"/>
                <a:gd name="T43" fmla="*/ 0 h 270"/>
                <a:gd name="T44" fmla="*/ 0 w 173"/>
                <a:gd name="T45" fmla="*/ 0 h 270"/>
                <a:gd name="T46" fmla="*/ 0 w 173"/>
                <a:gd name="T47" fmla="*/ 0 h 270"/>
                <a:gd name="T48" fmla="*/ 0 w 173"/>
                <a:gd name="T49" fmla="*/ 0 h 270"/>
                <a:gd name="T50" fmla="*/ 0 w 173"/>
                <a:gd name="T51" fmla="*/ 0 h 270"/>
                <a:gd name="T52" fmla="*/ 0 w 173"/>
                <a:gd name="T53" fmla="*/ 0 h 270"/>
                <a:gd name="T54" fmla="*/ 0 w 173"/>
                <a:gd name="T55" fmla="*/ 0 h 270"/>
                <a:gd name="T56" fmla="*/ 0 w 173"/>
                <a:gd name="T57" fmla="*/ 0 h 270"/>
                <a:gd name="T58" fmla="*/ 0 w 173"/>
                <a:gd name="T59" fmla="*/ 0 h 270"/>
                <a:gd name="T60" fmla="*/ 0 w 173"/>
                <a:gd name="T61" fmla="*/ 0 h 270"/>
                <a:gd name="T62" fmla="*/ 0 w 173"/>
                <a:gd name="T63" fmla="*/ 0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270"/>
                <a:gd name="T98" fmla="*/ 173 w 173"/>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270">
                  <a:moveTo>
                    <a:pt x="95" y="43"/>
                  </a:moveTo>
                  <a:lnTo>
                    <a:pt x="85" y="56"/>
                  </a:lnTo>
                  <a:lnTo>
                    <a:pt x="78" y="69"/>
                  </a:lnTo>
                  <a:lnTo>
                    <a:pt x="72" y="80"/>
                  </a:lnTo>
                  <a:lnTo>
                    <a:pt x="67" y="92"/>
                  </a:lnTo>
                  <a:lnTo>
                    <a:pt x="64" y="104"/>
                  </a:lnTo>
                  <a:lnTo>
                    <a:pt x="62" y="114"/>
                  </a:lnTo>
                  <a:lnTo>
                    <a:pt x="60" y="125"/>
                  </a:lnTo>
                  <a:lnTo>
                    <a:pt x="59" y="135"/>
                  </a:lnTo>
                  <a:lnTo>
                    <a:pt x="57" y="158"/>
                  </a:lnTo>
                  <a:lnTo>
                    <a:pt x="56" y="176"/>
                  </a:lnTo>
                  <a:lnTo>
                    <a:pt x="54" y="192"/>
                  </a:lnTo>
                  <a:lnTo>
                    <a:pt x="52" y="210"/>
                  </a:lnTo>
                  <a:lnTo>
                    <a:pt x="49" y="220"/>
                  </a:lnTo>
                  <a:lnTo>
                    <a:pt x="44" y="230"/>
                  </a:lnTo>
                  <a:lnTo>
                    <a:pt x="35" y="240"/>
                  </a:lnTo>
                  <a:lnTo>
                    <a:pt x="26" y="249"/>
                  </a:lnTo>
                  <a:lnTo>
                    <a:pt x="16" y="258"/>
                  </a:lnTo>
                  <a:lnTo>
                    <a:pt x="8" y="264"/>
                  </a:lnTo>
                  <a:lnTo>
                    <a:pt x="2" y="268"/>
                  </a:lnTo>
                  <a:lnTo>
                    <a:pt x="0" y="270"/>
                  </a:lnTo>
                  <a:lnTo>
                    <a:pt x="2" y="269"/>
                  </a:lnTo>
                  <a:lnTo>
                    <a:pt x="7" y="267"/>
                  </a:lnTo>
                  <a:lnTo>
                    <a:pt x="14" y="264"/>
                  </a:lnTo>
                  <a:lnTo>
                    <a:pt x="24" y="259"/>
                  </a:lnTo>
                  <a:lnTo>
                    <a:pt x="33" y="255"/>
                  </a:lnTo>
                  <a:lnTo>
                    <a:pt x="43" y="249"/>
                  </a:lnTo>
                  <a:lnTo>
                    <a:pt x="52" y="244"/>
                  </a:lnTo>
                  <a:lnTo>
                    <a:pt x="60" y="239"/>
                  </a:lnTo>
                  <a:lnTo>
                    <a:pt x="71" y="222"/>
                  </a:lnTo>
                  <a:lnTo>
                    <a:pt x="76" y="195"/>
                  </a:lnTo>
                  <a:lnTo>
                    <a:pt x="79" y="163"/>
                  </a:lnTo>
                  <a:lnTo>
                    <a:pt x="84" y="132"/>
                  </a:lnTo>
                  <a:lnTo>
                    <a:pt x="89" y="119"/>
                  </a:lnTo>
                  <a:lnTo>
                    <a:pt x="94" y="106"/>
                  </a:lnTo>
                  <a:lnTo>
                    <a:pt x="99" y="95"/>
                  </a:lnTo>
                  <a:lnTo>
                    <a:pt x="105" y="85"/>
                  </a:lnTo>
                  <a:lnTo>
                    <a:pt x="111" y="75"/>
                  </a:lnTo>
                  <a:lnTo>
                    <a:pt x="117" y="67"/>
                  </a:lnTo>
                  <a:lnTo>
                    <a:pt x="125" y="57"/>
                  </a:lnTo>
                  <a:lnTo>
                    <a:pt x="133" y="49"/>
                  </a:lnTo>
                  <a:lnTo>
                    <a:pt x="139" y="44"/>
                  </a:lnTo>
                  <a:lnTo>
                    <a:pt x="143" y="41"/>
                  </a:lnTo>
                  <a:lnTo>
                    <a:pt x="148" y="38"/>
                  </a:lnTo>
                  <a:lnTo>
                    <a:pt x="154" y="36"/>
                  </a:lnTo>
                  <a:lnTo>
                    <a:pt x="159" y="35"/>
                  </a:lnTo>
                  <a:lnTo>
                    <a:pt x="164" y="34"/>
                  </a:lnTo>
                  <a:lnTo>
                    <a:pt x="168" y="33"/>
                  </a:lnTo>
                  <a:lnTo>
                    <a:pt x="173" y="33"/>
                  </a:lnTo>
                  <a:lnTo>
                    <a:pt x="167" y="28"/>
                  </a:lnTo>
                  <a:lnTo>
                    <a:pt x="162" y="24"/>
                  </a:lnTo>
                  <a:lnTo>
                    <a:pt x="158" y="21"/>
                  </a:lnTo>
                  <a:lnTo>
                    <a:pt x="152" y="17"/>
                  </a:lnTo>
                  <a:lnTo>
                    <a:pt x="148" y="13"/>
                  </a:lnTo>
                  <a:lnTo>
                    <a:pt x="143" y="8"/>
                  </a:lnTo>
                  <a:lnTo>
                    <a:pt x="139" y="4"/>
                  </a:lnTo>
                  <a:lnTo>
                    <a:pt x="134" y="0"/>
                  </a:lnTo>
                  <a:lnTo>
                    <a:pt x="132" y="3"/>
                  </a:lnTo>
                  <a:lnTo>
                    <a:pt x="128" y="6"/>
                  </a:lnTo>
                  <a:lnTo>
                    <a:pt x="124" y="11"/>
                  </a:lnTo>
                  <a:lnTo>
                    <a:pt x="118" y="17"/>
                  </a:lnTo>
                  <a:lnTo>
                    <a:pt x="112" y="23"/>
                  </a:lnTo>
                  <a:lnTo>
                    <a:pt x="107" y="31"/>
                  </a:lnTo>
                  <a:lnTo>
                    <a:pt x="100" y="37"/>
                  </a:lnTo>
                  <a:lnTo>
                    <a:pt x="95" y="43"/>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3" name="Freeform 157"/>
            <p:cNvSpPr>
              <a:spLocks noChangeArrowheads="1"/>
            </p:cNvSpPr>
            <p:nvPr/>
          </p:nvSpPr>
          <p:spPr bwMode="auto">
            <a:xfrm>
              <a:off x="1699" y="1733"/>
              <a:ext cx="23" cy="23"/>
            </a:xfrm>
            <a:custGeom>
              <a:avLst/>
              <a:gdLst>
                <a:gd name="T0" fmla="*/ 0 w 232"/>
                <a:gd name="T1" fmla="*/ 0 h 227"/>
                <a:gd name="T2" fmla="*/ 0 w 232"/>
                <a:gd name="T3" fmla="*/ 0 h 227"/>
                <a:gd name="T4" fmla="*/ 0 w 232"/>
                <a:gd name="T5" fmla="*/ 0 h 227"/>
                <a:gd name="T6" fmla="*/ 0 w 232"/>
                <a:gd name="T7" fmla="*/ 0 h 227"/>
                <a:gd name="T8" fmla="*/ 0 w 232"/>
                <a:gd name="T9" fmla="*/ 0 h 227"/>
                <a:gd name="T10" fmla="*/ 0 w 232"/>
                <a:gd name="T11" fmla="*/ 0 h 227"/>
                <a:gd name="T12" fmla="*/ 0 w 232"/>
                <a:gd name="T13" fmla="*/ 0 h 227"/>
                <a:gd name="T14" fmla="*/ 0 w 232"/>
                <a:gd name="T15" fmla="*/ 0 h 227"/>
                <a:gd name="T16" fmla="*/ 0 w 232"/>
                <a:gd name="T17" fmla="*/ 0 h 227"/>
                <a:gd name="T18" fmla="*/ 0 w 232"/>
                <a:gd name="T19" fmla="*/ 0 h 227"/>
                <a:gd name="T20" fmla="*/ 0 w 232"/>
                <a:gd name="T21" fmla="*/ 0 h 227"/>
                <a:gd name="T22" fmla="*/ 0 w 232"/>
                <a:gd name="T23" fmla="*/ 0 h 227"/>
                <a:gd name="T24" fmla="*/ 0 w 232"/>
                <a:gd name="T25" fmla="*/ 0 h 227"/>
                <a:gd name="T26" fmla="*/ 0 w 232"/>
                <a:gd name="T27" fmla="*/ 0 h 227"/>
                <a:gd name="T28" fmla="*/ 0 w 232"/>
                <a:gd name="T29" fmla="*/ 0 h 227"/>
                <a:gd name="T30" fmla="*/ 0 w 232"/>
                <a:gd name="T31" fmla="*/ 0 h 227"/>
                <a:gd name="T32" fmla="*/ 0 w 232"/>
                <a:gd name="T33" fmla="*/ 0 h 227"/>
                <a:gd name="T34" fmla="*/ 0 w 232"/>
                <a:gd name="T35" fmla="*/ 0 h 227"/>
                <a:gd name="T36" fmla="*/ 0 w 232"/>
                <a:gd name="T37" fmla="*/ 0 h 227"/>
                <a:gd name="T38" fmla="*/ 0 w 232"/>
                <a:gd name="T39" fmla="*/ 0 h 227"/>
                <a:gd name="T40" fmla="*/ 0 w 232"/>
                <a:gd name="T41" fmla="*/ 0 h 227"/>
                <a:gd name="T42" fmla="*/ 0 w 232"/>
                <a:gd name="T43" fmla="*/ 0 h 227"/>
                <a:gd name="T44" fmla="*/ 0 w 232"/>
                <a:gd name="T45" fmla="*/ 0 h 227"/>
                <a:gd name="T46" fmla="*/ 0 w 232"/>
                <a:gd name="T47" fmla="*/ 0 h 227"/>
                <a:gd name="T48" fmla="*/ 0 w 232"/>
                <a:gd name="T49" fmla="*/ 0 h 227"/>
                <a:gd name="T50" fmla="*/ 0 w 232"/>
                <a:gd name="T51" fmla="*/ 0 h 227"/>
                <a:gd name="T52" fmla="*/ 0 w 232"/>
                <a:gd name="T53" fmla="*/ 0 h 227"/>
                <a:gd name="T54" fmla="*/ 0 w 232"/>
                <a:gd name="T55" fmla="*/ 0 h 227"/>
                <a:gd name="T56" fmla="*/ 0 w 232"/>
                <a:gd name="T57" fmla="*/ 0 h 227"/>
                <a:gd name="T58" fmla="*/ 0 w 232"/>
                <a:gd name="T59" fmla="*/ 0 h 227"/>
                <a:gd name="T60" fmla="*/ 0 w 232"/>
                <a:gd name="T61" fmla="*/ 0 h 227"/>
                <a:gd name="T62" fmla="*/ 0 w 232"/>
                <a:gd name="T63" fmla="*/ 0 h 2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27"/>
                <a:gd name="T98" fmla="*/ 232 w 232"/>
                <a:gd name="T99" fmla="*/ 227 h 2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27">
                  <a:moveTo>
                    <a:pt x="150" y="33"/>
                  </a:moveTo>
                  <a:lnTo>
                    <a:pt x="137" y="42"/>
                  </a:lnTo>
                  <a:lnTo>
                    <a:pt x="128" y="53"/>
                  </a:lnTo>
                  <a:lnTo>
                    <a:pt x="118" y="63"/>
                  </a:lnTo>
                  <a:lnTo>
                    <a:pt x="111" y="73"/>
                  </a:lnTo>
                  <a:lnTo>
                    <a:pt x="104" y="83"/>
                  </a:lnTo>
                  <a:lnTo>
                    <a:pt x="99" y="93"/>
                  </a:lnTo>
                  <a:lnTo>
                    <a:pt x="95" y="102"/>
                  </a:lnTo>
                  <a:lnTo>
                    <a:pt x="92" y="111"/>
                  </a:lnTo>
                  <a:lnTo>
                    <a:pt x="84" y="133"/>
                  </a:lnTo>
                  <a:lnTo>
                    <a:pt x="78" y="150"/>
                  </a:lnTo>
                  <a:lnTo>
                    <a:pt x="73" y="165"/>
                  </a:lnTo>
                  <a:lnTo>
                    <a:pt x="66" y="182"/>
                  </a:lnTo>
                  <a:lnTo>
                    <a:pt x="61" y="191"/>
                  </a:lnTo>
                  <a:lnTo>
                    <a:pt x="52" y="199"/>
                  </a:lnTo>
                  <a:lnTo>
                    <a:pt x="42" y="207"/>
                  </a:lnTo>
                  <a:lnTo>
                    <a:pt x="30" y="213"/>
                  </a:lnTo>
                  <a:lnTo>
                    <a:pt x="19" y="220"/>
                  </a:lnTo>
                  <a:lnTo>
                    <a:pt x="10" y="224"/>
                  </a:lnTo>
                  <a:lnTo>
                    <a:pt x="2" y="226"/>
                  </a:lnTo>
                  <a:lnTo>
                    <a:pt x="0" y="227"/>
                  </a:lnTo>
                  <a:lnTo>
                    <a:pt x="2" y="227"/>
                  </a:lnTo>
                  <a:lnTo>
                    <a:pt x="8" y="226"/>
                  </a:lnTo>
                  <a:lnTo>
                    <a:pt x="16" y="224"/>
                  </a:lnTo>
                  <a:lnTo>
                    <a:pt x="26" y="223"/>
                  </a:lnTo>
                  <a:lnTo>
                    <a:pt x="36" y="221"/>
                  </a:lnTo>
                  <a:lnTo>
                    <a:pt x="48" y="217"/>
                  </a:lnTo>
                  <a:lnTo>
                    <a:pt x="59" y="215"/>
                  </a:lnTo>
                  <a:lnTo>
                    <a:pt x="67" y="212"/>
                  </a:lnTo>
                  <a:lnTo>
                    <a:pt x="75" y="207"/>
                  </a:lnTo>
                  <a:lnTo>
                    <a:pt x="81" y="198"/>
                  </a:lnTo>
                  <a:lnTo>
                    <a:pt x="86" y="187"/>
                  </a:lnTo>
                  <a:lnTo>
                    <a:pt x="93" y="173"/>
                  </a:lnTo>
                  <a:lnTo>
                    <a:pt x="98" y="159"/>
                  </a:lnTo>
                  <a:lnTo>
                    <a:pt x="104" y="143"/>
                  </a:lnTo>
                  <a:lnTo>
                    <a:pt x="111" y="129"/>
                  </a:lnTo>
                  <a:lnTo>
                    <a:pt x="117" y="116"/>
                  </a:lnTo>
                  <a:lnTo>
                    <a:pt x="125" y="103"/>
                  </a:lnTo>
                  <a:lnTo>
                    <a:pt x="133" y="92"/>
                  </a:lnTo>
                  <a:lnTo>
                    <a:pt x="141" y="83"/>
                  </a:lnTo>
                  <a:lnTo>
                    <a:pt x="148" y="75"/>
                  </a:lnTo>
                  <a:lnTo>
                    <a:pt x="157" y="68"/>
                  </a:lnTo>
                  <a:lnTo>
                    <a:pt x="165" y="60"/>
                  </a:lnTo>
                  <a:lnTo>
                    <a:pt x="175" y="54"/>
                  </a:lnTo>
                  <a:lnTo>
                    <a:pt x="185" y="48"/>
                  </a:lnTo>
                  <a:lnTo>
                    <a:pt x="193" y="44"/>
                  </a:lnTo>
                  <a:lnTo>
                    <a:pt x="199" y="41"/>
                  </a:lnTo>
                  <a:lnTo>
                    <a:pt x="205" y="40"/>
                  </a:lnTo>
                  <a:lnTo>
                    <a:pt x="212" y="39"/>
                  </a:lnTo>
                  <a:lnTo>
                    <a:pt x="217" y="40"/>
                  </a:lnTo>
                  <a:lnTo>
                    <a:pt x="223" y="40"/>
                  </a:lnTo>
                  <a:lnTo>
                    <a:pt x="228" y="42"/>
                  </a:lnTo>
                  <a:lnTo>
                    <a:pt x="232" y="43"/>
                  </a:lnTo>
                  <a:lnTo>
                    <a:pt x="224" y="33"/>
                  </a:lnTo>
                  <a:lnTo>
                    <a:pt x="215" y="22"/>
                  </a:lnTo>
                  <a:lnTo>
                    <a:pt x="208" y="11"/>
                  </a:lnTo>
                  <a:lnTo>
                    <a:pt x="201" y="0"/>
                  </a:lnTo>
                  <a:lnTo>
                    <a:pt x="199" y="1"/>
                  </a:lnTo>
                  <a:lnTo>
                    <a:pt x="195" y="3"/>
                  </a:lnTo>
                  <a:lnTo>
                    <a:pt x="190" y="7"/>
                  </a:lnTo>
                  <a:lnTo>
                    <a:pt x="182" y="12"/>
                  </a:lnTo>
                  <a:lnTo>
                    <a:pt x="175" y="16"/>
                  </a:lnTo>
                  <a:lnTo>
                    <a:pt x="166" y="21"/>
                  </a:lnTo>
                  <a:lnTo>
                    <a:pt x="158" y="27"/>
                  </a:lnTo>
                  <a:lnTo>
                    <a:pt x="150" y="33"/>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4" name="Freeform 158"/>
            <p:cNvSpPr>
              <a:spLocks noChangeArrowheads="1"/>
            </p:cNvSpPr>
            <p:nvPr/>
          </p:nvSpPr>
          <p:spPr bwMode="auto">
            <a:xfrm>
              <a:off x="1691" y="1724"/>
              <a:ext cx="25" cy="18"/>
            </a:xfrm>
            <a:custGeom>
              <a:avLst/>
              <a:gdLst>
                <a:gd name="T0" fmla="*/ 0 w 255"/>
                <a:gd name="T1" fmla="*/ 0 h 189"/>
                <a:gd name="T2" fmla="*/ 0 w 255"/>
                <a:gd name="T3" fmla="*/ 0 h 189"/>
                <a:gd name="T4" fmla="*/ 0 w 255"/>
                <a:gd name="T5" fmla="*/ 0 h 189"/>
                <a:gd name="T6" fmla="*/ 0 w 255"/>
                <a:gd name="T7" fmla="*/ 0 h 189"/>
                <a:gd name="T8" fmla="*/ 0 w 255"/>
                <a:gd name="T9" fmla="*/ 0 h 189"/>
                <a:gd name="T10" fmla="*/ 0 w 255"/>
                <a:gd name="T11" fmla="*/ 0 h 189"/>
                <a:gd name="T12" fmla="*/ 0 w 255"/>
                <a:gd name="T13" fmla="*/ 0 h 189"/>
                <a:gd name="T14" fmla="*/ 0 w 255"/>
                <a:gd name="T15" fmla="*/ 0 h 189"/>
                <a:gd name="T16" fmla="*/ 0 w 255"/>
                <a:gd name="T17" fmla="*/ 0 h 189"/>
                <a:gd name="T18" fmla="*/ 0 w 255"/>
                <a:gd name="T19" fmla="*/ 0 h 189"/>
                <a:gd name="T20" fmla="*/ 0 w 255"/>
                <a:gd name="T21" fmla="*/ 0 h 189"/>
                <a:gd name="T22" fmla="*/ 0 w 255"/>
                <a:gd name="T23" fmla="*/ 0 h 189"/>
                <a:gd name="T24" fmla="*/ 0 w 255"/>
                <a:gd name="T25" fmla="*/ 0 h 189"/>
                <a:gd name="T26" fmla="*/ 0 w 255"/>
                <a:gd name="T27" fmla="*/ 0 h 189"/>
                <a:gd name="T28" fmla="*/ 0 w 255"/>
                <a:gd name="T29" fmla="*/ 0 h 189"/>
                <a:gd name="T30" fmla="*/ 0 w 255"/>
                <a:gd name="T31" fmla="*/ 0 h 189"/>
                <a:gd name="T32" fmla="*/ 0 w 255"/>
                <a:gd name="T33" fmla="*/ 0 h 189"/>
                <a:gd name="T34" fmla="*/ 0 w 255"/>
                <a:gd name="T35" fmla="*/ 0 h 189"/>
                <a:gd name="T36" fmla="*/ 0 w 255"/>
                <a:gd name="T37" fmla="*/ 0 h 189"/>
                <a:gd name="T38" fmla="*/ 0 w 255"/>
                <a:gd name="T39" fmla="*/ 0 h 189"/>
                <a:gd name="T40" fmla="*/ 0 w 255"/>
                <a:gd name="T41" fmla="*/ 0 h 189"/>
                <a:gd name="T42" fmla="*/ 0 w 255"/>
                <a:gd name="T43" fmla="*/ 0 h 189"/>
                <a:gd name="T44" fmla="*/ 0 w 255"/>
                <a:gd name="T45" fmla="*/ 0 h 189"/>
                <a:gd name="T46" fmla="*/ 0 w 255"/>
                <a:gd name="T47" fmla="*/ 0 h 189"/>
                <a:gd name="T48" fmla="*/ 0 w 255"/>
                <a:gd name="T49" fmla="*/ 0 h 189"/>
                <a:gd name="T50" fmla="*/ 0 w 255"/>
                <a:gd name="T51" fmla="*/ 0 h 189"/>
                <a:gd name="T52" fmla="*/ 0 w 255"/>
                <a:gd name="T53" fmla="*/ 0 h 189"/>
                <a:gd name="T54" fmla="*/ 0 w 255"/>
                <a:gd name="T55" fmla="*/ 0 h 189"/>
                <a:gd name="T56" fmla="*/ 0 w 255"/>
                <a:gd name="T57" fmla="*/ 0 h 189"/>
                <a:gd name="T58" fmla="*/ 0 w 255"/>
                <a:gd name="T59" fmla="*/ 0 h 189"/>
                <a:gd name="T60" fmla="*/ 0 w 255"/>
                <a:gd name="T61" fmla="*/ 0 h 189"/>
                <a:gd name="T62" fmla="*/ 0 w 255"/>
                <a:gd name="T63" fmla="*/ 0 h 189"/>
                <a:gd name="T64" fmla="*/ 0 w 255"/>
                <a:gd name="T65" fmla="*/ 0 h 189"/>
                <a:gd name="T66" fmla="*/ 0 w 255"/>
                <a:gd name="T67" fmla="*/ 0 h 1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189"/>
                <a:gd name="T104" fmla="*/ 255 w 255"/>
                <a:gd name="T105" fmla="*/ 189 h 1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189">
                  <a:moveTo>
                    <a:pt x="181" y="23"/>
                  </a:moveTo>
                  <a:lnTo>
                    <a:pt x="167" y="30"/>
                  </a:lnTo>
                  <a:lnTo>
                    <a:pt x="156" y="39"/>
                  </a:lnTo>
                  <a:lnTo>
                    <a:pt x="145" y="47"/>
                  </a:lnTo>
                  <a:lnTo>
                    <a:pt x="136" y="55"/>
                  </a:lnTo>
                  <a:lnTo>
                    <a:pt x="128" y="64"/>
                  </a:lnTo>
                  <a:lnTo>
                    <a:pt x="120" y="74"/>
                  </a:lnTo>
                  <a:lnTo>
                    <a:pt x="115" y="82"/>
                  </a:lnTo>
                  <a:lnTo>
                    <a:pt x="110" y="91"/>
                  </a:lnTo>
                  <a:lnTo>
                    <a:pt x="103" y="101"/>
                  </a:lnTo>
                  <a:lnTo>
                    <a:pt x="98" y="111"/>
                  </a:lnTo>
                  <a:lnTo>
                    <a:pt x="94" y="119"/>
                  </a:lnTo>
                  <a:lnTo>
                    <a:pt x="90" y="127"/>
                  </a:lnTo>
                  <a:lnTo>
                    <a:pt x="85" y="134"/>
                  </a:lnTo>
                  <a:lnTo>
                    <a:pt x="81" y="141"/>
                  </a:lnTo>
                  <a:lnTo>
                    <a:pt x="77" y="148"/>
                  </a:lnTo>
                  <a:lnTo>
                    <a:pt x="73" y="156"/>
                  </a:lnTo>
                  <a:lnTo>
                    <a:pt x="66" y="164"/>
                  </a:lnTo>
                  <a:lnTo>
                    <a:pt x="56" y="170"/>
                  </a:lnTo>
                  <a:lnTo>
                    <a:pt x="44" y="177"/>
                  </a:lnTo>
                  <a:lnTo>
                    <a:pt x="32" y="181"/>
                  </a:lnTo>
                  <a:lnTo>
                    <a:pt x="19" y="184"/>
                  </a:lnTo>
                  <a:lnTo>
                    <a:pt x="10" y="187"/>
                  </a:lnTo>
                  <a:lnTo>
                    <a:pt x="2" y="188"/>
                  </a:lnTo>
                  <a:lnTo>
                    <a:pt x="0" y="189"/>
                  </a:lnTo>
                  <a:lnTo>
                    <a:pt x="2" y="189"/>
                  </a:lnTo>
                  <a:lnTo>
                    <a:pt x="8" y="189"/>
                  </a:lnTo>
                  <a:lnTo>
                    <a:pt x="16" y="189"/>
                  </a:lnTo>
                  <a:lnTo>
                    <a:pt x="26" y="188"/>
                  </a:lnTo>
                  <a:lnTo>
                    <a:pt x="38" y="188"/>
                  </a:lnTo>
                  <a:lnTo>
                    <a:pt x="48" y="187"/>
                  </a:lnTo>
                  <a:lnTo>
                    <a:pt x="59" y="186"/>
                  </a:lnTo>
                  <a:lnTo>
                    <a:pt x="68" y="185"/>
                  </a:lnTo>
                  <a:lnTo>
                    <a:pt x="76" y="182"/>
                  </a:lnTo>
                  <a:lnTo>
                    <a:pt x="84" y="174"/>
                  </a:lnTo>
                  <a:lnTo>
                    <a:pt x="92" y="164"/>
                  </a:lnTo>
                  <a:lnTo>
                    <a:pt x="100" y="152"/>
                  </a:lnTo>
                  <a:lnTo>
                    <a:pt x="109" y="138"/>
                  </a:lnTo>
                  <a:lnTo>
                    <a:pt x="116" y="124"/>
                  </a:lnTo>
                  <a:lnTo>
                    <a:pt x="126" y="111"/>
                  </a:lnTo>
                  <a:lnTo>
                    <a:pt x="134" y="99"/>
                  </a:lnTo>
                  <a:lnTo>
                    <a:pt x="144" y="88"/>
                  </a:lnTo>
                  <a:lnTo>
                    <a:pt x="153" y="79"/>
                  </a:lnTo>
                  <a:lnTo>
                    <a:pt x="163" y="71"/>
                  </a:lnTo>
                  <a:lnTo>
                    <a:pt x="173" y="64"/>
                  </a:lnTo>
                  <a:lnTo>
                    <a:pt x="181" y="58"/>
                  </a:lnTo>
                  <a:lnTo>
                    <a:pt x="192" y="52"/>
                  </a:lnTo>
                  <a:lnTo>
                    <a:pt x="202" y="48"/>
                  </a:lnTo>
                  <a:lnTo>
                    <a:pt x="213" y="43"/>
                  </a:lnTo>
                  <a:lnTo>
                    <a:pt x="219" y="41"/>
                  </a:lnTo>
                  <a:lnTo>
                    <a:pt x="226" y="40"/>
                  </a:lnTo>
                  <a:lnTo>
                    <a:pt x="231" y="40"/>
                  </a:lnTo>
                  <a:lnTo>
                    <a:pt x="236" y="40"/>
                  </a:lnTo>
                  <a:lnTo>
                    <a:pt x="242" y="40"/>
                  </a:lnTo>
                  <a:lnTo>
                    <a:pt x="246" y="41"/>
                  </a:lnTo>
                  <a:lnTo>
                    <a:pt x="250" y="43"/>
                  </a:lnTo>
                  <a:lnTo>
                    <a:pt x="255" y="44"/>
                  </a:lnTo>
                  <a:lnTo>
                    <a:pt x="250" y="33"/>
                  </a:lnTo>
                  <a:lnTo>
                    <a:pt x="246" y="23"/>
                  </a:lnTo>
                  <a:lnTo>
                    <a:pt x="242" y="11"/>
                  </a:lnTo>
                  <a:lnTo>
                    <a:pt x="237" y="0"/>
                  </a:lnTo>
                  <a:lnTo>
                    <a:pt x="233" y="1"/>
                  </a:lnTo>
                  <a:lnTo>
                    <a:pt x="227" y="3"/>
                  </a:lnTo>
                  <a:lnTo>
                    <a:pt x="220" y="7"/>
                  </a:lnTo>
                  <a:lnTo>
                    <a:pt x="213" y="9"/>
                  </a:lnTo>
                  <a:lnTo>
                    <a:pt x="205" y="12"/>
                  </a:lnTo>
                  <a:lnTo>
                    <a:pt x="197" y="15"/>
                  </a:lnTo>
                  <a:lnTo>
                    <a:pt x="189" y="19"/>
                  </a:lnTo>
                  <a:lnTo>
                    <a:pt x="181" y="23"/>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5" name="Freeform 159"/>
            <p:cNvSpPr>
              <a:spLocks noChangeArrowheads="1"/>
            </p:cNvSpPr>
            <p:nvPr/>
          </p:nvSpPr>
          <p:spPr bwMode="auto">
            <a:xfrm>
              <a:off x="1684" y="1713"/>
              <a:ext cx="29" cy="14"/>
            </a:xfrm>
            <a:custGeom>
              <a:avLst/>
              <a:gdLst>
                <a:gd name="T0" fmla="*/ 0 w 285"/>
                <a:gd name="T1" fmla="*/ 0 h 147"/>
                <a:gd name="T2" fmla="*/ 0 w 285"/>
                <a:gd name="T3" fmla="*/ 0 h 147"/>
                <a:gd name="T4" fmla="*/ 0 w 285"/>
                <a:gd name="T5" fmla="*/ 0 h 147"/>
                <a:gd name="T6" fmla="*/ 0 w 285"/>
                <a:gd name="T7" fmla="*/ 0 h 147"/>
                <a:gd name="T8" fmla="*/ 0 w 285"/>
                <a:gd name="T9" fmla="*/ 0 h 147"/>
                <a:gd name="T10" fmla="*/ 0 w 285"/>
                <a:gd name="T11" fmla="*/ 0 h 147"/>
                <a:gd name="T12" fmla="*/ 0 w 285"/>
                <a:gd name="T13" fmla="*/ 0 h 147"/>
                <a:gd name="T14" fmla="*/ 0 w 285"/>
                <a:gd name="T15" fmla="*/ 0 h 147"/>
                <a:gd name="T16" fmla="*/ 0 w 285"/>
                <a:gd name="T17" fmla="*/ 0 h 147"/>
                <a:gd name="T18" fmla="*/ 0 w 285"/>
                <a:gd name="T19" fmla="*/ 0 h 147"/>
                <a:gd name="T20" fmla="*/ 0 w 285"/>
                <a:gd name="T21" fmla="*/ 0 h 147"/>
                <a:gd name="T22" fmla="*/ 0 w 285"/>
                <a:gd name="T23" fmla="*/ 0 h 147"/>
                <a:gd name="T24" fmla="*/ 0 w 285"/>
                <a:gd name="T25" fmla="*/ 0 h 147"/>
                <a:gd name="T26" fmla="*/ 0 w 285"/>
                <a:gd name="T27" fmla="*/ 0 h 147"/>
                <a:gd name="T28" fmla="*/ 0 w 285"/>
                <a:gd name="T29" fmla="*/ 0 h 147"/>
                <a:gd name="T30" fmla="*/ 0 w 285"/>
                <a:gd name="T31" fmla="*/ 0 h 147"/>
                <a:gd name="T32" fmla="*/ 0 w 285"/>
                <a:gd name="T33" fmla="*/ 0 h 147"/>
                <a:gd name="T34" fmla="*/ 0 w 285"/>
                <a:gd name="T35" fmla="*/ 0 h 147"/>
                <a:gd name="T36" fmla="*/ 0 w 285"/>
                <a:gd name="T37" fmla="*/ 0 h 147"/>
                <a:gd name="T38" fmla="*/ 0 w 285"/>
                <a:gd name="T39" fmla="*/ 0 h 147"/>
                <a:gd name="T40" fmla="*/ 0 w 285"/>
                <a:gd name="T41" fmla="*/ 0 h 147"/>
                <a:gd name="T42" fmla="*/ 0 w 285"/>
                <a:gd name="T43" fmla="*/ 0 h 147"/>
                <a:gd name="T44" fmla="*/ 0 w 285"/>
                <a:gd name="T45" fmla="*/ 0 h 147"/>
                <a:gd name="T46" fmla="*/ 0 w 285"/>
                <a:gd name="T47" fmla="*/ 0 h 147"/>
                <a:gd name="T48" fmla="*/ 0 w 285"/>
                <a:gd name="T49" fmla="*/ 0 h 147"/>
                <a:gd name="T50" fmla="*/ 0 w 285"/>
                <a:gd name="T51" fmla="*/ 0 h 147"/>
                <a:gd name="T52" fmla="*/ 0 w 285"/>
                <a:gd name="T53" fmla="*/ 0 h 147"/>
                <a:gd name="T54" fmla="*/ 0 w 285"/>
                <a:gd name="T55" fmla="*/ 0 h 147"/>
                <a:gd name="T56" fmla="*/ 0 w 285"/>
                <a:gd name="T57" fmla="*/ 0 h 147"/>
                <a:gd name="T58" fmla="*/ 0 w 285"/>
                <a:gd name="T59" fmla="*/ 0 h 147"/>
                <a:gd name="T60" fmla="*/ 0 w 285"/>
                <a:gd name="T61" fmla="*/ 0 h 147"/>
                <a:gd name="T62" fmla="*/ 0 w 285"/>
                <a:gd name="T63" fmla="*/ 0 h 147"/>
                <a:gd name="T64" fmla="*/ 0 w 285"/>
                <a:gd name="T65" fmla="*/ 0 h 147"/>
                <a:gd name="T66" fmla="*/ 0 w 285"/>
                <a:gd name="T67" fmla="*/ 0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147"/>
                <a:gd name="T104" fmla="*/ 285 w 285"/>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147">
                  <a:moveTo>
                    <a:pt x="212" y="13"/>
                  </a:moveTo>
                  <a:lnTo>
                    <a:pt x="197" y="17"/>
                  </a:lnTo>
                  <a:lnTo>
                    <a:pt x="184" y="22"/>
                  </a:lnTo>
                  <a:lnTo>
                    <a:pt x="172" y="29"/>
                  </a:lnTo>
                  <a:lnTo>
                    <a:pt x="161" y="35"/>
                  </a:lnTo>
                  <a:lnTo>
                    <a:pt x="151" y="42"/>
                  </a:lnTo>
                  <a:lnTo>
                    <a:pt x="142" y="49"/>
                  </a:lnTo>
                  <a:lnTo>
                    <a:pt x="135" y="56"/>
                  </a:lnTo>
                  <a:lnTo>
                    <a:pt x="128" y="63"/>
                  </a:lnTo>
                  <a:lnTo>
                    <a:pt x="120" y="72"/>
                  </a:lnTo>
                  <a:lnTo>
                    <a:pt x="112" y="80"/>
                  </a:lnTo>
                  <a:lnTo>
                    <a:pt x="106" y="87"/>
                  </a:lnTo>
                  <a:lnTo>
                    <a:pt x="100" y="94"/>
                  </a:lnTo>
                  <a:lnTo>
                    <a:pt x="94" y="100"/>
                  </a:lnTo>
                  <a:lnTo>
                    <a:pt x="89" y="106"/>
                  </a:lnTo>
                  <a:lnTo>
                    <a:pt x="84" y="113"/>
                  </a:lnTo>
                  <a:lnTo>
                    <a:pt x="77" y="119"/>
                  </a:lnTo>
                  <a:lnTo>
                    <a:pt x="69" y="125"/>
                  </a:lnTo>
                  <a:lnTo>
                    <a:pt x="58" y="130"/>
                  </a:lnTo>
                  <a:lnTo>
                    <a:pt x="45" y="132"/>
                  </a:lnTo>
                  <a:lnTo>
                    <a:pt x="33" y="134"/>
                  </a:lnTo>
                  <a:lnTo>
                    <a:pt x="20" y="135"/>
                  </a:lnTo>
                  <a:lnTo>
                    <a:pt x="9" y="135"/>
                  </a:lnTo>
                  <a:lnTo>
                    <a:pt x="2" y="135"/>
                  </a:lnTo>
                  <a:lnTo>
                    <a:pt x="0" y="135"/>
                  </a:lnTo>
                  <a:lnTo>
                    <a:pt x="2" y="135"/>
                  </a:lnTo>
                  <a:lnTo>
                    <a:pt x="7" y="136"/>
                  </a:lnTo>
                  <a:lnTo>
                    <a:pt x="15" y="138"/>
                  </a:lnTo>
                  <a:lnTo>
                    <a:pt x="25" y="140"/>
                  </a:lnTo>
                  <a:lnTo>
                    <a:pt x="36" y="142"/>
                  </a:lnTo>
                  <a:lnTo>
                    <a:pt x="46" y="143"/>
                  </a:lnTo>
                  <a:lnTo>
                    <a:pt x="57" y="146"/>
                  </a:lnTo>
                  <a:lnTo>
                    <a:pt x="66" y="147"/>
                  </a:lnTo>
                  <a:lnTo>
                    <a:pt x="74" y="145"/>
                  </a:lnTo>
                  <a:lnTo>
                    <a:pt x="84" y="139"/>
                  </a:lnTo>
                  <a:lnTo>
                    <a:pt x="94" y="131"/>
                  </a:lnTo>
                  <a:lnTo>
                    <a:pt x="105" y="121"/>
                  </a:lnTo>
                  <a:lnTo>
                    <a:pt x="116" y="109"/>
                  </a:lnTo>
                  <a:lnTo>
                    <a:pt x="126" y="98"/>
                  </a:lnTo>
                  <a:lnTo>
                    <a:pt x="138" y="86"/>
                  </a:lnTo>
                  <a:lnTo>
                    <a:pt x="150" y="77"/>
                  </a:lnTo>
                  <a:lnTo>
                    <a:pt x="161" y="68"/>
                  </a:lnTo>
                  <a:lnTo>
                    <a:pt x="173" y="62"/>
                  </a:lnTo>
                  <a:lnTo>
                    <a:pt x="184" y="55"/>
                  </a:lnTo>
                  <a:lnTo>
                    <a:pt x="194" y="51"/>
                  </a:lnTo>
                  <a:lnTo>
                    <a:pt x="205" y="48"/>
                  </a:lnTo>
                  <a:lnTo>
                    <a:pt x="216" y="45"/>
                  </a:lnTo>
                  <a:lnTo>
                    <a:pt x="227" y="43"/>
                  </a:lnTo>
                  <a:lnTo>
                    <a:pt x="239" y="40"/>
                  </a:lnTo>
                  <a:lnTo>
                    <a:pt x="247" y="39"/>
                  </a:lnTo>
                  <a:lnTo>
                    <a:pt x="255" y="40"/>
                  </a:lnTo>
                  <a:lnTo>
                    <a:pt x="261" y="42"/>
                  </a:lnTo>
                  <a:lnTo>
                    <a:pt x="268" y="44"/>
                  </a:lnTo>
                  <a:lnTo>
                    <a:pt x="273" y="46"/>
                  </a:lnTo>
                  <a:lnTo>
                    <a:pt x="277" y="49"/>
                  </a:lnTo>
                  <a:lnTo>
                    <a:pt x="282" y="52"/>
                  </a:lnTo>
                  <a:lnTo>
                    <a:pt x="285" y="54"/>
                  </a:lnTo>
                  <a:lnTo>
                    <a:pt x="283" y="42"/>
                  </a:lnTo>
                  <a:lnTo>
                    <a:pt x="280" y="28"/>
                  </a:lnTo>
                  <a:lnTo>
                    <a:pt x="279" y="14"/>
                  </a:lnTo>
                  <a:lnTo>
                    <a:pt x="278" y="0"/>
                  </a:lnTo>
                  <a:lnTo>
                    <a:pt x="273" y="1"/>
                  </a:lnTo>
                  <a:lnTo>
                    <a:pt x="266" y="2"/>
                  </a:lnTo>
                  <a:lnTo>
                    <a:pt x="258" y="4"/>
                  </a:lnTo>
                  <a:lnTo>
                    <a:pt x="249" y="5"/>
                  </a:lnTo>
                  <a:lnTo>
                    <a:pt x="239" y="8"/>
                  </a:lnTo>
                  <a:lnTo>
                    <a:pt x="229" y="10"/>
                  </a:lnTo>
                  <a:lnTo>
                    <a:pt x="221" y="11"/>
                  </a:lnTo>
                  <a:lnTo>
                    <a:pt x="212" y="13"/>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6" name="Freeform 160"/>
            <p:cNvSpPr>
              <a:spLocks noChangeArrowheads="1"/>
            </p:cNvSpPr>
            <p:nvPr/>
          </p:nvSpPr>
          <p:spPr bwMode="auto">
            <a:xfrm>
              <a:off x="1684" y="1693"/>
              <a:ext cx="29" cy="14"/>
            </a:xfrm>
            <a:custGeom>
              <a:avLst/>
              <a:gdLst>
                <a:gd name="T0" fmla="*/ 0 w 284"/>
                <a:gd name="T1" fmla="*/ 0 h 146"/>
                <a:gd name="T2" fmla="*/ 0 w 284"/>
                <a:gd name="T3" fmla="*/ 0 h 146"/>
                <a:gd name="T4" fmla="*/ 0 w 284"/>
                <a:gd name="T5" fmla="*/ 0 h 146"/>
                <a:gd name="T6" fmla="*/ 0 w 284"/>
                <a:gd name="T7" fmla="*/ 0 h 146"/>
                <a:gd name="T8" fmla="*/ 0 w 284"/>
                <a:gd name="T9" fmla="*/ 0 h 146"/>
                <a:gd name="T10" fmla="*/ 0 w 284"/>
                <a:gd name="T11" fmla="*/ 0 h 146"/>
                <a:gd name="T12" fmla="*/ 0 w 284"/>
                <a:gd name="T13" fmla="*/ 0 h 146"/>
                <a:gd name="T14" fmla="*/ 0 w 284"/>
                <a:gd name="T15" fmla="*/ 0 h 146"/>
                <a:gd name="T16" fmla="*/ 0 w 284"/>
                <a:gd name="T17" fmla="*/ 0 h 146"/>
                <a:gd name="T18" fmla="*/ 0 w 284"/>
                <a:gd name="T19" fmla="*/ 0 h 146"/>
                <a:gd name="T20" fmla="*/ 0 w 284"/>
                <a:gd name="T21" fmla="*/ 0 h 146"/>
                <a:gd name="T22" fmla="*/ 0 w 284"/>
                <a:gd name="T23" fmla="*/ 0 h 146"/>
                <a:gd name="T24" fmla="*/ 0 w 284"/>
                <a:gd name="T25" fmla="*/ 0 h 146"/>
                <a:gd name="T26" fmla="*/ 0 w 284"/>
                <a:gd name="T27" fmla="*/ 0 h 146"/>
                <a:gd name="T28" fmla="*/ 0 w 284"/>
                <a:gd name="T29" fmla="*/ 0 h 146"/>
                <a:gd name="T30" fmla="*/ 0 w 284"/>
                <a:gd name="T31" fmla="*/ 0 h 146"/>
                <a:gd name="T32" fmla="*/ 0 w 284"/>
                <a:gd name="T33" fmla="*/ 0 h 146"/>
                <a:gd name="T34" fmla="*/ 0 w 284"/>
                <a:gd name="T35" fmla="*/ 0 h 146"/>
                <a:gd name="T36" fmla="*/ 0 w 284"/>
                <a:gd name="T37" fmla="*/ 0 h 146"/>
                <a:gd name="T38" fmla="*/ 0 w 284"/>
                <a:gd name="T39" fmla="*/ 0 h 146"/>
                <a:gd name="T40" fmla="*/ 0 w 284"/>
                <a:gd name="T41" fmla="*/ 0 h 146"/>
                <a:gd name="T42" fmla="*/ 0 w 284"/>
                <a:gd name="T43" fmla="*/ 0 h 146"/>
                <a:gd name="T44" fmla="*/ 0 w 284"/>
                <a:gd name="T45" fmla="*/ 0 h 146"/>
                <a:gd name="T46" fmla="*/ 0 w 284"/>
                <a:gd name="T47" fmla="*/ 0 h 146"/>
                <a:gd name="T48" fmla="*/ 0 w 284"/>
                <a:gd name="T49" fmla="*/ 0 h 146"/>
                <a:gd name="T50" fmla="*/ 0 w 284"/>
                <a:gd name="T51" fmla="*/ 0 h 146"/>
                <a:gd name="T52" fmla="*/ 0 w 284"/>
                <a:gd name="T53" fmla="*/ 0 h 146"/>
                <a:gd name="T54" fmla="*/ 0 w 284"/>
                <a:gd name="T55" fmla="*/ 0 h 146"/>
                <a:gd name="T56" fmla="*/ 0 w 284"/>
                <a:gd name="T57" fmla="*/ 0 h 146"/>
                <a:gd name="T58" fmla="*/ 0 w 284"/>
                <a:gd name="T59" fmla="*/ 0 h 146"/>
                <a:gd name="T60" fmla="*/ 0 w 284"/>
                <a:gd name="T61" fmla="*/ 0 h 146"/>
                <a:gd name="T62" fmla="*/ 0 w 284"/>
                <a:gd name="T63" fmla="*/ 0 h 146"/>
                <a:gd name="T64" fmla="*/ 0 w 284"/>
                <a:gd name="T65" fmla="*/ 0 h 146"/>
                <a:gd name="T66" fmla="*/ 0 w 284"/>
                <a:gd name="T67" fmla="*/ 0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4"/>
                <a:gd name="T103" fmla="*/ 0 h 146"/>
                <a:gd name="T104" fmla="*/ 284 w 284"/>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4" h="146">
                  <a:moveTo>
                    <a:pt x="239" y="107"/>
                  </a:moveTo>
                  <a:lnTo>
                    <a:pt x="227" y="105"/>
                  </a:lnTo>
                  <a:lnTo>
                    <a:pt x="217" y="103"/>
                  </a:lnTo>
                  <a:lnTo>
                    <a:pt x="205" y="100"/>
                  </a:lnTo>
                  <a:lnTo>
                    <a:pt x="195" y="97"/>
                  </a:lnTo>
                  <a:lnTo>
                    <a:pt x="185" y="92"/>
                  </a:lnTo>
                  <a:lnTo>
                    <a:pt x="173" y="86"/>
                  </a:lnTo>
                  <a:lnTo>
                    <a:pt x="162" y="79"/>
                  </a:lnTo>
                  <a:lnTo>
                    <a:pt x="151" y="70"/>
                  </a:lnTo>
                  <a:lnTo>
                    <a:pt x="139" y="61"/>
                  </a:lnTo>
                  <a:lnTo>
                    <a:pt x="127" y="49"/>
                  </a:lnTo>
                  <a:lnTo>
                    <a:pt x="117" y="37"/>
                  </a:lnTo>
                  <a:lnTo>
                    <a:pt x="106" y="26"/>
                  </a:lnTo>
                  <a:lnTo>
                    <a:pt x="95" y="16"/>
                  </a:lnTo>
                  <a:lnTo>
                    <a:pt x="85" y="8"/>
                  </a:lnTo>
                  <a:lnTo>
                    <a:pt x="75" y="2"/>
                  </a:lnTo>
                  <a:lnTo>
                    <a:pt x="67" y="0"/>
                  </a:lnTo>
                  <a:lnTo>
                    <a:pt x="57" y="1"/>
                  </a:lnTo>
                  <a:lnTo>
                    <a:pt x="46" y="3"/>
                  </a:lnTo>
                  <a:lnTo>
                    <a:pt x="36" y="5"/>
                  </a:lnTo>
                  <a:lnTo>
                    <a:pt x="25" y="7"/>
                  </a:lnTo>
                  <a:lnTo>
                    <a:pt x="15" y="9"/>
                  </a:lnTo>
                  <a:lnTo>
                    <a:pt x="7" y="11"/>
                  </a:lnTo>
                  <a:lnTo>
                    <a:pt x="2" y="12"/>
                  </a:lnTo>
                  <a:lnTo>
                    <a:pt x="0" y="12"/>
                  </a:lnTo>
                  <a:lnTo>
                    <a:pt x="2" y="12"/>
                  </a:lnTo>
                  <a:lnTo>
                    <a:pt x="9" y="12"/>
                  </a:lnTo>
                  <a:lnTo>
                    <a:pt x="20" y="12"/>
                  </a:lnTo>
                  <a:lnTo>
                    <a:pt x="33" y="13"/>
                  </a:lnTo>
                  <a:lnTo>
                    <a:pt x="45" y="15"/>
                  </a:lnTo>
                  <a:lnTo>
                    <a:pt x="58" y="17"/>
                  </a:lnTo>
                  <a:lnTo>
                    <a:pt x="69" y="21"/>
                  </a:lnTo>
                  <a:lnTo>
                    <a:pt x="77" y="28"/>
                  </a:lnTo>
                  <a:lnTo>
                    <a:pt x="84" y="34"/>
                  </a:lnTo>
                  <a:lnTo>
                    <a:pt x="89" y="41"/>
                  </a:lnTo>
                  <a:lnTo>
                    <a:pt x="94" y="47"/>
                  </a:lnTo>
                  <a:lnTo>
                    <a:pt x="101" y="53"/>
                  </a:lnTo>
                  <a:lnTo>
                    <a:pt x="106" y="60"/>
                  </a:lnTo>
                  <a:lnTo>
                    <a:pt x="112" y="67"/>
                  </a:lnTo>
                  <a:lnTo>
                    <a:pt x="120" y="75"/>
                  </a:lnTo>
                  <a:lnTo>
                    <a:pt x="128" y="84"/>
                  </a:lnTo>
                  <a:lnTo>
                    <a:pt x="135" y="92"/>
                  </a:lnTo>
                  <a:lnTo>
                    <a:pt x="143" y="99"/>
                  </a:lnTo>
                  <a:lnTo>
                    <a:pt x="152" y="105"/>
                  </a:lnTo>
                  <a:lnTo>
                    <a:pt x="161" y="113"/>
                  </a:lnTo>
                  <a:lnTo>
                    <a:pt x="172" y="119"/>
                  </a:lnTo>
                  <a:lnTo>
                    <a:pt x="185" y="126"/>
                  </a:lnTo>
                  <a:lnTo>
                    <a:pt x="199" y="131"/>
                  </a:lnTo>
                  <a:lnTo>
                    <a:pt x="213" y="135"/>
                  </a:lnTo>
                  <a:lnTo>
                    <a:pt x="221" y="136"/>
                  </a:lnTo>
                  <a:lnTo>
                    <a:pt x="229" y="138"/>
                  </a:lnTo>
                  <a:lnTo>
                    <a:pt x="239" y="139"/>
                  </a:lnTo>
                  <a:lnTo>
                    <a:pt x="249" y="141"/>
                  </a:lnTo>
                  <a:lnTo>
                    <a:pt x="257" y="143"/>
                  </a:lnTo>
                  <a:lnTo>
                    <a:pt x="266" y="144"/>
                  </a:lnTo>
                  <a:lnTo>
                    <a:pt x="273" y="145"/>
                  </a:lnTo>
                  <a:lnTo>
                    <a:pt x="278" y="146"/>
                  </a:lnTo>
                  <a:lnTo>
                    <a:pt x="278" y="132"/>
                  </a:lnTo>
                  <a:lnTo>
                    <a:pt x="279" y="119"/>
                  </a:lnTo>
                  <a:lnTo>
                    <a:pt x="282" y="106"/>
                  </a:lnTo>
                  <a:lnTo>
                    <a:pt x="284" y="95"/>
                  </a:lnTo>
                  <a:lnTo>
                    <a:pt x="280" y="97"/>
                  </a:lnTo>
                  <a:lnTo>
                    <a:pt x="276" y="100"/>
                  </a:lnTo>
                  <a:lnTo>
                    <a:pt x="271" y="102"/>
                  </a:lnTo>
                  <a:lnTo>
                    <a:pt x="267" y="104"/>
                  </a:lnTo>
                  <a:lnTo>
                    <a:pt x="260" y="106"/>
                  </a:lnTo>
                  <a:lnTo>
                    <a:pt x="254" y="107"/>
                  </a:lnTo>
                  <a:lnTo>
                    <a:pt x="246" y="109"/>
                  </a:lnTo>
                  <a:lnTo>
                    <a:pt x="239" y="107"/>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7" name="Freeform 161"/>
            <p:cNvSpPr>
              <a:spLocks noChangeArrowheads="1"/>
            </p:cNvSpPr>
            <p:nvPr/>
          </p:nvSpPr>
          <p:spPr bwMode="auto">
            <a:xfrm>
              <a:off x="1690" y="1678"/>
              <a:ext cx="26" cy="18"/>
            </a:xfrm>
            <a:custGeom>
              <a:avLst/>
              <a:gdLst>
                <a:gd name="T0" fmla="*/ 0 w 254"/>
                <a:gd name="T1" fmla="*/ 0 h 191"/>
                <a:gd name="T2" fmla="*/ 0 w 254"/>
                <a:gd name="T3" fmla="*/ 0 h 191"/>
                <a:gd name="T4" fmla="*/ 0 w 254"/>
                <a:gd name="T5" fmla="*/ 0 h 191"/>
                <a:gd name="T6" fmla="*/ 0 w 254"/>
                <a:gd name="T7" fmla="*/ 0 h 191"/>
                <a:gd name="T8" fmla="*/ 0 w 254"/>
                <a:gd name="T9" fmla="*/ 0 h 191"/>
                <a:gd name="T10" fmla="*/ 0 w 254"/>
                <a:gd name="T11" fmla="*/ 0 h 191"/>
                <a:gd name="T12" fmla="*/ 0 w 254"/>
                <a:gd name="T13" fmla="*/ 0 h 191"/>
                <a:gd name="T14" fmla="*/ 0 w 254"/>
                <a:gd name="T15" fmla="*/ 0 h 191"/>
                <a:gd name="T16" fmla="*/ 0 w 254"/>
                <a:gd name="T17" fmla="*/ 0 h 191"/>
                <a:gd name="T18" fmla="*/ 0 w 254"/>
                <a:gd name="T19" fmla="*/ 0 h 191"/>
                <a:gd name="T20" fmla="*/ 0 w 254"/>
                <a:gd name="T21" fmla="*/ 0 h 191"/>
                <a:gd name="T22" fmla="*/ 0 w 254"/>
                <a:gd name="T23" fmla="*/ 0 h 191"/>
                <a:gd name="T24" fmla="*/ 0 w 254"/>
                <a:gd name="T25" fmla="*/ 0 h 191"/>
                <a:gd name="T26" fmla="*/ 0 w 254"/>
                <a:gd name="T27" fmla="*/ 0 h 191"/>
                <a:gd name="T28" fmla="*/ 0 w 254"/>
                <a:gd name="T29" fmla="*/ 0 h 191"/>
                <a:gd name="T30" fmla="*/ 0 w 254"/>
                <a:gd name="T31" fmla="*/ 0 h 191"/>
                <a:gd name="T32" fmla="*/ 0 w 254"/>
                <a:gd name="T33" fmla="*/ 0 h 191"/>
                <a:gd name="T34" fmla="*/ 0 w 254"/>
                <a:gd name="T35" fmla="*/ 0 h 191"/>
                <a:gd name="T36" fmla="*/ 0 w 254"/>
                <a:gd name="T37" fmla="*/ 0 h 191"/>
                <a:gd name="T38" fmla="*/ 0 w 254"/>
                <a:gd name="T39" fmla="*/ 0 h 191"/>
                <a:gd name="T40" fmla="*/ 0 w 254"/>
                <a:gd name="T41" fmla="*/ 0 h 191"/>
                <a:gd name="T42" fmla="*/ 0 w 254"/>
                <a:gd name="T43" fmla="*/ 0 h 191"/>
                <a:gd name="T44" fmla="*/ 0 w 254"/>
                <a:gd name="T45" fmla="*/ 0 h 191"/>
                <a:gd name="T46" fmla="*/ 0 w 254"/>
                <a:gd name="T47" fmla="*/ 0 h 191"/>
                <a:gd name="T48" fmla="*/ 0 w 254"/>
                <a:gd name="T49" fmla="*/ 0 h 191"/>
                <a:gd name="T50" fmla="*/ 0 w 254"/>
                <a:gd name="T51" fmla="*/ 0 h 191"/>
                <a:gd name="T52" fmla="*/ 0 w 254"/>
                <a:gd name="T53" fmla="*/ 0 h 191"/>
                <a:gd name="T54" fmla="*/ 0 w 254"/>
                <a:gd name="T55" fmla="*/ 0 h 191"/>
                <a:gd name="T56" fmla="*/ 0 w 254"/>
                <a:gd name="T57" fmla="*/ 0 h 191"/>
                <a:gd name="T58" fmla="*/ 0 w 254"/>
                <a:gd name="T59" fmla="*/ 0 h 191"/>
                <a:gd name="T60" fmla="*/ 0 w 254"/>
                <a:gd name="T61" fmla="*/ 0 h 191"/>
                <a:gd name="T62" fmla="*/ 0 w 254"/>
                <a:gd name="T63" fmla="*/ 0 h 191"/>
                <a:gd name="T64" fmla="*/ 0 w 254"/>
                <a:gd name="T65" fmla="*/ 0 h 191"/>
                <a:gd name="T66" fmla="*/ 0 w 254"/>
                <a:gd name="T67" fmla="*/ 0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4"/>
                <a:gd name="T103" fmla="*/ 0 h 191"/>
                <a:gd name="T104" fmla="*/ 254 w 254"/>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4" h="191">
                  <a:moveTo>
                    <a:pt x="213" y="146"/>
                  </a:moveTo>
                  <a:lnTo>
                    <a:pt x="202" y="141"/>
                  </a:lnTo>
                  <a:lnTo>
                    <a:pt x="192" y="137"/>
                  </a:lnTo>
                  <a:lnTo>
                    <a:pt x="181" y="131"/>
                  </a:lnTo>
                  <a:lnTo>
                    <a:pt x="172" y="125"/>
                  </a:lnTo>
                  <a:lnTo>
                    <a:pt x="163" y="118"/>
                  </a:lnTo>
                  <a:lnTo>
                    <a:pt x="153" y="110"/>
                  </a:lnTo>
                  <a:lnTo>
                    <a:pt x="145" y="101"/>
                  </a:lnTo>
                  <a:lnTo>
                    <a:pt x="135" y="90"/>
                  </a:lnTo>
                  <a:lnTo>
                    <a:pt x="126" y="78"/>
                  </a:lnTo>
                  <a:lnTo>
                    <a:pt x="117" y="64"/>
                  </a:lnTo>
                  <a:lnTo>
                    <a:pt x="109" y="51"/>
                  </a:lnTo>
                  <a:lnTo>
                    <a:pt x="100" y="37"/>
                  </a:lnTo>
                  <a:lnTo>
                    <a:pt x="92" y="25"/>
                  </a:lnTo>
                  <a:lnTo>
                    <a:pt x="84" y="15"/>
                  </a:lnTo>
                  <a:lnTo>
                    <a:pt x="76" y="7"/>
                  </a:lnTo>
                  <a:lnTo>
                    <a:pt x="68" y="4"/>
                  </a:lnTo>
                  <a:lnTo>
                    <a:pt x="59" y="3"/>
                  </a:lnTo>
                  <a:lnTo>
                    <a:pt x="48" y="2"/>
                  </a:lnTo>
                  <a:lnTo>
                    <a:pt x="37" y="1"/>
                  </a:lnTo>
                  <a:lnTo>
                    <a:pt x="26" y="0"/>
                  </a:lnTo>
                  <a:lnTo>
                    <a:pt x="16" y="0"/>
                  </a:lnTo>
                  <a:lnTo>
                    <a:pt x="8" y="0"/>
                  </a:lnTo>
                  <a:lnTo>
                    <a:pt x="2" y="0"/>
                  </a:lnTo>
                  <a:lnTo>
                    <a:pt x="0" y="0"/>
                  </a:lnTo>
                  <a:lnTo>
                    <a:pt x="2" y="1"/>
                  </a:lnTo>
                  <a:lnTo>
                    <a:pt x="10" y="2"/>
                  </a:lnTo>
                  <a:lnTo>
                    <a:pt x="19" y="5"/>
                  </a:lnTo>
                  <a:lnTo>
                    <a:pt x="32" y="8"/>
                  </a:lnTo>
                  <a:lnTo>
                    <a:pt x="44" y="12"/>
                  </a:lnTo>
                  <a:lnTo>
                    <a:pt x="55" y="19"/>
                  </a:lnTo>
                  <a:lnTo>
                    <a:pt x="66" y="25"/>
                  </a:lnTo>
                  <a:lnTo>
                    <a:pt x="72" y="33"/>
                  </a:lnTo>
                  <a:lnTo>
                    <a:pt x="77" y="41"/>
                  </a:lnTo>
                  <a:lnTo>
                    <a:pt x="81" y="47"/>
                  </a:lnTo>
                  <a:lnTo>
                    <a:pt x="85" y="55"/>
                  </a:lnTo>
                  <a:lnTo>
                    <a:pt x="89" y="62"/>
                  </a:lnTo>
                  <a:lnTo>
                    <a:pt x="94" y="70"/>
                  </a:lnTo>
                  <a:lnTo>
                    <a:pt x="98" y="78"/>
                  </a:lnTo>
                  <a:lnTo>
                    <a:pt x="103" y="88"/>
                  </a:lnTo>
                  <a:lnTo>
                    <a:pt x="110" y="98"/>
                  </a:lnTo>
                  <a:lnTo>
                    <a:pt x="115" y="107"/>
                  </a:lnTo>
                  <a:lnTo>
                    <a:pt x="120" y="115"/>
                  </a:lnTo>
                  <a:lnTo>
                    <a:pt x="128" y="125"/>
                  </a:lnTo>
                  <a:lnTo>
                    <a:pt x="136" y="133"/>
                  </a:lnTo>
                  <a:lnTo>
                    <a:pt x="145" y="142"/>
                  </a:lnTo>
                  <a:lnTo>
                    <a:pt x="155" y="150"/>
                  </a:lnTo>
                  <a:lnTo>
                    <a:pt x="167" y="159"/>
                  </a:lnTo>
                  <a:lnTo>
                    <a:pt x="181" y="166"/>
                  </a:lnTo>
                  <a:lnTo>
                    <a:pt x="188" y="170"/>
                  </a:lnTo>
                  <a:lnTo>
                    <a:pt x="197" y="174"/>
                  </a:lnTo>
                  <a:lnTo>
                    <a:pt x="205" y="177"/>
                  </a:lnTo>
                  <a:lnTo>
                    <a:pt x="214" y="181"/>
                  </a:lnTo>
                  <a:lnTo>
                    <a:pt x="221" y="184"/>
                  </a:lnTo>
                  <a:lnTo>
                    <a:pt x="228" y="187"/>
                  </a:lnTo>
                  <a:lnTo>
                    <a:pt x="233" y="190"/>
                  </a:lnTo>
                  <a:lnTo>
                    <a:pt x="237" y="191"/>
                  </a:lnTo>
                  <a:lnTo>
                    <a:pt x="242" y="179"/>
                  </a:lnTo>
                  <a:lnTo>
                    <a:pt x="246" y="167"/>
                  </a:lnTo>
                  <a:lnTo>
                    <a:pt x="250" y="157"/>
                  </a:lnTo>
                  <a:lnTo>
                    <a:pt x="254" y="145"/>
                  </a:lnTo>
                  <a:lnTo>
                    <a:pt x="250" y="146"/>
                  </a:lnTo>
                  <a:lnTo>
                    <a:pt x="246" y="148"/>
                  </a:lnTo>
                  <a:lnTo>
                    <a:pt x="242" y="149"/>
                  </a:lnTo>
                  <a:lnTo>
                    <a:pt x="236" y="149"/>
                  </a:lnTo>
                  <a:lnTo>
                    <a:pt x="231" y="149"/>
                  </a:lnTo>
                  <a:lnTo>
                    <a:pt x="226" y="149"/>
                  </a:lnTo>
                  <a:lnTo>
                    <a:pt x="219" y="148"/>
                  </a:lnTo>
                  <a:lnTo>
                    <a:pt x="213" y="146"/>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8" name="Freeform 162"/>
            <p:cNvSpPr>
              <a:spLocks noChangeArrowheads="1"/>
            </p:cNvSpPr>
            <p:nvPr/>
          </p:nvSpPr>
          <p:spPr bwMode="auto">
            <a:xfrm>
              <a:off x="1699" y="1664"/>
              <a:ext cx="23" cy="23"/>
            </a:xfrm>
            <a:custGeom>
              <a:avLst/>
              <a:gdLst>
                <a:gd name="T0" fmla="*/ 0 w 233"/>
                <a:gd name="T1" fmla="*/ 0 h 228"/>
                <a:gd name="T2" fmla="*/ 0 w 233"/>
                <a:gd name="T3" fmla="*/ 0 h 228"/>
                <a:gd name="T4" fmla="*/ 0 w 233"/>
                <a:gd name="T5" fmla="*/ 0 h 228"/>
                <a:gd name="T6" fmla="*/ 0 w 233"/>
                <a:gd name="T7" fmla="*/ 0 h 228"/>
                <a:gd name="T8" fmla="*/ 0 w 233"/>
                <a:gd name="T9" fmla="*/ 0 h 228"/>
                <a:gd name="T10" fmla="*/ 0 w 233"/>
                <a:gd name="T11" fmla="*/ 0 h 228"/>
                <a:gd name="T12" fmla="*/ 0 w 233"/>
                <a:gd name="T13" fmla="*/ 0 h 228"/>
                <a:gd name="T14" fmla="*/ 0 w 233"/>
                <a:gd name="T15" fmla="*/ 0 h 228"/>
                <a:gd name="T16" fmla="*/ 0 w 233"/>
                <a:gd name="T17" fmla="*/ 0 h 228"/>
                <a:gd name="T18" fmla="*/ 0 w 233"/>
                <a:gd name="T19" fmla="*/ 0 h 228"/>
                <a:gd name="T20" fmla="*/ 0 w 233"/>
                <a:gd name="T21" fmla="*/ 0 h 228"/>
                <a:gd name="T22" fmla="*/ 0 w 233"/>
                <a:gd name="T23" fmla="*/ 0 h 228"/>
                <a:gd name="T24" fmla="*/ 0 w 233"/>
                <a:gd name="T25" fmla="*/ 0 h 228"/>
                <a:gd name="T26" fmla="*/ 0 w 233"/>
                <a:gd name="T27" fmla="*/ 0 h 228"/>
                <a:gd name="T28" fmla="*/ 0 w 233"/>
                <a:gd name="T29" fmla="*/ 0 h 228"/>
                <a:gd name="T30" fmla="*/ 0 w 233"/>
                <a:gd name="T31" fmla="*/ 0 h 228"/>
                <a:gd name="T32" fmla="*/ 0 w 233"/>
                <a:gd name="T33" fmla="*/ 0 h 228"/>
                <a:gd name="T34" fmla="*/ 0 w 233"/>
                <a:gd name="T35" fmla="*/ 0 h 228"/>
                <a:gd name="T36" fmla="*/ 0 w 233"/>
                <a:gd name="T37" fmla="*/ 0 h 228"/>
                <a:gd name="T38" fmla="*/ 0 w 233"/>
                <a:gd name="T39" fmla="*/ 0 h 228"/>
                <a:gd name="T40" fmla="*/ 0 w 233"/>
                <a:gd name="T41" fmla="*/ 0 h 228"/>
                <a:gd name="T42" fmla="*/ 0 w 233"/>
                <a:gd name="T43" fmla="*/ 0 h 228"/>
                <a:gd name="T44" fmla="*/ 0 w 233"/>
                <a:gd name="T45" fmla="*/ 0 h 228"/>
                <a:gd name="T46" fmla="*/ 0 w 233"/>
                <a:gd name="T47" fmla="*/ 0 h 228"/>
                <a:gd name="T48" fmla="*/ 0 w 233"/>
                <a:gd name="T49" fmla="*/ 0 h 228"/>
                <a:gd name="T50" fmla="*/ 0 w 233"/>
                <a:gd name="T51" fmla="*/ 0 h 228"/>
                <a:gd name="T52" fmla="*/ 0 w 233"/>
                <a:gd name="T53" fmla="*/ 0 h 228"/>
                <a:gd name="T54" fmla="*/ 0 w 233"/>
                <a:gd name="T55" fmla="*/ 0 h 228"/>
                <a:gd name="T56" fmla="*/ 0 w 233"/>
                <a:gd name="T57" fmla="*/ 0 h 228"/>
                <a:gd name="T58" fmla="*/ 0 w 233"/>
                <a:gd name="T59" fmla="*/ 0 h 228"/>
                <a:gd name="T60" fmla="*/ 0 w 233"/>
                <a:gd name="T61" fmla="*/ 0 h 228"/>
                <a:gd name="T62" fmla="*/ 0 w 233"/>
                <a:gd name="T63" fmla="*/ 0 h 228"/>
                <a:gd name="T64" fmla="*/ 0 w 233"/>
                <a:gd name="T65" fmla="*/ 0 h 228"/>
                <a:gd name="T66" fmla="*/ 0 w 233"/>
                <a:gd name="T67" fmla="*/ 0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
                <a:gd name="T103" fmla="*/ 0 h 228"/>
                <a:gd name="T104" fmla="*/ 233 w 233"/>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 h="228">
                  <a:moveTo>
                    <a:pt x="185" y="179"/>
                  </a:moveTo>
                  <a:lnTo>
                    <a:pt x="175" y="173"/>
                  </a:lnTo>
                  <a:lnTo>
                    <a:pt x="165" y="166"/>
                  </a:lnTo>
                  <a:lnTo>
                    <a:pt x="157" y="159"/>
                  </a:lnTo>
                  <a:lnTo>
                    <a:pt x="148" y="151"/>
                  </a:lnTo>
                  <a:lnTo>
                    <a:pt x="141" y="144"/>
                  </a:lnTo>
                  <a:lnTo>
                    <a:pt x="133" y="134"/>
                  </a:lnTo>
                  <a:lnTo>
                    <a:pt x="125" y="124"/>
                  </a:lnTo>
                  <a:lnTo>
                    <a:pt x="117" y="111"/>
                  </a:lnTo>
                  <a:lnTo>
                    <a:pt x="111" y="97"/>
                  </a:lnTo>
                  <a:lnTo>
                    <a:pt x="104" y="83"/>
                  </a:lnTo>
                  <a:lnTo>
                    <a:pt x="98" y="68"/>
                  </a:lnTo>
                  <a:lnTo>
                    <a:pt x="93" y="53"/>
                  </a:lnTo>
                  <a:lnTo>
                    <a:pt x="86" y="40"/>
                  </a:lnTo>
                  <a:lnTo>
                    <a:pt x="81" y="28"/>
                  </a:lnTo>
                  <a:lnTo>
                    <a:pt x="75" y="20"/>
                  </a:lnTo>
                  <a:lnTo>
                    <a:pt x="67" y="14"/>
                  </a:lnTo>
                  <a:lnTo>
                    <a:pt x="59" y="11"/>
                  </a:lnTo>
                  <a:lnTo>
                    <a:pt x="48" y="9"/>
                  </a:lnTo>
                  <a:lnTo>
                    <a:pt x="36" y="6"/>
                  </a:lnTo>
                  <a:lnTo>
                    <a:pt x="26" y="4"/>
                  </a:lnTo>
                  <a:lnTo>
                    <a:pt x="16" y="3"/>
                  </a:lnTo>
                  <a:lnTo>
                    <a:pt x="8" y="1"/>
                  </a:lnTo>
                  <a:lnTo>
                    <a:pt x="2" y="0"/>
                  </a:lnTo>
                  <a:lnTo>
                    <a:pt x="0" y="0"/>
                  </a:lnTo>
                  <a:lnTo>
                    <a:pt x="2" y="1"/>
                  </a:lnTo>
                  <a:lnTo>
                    <a:pt x="10" y="3"/>
                  </a:lnTo>
                  <a:lnTo>
                    <a:pt x="19" y="7"/>
                  </a:lnTo>
                  <a:lnTo>
                    <a:pt x="30" y="13"/>
                  </a:lnTo>
                  <a:lnTo>
                    <a:pt x="42" y="20"/>
                  </a:lnTo>
                  <a:lnTo>
                    <a:pt x="52" y="27"/>
                  </a:lnTo>
                  <a:lnTo>
                    <a:pt x="61" y="36"/>
                  </a:lnTo>
                  <a:lnTo>
                    <a:pt x="66" y="44"/>
                  </a:lnTo>
                  <a:lnTo>
                    <a:pt x="73" y="61"/>
                  </a:lnTo>
                  <a:lnTo>
                    <a:pt x="78" y="76"/>
                  </a:lnTo>
                  <a:lnTo>
                    <a:pt x="84" y="94"/>
                  </a:lnTo>
                  <a:lnTo>
                    <a:pt x="92" y="115"/>
                  </a:lnTo>
                  <a:lnTo>
                    <a:pt x="95" y="125"/>
                  </a:lnTo>
                  <a:lnTo>
                    <a:pt x="99" y="134"/>
                  </a:lnTo>
                  <a:lnTo>
                    <a:pt x="104" y="145"/>
                  </a:lnTo>
                  <a:lnTo>
                    <a:pt x="111" y="155"/>
                  </a:lnTo>
                  <a:lnTo>
                    <a:pt x="118" y="165"/>
                  </a:lnTo>
                  <a:lnTo>
                    <a:pt x="128" y="175"/>
                  </a:lnTo>
                  <a:lnTo>
                    <a:pt x="137" y="185"/>
                  </a:lnTo>
                  <a:lnTo>
                    <a:pt x="150" y="195"/>
                  </a:lnTo>
                  <a:lnTo>
                    <a:pt x="157" y="199"/>
                  </a:lnTo>
                  <a:lnTo>
                    <a:pt x="164" y="204"/>
                  </a:lnTo>
                  <a:lnTo>
                    <a:pt x="171" y="209"/>
                  </a:lnTo>
                  <a:lnTo>
                    <a:pt x="179" y="214"/>
                  </a:lnTo>
                  <a:lnTo>
                    <a:pt x="186" y="218"/>
                  </a:lnTo>
                  <a:lnTo>
                    <a:pt x="192" y="223"/>
                  </a:lnTo>
                  <a:lnTo>
                    <a:pt x="197" y="226"/>
                  </a:lnTo>
                  <a:lnTo>
                    <a:pt x="201" y="228"/>
                  </a:lnTo>
                  <a:lnTo>
                    <a:pt x="204" y="221"/>
                  </a:lnTo>
                  <a:lnTo>
                    <a:pt x="209" y="216"/>
                  </a:lnTo>
                  <a:lnTo>
                    <a:pt x="213" y="211"/>
                  </a:lnTo>
                  <a:lnTo>
                    <a:pt x="216" y="204"/>
                  </a:lnTo>
                  <a:lnTo>
                    <a:pt x="220" y="199"/>
                  </a:lnTo>
                  <a:lnTo>
                    <a:pt x="225" y="194"/>
                  </a:lnTo>
                  <a:lnTo>
                    <a:pt x="229" y="189"/>
                  </a:lnTo>
                  <a:lnTo>
                    <a:pt x="233" y="183"/>
                  </a:lnTo>
                  <a:lnTo>
                    <a:pt x="229" y="184"/>
                  </a:lnTo>
                  <a:lnTo>
                    <a:pt x="224" y="186"/>
                  </a:lnTo>
                  <a:lnTo>
                    <a:pt x="218" y="186"/>
                  </a:lnTo>
                  <a:lnTo>
                    <a:pt x="213" y="187"/>
                  </a:lnTo>
                  <a:lnTo>
                    <a:pt x="207" y="186"/>
                  </a:lnTo>
                  <a:lnTo>
                    <a:pt x="199" y="185"/>
                  </a:lnTo>
                  <a:lnTo>
                    <a:pt x="193" y="182"/>
                  </a:lnTo>
                  <a:lnTo>
                    <a:pt x="185" y="179"/>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9" name="Freeform 163"/>
            <p:cNvSpPr>
              <a:spLocks noChangeArrowheads="1"/>
            </p:cNvSpPr>
            <p:nvPr/>
          </p:nvSpPr>
          <p:spPr bwMode="auto">
            <a:xfrm>
              <a:off x="1712" y="1650"/>
              <a:ext cx="17" cy="27"/>
            </a:xfrm>
            <a:custGeom>
              <a:avLst/>
              <a:gdLst>
                <a:gd name="T0" fmla="*/ 0 w 173"/>
                <a:gd name="T1" fmla="*/ 0 h 271"/>
                <a:gd name="T2" fmla="*/ 0 w 173"/>
                <a:gd name="T3" fmla="*/ 0 h 271"/>
                <a:gd name="T4" fmla="*/ 0 w 173"/>
                <a:gd name="T5" fmla="*/ 0 h 271"/>
                <a:gd name="T6" fmla="*/ 0 w 173"/>
                <a:gd name="T7" fmla="*/ 0 h 271"/>
                <a:gd name="T8" fmla="*/ 0 w 173"/>
                <a:gd name="T9" fmla="*/ 0 h 271"/>
                <a:gd name="T10" fmla="*/ 0 w 173"/>
                <a:gd name="T11" fmla="*/ 0 h 271"/>
                <a:gd name="T12" fmla="*/ 0 w 173"/>
                <a:gd name="T13" fmla="*/ 0 h 271"/>
                <a:gd name="T14" fmla="*/ 0 w 173"/>
                <a:gd name="T15" fmla="*/ 0 h 271"/>
                <a:gd name="T16" fmla="*/ 0 w 173"/>
                <a:gd name="T17" fmla="*/ 0 h 271"/>
                <a:gd name="T18" fmla="*/ 0 w 173"/>
                <a:gd name="T19" fmla="*/ 0 h 271"/>
                <a:gd name="T20" fmla="*/ 0 w 173"/>
                <a:gd name="T21" fmla="*/ 0 h 271"/>
                <a:gd name="T22" fmla="*/ 0 w 173"/>
                <a:gd name="T23" fmla="*/ 0 h 271"/>
                <a:gd name="T24" fmla="*/ 0 w 173"/>
                <a:gd name="T25" fmla="*/ 0 h 271"/>
                <a:gd name="T26" fmla="*/ 0 w 173"/>
                <a:gd name="T27" fmla="*/ 0 h 271"/>
                <a:gd name="T28" fmla="*/ 0 w 173"/>
                <a:gd name="T29" fmla="*/ 0 h 271"/>
                <a:gd name="T30" fmla="*/ 0 w 173"/>
                <a:gd name="T31" fmla="*/ 0 h 271"/>
                <a:gd name="T32" fmla="*/ 0 w 173"/>
                <a:gd name="T33" fmla="*/ 0 h 271"/>
                <a:gd name="T34" fmla="*/ 0 w 173"/>
                <a:gd name="T35" fmla="*/ 0 h 271"/>
                <a:gd name="T36" fmla="*/ 0 w 173"/>
                <a:gd name="T37" fmla="*/ 0 h 271"/>
                <a:gd name="T38" fmla="*/ 0 w 173"/>
                <a:gd name="T39" fmla="*/ 0 h 271"/>
                <a:gd name="T40" fmla="*/ 0 w 173"/>
                <a:gd name="T41" fmla="*/ 0 h 271"/>
                <a:gd name="T42" fmla="*/ 0 w 173"/>
                <a:gd name="T43" fmla="*/ 0 h 271"/>
                <a:gd name="T44" fmla="*/ 0 w 173"/>
                <a:gd name="T45" fmla="*/ 0 h 271"/>
                <a:gd name="T46" fmla="*/ 0 w 173"/>
                <a:gd name="T47" fmla="*/ 0 h 271"/>
                <a:gd name="T48" fmla="*/ 0 w 173"/>
                <a:gd name="T49" fmla="*/ 0 h 271"/>
                <a:gd name="T50" fmla="*/ 0 w 173"/>
                <a:gd name="T51" fmla="*/ 0 h 271"/>
                <a:gd name="T52" fmla="*/ 0 w 173"/>
                <a:gd name="T53" fmla="*/ 0 h 271"/>
                <a:gd name="T54" fmla="*/ 0 w 173"/>
                <a:gd name="T55" fmla="*/ 0 h 271"/>
                <a:gd name="T56" fmla="*/ 0 w 173"/>
                <a:gd name="T57" fmla="*/ 0 h 271"/>
                <a:gd name="T58" fmla="*/ 0 w 173"/>
                <a:gd name="T59" fmla="*/ 0 h 271"/>
                <a:gd name="T60" fmla="*/ 0 w 173"/>
                <a:gd name="T61" fmla="*/ 0 h 271"/>
                <a:gd name="T62" fmla="*/ 0 w 173"/>
                <a:gd name="T63" fmla="*/ 0 h 2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271"/>
                <a:gd name="T98" fmla="*/ 173 w 173"/>
                <a:gd name="T99" fmla="*/ 271 h 2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271">
                  <a:moveTo>
                    <a:pt x="133" y="222"/>
                  </a:moveTo>
                  <a:lnTo>
                    <a:pt x="125" y="214"/>
                  </a:lnTo>
                  <a:lnTo>
                    <a:pt x="117" y="205"/>
                  </a:lnTo>
                  <a:lnTo>
                    <a:pt x="111" y="195"/>
                  </a:lnTo>
                  <a:lnTo>
                    <a:pt x="105" y="186"/>
                  </a:lnTo>
                  <a:lnTo>
                    <a:pt x="99" y="175"/>
                  </a:lnTo>
                  <a:lnTo>
                    <a:pt x="94" y="165"/>
                  </a:lnTo>
                  <a:lnTo>
                    <a:pt x="89" y="152"/>
                  </a:lnTo>
                  <a:lnTo>
                    <a:pt x="84" y="138"/>
                  </a:lnTo>
                  <a:lnTo>
                    <a:pt x="79" y="107"/>
                  </a:lnTo>
                  <a:lnTo>
                    <a:pt x="76" y="76"/>
                  </a:lnTo>
                  <a:lnTo>
                    <a:pt x="71" y="49"/>
                  </a:lnTo>
                  <a:lnTo>
                    <a:pt x="60" y="32"/>
                  </a:lnTo>
                  <a:lnTo>
                    <a:pt x="52" y="28"/>
                  </a:lnTo>
                  <a:lnTo>
                    <a:pt x="43" y="22"/>
                  </a:lnTo>
                  <a:lnTo>
                    <a:pt x="33" y="17"/>
                  </a:lnTo>
                  <a:lnTo>
                    <a:pt x="24" y="12"/>
                  </a:lnTo>
                  <a:lnTo>
                    <a:pt x="14" y="8"/>
                  </a:lnTo>
                  <a:lnTo>
                    <a:pt x="7" y="3"/>
                  </a:lnTo>
                  <a:lnTo>
                    <a:pt x="2" y="1"/>
                  </a:lnTo>
                  <a:lnTo>
                    <a:pt x="0" y="0"/>
                  </a:lnTo>
                  <a:lnTo>
                    <a:pt x="2" y="2"/>
                  </a:lnTo>
                  <a:lnTo>
                    <a:pt x="8" y="7"/>
                  </a:lnTo>
                  <a:lnTo>
                    <a:pt x="16" y="13"/>
                  </a:lnTo>
                  <a:lnTo>
                    <a:pt x="26" y="21"/>
                  </a:lnTo>
                  <a:lnTo>
                    <a:pt x="35" y="31"/>
                  </a:lnTo>
                  <a:lnTo>
                    <a:pt x="44" y="41"/>
                  </a:lnTo>
                  <a:lnTo>
                    <a:pt x="49" y="51"/>
                  </a:lnTo>
                  <a:lnTo>
                    <a:pt x="52" y="61"/>
                  </a:lnTo>
                  <a:lnTo>
                    <a:pt x="54" y="79"/>
                  </a:lnTo>
                  <a:lnTo>
                    <a:pt x="56" y="95"/>
                  </a:lnTo>
                  <a:lnTo>
                    <a:pt x="57" y="113"/>
                  </a:lnTo>
                  <a:lnTo>
                    <a:pt x="59" y="136"/>
                  </a:lnTo>
                  <a:lnTo>
                    <a:pt x="60" y="146"/>
                  </a:lnTo>
                  <a:lnTo>
                    <a:pt x="62" y="156"/>
                  </a:lnTo>
                  <a:lnTo>
                    <a:pt x="64" y="167"/>
                  </a:lnTo>
                  <a:lnTo>
                    <a:pt x="67" y="178"/>
                  </a:lnTo>
                  <a:lnTo>
                    <a:pt x="72" y="190"/>
                  </a:lnTo>
                  <a:lnTo>
                    <a:pt x="78" y="202"/>
                  </a:lnTo>
                  <a:lnTo>
                    <a:pt x="85" y="215"/>
                  </a:lnTo>
                  <a:lnTo>
                    <a:pt x="95" y="227"/>
                  </a:lnTo>
                  <a:lnTo>
                    <a:pt x="100" y="234"/>
                  </a:lnTo>
                  <a:lnTo>
                    <a:pt x="106" y="240"/>
                  </a:lnTo>
                  <a:lnTo>
                    <a:pt x="111" y="246"/>
                  </a:lnTo>
                  <a:lnTo>
                    <a:pt x="117" y="252"/>
                  </a:lnTo>
                  <a:lnTo>
                    <a:pt x="123" y="258"/>
                  </a:lnTo>
                  <a:lnTo>
                    <a:pt x="128" y="263"/>
                  </a:lnTo>
                  <a:lnTo>
                    <a:pt x="132" y="268"/>
                  </a:lnTo>
                  <a:lnTo>
                    <a:pt x="135" y="271"/>
                  </a:lnTo>
                  <a:lnTo>
                    <a:pt x="140" y="267"/>
                  </a:lnTo>
                  <a:lnTo>
                    <a:pt x="144" y="262"/>
                  </a:lnTo>
                  <a:lnTo>
                    <a:pt x="149" y="258"/>
                  </a:lnTo>
                  <a:lnTo>
                    <a:pt x="154" y="254"/>
                  </a:lnTo>
                  <a:lnTo>
                    <a:pt x="159" y="250"/>
                  </a:lnTo>
                  <a:lnTo>
                    <a:pt x="163" y="246"/>
                  </a:lnTo>
                  <a:lnTo>
                    <a:pt x="168" y="242"/>
                  </a:lnTo>
                  <a:lnTo>
                    <a:pt x="173" y="238"/>
                  </a:lnTo>
                  <a:lnTo>
                    <a:pt x="168" y="238"/>
                  </a:lnTo>
                  <a:lnTo>
                    <a:pt x="164" y="237"/>
                  </a:lnTo>
                  <a:lnTo>
                    <a:pt x="159" y="237"/>
                  </a:lnTo>
                  <a:lnTo>
                    <a:pt x="154" y="235"/>
                  </a:lnTo>
                  <a:lnTo>
                    <a:pt x="148" y="233"/>
                  </a:lnTo>
                  <a:lnTo>
                    <a:pt x="143" y="231"/>
                  </a:lnTo>
                  <a:lnTo>
                    <a:pt x="139" y="226"/>
                  </a:lnTo>
                  <a:lnTo>
                    <a:pt x="133" y="222"/>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0" name="Freeform 164"/>
            <p:cNvSpPr>
              <a:spLocks noChangeArrowheads="1"/>
            </p:cNvSpPr>
            <p:nvPr/>
          </p:nvSpPr>
          <p:spPr bwMode="auto">
            <a:xfrm>
              <a:off x="1730" y="1641"/>
              <a:ext cx="9" cy="30"/>
            </a:xfrm>
            <a:custGeom>
              <a:avLst/>
              <a:gdLst>
                <a:gd name="T0" fmla="*/ 0 w 95"/>
                <a:gd name="T1" fmla="*/ 0 h 291"/>
                <a:gd name="T2" fmla="*/ 0 w 95"/>
                <a:gd name="T3" fmla="*/ 0 h 291"/>
                <a:gd name="T4" fmla="*/ 0 w 95"/>
                <a:gd name="T5" fmla="*/ 0 h 291"/>
                <a:gd name="T6" fmla="*/ 0 w 95"/>
                <a:gd name="T7" fmla="*/ 0 h 291"/>
                <a:gd name="T8" fmla="*/ 0 w 95"/>
                <a:gd name="T9" fmla="*/ 0 h 291"/>
                <a:gd name="T10" fmla="*/ 0 w 95"/>
                <a:gd name="T11" fmla="*/ 0 h 291"/>
                <a:gd name="T12" fmla="*/ 0 w 95"/>
                <a:gd name="T13" fmla="*/ 0 h 291"/>
                <a:gd name="T14" fmla="*/ 0 w 95"/>
                <a:gd name="T15" fmla="*/ 0 h 291"/>
                <a:gd name="T16" fmla="*/ 0 w 95"/>
                <a:gd name="T17" fmla="*/ 0 h 291"/>
                <a:gd name="T18" fmla="*/ 0 w 95"/>
                <a:gd name="T19" fmla="*/ 0 h 291"/>
                <a:gd name="T20" fmla="*/ 0 w 95"/>
                <a:gd name="T21" fmla="*/ 0 h 291"/>
                <a:gd name="T22" fmla="*/ 0 w 95"/>
                <a:gd name="T23" fmla="*/ 0 h 291"/>
                <a:gd name="T24" fmla="*/ 0 w 95"/>
                <a:gd name="T25" fmla="*/ 0 h 291"/>
                <a:gd name="T26" fmla="*/ 0 w 95"/>
                <a:gd name="T27" fmla="*/ 0 h 291"/>
                <a:gd name="T28" fmla="*/ 0 w 95"/>
                <a:gd name="T29" fmla="*/ 0 h 291"/>
                <a:gd name="T30" fmla="*/ 0 w 95"/>
                <a:gd name="T31" fmla="*/ 0 h 291"/>
                <a:gd name="T32" fmla="*/ 0 w 95"/>
                <a:gd name="T33" fmla="*/ 0 h 291"/>
                <a:gd name="T34" fmla="*/ 0 w 95"/>
                <a:gd name="T35" fmla="*/ 0 h 291"/>
                <a:gd name="T36" fmla="*/ 0 w 95"/>
                <a:gd name="T37" fmla="*/ 0 h 291"/>
                <a:gd name="T38" fmla="*/ 0 w 95"/>
                <a:gd name="T39" fmla="*/ 0 h 291"/>
                <a:gd name="T40" fmla="*/ 0 w 95"/>
                <a:gd name="T41" fmla="*/ 0 h 291"/>
                <a:gd name="T42" fmla="*/ 0 w 95"/>
                <a:gd name="T43" fmla="*/ 0 h 291"/>
                <a:gd name="T44" fmla="*/ 0 w 95"/>
                <a:gd name="T45" fmla="*/ 0 h 291"/>
                <a:gd name="T46" fmla="*/ 0 w 95"/>
                <a:gd name="T47" fmla="*/ 0 h 291"/>
                <a:gd name="T48" fmla="*/ 0 w 95"/>
                <a:gd name="T49" fmla="*/ 0 h 291"/>
                <a:gd name="T50" fmla="*/ 0 w 95"/>
                <a:gd name="T51" fmla="*/ 0 h 291"/>
                <a:gd name="T52" fmla="*/ 0 w 95"/>
                <a:gd name="T53" fmla="*/ 0 h 291"/>
                <a:gd name="T54" fmla="*/ 0 w 95"/>
                <a:gd name="T55" fmla="*/ 0 h 291"/>
                <a:gd name="T56" fmla="*/ 0 w 95"/>
                <a:gd name="T57" fmla="*/ 0 h 291"/>
                <a:gd name="T58" fmla="*/ 0 w 95"/>
                <a:gd name="T59" fmla="*/ 0 h 291"/>
                <a:gd name="T60" fmla="*/ 0 w 95"/>
                <a:gd name="T61" fmla="*/ 0 h 291"/>
                <a:gd name="T62" fmla="*/ 0 w 95"/>
                <a:gd name="T63" fmla="*/ 0 h 291"/>
                <a:gd name="T64" fmla="*/ 0 w 95"/>
                <a:gd name="T65" fmla="*/ 0 h 291"/>
                <a:gd name="T66" fmla="*/ 0 w 95"/>
                <a:gd name="T67" fmla="*/ 0 h 291"/>
                <a:gd name="T68" fmla="*/ 0 w 95"/>
                <a:gd name="T69" fmla="*/ 0 h 291"/>
                <a:gd name="T70" fmla="*/ 0 w 95"/>
                <a:gd name="T71" fmla="*/ 0 h 291"/>
                <a:gd name="T72" fmla="*/ 0 w 95"/>
                <a:gd name="T73" fmla="*/ 0 h 291"/>
                <a:gd name="T74" fmla="*/ 0 w 95"/>
                <a:gd name="T75" fmla="*/ 0 h 291"/>
                <a:gd name="T76" fmla="*/ 0 w 95"/>
                <a:gd name="T77" fmla="*/ 0 h 291"/>
                <a:gd name="T78" fmla="*/ 0 w 95"/>
                <a:gd name="T79" fmla="*/ 0 h 291"/>
                <a:gd name="T80" fmla="*/ 0 w 95"/>
                <a:gd name="T81" fmla="*/ 0 h 291"/>
                <a:gd name="T82" fmla="*/ 0 w 95"/>
                <a:gd name="T83" fmla="*/ 0 h 291"/>
                <a:gd name="T84" fmla="*/ 0 w 95"/>
                <a:gd name="T85" fmla="*/ 0 h 291"/>
                <a:gd name="T86" fmla="*/ 0 w 95"/>
                <a:gd name="T87" fmla="*/ 0 h 291"/>
                <a:gd name="T88" fmla="*/ 0 w 95"/>
                <a:gd name="T89" fmla="*/ 0 h 291"/>
                <a:gd name="T90" fmla="*/ 0 w 95"/>
                <a:gd name="T91" fmla="*/ 0 h 291"/>
                <a:gd name="T92" fmla="*/ 0 w 95"/>
                <a:gd name="T93" fmla="*/ 0 h 291"/>
                <a:gd name="T94" fmla="*/ 0 w 95"/>
                <a:gd name="T95" fmla="*/ 0 h 291"/>
                <a:gd name="T96" fmla="*/ 0 w 95"/>
                <a:gd name="T97" fmla="*/ 0 h 2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
                <a:gd name="T148" fmla="*/ 0 h 291"/>
                <a:gd name="T149" fmla="*/ 95 w 95"/>
                <a:gd name="T150" fmla="*/ 291 h 2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 h="291">
                  <a:moveTo>
                    <a:pt x="71" y="249"/>
                  </a:moveTo>
                  <a:lnTo>
                    <a:pt x="61" y="227"/>
                  </a:lnTo>
                  <a:lnTo>
                    <a:pt x="52" y="206"/>
                  </a:lnTo>
                  <a:lnTo>
                    <a:pt x="48" y="183"/>
                  </a:lnTo>
                  <a:lnTo>
                    <a:pt x="46" y="155"/>
                  </a:lnTo>
                  <a:lnTo>
                    <a:pt x="48" y="124"/>
                  </a:lnTo>
                  <a:lnTo>
                    <a:pt x="53" y="93"/>
                  </a:lnTo>
                  <a:lnTo>
                    <a:pt x="55" y="65"/>
                  </a:lnTo>
                  <a:lnTo>
                    <a:pt x="50" y="47"/>
                  </a:lnTo>
                  <a:lnTo>
                    <a:pt x="44" y="41"/>
                  </a:lnTo>
                  <a:lnTo>
                    <a:pt x="36" y="32"/>
                  </a:lnTo>
                  <a:lnTo>
                    <a:pt x="28" y="25"/>
                  </a:lnTo>
                  <a:lnTo>
                    <a:pt x="19" y="17"/>
                  </a:lnTo>
                  <a:lnTo>
                    <a:pt x="12" y="11"/>
                  </a:lnTo>
                  <a:lnTo>
                    <a:pt x="5" y="6"/>
                  </a:lnTo>
                  <a:lnTo>
                    <a:pt x="1" y="1"/>
                  </a:lnTo>
                  <a:lnTo>
                    <a:pt x="0" y="0"/>
                  </a:lnTo>
                  <a:lnTo>
                    <a:pt x="2" y="2"/>
                  </a:lnTo>
                  <a:lnTo>
                    <a:pt x="6" y="8"/>
                  </a:lnTo>
                  <a:lnTo>
                    <a:pt x="12" y="16"/>
                  </a:lnTo>
                  <a:lnTo>
                    <a:pt x="19" y="27"/>
                  </a:lnTo>
                  <a:lnTo>
                    <a:pt x="26" y="38"/>
                  </a:lnTo>
                  <a:lnTo>
                    <a:pt x="31" y="51"/>
                  </a:lnTo>
                  <a:lnTo>
                    <a:pt x="34" y="62"/>
                  </a:lnTo>
                  <a:lnTo>
                    <a:pt x="34" y="72"/>
                  </a:lnTo>
                  <a:lnTo>
                    <a:pt x="31" y="89"/>
                  </a:lnTo>
                  <a:lnTo>
                    <a:pt x="29" y="105"/>
                  </a:lnTo>
                  <a:lnTo>
                    <a:pt x="26" y="123"/>
                  </a:lnTo>
                  <a:lnTo>
                    <a:pt x="21" y="147"/>
                  </a:lnTo>
                  <a:lnTo>
                    <a:pt x="19" y="167"/>
                  </a:lnTo>
                  <a:lnTo>
                    <a:pt x="19" y="190"/>
                  </a:lnTo>
                  <a:lnTo>
                    <a:pt x="24" y="216"/>
                  </a:lnTo>
                  <a:lnTo>
                    <a:pt x="33" y="244"/>
                  </a:lnTo>
                  <a:lnTo>
                    <a:pt x="39" y="257"/>
                  </a:lnTo>
                  <a:lnTo>
                    <a:pt x="46" y="270"/>
                  </a:lnTo>
                  <a:lnTo>
                    <a:pt x="52" y="282"/>
                  </a:lnTo>
                  <a:lnTo>
                    <a:pt x="58" y="291"/>
                  </a:lnTo>
                  <a:lnTo>
                    <a:pt x="62" y="288"/>
                  </a:lnTo>
                  <a:lnTo>
                    <a:pt x="66" y="286"/>
                  </a:lnTo>
                  <a:lnTo>
                    <a:pt x="71" y="283"/>
                  </a:lnTo>
                  <a:lnTo>
                    <a:pt x="76" y="280"/>
                  </a:lnTo>
                  <a:lnTo>
                    <a:pt x="81" y="278"/>
                  </a:lnTo>
                  <a:lnTo>
                    <a:pt x="85" y="276"/>
                  </a:lnTo>
                  <a:lnTo>
                    <a:pt x="91" y="273"/>
                  </a:lnTo>
                  <a:lnTo>
                    <a:pt x="95" y="271"/>
                  </a:lnTo>
                  <a:lnTo>
                    <a:pt x="88" y="268"/>
                  </a:lnTo>
                  <a:lnTo>
                    <a:pt x="83" y="262"/>
                  </a:lnTo>
                  <a:lnTo>
                    <a:pt x="77" y="256"/>
                  </a:lnTo>
                  <a:lnTo>
                    <a:pt x="71" y="249"/>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 name="Freeform 165"/>
            <p:cNvSpPr>
              <a:spLocks noChangeArrowheads="1"/>
            </p:cNvSpPr>
            <p:nvPr/>
          </p:nvSpPr>
          <p:spPr bwMode="auto">
            <a:xfrm>
              <a:off x="1745" y="1635"/>
              <a:ext cx="6" cy="30"/>
            </a:xfrm>
            <a:custGeom>
              <a:avLst/>
              <a:gdLst>
                <a:gd name="T0" fmla="*/ 0 w 67"/>
                <a:gd name="T1" fmla="*/ 0 h 297"/>
                <a:gd name="T2" fmla="*/ 0 w 67"/>
                <a:gd name="T3" fmla="*/ 0 h 297"/>
                <a:gd name="T4" fmla="*/ 0 w 67"/>
                <a:gd name="T5" fmla="*/ 0 h 297"/>
                <a:gd name="T6" fmla="*/ 0 w 67"/>
                <a:gd name="T7" fmla="*/ 0 h 297"/>
                <a:gd name="T8" fmla="*/ 0 w 67"/>
                <a:gd name="T9" fmla="*/ 0 h 297"/>
                <a:gd name="T10" fmla="*/ 0 w 67"/>
                <a:gd name="T11" fmla="*/ 0 h 297"/>
                <a:gd name="T12" fmla="*/ 0 w 67"/>
                <a:gd name="T13" fmla="*/ 0 h 297"/>
                <a:gd name="T14" fmla="*/ 0 w 67"/>
                <a:gd name="T15" fmla="*/ 0 h 297"/>
                <a:gd name="T16" fmla="*/ 0 w 67"/>
                <a:gd name="T17" fmla="*/ 0 h 297"/>
                <a:gd name="T18" fmla="*/ 0 w 67"/>
                <a:gd name="T19" fmla="*/ 0 h 297"/>
                <a:gd name="T20" fmla="*/ 0 w 67"/>
                <a:gd name="T21" fmla="*/ 0 h 297"/>
                <a:gd name="T22" fmla="*/ 0 w 67"/>
                <a:gd name="T23" fmla="*/ 0 h 297"/>
                <a:gd name="T24" fmla="*/ 0 w 67"/>
                <a:gd name="T25" fmla="*/ 0 h 297"/>
                <a:gd name="T26" fmla="*/ 0 w 67"/>
                <a:gd name="T27" fmla="*/ 0 h 297"/>
                <a:gd name="T28" fmla="*/ 0 w 67"/>
                <a:gd name="T29" fmla="*/ 0 h 297"/>
                <a:gd name="T30" fmla="*/ 0 w 67"/>
                <a:gd name="T31" fmla="*/ 0 h 297"/>
                <a:gd name="T32" fmla="*/ 0 w 67"/>
                <a:gd name="T33" fmla="*/ 0 h 297"/>
                <a:gd name="T34" fmla="*/ 0 w 67"/>
                <a:gd name="T35" fmla="*/ 0 h 297"/>
                <a:gd name="T36" fmla="*/ 0 w 67"/>
                <a:gd name="T37" fmla="*/ 0 h 297"/>
                <a:gd name="T38" fmla="*/ 0 w 67"/>
                <a:gd name="T39" fmla="*/ 0 h 297"/>
                <a:gd name="T40" fmla="*/ 0 w 67"/>
                <a:gd name="T41" fmla="*/ 0 h 297"/>
                <a:gd name="T42" fmla="*/ 0 w 67"/>
                <a:gd name="T43" fmla="*/ 0 h 297"/>
                <a:gd name="T44" fmla="*/ 0 w 67"/>
                <a:gd name="T45" fmla="*/ 0 h 297"/>
                <a:gd name="T46" fmla="*/ 0 w 67"/>
                <a:gd name="T47" fmla="*/ 0 h 297"/>
                <a:gd name="T48" fmla="*/ 0 w 67"/>
                <a:gd name="T49" fmla="*/ 0 h 297"/>
                <a:gd name="T50" fmla="*/ 0 w 67"/>
                <a:gd name="T51" fmla="*/ 0 h 297"/>
                <a:gd name="T52" fmla="*/ 0 w 67"/>
                <a:gd name="T53" fmla="*/ 0 h 297"/>
                <a:gd name="T54" fmla="*/ 0 w 67"/>
                <a:gd name="T55" fmla="*/ 0 h 297"/>
                <a:gd name="T56" fmla="*/ 0 w 67"/>
                <a:gd name="T57" fmla="*/ 0 h 297"/>
                <a:gd name="T58" fmla="*/ 0 w 67"/>
                <a:gd name="T59" fmla="*/ 0 h 297"/>
                <a:gd name="T60" fmla="*/ 0 w 67"/>
                <a:gd name="T61" fmla="*/ 0 h 297"/>
                <a:gd name="T62" fmla="*/ 0 w 67"/>
                <a:gd name="T63" fmla="*/ 0 h 297"/>
                <a:gd name="T64" fmla="*/ 0 w 67"/>
                <a:gd name="T65" fmla="*/ 0 h 297"/>
                <a:gd name="T66" fmla="*/ 0 w 67"/>
                <a:gd name="T67" fmla="*/ 0 h 297"/>
                <a:gd name="T68" fmla="*/ 0 w 67"/>
                <a:gd name="T69" fmla="*/ 0 h 297"/>
                <a:gd name="T70" fmla="*/ 0 w 67"/>
                <a:gd name="T71" fmla="*/ 0 h 297"/>
                <a:gd name="T72" fmla="*/ 0 w 67"/>
                <a:gd name="T73" fmla="*/ 0 h 297"/>
                <a:gd name="T74" fmla="*/ 0 w 67"/>
                <a:gd name="T75" fmla="*/ 0 h 297"/>
                <a:gd name="T76" fmla="*/ 0 w 67"/>
                <a:gd name="T77" fmla="*/ 0 h 297"/>
                <a:gd name="T78" fmla="*/ 0 w 67"/>
                <a:gd name="T79" fmla="*/ 0 h 297"/>
                <a:gd name="T80" fmla="*/ 0 w 67"/>
                <a:gd name="T81" fmla="*/ 0 h 297"/>
                <a:gd name="T82" fmla="*/ 0 w 67"/>
                <a:gd name="T83" fmla="*/ 0 h 297"/>
                <a:gd name="T84" fmla="*/ 0 w 67"/>
                <a:gd name="T85" fmla="*/ 0 h 297"/>
                <a:gd name="T86" fmla="*/ 0 w 67"/>
                <a:gd name="T87" fmla="*/ 0 h 297"/>
                <a:gd name="T88" fmla="*/ 0 w 67"/>
                <a:gd name="T89" fmla="*/ 0 h 297"/>
                <a:gd name="T90" fmla="*/ 0 w 67"/>
                <a:gd name="T91" fmla="*/ 0 h 297"/>
                <a:gd name="T92" fmla="*/ 0 w 67"/>
                <a:gd name="T93" fmla="*/ 0 h 297"/>
                <a:gd name="T94" fmla="*/ 0 w 67"/>
                <a:gd name="T95" fmla="*/ 0 h 297"/>
                <a:gd name="T96" fmla="*/ 0 w 67"/>
                <a:gd name="T97" fmla="*/ 0 h 2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297"/>
                <a:gd name="T149" fmla="*/ 67 w 67"/>
                <a:gd name="T150" fmla="*/ 297 h 2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297">
                  <a:moveTo>
                    <a:pt x="41" y="256"/>
                  </a:moveTo>
                  <a:lnTo>
                    <a:pt x="35" y="234"/>
                  </a:lnTo>
                  <a:lnTo>
                    <a:pt x="30" y="211"/>
                  </a:lnTo>
                  <a:lnTo>
                    <a:pt x="29" y="188"/>
                  </a:lnTo>
                  <a:lnTo>
                    <a:pt x="33" y="160"/>
                  </a:lnTo>
                  <a:lnTo>
                    <a:pt x="36" y="146"/>
                  </a:lnTo>
                  <a:lnTo>
                    <a:pt x="40" y="131"/>
                  </a:lnTo>
                  <a:lnTo>
                    <a:pt x="45" y="115"/>
                  </a:lnTo>
                  <a:lnTo>
                    <a:pt x="51" y="100"/>
                  </a:lnTo>
                  <a:lnTo>
                    <a:pt x="55" y="85"/>
                  </a:lnTo>
                  <a:lnTo>
                    <a:pt x="57" y="72"/>
                  </a:lnTo>
                  <a:lnTo>
                    <a:pt x="57" y="62"/>
                  </a:lnTo>
                  <a:lnTo>
                    <a:pt x="55" y="53"/>
                  </a:lnTo>
                  <a:lnTo>
                    <a:pt x="50" y="46"/>
                  </a:lnTo>
                  <a:lnTo>
                    <a:pt x="43" y="37"/>
                  </a:lnTo>
                  <a:lnTo>
                    <a:pt x="37" y="28"/>
                  </a:lnTo>
                  <a:lnTo>
                    <a:pt x="29" y="19"/>
                  </a:lnTo>
                  <a:lnTo>
                    <a:pt x="23" y="12"/>
                  </a:lnTo>
                  <a:lnTo>
                    <a:pt x="19" y="5"/>
                  </a:lnTo>
                  <a:lnTo>
                    <a:pt x="15" y="1"/>
                  </a:lnTo>
                  <a:lnTo>
                    <a:pt x="13" y="0"/>
                  </a:lnTo>
                  <a:lnTo>
                    <a:pt x="18" y="9"/>
                  </a:lnTo>
                  <a:lnTo>
                    <a:pt x="27" y="30"/>
                  </a:lnTo>
                  <a:lnTo>
                    <a:pt x="36" y="54"/>
                  </a:lnTo>
                  <a:lnTo>
                    <a:pt x="36" y="75"/>
                  </a:lnTo>
                  <a:lnTo>
                    <a:pt x="29" y="92"/>
                  </a:lnTo>
                  <a:lnTo>
                    <a:pt x="24" y="108"/>
                  </a:lnTo>
                  <a:lnTo>
                    <a:pt x="18" y="125"/>
                  </a:lnTo>
                  <a:lnTo>
                    <a:pt x="10" y="148"/>
                  </a:lnTo>
                  <a:lnTo>
                    <a:pt x="4" y="167"/>
                  </a:lnTo>
                  <a:lnTo>
                    <a:pt x="1" y="190"/>
                  </a:lnTo>
                  <a:lnTo>
                    <a:pt x="0" y="216"/>
                  </a:lnTo>
                  <a:lnTo>
                    <a:pt x="5" y="245"/>
                  </a:lnTo>
                  <a:lnTo>
                    <a:pt x="9" y="259"/>
                  </a:lnTo>
                  <a:lnTo>
                    <a:pt x="13" y="274"/>
                  </a:lnTo>
                  <a:lnTo>
                    <a:pt x="18" y="288"/>
                  </a:lnTo>
                  <a:lnTo>
                    <a:pt x="21" y="297"/>
                  </a:lnTo>
                  <a:lnTo>
                    <a:pt x="26" y="296"/>
                  </a:lnTo>
                  <a:lnTo>
                    <a:pt x="33" y="294"/>
                  </a:lnTo>
                  <a:lnTo>
                    <a:pt x="38" y="293"/>
                  </a:lnTo>
                  <a:lnTo>
                    <a:pt x="44" y="291"/>
                  </a:lnTo>
                  <a:lnTo>
                    <a:pt x="50" y="290"/>
                  </a:lnTo>
                  <a:lnTo>
                    <a:pt x="55" y="288"/>
                  </a:lnTo>
                  <a:lnTo>
                    <a:pt x="61" y="287"/>
                  </a:lnTo>
                  <a:lnTo>
                    <a:pt x="67" y="286"/>
                  </a:lnTo>
                  <a:lnTo>
                    <a:pt x="60" y="281"/>
                  </a:lnTo>
                  <a:lnTo>
                    <a:pt x="53" y="275"/>
                  </a:lnTo>
                  <a:lnTo>
                    <a:pt x="46" y="267"/>
                  </a:lnTo>
                  <a:lnTo>
                    <a:pt x="41" y="256"/>
                  </a:lnTo>
                  <a:close/>
                </a:path>
              </a:pathLst>
            </a:custGeom>
            <a:solidFill>
              <a:srgbClr val="FFB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75" name="Group 280"/>
          <p:cNvGrpSpPr>
            <a:grpSpLocks/>
          </p:cNvGrpSpPr>
          <p:nvPr/>
        </p:nvGrpSpPr>
        <p:grpSpPr bwMode="auto">
          <a:xfrm>
            <a:off x="1537806" y="1650791"/>
            <a:ext cx="3425346" cy="2344482"/>
            <a:chOff x="1066" y="1642"/>
            <a:chExt cx="1183" cy="861"/>
          </a:xfrm>
        </p:grpSpPr>
        <p:grpSp>
          <p:nvGrpSpPr>
            <p:cNvPr id="76" name="Group 281"/>
            <p:cNvGrpSpPr>
              <a:grpSpLocks/>
            </p:cNvGrpSpPr>
            <p:nvPr/>
          </p:nvGrpSpPr>
          <p:grpSpPr bwMode="auto">
            <a:xfrm>
              <a:off x="1066" y="1801"/>
              <a:ext cx="948" cy="702"/>
              <a:chOff x="1066" y="1801"/>
              <a:chExt cx="948" cy="702"/>
            </a:xfrm>
          </p:grpSpPr>
          <p:sp>
            <p:nvSpPr>
              <p:cNvPr id="78" name="Freeform 282"/>
              <p:cNvSpPr>
                <a:spLocks noChangeArrowheads="1"/>
              </p:cNvSpPr>
              <p:nvPr/>
            </p:nvSpPr>
            <p:spPr bwMode="auto">
              <a:xfrm>
                <a:off x="1102" y="2496"/>
                <a:ext cx="8" cy="7"/>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7" y="28"/>
                    </a:moveTo>
                    <a:lnTo>
                      <a:pt x="27" y="22"/>
                    </a:lnTo>
                    <a:lnTo>
                      <a:pt x="20" y="0"/>
                    </a:lnTo>
                    <a:lnTo>
                      <a:pt x="0" y="7"/>
                    </a:lnTo>
                    <a:lnTo>
                      <a:pt x="7" y="2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9" name="Freeform 283"/>
              <p:cNvSpPr>
                <a:spLocks noChangeArrowheads="1"/>
              </p:cNvSpPr>
              <p:nvPr/>
            </p:nvSpPr>
            <p:spPr bwMode="auto">
              <a:xfrm>
                <a:off x="1111" y="2489"/>
                <a:ext cx="2" cy="6"/>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w 27"/>
                  <a:gd name="T13" fmla="*/ 0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 name="connsiteX0" fmla="*/ 2593 w 10000"/>
                  <a:gd name="connsiteY0" fmla="*/ 10000 h 10000"/>
                  <a:gd name="connsiteX1" fmla="*/ 10000 w 10000"/>
                  <a:gd name="connsiteY1" fmla="*/ 7407 h 10000"/>
                  <a:gd name="connsiteX2" fmla="*/ 8889 w 10000"/>
                  <a:gd name="connsiteY2" fmla="*/ 3704 h 10000"/>
                  <a:gd name="connsiteX3" fmla="*/ 7407 w 10000"/>
                  <a:gd name="connsiteY3" fmla="*/ 0 h 10000"/>
                  <a:gd name="connsiteX4" fmla="*/ 0 w 10000"/>
                  <a:gd name="connsiteY4" fmla="*/ 1852 h 10000"/>
                  <a:gd name="connsiteX5" fmla="*/ 1481 w 10000"/>
                  <a:gd name="connsiteY5" fmla="*/ 7037 h 10000"/>
                  <a:gd name="connsiteX6" fmla="*/ 2593 w 10000"/>
                  <a:gd name="connsiteY6" fmla="*/ 10000 h 10000"/>
                  <a:gd name="connsiteX0" fmla="*/ 0 w 59101"/>
                  <a:gd name="connsiteY0" fmla="*/ 19406 h 19406"/>
                  <a:gd name="connsiteX1" fmla="*/ 59101 w 59101"/>
                  <a:gd name="connsiteY1" fmla="*/ 7407 h 19406"/>
                  <a:gd name="connsiteX2" fmla="*/ 57990 w 59101"/>
                  <a:gd name="connsiteY2" fmla="*/ 3704 h 19406"/>
                  <a:gd name="connsiteX3" fmla="*/ 56508 w 59101"/>
                  <a:gd name="connsiteY3" fmla="*/ 0 h 19406"/>
                  <a:gd name="connsiteX4" fmla="*/ 49101 w 59101"/>
                  <a:gd name="connsiteY4" fmla="*/ 1852 h 19406"/>
                  <a:gd name="connsiteX5" fmla="*/ 50582 w 59101"/>
                  <a:gd name="connsiteY5" fmla="*/ 7037 h 19406"/>
                  <a:gd name="connsiteX6" fmla="*/ 0 w 59101"/>
                  <a:gd name="connsiteY6" fmla="*/ 19406 h 19406"/>
                  <a:gd name="connsiteX0" fmla="*/ 1481 w 10000"/>
                  <a:gd name="connsiteY0" fmla="*/ 7037 h 7407"/>
                  <a:gd name="connsiteX1" fmla="*/ 10000 w 10000"/>
                  <a:gd name="connsiteY1" fmla="*/ 7407 h 7407"/>
                  <a:gd name="connsiteX2" fmla="*/ 8889 w 10000"/>
                  <a:gd name="connsiteY2" fmla="*/ 3704 h 7407"/>
                  <a:gd name="connsiteX3" fmla="*/ 7407 w 10000"/>
                  <a:gd name="connsiteY3" fmla="*/ 0 h 7407"/>
                  <a:gd name="connsiteX4" fmla="*/ 0 w 10000"/>
                  <a:gd name="connsiteY4" fmla="*/ 1852 h 7407"/>
                  <a:gd name="connsiteX5" fmla="*/ 1481 w 10000"/>
                  <a:gd name="connsiteY5" fmla="*/ 7037 h 7407"/>
                  <a:gd name="connsiteX0" fmla="*/ 0 w 10000"/>
                  <a:gd name="connsiteY0" fmla="*/ 2500 h 10000"/>
                  <a:gd name="connsiteX1" fmla="*/ 10000 w 10000"/>
                  <a:gd name="connsiteY1" fmla="*/ 10000 h 10000"/>
                  <a:gd name="connsiteX2" fmla="*/ 8889 w 10000"/>
                  <a:gd name="connsiteY2" fmla="*/ 5001 h 10000"/>
                  <a:gd name="connsiteX3" fmla="*/ 7407 w 10000"/>
                  <a:gd name="connsiteY3" fmla="*/ 0 h 10000"/>
                  <a:gd name="connsiteX4" fmla="*/ 0 w 10000"/>
                  <a:gd name="connsiteY4" fmla="*/ 2500 h 10000"/>
                  <a:gd name="connsiteX0" fmla="*/ 0 w 2593"/>
                  <a:gd name="connsiteY0" fmla="*/ 0 h 10000"/>
                  <a:gd name="connsiteX1" fmla="*/ 2593 w 2593"/>
                  <a:gd name="connsiteY1" fmla="*/ 10000 h 10000"/>
                  <a:gd name="connsiteX2" fmla="*/ 1482 w 2593"/>
                  <a:gd name="connsiteY2" fmla="*/ 5001 h 10000"/>
                  <a:gd name="connsiteX3" fmla="*/ 0 w 2593"/>
                  <a:gd name="connsiteY3" fmla="*/ 0 h 10000"/>
                  <a:gd name="connsiteX0" fmla="*/ 0 w 4285"/>
                  <a:gd name="connsiteY0" fmla="*/ 0 h 4999"/>
                  <a:gd name="connsiteX1" fmla="*/ 4285 w 4285"/>
                  <a:gd name="connsiteY1" fmla="*/ 4999 h 4999"/>
                  <a:gd name="connsiteX2" fmla="*/ 0 w 4285"/>
                  <a:gd name="connsiteY2" fmla="*/ 0 h 4999"/>
                </a:gdLst>
                <a:ahLst/>
                <a:cxnLst>
                  <a:cxn ang="0">
                    <a:pos x="connsiteX0" y="connsiteY0"/>
                  </a:cxn>
                  <a:cxn ang="0">
                    <a:pos x="connsiteX1" y="connsiteY1"/>
                  </a:cxn>
                  <a:cxn ang="0">
                    <a:pos x="connsiteX2" y="connsiteY2"/>
                  </a:cxn>
                </a:cxnLst>
                <a:rect l="l" t="t" r="r" b="b"/>
                <a:pathLst>
                  <a:path w="4285" h="4999">
                    <a:moveTo>
                      <a:pt x="0" y="0"/>
                    </a:moveTo>
                    <a:lnTo>
                      <a:pt x="4285" y="4999"/>
                    </a:lnTo>
                    <a:lnTo>
                      <a:pt x="0" y="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0" name="Freeform 284"/>
              <p:cNvSpPr>
                <a:spLocks noChangeArrowheads="1"/>
              </p:cNvSpPr>
              <p:nvPr/>
            </p:nvSpPr>
            <p:spPr bwMode="auto">
              <a:xfrm>
                <a:off x="1099" y="2469"/>
                <a:ext cx="2" cy="6"/>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60000 65536"/>
                  <a:gd name="T15" fmla="*/ 0 60000 65536"/>
                  <a:gd name="T16" fmla="*/ 0 60000 65536"/>
                  <a:gd name="T17" fmla="*/ 0 60000 65536"/>
                  <a:gd name="T18" fmla="*/ 0 60000 65536"/>
                  <a:gd name="T19" fmla="*/ 0 60000 65536"/>
                  <a:gd name="T20" fmla="*/ 0 60000 65536"/>
                  <a:gd name="T21" fmla="*/ 0 w 26"/>
                  <a:gd name="T22" fmla="*/ 0 h 26"/>
                  <a:gd name="T23" fmla="*/ 26 w 26"/>
                  <a:gd name="T24" fmla="*/ 26 h 26"/>
                  <a:gd name="connsiteX0" fmla="*/ 769 w 10000"/>
                  <a:gd name="connsiteY0" fmla="*/ 3462 h 7692"/>
                  <a:gd name="connsiteX1" fmla="*/ 10000 w 10000"/>
                  <a:gd name="connsiteY1" fmla="*/ 7692 h 7692"/>
                  <a:gd name="connsiteX2" fmla="*/ 8462 w 10000"/>
                  <a:gd name="connsiteY2" fmla="*/ 385 h 7692"/>
                  <a:gd name="connsiteX3" fmla="*/ 7692 w 10000"/>
                  <a:gd name="connsiteY3" fmla="*/ 0 h 7692"/>
                  <a:gd name="connsiteX4" fmla="*/ 0 w 10000"/>
                  <a:gd name="connsiteY4" fmla="*/ 1538 h 7692"/>
                  <a:gd name="connsiteX5" fmla="*/ 769 w 10000"/>
                  <a:gd name="connsiteY5" fmla="*/ 3462 h 7692"/>
                  <a:gd name="connsiteX0" fmla="*/ 0 w 10000"/>
                  <a:gd name="connsiteY0" fmla="*/ 1999 h 10000"/>
                  <a:gd name="connsiteX1" fmla="*/ 10000 w 10000"/>
                  <a:gd name="connsiteY1" fmla="*/ 10000 h 10000"/>
                  <a:gd name="connsiteX2" fmla="*/ 8462 w 10000"/>
                  <a:gd name="connsiteY2" fmla="*/ 501 h 10000"/>
                  <a:gd name="connsiteX3" fmla="*/ 7692 w 10000"/>
                  <a:gd name="connsiteY3" fmla="*/ 0 h 10000"/>
                  <a:gd name="connsiteX4" fmla="*/ 0 w 10000"/>
                  <a:gd name="connsiteY4" fmla="*/ 1999 h 10000"/>
                  <a:gd name="connsiteX0" fmla="*/ 0 w 2308"/>
                  <a:gd name="connsiteY0" fmla="*/ 0 h 10000"/>
                  <a:gd name="connsiteX1" fmla="*/ 2308 w 2308"/>
                  <a:gd name="connsiteY1" fmla="*/ 10000 h 10000"/>
                  <a:gd name="connsiteX2" fmla="*/ 770 w 2308"/>
                  <a:gd name="connsiteY2" fmla="*/ 501 h 10000"/>
                  <a:gd name="connsiteX3" fmla="*/ 0 w 2308"/>
                  <a:gd name="connsiteY3" fmla="*/ 0 h 10000"/>
                </a:gdLst>
                <a:ahLst/>
                <a:cxnLst>
                  <a:cxn ang="0">
                    <a:pos x="connsiteX0" y="connsiteY0"/>
                  </a:cxn>
                  <a:cxn ang="0">
                    <a:pos x="connsiteX1" y="connsiteY1"/>
                  </a:cxn>
                  <a:cxn ang="0">
                    <a:pos x="connsiteX2" y="connsiteY2"/>
                  </a:cxn>
                  <a:cxn ang="0">
                    <a:pos x="connsiteX3" y="connsiteY3"/>
                  </a:cxn>
                </a:cxnLst>
                <a:rect l="l" t="t" r="r" b="b"/>
                <a:pathLst>
                  <a:path w="2308" h="10000">
                    <a:moveTo>
                      <a:pt x="0" y="0"/>
                    </a:moveTo>
                    <a:lnTo>
                      <a:pt x="2308" y="10000"/>
                    </a:lnTo>
                    <a:lnTo>
                      <a:pt x="770" y="501"/>
                    </a:lnTo>
                    <a:lnTo>
                      <a:pt x="0" y="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1" name="Freeform 285"/>
              <p:cNvSpPr>
                <a:spLocks noChangeArrowheads="1"/>
              </p:cNvSpPr>
              <p:nvPr/>
            </p:nvSpPr>
            <p:spPr bwMode="auto">
              <a:xfrm>
                <a:off x="1091" y="2455"/>
                <a:ext cx="7"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4" y="26"/>
                    </a:moveTo>
                    <a:lnTo>
                      <a:pt x="24" y="22"/>
                    </a:lnTo>
                    <a:lnTo>
                      <a:pt x="20" y="0"/>
                    </a:lnTo>
                    <a:lnTo>
                      <a:pt x="0" y="4"/>
                    </a:lnTo>
                    <a:lnTo>
                      <a:pt x="4" y="26"/>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 name="Freeform 286"/>
              <p:cNvSpPr>
                <a:spLocks noChangeArrowheads="1"/>
              </p:cNvSpPr>
              <p:nvPr/>
            </p:nvSpPr>
            <p:spPr bwMode="auto">
              <a:xfrm flipH="1">
                <a:off x="1066" y="2442"/>
                <a:ext cx="2" cy="15"/>
              </a:xfrm>
              <a:custGeom>
                <a:avLst/>
                <a:gdLst>
                  <a:gd name="T0" fmla="*/ 0 w 23"/>
                  <a:gd name="T1" fmla="*/ 0 h 25"/>
                  <a:gd name="T2" fmla="*/ 0 w 23"/>
                  <a:gd name="T3" fmla="*/ 0 h 25"/>
                  <a:gd name="T4" fmla="*/ 0 w 23"/>
                  <a:gd name="T5" fmla="*/ 0 h 25"/>
                  <a:gd name="T6" fmla="*/ 0 w 23"/>
                  <a:gd name="T7" fmla="*/ 0 h 25"/>
                  <a:gd name="T8" fmla="*/ 0 w 23"/>
                  <a:gd name="T9" fmla="*/ 0 h 25"/>
                  <a:gd name="T10" fmla="*/ 0 60000 65536"/>
                  <a:gd name="T11" fmla="*/ 0 60000 65536"/>
                  <a:gd name="T12" fmla="*/ 0 60000 65536"/>
                  <a:gd name="T13" fmla="*/ 0 60000 65536"/>
                  <a:gd name="T14" fmla="*/ 0 60000 65536"/>
                  <a:gd name="T15" fmla="*/ 0 w 23"/>
                  <a:gd name="T16" fmla="*/ 0 h 25"/>
                  <a:gd name="T17" fmla="*/ 23 w 23"/>
                  <a:gd name="T18" fmla="*/ 25 h 25"/>
                  <a:gd name="connsiteX0" fmla="*/ 0 w 10000"/>
                  <a:gd name="connsiteY0" fmla="*/ 1200 h 8800"/>
                  <a:gd name="connsiteX1" fmla="*/ 10000 w 10000"/>
                  <a:gd name="connsiteY1" fmla="*/ 8800 h 8800"/>
                  <a:gd name="connsiteX2" fmla="*/ 9130 w 10000"/>
                  <a:gd name="connsiteY2" fmla="*/ 0 h 8800"/>
                  <a:gd name="connsiteX3" fmla="*/ 0 w 10000"/>
                  <a:gd name="connsiteY3" fmla="*/ 1200 h 8800"/>
                  <a:gd name="connsiteX0" fmla="*/ 0 w 870"/>
                  <a:gd name="connsiteY0" fmla="*/ 0 h 10000"/>
                  <a:gd name="connsiteX1" fmla="*/ 870 w 870"/>
                  <a:gd name="connsiteY1" fmla="*/ 10000 h 10000"/>
                  <a:gd name="connsiteX2" fmla="*/ 0 w 870"/>
                  <a:gd name="connsiteY2" fmla="*/ 0 h 10000"/>
                </a:gdLst>
                <a:ahLst/>
                <a:cxnLst>
                  <a:cxn ang="0">
                    <a:pos x="connsiteX0" y="connsiteY0"/>
                  </a:cxn>
                  <a:cxn ang="0">
                    <a:pos x="connsiteX1" y="connsiteY1"/>
                  </a:cxn>
                  <a:cxn ang="0">
                    <a:pos x="connsiteX2" y="connsiteY2"/>
                  </a:cxn>
                </a:cxnLst>
                <a:rect l="l" t="t" r="r" b="b"/>
                <a:pathLst>
                  <a:path w="870" h="10000">
                    <a:moveTo>
                      <a:pt x="0" y="0"/>
                    </a:moveTo>
                    <a:lnTo>
                      <a:pt x="870" y="10000"/>
                    </a:lnTo>
                    <a:lnTo>
                      <a:pt x="0" y="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3" name="Freeform 287"/>
              <p:cNvSpPr>
                <a:spLocks noChangeArrowheads="1"/>
              </p:cNvSpPr>
              <p:nvPr/>
            </p:nvSpPr>
            <p:spPr bwMode="auto">
              <a:xfrm>
                <a:off x="1087" y="2429"/>
                <a:ext cx="7" cy="6"/>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 y="23"/>
                    </a:moveTo>
                    <a:lnTo>
                      <a:pt x="23" y="21"/>
                    </a:lnTo>
                    <a:lnTo>
                      <a:pt x="22" y="0"/>
                    </a:lnTo>
                    <a:lnTo>
                      <a:pt x="0" y="1"/>
                    </a:lnTo>
                    <a:lnTo>
                      <a:pt x="1" y="2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4" name="Freeform 288"/>
              <p:cNvSpPr>
                <a:spLocks noChangeArrowheads="1"/>
              </p:cNvSpPr>
              <p:nvPr/>
            </p:nvSpPr>
            <p:spPr bwMode="auto">
              <a:xfrm>
                <a:off x="1087" y="2414"/>
                <a:ext cx="6"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60000 65536"/>
                  <a:gd name="T15" fmla="*/ 0 60000 65536"/>
                  <a:gd name="T16" fmla="*/ 0 60000 65536"/>
                  <a:gd name="T17" fmla="*/ 0 60000 65536"/>
                  <a:gd name="T18" fmla="*/ 0 60000 65536"/>
                  <a:gd name="T19" fmla="*/ 0 60000 65536"/>
                  <a:gd name="T20" fmla="*/ 0 60000 65536"/>
                  <a:gd name="T21" fmla="*/ 0 w 21"/>
                  <a:gd name="T22" fmla="*/ 0 h 22"/>
                  <a:gd name="T23" fmla="*/ 21 w 2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2">
                    <a:moveTo>
                      <a:pt x="0" y="22"/>
                    </a:moveTo>
                    <a:lnTo>
                      <a:pt x="21" y="21"/>
                    </a:lnTo>
                    <a:lnTo>
                      <a:pt x="21" y="9"/>
                    </a:lnTo>
                    <a:lnTo>
                      <a:pt x="21" y="0"/>
                    </a:lnTo>
                    <a:lnTo>
                      <a:pt x="0" y="0"/>
                    </a:lnTo>
                    <a:lnTo>
                      <a:pt x="0" y="9"/>
                    </a:lnTo>
                    <a:lnTo>
                      <a:pt x="0" y="22"/>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 name="Freeform 289"/>
              <p:cNvSpPr>
                <a:spLocks noChangeArrowheads="1"/>
              </p:cNvSpPr>
              <p:nvPr/>
            </p:nvSpPr>
            <p:spPr bwMode="auto">
              <a:xfrm>
                <a:off x="1087" y="2401"/>
                <a:ext cx="7" cy="6"/>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2"/>
                    </a:moveTo>
                    <a:lnTo>
                      <a:pt x="22" y="23"/>
                    </a:lnTo>
                    <a:lnTo>
                      <a:pt x="23" y="2"/>
                    </a:lnTo>
                    <a:lnTo>
                      <a:pt x="1" y="0"/>
                    </a:lnTo>
                    <a:lnTo>
                      <a:pt x="0" y="22"/>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6" name="Freeform 290"/>
              <p:cNvSpPr>
                <a:spLocks noChangeArrowheads="1"/>
              </p:cNvSpPr>
              <p:nvPr/>
            </p:nvSpPr>
            <p:spPr bwMode="auto">
              <a:xfrm>
                <a:off x="1088" y="2386"/>
                <a:ext cx="8" cy="7"/>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22"/>
                    </a:moveTo>
                    <a:lnTo>
                      <a:pt x="21" y="24"/>
                    </a:lnTo>
                    <a:lnTo>
                      <a:pt x="24" y="3"/>
                    </a:lnTo>
                    <a:lnTo>
                      <a:pt x="24" y="4"/>
                    </a:lnTo>
                    <a:lnTo>
                      <a:pt x="4" y="0"/>
                    </a:lnTo>
                    <a:lnTo>
                      <a:pt x="2" y="3"/>
                    </a:lnTo>
                    <a:lnTo>
                      <a:pt x="0" y="22"/>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7" name="Freeform 291"/>
              <p:cNvSpPr>
                <a:spLocks noChangeArrowheads="1"/>
              </p:cNvSpPr>
              <p:nvPr/>
            </p:nvSpPr>
            <p:spPr bwMode="auto">
              <a:xfrm>
                <a:off x="1090" y="2372"/>
                <a:ext cx="7" cy="7"/>
              </a:xfrm>
              <a:custGeom>
                <a:avLst/>
                <a:gdLst>
                  <a:gd name="T0" fmla="*/ 0 w 25"/>
                  <a:gd name="T1" fmla="*/ 0 h 25"/>
                  <a:gd name="T2" fmla="*/ 0 w 25"/>
                  <a:gd name="T3" fmla="*/ 0 h 25"/>
                  <a:gd name="T4" fmla="*/ 0 w 25"/>
                  <a:gd name="T5" fmla="*/ 0 h 25"/>
                  <a:gd name="T6" fmla="*/ 0 w 25"/>
                  <a:gd name="T7" fmla="*/ 0 h 25"/>
                  <a:gd name="T8" fmla="*/ 0 w 25"/>
                  <a:gd name="T9" fmla="*/ 0 h 25"/>
                  <a:gd name="T10" fmla="*/ 0 w 25"/>
                  <a:gd name="T11" fmla="*/ 0 h 25"/>
                  <a:gd name="T12" fmla="*/ 0 w 25"/>
                  <a:gd name="T13" fmla="*/ 0 h 25"/>
                  <a:gd name="T14" fmla="*/ 0 w 25"/>
                  <a:gd name="T15" fmla="*/ 0 h 25"/>
                  <a:gd name="T16" fmla="*/ 0 w 25"/>
                  <a:gd name="T17" fmla="*/ 0 h 25"/>
                  <a:gd name="T18" fmla="*/ 0 w 25"/>
                  <a:gd name="T19" fmla="*/ 0 h 25"/>
                  <a:gd name="T20" fmla="*/ 0 w 25"/>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0" y="21"/>
                    </a:moveTo>
                    <a:lnTo>
                      <a:pt x="21" y="25"/>
                    </a:lnTo>
                    <a:lnTo>
                      <a:pt x="23" y="12"/>
                    </a:lnTo>
                    <a:lnTo>
                      <a:pt x="13" y="12"/>
                    </a:lnTo>
                    <a:lnTo>
                      <a:pt x="23" y="16"/>
                    </a:lnTo>
                    <a:lnTo>
                      <a:pt x="25" y="4"/>
                    </a:lnTo>
                    <a:lnTo>
                      <a:pt x="4" y="0"/>
                    </a:lnTo>
                    <a:lnTo>
                      <a:pt x="3" y="8"/>
                    </a:lnTo>
                    <a:lnTo>
                      <a:pt x="2" y="12"/>
                    </a:lnTo>
                    <a:lnTo>
                      <a:pt x="0" y="21"/>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8" name="Freeform 292"/>
              <p:cNvSpPr>
                <a:spLocks noChangeArrowheads="1"/>
              </p:cNvSpPr>
              <p:nvPr/>
            </p:nvSpPr>
            <p:spPr bwMode="auto">
              <a:xfrm>
                <a:off x="1093" y="2358"/>
                <a:ext cx="8" cy="8"/>
              </a:xfrm>
              <a:custGeom>
                <a:avLst/>
                <a:gdLst>
                  <a:gd name="T0" fmla="*/ 0 w 25"/>
                  <a:gd name="T1" fmla="*/ 0 h 27"/>
                  <a:gd name="T2" fmla="*/ 0 w 25"/>
                  <a:gd name="T3" fmla="*/ 0 h 27"/>
                  <a:gd name="T4" fmla="*/ 0 w 25"/>
                  <a:gd name="T5" fmla="*/ 0 h 27"/>
                  <a:gd name="T6" fmla="*/ 0 w 25"/>
                  <a:gd name="T7" fmla="*/ 0 h 27"/>
                  <a:gd name="T8" fmla="*/ 0 w 25"/>
                  <a:gd name="T9" fmla="*/ 0 h 27"/>
                  <a:gd name="T10" fmla="*/ 0 w 25"/>
                  <a:gd name="T11" fmla="*/ 0 h 27"/>
                  <a:gd name="T12" fmla="*/ 0 w 25"/>
                  <a:gd name="T13" fmla="*/ 0 h 27"/>
                  <a:gd name="T14" fmla="*/ 0 60000 65536"/>
                  <a:gd name="T15" fmla="*/ 0 60000 65536"/>
                  <a:gd name="T16" fmla="*/ 0 60000 65536"/>
                  <a:gd name="T17" fmla="*/ 0 60000 65536"/>
                  <a:gd name="T18" fmla="*/ 0 60000 65536"/>
                  <a:gd name="T19" fmla="*/ 0 60000 65536"/>
                  <a:gd name="T20" fmla="*/ 0 60000 65536"/>
                  <a:gd name="T21" fmla="*/ 0 w 25"/>
                  <a:gd name="T22" fmla="*/ 0 h 27"/>
                  <a:gd name="T23" fmla="*/ 25 w 2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7">
                    <a:moveTo>
                      <a:pt x="0" y="23"/>
                    </a:moveTo>
                    <a:lnTo>
                      <a:pt x="20" y="27"/>
                    </a:lnTo>
                    <a:lnTo>
                      <a:pt x="21" y="23"/>
                    </a:lnTo>
                    <a:lnTo>
                      <a:pt x="25" y="7"/>
                    </a:lnTo>
                    <a:lnTo>
                      <a:pt x="5" y="0"/>
                    </a:lnTo>
                    <a:lnTo>
                      <a:pt x="1" y="15"/>
                    </a:lnTo>
                    <a:lnTo>
                      <a:pt x="0" y="2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9" name="Freeform 293"/>
              <p:cNvSpPr>
                <a:spLocks noChangeArrowheads="1"/>
              </p:cNvSpPr>
              <p:nvPr/>
            </p:nvSpPr>
            <p:spPr bwMode="auto">
              <a:xfrm>
                <a:off x="1096" y="2344"/>
                <a:ext cx="8"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60000 65536"/>
                  <a:gd name="T15" fmla="*/ 0 60000 65536"/>
                  <a:gd name="T16" fmla="*/ 0 60000 65536"/>
                  <a:gd name="T17" fmla="*/ 0 60000 65536"/>
                  <a:gd name="T18" fmla="*/ 0 60000 65536"/>
                  <a:gd name="T19" fmla="*/ 0 60000 65536"/>
                  <a:gd name="T20" fmla="*/ 0 60000 65536"/>
                  <a:gd name="T21" fmla="*/ 0 w 27"/>
                  <a:gd name="T22" fmla="*/ 0 h 28"/>
                  <a:gd name="T23" fmla="*/ 27 w 2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8">
                    <a:moveTo>
                      <a:pt x="0" y="22"/>
                    </a:moveTo>
                    <a:lnTo>
                      <a:pt x="20" y="28"/>
                    </a:lnTo>
                    <a:lnTo>
                      <a:pt x="22" y="28"/>
                    </a:lnTo>
                    <a:lnTo>
                      <a:pt x="27" y="7"/>
                    </a:lnTo>
                    <a:lnTo>
                      <a:pt x="7" y="0"/>
                    </a:lnTo>
                    <a:lnTo>
                      <a:pt x="2" y="22"/>
                    </a:lnTo>
                    <a:lnTo>
                      <a:pt x="0" y="22"/>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0" name="Freeform 294"/>
              <p:cNvSpPr>
                <a:spLocks noChangeArrowheads="1"/>
              </p:cNvSpPr>
              <p:nvPr/>
            </p:nvSpPr>
            <p:spPr bwMode="auto">
              <a:xfrm>
                <a:off x="1102" y="2331"/>
                <a:ext cx="8" cy="8"/>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20"/>
                    </a:moveTo>
                    <a:lnTo>
                      <a:pt x="20" y="27"/>
                    </a:lnTo>
                    <a:lnTo>
                      <a:pt x="27" y="6"/>
                    </a:lnTo>
                    <a:lnTo>
                      <a:pt x="6" y="0"/>
                    </a:lnTo>
                    <a:lnTo>
                      <a:pt x="0" y="2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1" name="Freeform 295"/>
              <p:cNvSpPr>
                <a:spLocks noChangeArrowheads="1"/>
              </p:cNvSpPr>
              <p:nvPr/>
            </p:nvSpPr>
            <p:spPr bwMode="auto">
              <a:xfrm>
                <a:off x="1106" y="2318"/>
                <a:ext cx="9" cy="7"/>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20"/>
                    </a:moveTo>
                    <a:lnTo>
                      <a:pt x="20" y="28"/>
                    </a:lnTo>
                    <a:lnTo>
                      <a:pt x="28" y="8"/>
                    </a:lnTo>
                    <a:lnTo>
                      <a:pt x="8" y="0"/>
                    </a:lnTo>
                    <a:lnTo>
                      <a:pt x="0" y="2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2" name="Freeform 296"/>
              <p:cNvSpPr>
                <a:spLocks noChangeArrowheads="1"/>
              </p:cNvSpPr>
              <p:nvPr/>
            </p:nvSpPr>
            <p:spPr bwMode="auto">
              <a:xfrm>
                <a:off x="1111" y="2304"/>
                <a:ext cx="9" cy="9"/>
              </a:xfrm>
              <a:custGeom>
                <a:avLst/>
                <a:gdLst>
                  <a:gd name="T0" fmla="*/ 0 w 28"/>
                  <a:gd name="T1" fmla="*/ 0 h 29"/>
                  <a:gd name="T2" fmla="*/ 0 w 28"/>
                  <a:gd name="T3" fmla="*/ 0 h 29"/>
                  <a:gd name="T4" fmla="*/ 0 w 28"/>
                  <a:gd name="T5" fmla="*/ 0 h 29"/>
                  <a:gd name="T6" fmla="*/ 0 w 28"/>
                  <a:gd name="T7" fmla="*/ 0 h 29"/>
                  <a:gd name="T8" fmla="*/ 0 w 28"/>
                  <a:gd name="T9" fmla="*/ 0 h 29"/>
                  <a:gd name="T10" fmla="*/ 0 w 28"/>
                  <a:gd name="T11" fmla="*/ 0 h 29"/>
                  <a:gd name="T12" fmla="*/ 0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0" y="21"/>
                    </a:moveTo>
                    <a:lnTo>
                      <a:pt x="20" y="29"/>
                    </a:lnTo>
                    <a:lnTo>
                      <a:pt x="22" y="26"/>
                    </a:lnTo>
                    <a:lnTo>
                      <a:pt x="28" y="9"/>
                    </a:lnTo>
                    <a:lnTo>
                      <a:pt x="8" y="0"/>
                    </a:lnTo>
                    <a:lnTo>
                      <a:pt x="1" y="18"/>
                    </a:lnTo>
                    <a:lnTo>
                      <a:pt x="0" y="21"/>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3" name="Freeform 297"/>
              <p:cNvSpPr>
                <a:spLocks noChangeArrowheads="1"/>
              </p:cNvSpPr>
              <p:nvPr/>
            </p:nvSpPr>
            <p:spPr bwMode="auto">
              <a:xfrm>
                <a:off x="1118" y="2292"/>
                <a:ext cx="8" cy="7"/>
              </a:xfrm>
              <a:custGeom>
                <a:avLst/>
                <a:gdLst>
                  <a:gd name="T0" fmla="*/ 0 w 28"/>
                  <a:gd name="T1" fmla="*/ 0 h 27"/>
                  <a:gd name="T2" fmla="*/ 0 w 28"/>
                  <a:gd name="T3" fmla="*/ 0 h 27"/>
                  <a:gd name="T4" fmla="*/ 0 w 28"/>
                  <a:gd name="T5" fmla="*/ 0 h 27"/>
                  <a:gd name="T6" fmla="*/ 0 w 28"/>
                  <a:gd name="T7" fmla="*/ 0 h 27"/>
                  <a:gd name="T8" fmla="*/ 0 w 28"/>
                  <a:gd name="T9" fmla="*/ 0 h 27"/>
                  <a:gd name="T10" fmla="*/ 0 w 28"/>
                  <a:gd name="T11" fmla="*/ 0 h 27"/>
                  <a:gd name="T12" fmla="*/ 0 w 28"/>
                  <a:gd name="T13" fmla="*/ 0 h 27"/>
                  <a:gd name="T14" fmla="*/ 0 60000 65536"/>
                  <a:gd name="T15" fmla="*/ 0 60000 65536"/>
                  <a:gd name="T16" fmla="*/ 0 60000 65536"/>
                  <a:gd name="T17" fmla="*/ 0 60000 65536"/>
                  <a:gd name="T18" fmla="*/ 0 60000 65536"/>
                  <a:gd name="T19" fmla="*/ 0 60000 65536"/>
                  <a:gd name="T20" fmla="*/ 0 60000 65536"/>
                  <a:gd name="T21" fmla="*/ 0 w 28"/>
                  <a:gd name="T22" fmla="*/ 0 h 27"/>
                  <a:gd name="T23" fmla="*/ 28 w 2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7">
                    <a:moveTo>
                      <a:pt x="0" y="19"/>
                    </a:moveTo>
                    <a:lnTo>
                      <a:pt x="20" y="27"/>
                    </a:lnTo>
                    <a:lnTo>
                      <a:pt x="24" y="18"/>
                    </a:lnTo>
                    <a:lnTo>
                      <a:pt x="28" y="9"/>
                    </a:lnTo>
                    <a:lnTo>
                      <a:pt x="8" y="0"/>
                    </a:lnTo>
                    <a:lnTo>
                      <a:pt x="4" y="10"/>
                    </a:lnTo>
                    <a:lnTo>
                      <a:pt x="0" y="1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4" name="Freeform 298"/>
              <p:cNvSpPr>
                <a:spLocks noChangeArrowheads="1"/>
              </p:cNvSpPr>
              <p:nvPr/>
            </p:nvSpPr>
            <p:spPr bwMode="auto">
              <a:xfrm>
                <a:off x="1123" y="2279"/>
                <a:ext cx="9" cy="8"/>
              </a:xfrm>
              <a:custGeom>
                <a:avLst/>
                <a:gdLst>
                  <a:gd name="T0" fmla="*/ 0 w 29"/>
                  <a:gd name="T1" fmla="*/ 0 h 28"/>
                  <a:gd name="T2" fmla="*/ 0 w 29"/>
                  <a:gd name="T3" fmla="*/ 0 h 28"/>
                  <a:gd name="T4" fmla="*/ 0 w 29"/>
                  <a:gd name="T5" fmla="*/ 0 h 28"/>
                  <a:gd name="T6" fmla="*/ 0 w 29"/>
                  <a:gd name="T7" fmla="*/ 0 h 28"/>
                  <a:gd name="T8" fmla="*/ 0 w 29"/>
                  <a:gd name="T9" fmla="*/ 0 h 28"/>
                  <a:gd name="T10" fmla="*/ 0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0"/>
                    </a:moveTo>
                    <a:lnTo>
                      <a:pt x="21" y="28"/>
                    </a:lnTo>
                    <a:lnTo>
                      <a:pt x="29" y="11"/>
                    </a:lnTo>
                    <a:lnTo>
                      <a:pt x="29" y="9"/>
                    </a:lnTo>
                    <a:lnTo>
                      <a:pt x="10" y="0"/>
                    </a:lnTo>
                    <a:lnTo>
                      <a:pt x="8" y="3"/>
                    </a:lnTo>
                    <a:lnTo>
                      <a:pt x="0" y="2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5" name="Freeform 299"/>
              <p:cNvSpPr>
                <a:spLocks noChangeArrowheads="1"/>
              </p:cNvSpPr>
              <p:nvPr/>
            </p:nvSpPr>
            <p:spPr bwMode="auto">
              <a:xfrm>
                <a:off x="1129" y="2266"/>
                <a:ext cx="9" cy="8"/>
              </a:xfrm>
              <a:custGeom>
                <a:avLst/>
                <a:gdLst>
                  <a:gd name="T0" fmla="*/ 0 w 27"/>
                  <a:gd name="T1" fmla="*/ 0 h 29"/>
                  <a:gd name="T2" fmla="*/ 0 w 27"/>
                  <a:gd name="T3" fmla="*/ 0 h 29"/>
                  <a:gd name="T4" fmla="*/ 0 w 27"/>
                  <a:gd name="T5" fmla="*/ 0 h 29"/>
                  <a:gd name="T6" fmla="*/ 0 w 27"/>
                  <a:gd name="T7" fmla="*/ 0 h 29"/>
                  <a:gd name="T8" fmla="*/ 0 w 27"/>
                  <a:gd name="T9" fmla="*/ 0 h 29"/>
                  <a:gd name="T10" fmla="*/ 0 60000 65536"/>
                  <a:gd name="T11" fmla="*/ 0 60000 65536"/>
                  <a:gd name="T12" fmla="*/ 0 60000 65536"/>
                  <a:gd name="T13" fmla="*/ 0 60000 65536"/>
                  <a:gd name="T14" fmla="*/ 0 60000 65536"/>
                  <a:gd name="T15" fmla="*/ 0 w 27"/>
                  <a:gd name="T16" fmla="*/ 0 h 29"/>
                  <a:gd name="T17" fmla="*/ 27 w 27"/>
                  <a:gd name="T18" fmla="*/ 29 h 29"/>
                </a:gdLst>
                <a:ahLst/>
                <a:cxnLst>
                  <a:cxn ang="T10">
                    <a:pos x="T0" y="T1"/>
                  </a:cxn>
                  <a:cxn ang="T11">
                    <a:pos x="T2" y="T3"/>
                  </a:cxn>
                  <a:cxn ang="T12">
                    <a:pos x="T4" y="T5"/>
                  </a:cxn>
                  <a:cxn ang="T13">
                    <a:pos x="T6" y="T7"/>
                  </a:cxn>
                  <a:cxn ang="T14">
                    <a:pos x="T8" y="T9"/>
                  </a:cxn>
                </a:cxnLst>
                <a:rect l="T15" t="T16" r="T17" b="T18"/>
                <a:pathLst>
                  <a:path w="27" h="29">
                    <a:moveTo>
                      <a:pt x="0" y="20"/>
                    </a:moveTo>
                    <a:lnTo>
                      <a:pt x="19" y="29"/>
                    </a:lnTo>
                    <a:lnTo>
                      <a:pt x="27" y="9"/>
                    </a:lnTo>
                    <a:lnTo>
                      <a:pt x="8" y="0"/>
                    </a:lnTo>
                    <a:lnTo>
                      <a:pt x="0" y="2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6" name="Freeform 300"/>
              <p:cNvSpPr>
                <a:spLocks noChangeArrowheads="1"/>
              </p:cNvSpPr>
              <p:nvPr/>
            </p:nvSpPr>
            <p:spPr bwMode="auto">
              <a:xfrm>
                <a:off x="1136" y="2254"/>
                <a:ext cx="8" cy="7"/>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20"/>
                    </a:moveTo>
                    <a:lnTo>
                      <a:pt x="19" y="29"/>
                    </a:lnTo>
                    <a:lnTo>
                      <a:pt x="29" y="9"/>
                    </a:lnTo>
                    <a:lnTo>
                      <a:pt x="10" y="0"/>
                    </a:lnTo>
                    <a:lnTo>
                      <a:pt x="0" y="2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7" name="Freeform 301"/>
              <p:cNvSpPr>
                <a:spLocks noChangeArrowheads="1"/>
              </p:cNvSpPr>
              <p:nvPr/>
            </p:nvSpPr>
            <p:spPr bwMode="auto">
              <a:xfrm>
                <a:off x="1142" y="2240"/>
                <a:ext cx="9" cy="9"/>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0" y="21"/>
                    </a:moveTo>
                    <a:lnTo>
                      <a:pt x="19" y="30"/>
                    </a:lnTo>
                    <a:lnTo>
                      <a:pt x="28" y="10"/>
                    </a:lnTo>
                    <a:lnTo>
                      <a:pt x="9" y="0"/>
                    </a:lnTo>
                    <a:lnTo>
                      <a:pt x="0" y="21"/>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8" name="Freeform 302"/>
              <p:cNvSpPr>
                <a:spLocks noChangeArrowheads="1"/>
              </p:cNvSpPr>
              <p:nvPr/>
            </p:nvSpPr>
            <p:spPr bwMode="auto">
              <a:xfrm>
                <a:off x="1149" y="2228"/>
                <a:ext cx="8" cy="9"/>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60000 65536"/>
                  <a:gd name="T15" fmla="*/ 0 60000 65536"/>
                  <a:gd name="T16" fmla="*/ 0 60000 65536"/>
                  <a:gd name="T17" fmla="*/ 0 60000 65536"/>
                  <a:gd name="T18" fmla="*/ 0 60000 65536"/>
                  <a:gd name="T19" fmla="*/ 0 60000 65536"/>
                  <a:gd name="T20" fmla="*/ 0 60000 65536"/>
                  <a:gd name="T21" fmla="*/ 0 w 28"/>
                  <a:gd name="T22" fmla="*/ 0 h 30"/>
                  <a:gd name="T23" fmla="*/ 28 w 2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0">
                    <a:moveTo>
                      <a:pt x="0" y="21"/>
                    </a:moveTo>
                    <a:lnTo>
                      <a:pt x="19" y="30"/>
                    </a:lnTo>
                    <a:lnTo>
                      <a:pt x="25" y="18"/>
                    </a:lnTo>
                    <a:lnTo>
                      <a:pt x="28" y="10"/>
                    </a:lnTo>
                    <a:lnTo>
                      <a:pt x="9" y="0"/>
                    </a:lnTo>
                    <a:lnTo>
                      <a:pt x="5" y="10"/>
                    </a:lnTo>
                    <a:lnTo>
                      <a:pt x="0" y="21"/>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9" name="Freeform 303"/>
              <p:cNvSpPr>
                <a:spLocks noChangeArrowheads="1"/>
              </p:cNvSpPr>
              <p:nvPr/>
            </p:nvSpPr>
            <p:spPr bwMode="auto">
              <a:xfrm>
                <a:off x="1156" y="2216"/>
                <a:ext cx="8" cy="7"/>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19"/>
                    </a:moveTo>
                    <a:lnTo>
                      <a:pt x="19" y="28"/>
                    </a:lnTo>
                    <a:lnTo>
                      <a:pt x="28" y="9"/>
                    </a:lnTo>
                    <a:lnTo>
                      <a:pt x="9" y="0"/>
                    </a:lnTo>
                    <a:lnTo>
                      <a:pt x="0" y="1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0" name="Freeform 304"/>
              <p:cNvSpPr>
                <a:spLocks noChangeArrowheads="1"/>
              </p:cNvSpPr>
              <p:nvPr/>
            </p:nvSpPr>
            <p:spPr bwMode="auto">
              <a:xfrm>
                <a:off x="1163" y="2203"/>
                <a:ext cx="9" cy="9"/>
              </a:xfrm>
              <a:custGeom>
                <a:avLst/>
                <a:gdLst>
                  <a:gd name="T0" fmla="*/ 0 w 29"/>
                  <a:gd name="T1" fmla="*/ 0 h 28"/>
                  <a:gd name="T2" fmla="*/ 0 w 29"/>
                  <a:gd name="T3" fmla="*/ 0 h 28"/>
                  <a:gd name="T4" fmla="*/ 0 w 29"/>
                  <a:gd name="T5" fmla="*/ 0 h 28"/>
                  <a:gd name="T6" fmla="*/ 0 w 29"/>
                  <a:gd name="T7" fmla="*/ 0 h 28"/>
                  <a:gd name="T8" fmla="*/ 0 w 29"/>
                  <a:gd name="T9" fmla="*/ 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19"/>
                    </a:moveTo>
                    <a:lnTo>
                      <a:pt x="19" y="28"/>
                    </a:lnTo>
                    <a:lnTo>
                      <a:pt x="29" y="9"/>
                    </a:lnTo>
                    <a:lnTo>
                      <a:pt x="10" y="0"/>
                    </a:lnTo>
                    <a:lnTo>
                      <a:pt x="0" y="1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1" name="Freeform 305"/>
              <p:cNvSpPr>
                <a:spLocks noChangeArrowheads="1"/>
              </p:cNvSpPr>
              <p:nvPr/>
            </p:nvSpPr>
            <p:spPr bwMode="auto">
              <a:xfrm>
                <a:off x="1170" y="2190"/>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9"/>
                    </a:moveTo>
                    <a:lnTo>
                      <a:pt x="19" y="30"/>
                    </a:lnTo>
                    <a:lnTo>
                      <a:pt x="30" y="11"/>
                    </a:lnTo>
                    <a:lnTo>
                      <a:pt x="11" y="0"/>
                    </a:lnTo>
                    <a:lnTo>
                      <a:pt x="0" y="1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2" name="Freeform 306"/>
              <p:cNvSpPr>
                <a:spLocks noChangeArrowheads="1"/>
              </p:cNvSpPr>
              <p:nvPr/>
            </p:nvSpPr>
            <p:spPr bwMode="auto">
              <a:xfrm>
                <a:off x="1176" y="2179"/>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19"/>
                    </a:moveTo>
                    <a:lnTo>
                      <a:pt x="19" y="30"/>
                    </a:lnTo>
                    <a:lnTo>
                      <a:pt x="24" y="20"/>
                    </a:lnTo>
                    <a:lnTo>
                      <a:pt x="30" y="11"/>
                    </a:lnTo>
                    <a:lnTo>
                      <a:pt x="11" y="0"/>
                    </a:lnTo>
                    <a:lnTo>
                      <a:pt x="4" y="12"/>
                    </a:lnTo>
                    <a:lnTo>
                      <a:pt x="0" y="1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3" name="Freeform 307"/>
              <p:cNvSpPr>
                <a:spLocks noChangeArrowheads="1"/>
              </p:cNvSpPr>
              <p:nvPr/>
            </p:nvSpPr>
            <p:spPr bwMode="auto">
              <a:xfrm>
                <a:off x="1185" y="2166"/>
                <a:ext cx="9" cy="9"/>
              </a:xfrm>
              <a:custGeom>
                <a:avLst/>
                <a:gdLst>
                  <a:gd name="T0" fmla="*/ 0 w 31"/>
                  <a:gd name="T1" fmla="*/ 0 h 29"/>
                  <a:gd name="T2" fmla="*/ 0 w 31"/>
                  <a:gd name="T3" fmla="*/ 0 h 29"/>
                  <a:gd name="T4" fmla="*/ 0 w 31"/>
                  <a:gd name="T5" fmla="*/ 0 h 29"/>
                  <a:gd name="T6" fmla="*/ 0 w 31"/>
                  <a:gd name="T7" fmla="*/ 0 h 29"/>
                  <a:gd name="T8" fmla="*/ 0 w 31"/>
                  <a:gd name="T9" fmla="*/ 0 h 29"/>
                  <a:gd name="T10" fmla="*/ 0 w 31"/>
                  <a:gd name="T11" fmla="*/ 0 h 29"/>
                  <a:gd name="T12" fmla="*/ 0 w 31"/>
                  <a:gd name="T13" fmla="*/ 0 h 29"/>
                  <a:gd name="T14" fmla="*/ 0 60000 65536"/>
                  <a:gd name="T15" fmla="*/ 0 60000 65536"/>
                  <a:gd name="T16" fmla="*/ 0 60000 65536"/>
                  <a:gd name="T17" fmla="*/ 0 60000 65536"/>
                  <a:gd name="T18" fmla="*/ 0 60000 65536"/>
                  <a:gd name="T19" fmla="*/ 0 60000 65536"/>
                  <a:gd name="T20" fmla="*/ 0 60000 65536"/>
                  <a:gd name="T21" fmla="*/ 0 w 31"/>
                  <a:gd name="T22" fmla="*/ 0 h 29"/>
                  <a:gd name="T23" fmla="*/ 31 w 3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9">
                    <a:moveTo>
                      <a:pt x="0" y="18"/>
                    </a:moveTo>
                    <a:lnTo>
                      <a:pt x="18" y="29"/>
                    </a:lnTo>
                    <a:lnTo>
                      <a:pt x="31" y="10"/>
                    </a:lnTo>
                    <a:lnTo>
                      <a:pt x="29" y="10"/>
                    </a:lnTo>
                    <a:lnTo>
                      <a:pt x="12" y="0"/>
                    </a:lnTo>
                    <a:lnTo>
                      <a:pt x="10" y="2"/>
                    </a:lnTo>
                    <a:lnTo>
                      <a:pt x="0" y="1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4" name="Freeform 308"/>
              <p:cNvSpPr>
                <a:spLocks noChangeArrowheads="1"/>
              </p:cNvSpPr>
              <p:nvPr/>
            </p:nvSpPr>
            <p:spPr bwMode="auto">
              <a:xfrm>
                <a:off x="1192" y="2154"/>
                <a:ext cx="10" cy="8"/>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18"/>
                    </a:moveTo>
                    <a:lnTo>
                      <a:pt x="17" y="28"/>
                    </a:lnTo>
                    <a:lnTo>
                      <a:pt x="28" y="11"/>
                    </a:lnTo>
                    <a:lnTo>
                      <a:pt x="10" y="0"/>
                    </a:lnTo>
                    <a:lnTo>
                      <a:pt x="0" y="1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5" name="Freeform 309"/>
              <p:cNvSpPr>
                <a:spLocks noChangeArrowheads="1"/>
              </p:cNvSpPr>
              <p:nvPr/>
            </p:nvSpPr>
            <p:spPr bwMode="auto">
              <a:xfrm>
                <a:off x="1201" y="2142"/>
                <a:ext cx="9" cy="9"/>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19"/>
                    </a:moveTo>
                    <a:lnTo>
                      <a:pt x="18" y="31"/>
                    </a:lnTo>
                    <a:lnTo>
                      <a:pt x="30" y="13"/>
                    </a:lnTo>
                    <a:lnTo>
                      <a:pt x="13" y="0"/>
                    </a:lnTo>
                    <a:lnTo>
                      <a:pt x="0" y="1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6" name="Freeform 310"/>
              <p:cNvSpPr>
                <a:spLocks noChangeArrowheads="1"/>
              </p:cNvSpPr>
              <p:nvPr/>
            </p:nvSpPr>
            <p:spPr bwMode="auto">
              <a:xfrm>
                <a:off x="1209" y="2131"/>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8"/>
                    </a:moveTo>
                    <a:lnTo>
                      <a:pt x="18" y="30"/>
                    </a:lnTo>
                    <a:lnTo>
                      <a:pt x="30" y="13"/>
                    </a:lnTo>
                    <a:lnTo>
                      <a:pt x="12" y="0"/>
                    </a:lnTo>
                    <a:lnTo>
                      <a:pt x="0" y="1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7" name="Freeform 311"/>
              <p:cNvSpPr>
                <a:spLocks noChangeArrowheads="1"/>
              </p:cNvSpPr>
              <p:nvPr/>
            </p:nvSpPr>
            <p:spPr bwMode="auto">
              <a:xfrm>
                <a:off x="1218" y="2119"/>
                <a:ext cx="9" cy="9"/>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w 29"/>
                  <a:gd name="T11" fmla="*/ 0 h 30"/>
                  <a:gd name="T12" fmla="*/ 0 w 29"/>
                  <a:gd name="T13" fmla="*/ 0 h 30"/>
                  <a:gd name="T14" fmla="*/ 0 60000 65536"/>
                  <a:gd name="T15" fmla="*/ 0 60000 65536"/>
                  <a:gd name="T16" fmla="*/ 0 60000 65536"/>
                  <a:gd name="T17" fmla="*/ 0 60000 65536"/>
                  <a:gd name="T18" fmla="*/ 0 60000 65536"/>
                  <a:gd name="T19" fmla="*/ 0 60000 65536"/>
                  <a:gd name="T20" fmla="*/ 0 60000 65536"/>
                  <a:gd name="T21" fmla="*/ 0 w 29"/>
                  <a:gd name="T22" fmla="*/ 0 h 30"/>
                  <a:gd name="T23" fmla="*/ 29 w 29"/>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0">
                    <a:moveTo>
                      <a:pt x="0" y="18"/>
                    </a:moveTo>
                    <a:lnTo>
                      <a:pt x="17" y="30"/>
                    </a:lnTo>
                    <a:lnTo>
                      <a:pt x="18" y="27"/>
                    </a:lnTo>
                    <a:lnTo>
                      <a:pt x="29" y="14"/>
                    </a:lnTo>
                    <a:lnTo>
                      <a:pt x="13" y="0"/>
                    </a:lnTo>
                    <a:lnTo>
                      <a:pt x="4" y="12"/>
                    </a:lnTo>
                    <a:lnTo>
                      <a:pt x="0" y="1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8" name="Freeform 312"/>
              <p:cNvSpPr>
                <a:spLocks noChangeArrowheads="1"/>
              </p:cNvSpPr>
              <p:nvPr/>
            </p:nvSpPr>
            <p:spPr bwMode="auto">
              <a:xfrm>
                <a:off x="1227" y="2108"/>
                <a:ext cx="9" cy="9"/>
              </a:xfrm>
              <a:custGeom>
                <a:avLst/>
                <a:gdLst>
                  <a:gd name="T0" fmla="*/ 0 w 29"/>
                  <a:gd name="T1" fmla="*/ 0 h 31"/>
                  <a:gd name="T2" fmla="*/ 0 w 29"/>
                  <a:gd name="T3" fmla="*/ 0 h 31"/>
                  <a:gd name="T4" fmla="*/ 0 w 29"/>
                  <a:gd name="T5" fmla="*/ 0 h 31"/>
                  <a:gd name="T6" fmla="*/ 0 w 29"/>
                  <a:gd name="T7" fmla="*/ 0 h 31"/>
                  <a:gd name="T8" fmla="*/ 0 w 29"/>
                  <a:gd name="T9" fmla="*/ 0 h 31"/>
                  <a:gd name="T10" fmla="*/ 0 w 29"/>
                  <a:gd name="T11" fmla="*/ 0 h 31"/>
                  <a:gd name="T12" fmla="*/ 0 w 29"/>
                  <a:gd name="T13" fmla="*/ 0 h 31"/>
                  <a:gd name="T14" fmla="*/ 0 60000 65536"/>
                  <a:gd name="T15" fmla="*/ 0 60000 65536"/>
                  <a:gd name="T16" fmla="*/ 0 60000 65536"/>
                  <a:gd name="T17" fmla="*/ 0 60000 65536"/>
                  <a:gd name="T18" fmla="*/ 0 60000 65536"/>
                  <a:gd name="T19" fmla="*/ 0 60000 65536"/>
                  <a:gd name="T20" fmla="*/ 0 60000 65536"/>
                  <a:gd name="T21" fmla="*/ 0 w 29"/>
                  <a:gd name="T22" fmla="*/ 0 h 31"/>
                  <a:gd name="T23" fmla="*/ 29 w 2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1">
                    <a:moveTo>
                      <a:pt x="0" y="18"/>
                    </a:moveTo>
                    <a:lnTo>
                      <a:pt x="17" y="31"/>
                    </a:lnTo>
                    <a:lnTo>
                      <a:pt x="22" y="23"/>
                    </a:lnTo>
                    <a:lnTo>
                      <a:pt x="29" y="14"/>
                    </a:lnTo>
                    <a:lnTo>
                      <a:pt x="13" y="0"/>
                    </a:lnTo>
                    <a:lnTo>
                      <a:pt x="6" y="9"/>
                    </a:lnTo>
                    <a:lnTo>
                      <a:pt x="0" y="1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9" name="Freeform 313"/>
              <p:cNvSpPr>
                <a:spLocks noChangeArrowheads="1"/>
              </p:cNvSpPr>
              <p:nvPr/>
            </p:nvSpPr>
            <p:spPr bwMode="auto">
              <a:xfrm>
                <a:off x="1236" y="2097"/>
                <a:ext cx="9" cy="9"/>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18"/>
                    </a:moveTo>
                    <a:lnTo>
                      <a:pt x="16" y="31"/>
                    </a:lnTo>
                    <a:lnTo>
                      <a:pt x="30" y="14"/>
                    </a:lnTo>
                    <a:lnTo>
                      <a:pt x="13" y="0"/>
                    </a:lnTo>
                    <a:lnTo>
                      <a:pt x="0" y="1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0" name="Freeform 314"/>
              <p:cNvSpPr>
                <a:spLocks noChangeArrowheads="1"/>
              </p:cNvSpPr>
              <p:nvPr/>
            </p:nvSpPr>
            <p:spPr bwMode="auto">
              <a:xfrm>
                <a:off x="1246" y="2086"/>
                <a:ext cx="9" cy="9"/>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w 30"/>
                  <a:gd name="T11" fmla="*/ 0 h 31"/>
                  <a:gd name="T12" fmla="*/ 0 w 30"/>
                  <a:gd name="T13" fmla="*/ 0 h 31"/>
                  <a:gd name="T14" fmla="*/ 0 60000 65536"/>
                  <a:gd name="T15" fmla="*/ 0 60000 65536"/>
                  <a:gd name="T16" fmla="*/ 0 60000 65536"/>
                  <a:gd name="T17" fmla="*/ 0 60000 65536"/>
                  <a:gd name="T18" fmla="*/ 0 60000 65536"/>
                  <a:gd name="T19" fmla="*/ 0 60000 65536"/>
                  <a:gd name="T20" fmla="*/ 0 60000 65536"/>
                  <a:gd name="T21" fmla="*/ 0 w 30"/>
                  <a:gd name="T22" fmla="*/ 0 h 31"/>
                  <a:gd name="T23" fmla="*/ 30 w 3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1">
                    <a:moveTo>
                      <a:pt x="0" y="17"/>
                    </a:moveTo>
                    <a:lnTo>
                      <a:pt x="16" y="31"/>
                    </a:lnTo>
                    <a:lnTo>
                      <a:pt x="26" y="19"/>
                    </a:lnTo>
                    <a:lnTo>
                      <a:pt x="30" y="15"/>
                    </a:lnTo>
                    <a:lnTo>
                      <a:pt x="14" y="0"/>
                    </a:lnTo>
                    <a:lnTo>
                      <a:pt x="11" y="4"/>
                    </a:lnTo>
                    <a:lnTo>
                      <a:pt x="0" y="17"/>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1" name="Freeform 315"/>
              <p:cNvSpPr>
                <a:spLocks noChangeArrowheads="1"/>
              </p:cNvSpPr>
              <p:nvPr/>
            </p:nvSpPr>
            <p:spPr bwMode="auto">
              <a:xfrm>
                <a:off x="1256" y="2076"/>
                <a:ext cx="11" cy="9"/>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0" y="17"/>
                    </a:moveTo>
                    <a:lnTo>
                      <a:pt x="16" y="31"/>
                    </a:lnTo>
                    <a:lnTo>
                      <a:pt x="31" y="15"/>
                    </a:lnTo>
                    <a:lnTo>
                      <a:pt x="15" y="0"/>
                    </a:lnTo>
                    <a:lnTo>
                      <a:pt x="0" y="17"/>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2" name="Freeform 316"/>
              <p:cNvSpPr>
                <a:spLocks noChangeArrowheads="1"/>
              </p:cNvSpPr>
              <p:nvPr/>
            </p:nvSpPr>
            <p:spPr bwMode="auto">
              <a:xfrm>
                <a:off x="1266" y="2065"/>
                <a:ext cx="9" cy="9"/>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w 29"/>
                  <a:gd name="T11" fmla="*/ 0 h 30"/>
                  <a:gd name="T12" fmla="*/ 0 w 29"/>
                  <a:gd name="T13" fmla="*/ 0 h 30"/>
                  <a:gd name="T14" fmla="*/ 0 60000 65536"/>
                  <a:gd name="T15" fmla="*/ 0 60000 65536"/>
                  <a:gd name="T16" fmla="*/ 0 60000 65536"/>
                  <a:gd name="T17" fmla="*/ 0 60000 65536"/>
                  <a:gd name="T18" fmla="*/ 0 60000 65536"/>
                  <a:gd name="T19" fmla="*/ 0 60000 65536"/>
                  <a:gd name="T20" fmla="*/ 0 60000 65536"/>
                  <a:gd name="T21" fmla="*/ 0 w 29"/>
                  <a:gd name="T22" fmla="*/ 0 h 30"/>
                  <a:gd name="T23" fmla="*/ 29 w 29"/>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0">
                    <a:moveTo>
                      <a:pt x="0" y="15"/>
                    </a:moveTo>
                    <a:lnTo>
                      <a:pt x="16" y="30"/>
                    </a:lnTo>
                    <a:lnTo>
                      <a:pt x="29" y="15"/>
                    </a:lnTo>
                    <a:lnTo>
                      <a:pt x="15" y="0"/>
                    </a:lnTo>
                    <a:lnTo>
                      <a:pt x="0" y="15"/>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3" name="Freeform 317"/>
              <p:cNvSpPr>
                <a:spLocks noChangeArrowheads="1"/>
              </p:cNvSpPr>
              <p:nvPr/>
            </p:nvSpPr>
            <p:spPr bwMode="auto">
              <a:xfrm>
                <a:off x="1277" y="2055"/>
                <a:ext cx="9" cy="9"/>
              </a:xfrm>
              <a:custGeom>
                <a:avLst/>
                <a:gdLst>
                  <a:gd name="T0" fmla="*/ 0 w 31"/>
                  <a:gd name="T1" fmla="*/ 0 h 30"/>
                  <a:gd name="T2" fmla="*/ 0 w 31"/>
                  <a:gd name="T3" fmla="*/ 0 h 30"/>
                  <a:gd name="T4" fmla="*/ 0 w 31"/>
                  <a:gd name="T5" fmla="*/ 0 h 30"/>
                  <a:gd name="T6" fmla="*/ 0 w 31"/>
                  <a:gd name="T7" fmla="*/ 0 h 30"/>
                  <a:gd name="T8" fmla="*/ 0 w 31"/>
                  <a:gd name="T9" fmla="*/ 0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15"/>
                    </a:moveTo>
                    <a:lnTo>
                      <a:pt x="15" y="30"/>
                    </a:lnTo>
                    <a:lnTo>
                      <a:pt x="31" y="15"/>
                    </a:lnTo>
                    <a:lnTo>
                      <a:pt x="17" y="0"/>
                    </a:lnTo>
                    <a:lnTo>
                      <a:pt x="0" y="15"/>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4" name="Freeform 318"/>
              <p:cNvSpPr>
                <a:spLocks noChangeArrowheads="1"/>
              </p:cNvSpPr>
              <p:nvPr/>
            </p:nvSpPr>
            <p:spPr bwMode="auto">
              <a:xfrm>
                <a:off x="1288" y="2045"/>
                <a:ext cx="9" cy="9"/>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17"/>
                    </a:moveTo>
                    <a:lnTo>
                      <a:pt x="15" y="31"/>
                    </a:lnTo>
                    <a:lnTo>
                      <a:pt x="30" y="15"/>
                    </a:lnTo>
                    <a:lnTo>
                      <a:pt x="15" y="0"/>
                    </a:lnTo>
                    <a:lnTo>
                      <a:pt x="0" y="17"/>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5" name="Freeform 319"/>
              <p:cNvSpPr>
                <a:spLocks noChangeArrowheads="1"/>
              </p:cNvSpPr>
              <p:nvPr/>
            </p:nvSpPr>
            <p:spPr bwMode="auto">
              <a:xfrm>
                <a:off x="1299" y="2036"/>
                <a:ext cx="10" cy="9"/>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4"/>
                    </a:moveTo>
                    <a:lnTo>
                      <a:pt x="13" y="30"/>
                    </a:lnTo>
                    <a:lnTo>
                      <a:pt x="29" y="16"/>
                    </a:lnTo>
                    <a:lnTo>
                      <a:pt x="16" y="0"/>
                    </a:lnTo>
                    <a:lnTo>
                      <a:pt x="0" y="14"/>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6" name="Freeform 320"/>
              <p:cNvSpPr>
                <a:spLocks noChangeArrowheads="1"/>
              </p:cNvSpPr>
              <p:nvPr/>
            </p:nvSpPr>
            <p:spPr bwMode="auto">
              <a:xfrm>
                <a:off x="1311" y="2027"/>
                <a:ext cx="9" cy="9"/>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14"/>
                    </a:moveTo>
                    <a:lnTo>
                      <a:pt x="13" y="31"/>
                    </a:lnTo>
                    <a:lnTo>
                      <a:pt x="30" y="16"/>
                    </a:lnTo>
                    <a:lnTo>
                      <a:pt x="16" y="0"/>
                    </a:lnTo>
                    <a:lnTo>
                      <a:pt x="0" y="14"/>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7" name="Freeform 321"/>
              <p:cNvSpPr>
                <a:spLocks noChangeArrowheads="1"/>
              </p:cNvSpPr>
              <p:nvPr/>
            </p:nvSpPr>
            <p:spPr bwMode="auto">
              <a:xfrm>
                <a:off x="1323" y="2018"/>
                <a:ext cx="10" cy="8"/>
              </a:xfrm>
              <a:custGeom>
                <a:avLst/>
                <a:gdLst>
                  <a:gd name="T0" fmla="*/ 0 w 31"/>
                  <a:gd name="T1" fmla="*/ 0 h 28"/>
                  <a:gd name="T2" fmla="*/ 0 w 31"/>
                  <a:gd name="T3" fmla="*/ 0 h 28"/>
                  <a:gd name="T4" fmla="*/ 0 w 31"/>
                  <a:gd name="T5" fmla="*/ 0 h 28"/>
                  <a:gd name="T6" fmla="*/ 0 w 31"/>
                  <a:gd name="T7" fmla="*/ 0 h 28"/>
                  <a:gd name="T8" fmla="*/ 0 w 31"/>
                  <a:gd name="T9" fmla="*/ 0 h 28"/>
                  <a:gd name="T10" fmla="*/ 0 60000 65536"/>
                  <a:gd name="T11" fmla="*/ 0 60000 65536"/>
                  <a:gd name="T12" fmla="*/ 0 60000 65536"/>
                  <a:gd name="T13" fmla="*/ 0 60000 65536"/>
                  <a:gd name="T14" fmla="*/ 0 60000 65536"/>
                  <a:gd name="T15" fmla="*/ 0 w 31"/>
                  <a:gd name="T16" fmla="*/ 0 h 28"/>
                  <a:gd name="T17" fmla="*/ 31 w 31"/>
                  <a:gd name="T18" fmla="*/ 28 h 28"/>
                </a:gdLst>
                <a:ahLst/>
                <a:cxnLst>
                  <a:cxn ang="T10">
                    <a:pos x="T0" y="T1"/>
                  </a:cxn>
                  <a:cxn ang="T11">
                    <a:pos x="T2" y="T3"/>
                  </a:cxn>
                  <a:cxn ang="T12">
                    <a:pos x="T4" y="T5"/>
                  </a:cxn>
                  <a:cxn ang="T13">
                    <a:pos x="T6" y="T7"/>
                  </a:cxn>
                  <a:cxn ang="T14">
                    <a:pos x="T8" y="T9"/>
                  </a:cxn>
                </a:cxnLst>
                <a:rect l="T15" t="T16" r="T17" b="T18"/>
                <a:pathLst>
                  <a:path w="31" h="28">
                    <a:moveTo>
                      <a:pt x="0" y="12"/>
                    </a:moveTo>
                    <a:lnTo>
                      <a:pt x="14" y="28"/>
                    </a:lnTo>
                    <a:lnTo>
                      <a:pt x="31" y="16"/>
                    </a:lnTo>
                    <a:lnTo>
                      <a:pt x="18" y="0"/>
                    </a:lnTo>
                    <a:lnTo>
                      <a:pt x="0" y="12"/>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8" name="Freeform 322"/>
              <p:cNvSpPr>
                <a:spLocks noChangeArrowheads="1"/>
              </p:cNvSpPr>
              <p:nvPr/>
            </p:nvSpPr>
            <p:spPr bwMode="auto">
              <a:xfrm>
                <a:off x="1335" y="2009"/>
                <a:ext cx="9" cy="9"/>
              </a:xfrm>
              <a:custGeom>
                <a:avLst/>
                <a:gdLst>
                  <a:gd name="T0" fmla="*/ 0 w 31"/>
                  <a:gd name="T1" fmla="*/ 0 h 30"/>
                  <a:gd name="T2" fmla="*/ 0 w 31"/>
                  <a:gd name="T3" fmla="*/ 0 h 30"/>
                  <a:gd name="T4" fmla="*/ 0 w 31"/>
                  <a:gd name="T5" fmla="*/ 0 h 30"/>
                  <a:gd name="T6" fmla="*/ 0 w 31"/>
                  <a:gd name="T7" fmla="*/ 0 h 30"/>
                  <a:gd name="T8" fmla="*/ 0 w 31"/>
                  <a:gd name="T9" fmla="*/ 0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13"/>
                    </a:moveTo>
                    <a:lnTo>
                      <a:pt x="13" y="30"/>
                    </a:lnTo>
                    <a:lnTo>
                      <a:pt x="31" y="16"/>
                    </a:lnTo>
                    <a:lnTo>
                      <a:pt x="17" y="0"/>
                    </a:lnTo>
                    <a:lnTo>
                      <a:pt x="0" y="1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9" name="Freeform 323"/>
              <p:cNvSpPr>
                <a:spLocks noChangeArrowheads="1"/>
              </p:cNvSpPr>
              <p:nvPr/>
            </p:nvSpPr>
            <p:spPr bwMode="auto">
              <a:xfrm>
                <a:off x="1347" y="2001"/>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3"/>
                    </a:moveTo>
                    <a:lnTo>
                      <a:pt x="12" y="30"/>
                    </a:lnTo>
                    <a:lnTo>
                      <a:pt x="30" y="18"/>
                    </a:lnTo>
                    <a:lnTo>
                      <a:pt x="18" y="0"/>
                    </a:lnTo>
                    <a:lnTo>
                      <a:pt x="0" y="1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0" name="Freeform 324"/>
              <p:cNvSpPr>
                <a:spLocks noChangeArrowheads="1"/>
              </p:cNvSpPr>
              <p:nvPr/>
            </p:nvSpPr>
            <p:spPr bwMode="auto">
              <a:xfrm>
                <a:off x="1360" y="1993"/>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2"/>
                    </a:moveTo>
                    <a:lnTo>
                      <a:pt x="12" y="30"/>
                    </a:lnTo>
                    <a:lnTo>
                      <a:pt x="30" y="18"/>
                    </a:lnTo>
                    <a:lnTo>
                      <a:pt x="18" y="0"/>
                    </a:lnTo>
                    <a:lnTo>
                      <a:pt x="0" y="12"/>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1" name="Freeform 325"/>
              <p:cNvSpPr>
                <a:spLocks noChangeArrowheads="1"/>
              </p:cNvSpPr>
              <p:nvPr/>
            </p:nvSpPr>
            <p:spPr bwMode="auto">
              <a:xfrm>
                <a:off x="1373" y="1986"/>
                <a:ext cx="9" cy="9"/>
              </a:xfrm>
              <a:custGeom>
                <a:avLst/>
                <a:gdLst>
                  <a:gd name="T0" fmla="*/ 0 w 28"/>
                  <a:gd name="T1" fmla="*/ 0 h 29"/>
                  <a:gd name="T2" fmla="*/ 0 w 28"/>
                  <a:gd name="T3" fmla="*/ 0 h 29"/>
                  <a:gd name="T4" fmla="*/ 0 w 28"/>
                  <a:gd name="T5" fmla="*/ 0 h 29"/>
                  <a:gd name="T6" fmla="*/ 0 w 28"/>
                  <a:gd name="T7" fmla="*/ 0 h 29"/>
                  <a:gd name="T8" fmla="*/ 0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0" y="10"/>
                    </a:moveTo>
                    <a:lnTo>
                      <a:pt x="11" y="29"/>
                    </a:lnTo>
                    <a:lnTo>
                      <a:pt x="28" y="18"/>
                    </a:lnTo>
                    <a:lnTo>
                      <a:pt x="18" y="0"/>
                    </a:lnTo>
                    <a:lnTo>
                      <a:pt x="0" y="1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 name="Freeform 326"/>
              <p:cNvSpPr>
                <a:spLocks noChangeArrowheads="1"/>
              </p:cNvSpPr>
              <p:nvPr/>
            </p:nvSpPr>
            <p:spPr bwMode="auto">
              <a:xfrm>
                <a:off x="1386" y="1979"/>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1"/>
                    </a:moveTo>
                    <a:lnTo>
                      <a:pt x="11" y="30"/>
                    </a:lnTo>
                    <a:lnTo>
                      <a:pt x="30" y="19"/>
                    </a:lnTo>
                    <a:lnTo>
                      <a:pt x="19" y="0"/>
                    </a:lnTo>
                    <a:lnTo>
                      <a:pt x="0" y="11"/>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3" name="Freeform 327"/>
              <p:cNvSpPr>
                <a:spLocks noChangeArrowheads="1"/>
              </p:cNvSpPr>
              <p:nvPr/>
            </p:nvSpPr>
            <p:spPr bwMode="auto">
              <a:xfrm>
                <a:off x="1400" y="1972"/>
                <a:ext cx="9" cy="9"/>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9"/>
                    </a:moveTo>
                    <a:lnTo>
                      <a:pt x="8" y="29"/>
                    </a:lnTo>
                    <a:lnTo>
                      <a:pt x="29" y="20"/>
                    </a:lnTo>
                    <a:lnTo>
                      <a:pt x="21" y="0"/>
                    </a:lnTo>
                    <a:lnTo>
                      <a:pt x="0" y="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4" name="Freeform 328"/>
              <p:cNvSpPr>
                <a:spLocks noChangeArrowheads="1"/>
              </p:cNvSpPr>
              <p:nvPr/>
            </p:nvSpPr>
            <p:spPr bwMode="auto">
              <a:xfrm>
                <a:off x="1413" y="1967"/>
                <a:ext cx="9" cy="9"/>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60000 65536"/>
                  <a:gd name="T11" fmla="*/ 0 60000 65536"/>
                  <a:gd name="T12" fmla="*/ 0 60000 65536"/>
                  <a:gd name="T13" fmla="*/ 0 60000 65536"/>
                  <a:gd name="T14" fmla="*/ 0 60000 65536"/>
                  <a:gd name="T15" fmla="*/ 0 w 27"/>
                  <a:gd name="T16" fmla="*/ 0 h 30"/>
                  <a:gd name="T17" fmla="*/ 27 w 27"/>
                  <a:gd name="T18" fmla="*/ 30 h 30"/>
                </a:gdLst>
                <a:ahLst/>
                <a:cxnLst>
                  <a:cxn ang="T10">
                    <a:pos x="T0" y="T1"/>
                  </a:cxn>
                  <a:cxn ang="T11">
                    <a:pos x="T2" y="T3"/>
                  </a:cxn>
                  <a:cxn ang="T12">
                    <a:pos x="T4" y="T5"/>
                  </a:cxn>
                  <a:cxn ang="T13">
                    <a:pos x="T6" y="T7"/>
                  </a:cxn>
                  <a:cxn ang="T14">
                    <a:pos x="T8" y="T9"/>
                  </a:cxn>
                </a:cxnLst>
                <a:rect l="T15" t="T16" r="T17" b="T18"/>
                <a:pathLst>
                  <a:path w="27" h="30">
                    <a:moveTo>
                      <a:pt x="0" y="9"/>
                    </a:moveTo>
                    <a:lnTo>
                      <a:pt x="9" y="30"/>
                    </a:lnTo>
                    <a:lnTo>
                      <a:pt x="27" y="20"/>
                    </a:lnTo>
                    <a:lnTo>
                      <a:pt x="19" y="0"/>
                    </a:lnTo>
                    <a:lnTo>
                      <a:pt x="0" y="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5" name="Freeform 329"/>
              <p:cNvSpPr>
                <a:spLocks noChangeArrowheads="1"/>
              </p:cNvSpPr>
              <p:nvPr/>
            </p:nvSpPr>
            <p:spPr bwMode="auto">
              <a:xfrm>
                <a:off x="1428" y="1960"/>
                <a:ext cx="9" cy="9"/>
              </a:xfrm>
              <a:custGeom>
                <a:avLst/>
                <a:gdLst>
                  <a:gd name="T0" fmla="*/ 0 w 29"/>
                  <a:gd name="T1" fmla="*/ 0 h 28"/>
                  <a:gd name="T2" fmla="*/ 0 w 29"/>
                  <a:gd name="T3" fmla="*/ 0 h 28"/>
                  <a:gd name="T4" fmla="*/ 0 w 29"/>
                  <a:gd name="T5" fmla="*/ 0 h 28"/>
                  <a:gd name="T6" fmla="*/ 0 w 29"/>
                  <a:gd name="T7" fmla="*/ 0 h 28"/>
                  <a:gd name="T8" fmla="*/ 0 w 29"/>
                  <a:gd name="T9" fmla="*/ 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8"/>
                    </a:moveTo>
                    <a:lnTo>
                      <a:pt x="9" y="28"/>
                    </a:lnTo>
                    <a:lnTo>
                      <a:pt x="29" y="20"/>
                    </a:lnTo>
                    <a:lnTo>
                      <a:pt x="21" y="0"/>
                    </a:lnTo>
                    <a:lnTo>
                      <a:pt x="0" y="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6" name="Freeform 330"/>
              <p:cNvSpPr>
                <a:spLocks noChangeArrowheads="1"/>
              </p:cNvSpPr>
              <p:nvPr/>
            </p:nvSpPr>
            <p:spPr bwMode="auto">
              <a:xfrm>
                <a:off x="1442" y="1957"/>
                <a:ext cx="9" cy="7"/>
              </a:xfrm>
              <a:custGeom>
                <a:avLst/>
                <a:gdLst>
                  <a:gd name="T0" fmla="*/ 0 w 28"/>
                  <a:gd name="T1" fmla="*/ 0 h 27"/>
                  <a:gd name="T2" fmla="*/ 0 w 28"/>
                  <a:gd name="T3" fmla="*/ 0 h 27"/>
                  <a:gd name="T4" fmla="*/ 0 w 28"/>
                  <a:gd name="T5" fmla="*/ 0 h 27"/>
                  <a:gd name="T6" fmla="*/ 0 w 28"/>
                  <a:gd name="T7" fmla="*/ 0 h 27"/>
                  <a:gd name="T8" fmla="*/ 0 w 28"/>
                  <a:gd name="T9" fmla="*/ 0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0" y="7"/>
                    </a:moveTo>
                    <a:lnTo>
                      <a:pt x="7" y="27"/>
                    </a:lnTo>
                    <a:lnTo>
                      <a:pt x="28" y="20"/>
                    </a:lnTo>
                    <a:lnTo>
                      <a:pt x="21" y="0"/>
                    </a:lnTo>
                    <a:lnTo>
                      <a:pt x="0" y="7"/>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7" name="Freeform 331"/>
              <p:cNvSpPr>
                <a:spLocks noChangeArrowheads="1"/>
              </p:cNvSpPr>
              <p:nvPr/>
            </p:nvSpPr>
            <p:spPr bwMode="auto">
              <a:xfrm>
                <a:off x="1457" y="1953"/>
                <a:ext cx="9" cy="7"/>
              </a:xfrm>
              <a:custGeom>
                <a:avLst/>
                <a:gdLst>
                  <a:gd name="T0" fmla="*/ 0 w 27"/>
                  <a:gd name="T1" fmla="*/ 0 h 26"/>
                  <a:gd name="T2" fmla="*/ 0 w 27"/>
                  <a:gd name="T3" fmla="*/ 0 h 26"/>
                  <a:gd name="T4" fmla="*/ 0 w 27"/>
                  <a:gd name="T5" fmla="*/ 0 h 26"/>
                  <a:gd name="T6" fmla="*/ 0 w 27"/>
                  <a:gd name="T7" fmla="*/ 0 h 26"/>
                  <a:gd name="T8" fmla="*/ 0 w 27"/>
                  <a:gd name="T9" fmla="*/ 0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0" y="5"/>
                    </a:moveTo>
                    <a:lnTo>
                      <a:pt x="5" y="26"/>
                    </a:lnTo>
                    <a:lnTo>
                      <a:pt x="27" y="20"/>
                    </a:lnTo>
                    <a:lnTo>
                      <a:pt x="21" y="0"/>
                    </a:lnTo>
                    <a:lnTo>
                      <a:pt x="0" y="5"/>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8" name="Freeform 332"/>
              <p:cNvSpPr>
                <a:spLocks noChangeArrowheads="1"/>
              </p:cNvSpPr>
              <p:nvPr/>
            </p:nvSpPr>
            <p:spPr bwMode="auto">
              <a:xfrm>
                <a:off x="1472" y="1949"/>
                <a:ext cx="9"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0" y="6"/>
                    </a:moveTo>
                    <a:lnTo>
                      <a:pt x="4" y="26"/>
                    </a:lnTo>
                    <a:lnTo>
                      <a:pt x="25" y="20"/>
                    </a:lnTo>
                    <a:lnTo>
                      <a:pt x="21" y="0"/>
                    </a:lnTo>
                    <a:lnTo>
                      <a:pt x="0" y="6"/>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9" name="Freeform 333"/>
              <p:cNvSpPr>
                <a:spLocks noChangeArrowheads="1"/>
              </p:cNvSpPr>
              <p:nvPr/>
            </p:nvSpPr>
            <p:spPr bwMode="auto">
              <a:xfrm>
                <a:off x="1487" y="1946"/>
                <a:ext cx="8" cy="7"/>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4"/>
                  <a:gd name="T32" fmla="*/ 26 w 2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4">
                    <a:moveTo>
                      <a:pt x="0" y="4"/>
                    </a:moveTo>
                    <a:lnTo>
                      <a:pt x="4" y="24"/>
                    </a:lnTo>
                    <a:lnTo>
                      <a:pt x="10" y="24"/>
                    </a:lnTo>
                    <a:lnTo>
                      <a:pt x="6" y="14"/>
                    </a:lnTo>
                    <a:lnTo>
                      <a:pt x="6" y="24"/>
                    </a:lnTo>
                    <a:lnTo>
                      <a:pt x="26" y="20"/>
                    </a:lnTo>
                    <a:lnTo>
                      <a:pt x="22" y="0"/>
                    </a:lnTo>
                    <a:lnTo>
                      <a:pt x="6" y="3"/>
                    </a:lnTo>
                    <a:lnTo>
                      <a:pt x="2" y="4"/>
                    </a:lnTo>
                    <a:lnTo>
                      <a:pt x="0" y="4"/>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0" name="Freeform 334"/>
              <p:cNvSpPr>
                <a:spLocks noChangeArrowheads="1"/>
              </p:cNvSpPr>
              <p:nvPr/>
            </p:nvSpPr>
            <p:spPr bwMode="auto">
              <a:xfrm>
                <a:off x="1502" y="1944"/>
                <a:ext cx="9" cy="7"/>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60000 65536"/>
                  <a:gd name="T15" fmla="*/ 0 60000 65536"/>
                  <a:gd name="T16" fmla="*/ 0 60000 65536"/>
                  <a:gd name="T17" fmla="*/ 0 60000 65536"/>
                  <a:gd name="T18" fmla="*/ 0 60000 65536"/>
                  <a:gd name="T19" fmla="*/ 0 60000 65536"/>
                  <a:gd name="T20" fmla="*/ 0 60000 65536"/>
                  <a:gd name="T21" fmla="*/ 0 w 25"/>
                  <a:gd name="T22" fmla="*/ 0 h 24"/>
                  <a:gd name="T23" fmla="*/ 25 w 2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4">
                    <a:moveTo>
                      <a:pt x="0" y="4"/>
                    </a:moveTo>
                    <a:lnTo>
                      <a:pt x="5" y="24"/>
                    </a:lnTo>
                    <a:lnTo>
                      <a:pt x="11" y="23"/>
                    </a:lnTo>
                    <a:lnTo>
                      <a:pt x="25" y="22"/>
                    </a:lnTo>
                    <a:lnTo>
                      <a:pt x="22" y="0"/>
                    </a:lnTo>
                    <a:lnTo>
                      <a:pt x="11" y="1"/>
                    </a:lnTo>
                    <a:lnTo>
                      <a:pt x="0" y="4"/>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1" name="Freeform 335"/>
              <p:cNvSpPr>
                <a:spLocks noChangeArrowheads="1"/>
              </p:cNvSpPr>
              <p:nvPr/>
            </p:nvSpPr>
            <p:spPr bwMode="auto">
              <a:xfrm>
                <a:off x="1518" y="1941"/>
                <a:ext cx="8"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60000 65536"/>
                  <a:gd name="T15" fmla="*/ 0 60000 65536"/>
                  <a:gd name="T16" fmla="*/ 0 60000 65536"/>
                  <a:gd name="T17" fmla="*/ 0 60000 65536"/>
                  <a:gd name="T18" fmla="*/ 0 60000 65536"/>
                  <a:gd name="T19" fmla="*/ 0 60000 65536"/>
                  <a:gd name="T20" fmla="*/ 0 60000 65536"/>
                  <a:gd name="T21" fmla="*/ 0 w 24"/>
                  <a:gd name="T22" fmla="*/ 0 h 26"/>
                  <a:gd name="T23" fmla="*/ 24 w 2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6">
                    <a:moveTo>
                      <a:pt x="0" y="4"/>
                    </a:moveTo>
                    <a:lnTo>
                      <a:pt x="2" y="26"/>
                    </a:lnTo>
                    <a:lnTo>
                      <a:pt x="17" y="23"/>
                    </a:lnTo>
                    <a:lnTo>
                      <a:pt x="24" y="22"/>
                    </a:lnTo>
                    <a:lnTo>
                      <a:pt x="21" y="0"/>
                    </a:lnTo>
                    <a:lnTo>
                      <a:pt x="17" y="2"/>
                    </a:lnTo>
                    <a:lnTo>
                      <a:pt x="0" y="4"/>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2" name="Freeform 336"/>
              <p:cNvSpPr>
                <a:spLocks noChangeArrowheads="1"/>
              </p:cNvSpPr>
              <p:nvPr/>
            </p:nvSpPr>
            <p:spPr bwMode="auto">
              <a:xfrm>
                <a:off x="1533" y="1940"/>
                <a:ext cx="7" cy="7"/>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2"/>
                    </a:moveTo>
                    <a:lnTo>
                      <a:pt x="3" y="23"/>
                    </a:lnTo>
                    <a:lnTo>
                      <a:pt x="25" y="22"/>
                    </a:lnTo>
                    <a:lnTo>
                      <a:pt x="22" y="0"/>
                    </a:lnTo>
                    <a:lnTo>
                      <a:pt x="0" y="2"/>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3" name="Freeform 337"/>
              <p:cNvSpPr>
                <a:spLocks noChangeArrowheads="1"/>
              </p:cNvSpPr>
              <p:nvPr/>
            </p:nvSpPr>
            <p:spPr bwMode="auto">
              <a:xfrm>
                <a:off x="1548" y="1938"/>
                <a:ext cx="7" cy="7"/>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3"/>
                    </a:moveTo>
                    <a:lnTo>
                      <a:pt x="3" y="24"/>
                    </a:lnTo>
                    <a:lnTo>
                      <a:pt x="25" y="21"/>
                    </a:lnTo>
                    <a:lnTo>
                      <a:pt x="22" y="0"/>
                    </a:lnTo>
                    <a:lnTo>
                      <a:pt x="0" y="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4" name="Freeform 338"/>
              <p:cNvSpPr>
                <a:spLocks noChangeArrowheads="1"/>
              </p:cNvSpPr>
              <p:nvPr/>
            </p:nvSpPr>
            <p:spPr bwMode="auto">
              <a:xfrm>
                <a:off x="1563" y="1936"/>
                <a:ext cx="7" cy="8"/>
              </a:xfrm>
              <a:custGeom>
                <a:avLst/>
                <a:gdLst>
                  <a:gd name="T0" fmla="*/ 0 w 23"/>
                  <a:gd name="T1" fmla="*/ 0 h 25"/>
                  <a:gd name="T2" fmla="*/ 0 w 23"/>
                  <a:gd name="T3" fmla="*/ 0 h 25"/>
                  <a:gd name="T4" fmla="*/ 0 w 23"/>
                  <a:gd name="T5" fmla="*/ 0 h 25"/>
                  <a:gd name="T6" fmla="*/ 0 w 23"/>
                  <a:gd name="T7" fmla="*/ 0 h 25"/>
                  <a:gd name="T8" fmla="*/ 0 w 23"/>
                  <a:gd name="T9" fmla="*/ 0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0" y="3"/>
                    </a:moveTo>
                    <a:lnTo>
                      <a:pt x="2" y="25"/>
                    </a:lnTo>
                    <a:lnTo>
                      <a:pt x="23" y="22"/>
                    </a:lnTo>
                    <a:lnTo>
                      <a:pt x="22" y="0"/>
                    </a:lnTo>
                    <a:lnTo>
                      <a:pt x="0" y="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5" name="Freeform 339"/>
              <p:cNvSpPr>
                <a:spLocks noChangeArrowheads="1"/>
              </p:cNvSpPr>
              <p:nvPr/>
            </p:nvSpPr>
            <p:spPr bwMode="auto">
              <a:xfrm>
                <a:off x="1579" y="1935"/>
                <a:ext cx="6" cy="7"/>
              </a:xfrm>
              <a:custGeom>
                <a:avLst/>
                <a:gdLst>
                  <a:gd name="T0" fmla="*/ 0 w 22"/>
                  <a:gd name="T1" fmla="*/ 0 h 25"/>
                  <a:gd name="T2" fmla="*/ 0 w 22"/>
                  <a:gd name="T3" fmla="*/ 0 h 25"/>
                  <a:gd name="T4" fmla="*/ 0 w 22"/>
                  <a:gd name="T5" fmla="*/ 0 h 25"/>
                  <a:gd name="T6" fmla="*/ 0 w 22"/>
                  <a:gd name="T7" fmla="*/ 0 h 25"/>
                  <a:gd name="T8" fmla="*/ 0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3"/>
                    </a:moveTo>
                    <a:lnTo>
                      <a:pt x="1" y="25"/>
                    </a:lnTo>
                    <a:lnTo>
                      <a:pt x="22" y="22"/>
                    </a:lnTo>
                    <a:lnTo>
                      <a:pt x="21" y="0"/>
                    </a:lnTo>
                    <a:lnTo>
                      <a:pt x="0" y="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6" name="Freeform 340"/>
              <p:cNvSpPr>
                <a:spLocks noChangeArrowheads="1"/>
              </p:cNvSpPr>
              <p:nvPr/>
            </p:nvSpPr>
            <p:spPr bwMode="auto">
              <a:xfrm>
                <a:off x="1594" y="1934"/>
                <a:ext cx="7" cy="7"/>
              </a:xfrm>
              <a:custGeom>
                <a:avLst/>
                <a:gdLst>
                  <a:gd name="T0" fmla="*/ 0 w 22"/>
                  <a:gd name="T1" fmla="*/ 0 h 25"/>
                  <a:gd name="T2" fmla="*/ 0 w 22"/>
                  <a:gd name="T3" fmla="*/ 0 h 25"/>
                  <a:gd name="T4" fmla="*/ 0 w 22"/>
                  <a:gd name="T5" fmla="*/ 0 h 25"/>
                  <a:gd name="T6" fmla="*/ 0 w 22"/>
                  <a:gd name="T7" fmla="*/ 0 h 25"/>
                  <a:gd name="T8" fmla="*/ 0 w 22"/>
                  <a:gd name="T9" fmla="*/ 0 h 25"/>
                  <a:gd name="T10" fmla="*/ 0 w 22"/>
                  <a:gd name="T11" fmla="*/ 0 h 25"/>
                  <a:gd name="T12" fmla="*/ 0 w 22"/>
                  <a:gd name="T13" fmla="*/ 0 h 25"/>
                  <a:gd name="T14" fmla="*/ 0 60000 65536"/>
                  <a:gd name="T15" fmla="*/ 0 60000 65536"/>
                  <a:gd name="T16" fmla="*/ 0 60000 65536"/>
                  <a:gd name="T17" fmla="*/ 0 60000 65536"/>
                  <a:gd name="T18" fmla="*/ 0 60000 65536"/>
                  <a:gd name="T19" fmla="*/ 0 60000 65536"/>
                  <a:gd name="T20" fmla="*/ 0 60000 65536"/>
                  <a:gd name="T21" fmla="*/ 0 w 22"/>
                  <a:gd name="T22" fmla="*/ 0 h 25"/>
                  <a:gd name="T23" fmla="*/ 22 w 2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5">
                    <a:moveTo>
                      <a:pt x="0" y="3"/>
                    </a:moveTo>
                    <a:lnTo>
                      <a:pt x="1" y="25"/>
                    </a:lnTo>
                    <a:lnTo>
                      <a:pt x="5" y="25"/>
                    </a:lnTo>
                    <a:lnTo>
                      <a:pt x="22" y="22"/>
                    </a:lnTo>
                    <a:lnTo>
                      <a:pt x="21" y="0"/>
                    </a:lnTo>
                    <a:lnTo>
                      <a:pt x="5" y="3"/>
                    </a:lnTo>
                    <a:lnTo>
                      <a:pt x="0" y="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7" name="Freeform 341"/>
              <p:cNvSpPr>
                <a:spLocks noChangeArrowheads="1"/>
              </p:cNvSpPr>
              <p:nvPr/>
            </p:nvSpPr>
            <p:spPr bwMode="auto">
              <a:xfrm>
                <a:off x="1610" y="1932"/>
                <a:ext cx="6" cy="8"/>
              </a:xfrm>
              <a:custGeom>
                <a:avLst/>
                <a:gdLst>
                  <a:gd name="T0" fmla="*/ 0 w 23"/>
                  <a:gd name="T1" fmla="*/ 0 h 25"/>
                  <a:gd name="T2" fmla="*/ 0 w 23"/>
                  <a:gd name="T3" fmla="*/ 0 h 25"/>
                  <a:gd name="T4" fmla="*/ 0 w 23"/>
                  <a:gd name="T5" fmla="*/ 0 h 25"/>
                  <a:gd name="T6" fmla="*/ 0 w 23"/>
                  <a:gd name="T7" fmla="*/ 0 h 25"/>
                  <a:gd name="T8" fmla="*/ 0 w 23"/>
                  <a:gd name="T9" fmla="*/ 0 h 25"/>
                  <a:gd name="T10" fmla="*/ 0 w 23"/>
                  <a:gd name="T11" fmla="*/ 0 h 25"/>
                  <a:gd name="T12" fmla="*/ 0 w 23"/>
                  <a:gd name="T13" fmla="*/ 0 h 25"/>
                  <a:gd name="T14" fmla="*/ 0 60000 65536"/>
                  <a:gd name="T15" fmla="*/ 0 60000 65536"/>
                  <a:gd name="T16" fmla="*/ 0 60000 65536"/>
                  <a:gd name="T17" fmla="*/ 0 60000 65536"/>
                  <a:gd name="T18" fmla="*/ 0 60000 65536"/>
                  <a:gd name="T19" fmla="*/ 0 60000 65536"/>
                  <a:gd name="T20" fmla="*/ 0 60000 65536"/>
                  <a:gd name="T21" fmla="*/ 0 w 23"/>
                  <a:gd name="T22" fmla="*/ 0 h 25"/>
                  <a:gd name="T23" fmla="*/ 23 w 2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5">
                    <a:moveTo>
                      <a:pt x="0" y="3"/>
                    </a:moveTo>
                    <a:lnTo>
                      <a:pt x="1" y="25"/>
                    </a:lnTo>
                    <a:lnTo>
                      <a:pt x="10" y="23"/>
                    </a:lnTo>
                    <a:lnTo>
                      <a:pt x="23" y="22"/>
                    </a:lnTo>
                    <a:lnTo>
                      <a:pt x="21" y="0"/>
                    </a:lnTo>
                    <a:lnTo>
                      <a:pt x="10" y="2"/>
                    </a:lnTo>
                    <a:lnTo>
                      <a:pt x="0" y="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8" name="Freeform 342"/>
              <p:cNvSpPr>
                <a:spLocks noChangeArrowheads="1"/>
              </p:cNvSpPr>
              <p:nvPr/>
            </p:nvSpPr>
            <p:spPr bwMode="auto">
              <a:xfrm>
                <a:off x="1625" y="1931"/>
                <a:ext cx="8" cy="7"/>
              </a:xfrm>
              <a:custGeom>
                <a:avLst/>
                <a:gdLst>
                  <a:gd name="T0" fmla="*/ 0 w 23"/>
                  <a:gd name="T1" fmla="*/ 0 h 25"/>
                  <a:gd name="T2" fmla="*/ 0 w 23"/>
                  <a:gd name="T3" fmla="*/ 0 h 25"/>
                  <a:gd name="T4" fmla="*/ 0 w 23"/>
                  <a:gd name="T5" fmla="*/ 0 h 25"/>
                  <a:gd name="T6" fmla="*/ 0 w 23"/>
                  <a:gd name="T7" fmla="*/ 0 h 25"/>
                  <a:gd name="T8" fmla="*/ 0 w 23"/>
                  <a:gd name="T9" fmla="*/ 0 h 25"/>
                  <a:gd name="T10" fmla="*/ 0 w 23"/>
                  <a:gd name="T11" fmla="*/ 0 h 25"/>
                  <a:gd name="T12" fmla="*/ 0 w 23"/>
                  <a:gd name="T13" fmla="*/ 0 h 25"/>
                  <a:gd name="T14" fmla="*/ 0 60000 65536"/>
                  <a:gd name="T15" fmla="*/ 0 60000 65536"/>
                  <a:gd name="T16" fmla="*/ 0 60000 65536"/>
                  <a:gd name="T17" fmla="*/ 0 60000 65536"/>
                  <a:gd name="T18" fmla="*/ 0 60000 65536"/>
                  <a:gd name="T19" fmla="*/ 0 60000 65536"/>
                  <a:gd name="T20" fmla="*/ 0 60000 65536"/>
                  <a:gd name="T21" fmla="*/ 0 w 23"/>
                  <a:gd name="T22" fmla="*/ 0 h 25"/>
                  <a:gd name="T23" fmla="*/ 23 w 2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5">
                    <a:moveTo>
                      <a:pt x="0" y="3"/>
                    </a:moveTo>
                    <a:lnTo>
                      <a:pt x="1" y="25"/>
                    </a:lnTo>
                    <a:lnTo>
                      <a:pt x="16" y="23"/>
                    </a:lnTo>
                    <a:lnTo>
                      <a:pt x="23" y="22"/>
                    </a:lnTo>
                    <a:lnTo>
                      <a:pt x="20" y="0"/>
                    </a:lnTo>
                    <a:lnTo>
                      <a:pt x="16" y="2"/>
                    </a:lnTo>
                    <a:lnTo>
                      <a:pt x="0" y="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9" name="Freeform 343"/>
              <p:cNvSpPr>
                <a:spLocks noChangeArrowheads="1"/>
              </p:cNvSpPr>
              <p:nvPr/>
            </p:nvSpPr>
            <p:spPr bwMode="auto">
              <a:xfrm>
                <a:off x="1640" y="1931"/>
                <a:ext cx="7" cy="6"/>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60000 65536"/>
                  <a:gd name="T15" fmla="*/ 0 60000 65536"/>
                  <a:gd name="T16" fmla="*/ 0 60000 65536"/>
                  <a:gd name="T17" fmla="*/ 0 60000 65536"/>
                  <a:gd name="T18" fmla="*/ 0 60000 65536"/>
                  <a:gd name="T19" fmla="*/ 0 60000 65536"/>
                  <a:gd name="T20" fmla="*/ 0 60000 65536"/>
                  <a:gd name="T21" fmla="*/ 0 w 25"/>
                  <a:gd name="T22" fmla="*/ 0 h 23"/>
                  <a:gd name="T23" fmla="*/ 25 w 2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3">
                    <a:moveTo>
                      <a:pt x="0" y="2"/>
                    </a:moveTo>
                    <a:lnTo>
                      <a:pt x="3" y="23"/>
                    </a:lnTo>
                    <a:lnTo>
                      <a:pt x="21" y="22"/>
                    </a:lnTo>
                    <a:lnTo>
                      <a:pt x="25" y="22"/>
                    </a:lnTo>
                    <a:lnTo>
                      <a:pt x="22" y="0"/>
                    </a:lnTo>
                    <a:lnTo>
                      <a:pt x="21" y="0"/>
                    </a:lnTo>
                    <a:lnTo>
                      <a:pt x="0" y="2"/>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0" name="Freeform 344"/>
              <p:cNvSpPr>
                <a:spLocks noChangeArrowheads="1"/>
              </p:cNvSpPr>
              <p:nvPr/>
            </p:nvSpPr>
            <p:spPr bwMode="auto">
              <a:xfrm>
                <a:off x="1655" y="1927"/>
                <a:ext cx="7"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60000 65536"/>
                  <a:gd name="T15" fmla="*/ 0 60000 65536"/>
                  <a:gd name="T16" fmla="*/ 0 60000 65536"/>
                  <a:gd name="T17" fmla="*/ 0 60000 65536"/>
                  <a:gd name="T18" fmla="*/ 0 60000 65536"/>
                  <a:gd name="T19" fmla="*/ 0 60000 65536"/>
                  <a:gd name="T20" fmla="*/ 0 60000 65536"/>
                  <a:gd name="T21" fmla="*/ 0 w 24"/>
                  <a:gd name="T22" fmla="*/ 0 h 26"/>
                  <a:gd name="T23" fmla="*/ 24 w 2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6">
                    <a:moveTo>
                      <a:pt x="0" y="5"/>
                    </a:moveTo>
                    <a:lnTo>
                      <a:pt x="2" y="26"/>
                    </a:lnTo>
                    <a:lnTo>
                      <a:pt x="21" y="23"/>
                    </a:lnTo>
                    <a:lnTo>
                      <a:pt x="24" y="22"/>
                    </a:lnTo>
                    <a:lnTo>
                      <a:pt x="21" y="0"/>
                    </a:lnTo>
                    <a:lnTo>
                      <a:pt x="21" y="2"/>
                    </a:lnTo>
                    <a:lnTo>
                      <a:pt x="0" y="5"/>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1" name="Freeform 345"/>
              <p:cNvSpPr>
                <a:spLocks noChangeArrowheads="1"/>
              </p:cNvSpPr>
              <p:nvPr/>
            </p:nvSpPr>
            <p:spPr bwMode="auto">
              <a:xfrm>
                <a:off x="1671" y="1927"/>
                <a:ext cx="7" cy="7"/>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w 24"/>
                  <a:gd name="T11" fmla="*/ 0 h 24"/>
                  <a:gd name="T12" fmla="*/ 0 w 24"/>
                  <a:gd name="T13" fmla="*/ 0 h 24"/>
                  <a:gd name="T14" fmla="*/ 0 w 24"/>
                  <a:gd name="T15" fmla="*/ 0 h 24"/>
                  <a:gd name="T16" fmla="*/ 0 w 24"/>
                  <a:gd name="T17" fmla="*/ 0 h 24"/>
                  <a:gd name="T18" fmla="*/ 0 w 2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4"/>
                  <a:gd name="T32" fmla="*/ 24 w 2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4">
                    <a:moveTo>
                      <a:pt x="0" y="3"/>
                    </a:moveTo>
                    <a:lnTo>
                      <a:pt x="2" y="24"/>
                    </a:lnTo>
                    <a:lnTo>
                      <a:pt x="20" y="22"/>
                    </a:lnTo>
                    <a:lnTo>
                      <a:pt x="24" y="20"/>
                    </a:lnTo>
                    <a:lnTo>
                      <a:pt x="20" y="0"/>
                    </a:lnTo>
                    <a:lnTo>
                      <a:pt x="16" y="0"/>
                    </a:lnTo>
                    <a:lnTo>
                      <a:pt x="20" y="11"/>
                    </a:lnTo>
                    <a:lnTo>
                      <a:pt x="20" y="0"/>
                    </a:lnTo>
                    <a:lnTo>
                      <a:pt x="0" y="3"/>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2" name="Freeform 346"/>
              <p:cNvSpPr>
                <a:spLocks noChangeArrowheads="1"/>
              </p:cNvSpPr>
              <p:nvPr/>
            </p:nvSpPr>
            <p:spPr bwMode="auto">
              <a:xfrm>
                <a:off x="1685" y="1924"/>
                <a:ext cx="9" cy="7"/>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60000 65536"/>
                  <a:gd name="T15" fmla="*/ 0 60000 65536"/>
                  <a:gd name="T16" fmla="*/ 0 60000 65536"/>
                  <a:gd name="T17" fmla="*/ 0 60000 65536"/>
                  <a:gd name="T18" fmla="*/ 0 60000 65536"/>
                  <a:gd name="T19" fmla="*/ 0 60000 65536"/>
                  <a:gd name="T20" fmla="*/ 0 60000 65536"/>
                  <a:gd name="T21" fmla="*/ 0 w 25"/>
                  <a:gd name="T22" fmla="*/ 0 h 24"/>
                  <a:gd name="T23" fmla="*/ 25 w 2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4">
                    <a:moveTo>
                      <a:pt x="0" y="4"/>
                    </a:moveTo>
                    <a:lnTo>
                      <a:pt x="4" y="24"/>
                    </a:lnTo>
                    <a:lnTo>
                      <a:pt x="21" y="22"/>
                    </a:lnTo>
                    <a:lnTo>
                      <a:pt x="25" y="20"/>
                    </a:lnTo>
                    <a:lnTo>
                      <a:pt x="21" y="0"/>
                    </a:lnTo>
                    <a:lnTo>
                      <a:pt x="17" y="1"/>
                    </a:lnTo>
                    <a:lnTo>
                      <a:pt x="0" y="4"/>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3" name="Freeform 347"/>
              <p:cNvSpPr>
                <a:spLocks noChangeArrowheads="1"/>
              </p:cNvSpPr>
              <p:nvPr/>
            </p:nvSpPr>
            <p:spPr bwMode="auto">
              <a:xfrm>
                <a:off x="1700" y="1920"/>
                <a:ext cx="9" cy="8"/>
              </a:xfrm>
              <a:custGeom>
                <a:avLst/>
                <a:gdLst>
                  <a:gd name="T0" fmla="*/ 0 w 26"/>
                  <a:gd name="T1" fmla="*/ 0 h 26"/>
                  <a:gd name="T2" fmla="*/ 0 w 26"/>
                  <a:gd name="T3" fmla="*/ 0 h 26"/>
                  <a:gd name="T4" fmla="*/ 0 w 26"/>
                  <a:gd name="T5" fmla="*/ 0 h 26"/>
                  <a:gd name="T6" fmla="*/ 0 w 26"/>
                  <a:gd name="T7" fmla="*/ 0 h 26"/>
                  <a:gd name="T8" fmla="*/ 0 w 26"/>
                  <a:gd name="T9" fmla="*/ 0 h 26"/>
                  <a:gd name="T10" fmla="*/ 0 w 26"/>
                  <a:gd name="T11" fmla="*/ 0 h 26"/>
                  <a:gd name="T12" fmla="*/ 0 w 26"/>
                  <a:gd name="T13" fmla="*/ 0 h 26"/>
                  <a:gd name="T14" fmla="*/ 0 60000 65536"/>
                  <a:gd name="T15" fmla="*/ 0 60000 65536"/>
                  <a:gd name="T16" fmla="*/ 0 60000 65536"/>
                  <a:gd name="T17" fmla="*/ 0 60000 65536"/>
                  <a:gd name="T18" fmla="*/ 0 60000 65536"/>
                  <a:gd name="T19" fmla="*/ 0 60000 65536"/>
                  <a:gd name="T20" fmla="*/ 0 60000 65536"/>
                  <a:gd name="T21" fmla="*/ 0 w 26"/>
                  <a:gd name="T22" fmla="*/ 0 h 26"/>
                  <a:gd name="T23" fmla="*/ 26 w 2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6">
                    <a:moveTo>
                      <a:pt x="0" y="6"/>
                    </a:moveTo>
                    <a:lnTo>
                      <a:pt x="4" y="26"/>
                    </a:lnTo>
                    <a:lnTo>
                      <a:pt x="16" y="23"/>
                    </a:lnTo>
                    <a:lnTo>
                      <a:pt x="26" y="20"/>
                    </a:lnTo>
                    <a:lnTo>
                      <a:pt x="20" y="0"/>
                    </a:lnTo>
                    <a:lnTo>
                      <a:pt x="8" y="3"/>
                    </a:lnTo>
                    <a:lnTo>
                      <a:pt x="0" y="6"/>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4" name="Freeform 348"/>
              <p:cNvSpPr>
                <a:spLocks noChangeArrowheads="1"/>
              </p:cNvSpPr>
              <p:nvPr/>
            </p:nvSpPr>
            <p:spPr bwMode="auto">
              <a:xfrm>
                <a:off x="1715" y="1917"/>
                <a:ext cx="9" cy="8"/>
              </a:xfrm>
              <a:custGeom>
                <a:avLst/>
                <a:gdLst>
                  <a:gd name="T0" fmla="*/ 0 w 25"/>
                  <a:gd name="T1" fmla="*/ 0 h 25"/>
                  <a:gd name="T2" fmla="*/ 0 w 25"/>
                  <a:gd name="T3" fmla="*/ 0 h 25"/>
                  <a:gd name="T4" fmla="*/ 0 w 25"/>
                  <a:gd name="T5" fmla="*/ 0 h 25"/>
                  <a:gd name="T6" fmla="*/ 0 w 25"/>
                  <a:gd name="T7" fmla="*/ 0 h 25"/>
                  <a:gd name="T8" fmla="*/ 0 w 25"/>
                  <a:gd name="T9" fmla="*/ 0 h 25"/>
                  <a:gd name="T10" fmla="*/ 0 w 25"/>
                  <a:gd name="T11" fmla="*/ 0 h 25"/>
                  <a:gd name="T12" fmla="*/ 0 w 25"/>
                  <a:gd name="T13" fmla="*/ 0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0" y="5"/>
                    </a:moveTo>
                    <a:lnTo>
                      <a:pt x="5" y="25"/>
                    </a:lnTo>
                    <a:lnTo>
                      <a:pt x="8" y="24"/>
                    </a:lnTo>
                    <a:lnTo>
                      <a:pt x="25" y="20"/>
                    </a:lnTo>
                    <a:lnTo>
                      <a:pt x="20" y="0"/>
                    </a:lnTo>
                    <a:lnTo>
                      <a:pt x="0" y="4"/>
                    </a:lnTo>
                    <a:lnTo>
                      <a:pt x="0" y="5"/>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5" name="Freeform 349"/>
              <p:cNvSpPr>
                <a:spLocks noChangeArrowheads="1"/>
              </p:cNvSpPr>
              <p:nvPr/>
            </p:nvSpPr>
            <p:spPr bwMode="auto">
              <a:xfrm>
                <a:off x="1730" y="1914"/>
                <a:ext cx="8" cy="7"/>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0" y="5"/>
                    </a:moveTo>
                    <a:lnTo>
                      <a:pt x="5" y="26"/>
                    </a:lnTo>
                    <a:lnTo>
                      <a:pt x="25" y="20"/>
                    </a:lnTo>
                    <a:lnTo>
                      <a:pt x="20" y="0"/>
                    </a:lnTo>
                    <a:lnTo>
                      <a:pt x="0" y="5"/>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6" name="Freeform 350"/>
              <p:cNvSpPr>
                <a:spLocks noChangeArrowheads="1"/>
              </p:cNvSpPr>
              <p:nvPr/>
            </p:nvSpPr>
            <p:spPr bwMode="auto">
              <a:xfrm>
                <a:off x="1745" y="1910"/>
                <a:ext cx="9" cy="8"/>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60000 65536"/>
                  <a:gd name="T15" fmla="*/ 0 60000 65536"/>
                  <a:gd name="T16" fmla="*/ 0 60000 65536"/>
                  <a:gd name="T17" fmla="*/ 0 60000 65536"/>
                  <a:gd name="T18" fmla="*/ 0 60000 65536"/>
                  <a:gd name="T19" fmla="*/ 0 60000 65536"/>
                  <a:gd name="T20" fmla="*/ 0 60000 65536"/>
                  <a:gd name="T21" fmla="*/ 0 w 26"/>
                  <a:gd name="T22" fmla="*/ 0 h 27"/>
                  <a:gd name="T23" fmla="*/ 26 w 2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7">
                    <a:moveTo>
                      <a:pt x="0" y="7"/>
                    </a:moveTo>
                    <a:lnTo>
                      <a:pt x="6" y="27"/>
                    </a:lnTo>
                    <a:lnTo>
                      <a:pt x="19" y="23"/>
                    </a:lnTo>
                    <a:lnTo>
                      <a:pt x="26" y="20"/>
                    </a:lnTo>
                    <a:lnTo>
                      <a:pt x="20" y="0"/>
                    </a:lnTo>
                    <a:lnTo>
                      <a:pt x="11" y="3"/>
                    </a:lnTo>
                    <a:lnTo>
                      <a:pt x="0" y="7"/>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7" name="Freeform 351"/>
              <p:cNvSpPr>
                <a:spLocks noChangeArrowheads="1"/>
              </p:cNvSpPr>
              <p:nvPr/>
            </p:nvSpPr>
            <p:spPr bwMode="auto">
              <a:xfrm>
                <a:off x="1760" y="1906"/>
                <a:ext cx="9" cy="8"/>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7"/>
                    </a:moveTo>
                    <a:lnTo>
                      <a:pt x="6" y="27"/>
                    </a:lnTo>
                    <a:lnTo>
                      <a:pt x="27" y="20"/>
                    </a:lnTo>
                    <a:lnTo>
                      <a:pt x="20" y="0"/>
                    </a:lnTo>
                    <a:lnTo>
                      <a:pt x="0" y="7"/>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8" name="Freeform 352"/>
              <p:cNvSpPr>
                <a:spLocks noChangeArrowheads="1"/>
              </p:cNvSpPr>
              <p:nvPr/>
            </p:nvSpPr>
            <p:spPr bwMode="auto">
              <a:xfrm>
                <a:off x="1774" y="1902"/>
                <a:ext cx="9" cy="7"/>
              </a:xfrm>
              <a:custGeom>
                <a:avLst/>
                <a:gdLst>
                  <a:gd name="T0" fmla="*/ 0 w 28"/>
                  <a:gd name="T1" fmla="*/ 0 h 27"/>
                  <a:gd name="T2" fmla="*/ 0 w 28"/>
                  <a:gd name="T3" fmla="*/ 0 h 27"/>
                  <a:gd name="T4" fmla="*/ 0 w 28"/>
                  <a:gd name="T5" fmla="*/ 0 h 27"/>
                  <a:gd name="T6" fmla="*/ 0 w 28"/>
                  <a:gd name="T7" fmla="*/ 0 h 27"/>
                  <a:gd name="T8" fmla="*/ 0 w 28"/>
                  <a:gd name="T9" fmla="*/ 0 h 27"/>
                  <a:gd name="T10" fmla="*/ 0 w 28"/>
                  <a:gd name="T11" fmla="*/ 0 h 27"/>
                  <a:gd name="T12" fmla="*/ 0 w 28"/>
                  <a:gd name="T13" fmla="*/ 0 h 27"/>
                  <a:gd name="T14" fmla="*/ 0 60000 65536"/>
                  <a:gd name="T15" fmla="*/ 0 60000 65536"/>
                  <a:gd name="T16" fmla="*/ 0 60000 65536"/>
                  <a:gd name="T17" fmla="*/ 0 60000 65536"/>
                  <a:gd name="T18" fmla="*/ 0 60000 65536"/>
                  <a:gd name="T19" fmla="*/ 0 60000 65536"/>
                  <a:gd name="T20" fmla="*/ 0 60000 65536"/>
                  <a:gd name="T21" fmla="*/ 0 w 28"/>
                  <a:gd name="T22" fmla="*/ 0 h 27"/>
                  <a:gd name="T23" fmla="*/ 28 w 2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7">
                    <a:moveTo>
                      <a:pt x="0" y="6"/>
                    </a:moveTo>
                    <a:lnTo>
                      <a:pt x="7" y="27"/>
                    </a:lnTo>
                    <a:lnTo>
                      <a:pt x="20" y="23"/>
                    </a:lnTo>
                    <a:lnTo>
                      <a:pt x="28" y="20"/>
                    </a:lnTo>
                    <a:lnTo>
                      <a:pt x="22" y="0"/>
                    </a:lnTo>
                    <a:lnTo>
                      <a:pt x="12" y="2"/>
                    </a:lnTo>
                    <a:lnTo>
                      <a:pt x="0" y="6"/>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9" name="Freeform 353"/>
              <p:cNvSpPr>
                <a:spLocks noChangeArrowheads="1"/>
              </p:cNvSpPr>
              <p:nvPr/>
            </p:nvSpPr>
            <p:spPr bwMode="auto">
              <a:xfrm>
                <a:off x="1789" y="1897"/>
                <a:ext cx="9" cy="7"/>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7"/>
                    </a:moveTo>
                    <a:lnTo>
                      <a:pt x="7" y="27"/>
                    </a:lnTo>
                    <a:lnTo>
                      <a:pt x="27" y="20"/>
                    </a:lnTo>
                    <a:lnTo>
                      <a:pt x="20" y="0"/>
                    </a:lnTo>
                    <a:lnTo>
                      <a:pt x="0" y="7"/>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0" name="Freeform 354"/>
              <p:cNvSpPr>
                <a:spLocks noChangeArrowheads="1"/>
              </p:cNvSpPr>
              <p:nvPr/>
            </p:nvSpPr>
            <p:spPr bwMode="auto">
              <a:xfrm>
                <a:off x="1802" y="1893"/>
                <a:ext cx="9" cy="7"/>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8"/>
                    </a:moveTo>
                    <a:lnTo>
                      <a:pt x="8" y="28"/>
                    </a:lnTo>
                    <a:lnTo>
                      <a:pt x="28" y="20"/>
                    </a:lnTo>
                    <a:lnTo>
                      <a:pt x="20" y="0"/>
                    </a:lnTo>
                    <a:lnTo>
                      <a:pt x="0" y="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1" name="Freeform 355"/>
              <p:cNvSpPr>
                <a:spLocks noChangeArrowheads="1"/>
              </p:cNvSpPr>
              <p:nvPr/>
            </p:nvSpPr>
            <p:spPr bwMode="auto">
              <a:xfrm>
                <a:off x="1816" y="1888"/>
                <a:ext cx="9" cy="7"/>
              </a:xfrm>
              <a:custGeom>
                <a:avLst/>
                <a:gdLst>
                  <a:gd name="T0" fmla="*/ 0 w 28"/>
                  <a:gd name="T1" fmla="*/ 0 h 29"/>
                  <a:gd name="T2" fmla="*/ 0 w 28"/>
                  <a:gd name="T3" fmla="*/ 0 h 29"/>
                  <a:gd name="T4" fmla="*/ 0 w 28"/>
                  <a:gd name="T5" fmla="*/ 0 h 29"/>
                  <a:gd name="T6" fmla="*/ 0 w 28"/>
                  <a:gd name="T7" fmla="*/ 0 h 29"/>
                  <a:gd name="T8" fmla="*/ 0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0" y="8"/>
                    </a:moveTo>
                    <a:lnTo>
                      <a:pt x="8" y="29"/>
                    </a:lnTo>
                    <a:lnTo>
                      <a:pt x="28" y="20"/>
                    </a:lnTo>
                    <a:lnTo>
                      <a:pt x="20" y="0"/>
                    </a:lnTo>
                    <a:lnTo>
                      <a:pt x="0" y="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2" name="Freeform 356"/>
              <p:cNvSpPr>
                <a:spLocks noChangeArrowheads="1"/>
              </p:cNvSpPr>
              <p:nvPr/>
            </p:nvSpPr>
            <p:spPr bwMode="auto">
              <a:xfrm>
                <a:off x="1831" y="1882"/>
                <a:ext cx="8" cy="9"/>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8"/>
                    </a:moveTo>
                    <a:lnTo>
                      <a:pt x="8" y="28"/>
                    </a:lnTo>
                    <a:lnTo>
                      <a:pt x="13" y="26"/>
                    </a:lnTo>
                    <a:lnTo>
                      <a:pt x="28" y="20"/>
                    </a:lnTo>
                    <a:lnTo>
                      <a:pt x="20" y="0"/>
                    </a:lnTo>
                    <a:lnTo>
                      <a:pt x="5" y="5"/>
                    </a:lnTo>
                    <a:lnTo>
                      <a:pt x="0" y="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3" name="Freeform 357"/>
              <p:cNvSpPr>
                <a:spLocks noChangeArrowheads="1"/>
              </p:cNvSpPr>
              <p:nvPr/>
            </p:nvSpPr>
            <p:spPr bwMode="auto">
              <a:xfrm>
                <a:off x="1845" y="1877"/>
                <a:ext cx="9" cy="8"/>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60000 65536"/>
                  <a:gd name="T15" fmla="*/ 0 60000 65536"/>
                  <a:gd name="T16" fmla="*/ 0 60000 65536"/>
                  <a:gd name="T17" fmla="*/ 0 60000 65536"/>
                  <a:gd name="T18" fmla="*/ 0 60000 65536"/>
                  <a:gd name="T19" fmla="*/ 0 60000 65536"/>
                  <a:gd name="T20" fmla="*/ 0 60000 65536"/>
                  <a:gd name="T21" fmla="*/ 0 w 27"/>
                  <a:gd name="T22" fmla="*/ 0 h 28"/>
                  <a:gd name="T23" fmla="*/ 27 w 2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8">
                    <a:moveTo>
                      <a:pt x="0" y="8"/>
                    </a:moveTo>
                    <a:lnTo>
                      <a:pt x="8" y="28"/>
                    </a:lnTo>
                    <a:lnTo>
                      <a:pt x="27" y="21"/>
                    </a:lnTo>
                    <a:lnTo>
                      <a:pt x="27" y="20"/>
                    </a:lnTo>
                    <a:lnTo>
                      <a:pt x="19" y="0"/>
                    </a:lnTo>
                    <a:lnTo>
                      <a:pt x="19" y="1"/>
                    </a:lnTo>
                    <a:lnTo>
                      <a:pt x="0" y="8"/>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4" name="Freeform 358"/>
              <p:cNvSpPr>
                <a:spLocks noChangeArrowheads="1"/>
              </p:cNvSpPr>
              <p:nvPr/>
            </p:nvSpPr>
            <p:spPr bwMode="auto">
              <a:xfrm>
                <a:off x="1859" y="1871"/>
                <a:ext cx="9" cy="9"/>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60000 65536"/>
                  <a:gd name="T15" fmla="*/ 0 60000 65536"/>
                  <a:gd name="T16" fmla="*/ 0 60000 65536"/>
                  <a:gd name="T17" fmla="*/ 0 60000 65536"/>
                  <a:gd name="T18" fmla="*/ 0 60000 65536"/>
                  <a:gd name="T19" fmla="*/ 0 60000 65536"/>
                  <a:gd name="T20" fmla="*/ 0 60000 65536"/>
                  <a:gd name="T21" fmla="*/ 0 w 28"/>
                  <a:gd name="T22" fmla="*/ 0 h 30"/>
                  <a:gd name="T23" fmla="*/ 28 w 2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0">
                    <a:moveTo>
                      <a:pt x="0" y="9"/>
                    </a:moveTo>
                    <a:lnTo>
                      <a:pt x="8" y="30"/>
                    </a:lnTo>
                    <a:lnTo>
                      <a:pt x="18" y="26"/>
                    </a:lnTo>
                    <a:lnTo>
                      <a:pt x="28" y="20"/>
                    </a:lnTo>
                    <a:lnTo>
                      <a:pt x="19" y="0"/>
                    </a:lnTo>
                    <a:lnTo>
                      <a:pt x="9" y="5"/>
                    </a:lnTo>
                    <a:lnTo>
                      <a:pt x="0" y="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5" name="Freeform 359"/>
              <p:cNvSpPr>
                <a:spLocks noChangeArrowheads="1"/>
              </p:cNvSpPr>
              <p:nvPr/>
            </p:nvSpPr>
            <p:spPr bwMode="auto">
              <a:xfrm>
                <a:off x="1873" y="1865"/>
                <a:ext cx="10" cy="8"/>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9"/>
                    </a:moveTo>
                    <a:lnTo>
                      <a:pt x="9" y="28"/>
                    </a:lnTo>
                    <a:lnTo>
                      <a:pt x="28" y="18"/>
                    </a:lnTo>
                    <a:lnTo>
                      <a:pt x="19" y="0"/>
                    </a:lnTo>
                    <a:lnTo>
                      <a:pt x="0" y="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6" name="Freeform 360"/>
              <p:cNvSpPr>
                <a:spLocks noChangeArrowheads="1"/>
              </p:cNvSpPr>
              <p:nvPr/>
            </p:nvSpPr>
            <p:spPr bwMode="auto">
              <a:xfrm>
                <a:off x="1887" y="1860"/>
                <a:ext cx="9" cy="7"/>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9"/>
                    </a:moveTo>
                    <a:lnTo>
                      <a:pt x="10" y="28"/>
                    </a:lnTo>
                    <a:lnTo>
                      <a:pt x="28" y="19"/>
                    </a:lnTo>
                    <a:lnTo>
                      <a:pt x="19" y="0"/>
                    </a:lnTo>
                    <a:lnTo>
                      <a:pt x="0" y="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7" name="Freeform 361"/>
              <p:cNvSpPr>
                <a:spLocks noChangeArrowheads="1"/>
              </p:cNvSpPr>
              <p:nvPr/>
            </p:nvSpPr>
            <p:spPr bwMode="auto">
              <a:xfrm>
                <a:off x="1901" y="1852"/>
                <a:ext cx="9" cy="9"/>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9"/>
                    </a:moveTo>
                    <a:lnTo>
                      <a:pt x="9" y="28"/>
                    </a:lnTo>
                    <a:lnTo>
                      <a:pt x="28" y="19"/>
                    </a:lnTo>
                    <a:lnTo>
                      <a:pt x="19" y="0"/>
                    </a:lnTo>
                    <a:lnTo>
                      <a:pt x="0" y="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8" name="Freeform 362"/>
              <p:cNvSpPr>
                <a:spLocks noChangeArrowheads="1"/>
              </p:cNvSpPr>
              <p:nvPr/>
            </p:nvSpPr>
            <p:spPr bwMode="auto">
              <a:xfrm>
                <a:off x="1914" y="1847"/>
                <a:ext cx="9" cy="8"/>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9"/>
                    </a:moveTo>
                    <a:lnTo>
                      <a:pt x="9" y="28"/>
                    </a:lnTo>
                    <a:lnTo>
                      <a:pt x="21" y="23"/>
                    </a:lnTo>
                    <a:lnTo>
                      <a:pt x="28" y="18"/>
                    </a:lnTo>
                    <a:lnTo>
                      <a:pt x="19" y="0"/>
                    </a:lnTo>
                    <a:lnTo>
                      <a:pt x="13" y="2"/>
                    </a:lnTo>
                    <a:lnTo>
                      <a:pt x="0" y="9"/>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9" name="Freeform 363"/>
              <p:cNvSpPr>
                <a:spLocks noChangeArrowheads="1"/>
              </p:cNvSpPr>
              <p:nvPr/>
            </p:nvSpPr>
            <p:spPr bwMode="auto">
              <a:xfrm>
                <a:off x="1928" y="1840"/>
                <a:ext cx="8" cy="7"/>
              </a:xfrm>
              <a:custGeom>
                <a:avLst/>
                <a:gdLst>
                  <a:gd name="T0" fmla="*/ 0 w 28"/>
                  <a:gd name="T1" fmla="*/ 0 h 29"/>
                  <a:gd name="T2" fmla="*/ 0 w 28"/>
                  <a:gd name="T3" fmla="*/ 0 h 29"/>
                  <a:gd name="T4" fmla="*/ 0 w 28"/>
                  <a:gd name="T5" fmla="*/ 0 h 29"/>
                  <a:gd name="T6" fmla="*/ 0 w 28"/>
                  <a:gd name="T7" fmla="*/ 0 h 29"/>
                  <a:gd name="T8" fmla="*/ 0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0" y="10"/>
                    </a:moveTo>
                    <a:lnTo>
                      <a:pt x="9" y="29"/>
                    </a:lnTo>
                    <a:lnTo>
                      <a:pt x="28" y="19"/>
                    </a:lnTo>
                    <a:lnTo>
                      <a:pt x="18" y="0"/>
                    </a:lnTo>
                    <a:lnTo>
                      <a:pt x="0" y="1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60" name="Freeform 364"/>
              <p:cNvSpPr>
                <a:spLocks noChangeArrowheads="1"/>
              </p:cNvSpPr>
              <p:nvPr/>
            </p:nvSpPr>
            <p:spPr bwMode="auto">
              <a:xfrm>
                <a:off x="1941" y="1833"/>
                <a:ext cx="8" cy="9"/>
              </a:xfrm>
              <a:custGeom>
                <a:avLst/>
                <a:gdLst>
                  <a:gd name="T0" fmla="*/ 0 w 28"/>
                  <a:gd name="T1" fmla="*/ 0 h 29"/>
                  <a:gd name="T2" fmla="*/ 0 w 28"/>
                  <a:gd name="T3" fmla="*/ 0 h 29"/>
                  <a:gd name="T4" fmla="*/ 0 w 28"/>
                  <a:gd name="T5" fmla="*/ 0 h 29"/>
                  <a:gd name="T6" fmla="*/ 0 w 28"/>
                  <a:gd name="T7" fmla="*/ 0 h 29"/>
                  <a:gd name="T8" fmla="*/ 0 w 28"/>
                  <a:gd name="T9" fmla="*/ 0 h 29"/>
                  <a:gd name="T10" fmla="*/ 0 w 28"/>
                  <a:gd name="T11" fmla="*/ 0 h 29"/>
                  <a:gd name="T12" fmla="*/ 0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0" y="10"/>
                    </a:moveTo>
                    <a:lnTo>
                      <a:pt x="10" y="29"/>
                    </a:lnTo>
                    <a:lnTo>
                      <a:pt x="28" y="19"/>
                    </a:lnTo>
                    <a:lnTo>
                      <a:pt x="19" y="0"/>
                    </a:lnTo>
                    <a:lnTo>
                      <a:pt x="2" y="8"/>
                    </a:lnTo>
                    <a:lnTo>
                      <a:pt x="0" y="1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61" name="Freeform 365"/>
              <p:cNvSpPr>
                <a:spLocks noChangeArrowheads="1"/>
              </p:cNvSpPr>
              <p:nvPr/>
            </p:nvSpPr>
            <p:spPr bwMode="auto">
              <a:xfrm>
                <a:off x="1955" y="1826"/>
                <a:ext cx="9" cy="9"/>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10"/>
                    </a:moveTo>
                    <a:lnTo>
                      <a:pt x="11" y="29"/>
                    </a:lnTo>
                    <a:lnTo>
                      <a:pt x="30" y="19"/>
                    </a:lnTo>
                    <a:lnTo>
                      <a:pt x="19" y="0"/>
                    </a:lnTo>
                    <a:lnTo>
                      <a:pt x="0" y="1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62" name="Freeform 366"/>
              <p:cNvSpPr>
                <a:spLocks noChangeArrowheads="1"/>
              </p:cNvSpPr>
              <p:nvPr/>
            </p:nvSpPr>
            <p:spPr bwMode="auto">
              <a:xfrm>
                <a:off x="1968" y="1819"/>
                <a:ext cx="9" cy="9"/>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10"/>
                    </a:moveTo>
                    <a:lnTo>
                      <a:pt x="10" y="29"/>
                    </a:lnTo>
                    <a:lnTo>
                      <a:pt x="22" y="22"/>
                    </a:lnTo>
                    <a:lnTo>
                      <a:pt x="29" y="19"/>
                    </a:lnTo>
                    <a:lnTo>
                      <a:pt x="18" y="0"/>
                    </a:lnTo>
                    <a:lnTo>
                      <a:pt x="14" y="2"/>
                    </a:lnTo>
                    <a:lnTo>
                      <a:pt x="0" y="10"/>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63" name="Freeform 367"/>
              <p:cNvSpPr>
                <a:spLocks noChangeArrowheads="1"/>
              </p:cNvSpPr>
              <p:nvPr/>
            </p:nvSpPr>
            <p:spPr bwMode="auto">
              <a:xfrm>
                <a:off x="1982" y="1813"/>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11"/>
                    </a:moveTo>
                    <a:lnTo>
                      <a:pt x="11" y="30"/>
                    </a:lnTo>
                    <a:lnTo>
                      <a:pt x="12" y="28"/>
                    </a:lnTo>
                    <a:lnTo>
                      <a:pt x="30" y="19"/>
                    </a:lnTo>
                    <a:lnTo>
                      <a:pt x="19" y="0"/>
                    </a:lnTo>
                    <a:lnTo>
                      <a:pt x="4" y="8"/>
                    </a:lnTo>
                    <a:lnTo>
                      <a:pt x="0" y="11"/>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64" name="Freeform 368"/>
              <p:cNvSpPr>
                <a:spLocks noChangeArrowheads="1"/>
              </p:cNvSpPr>
              <p:nvPr/>
            </p:nvSpPr>
            <p:spPr bwMode="auto">
              <a:xfrm>
                <a:off x="1995" y="1806"/>
                <a:ext cx="9" cy="9"/>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60000 65536"/>
                  <a:gd name="T15" fmla="*/ 0 60000 65536"/>
                  <a:gd name="T16" fmla="*/ 0 60000 65536"/>
                  <a:gd name="T17" fmla="*/ 0 60000 65536"/>
                  <a:gd name="T18" fmla="*/ 0 60000 65536"/>
                  <a:gd name="T19" fmla="*/ 0 60000 65536"/>
                  <a:gd name="T20" fmla="*/ 0 60000 65536"/>
                  <a:gd name="T21" fmla="*/ 0 w 28"/>
                  <a:gd name="T22" fmla="*/ 0 h 30"/>
                  <a:gd name="T23" fmla="*/ 28 w 2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0">
                    <a:moveTo>
                      <a:pt x="0" y="11"/>
                    </a:moveTo>
                    <a:lnTo>
                      <a:pt x="11" y="30"/>
                    </a:lnTo>
                    <a:lnTo>
                      <a:pt x="20" y="25"/>
                    </a:lnTo>
                    <a:lnTo>
                      <a:pt x="28" y="19"/>
                    </a:lnTo>
                    <a:lnTo>
                      <a:pt x="19" y="0"/>
                    </a:lnTo>
                    <a:lnTo>
                      <a:pt x="12" y="4"/>
                    </a:lnTo>
                    <a:lnTo>
                      <a:pt x="0" y="11"/>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65" name="Freeform 369"/>
              <p:cNvSpPr>
                <a:spLocks noChangeArrowheads="1"/>
              </p:cNvSpPr>
              <p:nvPr/>
            </p:nvSpPr>
            <p:spPr bwMode="auto">
              <a:xfrm>
                <a:off x="2009" y="1801"/>
                <a:ext cx="5" cy="7"/>
              </a:xfrm>
              <a:custGeom>
                <a:avLst/>
                <a:gdLst>
                  <a:gd name="T0" fmla="*/ 0 w 17"/>
                  <a:gd name="T1" fmla="*/ 0 h 23"/>
                  <a:gd name="T2" fmla="*/ 0 w 17"/>
                  <a:gd name="T3" fmla="*/ 0 h 23"/>
                  <a:gd name="T4" fmla="*/ 0 w 17"/>
                  <a:gd name="T5" fmla="*/ 0 h 23"/>
                  <a:gd name="T6" fmla="*/ 0 w 17"/>
                  <a:gd name="T7" fmla="*/ 0 h 23"/>
                  <a:gd name="T8" fmla="*/ 0 w 17"/>
                  <a:gd name="T9" fmla="*/ 0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4"/>
                    </a:moveTo>
                    <a:lnTo>
                      <a:pt x="9" y="23"/>
                    </a:lnTo>
                    <a:lnTo>
                      <a:pt x="17" y="19"/>
                    </a:lnTo>
                    <a:lnTo>
                      <a:pt x="8" y="0"/>
                    </a:lnTo>
                    <a:lnTo>
                      <a:pt x="0" y="4"/>
                    </a:lnTo>
                    <a:close/>
                  </a:path>
                </a:pathLst>
              </a:cu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77" name="Rectangle 370"/>
            <p:cNvSpPr>
              <a:spLocks noChangeArrowheads="1"/>
            </p:cNvSpPr>
            <p:nvPr/>
          </p:nvSpPr>
          <p:spPr bwMode="auto">
            <a:xfrm>
              <a:off x="1932" y="1642"/>
              <a:ext cx="317" cy="90"/>
            </a:xfrm>
            <a:prstGeom prst="rect">
              <a:avLst/>
            </a:prstGeom>
            <a:noFill/>
            <a:ln w="31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600" dirty="0" smtClean="0">
                  <a:solidFill>
                    <a:srgbClr val="002060"/>
                  </a:solidFill>
                  <a:latin typeface="Times" pitchFamily="18" charset="0"/>
                </a:rPr>
                <a:t>True </a:t>
              </a:r>
              <a:r>
                <a:rPr lang="de-DE" sz="1600" dirty="0">
                  <a:solidFill>
                    <a:srgbClr val="002060"/>
                  </a:solidFill>
                  <a:latin typeface="Times" pitchFamily="18" charset="0"/>
                </a:rPr>
                <a:t>Orbit </a:t>
              </a:r>
            </a:p>
          </p:txBody>
        </p:sp>
      </p:grpSp>
      <p:grpSp>
        <p:nvGrpSpPr>
          <p:cNvPr id="166" name="Group 371"/>
          <p:cNvGrpSpPr>
            <a:grpSpLocks/>
          </p:cNvGrpSpPr>
          <p:nvPr/>
        </p:nvGrpSpPr>
        <p:grpSpPr bwMode="auto">
          <a:xfrm>
            <a:off x="1746138" y="2931424"/>
            <a:ext cx="230188" cy="314325"/>
            <a:chOff x="1262" y="1899"/>
            <a:chExt cx="145" cy="198"/>
          </a:xfrm>
        </p:grpSpPr>
        <p:sp>
          <p:nvSpPr>
            <p:cNvPr id="167" name="Freeform 372"/>
            <p:cNvSpPr>
              <a:spLocks noChangeArrowheads="1"/>
            </p:cNvSpPr>
            <p:nvPr/>
          </p:nvSpPr>
          <p:spPr bwMode="auto">
            <a:xfrm>
              <a:off x="1343" y="1991"/>
              <a:ext cx="34" cy="41"/>
            </a:xfrm>
            <a:custGeom>
              <a:avLst/>
              <a:gdLst>
                <a:gd name="T0" fmla="*/ 1 w 61"/>
                <a:gd name="T1" fmla="*/ 1 h 74"/>
                <a:gd name="T2" fmla="*/ 1 w 61"/>
                <a:gd name="T3" fmla="*/ 1 h 74"/>
                <a:gd name="T4" fmla="*/ 1 w 61"/>
                <a:gd name="T5" fmla="*/ 1 h 74"/>
                <a:gd name="T6" fmla="*/ 1 w 61"/>
                <a:gd name="T7" fmla="*/ 1 h 74"/>
                <a:gd name="T8" fmla="*/ 1 w 61"/>
                <a:gd name="T9" fmla="*/ 1 h 74"/>
                <a:gd name="T10" fmla="*/ 1 w 61"/>
                <a:gd name="T11" fmla="*/ 1 h 74"/>
                <a:gd name="T12" fmla="*/ 1 w 61"/>
                <a:gd name="T13" fmla="*/ 1 h 74"/>
                <a:gd name="T14" fmla="*/ 0 w 61"/>
                <a:gd name="T15" fmla="*/ 1 h 74"/>
                <a:gd name="T16" fmla="*/ 1 w 61"/>
                <a:gd name="T17" fmla="*/ 2 h 74"/>
                <a:gd name="T18" fmla="*/ 1 w 61"/>
                <a:gd name="T19" fmla="*/ 2 h 74"/>
                <a:gd name="T20" fmla="*/ 1 w 61"/>
                <a:gd name="T21" fmla="*/ 2 h 74"/>
                <a:gd name="T22" fmla="*/ 1 w 61"/>
                <a:gd name="T23" fmla="*/ 2 h 74"/>
                <a:gd name="T24" fmla="*/ 1 w 61"/>
                <a:gd name="T25" fmla="*/ 2 h 74"/>
                <a:gd name="T26" fmla="*/ 1 w 61"/>
                <a:gd name="T27" fmla="*/ 2 h 74"/>
                <a:gd name="T28" fmla="*/ 1 w 61"/>
                <a:gd name="T29" fmla="*/ 3 h 74"/>
                <a:gd name="T30" fmla="*/ 1 w 61"/>
                <a:gd name="T31" fmla="*/ 3 h 74"/>
                <a:gd name="T32" fmla="*/ 1 w 61"/>
                <a:gd name="T33" fmla="*/ 3 h 74"/>
                <a:gd name="T34" fmla="*/ 2 w 61"/>
                <a:gd name="T35" fmla="*/ 3 h 74"/>
                <a:gd name="T36" fmla="*/ 2 w 61"/>
                <a:gd name="T37" fmla="*/ 3 h 74"/>
                <a:gd name="T38" fmla="*/ 2 w 61"/>
                <a:gd name="T39" fmla="*/ 3 h 74"/>
                <a:gd name="T40" fmla="*/ 2 w 61"/>
                <a:gd name="T41" fmla="*/ 3 h 74"/>
                <a:gd name="T42" fmla="*/ 2 w 61"/>
                <a:gd name="T43" fmla="*/ 3 h 74"/>
                <a:gd name="T44" fmla="*/ 2 w 61"/>
                <a:gd name="T45" fmla="*/ 3 h 74"/>
                <a:gd name="T46" fmla="*/ 2 w 61"/>
                <a:gd name="T47" fmla="*/ 3 h 74"/>
                <a:gd name="T48" fmla="*/ 2 w 61"/>
                <a:gd name="T49" fmla="*/ 2 h 74"/>
                <a:gd name="T50" fmla="*/ 2 w 61"/>
                <a:gd name="T51" fmla="*/ 2 h 74"/>
                <a:gd name="T52" fmla="*/ 3 w 61"/>
                <a:gd name="T53" fmla="*/ 2 h 74"/>
                <a:gd name="T54" fmla="*/ 3 w 61"/>
                <a:gd name="T55" fmla="*/ 2 h 74"/>
                <a:gd name="T56" fmla="*/ 3 w 61"/>
                <a:gd name="T57" fmla="*/ 2 h 74"/>
                <a:gd name="T58" fmla="*/ 2 w 61"/>
                <a:gd name="T59" fmla="*/ 2 h 74"/>
                <a:gd name="T60" fmla="*/ 2 w 61"/>
                <a:gd name="T61" fmla="*/ 1 h 74"/>
                <a:gd name="T62" fmla="*/ 2 w 61"/>
                <a:gd name="T63" fmla="*/ 1 h 74"/>
                <a:gd name="T64" fmla="*/ 2 w 61"/>
                <a:gd name="T65" fmla="*/ 1 h 74"/>
                <a:gd name="T66" fmla="*/ 2 w 61"/>
                <a:gd name="T67" fmla="*/ 1 h 74"/>
                <a:gd name="T68" fmla="*/ 2 w 61"/>
                <a:gd name="T69" fmla="*/ 1 h 74"/>
                <a:gd name="T70" fmla="*/ 2 w 61"/>
                <a:gd name="T71" fmla="*/ 1 h 74"/>
                <a:gd name="T72" fmla="*/ 2 w 61"/>
                <a:gd name="T73" fmla="*/ 1 h 74"/>
                <a:gd name="T74" fmla="*/ 1 w 61"/>
                <a:gd name="T75" fmla="*/ 1 h 74"/>
                <a:gd name="T76" fmla="*/ 1 w 61"/>
                <a:gd name="T77" fmla="*/ 0 h 74"/>
                <a:gd name="T78" fmla="*/ 1 w 61"/>
                <a:gd name="T79" fmla="*/ 0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74"/>
                <a:gd name="T122" fmla="*/ 61 w 6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74">
                  <a:moveTo>
                    <a:pt x="19" y="1"/>
                  </a:moveTo>
                  <a:lnTo>
                    <a:pt x="15" y="1"/>
                  </a:lnTo>
                  <a:lnTo>
                    <a:pt x="14" y="2"/>
                  </a:lnTo>
                  <a:lnTo>
                    <a:pt x="12" y="4"/>
                  </a:lnTo>
                  <a:lnTo>
                    <a:pt x="10" y="4"/>
                  </a:lnTo>
                  <a:lnTo>
                    <a:pt x="9" y="6"/>
                  </a:lnTo>
                  <a:lnTo>
                    <a:pt x="6" y="7"/>
                  </a:lnTo>
                  <a:lnTo>
                    <a:pt x="4" y="8"/>
                  </a:lnTo>
                  <a:lnTo>
                    <a:pt x="3" y="12"/>
                  </a:lnTo>
                  <a:lnTo>
                    <a:pt x="3" y="13"/>
                  </a:lnTo>
                  <a:lnTo>
                    <a:pt x="2" y="16"/>
                  </a:lnTo>
                  <a:lnTo>
                    <a:pt x="1" y="17"/>
                  </a:lnTo>
                  <a:lnTo>
                    <a:pt x="1" y="20"/>
                  </a:lnTo>
                  <a:lnTo>
                    <a:pt x="1" y="23"/>
                  </a:lnTo>
                  <a:lnTo>
                    <a:pt x="0" y="26"/>
                  </a:lnTo>
                  <a:lnTo>
                    <a:pt x="0" y="28"/>
                  </a:lnTo>
                  <a:lnTo>
                    <a:pt x="1" y="31"/>
                  </a:lnTo>
                  <a:lnTo>
                    <a:pt x="1" y="35"/>
                  </a:lnTo>
                  <a:lnTo>
                    <a:pt x="1" y="37"/>
                  </a:lnTo>
                  <a:lnTo>
                    <a:pt x="2" y="39"/>
                  </a:lnTo>
                  <a:lnTo>
                    <a:pt x="3" y="43"/>
                  </a:lnTo>
                  <a:lnTo>
                    <a:pt x="3" y="45"/>
                  </a:lnTo>
                  <a:lnTo>
                    <a:pt x="4" y="48"/>
                  </a:lnTo>
                  <a:lnTo>
                    <a:pt x="6" y="51"/>
                  </a:lnTo>
                  <a:lnTo>
                    <a:pt x="9" y="53"/>
                  </a:lnTo>
                  <a:lnTo>
                    <a:pt x="10" y="56"/>
                  </a:lnTo>
                  <a:lnTo>
                    <a:pt x="12" y="59"/>
                  </a:lnTo>
                  <a:lnTo>
                    <a:pt x="14" y="61"/>
                  </a:lnTo>
                  <a:lnTo>
                    <a:pt x="15" y="63"/>
                  </a:lnTo>
                  <a:lnTo>
                    <a:pt x="19" y="64"/>
                  </a:lnTo>
                  <a:lnTo>
                    <a:pt x="21" y="67"/>
                  </a:lnTo>
                  <a:lnTo>
                    <a:pt x="22" y="68"/>
                  </a:lnTo>
                  <a:lnTo>
                    <a:pt x="24" y="70"/>
                  </a:lnTo>
                  <a:lnTo>
                    <a:pt x="27" y="72"/>
                  </a:lnTo>
                  <a:lnTo>
                    <a:pt x="30" y="73"/>
                  </a:lnTo>
                  <a:lnTo>
                    <a:pt x="33" y="73"/>
                  </a:lnTo>
                  <a:lnTo>
                    <a:pt x="34" y="74"/>
                  </a:lnTo>
                  <a:lnTo>
                    <a:pt x="36" y="74"/>
                  </a:lnTo>
                  <a:lnTo>
                    <a:pt x="38" y="74"/>
                  </a:lnTo>
                  <a:lnTo>
                    <a:pt x="42" y="74"/>
                  </a:lnTo>
                  <a:lnTo>
                    <a:pt x="43" y="74"/>
                  </a:lnTo>
                  <a:lnTo>
                    <a:pt x="46" y="73"/>
                  </a:lnTo>
                  <a:lnTo>
                    <a:pt x="48" y="73"/>
                  </a:lnTo>
                  <a:lnTo>
                    <a:pt x="49" y="72"/>
                  </a:lnTo>
                  <a:lnTo>
                    <a:pt x="52" y="70"/>
                  </a:lnTo>
                  <a:lnTo>
                    <a:pt x="54" y="68"/>
                  </a:lnTo>
                  <a:lnTo>
                    <a:pt x="55" y="67"/>
                  </a:lnTo>
                  <a:lnTo>
                    <a:pt x="56" y="64"/>
                  </a:lnTo>
                  <a:lnTo>
                    <a:pt x="57" y="63"/>
                  </a:lnTo>
                  <a:lnTo>
                    <a:pt x="59" y="61"/>
                  </a:lnTo>
                  <a:lnTo>
                    <a:pt x="59" y="59"/>
                  </a:lnTo>
                  <a:lnTo>
                    <a:pt x="60" y="56"/>
                  </a:lnTo>
                  <a:lnTo>
                    <a:pt x="60" y="53"/>
                  </a:lnTo>
                  <a:lnTo>
                    <a:pt x="61" y="51"/>
                  </a:lnTo>
                  <a:lnTo>
                    <a:pt x="61" y="48"/>
                  </a:lnTo>
                  <a:lnTo>
                    <a:pt x="61" y="45"/>
                  </a:lnTo>
                  <a:lnTo>
                    <a:pt x="61" y="43"/>
                  </a:lnTo>
                  <a:lnTo>
                    <a:pt x="61" y="41"/>
                  </a:lnTo>
                  <a:lnTo>
                    <a:pt x="60" y="37"/>
                  </a:lnTo>
                  <a:lnTo>
                    <a:pt x="60" y="35"/>
                  </a:lnTo>
                  <a:lnTo>
                    <a:pt x="59" y="31"/>
                  </a:lnTo>
                  <a:lnTo>
                    <a:pt x="57" y="28"/>
                  </a:lnTo>
                  <a:lnTo>
                    <a:pt x="56" y="26"/>
                  </a:lnTo>
                  <a:lnTo>
                    <a:pt x="55" y="23"/>
                  </a:lnTo>
                  <a:lnTo>
                    <a:pt x="54" y="20"/>
                  </a:lnTo>
                  <a:lnTo>
                    <a:pt x="52" y="17"/>
                  </a:lnTo>
                  <a:lnTo>
                    <a:pt x="49" y="16"/>
                  </a:lnTo>
                  <a:lnTo>
                    <a:pt x="48" y="14"/>
                  </a:lnTo>
                  <a:lnTo>
                    <a:pt x="46" y="12"/>
                  </a:lnTo>
                  <a:lnTo>
                    <a:pt x="43" y="8"/>
                  </a:lnTo>
                  <a:lnTo>
                    <a:pt x="42" y="7"/>
                  </a:lnTo>
                  <a:lnTo>
                    <a:pt x="38" y="6"/>
                  </a:lnTo>
                  <a:lnTo>
                    <a:pt x="36" y="4"/>
                  </a:lnTo>
                  <a:lnTo>
                    <a:pt x="34" y="4"/>
                  </a:lnTo>
                  <a:lnTo>
                    <a:pt x="33" y="2"/>
                  </a:lnTo>
                  <a:lnTo>
                    <a:pt x="30" y="1"/>
                  </a:lnTo>
                  <a:lnTo>
                    <a:pt x="27" y="1"/>
                  </a:lnTo>
                  <a:lnTo>
                    <a:pt x="24" y="0"/>
                  </a:lnTo>
                  <a:lnTo>
                    <a:pt x="22" y="0"/>
                  </a:lnTo>
                  <a:lnTo>
                    <a:pt x="21" y="0"/>
                  </a:lnTo>
                  <a:lnTo>
                    <a:pt x="19" y="1"/>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8" name="Freeform 373"/>
            <p:cNvSpPr>
              <a:spLocks noChangeArrowheads="1"/>
            </p:cNvSpPr>
            <p:nvPr/>
          </p:nvSpPr>
          <p:spPr bwMode="auto">
            <a:xfrm>
              <a:off x="1355" y="1991"/>
              <a:ext cx="16" cy="32"/>
            </a:xfrm>
            <a:custGeom>
              <a:avLst/>
              <a:gdLst>
                <a:gd name="T0" fmla="*/ 1 w 30"/>
                <a:gd name="T1" fmla="*/ 3 h 56"/>
                <a:gd name="T2" fmla="*/ 1 w 30"/>
                <a:gd name="T3" fmla="*/ 3 h 56"/>
                <a:gd name="T4" fmla="*/ 1 w 30"/>
                <a:gd name="T5" fmla="*/ 3 h 56"/>
                <a:gd name="T6" fmla="*/ 1 w 30"/>
                <a:gd name="T7" fmla="*/ 3 h 56"/>
                <a:gd name="T8" fmla="*/ 1 w 30"/>
                <a:gd name="T9" fmla="*/ 2 h 56"/>
                <a:gd name="T10" fmla="*/ 1 w 30"/>
                <a:gd name="T11" fmla="*/ 2 h 56"/>
                <a:gd name="T12" fmla="*/ 1 w 30"/>
                <a:gd name="T13" fmla="*/ 2 h 56"/>
                <a:gd name="T14" fmla="*/ 1 w 30"/>
                <a:gd name="T15" fmla="*/ 2 h 56"/>
                <a:gd name="T16" fmla="*/ 1 w 30"/>
                <a:gd name="T17" fmla="*/ 2 h 56"/>
                <a:gd name="T18" fmla="*/ 1 w 30"/>
                <a:gd name="T19" fmla="*/ 2 h 56"/>
                <a:gd name="T20" fmla="*/ 1 w 30"/>
                <a:gd name="T21" fmla="*/ 2 h 56"/>
                <a:gd name="T22" fmla="*/ 1 w 30"/>
                <a:gd name="T23" fmla="*/ 2 h 56"/>
                <a:gd name="T24" fmla="*/ 1 w 30"/>
                <a:gd name="T25" fmla="*/ 2 h 56"/>
                <a:gd name="T26" fmla="*/ 1 w 30"/>
                <a:gd name="T27" fmla="*/ 2 h 56"/>
                <a:gd name="T28" fmla="*/ 1 w 30"/>
                <a:gd name="T29" fmla="*/ 2 h 56"/>
                <a:gd name="T30" fmla="*/ 1 w 30"/>
                <a:gd name="T31" fmla="*/ 1 h 56"/>
                <a:gd name="T32" fmla="*/ 1 w 30"/>
                <a:gd name="T33" fmla="*/ 1 h 56"/>
                <a:gd name="T34" fmla="*/ 1 w 30"/>
                <a:gd name="T35" fmla="*/ 1 h 56"/>
                <a:gd name="T36" fmla="*/ 1 w 30"/>
                <a:gd name="T37" fmla="*/ 1 h 56"/>
                <a:gd name="T38" fmla="*/ 1 w 30"/>
                <a:gd name="T39" fmla="*/ 1 h 56"/>
                <a:gd name="T40" fmla="*/ 1 w 30"/>
                <a:gd name="T41" fmla="*/ 1 h 56"/>
                <a:gd name="T42" fmla="*/ 1 w 30"/>
                <a:gd name="T43" fmla="*/ 1 h 56"/>
                <a:gd name="T44" fmla="*/ 1 w 30"/>
                <a:gd name="T45" fmla="*/ 1 h 56"/>
                <a:gd name="T46" fmla="*/ 1 w 30"/>
                <a:gd name="T47" fmla="*/ 1 h 56"/>
                <a:gd name="T48" fmla="*/ 1 w 30"/>
                <a:gd name="T49" fmla="*/ 1 h 56"/>
                <a:gd name="T50" fmla="*/ 1 w 30"/>
                <a:gd name="T51" fmla="*/ 1 h 56"/>
                <a:gd name="T52" fmla="*/ 1 w 30"/>
                <a:gd name="T53" fmla="*/ 1 h 56"/>
                <a:gd name="T54" fmla="*/ 1 w 30"/>
                <a:gd name="T55" fmla="*/ 1 h 56"/>
                <a:gd name="T56" fmla="*/ 1 w 30"/>
                <a:gd name="T57" fmla="*/ 1 h 56"/>
                <a:gd name="T58" fmla="*/ 1 w 30"/>
                <a:gd name="T59" fmla="*/ 1 h 56"/>
                <a:gd name="T60" fmla="*/ 1 w 30"/>
                <a:gd name="T61" fmla="*/ 1 h 56"/>
                <a:gd name="T62" fmla="*/ 1 w 30"/>
                <a:gd name="T63" fmla="*/ 0 h 56"/>
                <a:gd name="T64" fmla="*/ 1 w 30"/>
                <a:gd name="T65" fmla="*/ 0 h 56"/>
                <a:gd name="T66" fmla="*/ 0 w 30"/>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56"/>
                <a:gd name="T104" fmla="*/ 30 w 30"/>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56">
                  <a:moveTo>
                    <a:pt x="15" y="56"/>
                  </a:moveTo>
                  <a:lnTo>
                    <a:pt x="17" y="56"/>
                  </a:lnTo>
                  <a:lnTo>
                    <a:pt x="20" y="55"/>
                  </a:lnTo>
                  <a:lnTo>
                    <a:pt x="21" y="54"/>
                  </a:lnTo>
                  <a:lnTo>
                    <a:pt x="23" y="51"/>
                  </a:lnTo>
                  <a:lnTo>
                    <a:pt x="24" y="50"/>
                  </a:lnTo>
                  <a:lnTo>
                    <a:pt x="25" y="49"/>
                  </a:lnTo>
                  <a:lnTo>
                    <a:pt x="26" y="47"/>
                  </a:lnTo>
                  <a:lnTo>
                    <a:pt x="28" y="45"/>
                  </a:lnTo>
                  <a:lnTo>
                    <a:pt x="28" y="42"/>
                  </a:lnTo>
                  <a:lnTo>
                    <a:pt x="30" y="40"/>
                  </a:lnTo>
                  <a:lnTo>
                    <a:pt x="30" y="37"/>
                  </a:lnTo>
                  <a:lnTo>
                    <a:pt x="30" y="36"/>
                  </a:lnTo>
                  <a:lnTo>
                    <a:pt x="30" y="33"/>
                  </a:lnTo>
                  <a:lnTo>
                    <a:pt x="30" y="31"/>
                  </a:lnTo>
                  <a:lnTo>
                    <a:pt x="30" y="28"/>
                  </a:lnTo>
                  <a:lnTo>
                    <a:pt x="30" y="26"/>
                  </a:lnTo>
                  <a:lnTo>
                    <a:pt x="28" y="23"/>
                  </a:lnTo>
                  <a:lnTo>
                    <a:pt x="26" y="21"/>
                  </a:lnTo>
                  <a:lnTo>
                    <a:pt x="26" y="19"/>
                  </a:lnTo>
                  <a:lnTo>
                    <a:pt x="25" y="16"/>
                  </a:lnTo>
                  <a:lnTo>
                    <a:pt x="24" y="14"/>
                  </a:lnTo>
                  <a:lnTo>
                    <a:pt x="23" y="13"/>
                  </a:lnTo>
                  <a:lnTo>
                    <a:pt x="21" y="10"/>
                  </a:lnTo>
                  <a:lnTo>
                    <a:pt x="20" y="9"/>
                  </a:lnTo>
                  <a:lnTo>
                    <a:pt x="17" y="7"/>
                  </a:lnTo>
                  <a:lnTo>
                    <a:pt x="15" y="5"/>
                  </a:lnTo>
                  <a:lnTo>
                    <a:pt x="13" y="4"/>
                  </a:lnTo>
                  <a:lnTo>
                    <a:pt x="12" y="2"/>
                  </a:lnTo>
                  <a:lnTo>
                    <a:pt x="10" y="2"/>
                  </a:lnTo>
                  <a:lnTo>
                    <a:pt x="6" y="1"/>
                  </a:lnTo>
                  <a:lnTo>
                    <a:pt x="5" y="0"/>
                  </a:lnTo>
                  <a:lnTo>
                    <a:pt x="3" y="0"/>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9" name="Freeform 374"/>
            <p:cNvSpPr>
              <a:spLocks noChangeArrowheads="1"/>
            </p:cNvSpPr>
            <p:nvPr/>
          </p:nvSpPr>
          <p:spPr bwMode="auto">
            <a:xfrm>
              <a:off x="1347" y="1993"/>
              <a:ext cx="22" cy="30"/>
            </a:xfrm>
            <a:custGeom>
              <a:avLst/>
              <a:gdLst>
                <a:gd name="T0" fmla="*/ 1 w 38"/>
                <a:gd name="T1" fmla="*/ 2 h 54"/>
                <a:gd name="T2" fmla="*/ 1 w 38"/>
                <a:gd name="T3" fmla="*/ 2 h 54"/>
                <a:gd name="T4" fmla="*/ 1 w 38"/>
                <a:gd name="T5" fmla="*/ 2 h 54"/>
                <a:gd name="T6" fmla="*/ 1 w 38"/>
                <a:gd name="T7" fmla="*/ 2 h 54"/>
                <a:gd name="T8" fmla="*/ 2 w 38"/>
                <a:gd name="T9" fmla="*/ 2 h 54"/>
                <a:gd name="T10" fmla="*/ 2 w 38"/>
                <a:gd name="T11" fmla="*/ 2 h 54"/>
                <a:gd name="T12" fmla="*/ 2 w 38"/>
                <a:gd name="T13" fmla="*/ 2 h 54"/>
                <a:gd name="T14" fmla="*/ 2 w 38"/>
                <a:gd name="T15" fmla="*/ 2 h 54"/>
                <a:gd name="T16" fmla="*/ 2 w 38"/>
                <a:gd name="T17" fmla="*/ 2 h 54"/>
                <a:gd name="T18" fmla="*/ 2 w 38"/>
                <a:gd name="T19" fmla="*/ 2 h 54"/>
                <a:gd name="T20" fmla="*/ 2 w 38"/>
                <a:gd name="T21" fmla="*/ 2 h 54"/>
                <a:gd name="T22" fmla="*/ 2 w 38"/>
                <a:gd name="T23" fmla="*/ 2 h 54"/>
                <a:gd name="T24" fmla="*/ 2 w 38"/>
                <a:gd name="T25" fmla="*/ 2 h 54"/>
                <a:gd name="T26" fmla="*/ 2 w 38"/>
                <a:gd name="T27" fmla="*/ 1 h 54"/>
                <a:gd name="T28" fmla="*/ 2 w 38"/>
                <a:gd name="T29" fmla="*/ 1 h 54"/>
                <a:gd name="T30" fmla="*/ 2 w 38"/>
                <a:gd name="T31" fmla="*/ 1 h 54"/>
                <a:gd name="T32" fmla="*/ 2 w 38"/>
                <a:gd name="T33" fmla="*/ 1 h 54"/>
                <a:gd name="T34" fmla="*/ 2 w 38"/>
                <a:gd name="T35" fmla="*/ 1 h 54"/>
                <a:gd name="T36" fmla="*/ 2 w 38"/>
                <a:gd name="T37" fmla="*/ 1 h 54"/>
                <a:gd name="T38" fmla="*/ 2 w 38"/>
                <a:gd name="T39" fmla="*/ 1 h 54"/>
                <a:gd name="T40" fmla="*/ 2 w 38"/>
                <a:gd name="T41" fmla="*/ 1 h 54"/>
                <a:gd name="T42" fmla="*/ 2 w 38"/>
                <a:gd name="T43" fmla="*/ 1 h 54"/>
                <a:gd name="T44" fmla="*/ 2 w 38"/>
                <a:gd name="T45" fmla="*/ 1 h 54"/>
                <a:gd name="T46" fmla="*/ 2 w 38"/>
                <a:gd name="T47" fmla="*/ 1 h 54"/>
                <a:gd name="T48" fmla="*/ 1 w 38"/>
                <a:gd name="T49" fmla="*/ 1 h 54"/>
                <a:gd name="T50" fmla="*/ 1 w 38"/>
                <a:gd name="T51" fmla="*/ 1 h 54"/>
                <a:gd name="T52" fmla="*/ 1 w 38"/>
                <a:gd name="T53" fmla="*/ 1 h 54"/>
                <a:gd name="T54" fmla="*/ 1 w 38"/>
                <a:gd name="T55" fmla="*/ 1 h 54"/>
                <a:gd name="T56" fmla="*/ 1 w 38"/>
                <a:gd name="T57" fmla="*/ 1 h 54"/>
                <a:gd name="T58" fmla="*/ 1 w 38"/>
                <a:gd name="T59" fmla="*/ 1 h 54"/>
                <a:gd name="T60" fmla="*/ 1 w 38"/>
                <a:gd name="T61" fmla="*/ 1 h 54"/>
                <a:gd name="T62" fmla="*/ 1 w 38"/>
                <a:gd name="T63" fmla="*/ 0 h 54"/>
                <a:gd name="T64" fmla="*/ 1 w 38"/>
                <a:gd name="T65" fmla="*/ 0 h 54"/>
                <a:gd name="T66" fmla="*/ 1 w 38"/>
                <a:gd name="T67" fmla="*/ 0 h 54"/>
                <a:gd name="T68" fmla="*/ 1 w 38"/>
                <a:gd name="T69" fmla="*/ 0 h 54"/>
                <a:gd name="T70" fmla="*/ 0 w 38"/>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54"/>
                <a:gd name="T110" fmla="*/ 38 w 38"/>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54">
                  <a:moveTo>
                    <a:pt x="20" y="54"/>
                  </a:moveTo>
                  <a:lnTo>
                    <a:pt x="24" y="52"/>
                  </a:lnTo>
                  <a:lnTo>
                    <a:pt x="25" y="51"/>
                  </a:lnTo>
                  <a:lnTo>
                    <a:pt x="27" y="49"/>
                  </a:lnTo>
                  <a:lnTo>
                    <a:pt x="28" y="48"/>
                  </a:lnTo>
                  <a:lnTo>
                    <a:pt x="31" y="47"/>
                  </a:lnTo>
                  <a:lnTo>
                    <a:pt x="33" y="44"/>
                  </a:lnTo>
                  <a:lnTo>
                    <a:pt x="34" y="44"/>
                  </a:lnTo>
                  <a:lnTo>
                    <a:pt x="35" y="40"/>
                  </a:lnTo>
                  <a:lnTo>
                    <a:pt x="35" y="39"/>
                  </a:lnTo>
                  <a:lnTo>
                    <a:pt x="37" y="36"/>
                  </a:lnTo>
                  <a:lnTo>
                    <a:pt x="37" y="34"/>
                  </a:lnTo>
                  <a:lnTo>
                    <a:pt x="38" y="33"/>
                  </a:lnTo>
                  <a:lnTo>
                    <a:pt x="38" y="29"/>
                  </a:lnTo>
                  <a:lnTo>
                    <a:pt x="38" y="27"/>
                  </a:lnTo>
                  <a:lnTo>
                    <a:pt x="38" y="25"/>
                  </a:lnTo>
                  <a:lnTo>
                    <a:pt x="37" y="24"/>
                  </a:lnTo>
                  <a:lnTo>
                    <a:pt x="37" y="21"/>
                  </a:lnTo>
                  <a:lnTo>
                    <a:pt x="35" y="19"/>
                  </a:lnTo>
                  <a:lnTo>
                    <a:pt x="34" y="17"/>
                  </a:lnTo>
                  <a:lnTo>
                    <a:pt x="33" y="14"/>
                  </a:lnTo>
                  <a:lnTo>
                    <a:pt x="31" y="13"/>
                  </a:lnTo>
                  <a:lnTo>
                    <a:pt x="29" y="11"/>
                  </a:lnTo>
                  <a:lnTo>
                    <a:pt x="28" y="10"/>
                  </a:lnTo>
                  <a:lnTo>
                    <a:pt x="26" y="8"/>
                  </a:lnTo>
                  <a:lnTo>
                    <a:pt x="25" y="6"/>
                  </a:lnTo>
                  <a:lnTo>
                    <a:pt x="23" y="5"/>
                  </a:lnTo>
                  <a:lnTo>
                    <a:pt x="19" y="4"/>
                  </a:lnTo>
                  <a:lnTo>
                    <a:pt x="18" y="2"/>
                  </a:lnTo>
                  <a:lnTo>
                    <a:pt x="15" y="1"/>
                  </a:lnTo>
                  <a:lnTo>
                    <a:pt x="13" y="1"/>
                  </a:lnTo>
                  <a:lnTo>
                    <a:pt x="11" y="0"/>
                  </a:lnTo>
                  <a:lnTo>
                    <a:pt x="7" y="0"/>
                  </a:lnTo>
                  <a:lnTo>
                    <a:pt x="5" y="0"/>
                  </a:lnTo>
                  <a:lnTo>
                    <a:pt x="2" y="0"/>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0" name="Freeform 375"/>
            <p:cNvSpPr>
              <a:spLocks noChangeArrowheads="1"/>
            </p:cNvSpPr>
            <p:nvPr/>
          </p:nvSpPr>
          <p:spPr bwMode="auto">
            <a:xfrm>
              <a:off x="1347" y="2006"/>
              <a:ext cx="13" cy="15"/>
            </a:xfrm>
            <a:custGeom>
              <a:avLst/>
              <a:gdLst>
                <a:gd name="T0" fmla="*/ 1 w 25"/>
                <a:gd name="T1" fmla="*/ 0 h 28"/>
                <a:gd name="T2" fmla="*/ 1 w 25"/>
                <a:gd name="T3" fmla="*/ 1 h 28"/>
                <a:gd name="T4" fmla="*/ 1 w 25"/>
                <a:gd name="T5" fmla="*/ 1 h 28"/>
                <a:gd name="T6" fmla="*/ 0 w 25"/>
                <a:gd name="T7" fmla="*/ 1 h 28"/>
                <a:gd name="T8" fmla="*/ 0 w 25"/>
                <a:gd name="T9" fmla="*/ 1 h 28"/>
                <a:gd name="T10" fmla="*/ 0 w 25"/>
                <a:gd name="T11" fmla="*/ 1 h 28"/>
                <a:gd name="T12" fmla="*/ 0 w 25"/>
                <a:gd name="T13" fmla="*/ 1 h 28"/>
                <a:gd name="T14" fmla="*/ 0 w 25"/>
                <a:gd name="T15" fmla="*/ 1 h 28"/>
                <a:gd name="T16" fmla="*/ 0 w 25"/>
                <a:gd name="T17" fmla="*/ 1 h 28"/>
                <a:gd name="T18" fmla="*/ 0 w 25"/>
                <a:gd name="T19" fmla="*/ 1 h 28"/>
                <a:gd name="T20" fmla="*/ 1 w 25"/>
                <a:gd name="T21" fmla="*/ 1 h 28"/>
                <a:gd name="T22" fmla="*/ 1 w 25"/>
                <a:gd name="T23" fmla="*/ 1 h 28"/>
                <a:gd name="T24" fmla="*/ 1 w 25"/>
                <a:gd name="T25" fmla="*/ 1 h 28"/>
                <a:gd name="T26" fmla="*/ 1 w 25"/>
                <a:gd name="T27" fmla="*/ 1 h 28"/>
                <a:gd name="T28" fmla="*/ 1 w 25"/>
                <a:gd name="T29" fmla="*/ 1 h 28"/>
                <a:gd name="T30" fmla="*/ 1 w 25"/>
                <a:gd name="T31" fmla="*/ 1 h 28"/>
                <a:gd name="T32" fmla="*/ 1 w 25"/>
                <a:gd name="T33" fmla="*/ 1 h 28"/>
                <a:gd name="T34" fmla="*/ 1 w 25"/>
                <a:gd name="T35" fmla="*/ 1 h 28"/>
                <a:gd name="T36" fmla="*/ 1 w 25"/>
                <a:gd name="T37" fmla="*/ 1 h 28"/>
                <a:gd name="T38" fmla="*/ 1 w 25"/>
                <a:gd name="T39" fmla="*/ 1 h 28"/>
                <a:gd name="T40" fmla="*/ 1 w 25"/>
                <a:gd name="T41" fmla="*/ 1 h 28"/>
                <a:gd name="T42" fmla="*/ 1 w 25"/>
                <a:gd name="T43" fmla="*/ 1 h 28"/>
                <a:gd name="T44" fmla="*/ 1 w 25"/>
                <a:gd name="T45" fmla="*/ 1 h 28"/>
                <a:gd name="T46" fmla="*/ 1 w 25"/>
                <a:gd name="T47" fmla="*/ 1 h 28"/>
                <a:gd name="T48" fmla="*/ 1 w 25"/>
                <a:gd name="T49" fmla="*/ 1 h 28"/>
                <a:gd name="T50" fmla="*/ 1 w 25"/>
                <a:gd name="T51" fmla="*/ 1 h 28"/>
                <a:gd name="T52" fmla="*/ 1 w 25"/>
                <a:gd name="T53" fmla="*/ 1 h 28"/>
                <a:gd name="T54" fmla="*/ 1 w 25"/>
                <a:gd name="T55" fmla="*/ 1 h 28"/>
                <a:gd name="T56" fmla="*/ 1 w 25"/>
                <a:gd name="T57" fmla="*/ 1 h 28"/>
                <a:gd name="T58" fmla="*/ 1 w 25"/>
                <a:gd name="T59" fmla="*/ 1 h 28"/>
                <a:gd name="T60" fmla="*/ 1 w 25"/>
                <a:gd name="T61" fmla="*/ 1 h 28"/>
                <a:gd name="T62" fmla="*/ 1 w 25"/>
                <a:gd name="T63" fmla="*/ 0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8"/>
                <a:gd name="T98" fmla="*/ 25 w 25"/>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8">
                  <a:moveTo>
                    <a:pt x="10" y="0"/>
                  </a:moveTo>
                  <a:lnTo>
                    <a:pt x="9" y="0"/>
                  </a:lnTo>
                  <a:lnTo>
                    <a:pt x="7" y="1"/>
                  </a:lnTo>
                  <a:lnTo>
                    <a:pt x="6" y="1"/>
                  </a:lnTo>
                  <a:lnTo>
                    <a:pt x="5" y="2"/>
                  </a:lnTo>
                  <a:lnTo>
                    <a:pt x="4" y="2"/>
                  </a:lnTo>
                  <a:lnTo>
                    <a:pt x="4" y="4"/>
                  </a:lnTo>
                  <a:lnTo>
                    <a:pt x="2" y="5"/>
                  </a:lnTo>
                  <a:lnTo>
                    <a:pt x="2" y="6"/>
                  </a:lnTo>
                  <a:lnTo>
                    <a:pt x="0" y="7"/>
                  </a:lnTo>
                  <a:lnTo>
                    <a:pt x="0" y="8"/>
                  </a:lnTo>
                  <a:lnTo>
                    <a:pt x="0" y="10"/>
                  </a:lnTo>
                  <a:lnTo>
                    <a:pt x="0" y="12"/>
                  </a:lnTo>
                  <a:lnTo>
                    <a:pt x="0" y="13"/>
                  </a:lnTo>
                  <a:lnTo>
                    <a:pt x="0" y="14"/>
                  </a:lnTo>
                  <a:lnTo>
                    <a:pt x="0" y="15"/>
                  </a:lnTo>
                  <a:lnTo>
                    <a:pt x="0" y="16"/>
                  </a:lnTo>
                  <a:lnTo>
                    <a:pt x="0" y="18"/>
                  </a:lnTo>
                  <a:lnTo>
                    <a:pt x="2" y="19"/>
                  </a:lnTo>
                  <a:lnTo>
                    <a:pt x="2" y="20"/>
                  </a:lnTo>
                  <a:lnTo>
                    <a:pt x="4" y="20"/>
                  </a:lnTo>
                  <a:lnTo>
                    <a:pt x="4" y="22"/>
                  </a:lnTo>
                  <a:lnTo>
                    <a:pt x="5" y="23"/>
                  </a:lnTo>
                  <a:lnTo>
                    <a:pt x="6" y="24"/>
                  </a:lnTo>
                  <a:lnTo>
                    <a:pt x="6" y="26"/>
                  </a:lnTo>
                  <a:lnTo>
                    <a:pt x="7" y="26"/>
                  </a:lnTo>
                  <a:lnTo>
                    <a:pt x="9" y="26"/>
                  </a:lnTo>
                  <a:lnTo>
                    <a:pt x="9" y="27"/>
                  </a:lnTo>
                  <a:lnTo>
                    <a:pt x="10" y="27"/>
                  </a:lnTo>
                  <a:lnTo>
                    <a:pt x="11" y="27"/>
                  </a:lnTo>
                  <a:lnTo>
                    <a:pt x="11" y="28"/>
                  </a:lnTo>
                  <a:lnTo>
                    <a:pt x="13" y="28"/>
                  </a:lnTo>
                  <a:lnTo>
                    <a:pt x="14" y="28"/>
                  </a:lnTo>
                  <a:lnTo>
                    <a:pt x="15" y="28"/>
                  </a:lnTo>
                  <a:lnTo>
                    <a:pt x="16" y="28"/>
                  </a:lnTo>
                  <a:lnTo>
                    <a:pt x="18" y="27"/>
                  </a:lnTo>
                  <a:lnTo>
                    <a:pt x="19" y="27"/>
                  </a:lnTo>
                  <a:lnTo>
                    <a:pt x="20" y="26"/>
                  </a:lnTo>
                  <a:lnTo>
                    <a:pt x="21" y="26"/>
                  </a:lnTo>
                  <a:lnTo>
                    <a:pt x="21" y="24"/>
                  </a:lnTo>
                  <a:lnTo>
                    <a:pt x="24" y="23"/>
                  </a:lnTo>
                  <a:lnTo>
                    <a:pt x="24" y="22"/>
                  </a:lnTo>
                  <a:lnTo>
                    <a:pt x="25" y="20"/>
                  </a:lnTo>
                  <a:lnTo>
                    <a:pt x="25" y="19"/>
                  </a:lnTo>
                  <a:lnTo>
                    <a:pt x="25" y="18"/>
                  </a:lnTo>
                  <a:lnTo>
                    <a:pt x="25" y="16"/>
                  </a:lnTo>
                  <a:lnTo>
                    <a:pt x="25" y="15"/>
                  </a:lnTo>
                  <a:lnTo>
                    <a:pt x="25" y="14"/>
                  </a:lnTo>
                  <a:lnTo>
                    <a:pt x="25" y="13"/>
                  </a:lnTo>
                  <a:lnTo>
                    <a:pt x="25" y="12"/>
                  </a:lnTo>
                  <a:lnTo>
                    <a:pt x="24" y="10"/>
                  </a:lnTo>
                  <a:lnTo>
                    <a:pt x="24" y="8"/>
                  </a:lnTo>
                  <a:lnTo>
                    <a:pt x="24" y="7"/>
                  </a:lnTo>
                  <a:lnTo>
                    <a:pt x="21" y="7"/>
                  </a:lnTo>
                  <a:lnTo>
                    <a:pt x="21" y="6"/>
                  </a:lnTo>
                  <a:lnTo>
                    <a:pt x="20" y="5"/>
                  </a:lnTo>
                  <a:lnTo>
                    <a:pt x="19" y="4"/>
                  </a:lnTo>
                  <a:lnTo>
                    <a:pt x="18" y="2"/>
                  </a:lnTo>
                  <a:lnTo>
                    <a:pt x="16" y="2"/>
                  </a:lnTo>
                  <a:lnTo>
                    <a:pt x="16" y="1"/>
                  </a:lnTo>
                  <a:lnTo>
                    <a:pt x="15" y="1"/>
                  </a:lnTo>
                  <a:lnTo>
                    <a:pt x="14" y="1"/>
                  </a:lnTo>
                  <a:lnTo>
                    <a:pt x="13" y="0"/>
                  </a:lnTo>
                  <a:lnTo>
                    <a:pt x="11" y="0"/>
                  </a:lnTo>
                  <a:lnTo>
                    <a:pt x="10"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1" name="Freeform 376"/>
            <p:cNvSpPr>
              <a:spLocks noChangeArrowheads="1"/>
            </p:cNvSpPr>
            <p:nvPr/>
          </p:nvSpPr>
          <p:spPr bwMode="auto">
            <a:xfrm>
              <a:off x="1347" y="1996"/>
              <a:ext cx="6" cy="7"/>
            </a:xfrm>
            <a:custGeom>
              <a:avLst/>
              <a:gdLst>
                <a:gd name="T0" fmla="*/ 1 w 12"/>
                <a:gd name="T1" fmla="*/ 1 h 14"/>
                <a:gd name="T2" fmla="*/ 1 w 12"/>
                <a:gd name="T3" fmla="*/ 1 h 14"/>
                <a:gd name="T4" fmla="*/ 0 w 12"/>
                <a:gd name="T5" fmla="*/ 1 h 14"/>
                <a:gd name="T6" fmla="*/ 0 w 12"/>
                <a:gd name="T7" fmla="*/ 1 h 14"/>
                <a:gd name="T8" fmla="*/ 0 w 12"/>
                <a:gd name="T9" fmla="*/ 1 h 14"/>
                <a:gd name="T10" fmla="*/ 0 w 12"/>
                <a:gd name="T11" fmla="*/ 1 h 14"/>
                <a:gd name="T12" fmla="*/ 0 w 12"/>
                <a:gd name="T13" fmla="*/ 1 h 14"/>
                <a:gd name="T14" fmla="*/ 0 w 12"/>
                <a:gd name="T15" fmla="*/ 1 h 14"/>
                <a:gd name="T16" fmla="*/ 0 w 12"/>
                <a:gd name="T17" fmla="*/ 1 h 14"/>
                <a:gd name="T18" fmla="*/ 1 w 12"/>
                <a:gd name="T19" fmla="*/ 1 h 14"/>
                <a:gd name="T20" fmla="*/ 1 w 12"/>
                <a:gd name="T21" fmla="*/ 1 h 14"/>
                <a:gd name="T22" fmla="*/ 1 w 12"/>
                <a:gd name="T23" fmla="*/ 1 h 14"/>
                <a:gd name="T24" fmla="*/ 1 w 12"/>
                <a:gd name="T25" fmla="*/ 1 h 14"/>
                <a:gd name="T26" fmla="*/ 1 w 12"/>
                <a:gd name="T27" fmla="*/ 1 h 14"/>
                <a:gd name="T28" fmla="*/ 1 w 12"/>
                <a:gd name="T29" fmla="*/ 1 h 14"/>
                <a:gd name="T30" fmla="*/ 1 w 12"/>
                <a:gd name="T31" fmla="*/ 1 h 14"/>
                <a:gd name="T32" fmla="*/ 1 w 12"/>
                <a:gd name="T33" fmla="*/ 1 h 14"/>
                <a:gd name="T34" fmla="*/ 1 w 12"/>
                <a:gd name="T35" fmla="*/ 1 h 14"/>
                <a:gd name="T36" fmla="*/ 1 w 12"/>
                <a:gd name="T37" fmla="*/ 1 h 14"/>
                <a:gd name="T38" fmla="*/ 1 w 12"/>
                <a:gd name="T39" fmla="*/ 1 h 14"/>
                <a:gd name="T40" fmla="*/ 1 w 12"/>
                <a:gd name="T41" fmla="*/ 1 h 14"/>
                <a:gd name="T42" fmla="*/ 1 w 12"/>
                <a:gd name="T43" fmla="*/ 1 h 14"/>
                <a:gd name="T44" fmla="*/ 1 w 12"/>
                <a:gd name="T45" fmla="*/ 1 h 14"/>
                <a:gd name="T46" fmla="*/ 1 w 12"/>
                <a:gd name="T47" fmla="*/ 1 h 14"/>
                <a:gd name="T48" fmla="*/ 1 w 12"/>
                <a:gd name="T49" fmla="*/ 1 h 14"/>
                <a:gd name="T50" fmla="*/ 1 w 12"/>
                <a:gd name="T51" fmla="*/ 1 h 14"/>
                <a:gd name="T52" fmla="*/ 1 w 12"/>
                <a:gd name="T53" fmla="*/ 1 h 14"/>
                <a:gd name="T54" fmla="*/ 1 w 12"/>
                <a:gd name="T55" fmla="*/ 1 h 14"/>
                <a:gd name="T56" fmla="*/ 1 w 12"/>
                <a:gd name="T57" fmla="*/ 1 h 14"/>
                <a:gd name="T58" fmla="*/ 1 w 12"/>
                <a:gd name="T59" fmla="*/ 1 h 14"/>
                <a:gd name="T60" fmla="*/ 1 w 12"/>
                <a:gd name="T61" fmla="*/ 1 h 14"/>
                <a:gd name="T62" fmla="*/ 1 w 12"/>
                <a:gd name="T63" fmla="*/ 1 h 14"/>
                <a:gd name="T64" fmla="*/ 1 w 12"/>
                <a:gd name="T65" fmla="*/ 1 h 14"/>
                <a:gd name="T66" fmla="*/ 1 w 12"/>
                <a:gd name="T67" fmla="*/ 1 h 14"/>
                <a:gd name="T68" fmla="*/ 1 w 12"/>
                <a:gd name="T69" fmla="*/ 1 h 14"/>
                <a:gd name="T70" fmla="*/ 1 w 12"/>
                <a:gd name="T71" fmla="*/ 0 h 14"/>
                <a:gd name="T72" fmla="*/ 1 w 12"/>
                <a:gd name="T73" fmla="*/ 0 h 14"/>
                <a:gd name="T74" fmla="*/ 1 w 12"/>
                <a:gd name="T75" fmla="*/ 0 h 14"/>
                <a:gd name="T76" fmla="*/ 1 w 12"/>
                <a:gd name="T77" fmla="*/ 1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14"/>
                <a:gd name="T119" fmla="*/ 12 w 12"/>
                <a:gd name="T120" fmla="*/ 14 h 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14">
                  <a:moveTo>
                    <a:pt x="3" y="1"/>
                  </a:moveTo>
                  <a:lnTo>
                    <a:pt x="1" y="1"/>
                  </a:lnTo>
                  <a:lnTo>
                    <a:pt x="0" y="1"/>
                  </a:lnTo>
                  <a:lnTo>
                    <a:pt x="0" y="2"/>
                  </a:lnTo>
                  <a:lnTo>
                    <a:pt x="0" y="5"/>
                  </a:lnTo>
                  <a:lnTo>
                    <a:pt x="0" y="6"/>
                  </a:lnTo>
                  <a:lnTo>
                    <a:pt x="0" y="7"/>
                  </a:lnTo>
                  <a:lnTo>
                    <a:pt x="0" y="8"/>
                  </a:lnTo>
                  <a:lnTo>
                    <a:pt x="0" y="9"/>
                  </a:lnTo>
                  <a:lnTo>
                    <a:pt x="1" y="9"/>
                  </a:lnTo>
                  <a:lnTo>
                    <a:pt x="1" y="10"/>
                  </a:lnTo>
                  <a:lnTo>
                    <a:pt x="3" y="12"/>
                  </a:lnTo>
                  <a:lnTo>
                    <a:pt x="4" y="13"/>
                  </a:lnTo>
                  <a:lnTo>
                    <a:pt x="5" y="13"/>
                  </a:lnTo>
                  <a:lnTo>
                    <a:pt x="5" y="14"/>
                  </a:lnTo>
                  <a:lnTo>
                    <a:pt x="6" y="14"/>
                  </a:lnTo>
                  <a:lnTo>
                    <a:pt x="8" y="14"/>
                  </a:lnTo>
                  <a:lnTo>
                    <a:pt x="9" y="14"/>
                  </a:lnTo>
                  <a:lnTo>
                    <a:pt x="11" y="14"/>
                  </a:lnTo>
                  <a:lnTo>
                    <a:pt x="11" y="13"/>
                  </a:lnTo>
                  <a:lnTo>
                    <a:pt x="12" y="13"/>
                  </a:lnTo>
                  <a:lnTo>
                    <a:pt x="12" y="12"/>
                  </a:lnTo>
                  <a:lnTo>
                    <a:pt x="12" y="10"/>
                  </a:lnTo>
                  <a:lnTo>
                    <a:pt x="12" y="9"/>
                  </a:lnTo>
                  <a:lnTo>
                    <a:pt x="12" y="8"/>
                  </a:lnTo>
                  <a:lnTo>
                    <a:pt x="12" y="7"/>
                  </a:lnTo>
                  <a:lnTo>
                    <a:pt x="12" y="6"/>
                  </a:lnTo>
                  <a:lnTo>
                    <a:pt x="11" y="6"/>
                  </a:lnTo>
                  <a:lnTo>
                    <a:pt x="11" y="5"/>
                  </a:lnTo>
                  <a:lnTo>
                    <a:pt x="9" y="5"/>
                  </a:lnTo>
                  <a:lnTo>
                    <a:pt x="9" y="2"/>
                  </a:lnTo>
                  <a:lnTo>
                    <a:pt x="8" y="2"/>
                  </a:lnTo>
                  <a:lnTo>
                    <a:pt x="8" y="1"/>
                  </a:lnTo>
                  <a:lnTo>
                    <a:pt x="6" y="1"/>
                  </a:lnTo>
                  <a:lnTo>
                    <a:pt x="5" y="1"/>
                  </a:lnTo>
                  <a:lnTo>
                    <a:pt x="5" y="0"/>
                  </a:lnTo>
                  <a:lnTo>
                    <a:pt x="4" y="0"/>
                  </a:lnTo>
                  <a:lnTo>
                    <a:pt x="3" y="0"/>
                  </a:lnTo>
                  <a:lnTo>
                    <a:pt x="3" y="1"/>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2" name="Freeform 377"/>
            <p:cNvSpPr>
              <a:spLocks noChangeArrowheads="1"/>
            </p:cNvSpPr>
            <p:nvPr/>
          </p:nvSpPr>
          <p:spPr bwMode="auto">
            <a:xfrm>
              <a:off x="1360" y="2018"/>
              <a:ext cx="6" cy="6"/>
            </a:xfrm>
            <a:custGeom>
              <a:avLst/>
              <a:gdLst>
                <a:gd name="T0" fmla="*/ 0 w 14"/>
                <a:gd name="T1" fmla="*/ 0 h 13"/>
                <a:gd name="T2" fmla="*/ 0 w 14"/>
                <a:gd name="T3" fmla="*/ 0 h 13"/>
                <a:gd name="T4" fmla="*/ 0 w 14"/>
                <a:gd name="T5" fmla="*/ 0 h 13"/>
                <a:gd name="T6" fmla="*/ 0 w 14"/>
                <a:gd name="T7" fmla="*/ 0 h 13"/>
                <a:gd name="T8" fmla="*/ 0 w 14"/>
                <a:gd name="T9" fmla="*/ 0 h 13"/>
                <a:gd name="T10" fmla="*/ 0 w 14"/>
                <a:gd name="T11" fmla="*/ 0 h 13"/>
                <a:gd name="T12" fmla="*/ 0 w 14"/>
                <a:gd name="T13" fmla="*/ 0 h 13"/>
                <a:gd name="T14" fmla="*/ 0 w 14"/>
                <a:gd name="T15" fmla="*/ 0 h 13"/>
                <a:gd name="T16" fmla="*/ 0 w 14"/>
                <a:gd name="T17" fmla="*/ 0 h 13"/>
                <a:gd name="T18" fmla="*/ 0 w 14"/>
                <a:gd name="T19" fmla="*/ 0 h 13"/>
                <a:gd name="T20" fmla="*/ 0 w 14"/>
                <a:gd name="T21" fmla="*/ 0 h 13"/>
                <a:gd name="T22" fmla="*/ 0 w 14"/>
                <a:gd name="T23" fmla="*/ 0 h 13"/>
                <a:gd name="T24" fmla="*/ 0 w 14"/>
                <a:gd name="T25" fmla="*/ 0 h 13"/>
                <a:gd name="T26" fmla="*/ 0 w 14"/>
                <a:gd name="T27" fmla="*/ 0 h 13"/>
                <a:gd name="T28" fmla="*/ 0 w 14"/>
                <a:gd name="T29" fmla="*/ 0 h 13"/>
                <a:gd name="T30" fmla="*/ 0 w 14"/>
                <a:gd name="T31" fmla="*/ 0 h 13"/>
                <a:gd name="T32" fmla="*/ 0 w 14"/>
                <a:gd name="T33" fmla="*/ 0 h 13"/>
                <a:gd name="T34" fmla="*/ 0 w 14"/>
                <a:gd name="T35" fmla="*/ 0 h 13"/>
                <a:gd name="T36" fmla="*/ 0 w 14"/>
                <a:gd name="T37" fmla="*/ 0 h 13"/>
                <a:gd name="T38" fmla="*/ 0 w 14"/>
                <a:gd name="T39" fmla="*/ 0 h 13"/>
                <a:gd name="T40" fmla="*/ 0 w 14"/>
                <a:gd name="T41" fmla="*/ 0 h 13"/>
                <a:gd name="T42" fmla="*/ 0 w 14"/>
                <a:gd name="T43" fmla="*/ 0 h 13"/>
                <a:gd name="T44" fmla="*/ 0 w 14"/>
                <a:gd name="T45" fmla="*/ 0 h 13"/>
                <a:gd name="T46" fmla="*/ 0 w 14"/>
                <a:gd name="T47" fmla="*/ 0 h 13"/>
                <a:gd name="T48" fmla="*/ 0 w 14"/>
                <a:gd name="T49" fmla="*/ 0 h 13"/>
                <a:gd name="T50" fmla="*/ 0 w 14"/>
                <a:gd name="T51" fmla="*/ 0 h 13"/>
                <a:gd name="T52" fmla="*/ 0 w 14"/>
                <a:gd name="T53" fmla="*/ 0 h 13"/>
                <a:gd name="T54" fmla="*/ 0 w 14"/>
                <a:gd name="T55" fmla="*/ 0 h 13"/>
                <a:gd name="T56" fmla="*/ 0 w 14"/>
                <a:gd name="T57" fmla="*/ 0 h 13"/>
                <a:gd name="T58" fmla="*/ 0 w 14"/>
                <a:gd name="T59" fmla="*/ 0 h 13"/>
                <a:gd name="T60" fmla="*/ 0 w 14"/>
                <a:gd name="T61" fmla="*/ 0 h 13"/>
                <a:gd name="T62" fmla="*/ 0 w 14"/>
                <a:gd name="T63" fmla="*/ 0 h 13"/>
                <a:gd name="T64" fmla="*/ 0 w 14"/>
                <a:gd name="T65" fmla="*/ 0 h 13"/>
                <a:gd name="T66" fmla="*/ 0 w 14"/>
                <a:gd name="T67" fmla="*/ 0 h 13"/>
                <a:gd name="T68" fmla="*/ 0 w 14"/>
                <a:gd name="T69" fmla="*/ 0 h 13"/>
                <a:gd name="T70" fmla="*/ 0 w 14"/>
                <a:gd name="T71" fmla="*/ 0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3"/>
                <a:gd name="T110" fmla="*/ 14 w 14"/>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3">
                  <a:moveTo>
                    <a:pt x="4" y="1"/>
                  </a:moveTo>
                  <a:lnTo>
                    <a:pt x="2" y="1"/>
                  </a:lnTo>
                  <a:lnTo>
                    <a:pt x="2" y="2"/>
                  </a:lnTo>
                  <a:lnTo>
                    <a:pt x="0" y="2"/>
                  </a:lnTo>
                  <a:lnTo>
                    <a:pt x="0" y="3"/>
                  </a:lnTo>
                  <a:lnTo>
                    <a:pt x="0" y="4"/>
                  </a:lnTo>
                  <a:lnTo>
                    <a:pt x="0" y="5"/>
                  </a:lnTo>
                  <a:lnTo>
                    <a:pt x="0" y="6"/>
                  </a:lnTo>
                  <a:lnTo>
                    <a:pt x="2" y="6"/>
                  </a:lnTo>
                  <a:lnTo>
                    <a:pt x="2" y="7"/>
                  </a:lnTo>
                  <a:lnTo>
                    <a:pt x="2" y="9"/>
                  </a:lnTo>
                  <a:lnTo>
                    <a:pt x="4" y="9"/>
                  </a:lnTo>
                  <a:lnTo>
                    <a:pt x="4" y="11"/>
                  </a:lnTo>
                  <a:lnTo>
                    <a:pt x="5" y="11"/>
                  </a:lnTo>
                  <a:lnTo>
                    <a:pt x="5" y="12"/>
                  </a:lnTo>
                  <a:lnTo>
                    <a:pt x="6" y="12"/>
                  </a:lnTo>
                  <a:lnTo>
                    <a:pt x="7" y="13"/>
                  </a:lnTo>
                  <a:lnTo>
                    <a:pt x="8" y="13"/>
                  </a:lnTo>
                  <a:lnTo>
                    <a:pt x="9" y="13"/>
                  </a:lnTo>
                  <a:lnTo>
                    <a:pt x="10" y="13"/>
                  </a:lnTo>
                  <a:lnTo>
                    <a:pt x="13" y="12"/>
                  </a:lnTo>
                  <a:lnTo>
                    <a:pt x="14" y="11"/>
                  </a:lnTo>
                  <a:lnTo>
                    <a:pt x="14" y="9"/>
                  </a:lnTo>
                  <a:lnTo>
                    <a:pt x="14" y="7"/>
                  </a:lnTo>
                  <a:lnTo>
                    <a:pt x="14" y="6"/>
                  </a:lnTo>
                  <a:lnTo>
                    <a:pt x="13" y="5"/>
                  </a:lnTo>
                  <a:lnTo>
                    <a:pt x="13" y="4"/>
                  </a:lnTo>
                  <a:lnTo>
                    <a:pt x="10" y="3"/>
                  </a:lnTo>
                  <a:lnTo>
                    <a:pt x="10" y="2"/>
                  </a:lnTo>
                  <a:lnTo>
                    <a:pt x="9" y="2"/>
                  </a:lnTo>
                  <a:lnTo>
                    <a:pt x="8" y="1"/>
                  </a:lnTo>
                  <a:lnTo>
                    <a:pt x="7" y="1"/>
                  </a:lnTo>
                  <a:lnTo>
                    <a:pt x="6" y="1"/>
                  </a:lnTo>
                  <a:lnTo>
                    <a:pt x="6" y="0"/>
                  </a:lnTo>
                  <a:lnTo>
                    <a:pt x="5" y="0"/>
                  </a:lnTo>
                  <a:lnTo>
                    <a:pt x="4" y="1"/>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3" name="Freeform 378"/>
            <p:cNvSpPr>
              <a:spLocks noChangeArrowheads="1"/>
            </p:cNvSpPr>
            <p:nvPr/>
          </p:nvSpPr>
          <p:spPr bwMode="auto">
            <a:xfrm>
              <a:off x="1353" y="2024"/>
              <a:ext cx="7" cy="7"/>
            </a:xfrm>
            <a:custGeom>
              <a:avLst/>
              <a:gdLst>
                <a:gd name="T0" fmla="*/ 1 w 14"/>
                <a:gd name="T1" fmla="*/ 0 h 13"/>
                <a:gd name="T2" fmla="*/ 1 w 14"/>
                <a:gd name="T3" fmla="*/ 0 h 13"/>
                <a:gd name="T4" fmla="*/ 1 w 14"/>
                <a:gd name="T5" fmla="*/ 1 h 13"/>
                <a:gd name="T6" fmla="*/ 0 w 14"/>
                <a:gd name="T7" fmla="*/ 1 h 13"/>
                <a:gd name="T8" fmla="*/ 0 w 14"/>
                <a:gd name="T9" fmla="*/ 1 h 13"/>
                <a:gd name="T10" fmla="*/ 0 w 14"/>
                <a:gd name="T11" fmla="*/ 1 h 13"/>
                <a:gd name="T12" fmla="*/ 0 w 14"/>
                <a:gd name="T13" fmla="*/ 1 h 13"/>
                <a:gd name="T14" fmla="*/ 1 w 14"/>
                <a:gd name="T15" fmla="*/ 1 h 13"/>
                <a:gd name="T16" fmla="*/ 1 w 14"/>
                <a:gd name="T17" fmla="*/ 1 h 13"/>
                <a:gd name="T18" fmla="*/ 1 w 14"/>
                <a:gd name="T19" fmla="*/ 1 h 13"/>
                <a:gd name="T20" fmla="*/ 1 w 14"/>
                <a:gd name="T21" fmla="*/ 1 h 13"/>
                <a:gd name="T22" fmla="*/ 1 w 14"/>
                <a:gd name="T23" fmla="*/ 1 h 13"/>
                <a:gd name="T24" fmla="*/ 1 w 14"/>
                <a:gd name="T25" fmla="*/ 1 h 13"/>
                <a:gd name="T26" fmla="*/ 1 w 14"/>
                <a:gd name="T27" fmla="*/ 1 h 13"/>
                <a:gd name="T28" fmla="*/ 1 w 14"/>
                <a:gd name="T29" fmla="*/ 1 h 13"/>
                <a:gd name="T30" fmla="*/ 1 w 14"/>
                <a:gd name="T31" fmla="*/ 1 h 13"/>
                <a:gd name="T32" fmla="*/ 1 w 14"/>
                <a:gd name="T33" fmla="*/ 1 h 13"/>
                <a:gd name="T34" fmla="*/ 1 w 14"/>
                <a:gd name="T35" fmla="*/ 1 h 13"/>
                <a:gd name="T36" fmla="*/ 1 w 14"/>
                <a:gd name="T37" fmla="*/ 1 h 13"/>
                <a:gd name="T38" fmla="*/ 1 w 14"/>
                <a:gd name="T39" fmla="*/ 1 h 13"/>
                <a:gd name="T40" fmla="*/ 1 w 14"/>
                <a:gd name="T41" fmla="*/ 1 h 13"/>
                <a:gd name="T42" fmla="*/ 1 w 14"/>
                <a:gd name="T43" fmla="*/ 1 h 13"/>
                <a:gd name="T44" fmla="*/ 1 w 14"/>
                <a:gd name="T45" fmla="*/ 1 h 13"/>
                <a:gd name="T46" fmla="*/ 1 w 14"/>
                <a:gd name="T47" fmla="*/ 1 h 13"/>
                <a:gd name="T48" fmla="*/ 1 w 14"/>
                <a:gd name="T49" fmla="*/ 1 h 13"/>
                <a:gd name="T50" fmla="*/ 1 w 14"/>
                <a:gd name="T51" fmla="*/ 1 h 13"/>
                <a:gd name="T52" fmla="*/ 1 w 14"/>
                <a:gd name="T53" fmla="*/ 1 h 13"/>
                <a:gd name="T54" fmla="*/ 1 w 14"/>
                <a:gd name="T55" fmla="*/ 1 h 13"/>
                <a:gd name="T56" fmla="*/ 1 w 14"/>
                <a:gd name="T57" fmla="*/ 1 h 13"/>
                <a:gd name="T58" fmla="*/ 1 w 14"/>
                <a:gd name="T59" fmla="*/ 1 h 13"/>
                <a:gd name="T60" fmla="*/ 1 w 14"/>
                <a:gd name="T61" fmla="*/ 1 h 13"/>
                <a:gd name="T62" fmla="*/ 1 w 14"/>
                <a:gd name="T63" fmla="*/ 0 h 13"/>
                <a:gd name="T64" fmla="*/ 1 w 14"/>
                <a:gd name="T65" fmla="*/ 0 h 13"/>
                <a:gd name="T66" fmla="*/ 1 w 14"/>
                <a:gd name="T67" fmla="*/ 0 h 13"/>
                <a:gd name="T68" fmla="*/ 1 w 14"/>
                <a:gd name="T69" fmla="*/ 0 h 13"/>
                <a:gd name="T70" fmla="*/ 1 w 14"/>
                <a:gd name="T71" fmla="*/ 0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3"/>
                <a:gd name="T110" fmla="*/ 14 w 14"/>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3">
                  <a:moveTo>
                    <a:pt x="3" y="0"/>
                  </a:moveTo>
                  <a:lnTo>
                    <a:pt x="2" y="0"/>
                  </a:lnTo>
                  <a:lnTo>
                    <a:pt x="2" y="1"/>
                  </a:lnTo>
                  <a:lnTo>
                    <a:pt x="0" y="3"/>
                  </a:lnTo>
                  <a:lnTo>
                    <a:pt x="0" y="4"/>
                  </a:lnTo>
                  <a:lnTo>
                    <a:pt x="0" y="5"/>
                  </a:lnTo>
                  <a:lnTo>
                    <a:pt x="0" y="6"/>
                  </a:lnTo>
                  <a:lnTo>
                    <a:pt x="2" y="6"/>
                  </a:lnTo>
                  <a:lnTo>
                    <a:pt x="2" y="7"/>
                  </a:lnTo>
                  <a:lnTo>
                    <a:pt x="2" y="8"/>
                  </a:lnTo>
                  <a:lnTo>
                    <a:pt x="3" y="8"/>
                  </a:lnTo>
                  <a:lnTo>
                    <a:pt x="3" y="9"/>
                  </a:lnTo>
                  <a:lnTo>
                    <a:pt x="4" y="9"/>
                  </a:lnTo>
                  <a:lnTo>
                    <a:pt x="4" y="12"/>
                  </a:lnTo>
                  <a:lnTo>
                    <a:pt x="5" y="12"/>
                  </a:lnTo>
                  <a:lnTo>
                    <a:pt x="7" y="13"/>
                  </a:lnTo>
                  <a:lnTo>
                    <a:pt x="8" y="13"/>
                  </a:lnTo>
                  <a:lnTo>
                    <a:pt x="9" y="13"/>
                  </a:lnTo>
                  <a:lnTo>
                    <a:pt x="10" y="13"/>
                  </a:lnTo>
                  <a:lnTo>
                    <a:pt x="13" y="13"/>
                  </a:lnTo>
                  <a:lnTo>
                    <a:pt x="13" y="12"/>
                  </a:lnTo>
                  <a:lnTo>
                    <a:pt x="14" y="12"/>
                  </a:lnTo>
                  <a:lnTo>
                    <a:pt x="14" y="9"/>
                  </a:lnTo>
                  <a:lnTo>
                    <a:pt x="14" y="8"/>
                  </a:lnTo>
                  <a:lnTo>
                    <a:pt x="14" y="7"/>
                  </a:lnTo>
                  <a:lnTo>
                    <a:pt x="14" y="6"/>
                  </a:lnTo>
                  <a:lnTo>
                    <a:pt x="14" y="5"/>
                  </a:lnTo>
                  <a:lnTo>
                    <a:pt x="13" y="5"/>
                  </a:lnTo>
                  <a:lnTo>
                    <a:pt x="13" y="4"/>
                  </a:lnTo>
                  <a:lnTo>
                    <a:pt x="10" y="3"/>
                  </a:lnTo>
                  <a:lnTo>
                    <a:pt x="9" y="1"/>
                  </a:lnTo>
                  <a:lnTo>
                    <a:pt x="8" y="0"/>
                  </a:lnTo>
                  <a:lnTo>
                    <a:pt x="7" y="0"/>
                  </a:lnTo>
                  <a:lnTo>
                    <a:pt x="5" y="0"/>
                  </a:lnTo>
                  <a:lnTo>
                    <a:pt x="4" y="0"/>
                  </a:lnTo>
                  <a:lnTo>
                    <a:pt x="3"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4" name="Freeform 379"/>
            <p:cNvSpPr>
              <a:spLocks noChangeArrowheads="1"/>
            </p:cNvSpPr>
            <p:nvPr/>
          </p:nvSpPr>
          <p:spPr bwMode="auto">
            <a:xfrm>
              <a:off x="1360" y="2007"/>
              <a:ext cx="7" cy="8"/>
            </a:xfrm>
            <a:custGeom>
              <a:avLst/>
              <a:gdLst>
                <a:gd name="T0" fmla="*/ 0 w 16"/>
                <a:gd name="T1" fmla="*/ 1 h 14"/>
                <a:gd name="T2" fmla="*/ 0 w 16"/>
                <a:gd name="T3" fmla="*/ 0 h 14"/>
                <a:gd name="T4" fmla="*/ 0 w 16"/>
                <a:gd name="T5" fmla="*/ 1 h 14"/>
                <a:gd name="T6" fmla="*/ 0 w 16"/>
                <a:gd name="T7" fmla="*/ 1 h 14"/>
                <a:gd name="T8" fmla="*/ 0 w 16"/>
                <a:gd name="T9" fmla="*/ 1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6" y="10"/>
                  </a:moveTo>
                  <a:lnTo>
                    <a:pt x="9" y="0"/>
                  </a:lnTo>
                  <a:lnTo>
                    <a:pt x="0" y="3"/>
                  </a:lnTo>
                  <a:lnTo>
                    <a:pt x="6" y="14"/>
                  </a:lnTo>
                  <a:lnTo>
                    <a:pt x="16" y="1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5" name="Freeform 380"/>
            <p:cNvSpPr>
              <a:spLocks noChangeArrowheads="1"/>
            </p:cNvSpPr>
            <p:nvPr/>
          </p:nvSpPr>
          <p:spPr bwMode="auto">
            <a:xfrm>
              <a:off x="1343" y="2005"/>
              <a:ext cx="2" cy="7"/>
            </a:xfrm>
            <a:custGeom>
              <a:avLst/>
              <a:gdLst>
                <a:gd name="T0" fmla="*/ 0 w 5"/>
                <a:gd name="T1" fmla="*/ 1 h 14"/>
                <a:gd name="T2" fmla="*/ 0 w 5"/>
                <a:gd name="T3" fmla="*/ 1 h 14"/>
                <a:gd name="T4" fmla="*/ 0 w 5"/>
                <a:gd name="T5" fmla="*/ 1 h 14"/>
                <a:gd name="T6" fmla="*/ 0 w 5"/>
                <a:gd name="T7" fmla="*/ 1 h 14"/>
                <a:gd name="T8" fmla="*/ 0 w 5"/>
                <a:gd name="T9" fmla="*/ 1 h 14"/>
                <a:gd name="T10" fmla="*/ 0 w 5"/>
                <a:gd name="T11" fmla="*/ 1 h 14"/>
                <a:gd name="T12" fmla="*/ 0 w 5"/>
                <a:gd name="T13" fmla="*/ 1 h 14"/>
                <a:gd name="T14" fmla="*/ 0 w 5"/>
                <a:gd name="T15" fmla="*/ 1 h 14"/>
                <a:gd name="T16" fmla="*/ 0 w 5"/>
                <a:gd name="T17" fmla="*/ 1 h 14"/>
                <a:gd name="T18" fmla="*/ 0 w 5"/>
                <a:gd name="T19" fmla="*/ 1 h 14"/>
                <a:gd name="T20" fmla="*/ 0 w 5"/>
                <a:gd name="T21" fmla="*/ 1 h 14"/>
                <a:gd name="T22" fmla="*/ 0 w 5"/>
                <a:gd name="T23" fmla="*/ 1 h 14"/>
                <a:gd name="T24" fmla="*/ 0 w 5"/>
                <a:gd name="T25" fmla="*/ 1 h 14"/>
                <a:gd name="T26" fmla="*/ 0 w 5"/>
                <a:gd name="T27" fmla="*/ 1 h 14"/>
                <a:gd name="T28" fmla="*/ 0 w 5"/>
                <a:gd name="T29" fmla="*/ 1 h 14"/>
                <a:gd name="T30" fmla="*/ 0 w 5"/>
                <a:gd name="T31" fmla="*/ 1 h 14"/>
                <a:gd name="T32" fmla="*/ 0 w 5"/>
                <a:gd name="T33" fmla="*/ 1 h 14"/>
                <a:gd name="T34" fmla="*/ 0 w 5"/>
                <a:gd name="T35" fmla="*/ 1 h 14"/>
                <a:gd name="T36" fmla="*/ 0 w 5"/>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14"/>
                <a:gd name="T59" fmla="*/ 5 w 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14">
                  <a:moveTo>
                    <a:pt x="0" y="14"/>
                  </a:moveTo>
                  <a:lnTo>
                    <a:pt x="1" y="14"/>
                  </a:lnTo>
                  <a:lnTo>
                    <a:pt x="3" y="14"/>
                  </a:lnTo>
                  <a:lnTo>
                    <a:pt x="3" y="13"/>
                  </a:lnTo>
                  <a:lnTo>
                    <a:pt x="4" y="13"/>
                  </a:lnTo>
                  <a:lnTo>
                    <a:pt x="4" y="12"/>
                  </a:lnTo>
                  <a:lnTo>
                    <a:pt x="5" y="12"/>
                  </a:lnTo>
                  <a:lnTo>
                    <a:pt x="5" y="9"/>
                  </a:lnTo>
                  <a:lnTo>
                    <a:pt x="5" y="8"/>
                  </a:lnTo>
                  <a:lnTo>
                    <a:pt x="5" y="7"/>
                  </a:lnTo>
                  <a:lnTo>
                    <a:pt x="5" y="6"/>
                  </a:lnTo>
                  <a:lnTo>
                    <a:pt x="5" y="5"/>
                  </a:lnTo>
                  <a:lnTo>
                    <a:pt x="5" y="4"/>
                  </a:lnTo>
                  <a:lnTo>
                    <a:pt x="4" y="4"/>
                  </a:lnTo>
                  <a:lnTo>
                    <a:pt x="4" y="2"/>
                  </a:lnTo>
                  <a:lnTo>
                    <a:pt x="3" y="2"/>
                  </a:lnTo>
                  <a:lnTo>
                    <a:pt x="3" y="1"/>
                  </a:lnTo>
                  <a:lnTo>
                    <a:pt x="1" y="1"/>
                  </a:lnTo>
                  <a:lnTo>
                    <a:pt x="1"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6" name="Freeform 381"/>
            <p:cNvSpPr>
              <a:spLocks noChangeArrowheads="1"/>
            </p:cNvSpPr>
            <p:nvPr/>
          </p:nvSpPr>
          <p:spPr bwMode="auto">
            <a:xfrm>
              <a:off x="1353" y="1979"/>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w 6"/>
                <a:gd name="T11" fmla="*/ 0 h 4"/>
                <a:gd name="T12" fmla="*/ 0 w 6"/>
                <a:gd name="T13" fmla="*/ 0 h 4"/>
                <a:gd name="T14" fmla="*/ 0 w 6"/>
                <a:gd name="T15" fmla="*/ 0 h 4"/>
                <a:gd name="T16" fmla="*/ 0 w 6"/>
                <a:gd name="T17" fmla="*/ 0 h 4"/>
                <a:gd name="T18" fmla="*/ 0 w 6"/>
                <a:gd name="T19" fmla="*/ 0 h 4"/>
                <a:gd name="T20" fmla="*/ 0 w 6"/>
                <a:gd name="T21" fmla="*/ 0 h 4"/>
                <a:gd name="T22" fmla="*/ 0 w 6"/>
                <a:gd name="T23" fmla="*/ 0 h 4"/>
                <a:gd name="T24" fmla="*/ 0 w 6"/>
                <a:gd name="T25" fmla="*/ 0 h 4"/>
                <a:gd name="T26" fmla="*/ 0 w 6"/>
                <a:gd name="T27" fmla="*/ 0 h 4"/>
                <a:gd name="T28" fmla="*/ 0 w 6"/>
                <a:gd name="T29" fmla="*/ 0 h 4"/>
                <a:gd name="T30" fmla="*/ 0 w 6"/>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4"/>
                <a:gd name="T50" fmla="*/ 6 w 6"/>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4">
                  <a:moveTo>
                    <a:pt x="1" y="0"/>
                  </a:moveTo>
                  <a:lnTo>
                    <a:pt x="0" y="0"/>
                  </a:lnTo>
                  <a:lnTo>
                    <a:pt x="0" y="1"/>
                  </a:lnTo>
                  <a:lnTo>
                    <a:pt x="0" y="2"/>
                  </a:lnTo>
                  <a:lnTo>
                    <a:pt x="1" y="3"/>
                  </a:lnTo>
                  <a:lnTo>
                    <a:pt x="3" y="3"/>
                  </a:lnTo>
                  <a:lnTo>
                    <a:pt x="3" y="4"/>
                  </a:lnTo>
                  <a:lnTo>
                    <a:pt x="4" y="4"/>
                  </a:lnTo>
                  <a:lnTo>
                    <a:pt x="5" y="4"/>
                  </a:lnTo>
                  <a:lnTo>
                    <a:pt x="5" y="3"/>
                  </a:lnTo>
                  <a:lnTo>
                    <a:pt x="6" y="2"/>
                  </a:lnTo>
                  <a:lnTo>
                    <a:pt x="5" y="1"/>
                  </a:lnTo>
                  <a:lnTo>
                    <a:pt x="5" y="0"/>
                  </a:lnTo>
                  <a:lnTo>
                    <a:pt x="4" y="0"/>
                  </a:lnTo>
                  <a:lnTo>
                    <a:pt x="3" y="0"/>
                  </a:lnTo>
                  <a:lnTo>
                    <a:pt x="1"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7" name="Freeform 382"/>
            <p:cNvSpPr>
              <a:spLocks noChangeArrowheads="1"/>
            </p:cNvSpPr>
            <p:nvPr/>
          </p:nvSpPr>
          <p:spPr bwMode="auto">
            <a:xfrm>
              <a:off x="1368" y="2017"/>
              <a:ext cx="28" cy="18"/>
            </a:xfrm>
            <a:custGeom>
              <a:avLst/>
              <a:gdLst>
                <a:gd name="T0" fmla="*/ 3 w 48"/>
                <a:gd name="T1" fmla="*/ 1 h 34"/>
                <a:gd name="T2" fmla="*/ 2 w 48"/>
                <a:gd name="T3" fmla="*/ 1 h 34"/>
                <a:gd name="T4" fmla="*/ 2 w 48"/>
                <a:gd name="T5" fmla="*/ 0 h 34"/>
                <a:gd name="T6" fmla="*/ 2 w 48"/>
                <a:gd name="T7" fmla="*/ 0 h 34"/>
                <a:gd name="T8" fmla="*/ 2 w 48"/>
                <a:gd name="T9" fmla="*/ 1 h 34"/>
                <a:gd name="T10" fmla="*/ 2 w 48"/>
                <a:gd name="T11" fmla="*/ 1 h 34"/>
                <a:gd name="T12" fmla="*/ 1 w 48"/>
                <a:gd name="T13" fmla="*/ 1 h 34"/>
                <a:gd name="T14" fmla="*/ 1 w 48"/>
                <a:gd name="T15" fmla="*/ 1 h 34"/>
                <a:gd name="T16" fmla="*/ 1 w 48"/>
                <a:gd name="T17" fmla="*/ 1 h 34"/>
                <a:gd name="T18" fmla="*/ 1 w 48"/>
                <a:gd name="T19" fmla="*/ 1 h 34"/>
                <a:gd name="T20" fmla="*/ 1 w 48"/>
                <a:gd name="T21" fmla="*/ 1 h 34"/>
                <a:gd name="T22" fmla="*/ 1 w 48"/>
                <a:gd name="T23" fmla="*/ 1 h 34"/>
                <a:gd name="T24" fmla="*/ 1 w 48"/>
                <a:gd name="T25" fmla="*/ 1 h 34"/>
                <a:gd name="T26" fmla="*/ 1 w 48"/>
                <a:gd name="T27" fmla="*/ 1 h 34"/>
                <a:gd name="T28" fmla="*/ 1 w 48"/>
                <a:gd name="T29" fmla="*/ 1 h 34"/>
                <a:gd name="T30" fmla="*/ 1 w 48"/>
                <a:gd name="T31" fmla="*/ 1 h 34"/>
                <a:gd name="T32" fmla="*/ 0 w 48"/>
                <a:gd name="T33" fmla="*/ 1 h 34"/>
                <a:gd name="T34" fmla="*/ 1 w 48"/>
                <a:gd name="T35" fmla="*/ 1 h 34"/>
                <a:gd name="T36" fmla="*/ 1 w 48"/>
                <a:gd name="T37" fmla="*/ 1 h 34"/>
                <a:gd name="T38" fmla="*/ 1 w 48"/>
                <a:gd name="T39" fmla="*/ 2 h 34"/>
                <a:gd name="T40" fmla="*/ 1 w 48"/>
                <a:gd name="T41" fmla="*/ 2 h 34"/>
                <a:gd name="T42" fmla="*/ 1 w 48"/>
                <a:gd name="T43" fmla="*/ 2 h 34"/>
                <a:gd name="T44" fmla="*/ 1 w 48"/>
                <a:gd name="T45" fmla="*/ 2 h 34"/>
                <a:gd name="T46" fmla="*/ 1 w 48"/>
                <a:gd name="T47" fmla="*/ 2 h 34"/>
                <a:gd name="T48" fmla="*/ 1 w 48"/>
                <a:gd name="T49" fmla="*/ 1 h 34"/>
                <a:gd name="T50" fmla="*/ 1 w 48"/>
                <a:gd name="T51" fmla="*/ 1 h 34"/>
                <a:gd name="T52" fmla="*/ 2 w 48"/>
                <a:gd name="T53" fmla="*/ 1 h 34"/>
                <a:gd name="T54" fmla="*/ 2 w 48"/>
                <a:gd name="T55" fmla="*/ 1 h 34"/>
                <a:gd name="T56" fmla="*/ 2 w 48"/>
                <a:gd name="T57" fmla="*/ 1 h 34"/>
                <a:gd name="T58" fmla="*/ 2 w 48"/>
                <a:gd name="T59" fmla="*/ 1 h 34"/>
                <a:gd name="T60" fmla="*/ 2 w 48"/>
                <a:gd name="T61" fmla="*/ 1 h 34"/>
                <a:gd name="T62" fmla="*/ 3 w 48"/>
                <a:gd name="T63" fmla="*/ 1 h 34"/>
                <a:gd name="T64" fmla="*/ 3 w 48"/>
                <a:gd name="T65" fmla="*/ 1 h 34"/>
                <a:gd name="T66" fmla="*/ 3 w 48"/>
                <a:gd name="T67" fmla="*/ 1 h 34"/>
                <a:gd name="T68" fmla="*/ 3 w 48"/>
                <a:gd name="T69" fmla="*/ 1 h 34"/>
                <a:gd name="T70" fmla="*/ 3 w 48"/>
                <a:gd name="T71" fmla="*/ 1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34"/>
                <a:gd name="T110" fmla="*/ 48 w 48"/>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34">
                  <a:moveTo>
                    <a:pt x="47" y="3"/>
                  </a:moveTo>
                  <a:lnTo>
                    <a:pt x="46" y="1"/>
                  </a:lnTo>
                  <a:lnTo>
                    <a:pt x="44" y="1"/>
                  </a:lnTo>
                  <a:lnTo>
                    <a:pt x="43" y="1"/>
                  </a:lnTo>
                  <a:lnTo>
                    <a:pt x="42" y="0"/>
                  </a:lnTo>
                  <a:lnTo>
                    <a:pt x="41" y="0"/>
                  </a:lnTo>
                  <a:lnTo>
                    <a:pt x="39" y="0"/>
                  </a:lnTo>
                  <a:lnTo>
                    <a:pt x="38" y="0"/>
                  </a:lnTo>
                  <a:lnTo>
                    <a:pt x="36" y="1"/>
                  </a:lnTo>
                  <a:lnTo>
                    <a:pt x="34" y="1"/>
                  </a:lnTo>
                  <a:lnTo>
                    <a:pt x="33" y="1"/>
                  </a:lnTo>
                  <a:lnTo>
                    <a:pt x="32" y="1"/>
                  </a:lnTo>
                  <a:lnTo>
                    <a:pt x="28" y="3"/>
                  </a:lnTo>
                  <a:lnTo>
                    <a:pt x="27" y="3"/>
                  </a:lnTo>
                  <a:lnTo>
                    <a:pt x="24" y="4"/>
                  </a:lnTo>
                  <a:lnTo>
                    <a:pt x="23" y="5"/>
                  </a:lnTo>
                  <a:lnTo>
                    <a:pt x="22" y="5"/>
                  </a:lnTo>
                  <a:lnTo>
                    <a:pt x="20" y="7"/>
                  </a:lnTo>
                  <a:lnTo>
                    <a:pt x="19" y="8"/>
                  </a:lnTo>
                  <a:lnTo>
                    <a:pt x="15" y="9"/>
                  </a:lnTo>
                  <a:lnTo>
                    <a:pt x="14" y="10"/>
                  </a:lnTo>
                  <a:lnTo>
                    <a:pt x="13" y="12"/>
                  </a:lnTo>
                  <a:lnTo>
                    <a:pt x="10" y="12"/>
                  </a:lnTo>
                  <a:lnTo>
                    <a:pt x="9" y="14"/>
                  </a:lnTo>
                  <a:lnTo>
                    <a:pt x="8" y="15"/>
                  </a:lnTo>
                  <a:lnTo>
                    <a:pt x="5" y="17"/>
                  </a:lnTo>
                  <a:lnTo>
                    <a:pt x="4" y="19"/>
                  </a:lnTo>
                  <a:lnTo>
                    <a:pt x="2" y="21"/>
                  </a:lnTo>
                  <a:lnTo>
                    <a:pt x="1" y="22"/>
                  </a:lnTo>
                  <a:lnTo>
                    <a:pt x="1" y="23"/>
                  </a:lnTo>
                  <a:lnTo>
                    <a:pt x="1" y="24"/>
                  </a:lnTo>
                  <a:lnTo>
                    <a:pt x="0" y="27"/>
                  </a:lnTo>
                  <a:lnTo>
                    <a:pt x="0" y="28"/>
                  </a:lnTo>
                  <a:lnTo>
                    <a:pt x="0" y="29"/>
                  </a:lnTo>
                  <a:lnTo>
                    <a:pt x="1" y="30"/>
                  </a:lnTo>
                  <a:lnTo>
                    <a:pt x="1" y="32"/>
                  </a:lnTo>
                  <a:lnTo>
                    <a:pt x="2" y="32"/>
                  </a:lnTo>
                  <a:lnTo>
                    <a:pt x="4" y="33"/>
                  </a:lnTo>
                  <a:lnTo>
                    <a:pt x="5" y="33"/>
                  </a:lnTo>
                  <a:lnTo>
                    <a:pt x="6" y="34"/>
                  </a:lnTo>
                  <a:lnTo>
                    <a:pt x="8" y="34"/>
                  </a:lnTo>
                  <a:lnTo>
                    <a:pt x="9" y="34"/>
                  </a:lnTo>
                  <a:lnTo>
                    <a:pt x="12" y="34"/>
                  </a:lnTo>
                  <a:lnTo>
                    <a:pt x="13" y="33"/>
                  </a:lnTo>
                  <a:lnTo>
                    <a:pt x="14" y="33"/>
                  </a:lnTo>
                  <a:lnTo>
                    <a:pt x="15" y="33"/>
                  </a:lnTo>
                  <a:lnTo>
                    <a:pt x="19" y="33"/>
                  </a:lnTo>
                  <a:lnTo>
                    <a:pt x="20" y="32"/>
                  </a:lnTo>
                  <a:lnTo>
                    <a:pt x="22" y="32"/>
                  </a:lnTo>
                  <a:lnTo>
                    <a:pt x="23" y="30"/>
                  </a:lnTo>
                  <a:lnTo>
                    <a:pt x="26" y="29"/>
                  </a:lnTo>
                  <a:lnTo>
                    <a:pt x="27" y="29"/>
                  </a:lnTo>
                  <a:lnTo>
                    <a:pt x="28" y="28"/>
                  </a:lnTo>
                  <a:lnTo>
                    <a:pt x="32" y="27"/>
                  </a:lnTo>
                  <a:lnTo>
                    <a:pt x="33" y="24"/>
                  </a:lnTo>
                  <a:lnTo>
                    <a:pt x="34" y="23"/>
                  </a:lnTo>
                  <a:lnTo>
                    <a:pt x="36" y="22"/>
                  </a:lnTo>
                  <a:lnTo>
                    <a:pt x="38" y="22"/>
                  </a:lnTo>
                  <a:lnTo>
                    <a:pt x="39" y="21"/>
                  </a:lnTo>
                  <a:lnTo>
                    <a:pt x="41" y="19"/>
                  </a:lnTo>
                  <a:lnTo>
                    <a:pt x="43" y="17"/>
                  </a:lnTo>
                  <a:lnTo>
                    <a:pt x="44" y="16"/>
                  </a:lnTo>
                  <a:lnTo>
                    <a:pt x="46" y="15"/>
                  </a:lnTo>
                  <a:lnTo>
                    <a:pt x="46" y="14"/>
                  </a:lnTo>
                  <a:lnTo>
                    <a:pt x="47" y="12"/>
                  </a:lnTo>
                  <a:lnTo>
                    <a:pt x="48" y="10"/>
                  </a:lnTo>
                  <a:lnTo>
                    <a:pt x="48" y="9"/>
                  </a:lnTo>
                  <a:lnTo>
                    <a:pt x="48" y="8"/>
                  </a:lnTo>
                  <a:lnTo>
                    <a:pt x="48" y="7"/>
                  </a:lnTo>
                  <a:lnTo>
                    <a:pt x="48" y="5"/>
                  </a:lnTo>
                  <a:lnTo>
                    <a:pt x="48" y="4"/>
                  </a:lnTo>
                  <a:lnTo>
                    <a:pt x="47" y="3"/>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8" name="Freeform 383"/>
            <p:cNvSpPr>
              <a:spLocks noChangeArrowheads="1"/>
            </p:cNvSpPr>
            <p:nvPr/>
          </p:nvSpPr>
          <p:spPr bwMode="auto">
            <a:xfrm>
              <a:off x="1401" y="2014"/>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4"/>
                  </a:moveTo>
                  <a:lnTo>
                    <a:pt x="3" y="4"/>
                  </a:lnTo>
                  <a:lnTo>
                    <a:pt x="3" y="3"/>
                  </a:lnTo>
                  <a:lnTo>
                    <a:pt x="4" y="3"/>
                  </a:lnTo>
                  <a:lnTo>
                    <a:pt x="4" y="1"/>
                  </a:lnTo>
                  <a:lnTo>
                    <a:pt x="4" y="0"/>
                  </a:lnTo>
                  <a:lnTo>
                    <a:pt x="3" y="0"/>
                  </a:lnTo>
                  <a:lnTo>
                    <a:pt x="1" y="0"/>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9" name="Freeform 384"/>
            <p:cNvSpPr>
              <a:spLocks noChangeArrowheads="1"/>
            </p:cNvSpPr>
            <p:nvPr/>
          </p:nvSpPr>
          <p:spPr bwMode="auto">
            <a:xfrm>
              <a:off x="1385" y="2017"/>
              <a:ext cx="15" cy="19"/>
            </a:xfrm>
            <a:custGeom>
              <a:avLst/>
              <a:gdLst>
                <a:gd name="T0" fmla="*/ 0 w 29"/>
                <a:gd name="T1" fmla="*/ 2 h 38"/>
                <a:gd name="T2" fmla="*/ 0 w 29"/>
                <a:gd name="T3" fmla="*/ 2 h 38"/>
                <a:gd name="T4" fmla="*/ 0 w 29"/>
                <a:gd name="T5" fmla="*/ 2 h 38"/>
                <a:gd name="T6" fmla="*/ 1 w 29"/>
                <a:gd name="T7" fmla="*/ 1 h 38"/>
                <a:gd name="T8" fmla="*/ 1 w 29"/>
                <a:gd name="T9" fmla="*/ 1 h 38"/>
                <a:gd name="T10" fmla="*/ 1 w 29"/>
                <a:gd name="T11" fmla="*/ 1 h 38"/>
                <a:gd name="T12" fmla="*/ 1 w 29"/>
                <a:gd name="T13" fmla="*/ 1 h 38"/>
                <a:gd name="T14" fmla="*/ 1 w 29"/>
                <a:gd name="T15" fmla="*/ 1 h 38"/>
                <a:gd name="T16" fmla="*/ 1 w 29"/>
                <a:gd name="T17" fmla="*/ 1 h 38"/>
                <a:gd name="T18" fmla="*/ 1 w 29"/>
                <a:gd name="T19" fmla="*/ 1 h 38"/>
                <a:gd name="T20" fmla="*/ 1 w 29"/>
                <a:gd name="T21" fmla="*/ 1 h 38"/>
                <a:gd name="T22" fmla="*/ 1 w 29"/>
                <a:gd name="T23" fmla="*/ 1 h 38"/>
                <a:gd name="T24" fmla="*/ 1 w 29"/>
                <a:gd name="T25" fmla="*/ 1 h 38"/>
                <a:gd name="T26" fmla="*/ 1 w 29"/>
                <a:gd name="T27" fmla="*/ 1 h 38"/>
                <a:gd name="T28" fmla="*/ 1 w 29"/>
                <a:gd name="T29" fmla="*/ 1 h 38"/>
                <a:gd name="T30" fmla="*/ 1 w 29"/>
                <a:gd name="T31" fmla="*/ 1 h 38"/>
                <a:gd name="T32" fmla="*/ 1 w 29"/>
                <a:gd name="T33" fmla="*/ 1 h 38"/>
                <a:gd name="T34" fmla="*/ 1 w 29"/>
                <a:gd name="T35" fmla="*/ 1 h 38"/>
                <a:gd name="T36" fmla="*/ 1 w 29"/>
                <a:gd name="T37" fmla="*/ 1 h 38"/>
                <a:gd name="T38" fmla="*/ 1 w 29"/>
                <a:gd name="T39" fmla="*/ 1 h 38"/>
                <a:gd name="T40" fmla="*/ 1 w 29"/>
                <a:gd name="T41" fmla="*/ 1 h 38"/>
                <a:gd name="T42" fmla="*/ 1 w 29"/>
                <a:gd name="T43" fmla="*/ 1 h 38"/>
                <a:gd name="T44" fmla="*/ 1 w 29"/>
                <a:gd name="T45" fmla="*/ 1 h 38"/>
                <a:gd name="T46" fmla="*/ 1 w 29"/>
                <a:gd name="T47" fmla="*/ 1 h 38"/>
                <a:gd name="T48" fmla="*/ 1 w 29"/>
                <a:gd name="T49" fmla="*/ 1 h 38"/>
                <a:gd name="T50" fmla="*/ 1 w 29"/>
                <a:gd name="T51" fmla="*/ 1 h 38"/>
                <a:gd name="T52" fmla="*/ 1 w 29"/>
                <a:gd name="T53" fmla="*/ 1 h 38"/>
                <a:gd name="T54" fmla="*/ 1 w 29"/>
                <a:gd name="T55" fmla="*/ 1 h 38"/>
                <a:gd name="T56" fmla="*/ 1 w 29"/>
                <a:gd name="T57" fmla="*/ 1 h 38"/>
                <a:gd name="T58" fmla="*/ 1 w 29"/>
                <a:gd name="T59" fmla="*/ 1 h 38"/>
                <a:gd name="T60" fmla="*/ 1 w 29"/>
                <a:gd name="T61" fmla="*/ 1 h 38"/>
                <a:gd name="T62" fmla="*/ 1 w 29"/>
                <a:gd name="T63" fmla="*/ 1 h 38"/>
                <a:gd name="T64" fmla="*/ 1 w 29"/>
                <a:gd name="T65" fmla="*/ 1 h 38"/>
                <a:gd name="T66" fmla="*/ 1 w 29"/>
                <a:gd name="T67" fmla="*/ 1 h 38"/>
                <a:gd name="T68" fmla="*/ 1 w 29"/>
                <a:gd name="T69" fmla="*/ 1 h 38"/>
                <a:gd name="T70" fmla="*/ 1 w 29"/>
                <a:gd name="T71" fmla="*/ 0 h 38"/>
                <a:gd name="T72" fmla="*/ 1 w 29"/>
                <a:gd name="T73" fmla="*/ 0 h 38"/>
                <a:gd name="T74" fmla="*/ 1 w 29"/>
                <a:gd name="T75" fmla="*/ 0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
                <a:gd name="T115" fmla="*/ 0 h 38"/>
                <a:gd name="T116" fmla="*/ 29 w 29"/>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 h="38">
                  <a:moveTo>
                    <a:pt x="0" y="38"/>
                  </a:moveTo>
                  <a:lnTo>
                    <a:pt x="2" y="37"/>
                  </a:lnTo>
                  <a:lnTo>
                    <a:pt x="3" y="37"/>
                  </a:lnTo>
                  <a:lnTo>
                    <a:pt x="5" y="35"/>
                  </a:lnTo>
                  <a:lnTo>
                    <a:pt x="6" y="35"/>
                  </a:lnTo>
                  <a:lnTo>
                    <a:pt x="7" y="34"/>
                  </a:lnTo>
                  <a:lnTo>
                    <a:pt x="8" y="33"/>
                  </a:lnTo>
                  <a:lnTo>
                    <a:pt x="10" y="33"/>
                  </a:lnTo>
                  <a:lnTo>
                    <a:pt x="11" y="31"/>
                  </a:lnTo>
                  <a:lnTo>
                    <a:pt x="13" y="30"/>
                  </a:lnTo>
                  <a:lnTo>
                    <a:pt x="14" y="30"/>
                  </a:lnTo>
                  <a:lnTo>
                    <a:pt x="14" y="29"/>
                  </a:lnTo>
                  <a:lnTo>
                    <a:pt x="15" y="28"/>
                  </a:lnTo>
                  <a:lnTo>
                    <a:pt x="16" y="28"/>
                  </a:lnTo>
                  <a:lnTo>
                    <a:pt x="16" y="26"/>
                  </a:lnTo>
                  <a:lnTo>
                    <a:pt x="17" y="24"/>
                  </a:lnTo>
                  <a:lnTo>
                    <a:pt x="19" y="23"/>
                  </a:lnTo>
                  <a:lnTo>
                    <a:pt x="20" y="22"/>
                  </a:lnTo>
                  <a:lnTo>
                    <a:pt x="21" y="21"/>
                  </a:lnTo>
                  <a:lnTo>
                    <a:pt x="21" y="19"/>
                  </a:lnTo>
                  <a:lnTo>
                    <a:pt x="22" y="19"/>
                  </a:lnTo>
                  <a:lnTo>
                    <a:pt x="22" y="17"/>
                  </a:lnTo>
                  <a:lnTo>
                    <a:pt x="25" y="17"/>
                  </a:lnTo>
                  <a:lnTo>
                    <a:pt x="25" y="16"/>
                  </a:lnTo>
                  <a:lnTo>
                    <a:pt x="26" y="15"/>
                  </a:lnTo>
                  <a:lnTo>
                    <a:pt x="26" y="14"/>
                  </a:lnTo>
                  <a:lnTo>
                    <a:pt x="26" y="12"/>
                  </a:lnTo>
                  <a:lnTo>
                    <a:pt x="27" y="12"/>
                  </a:lnTo>
                  <a:lnTo>
                    <a:pt x="27" y="10"/>
                  </a:lnTo>
                  <a:lnTo>
                    <a:pt x="27" y="9"/>
                  </a:lnTo>
                  <a:lnTo>
                    <a:pt x="27" y="8"/>
                  </a:lnTo>
                  <a:lnTo>
                    <a:pt x="28" y="8"/>
                  </a:lnTo>
                  <a:lnTo>
                    <a:pt x="28" y="7"/>
                  </a:lnTo>
                  <a:lnTo>
                    <a:pt x="28" y="5"/>
                  </a:lnTo>
                  <a:lnTo>
                    <a:pt x="28" y="4"/>
                  </a:lnTo>
                  <a:lnTo>
                    <a:pt x="29" y="3"/>
                  </a:lnTo>
                  <a:lnTo>
                    <a:pt x="29" y="1"/>
                  </a:lnTo>
                  <a:lnTo>
                    <a:pt x="29"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0" name="Freeform 385"/>
            <p:cNvSpPr>
              <a:spLocks noChangeArrowheads="1"/>
            </p:cNvSpPr>
            <p:nvPr/>
          </p:nvSpPr>
          <p:spPr bwMode="auto">
            <a:xfrm>
              <a:off x="1400" y="2016"/>
              <a:ext cx="7" cy="5"/>
            </a:xfrm>
            <a:custGeom>
              <a:avLst/>
              <a:gdLst>
                <a:gd name="T0" fmla="*/ 1 w 13"/>
                <a:gd name="T1" fmla="*/ 1 h 10"/>
                <a:gd name="T2" fmla="*/ 1 w 13"/>
                <a:gd name="T3" fmla="*/ 0 h 10"/>
                <a:gd name="T4" fmla="*/ 1 w 13"/>
                <a:gd name="T5" fmla="*/ 1 h 10"/>
                <a:gd name="T6" fmla="*/ 0 w 13"/>
                <a:gd name="T7" fmla="*/ 1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2" y="2"/>
                  </a:moveTo>
                  <a:lnTo>
                    <a:pt x="13" y="0"/>
                  </a:lnTo>
                  <a:lnTo>
                    <a:pt x="6" y="9"/>
                  </a:lnTo>
                  <a:lnTo>
                    <a:pt x="0" y="1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1" name="Freeform 386"/>
            <p:cNvSpPr>
              <a:spLocks noChangeArrowheads="1"/>
            </p:cNvSpPr>
            <p:nvPr/>
          </p:nvSpPr>
          <p:spPr bwMode="auto">
            <a:xfrm>
              <a:off x="1392" y="2028"/>
              <a:ext cx="6" cy="6"/>
            </a:xfrm>
            <a:custGeom>
              <a:avLst/>
              <a:gdLst>
                <a:gd name="T0" fmla="*/ 1 w 12"/>
                <a:gd name="T1" fmla="*/ 0 h 12"/>
                <a:gd name="T2" fmla="*/ 1 w 12"/>
                <a:gd name="T3" fmla="*/ 0 h 12"/>
                <a:gd name="T4" fmla="*/ 1 w 12"/>
                <a:gd name="T5" fmla="*/ 1 h 12"/>
                <a:gd name="T6" fmla="*/ 0 w 12"/>
                <a:gd name="T7" fmla="*/ 1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6" y="0"/>
                  </a:moveTo>
                  <a:lnTo>
                    <a:pt x="12" y="0"/>
                  </a:lnTo>
                  <a:lnTo>
                    <a:pt x="2" y="12"/>
                  </a:lnTo>
                  <a:lnTo>
                    <a:pt x="0" y="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2" name="Freeform 387"/>
            <p:cNvSpPr>
              <a:spLocks noChangeArrowheads="1"/>
            </p:cNvSpPr>
            <p:nvPr/>
          </p:nvSpPr>
          <p:spPr bwMode="auto">
            <a:xfrm>
              <a:off x="1330" y="1974"/>
              <a:ext cx="56" cy="71"/>
            </a:xfrm>
            <a:custGeom>
              <a:avLst/>
              <a:gdLst>
                <a:gd name="T0" fmla="*/ 4 w 100"/>
                <a:gd name="T1" fmla="*/ 3 h 127"/>
                <a:gd name="T2" fmla="*/ 4 w 100"/>
                <a:gd name="T3" fmla="*/ 2 h 127"/>
                <a:gd name="T4" fmla="*/ 3 w 100"/>
                <a:gd name="T5" fmla="*/ 1 h 127"/>
                <a:gd name="T6" fmla="*/ 2 w 100"/>
                <a:gd name="T7" fmla="*/ 0 h 127"/>
                <a:gd name="T8" fmla="*/ 0 w 100"/>
                <a:gd name="T9" fmla="*/ 1 h 127"/>
                <a:gd name="T10" fmla="*/ 0 w 100"/>
                <a:gd name="T11" fmla="*/ 4 h 127"/>
                <a:gd name="T12" fmla="*/ 1 w 100"/>
                <a:gd name="T13" fmla="*/ 6 h 127"/>
                <a:gd name="T14" fmla="*/ 3 w 100"/>
                <a:gd name="T15" fmla="*/ 6 h 127"/>
                <a:gd name="T16" fmla="*/ 3 w 100"/>
                <a:gd name="T17" fmla="*/ 6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27"/>
                <a:gd name="T29" fmla="*/ 100 w 100"/>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27">
                  <a:moveTo>
                    <a:pt x="98" y="76"/>
                  </a:moveTo>
                  <a:lnTo>
                    <a:pt x="100" y="49"/>
                  </a:lnTo>
                  <a:lnTo>
                    <a:pt x="72" y="6"/>
                  </a:lnTo>
                  <a:lnTo>
                    <a:pt x="36" y="0"/>
                  </a:lnTo>
                  <a:lnTo>
                    <a:pt x="0" y="31"/>
                  </a:lnTo>
                  <a:lnTo>
                    <a:pt x="0" y="84"/>
                  </a:lnTo>
                  <a:lnTo>
                    <a:pt x="25" y="124"/>
                  </a:lnTo>
                  <a:lnTo>
                    <a:pt x="66" y="127"/>
                  </a:lnTo>
                  <a:lnTo>
                    <a:pt x="75" y="12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3" name="Freeform 388"/>
            <p:cNvSpPr>
              <a:spLocks noChangeArrowheads="1"/>
            </p:cNvSpPr>
            <p:nvPr/>
          </p:nvSpPr>
          <p:spPr bwMode="auto">
            <a:xfrm>
              <a:off x="1367" y="2046"/>
              <a:ext cx="25" cy="6"/>
            </a:xfrm>
            <a:custGeom>
              <a:avLst/>
              <a:gdLst>
                <a:gd name="T0" fmla="*/ 1 w 46"/>
                <a:gd name="T1" fmla="*/ 0 h 11"/>
                <a:gd name="T2" fmla="*/ 2 w 46"/>
                <a:gd name="T3" fmla="*/ 1 h 11"/>
                <a:gd name="T4" fmla="*/ 2 w 46"/>
                <a:gd name="T5" fmla="*/ 1 h 11"/>
                <a:gd name="T6" fmla="*/ 0 w 46"/>
                <a:gd name="T7" fmla="*/ 1 h 11"/>
                <a:gd name="T8" fmla="*/ 0 60000 65536"/>
                <a:gd name="T9" fmla="*/ 0 60000 65536"/>
                <a:gd name="T10" fmla="*/ 0 60000 65536"/>
                <a:gd name="T11" fmla="*/ 0 60000 65536"/>
                <a:gd name="T12" fmla="*/ 0 w 46"/>
                <a:gd name="T13" fmla="*/ 0 h 11"/>
                <a:gd name="T14" fmla="*/ 46 w 46"/>
                <a:gd name="T15" fmla="*/ 11 h 11"/>
              </a:gdLst>
              <a:ahLst/>
              <a:cxnLst>
                <a:cxn ang="T8">
                  <a:pos x="T0" y="T1"/>
                </a:cxn>
                <a:cxn ang="T9">
                  <a:pos x="T2" y="T3"/>
                </a:cxn>
                <a:cxn ang="T10">
                  <a:pos x="T4" y="T5"/>
                </a:cxn>
                <a:cxn ang="T11">
                  <a:pos x="T6" y="T7"/>
                </a:cxn>
              </a:cxnLst>
              <a:rect l="T12" t="T13" r="T14" b="T15"/>
              <a:pathLst>
                <a:path w="46" h="11">
                  <a:moveTo>
                    <a:pt x="1" y="0"/>
                  </a:moveTo>
                  <a:lnTo>
                    <a:pt x="46" y="6"/>
                  </a:lnTo>
                  <a:lnTo>
                    <a:pt x="46" y="11"/>
                  </a:lnTo>
                  <a:lnTo>
                    <a:pt x="0" y="1"/>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4" name="Line 389"/>
            <p:cNvSpPr>
              <a:spLocks noChangeShapeType="1"/>
            </p:cNvSpPr>
            <p:nvPr/>
          </p:nvSpPr>
          <p:spPr bwMode="auto">
            <a:xfrm flipH="1" flipV="1">
              <a:off x="1381" y="2040"/>
              <a:ext cx="10" cy="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85" name="Freeform 390"/>
            <p:cNvSpPr>
              <a:spLocks noChangeArrowheads="1"/>
            </p:cNvSpPr>
            <p:nvPr/>
          </p:nvSpPr>
          <p:spPr bwMode="auto">
            <a:xfrm>
              <a:off x="1386" y="2038"/>
              <a:ext cx="11" cy="13"/>
            </a:xfrm>
            <a:custGeom>
              <a:avLst/>
              <a:gdLst>
                <a:gd name="T0" fmla="*/ 0 w 23"/>
                <a:gd name="T1" fmla="*/ 0 h 24"/>
                <a:gd name="T2" fmla="*/ 0 w 23"/>
                <a:gd name="T3" fmla="*/ 1 h 24"/>
                <a:gd name="T4" fmla="*/ 0 w 23"/>
                <a:gd name="T5" fmla="*/ 1 h 24"/>
                <a:gd name="T6" fmla="*/ 0 60000 65536"/>
                <a:gd name="T7" fmla="*/ 0 60000 65536"/>
                <a:gd name="T8" fmla="*/ 0 60000 65536"/>
                <a:gd name="T9" fmla="*/ 0 w 23"/>
                <a:gd name="T10" fmla="*/ 0 h 24"/>
                <a:gd name="T11" fmla="*/ 23 w 23"/>
                <a:gd name="T12" fmla="*/ 24 h 24"/>
              </a:gdLst>
              <a:ahLst/>
              <a:cxnLst>
                <a:cxn ang="T6">
                  <a:pos x="T0" y="T1"/>
                </a:cxn>
                <a:cxn ang="T7">
                  <a:pos x="T2" y="T3"/>
                </a:cxn>
                <a:cxn ang="T8">
                  <a:pos x="T4" y="T5"/>
                </a:cxn>
              </a:cxnLst>
              <a:rect l="T9" t="T10" r="T11" b="T12"/>
              <a:pathLst>
                <a:path w="23" h="24">
                  <a:moveTo>
                    <a:pt x="0" y="0"/>
                  </a:moveTo>
                  <a:lnTo>
                    <a:pt x="23" y="14"/>
                  </a:lnTo>
                  <a:lnTo>
                    <a:pt x="14" y="2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6" name="Freeform 391"/>
            <p:cNvSpPr>
              <a:spLocks noChangeArrowheads="1"/>
            </p:cNvSpPr>
            <p:nvPr/>
          </p:nvSpPr>
          <p:spPr bwMode="auto">
            <a:xfrm>
              <a:off x="1318" y="2047"/>
              <a:ext cx="49" cy="2"/>
            </a:xfrm>
            <a:custGeom>
              <a:avLst/>
              <a:gdLst>
                <a:gd name="T0" fmla="*/ 4 w 87"/>
                <a:gd name="T1" fmla="*/ 0 h 6"/>
                <a:gd name="T2" fmla="*/ 2 w 87"/>
                <a:gd name="T3" fmla="*/ 0 h 6"/>
                <a:gd name="T4" fmla="*/ 0 w 87"/>
                <a:gd name="T5" fmla="*/ 0 h 6"/>
                <a:gd name="T6" fmla="*/ 0 60000 65536"/>
                <a:gd name="T7" fmla="*/ 0 60000 65536"/>
                <a:gd name="T8" fmla="*/ 0 60000 65536"/>
                <a:gd name="T9" fmla="*/ 0 w 87"/>
                <a:gd name="T10" fmla="*/ 0 h 6"/>
                <a:gd name="T11" fmla="*/ 87 w 87"/>
                <a:gd name="T12" fmla="*/ 6 h 6"/>
              </a:gdLst>
              <a:ahLst/>
              <a:cxnLst>
                <a:cxn ang="T6">
                  <a:pos x="T0" y="T1"/>
                </a:cxn>
                <a:cxn ang="T7">
                  <a:pos x="T2" y="T3"/>
                </a:cxn>
                <a:cxn ang="T8">
                  <a:pos x="T4" y="T5"/>
                </a:cxn>
              </a:cxnLst>
              <a:rect l="T9" t="T10" r="T11" b="T12"/>
              <a:pathLst>
                <a:path w="87" h="6">
                  <a:moveTo>
                    <a:pt x="87" y="0"/>
                  </a:moveTo>
                  <a:lnTo>
                    <a:pt x="36" y="6"/>
                  </a:lnTo>
                  <a:lnTo>
                    <a:pt x="0" y="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7" name="Line 392"/>
            <p:cNvSpPr>
              <a:spLocks noChangeShapeType="1"/>
            </p:cNvSpPr>
            <p:nvPr/>
          </p:nvSpPr>
          <p:spPr bwMode="auto">
            <a:xfrm flipH="1">
              <a:off x="1317" y="2045"/>
              <a:ext cx="28"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88" name="Line 393"/>
            <p:cNvSpPr>
              <a:spLocks noChangeShapeType="1"/>
            </p:cNvSpPr>
            <p:nvPr/>
          </p:nvSpPr>
          <p:spPr bwMode="auto">
            <a:xfrm flipH="1">
              <a:off x="1302" y="1992"/>
              <a:ext cx="28" cy="1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89" name="Line 394"/>
            <p:cNvSpPr>
              <a:spLocks noChangeShapeType="1"/>
            </p:cNvSpPr>
            <p:nvPr/>
          </p:nvSpPr>
          <p:spPr bwMode="auto">
            <a:xfrm flipH="1">
              <a:off x="1317" y="2022"/>
              <a:ext cx="12"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90" name="Line 395"/>
            <p:cNvSpPr>
              <a:spLocks noChangeShapeType="1"/>
            </p:cNvSpPr>
            <p:nvPr/>
          </p:nvSpPr>
          <p:spPr bwMode="auto">
            <a:xfrm flipH="1">
              <a:off x="1302" y="2030"/>
              <a:ext cx="3"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91" name="Freeform 396"/>
            <p:cNvSpPr>
              <a:spLocks noChangeArrowheads="1"/>
            </p:cNvSpPr>
            <p:nvPr/>
          </p:nvSpPr>
          <p:spPr bwMode="auto">
            <a:xfrm>
              <a:off x="1311" y="1984"/>
              <a:ext cx="15" cy="39"/>
            </a:xfrm>
            <a:custGeom>
              <a:avLst/>
              <a:gdLst>
                <a:gd name="T0" fmla="*/ 1 w 27"/>
                <a:gd name="T1" fmla="*/ 0 h 69"/>
                <a:gd name="T2" fmla="*/ 1 w 27"/>
                <a:gd name="T3" fmla="*/ 1 h 69"/>
                <a:gd name="T4" fmla="*/ 0 w 27"/>
                <a:gd name="T5" fmla="*/ 3 h 69"/>
                <a:gd name="T6" fmla="*/ 0 60000 65536"/>
                <a:gd name="T7" fmla="*/ 0 60000 65536"/>
                <a:gd name="T8" fmla="*/ 0 60000 65536"/>
                <a:gd name="T9" fmla="*/ 0 w 27"/>
                <a:gd name="T10" fmla="*/ 0 h 69"/>
                <a:gd name="T11" fmla="*/ 27 w 27"/>
                <a:gd name="T12" fmla="*/ 69 h 69"/>
              </a:gdLst>
              <a:ahLst/>
              <a:cxnLst>
                <a:cxn ang="T6">
                  <a:pos x="T0" y="T1"/>
                </a:cxn>
                <a:cxn ang="T7">
                  <a:pos x="T2" y="T3"/>
                </a:cxn>
                <a:cxn ang="T8">
                  <a:pos x="T4" y="T5"/>
                </a:cxn>
              </a:cxnLst>
              <a:rect l="T9" t="T10" r="T11" b="T12"/>
              <a:pathLst>
                <a:path w="27" h="69">
                  <a:moveTo>
                    <a:pt x="27" y="0"/>
                  </a:moveTo>
                  <a:lnTo>
                    <a:pt x="5" y="27"/>
                  </a:lnTo>
                  <a:lnTo>
                    <a:pt x="0" y="69"/>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2" name="Freeform 397"/>
            <p:cNvSpPr>
              <a:spLocks noChangeArrowheads="1"/>
            </p:cNvSpPr>
            <p:nvPr/>
          </p:nvSpPr>
          <p:spPr bwMode="auto">
            <a:xfrm>
              <a:off x="1320" y="1988"/>
              <a:ext cx="9" cy="26"/>
            </a:xfrm>
            <a:custGeom>
              <a:avLst/>
              <a:gdLst>
                <a:gd name="T0" fmla="*/ 0 w 19"/>
                <a:gd name="T1" fmla="*/ 0 h 48"/>
                <a:gd name="T2" fmla="*/ 0 w 19"/>
                <a:gd name="T3" fmla="*/ 1 h 48"/>
                <a:gd name="T4" fmla="*/ 0 w 19"/>
                <a:gd name="T5" fmla="*/ 2 h 48"/>
                <a:gd name="T6" fmla="*/ 0 60000 65536"/>
                <a:gd name="T7" fmla="*/ 0 60000 65536"/>
                <a:gd name="T8" fmla="*/ 0 60000 65536"/>
                <a:gd name="T9" fmla="*/ 0 w 19"/>
                <a:gd name="T10" fmla="*/ 0 h 48"/>
                <a:gd name="T11" fmla="*/ 19 w 19"/>
                <a:gd name="T12" fmla="*/ 48 h 48"/>
              </a:gdLst>
              <a:ahLst/>
              <a:cxnLst>
                <a:cxn ang="T6">
                  <a:pos x="T0" y="T1"/>
                </a:cxn>
                <a:cxn ang="T7">
                  <a:pos x="T2" y="T3"/>
                </a:cxn>
                <a:cxn ang="T8">
                  <a:pos x="T4" y="T5"/>
                </a:cxn>
              </a:cxnLst>
              <a:rect l="T9" t="T10" r="T11" b="T12"/>
              <a:pathLst>
                <a:path w="19" h="48">
                  <a:moveTo>
                    <a:pt x="19" y="0"/>
                  </a:moveTo>
                  <a:lnTo>
                    <a:pt x="6" y="14"/>
                  </a:lnTo>
                  <a:lnTo>
                    <a:pt x="0" y="4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3" name="Freeform 398"/>
            <p:cNvSpPr>
              <a:spLocks noChangeArrowheads="1"/>
            </p:cNvSpPr>
            <p:nvPr/>
          </p:nvSpPr>
          <p:spPr bwMode="auto">
            <a:xfrm>
              <a:off x="1318" y="2025"/>
              <a:ext cx="32" cy="23"/>
            </a:xfrm>
            <a:custGeom>
              <a:avLst/>
              <a:gdLst>
                <a:gd name="T0" fmla="*/ 2 w 57"/>
                <a:gd name="T1" fmla="*/ 2 h 40"/>
                <a:gd name="T2" fmla="*/ 1 w 57"/>
                <a:gd name="T3" fmla="*/ 2 h 40"/>
                <a:gd name="T4" fmla="*/ 0 w 57"/>
                <a:gd name="T5" fmla="*/ 0 h 40"/>
                <a:gd name="T6" fmla="*/ 0 60000 65536"/>
                <a:gd name="T7" fmla="*/ 0 60000 65536"/>
                <a:gd name="T8" fmla="*/ 0 60000 65536"/>
                <a:gd name="T9" fmla="*/ 0 w 57"/>
                <a:gd name="T10" fmla="*/ 0 h 40"/>
                <a:gd name="T11" fmla="*/ 57 w 57"/>
                <a:gd name="T12" fmla="*/ 40 h 40"/>
              </a:gdLst>
              <a:ahLst/>
              <a:cxnLst>
                <a:cxn ang="T6">
                  <a:pos x="T0" y="T1"/>
                </a:cxn>
                <a:cxn ang="T7">
                  <a:pos x="T2" y="T3"/>
                </a:cxn>
                <a:cxn ang="T8">
                  <a:pos x="T4" y="T5"/>
                </a:cxn>
              </a:cxnLst>
              <a:rect l="T9" t="T10" r="T11" b="T12"/>
              <a:pathLst>
                <a:path w="57" h="40">
                  <a:moveTo>
                    <a:pt x="57" y="40"/>
                  </a:moveTo>
                  <a:lnTo>
                    <a:pt x="25" y="36"/>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4" name="Freeform 399"/>
            <p:cNvSpPr>
              <a:spLocks noChangeArrowheads="1"/>
            </p:cNvSpPr>
            <p:nvPr/>
          </p:nvSpPr>
          <p:spPr bwMode="auto">
            <a:xfrm>
              <a:off x="1317" y="2038"/>
              <a:ext cx="22" cy="11"/>
            </a:xfrm>
            <a:custGeom>
              <a:avLst/>
              <a:gdLst>
                <a:gd name="T0" fmla="*/ 2 w 40"/>
                <a:gd name="T1" fmla="*/ 1 h 22"/>
                <a:gd name="T2" fmla="*/ 1 w 40"/>
                <a:gd name="T3" fmla="*/ 1 h 22"/>
                <a:gd name="T4" fmla="*/ 0 w 40"/>
                <a:gd name="T5" fmla="*/ 0 h 22"/>
                <a:gd name="T6" fmla="*/ 0 60000 65536"/>
                <a:gd name="T7" fmla="*/ 0 60000 65536"/>
                <a:gd name="T8" fmla="*/ 0 60000 65536"/>
                <a:gd name="T9" fmla="*/ 0 w 40"/>
                <a:gd name="T10" fmla="*/ 0 h 22"/>
                <a:gd name="T11" fmla="*/ 40 w 40"/>
                <a:gd name="T12" fmla="*/ 22 h 22"/>
              </a:gdLst>
              <a:ahLst/>
              <a:cxnLst>
                <a:cxn ang="T6">
                  <a:pos x="T0" y="T1"/>
                </a:cxn>
                <a:cxn ang="T7">
                  <a:pos x="T2" y="T3"/>
                </a:cxn>
                <a:cxn ang="T8">
                  <a:pos x="T4" y="T5"/>
                </a:cxn>
              </a:cxnLst>
              <a:rect l="T9" t="T10" r="T11" b="T12"/>
              <a:pathLst>
                <a:path w="40" h="22">
                  <a:moveTo>
                    <a:pt x="40" y="22"/>
                  </a:moveTo>
                  <a:lnTo>
                    <a:pt x="8" y="16"/>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5" name="Freeform 400"/>
            <p:cNvSpPr>
              <a:spLocks noChangeArrowheads="1"/>
            </p:cNvSpPr>
            <p:nvPr/>
          </p:nvSpPr>
          <p:spPr bwMode="auto">
            <a:xfrm>
              <a:off x="1318" y="2009"/>
              <a:ext cx="9" cy="7"/>
            </a:xfrm>
            <a:custGeom>
              <a:avLst/>
              <a:gdLst>
                <a:gd name="T0" fmla="*/ 1 w 16"/>
                <a:gd name="T1" fmla="*/ 0 h 13"/>
                <a:gd name="T2" fmla="*/ 1 w 16"/>
                <a:gd name="T3" fmla="*/ 0 h 13"/>
                <a:gd name="T4" fmla="*/ 1 w 16"/>
                <a:gd name="T5" fmla="*/ 1 h 13"/>
                <a:gd name="T6" fmla="*/ 1 w 16"/>
                <a:gd name="T7" fmla="*/ 1 h 13"/>
                <a:gd name="T8" fmla="*/ 1 w 16"/>
                <a:gd name="T9" fmla="*/ 1 h 13"/>
                <a:gd name="T10" fmla="*/ 1 w 16"/>
                <a:gd name="T11" fmla="*/ 1 h 13"/>
                <a:gd name="T12" fmla="*/ 1 w 16"/>
                <a:gd name="T13" fmla="*/ 1 h 13"/>
                <a:gd name="T14" fmla="*/ 1 w 16"/>
                <a:gd name="T15" fmla="*/ 1 h 13"/>
                <a:gd name="T16" fmla="*/ 1 w 16"/>
                <a:gd name="T17" fmla="*/ 1 h 13"/>
                <a:gd name="T18" fmla="*/ 1 w 16"/>
                <a:gd name="T19" fmla="*/ 1 h 13"/>
                <a:gd name="T20" fmla="*/ 1 w 16"/>
                <a:gd name="T21" fmla="*/ 1 h 13"/>
                <a:gd name="T22" fmla="*/ 1 w 16"/>
                <a:gd name="T23" fmla="*/ 1 h 13"/>
                <a:gd name="T24" fmla="*/ 1 w 16"/>
                <a:gd name="T25" fmla="*/ 1 h 13"/>
                <a:gd name="T26" fmla="*/ 1 w 16"/>
                <a:gd name="T27" fmla="*/ 1 h 13"/>
                <a:gd name="T28" fmla="*/ 1 w 16"/>
                <a:gd name="T29" fmla="*/ 1 h 13"/>
                <a:gd name="T30" fmla="*/ 1 w 16"/>
                <a:gd name="T31" fmla="*/ 1 h 13"/>
                <a:gd name="T32" fmla="*/ 1 w 16"/>
                <a:gd name="T33" fmla="*/ 1 h 13"/>
                <a:gd name="T34" fmla="*/ 1 w 16"/>
                <a:gd name="T35" fmla="*/ 1 h 13"/>
                <a:gd name="T36" fmla="*/ 0 w 16"/>
                <a:gd name="T37" fmla="*/ 1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3"/>
                <a:gd name="T59" fmla="*/ 16 w 1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3">
                  <a:moveTo>
                    <a:pt x="16" y="0"/>
                  </a:moveTo>
                  <a:lnTo>
                    <a:pt x="15" y="0"/>
                  </a:lnTo>
                  <a:lnTo>
                    <a:pt x="14" y="1"/>
                  </a:lnTo>
                  <a:lnTo>
                    <a:pt x="13" y="1"/>
                  </a:lnTo>
                  <a:lnTo>
                    <a:pt x="12" y="2"/>
                  </a:lnTo>
                  <a:lnTo>
                    <a:pt x="11" y="2"/>
                  </a:lnTo>
                  <a:lnTo>
                    <a:pt x="11" y="5"/>
                  </a:lnTo>
                  <a:lnTo>
                    <a:pt x="9" y="5"/>
                  </a:lnTo>
                  <a:lnTo>
                    <a:pt x="9" y="6"/>
                  </a:lnTo>
                  <a:lnTo>
                    <a:pt x="8" y="6"/>
                  </a:lnTo>
                  <a:lnTo>
                    <a:pt x="6" y="7"/>
                  </a:lnTo>
                  <a:lnTo>
                    <a:pt x="5" y="7"/>
                  </a:lnTo>
                  <a:lnTo>
                    <a:pt x="5" y="8"/>
                  </a:lnTo>
                  <a:lnTo>
                    <a:pt x="4" y="9"/>
                  </a:lnTo>
                  <a:lnTo>
                    <a:pt x="2" y="9"/>
                  </a:lnTo>
                  <a:lnTo>
                    <a:pt x="2" y="11"/>
                  </a:lnTo>
                  <a:lnTo>
                    <a:pt x="1" y="12"/>
                  </a:lnTo>
                  <a:lnTo>
                    <a:pt x="1" y="13"/>
                  </a:lnTo>
                  <a:lnTo>
                    <a:pt x="0" y="13"/>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6" name="Freeform 401"/>
            <p:cNvSpPr>
              <a:spLocks noChangeArrowheads="1"/>
            </p:cNvSpPr>
            <p:nvPr/>
          </p:nvSpPr>
          <p:spPr bwMode="auto">
            <a:xfrm>
              <a:off x="1319" y="2010"/>
              <a:ext cx="8" cy="7"/>
            </a:xfrm>
            <a:custGeom>
              <a:avLst/>
              <a:gdLst>
                <a:gd name="T0" fmla="*/ 1 w 16"/>
                <a:gd name="T1" fmla="*/ 0 h 15"/>
                <a:gd name="T2" fmla="*/ 1 w 16"/>
                <a:gd name="T3" fmla="*/ 0 h 15"/>
                <a:gd name="T4" fmla="*/ 1 w 16"/>
                <a:gd name="T5" fmla="*/ 0 h 15"/>
                <a:gd name="T6" fmla="*/ 1 w 16"/>
                <a:gd name="T7" fmla="*/ 0 h 15"/>
                <a:gd name="T8" fmla="*/ 1 w 16"/>
                <a:gd name="T9" fmla="*/ 0 h 15"/>
                <a:gd name="T10" fmla="*/ 1 w 16"/>
                <a:gd name="T11" fmla="*/ 0 h 15"/>
                <a:gd name="T12" fmla="*/ 1 w 16"/>
                <a:gd name="T13" fmla="*/ 0 h 15"/>
                <a:gd name="T14" fmla="*/ 1 w 16"/>
                <a:gd name="T15" fmla="*/ 0 h 15"/>
                <a:gd name="T16" fmla="*/ 1 w 16"/>
                <a:gd name="T17" fmla="*/ 0 h 15"/>
                <a:gd name="T18" fmla="*/ 1 w 16"/>
                <a:gd name="T19" fmla="*/ 0 h 15"/>
                <a:gd name="T20" fmla="*/ 1 w 16"/>
                <a:gd name="T21" fmla="*/ 0 h 15"/>
                <a:gd name="T22" fmla="*/ 1 w 16"/>
                <a:gd name="T23" fmla="*/ 0 h 15"/>
                <a:gd name="T24" fmla="*/ 1 w 16"/>
                <a:gd name="T25" fmla="*/ 0 h 15"/>
                <a:gd name="T26" fmla="*/ 1 w 16"/>
                <a:gd name="T27" fmla="*/ 0 h 15"/>
                <a:gd name="T28" fmla="*/ 1 w 16"/>
                <a:gd name="T29" fmla="*/ 0 h 15"/>
                <a:gd name="T30" fmla="*/ 1 w 16"/>
                <a:gd name="T31" fmla="*/ 0 h 15"/>
                <a:gd name="T32" fmla="*/ 1 w 16"/>
                <a:gd name="T33" fmla="*/ 0 h 15"/>
                <a:gd name="T34" fmla="*/ 1 w 16"/>
                <a:gd name="T35" fmla="*/ 0 h 15"/>
                <a:gd name="T36" fmla="*/ 1 w 16"/>
                <a:gd name="T37" fmla="*/ 0 h 15"/>
                <a:gd name="T38" fmla="*/ 1 w 16"/>
                <a:gd name="T39" fmla="*/ 0 h 15"/>
                <a:gd name="T40" fmla="*/ 1 w 16"/>
                <a:gd name="T41" fmla="*/ 0 h 15"/>
                <a:gd name="T42" fmla="*/ 0 w 16"/>
                <a:gd name="T43" fmla="*/ 0 h 15"/>
                <a:gd name="T44" fmla="*/ 0 w 16"/>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15"/>
                <a:gd name="T71" fmla="*/ 16 w 16"/>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15">
                  <a:moveTo>
                    <a:pt x="16" y="0"/>
                  </a:moveTo>
                  <a:lnTo>
                    <a:pt x="15" y="0"/>
                  </a:lnTo>
                  <a:lnTo>
                    <a:pt x="15" y="2"/>
                  </a:lnTo>
                  <a:lnTo>
                    <a:pt x="14" y="2"/>
                  </a:lnTo>
                  <a:lnTo>
                    <a:pt x="12" y="2"/>
                  </a:lnTo>
                  <a:lnTo>
                    <a:pt x="12" y="3"/>
                  </a:lnTo>
                  <a:lnTo>
                    <a:pt x="11" y="3"/>
                  </a:lnTo>
                  <a:lnTo>
                    <a:pt x="11" y="5"/>
                  </a:lnTo>
                  <a:lnTo>
                    <a:pt x="9" y="5"/>
                  </a:lnTo>
                  <a:lnTo>
                    <a:pt x="9" y="6"/>
                  </a:lnTo>
                  <a:lnTo>
                    <a:pt x="8" y="6"/>
                  </a:lnTo>
                  <a:lnTo>
                    <a:pt x="8" y="7"/>
                  </a:lnTo>
                  <a:lnTo>
                    <a:pt x="7" y="7"/>
                  </a:lnTo>
                  <a:lnTo>
                    <a:pt x="5" y="7"/>
                  </a:lnTo>
                  <a:lnTo>
                    <a:pt x="5" y="8"/>
                  </a:lnTo>
                  <a:lnTo>
                    <a:pt x="4" y="10"/>
                  </a:lnTo>
                  <a:lnTo>
                    <a:pt x="2" y="11"/>
                  </a:lnTo>
                  <a:lnTo>
                    <a:pt x="2" y="12"/>
                  </a:lnTo>
                  <a:lnTo>
                    <a:pt x="1" y="12"/>
                  </a:lnTo>
                  <a:lnTo>
                    <a:pt x="1" y="14"/>
                  </a:lnTo>
                  <a:lnTo>
                    <a:pt x="0" y="14"/>
                  </a:lnTo>
                  <a:lnTo>
                    <a:pt x="0" y="15"/>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7" name="Freeform 402"/>
            <p:cNvSpPr>
              <a:spLocks noChangeArrowheads="1"/>
            </p:cNvSpPr>
            <p:nvPr/>
          </p:nvSpPr>
          <p:spPr bwMode="auto">
            <a:xfrm>
              <a:off x="1273" y="2015"/>
              <a:ext cx="45" cy="82"/>
            </a:xfrm>
            <a:custGeom>
              <a:avLst/>
              <a:gdLst>
                <a:gd name="T0" fmla="*/ 3 w 80"/>
                <a:gd name="T1" fmla="*/ 0 h 146"/>
                <a:gd name="T2" fmla="*/ 0 w 80"/>
                <a:gd name="T3" fmla="*/ 4 h 146"/>
                <a:gd name="T4" fmla="*/ 1 w 80"/>
                <a:gd name="T5" fmla="*/ 7 h 146"/>
                <a:gd name="T6" fmla="*/ 1 w 80"/>
                <a:gd name="T7" fmla="*/ 7 h 146"/>
                <a:gd name="T8" fmla="*/ 1 w 80"/>
                <a:gd name="T9" fmla="*/ 4 h 146"/>
                <a:gd name="T10" fmla="*/ 3 w 80"/>
                <a:gd name="T11" fmla="*/ 1 h 146"/>
                <a:gd name="T12" fmla="*/ 0 60000 65536"/>
                <a:gd name="T13" fmla="*/ 0 60000 65536"/>
                <a:gd name="T14" fmla="*/ 0 60000 65536"/>
                <a:gd name="T15" fmla="*/ 0 60000 65536"/>
                <a:gd name="T16" fmla="*/ 0 60000 65536"/>
                <a:gd name="T17" fmla="*/ 0 60000 65536"/>
                <a:gd name="T18" fmla="*/ 0 w 80"/>
                <a:gd name="T19" fmla="*/ 0 h 146"/>
                <a:gd name="T20" fmla="*/ 80 w 80"/>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0" h="146">
                  <a:moveTo>
                    <a:pt x="80" y="0"/>
                  </a:moveTo>
                  <a:lnTo>
                    <a:pt x="0" y="91"/>
                  </a:lnTo>
                  <a:lnTo>
                    <a:pt x="12" y="146"/>
                  </a:lnTo>
                  <a:lnTo>
                    <a:pt x="14" y="146"/>
                  </a:lnTo>
                  <a:lnTo>
                    <a:pt x="2" y="91"/>
                  </a:lnTo>
                  <a:lnTo>
                    <a:pt x="80" y="2"/>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8" name="Freeform 403"/>
            <p:cNvSpPr>
              <a:spLocks noChangeArrowheads="1"/>
            </p:cNvSpPr>
            <p:nvPr/>
          </p:nvSpPr>
          <p:spPr bwMode="auto">
            <a:xfrm>
              <a:off x="1310" y="2017"/>
              <a:ext cx="8" cy="24"/>
            </a:xfrm>
            <a:custGeom>
              <a:avLst/>
              <a:gdLst>
                <a:gd name="T0" fmla="*/ 1 w 15"/>
                <a:gd name="T1" fmla="*/ 0 h 45"/>
                <a:gd name="T2" fmla="*/ 1 w 15"/>
                <a:gd name="T3" fmla="*/ 1 h 45"/>
                <a:gd name="T4" fmla="*/ 0 w 15"/>
                <a:gd name="T5" fmla="*/ 2 h 45"/>
                <a:gd name="T6" fmla="*/ 0 60000 65536"/>
                <a:gd name="T7" fmla="*/ 0 60000 65536"/>
                <a:gd name="T8" fmla="*/ 0 60000 65536"/>
                <a:gd name="T9" fmla="*/ 0 w 15"/>
                <a:gd name="T10" fmla="*/ 0 h 45"/>
                <a:gd name="T11" fmla="*/ 15 w 15"/>
                <a:gd name="T12" fmla="*/ 45 h 45"/>
              </a:gdLst>
              <a:ahLst/>
              <a:cxnLst>
                <a:cxn ang="T6">
                  <a:pos x="T0" y="T1"/>
                </a:cxn>
                <a:cxn ang="T7">
                  <a:pos x="T2" y="T3"/>
                </a:cxn>
                <a:cxn ang="T8">
                  <a:pos x="T4" y="T5"/>
                </a:cxn>
              </a:cxnLst>
              <a:rect l="T9" t="T10" r="T11" b="T12"/>
              <a:pathLst>
                <a:path w="15" h="45">
                  <a:moveTo>
                    <a:pt x="15" y="0"/>
                  </a:moveTo>
                  <a:lnTo>
                    <a:pt x="14" y="32"/>
                  </a:lnTo>
                  <a:lnTo>
                    <a:pt x="0" y="45"/>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9" name="Line 404"/>
            <p:cNvSpPr>
              <a:spLocks noChangeShapeType="1"/>
            </p:cNvSpPr>
            <p:nvPr/>
          </p:nvSpPr>
          <p:spPr bwMode="auto">
            <a:xfrm>
              <a:off x="1285" y="2056"/>
              <a:ext cx="5" cy="3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0" name="Line 405"/>
            <p:cNvSpPr>
              <a:spLocks noChangeShapeType="1"/>
            </p:cNvSpPr>
            <p:nvPr/>
          </p:nvSpPr>
          <p:spPr bwMode="auto">
            <a:xfrm flipH="1">
              <a:off x="1309" y="2046"/>
              <a:ext cx="8" cy="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1" name="Freeform 406"/>
            <p:cNvSpPr>
              <a:spLocks noChangeArrowheads="1"/>
            </p:cNvSpPr>
            <p:nvPr/>
          </p:nvSpPr>
          <p:spPr bwMode="auto">
            <a:xfrm>
              <a:off x="1281" y="2046"/>
              <a:ext cx="35" cy="51"/>
            </a:xfrm>
            <a:custGeom>
              <a:avLst/>
              <a:gdLst>
                <a:gd name="T0" fmla="*/ 0 w 64"/>
                <a:gd name="T1" fmla="*/ 4 h 92"/>
                <a:gd name="T2" fmla="*/ 2 w 64"/>
                <a:gd name="T3" fmla="*/ 1 h 92"/>
                <a:gd name="T4" fmla="*/ 3 w 64"/>
                <a:gd name="T5" fmla="*/ 1 h 92"/>
                <a:gd name="T6" fmla="*/ 2 w 64"/>
                <a:gd name="T7" fmla="*/ 0 h 92"/>
                <a:gd name="T8" fmla="*/ 2 w 64"/>
                <a:gd name="T9" fmla="*/ 1 h 92"/>
                <a:gd name="T10" fmla="*/ 0 60000 65536"/>
                <a:gd name="T11" fmla="*/ 0 60000 65536"/>
                <a:gd name="T12" fmla="*/ 0 60000 65536"/>
                <a:gd name="T13" fmla="*/ 0 60000 65536"/>
                <a:gd name="T14" fmla="*/ 0 60000 65536"/>
                <a:gd name="T15" fmla="*/ 0 w 64"/>
                <a:gd name="T16" fmla="*/ 0 h 92"/>
                <a:gd name="T17" fmla="*/ 64 w 64"/>
                <a:gd name="T18" fmla="*/ 92 h 92"/>
              </a:gdLst>
              <a:ahLst/>
              <a:cxnLst>
                <a:cxn ang="T10">
                  <a:pos x="T0" y="T1"/>
                </a:cxn>
                <a:cxn ang="T11">
                  <a:pos x="T2" y="T3"/>
                </a:cxn>
                <a:cxn ang="T12">
                  <a:pos x="T4" y="T5"/>
                </a:cxn>
                <a:cxn ang="T13">
                  <a:pos x="T6" y="T7"/>
                </a:cxn>
                <a:cxn ang="T14">
                  <a:pos x="T8" y="T9"/>
                </a:cxn>
              </a:cxnLst>
              <a:rect l="T15" t="T16" r="T17" b="T18"/>
              <a:pathLst>
                <a:path w="64" h="92">
                  <a:moveTo>
                    <a:pt x="0" y="92"/>
                  </a:moveTo>
                  <a:lnTo>
                    <a:pt x="63" y="24"/>
                  </a:lnTo>
                  <a:lnTo>
                    <a:pt x="64" y="1"/>
                  </a:lnTo>
                  <a:lnTo>
                    <a:pt x="60" y="0"/>
                  </a:lnTo>
                  <a:lnTo>
                    <a:pt x="53" y="7"/>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02" name="Line 407"/>
            <p:cNvSpPr>
              <a:spLocks noChangeShapeType="1"/>
            </p:cNvSpPr>
            <p:nvPr/>
          </p:nvSpPr>
          <p:spPr bwMode="auto">
            <a:xfrm flipH="1" flipV="1">
              <a:off x="1283" y="2053"/>
              <a:ext cx="8" cy="33"/>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3" name="Line 408"/>
            <p:cNvSpPr>
              <a:spLocks noChangeShapeType="1"/>
            </p:cNvSpPr>
            <p:nvPr/>
          </p:nvSpPr>
          <p:spPr bwMode="auto">
            <a:xfrm flipV="1">
              <a:off x="1278" y="2072"/>
              <a:ext cx="9" cy="1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4" name="Line 409"/>
            <p:cNvSpPr>
              <a:spLocks noChangeShapeType="1"/>
            </p:cNvSpPr>
            <p:nvPr/>
          </p:nvSpPr>
          <p:spPr bwMode="auto">
            <a:xfrm flipV="1">
              <a:off x="1278" y="2071"/>
              <a:ext cx="8" cy="1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5" name="Line 410"/>
            <p:cNvSpPr>
              <a:spLocks noChangeShapeType="1"/>
            </p:cNvSpPr>
            <p:nvPr/>
          </p:nvSpPr>
          <p:spPr bwMode="auto">
            <a:xfrm flipH="1" flipV="1">
              <a:off x="1296" y="2039"/>
              <a:ext cx="6" cy="3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6" name="Line 411"/>
            <p:cNvSpPr>
              <a:spLocks noChangeShapeType="1"/>
            </p:cNvSpPr>
            <p:nvPr/>
          </p:nvSpPr>
          <p:spPr bwMode="auto">
            <a:xfrm flipH="1" flipV="1">
              <a:off x="1296" y="2040"/>
              <a:ext cx="6" cy="3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7" name="Line 412"/>
            <p:cNvSpPr>
              <a:spLocks noChangeShapeType="1"/>
            </p:cNvSpPr>
            <p:nvPr/>
          </p:nvSpPr>
          <p:spPr bwMode="auto">
            <a:xfrm flipV="1">
              <a:off x="1289" y="2059"/>
              <a:ext cx="9" cy="13"/>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8" name="Line 413"/>
            <p:cNvSpPr>
              <a:spLocks noChangeShapeType="1"/>
            </p:cNvSpPr>
            <p:nvPr/>
          </p:nvSpPr>
          <p:spPr bwMode="auto">
            <a:xfrm flipV="1">
              <a:off x="1289" y="2059"/>
              <a:ext cx="9" cy="13"/>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9" name="Line 414"/>
            <p:cNvSpPr>
              <a:spLocks noChangeShapeType="1"/>
            </p:cNvSpPr>
            <p:nvPr/>
          </p:nvSpPr>
          <p:spPr bwMode="auto">
            <a:xfrm flipH="1">
              <a:off x="1299" y="2049"/>
              <a:ext cx="10" cy="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10" name="Line 415"/>
            <p:cNvSpPr>
              <a:spLocks noChangeShapeType="1"/>
            </p:cNvSpPr>
            <p:nvPr/>
          </p:nvSpPr>
          <p:spPr bwMode="auto">
            <a:xfrm flipH="1">
              <a:off x="1299" y="2049"/>
              <a:ext cx="10" cy="8"/>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11" name="Line 416"/>
            <p:cNvSpPr>
              <a:spLocks noChangeShapeType="1"/>
            </p:cNvSpPr>
            <p:nvPr/>
          </p:nvSpPr>
          <p:spPr bwMode="auto">
            <a:xfrm flipH="1" flipV="1">
              <a:off x="1307" y="2027"/>
              <a:ext cx="4" cy="3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12" name="Line 417"/>
            <p:cNvSpPr>
              <a:spLocks noChangeShapeType="1"/>
            </p:cNvSpPr>
            <p:nvPr/>
          </p:nvSpPr>
          <p:spPr bwMode="auto">
            <a:xfrm flipH="1" flipV="1">
              <a:off x="1308" y="2028"/>
              <a:ext cx="3" cy="37"/>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13" name="Line 418"/>
            <p:cNvSpPr>
              <a:spLocks noChangeShapeType="1"/>
            </p:cNvSpPr>
            <p:nvPr/>
          </p:nvSpPr>
          <p:spPr bwMode="auto">
            <a:xfrm>
              <a:off x="1318" y="2048"/>
              <a:ext cx="0"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14" name="Line 419"/>
            <p:cNvSpPr>
              <a:spLocks noChangeShapeType="1"/>
            </p:cNvSpPr>
            <p:nvPr/>
          </p:nvSpPr>
          <p:spPr bwMode="auto">
            <a:xfrm>
              <a:off x="1318" y="2049"/>
              <a:ext cx="0"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15" name="Freeform 420"/>
            <p:cNvSpPr>
              <a:spLocks noChangeArrowheads="1"/>
            </p:cNvSpPr>
            <p:nvPr/>
          </p:nvSpPr>
          <p:spPr bwMode="auto">
            <a:xfrm>
              <a:off x="1302" y="1983"/>
              <a:ext cx="27" cy="48"/>
            </a:xfrm>
            <a:custGeom>
              <a:avLst/>
              <a:gdLst>
                <a:gd name="T0" fmla="*/ 1 w 50"/>
                <a:gd name="T1" fmla="*/ 4 h 87"/>
                <a:gd name="T2" fmla="*/ 0 w 50"/>
                <a:gd name="T3" fmla="*/ 3 h 87"/>
                <a:gd name="T4" fmla="*/ 1 w 50"/>
                <a:gd name="T5" fmla="*/ 2 h 87"/>
                <a:gd name="T6" fmla="*/ 2 w 50"/>
                <a:gd name="T7" fmla="*/ 1 h 87"/>
                <a:gd name="T8" fmla="*/ 2 w 50"/>
                <a:gd name="T9" fmla="*/ 0 h 87"/>
                <a:gd name="T10" fmla="*/ 0 60000 65536"/>
                <a:gd name="T11" fmla="*/ 0 60000 65536"/>
                <a:gd name="T12" fmla="*/ 0 60000 65536"/>
                <a:gd name="T13" fmla="*/ 0 60000 65536"/>
                <a:gd name="T14" fmla="*/ 0 60000 65536"/>
                <a:gd name="T15" fmla="*/ 0 w 50"/>
                <a:gd name="T16" fmla="*/ 0 h 87"/>
                <a:gd name="T17" fmla="*/ 50 w 50"/>
                <a:gd name="T18" fmla="*/ 87 h 87"/>
              </a:gdLst>
              <a:ahLst/>
              <a:cxnLst>
                <a:cxn ang="T10">
                  <a:pos x="T0" y="T1"/>
                </a:cxn>
                <a:cxn ang="T11">
                  <a:pos x="T2" y="T3"/>
                </a:cxn>
                <a:cxn ang="T12">
                  <a:pos x="T4" y="T5"/>
                </a:cxn>
                <a:cxn ang="T13">
                  <a:pos x="T6" y="T7"/>
                </a:cxn>
                <a:cxn ang="T14">
                  <a:pos x="T8" y="T9"/>
                </a:cxn>
              </a:cxnLst>
              <a:rect l="T15" t="T16" r="T17" b="T18"/>
              <a:pathLst>
                <a:path w="50" h="87">
                  <a:moveTo>
                    <a:pt x="1" y="87"/>
                  </a:moveTo>
                  <a:lnTo>
                    <a:pt x="0" y="82"/>
                  </a:lnTo>
                  <a:lnTo>
                    <a:pt x="2" y="36"/>
                  </a:lnTo>
                  <a:lnTo>
                    <a:pt x="34" y="7"/>
                  </a:lnTo>
                  <a:lnTo>
                    <a:pt x="5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6" name="Freeform 421"/>
            <p:cNvSpPr>
              <a:spLocks noChangeArrowheads="1"/>
            </p:cNvSpPr>
            <p:nvPr/>
          </p:nvSpPr>
          <p:spPr bwMode="auto">
            <a:xfrm>
              <a:off x="1303" y="2015"/>
              <a:ext cx="4" cy="6"/>
            </a:xfrm>
            <a:custGeom>
              <a:avLst/>
              <a:gdLst>
                <a:gd name="T0" fmla="*/ 0 w 9"/>
                <a:gd name="T1" fmla="*/ 0 h 12"/>
                <a:gd name="T2" fmla="*/ 0 w 9"/>
                <a:gd name="T3" fmla="*/ 0 h 12"/>
                <a:gd name="T4" fmla="*/ 0 w 9"/>
                <a:gd name="T5" fmla="*/ 1 h 12"/>
                <a:gd name="T6" fmla="*/ 0 w 9"/>
                <a:gd name="T7" fmla="*/ 1 h 12"/>
                <a:gd name="T8" fmla="*/ 0 w 9"/>
                <a:gd name="T9" fmla="*/ 1 h 12"/>
                <a:gd name="T10" fmla="*/ 0 w 9"/>
                <a:gd name="T11" fmla="*/ 1 h 12"/>
                <a:gd name="T12" fmla="*/ 0 w 9"/>
                <a:gd name="T13" fmla="*/ 1 h 12"/>
                <a:gd name="T14" fmla="*/ 0 w 9"/>
                <a:gd name="T15" fmla="*/ 1 h 12"/>
                <a:gd name="T16" fmla="*/ 0 w 9"/>
                <a:gd name="T17" fmla="*/ 1 h 12"/>
                <a:gd name="T18" fmla="*/ 0 w 9"/>
                <a:gd name="T19" fmla="*/ 1 h 12"/>
                <a:gd name="T20" fmla="*/ 0 w 9"/>
                <a:gd name="T21" fmla="*/ 1 h 12"/>
                <a:gd name="T22" fmla="*/ 0 w 9"/>
                <a:gd name="T23" fmla="*/ 1 h 12"/>
                <a:gd name="T24" fmla="*/ 0 w 9"/>
                <a:gd name="T25" fmla="*/ 1 h 12"/>
                <a:gd name="T26" fmla="*/ 0 w 9"/>
                <a:gd name="T27" fmla="*/ 1 h 12"/>
                <a:gd name="T28" fmla="*/ 0 w 9"/>
                <a:gd name="T29" fmla="*/ 1 h 12"/>
                <a:gd name="T30" fmla="*/ 0 w 9"/>
                <a:gd name="T31" fmla="*/ 1 h 12"/>
                <a:gd name="T32" fmla="*/ 0 w 9"/>
                <a:gd name="T33" fmla="*/ 1 h 12"/>
                <a:gd name="T34" fmla="*/ 0 w 9"/>
                <a:gd name="T35" fmla="*/ 1 h 12"/>
                <a:gd name="T36" fmla="*/ 0 w 9"/>
                <a:gd name="T37" fmla="*/ 1 h 12"/>
                <a:gd name="T38" fmla="*/ 0 w 9"/>
                <a:gd name="T39" fmla="*/ 1 h 12"/>
                <a:gd name="T40" fmla="*/ 0 w 9"/>
                <a:gd name="T41" fmla="*/ 1 h 12"/>
                <a:gd name="T42" fmla="*/ 0 w 9"/>
                <a:gd name="T43" fmla="*/ 1 h 12"/>
                <a:gd name="T44" fmla="*/ 0 w 9"/>
                <a:gd name="T45" fmla="*/ 1 h 12"/>
                <a:gd name="T46" fmla="*/ 0 w 9"/>
                <a:gd name="T47" fmla="*/ 1 h 12"/>
                <a:gd name="T48" fmla="*/ 0 w 9"/>
                <a:gd name="T49" fmla="*/ 1 h 12"/>
                <a:gd name="T50" fmla="*/ 0 w 9"/>
                <a:gd name="T51" fmla="*/ 1 h 12"/>
                <a:gd name="T52" fmla="*/ 0 w 9"/>
                <a:gd name="T53" fmla="*/ 1 h 12"/>
                <a:gd name="T54" fmla="*/ 0 w 9"/>
                <a:gd name="T55" fmla="*/ 1 h 12"/>
                <a:gd name="T56" fmla="*/ 0 w 9"/>
                <a:gd name="T57" fmla="*/ 1 h 12"/>
                <a:gd name="T58" fmla="*/ 0 w 9"/>
                <a:gd name="T59" fmla="*/ 1 h 12"/>
                <a:gd name="T60" fmla="*/ 0 w 9"/>
                <a:gd name="T61" fmla="*/ 1 h 12"/>
                <a:gd name="T62" fmla="*/ 0 w 9"/>
                <a:gd name="T63" fmla="*/ 0 h 12"/>
                <a:gd name="T64" fmla="*/ 0 w 9"/>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2"/>
                <a:gd name="T101" fmla="*/ 9 w 9"/>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2">
                  <a:moveTo>
                    <a:pt x="5" y="0"/>
                  </a:moveTo>
                  <a:lnTo>
                    <a:pt x="4" y="0"/>
                  </a:lnTo>
                  <a:lnTo>
                    <a:pt x="4" y="1"/>
                  </a:lnTo>
                  <a:lnTo>
                    <a:pt x="1" y="1"/>
                  </a:lnTo>
                  <a:lnTo>
                    <a:pt x="1" y="2"/>
                  </a:lnTo>
                  <a:lnTo>
                    <a:pt x="0" y="2"/>
                  </a:lnTo>
                  <a:lnTo>
                    <a:pt x="0" y="3"/>
                  </a:lnTo>
                  <a:lnTo>
                    <a:pt x="0" y="6"/>
                  </a:lnTo>
                  <a:lnTo>
                    <a:pt x="0" y="7"/>
                  </a:lnTo>
                  <a:lnTo>
                    <a:pt x="0" y="9"/>
                  </a:lnTo>
                  <a:lnTo>
                    <a:pt x="0" y="10"/>
                  </a:lnTo>
                  <a:lnTo>
                    <a:pt x="1" y="10"/>
                  </a:lnTo>
                  <a:lnTo>
                    <a:pt x="1" y="11"/>
                  </a:lnTo>
                  <a:lnTo>
                    <a:pt x="4" y="11"/>
                  </a:lnTo>
                  <a:lnTo>
                    <a:pt x="4" y="12"/>
                  </a:lnTo>
                  <a:lnTo>
                    <a:pt x="5" y="12"/>
                  </a:lnTo>
                  <a:lnTo>
                    <a:pt x="6" y="12"/>
                  </a:lnTo>
                  <a:lnTo>
                    <a:pt x="6" y="11"/>
                  </a:lnTo>
                  <a:lnTo>
                    <a:pt x="8" y="11"/>
                  </a:lnTo>
                  <a:lnTo>
                    <a:pt x="8" y="10"/>
                  </a:lnTo>
                  <a:lnTo>
                    <a:pt x="8" y="9"/>
                  </a:lnTo>
                  <a:lnTo>
                    <a:pt x="9" y="9"/>
                  </a:lnTo>
                  <a:lnTo>
                    <a:pt x="9" y="7"/>
                  </a:lnTo>
                  <a:lnTo>
                    <a:pt x="9" y="6"/>
                  </a:lnTo>
                  <a:lnTo>
                    <a:pt x="9" y="3"/>
                  </a:lnTo>
                  <a:lnTo>
                    <a:pt x="8" y="3"/>
                  </a:lnTo>
                  <a:lnTo>
                    <a:pt x="8" y="2"/>
                  </a:lnTo>
                  <a:lnTo>
                    <a:pt x="8" y="1"/>
                  </a:lnTo>
                  <a:lnTo>
                    <a:pt x="6" y="1"/>
                  </a:lnTo>
                  <a:lnTo>
                    <a:pt x="6" y="0"/>
                  </a:lnTo>
                  <a:lnTo>
                    <a:pt x="5"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7" name="Freeform 422"/>
            <p:cNvSpPr>
              <a:spLocks noChangeArrowheads="1"/>
            </p:cNvSpPr>
            <p:nvPr/>
          </p:nvSpPr>
          <p:spPr bwMode="auto">
            <a:xfrm>
              <a:off x="1297" y="2017"/>
              <a:ext cx="7" cy="7"/>
            </a:xfrm>
            <a:custGeom>
              <a:avLst/>
              <a:gdLst>
                <a:gd name="T0" fmla="*/ 1 w 13"/>
                <a:gd name="T1" fmla="*/ 0 h 15"/>
                <a:gd name="T2" fmla="*/ 0 w 13"/>
                <a:gd name="T3" fmla="*/ 0 h 15"/>
                <a:gd name="T4" fmla="*/ 1 w 13"/>
                <a:gd name="T5" fmla="*/ 0 h 15"/>
                <a:gd name="T6" fmla="*/ 1 w 13"/>
                <a:gd name="T7" fmla="*/ 0 h 15"/>
                <a:gd name="T8" fmla="*/ 1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lnTo>
                    <a:pt x="0" y="3"/>
                  </a:lnTo>
                  <a:lnTo>
                    <a:pt x="2" y="15"/>
                  </a:lnTo>
                  <a:lnTo>
                    <a:pt x="13" y="7"/>
                  </a:lnTo>
                  <a:lnTo>
                    <a:pt x="12" y="0"/>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8" name="Freeform 423"/>
            <p:cNvSpPr>
              <a:spLocks noChangeArrowheads="1"/>
            </p:cNvSpPr>
            <p:nvPr/>
          </p:nvSpPr>
          <p:spPr bwMode="auto">
            <a:xfrm>
              <a:off x="1303" y="2016"/>
              <a:ext cx="2" cy="5"/>
            </a:xfrm>
            <a:custGeom>
              <a:avLst/>
              <a:gdLst>
                <a:gd name="T0" fmla="*/ 0 w 6"/>
                <a:gd name="T1" fmla="*/ 0 h 10"/>
                <a:gd name="T2" fmla="*/ 0 w 6"/>
                <a:gd name="T3" fmla="*/ 0 h 10"/>
                <a:gd name="T4" fmla="*/ 0 w 6"/>
                <a:gd name="T5" fmla="*/ 1 h 10"/>
                <a:gd name="T6" fmla="*/ 0 w 6"/>
                <a:gd name="T7" fmla="*/ 1 h 10"/>
                <a:gd name="T8" fmla="*/ 0 w 6"/>
                <a:gd name="T9" fmla="*/ 1 h 10"/>
                <a:gd name="T10" fmla="*/ 0 w 6"/>
                <a:gd name="T11" fmla="*/ 1 h 10"/>
                <a:gd name="T12" fmla="*/ 0 w 6"/>
                <a:gd name="T13" fmla="*/ 1 h 10"/>
                <a:gd name="T14" fmla="*/ 0 w 6"/>
                <a:gd name="T15" fmla="*/ 1 h 10"/>
                <a:gd name="T16" fmla="*/ 0 w 6"/>
                <a:gd name="T17" fmla="*/ 1 h 10"/>
                <a:gd name="T18" fmla="*/ 0 w 6"/>
                <a:gd name="T19" fmla="*/ 1 h 10"/>
                <a:gd name="T20" fmla="*/ 0 w 6"/>
                <a:gd name="T21" fmla="*/ 1 h 10"/>
                <a:gd name="T22" fmla="*/ 0 w 6"/>
                <a:gd name="T23" fmla="*/ 1 h 10"/>
                <a:gd name="T24" fmla="*/ 0 w 6"/>
                <a:gd name="T25" fmla="*/ 1 h 10"/>
                <a:gd name="T26" fmla="*/ 0 w 6"/>
                <a:gd name="T27" fmla="*/ 1 h 10"/>
                <a:gd name="T28" fmla="*/ 0 w 6"/>
                <a:gd name="T29" fmla="*/ 1 h 10"/>
                <a:gd name="T30" fmla="*/ 0 w 6"/>
                <a:gd name="T31" fmla="*/ 1 h 10"/>
                <a:gd name="T32" fmla="*/ 0 w 6"/>
                <a:gd name="T33" fmla="*/ 1 h 10"/>
                <a:gd name="T34" fmla="*/ 0 w 6"/>
                <a:gd name="T35" fmla="*/ 1 h 10"/>
                <a:gd name="T36" fmla="*/ 0 w 6"/>
                <a:gd name="T37" fmla="*/ 1 h 10"/>
                <a:gd name="T38" fmla="*/ 0 w 6"/>
                <a:gd name="T39" fmla="*/ 1 h 10"/>
                <a:gd name="T40" fmla="*/ 0 w 6"/>
                <a:gd name="T41" fmla="*/ 1 h 10"/>
                <a:gd name="T42" fmla="*/ 0 w 6"/>
                <a:gd name="T43" fmla="*/ 1 h 10"/>
                <a:gd name="T44" fmla="*/ 0 w 6"/>
                <a:gd name="T45" fmla="*/ 0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0"/>
                <a:gd name="T71" fmla="*/ 6 w 6"/>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0">
                  <a:moveTo>
                    <a:pt x="3" y="0"/>
                  </a:moveTo>
                  <a:lnTo>
                    <a:pt x="2" y="0"/>
                  </a:lnTo>
                  <a:lnTo>
                    <a:pt x="2" y="1"/>
                  </a:lnTo>
                  <a:lnTo>
                    <a:pt x="0" y="2"/>
                  </a:lnTo>
                  <a:lnTo>
                    <a:pt x="0" y="5"/>
                  </a:lnTo>
                  <a:lnTo>
                    <a:pt x="0" y="6"/>
                  </a:lnTo>
                  <a:lnTo>
                    <a:pt x="0" y="8"/>
                  </a:lnTo>
                  <a:lnTo>
                    <a:pt x="0" y="9"/>
                  </a:lnTo>
                  <a:lnTo>
                    <a:pt x="2" y="9"/>
                  </a:lnTo>
                  <a:lnTo>
                    <a:pt x="2" y="10"/>
                  </a:lnTo>
                  <a:lnTo>
                    <a:pt x="3" y="10"/>
                  </a:lnTo>
                  <a:lnTo>
                    <a:pt x="5" y="10"/>
                  </a:lnTo>
                  <a:lnTo>
                    <a:pt x="5" y="9"/>
                  </a:lnTo>
                  <a:lnTo>
                    <a:pt x="5" y="8"/>
                  </a:lnTo>
                  <a:lnTo>
                    <a:pt x="6" y="8"/>
                  </a:lnTo>
                  <a:lnTo>
                    <a:pt x="6" y="6"/>
                  </a:lnTo>
                  <a:lnTo>
                    <a:pt x="6" y="5"/>
                  </a:lnTo>
                  <a:lnTo>
                    <a:pt x="6" y="2"/>
                  </a:lnTo>
                  <a:lnTo>
                    <a:pt x="5" y="2"/>
                  </a:lnTo>
                  <a:lnTo>
                    <a:pt x="5" y="1"/>
                  </a:lnTo>
                  <a:lnTo>
                    <a:pt x="3" y="0"/>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9" name="Freeform 424"/>
            <p:cNvSpPr>
              <a:spLocks noChangeArrowheads="1"/>
            </p:cNvSpPr>
            <p:nvPr/>
          </p:nvSpPr>
          <p:spPr bwMode="auto">
            <a:xfrm>
              <a:off x="1297" y="2018"/>
              <a:ext cx="1" cy="5"/>
            </a:xfrm>
            <a:custGeom>
              <a:avLst/>
              <a:gdLst>
                <a:gd name="T0" fmla="*/ 0 w 5"/>
                <a:gd name="T1" fmla="*/ 0 h 9"/>
                <a:gd name="T2" fmla="*/ 0 w 5"/>
                <a:gd name="T3" fmla="*/ 0 h 9"/>
                <a:gd name="T4" fmla="*/ 0 w 5"/>
                <a:gd name="T5" fmla="*/ 1 h 9"/>
                <a:gd name="T6" fmla="*/ 0 w 5"/>
                <a:gd name="T7" fmla="*/ 1 h 9"/>
                <a:gd name="T8" fmla="*/ 0 w 5"/>
                <a:gd name="T9" fmla="*/ 1 h 9"/>
                <a:gd name="T10" fmla="*/ 0 w 5"/>
                <a:gd name="T11" fmla="*/ 1 h 9"/>
                <a:gd name="T12" fmla="*/ 0 w 5"/>
                <a:gd name="T13" fmla="*/ 1 h 9"/>
                <a:gd name="T14" fmla="*/ 0 w 5"/>
                <a:gd name="T15" fmla="*/ 1 h 9"/>
                <a:gd name="T16" fmla="*/ 0 w 5"/>
                <a:gd name="T17" fmla="*/ 1 h 9"/>
                <a:gd name="T18" fmla="*/ 0 w 5"/>
                <a:gd name="T19" fmla="*/ 1 h 9"/>
                <a:gd name="T20" fmla="*/ 0 w 5"/>
                <a:gd name="T21" fmla="*/ 1 h 9"/>
                <a:gd name="T22" fmla="*/ 0 w 5"/>
                <a:gd name="T23" fmla="*/ 1 h 9"/>
                <a:gd name="T24" fmla="*/ 0 w 5"/>
                <a:gd name="T25" fmla="*/ 1 h 9"/>
                <a:gd name="T26" fmla="*/ 0 w 5"/>
                <a:gd name="T27" fmla="*/ 1 h 9"/>
                <a:gd name="T28" fmla="*/ 0 w 5"/>
                <a:gd name="T29" fmla="*/ 1 h 9"/>
                <a:gd name="T30" fmla="*/ 0 w 5"/>
                <a:gd name="T31" fmla="*/ 1 h 9"/>
                <a:gd name="T32" fmla="*/ 0 w 5"/>
                <a:gd name="T33" fmla="*/ 1 h 9"/>
                <a:gd name="T34" fmla="*/ 0 w 5"/>
                <a:gd name="T35" fmla="*/ 1 h 9"/>
                <a:gd name="T36" fmla="*/ 0 w 5"/>
                <a:gd name="T37" fmla="*/ 1 h 9"/>
                <a:gd name="T38" fmla="*/ 0 w 5"/>
                <a:gd name="T39" fmla="*/ 1 h 9"/>
                <a:gd name="T40" fmla="*/ 0 w 5"/>
                <a:gd name="T41" fmla="*/ 1 h 9"/>
                <a:gd name="T42" fmla="*/ 0 w 5"/>
                <a:gd name="T43" fmla="*/ 1 h 9"/>
                <a:gd name="T44" fmla="*/ 0 w 5"/>
                <a:gd name="T45" fmla="*/ 0 h 9"/>
                <a:gd name="T46" fmla="*/ 0 w 5"/>
                <a:gd name="T47" fmla="*/ 0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9"/>
                <a:gd name="T74" fmla="*/ 5 w 5"/>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9">
                  <a:moveTo>
                    <a:pt x="2" y="0"/>
                  </a:moveTo>
                  <a:lnTo>
                    <a:pt x="0" y="0"/>
                  </a:lnTo>
                  <a:lnTo>
                    <a:pt x="0" y="1"/>
                  </a:lnTo>
                  <a:lnTo>
                    <a:pt x="0" y="2"/>
                  </a:lnTo>
                  <a:lnTo>
                    <a:pt x="0" y="3"/>
                  </a:lnTo>
                  <a:lnTo>
                    <a:pt x="0" y="4"/>
                  </a:lnTo>
                  <a:lnTo>
                    <a:pt x="0" y="5"/>
                  </a:lnTo>
                  <a:lnTo>
                    <a:pt x="2" y="5"/>
                  </a:lnTo>
                  <a:lnTo>
                    <a:pt x="2" y="7"/>
                  </a:lnTo>
                  <a:lnTo>
                    <a:pt x="3" y="8"/>
                  </a:lnTo>
                  <a:lnTo>
                    <a:pt x="4" y="8"/>
                  </a:lnTo>
                  <a:lnTo>
                    <a:pt x="4" y="9"/>
                  </a:lnTo>
                  <a:lnTo>
                    <a:pt x="4" y="8"/>
                  </a:lnTo>
                  <a:lnTo>
                    <a:pt x="5" y="8"/>
                  </a:lnTo>
                  <a:lnTo>
                    <a:pt x="5" y="7"/>
                  </a:lnTo>
                  <a:lnTo>
                    <a:pt x="5" y="5"/>
                  </a:lnTo>
                  <a:lnTo>
                    <a:pt x="5" y="4"/>
                  </a:lnTo>
                  <a:lnTo>
                    <a:pt x="5" y="3"/>
                  </a:lnTo>
                  <a:lnTo>
                    <a:pt x="4" y="3"/>
                  </a:lnTo>
                  <a:lnTo>
                    <a:pt x="4" y="2"/>
                  </a:lnTo>
                  <a:lnTo>
                    <a:pt x="4" y="1"/>
                  </a:lnTo>
                  <a:lnTo>
                    <a:pt x="3" y="1"/>
                  </a:lnTo>
                  <a:lnTo>
                    <a:pt x="3" y="0"/>
                  </a:lnTo>
                  <a:lnTo>
                    <a:pt x="2" y="0"/>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20" name="Line 425"/>
            <p:cNvSpPr>
              <a:spLocks noChangeShapeType="1"/>
            </p:cNvSpPr>
            <p:nvPr/>
          </p:nvSpPr>
          <p:spPr bwMode="auto">
            <a:xfrm>
              <a:off x="1319" y="2014"/>
              <a:ext cx="0" cy="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1" name="Freeform 426"/>
            <p:cNvSpPr>
              <a:spLocks noChangeArrowheads="1"/>
            </p:cNvSpPr>
            <p:nvPr/>
          </p:nvSpPr>
          <p:spPr bwMode="auto">
            <a:xfrm>
              <a:off x="1327" y="2009"/>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5" y="5"/>
                  </a:moveTo>
                  <a:lnTo>
                    <a:pt x="0" y="5"/>
                  </a:lnTo>
                  <a:lnTo>
                    <a:pt x="0" y="1"/>
                  </a:lnTo>
                  <a:lnTo>
                    <a:pt x="5" y="0"/>
                  </a:lnTo>
                  <a:lnTo>
                    <a:pt x="6" y="4"/>
                  </a:lnTo>
                  <a:lnTo>
                    <a:pt x="5" y="5"/>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22" name="Line 427"/>
            <p:cNvSpPr>
              <a:spLocks noChangeShapeType="1"/>
            </p:cNvSpPr>
            <p:nvPr/>
          </p:nvSpPr>
          <p:spPr bwMode="auto">
            <a:xfrm flipH="1">
              <a:off x="1400" y="2017"/>
              <a:ext cx="2"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3" name="Freeform 428"/>
            <p:cNvSpPr>
              <a:spLocks noChangeArrowheads="1"/>
            </p:cNvSpPr>
            <p:nvPr/>
          </p:nvSpPr>
          <p:spPr bwMode="auto">
            <a:xfrm>
              <a:off x="1389" y="2020"/>
              <a:ext cx="5" cy="11"/>
            </a:xfrm>
            <a:custGeom>
              <a:avLst/>
              <a:gdLst>
                <a:gd name="T0" fmla="*/ 1 w 9"/>
                <a:gd name="T1" fmla="*/ 0 h 21"/>
                <a:gd name="T2" fmla="*/ 1 w 9"/>
                <a:gd name="T3" fmla="*/ 1 h 21"/>
                <a:gd name="T4" fmla="*/ 1 w 9"/>
                <a:gd name="T5" fmla="*/ 1 h 21"/>
                <a:gd name="T6" fmla="*/ 1 w 9"/>
                <a:gd name="T7" fmla="*/ 1 h 21"/>
                <a:gd name="T8" fmla="*/ 1 w 9"/>
                <a:gd name="T9" fmla="*/ 1 h 21"/>
                <a:gd name="T10" fmla="*/ 1 w 9"/>
                <a:gd name="T11" fmla="*/ 1 h 21"/>
                <a:gd name="T12" fmla="*/ 1 w 9"/>
                <a:gd name="T13" fmla="*/ 1 h 21"/>
                <a:gd name="T14" fmla="*/ 1 w 9"/>
                <a:gd name="T15" fmla="*/ 1 h 21"/>
                <a:gd name="T16" fmla="*/ 1 w 9"/>
                <a:gd name="T17" fmla="*/ 1 h 21"/>
                <a:gd name="T18" fmla="*/ 1 w 9"/>
                <a:gd name="T19" fmla="*/ 1 h 21"/>
                <a:gd name="T20" fmla="*/ 1 w 9"/>
                <a:gd name="T21" fmla="*/ 1 h 21"/>
                <a:gd name="T22" fmla="*/ 1 w 9"/>
                <a:gd name="T23" fmla="*/ 1 h 21"/>
                <a:gd name="T24" fmla="*/ 1 w 9"/>
                <a:gd name="T25" fmla="*/ 1 h 21"/>
                <a:gd name="T26" fmla="*/ 1 w 9"/>
                <a:gd name="T27" fmla="*/ 1 h 21"/>
                <a:gd name="T28" fmla="*/ 1 w 9"/>
                <a:gd name="T29" fmla="*/ 1 h 21"/>
                <a:gd name="T30" fmla="*/ 1 w 9"/>
                <a:gd name="T31" fmla="*/ 1 h 21"/>
                <a:gd name="T32" fmla="*/ 1 w 9"/>
                <a:gd name="T33" fmla="*/ 1 h 21"/>
                <a:gd name="T34" fmla="*/ 1 w 9"/>
                <a:gd name="T35" fmla="*/ 1 h 21"/>
                <a:gd name="T36" fmla="*/ 1 w 9"/>
                <a:gd name="T37" fmla="*/ 1 h 21"/>
                <a:gd name="T38" fmla="*/ 1 w 9"/>
                <a:gd name="T39" fmla="*/ 1 h 21"/>
                <a:gd name="T40" fmla="*/ 1 w 9"/>
                <a:gd name="T41" fmla="*/ 1 h 21"/>
                <a:gd name="T42" fmla="*/ 0 w 9"/>
                <a:gd name="T43" fmla="*/ 1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21"/>
                <a:gd name="T68" fmla="*/ 9 w 9"/>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21">
                  <a:moveTo>
                    <a:pt x="8" y="0"/>
                  </a:moveTo>
                  <a:lnTo>
                    <a:pt x="8" y="1"/>
                  </a:lnTo>
                  <a:lnTo>
                    <a:pt x="9" y="1"/>
                  </a:lnTo>
                  <a:lnTo>
                    <a:pt x="9" y="2"/>
                  </a:lnTo>
                  <a:lnTo>
                    <a:pt x="9" y="4"/>
                  </a:lnTo>
                  <a:lnTo>
                    <a:pt x="9" y="5"/>
                  </a:lnTo>
                  <a:lnTo>
                    <a:pt x="9" y="6"/>
                  </a:lnTo>
                  <a:lnTo>
                    <a:pt x="9" y="8"/>
                  </a:lnTo>
                  <a:lnTo>
                    <a:pt x="9" y="10"/>
                  </a:lnTo>
                  <a:lnTo>
                    <a:pt x="8" y="10"/>
                  </a:lnTo>
                  <a:lnTo>
                    <a:pt x="8" y="11"/>
                  </a:lnTo>
                  <a:lnTo>
                    <a:pt x="8" y="12"/>
                  </a:lnTo>
                  <a:lnTo>
                    <a:pt x="7" y="13"/>
                  </a:lnTo>
                  <a:lnTo>
                    <a:pt x="7" y="14"/>
                  </a:lnTo>
                  <a:lnTo>
                    <a:pt x="5" y="14"/>
                  </a:lnTo>
                  <a:lnTo>
                    <a:pt x="5" y="15"/>
                  </a:lnTo>
                  <a:lnTo>
                    <a:pt x="4" y="16"/>
                  </a:lnTo>
                  <a:lnTo>
                    <a:pt x="4" y="18"/>
                  </a:lnTo>
                  <a:lnTo>
                    <a:pt x="2" y="18"/>
                  </a:lnTo>
                  <a:lnTo>
                    <a:pt x="2" y="20"/>
                  </a:lnTo>
                  <a:lnTo>
                    <a:pt x="1" y="20"/>
                  </a:lnTo>
                  <a:lnTo>
                    <a:pt x="0" y="21"/>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24" name="Freeform 429"/>
            <p:cNvSpPr>
              <a:spLocks noChangeArrowheads="1"/>
            </p:cNvSpPr>
            <p:nvPr/>
          </p:nvSpPr>
          <p:spPr bwMode="auto">
            <a:xfrm>
              <a:off x="1374" y="2032"/>
              <a:ext cx="15" cy="7"/>
            </a:xfrm>
            <a:custGeom>
              <a:avLst/>
              <a:gdLst>
                <a:gd name="T0" fmla="*/ 1 w 28"/>
                <a:gd name="T1" fmla="*/ 0 h 14"/>
                <a:gd name="T2" fmla="*/ 1 w 28"/>
                <a:gd name="T3" fmla="*/ 1 h 14"/>
                <a:gd name="T4" fmla="*/ 1 w 28"/>
                <a:gd name="T5" fmla="*/ 1 h 14"/>
                <a:gd name="T6" fmla="*/ 1 w 28"/>
                <a:gd name="T7" fmla="*/ 1 h 14"/>
                <a:gd name="T8" fmla="*/ 1 w 28"/>
                <a:gd name="T9" fmla="*/ 1 h 14"/>
                <a:gd name="T10" fmla="*/ 1 w 28"/>
                <a:gd name="T11" fmla="*/ 1 h 14"/>
                <a:gd name="T12" fmla="*/ 1 w 28"/>
                <a:gd name="T13" fmla="*/ 1 h 14"/>
                <a:gd name="T14" fmla="*/ 1 w 28"/>
                <a:gd name="T15" fmla="*/ 1 h 14"/>
                <a:gd name="T16" fmla="*/ 1 w 28"/>
                <a:gd name="T17" fmla="*/ 1 h 14"/>
                <a:gd name="T18" fmla="*/ 1 w 28"/>
                <a:gd name="T19" fmla="*/ 1 h 14"/>
                <a:gd name="T20" fmla="*/ 1 w 28"/>
                <a:gd name="T21" fmla="*/ 1 h 14"/>
                <a:gd name="T22" fmla="*/ 1 w 28"/>
                <a:gd name="T23" fmla="*/ 1 h 14"/>
                <a:gd name="T24" fmla="*/ 1 w 28"/>
                <a:gd name="T25" fmla="*/ 1 h 14"/>
                <a:gd name="T26" fmla="*/ 1 w 28"/>
                <a:gd name="T27" fmla="*/ 1 h 14"/>
                <a:gd name="T28" fmla="*/ 1 w 28"/>
                <a:gd name="T29" fmla="*/ 1 h 14"/>
                <a:gd name="T30" fmla="*/ 1 w 28"/>
                <a:gd name="T31" fmla="*/ 1 h 14"/>
                <a:gd name="T32" fmla="*/ 1 w 28"/>
                <a:gd name="T33" fmla="*/ 1 h 14"/>
                <a:gd name="T34" fmla="*/ 1 w 28"/>
                <a:gd name="T35" fmla="*/ 1 h 14"/>
                <a:gd name="T36" fmla="*/ 1 w 28"/>
                <a:gd name="T37" fmla="*/ 1 h 14"/>
                <a:gd name="T38" fmla="*/ 1 w 28"/>
                <a:gd name="T39" fmla="*/ 1 h 14"/>
                <a:gd name="T40" fmla="*/ 1 w 28"/>
                <a:gd name="T41" fmla="*/ 1 h 14"/>
                <a:gd name="T42" fmla="*/ 1 w 28"/>
                <a:gd name="T43" fmla="*/ 1 h 14"/>
                <a:gd name="T44" fmla="*/ 1 w 28"/>
                <a:gd name="T45" fmla="*/ 1 h 14"/>
                <a:gd name="T46" fmla="*/ 1 w 28"/>
                <a:gd name="T47" fmla="*/ 1 h 14"/>
                <a:gd name="T48" fmla="*/ 1 w 28"/>
                <a:gd name="T49" fmla="*/ 1 h 14"/>
                <a:gd name="T50" fmla="*/ 1 w 28"/>
                <a:gd name="T51" fmla="*/ 1 h 14"/>
                <a:gd name="T52" fmla="*/ 1 w 28"/>
                <a:gd name="T53" fmla="*/ 1 h 14"/>
                <a:gd name="T54" fmla="*/ 1 w 28"/>
                <a:gd name="T55" fmla="*/ 1 h 14"/>
                <a:gd name="T56" fmla="*/ 1 w 28"/>
                <a:gd name="T57" fmla="*/ 1 h 14"/>
                <a:gd name="T58" fmla="*/ 0 w 28"/>
                <a:gd name="T59" fmla="*/ 1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14"/>
                <a:gd name="T92" fmla="*/ 28 w 28"/>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14">
                  <a:moveTo>
                    <a:pt x="28" y="0"/>
                  </a:moveTo>
                  <a:lnTo>
                    <a:pt x="28" y="1"/>
                  </a:lnTo>
                  <a:lnTo>
                    <a:pt x="27" y="1"/>
                  </a:lnTo>
                  <a:lnTo>
                    <a:pt x="25" y="2"/>
                  </a:lnTo>
                  <a:lnTo>
                    <a:pt x="24" y="2"/>
                  </a:lnTo>
                  <a:lnTo>
                    <a:pt x="24" y="4"/>
                  </a:lnTo>
                  <a:lnTo>
                    <a:pt x="23" y="4"/>
                  </a:lnTo>
                  <a:lnTo>
                    <a:pt x="23" y="5"/>
                  </a:lnTo>
                  <a:lnTo>
                    <a:pt x="22" y="5"/>
                  </a:lnTo>
                  <a:lnTo>
                    <a:pt x="19" y="6"/>
                  </a:lnTo>
                  <a:lnTo>
                    <a:pt x="18" y="6"/>
                  </a:lnTo>
                  <a:lnTo>
                    <a:pt x="18" y="7"/>
                  </a:lnTo>
                  <a:lnTo>
                    <a:pt x="17" y="7"/>
                  </a:lnTo>
                  <a:lnTo>
                    <a:pt x="17" y="10"/>
                  </a:lnTo>
                  <a:lnTo>
                    <a:pt x="16" y="10"/>
                  </a:lnTo>
                  <a:lnTo>
                    <a:pt x="14" y="10"/>
                  </a:lnTo>
                  <a:lnTo>
                    <a:pt x="12" y="10"/>
                  </a:lnTo>
                  <a:lnTo>
                    <a:pt x="12" y="12"/>
                  </a:lnTo>
                  <a:lnTo>
                    <a:pt x="11" y="12"/>
                  </a:lnTo>
                  <a:lnTo>
                    <a:pt x="10" y="12"/>
                  </a:lnTo>
                  <a:lnTo>
                    <a:pt x="8" y="13"/>
                  </a:lnTo>
                  <a:lnTo>
                    <a:pt x="6" y="13"/>
                  </a:lnTo>
                  <a:lnTo>
                    <a:pt x="5" y="13"/>
                  </a:lnTo>
                  <a:lnTo>
                    <a:pt x="4" y="13"/>
                  </a:lnTo>
                  <a:lnTo>
                    <a:pt x="4" y="14"/>
                  </a:lnTo>
                  <a:lnTo>
                    <a:pt x="3" y="14"/>
                  </a:lnTo>
                  <a:lnTo>
                    <a:pt x="1" y="14"/>
                  </a:lnTo>
                  <a:lnTo>
                    <a:pt x="0" y="1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25" name="Line 430"/>
            <p:cNvSpPr>
              <a:spLocks noChangeShapeType="1"/>
            </p:cNvSpPr>
            <p:nvPr/>
          </p:nvSpPr>
          <p:spPr bwMode="auto">
            <a:xfrm flipV="1">
              <a:off x="1374" y="2020"/>
              <a:ext cx="18" cy="2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6" name="Freeform 431"/>
            <p:cNvSpPr>
              <a:spLocks noChangeArrowheads="1"/>
            </p:cNvSpPr>
            <p:nvPr/>
          </p:nvSpPr>
          <p:spPr bwMode="auto">
            <a:xfrm>
              <a:off x="1358" y="2014"/>
              <a:ext cx="42" cy="30"/>
            </a:xfrm>
            <a:custGeom>
              <a:avLst/>
              <a:gdLst>
                <a:gd name="T0" fmla="*/ 2 w 76"/>
                <a:gd name="T1" fmla="*/ 2 h 54"/>
                <a:gd name="T2" fmla="*/ 2 w 76"/>
                <a:gd name="T3" fmla="*/ 2 h 54"/>
                <a:gd name="T4" fmla="*/ 0 w 76"/>
                <a:gd name="T5" fmla="*/ 2 h 54"/>
                <a:gd name="T6" fmla="*/ 2 w 76"/>
                <a:gd name="T7" fmla="*/ 1 h 54"/>
                <a:gd name="T8" fmla="*/ 3 w 76"/>
                <a:gd name="T9" fmla="*/ 0 h 54"/>
                <a:gd name="T10" fmla="*/ 0 60000 65536"/>
                <a:gd name="T11" fmla="*/ 0 60000 65536"/>
                <a:gd name="T12" fmla="*/ 0 60000 65536"/>
                <a:gd name="T13" fmla="*/ 0 60000 65536"/>
                <a:gd name="T14" fmla="*/ 0 60000 65536"/>
                <a:gd name="T15" fmla="*/ 0 w 76"/>
                <a:gd name="T16" fmla="*/ 0 h 54"/>
                <a:gd name="T17" fmla="*/ 76 w 76"/>
                <a:gd name="T18" fmla="*/ 54 h 54"/>
              </a:gdLst>
              <a:ahLst/>
              <a:cxnLst>
                <a:cxn ang="T10">
                  <a:pos x="T0" y="T1"/>
                </a:cxn>
                <a:cxn ang="T11">
                  <a:pos x="T2" y="T3"/>
                </a:cxn>
                <a:cxn ang="T12">
                  <a:pos x="T4" y="T5"/>
                </a:cxn>
                <a:cxn ang="T13">
                  <a:pos x="T6" y="T7"/>
                </a:cxn>
                <a:cxn ang="T14">
                  <a:pos x="T8" y="T9"/>
                </a:cxn>
              </a:cxnLst>
              <a:rect l="T15" t="T16" r="T17" b="T18"/>
              <a:pathLst>
                <a:path w="76" h="54">
                  <a:moveTo>
                    <a:pt x="47" y="43"/>
                  </a:moveTo>
                  <a:lnTo>
                    <a:pt x="38" y="54"/>
                  </a:lnTo>
                  <a:lnTo>
                    <a:pt x="0" y="54"/>
                  </a:lnTo>
                  <a:lnTo>
                    <a:pt x="41" y="9"/>
                  </a:lnTo>
                  <a:lnTo>
                    <a:pt x="76"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27" name="Line 432"/>
            <p:cNvSpPr>
              <a:spLocks noChangeShapeType="1"/>
            </p:cNvSpPr>
            <p:nvPr/>
          </p:nvSpPr>
          <p:spPr bwMode="auto">
            <a:xfrm flipH="1" flipV="1">
              <a:off x="1271" y="1905"/>
              <a:ext cx="80" cy="6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8" name="Line 433"/>
            <p:cNvSpPr>
              <a:spLocks noChangeShapeType="1"/>
            </p:cNvSpPr>
            <p:nvPr/>
          </p:nvSpPr>
          <p:spPr bwMode="auto">
            <a:xfrm flipH="1" flipV="1">
              <a:off x="1266" y="1906"/>
              <a:ext cx="81" cy="6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9" name="Freeform 434"/>
            <p:cNvSpPr>
              <a:spLocks noChangeArrowheads="1"/>
            </p:cNvSpPr>
            <p:nvPr/>
          </p:nvSpPr>
          <p:spPr bwMode="auto">
            <a:xfrm>
              <a:off x="1262" y="1899"/>
              <a:ext cx="11" cy="11"/>
            </a:xfrm>
            <a:custGeom>
              <a:avLst/>
              <a:gdLst>
                <a:gd name="T0" fmla="*/ 1 w 22"/>
                <a:gd name="T1" fmla="*/ 1 h 20"/>
                <a:gd name="T2" fmla="*/ 1 w 22"/>
                <a:gd name="T3" fmla="*/ 0 h 20"/>
                <a:gd name="T4" fmla="*/ 0 w 22"/>
                <a:gd name="T5" fmla="*/ 1 h 20"/>
                <a:gd name="T6" fmla="*/ 1 w 22"/>
                <a:gd name="T7" fmla="*/ 1 h 20"/>
                <a:gd name="T8" fmla="*/ 1 w 22"/>
                <a:gd name="T9" fmla="*/ 1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22" y="12"/>
                  </a:moveTo>
                  <a:lnTo>
                    <a:pt x="8" y="0"/>
                  </a:lnTo>
                  <a:lnTo>
                    <a:pt x="0" y="7"/>
                  </a:lnTo>
                  <a:lnTo>
                    <a:pt x="14" y="20"/>
                  </a:lnTo>
                  <a:lnTo>
                    <a:pt x="22" y="12"/>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30" name="Line 435"/>
            <p:cNvSpPr>
              <a:spLocks noChangeShapeType="1"/>
            </p:cNvSpPr>
            <p:nvPr/>
          </p:nvSpPr>
          <p:spPr bwMode="auto">
            <a:xfrm flipH="1">
              <a:off x="1340" y="1974"/>
              <a:ext cx="10" cy="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1" name="Freeform 436"/>
            <p:cNvSpPr>
              <a:spLocks noChangeArrowheads="1"/>
            </p:cNvSpPr>
            <p:nvPr/>
          </p:nvSpPr>
          <p:spPr bwMode="auto">
            <a:xfrm>
              <a:off x="1327" y="1958"/>
              <a:ext cx="5" cy="30"/>
            </a:xfrm>
            <a:custGeom>
              <a:avLst/>
              <a:gdLst>
                <a:gd name="T0" fmla="*/ 0 w 11"/>
                <a:gd name="T1" fmla="*/ 0 h 53"/>
                <a:gd name="T2" fmla="*/ 0 w 11"/>
                <a:gd name="T3" fmla="*/ 3 h 53"/>
                <a:gd name="T4" fmla="*/ 0 w 11"/>
                <a:gd name="T5" fmla="*/ 2 h 53"/>
                <a:gd name="T6" fmla="*/ 0 w 11"/>
                <a:gd name="T7" fmla="*/ 1 h 53"/>
                <a:gd name="T8" fmla="*/ 0 60000 65536"/>
                <a:gd name="T9" fmla="*/ 0 60000 65536"/>
                <a:gd name="T10" fmla="*/ 0 60000 65536"/>
                <a:gd name="T11" fmla="*/ 0 60000 65536"/>
                <a:gd name="T12" fmla="*/ 0 w 11"/>
                <a:gd name="T13" fmla="*/ 0 h 53"/>
                <a:gd name="T14" fmla="*/ 11 w 11"/>
                <a:gd name="T15" fmla="*/ 53 h 53"/>
              </a:gdLst>
              <a:ahLst/>
              <a:cxnLst>
                <a:cxn ang="T8">
                  <a:pos x="T0" y="T1"/>
                </a:cxn>
                <a:cxn ang="T9">
                  <a:pos x="T2" y="T3"/>
                </a:cxn>
                <a:cxn ang="T10">
                  <a:pos x="T4" y="T5"/>
                </a:cxn>
                <a:cxn ang="T11">
                  <a:pos x="T6" y="T7"/>
                </a:cxn>
              </a:cxnLst>
              <a:rect l="T12" t="T13" r="T14" b="T15"/>
              <a:pathLst>
                <a:path w="11" h="53">
                  <a:moveTo>
                    <a:pt x="0" y="0"/>
                  </a:moveTo>
                  <a:lnTo>
                    <a:pt x="8" y="53"/>
                  </a:lnTo>
                  <a:lnTo>
                    <a:pt x="11" y="52"/>
                  </a:lnTo>
                  <a:lnTo>
                    <a:pt x="8" y="6"/>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32" name="Freeform 437"/>
            <p:cNvSpPr>
              <a:spLocks noChangeArrowheads="1"/>
            </p:cNvSpPr>
            <p:nvPr/>
          </p:nvSpPr>
          <p:spPr bwMode="auto">
            <a:xfrm>
              <a:off x="1334" y="1964"/>
              <a:ext cx="7" cy="14"/>
            </a:xfrm>
            <a:custGeom>
              <a:avLst/>
              <a:gdLst>
                <a:gd name="T0" fmla="*/ 1 w 14"/>
                <a:gd name="T1" fmla="*/ 1 h 27"/>
                <a:gd name="T2" fmla="*/ 1 w 14"/>
                <a:gd name="T3" fmla="*/ 1 h 27"/>
                <a:gd name="T4" fmla="*/ 1 w 14"/>
                <a:gd name="T5" fmla="*/ 1 h 27"/>
                <a:gd name="T6" fmla="*/ 0 w 14"/>
                <a:gd name="T7" fmla="*/ 0 h 27"/>
                <a:gd name="T8" fmla="*/ 0 60000 65536"/>
                <a:gd name="T9" fmla="*/ 0 60000 65536"/>
                <a:gd name="T10" fmla="*/ 0 60000 65536"/>
                <a:gd name="T11" fmla="*/ 0 60000 65536"/>
                <a:gd name="T12" fmla="*/ 0 w 14"/>
                <a:gd name="T13" fmla="*/ 0 h 27"/>
                <a:gd name="T14" fmla="*/ 14 w 14"/>
                <a:gd name="T15" fmla="*/ 27 h 27"/>
              </a:gdLst>
              <a:ahLst/>
              <a:cxnLst>
                <a:cxn ang="T8">
                  <a:pos x="T0" y="T1"/>
                </a:cxn>
                <a:cxn ang="T9">
                  <a:pos x="T2" y="T3"/>
                </a:cxn>
                <a:cxn ang="T10">
                  <a:pos x="T4" y="T5"/>
                </a:cxn>
                <a:cxn ang="T11">
                  <a:pos x="T6" y="T7"/>
                </a:cxn>
              </a:cxnLst>
              <a:rect l="T12" t="T13" r="T14" b="T15"/>
              <a:pathLst>
                <a:path w="14" h="27">
                  <a:moveTo>
                    <a:pt x="8" y="7"/>
                  </a:moveTo>
                  <a:lnTo>
                    <a:pt x="14" y="26"/>
                  </a:lnTo>
                  <a:lnTo>
                    <a:pt x="10" y="27"/>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33" name="Line 438"/>
            <p:cNvSpPr>
              <a:spLocks noChangeShapeType="1"/>
            </p:cNvSpPr>
            <p:nvPr/>
          </p:nvSpPr>
          <p:spPr bwMode="auto">
            <a:xfrm flipH="1">
              <a:off x="1330" y="1979"/>
              <a:ext cx="9"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4" name="Freeform 439"/>
            <p:cNvSpPr>
              <a:spLocks noChangeArrowheads="1"/>
            </p:cNvSpPr>
            <p:nvPr/>
          </p:nvSpPr>
          <p:spPr bwMode="auto">
            <a:xfrm>
              <a:off x="1329" y="1954"/>
              <a:ext cx="6" cy="8"/>
            </a:xfrm>
            <a:custGeom>
              <a:avLst/>
              <a:gdLst>
                <a:gd name="T0" fmla="*/ 1 w 12"/>
                <a:gd name="T1" fmla="*/ 1 h 16"/>
                <a:gd name="T2" fmla="*/ 1 w 12"/>
                <a:gd name="T3" fmla="*/ 1 h 16"/>
                <a:gd name="T4" fmla="*/ 1 w 12"/>
                <a:gd name="T5" fmla="*/ 0 h 16"/>
                <a:gd name="T6" fmla="*/ 0 w 12"/>
                <a:gd name="T7" fmla="*/ 1 h 16"/>
                <a:gd name="T8" fmla="*/ 0 60000 65536"/>
                <a:gd name="T9" fmla="*/ 0 60000 65536"/>
                <a:gd name="T10" fmla="*/ 0 60000 65536"/>
                <a:gd name="T11" fmla="*/ 0 60000 65536"/>
                <a:gd name="T12" fmla="*/ 0 w 12"/>
                <a:gd name="T13" fmla="*/ 0 h 16"/>
                <a:gd name="T14" fmla="*/ 12 w 12"/>
                <a:gd name="T15" fmla="*/ 16 h 16"/>
              </a:gdLst>
              <a:ahLst/>
              <a:cxnLst>
                <a:cxn ang="T8">
                  <a:pos x="T0" y="T1"/>
                </a:cxn>
                <a:cxn ang="T9">
                  <a:pos x="T2" y="T3"/>
                </a:cxn>
                <a:cxn ang="T10">
                  <a:pos x="T4" y="T5"/>
                </a:cxn>
                <a:cxn ang="T11">
                  <a:pos x="T6" y="T7"/>
                </a:cxn>
              </a:cxnLst>
              <a:rect l="T12" t="T13" r="T14" b="T15"/>
              <a:pathLst>
                <a:path w="12" h="16">
                  <a:moveTo>
                    <a:pt x="12" y="16"/>
                  </a:moveTo>
                  <a:lnTo>
                    <a:pt x="8" y="3"/>
                  </a:lnTo>
                  <a:lnTo>
                    <a:pt x="6" y="0"/>
                  </a:lnTo>
                  <a:lnTo>
                    <a:pt x="0" y="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35" name="Line 440"/>
            <p:cNvSpPr>
              <a:spLocks noChangeShapeType="1"/>
            </p:cNvSpPr>
            <p:nvPr/>
          </p:nvSpPr>
          <p:spPr bwMode="auto">
            <a:xfrm flipH="1">
              <a:off x="1347" y="1979"/>
              <a:ext cx="6" cy="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6" name="Line 441"/>
            <p:cNvSpPr>
              <a:spLocks noChangeShapeType="1"/>
            </p:cNvSpPr>
            <p:nvPr/>
          </p:nvSpPr>
          <p:spPr bwMode="auto">
            <a:xfrm flipH="1">
              <a:off x="1348" y="1983"/>
              <a:ext cx="7"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7" name="Line 442"/>
            <p:cNvSpPr>
              <a:spLocks noChangeShapeType="1"/>
            </p:cNvSpPr>
            <p:nvPr/>
          </p:nvSpPr>
          <p:spPr bwMode="auto">
            <a:xfrm flipH="1">
              <a:off x="1352" y="1991"/>
              <a:ext cx="4"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8" name="Freeform 443"/>
            <p:cNvSpPr>
              <a:spLocks noChangeArrowheads="1"/>
            </p:cNvSpPr>
            <p:nvPr/>
          </p:nvSpPr>
          <p:spPr bwMode="auto">
            <a:xfrm>
              <a:off x="1367" y="1921"/>
              <a:ext cx="36" cy="55"/>
            </a:xfrm>
            <a:custGeom>
              <a:avLst/>
              <a:gdLst>
                <a:gd name="T0" fmla="*/ 0 w 67"/>
                <a:gd name="T1" fmla="*/ 4 h 98"/>
                <a:gd name="T2" fmla="*/ 1 w 67"/>
                <a:gd name="T3" fmla="*/ 3 h 98"/>
                <a:gd name="T4" fmla="*/ 3 w 67"/>
                <a:gd name="T5" fmla="*/ 0 h 98"/>
                <a:gd name="T6" fmla="*/ 3 w 67"/>
                <a:gd name="T7" fmla="*/ 1 h 98"/>
                <a:gd name="T8" fmla="*/ 1 w 67"/>
                <a:gd name="T9" fmla="*/ 3 h 98"/>
                <a:gd name="T10" fmla="*/ 0 w 67"/>
                <a:gd name="T11" fmla="*/ 4 h 98"/>
                <a:gd name="T12" fmla="*/ 0 60000 65536"/>
                <a:gd name="T13" fmla="*/ 0 60000 65536"/>
                <a:gd name="T14" fmla="*/ 0 60000 65536"/>
                <a:gd name="T15" fmla="*/ 0 60000 65536"/>
                <a:gd name="T16" fmla="*/ 0 60000 65536"/>
                <a:gd name="T17" fmla="*/ 0 60000 65536"/>
                <a:gd name="T18" fmla="*/ 0 w 67"/>
                <a:gd name="T19" fmla="*/ 0 h 98"/>
                <a:gd name="T20" fmla="*/ 67 w 67"/>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67" h="98">
                  <a:moveTo>
                    <a:pt x="0" y="98"/>
                  </a:moveTo>
                  <a:lnTo>
                    <a:pt x="6" y="64"/>
                  </a:lnTo>
                  <a:lnTo>
                    <a:pt x="64" y="0"/>
                  </a:lnTo>
                  <a:lnTo>
                    <a:pt x="67" y="1"/>
                  </a:lnTo>
                  <a:lnTo>
                    <a:pt x="9" y="68"/>
                  </a:lnTo>
                  <a:lnTo>
                    <a:pt x="2" y="9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39" name="Freeform 444"/>
            <p:cNvSpPr>
              <a:spLocks noChangeArrowheads="1"/>
            </p:cNvSpPr>
            <p:nvPr/>
          </p:nvSpPr>
          <p:spPr bwMode="auto">
            <a:xfrm>
              <a:off x="1375" y="1923"/>
              <a:ext cx="28" cy="60"/>
            </a:xfrm>
            <a:custGeom>
              <a:avLst/>
              <a:gdLst>
                <a:gd name="T0" fmla="*/ 2 w 52"/>
                <a:gd name="T1" fmla="*/ 0 h 109"/>
                <a:gd name="T2" fmla="*/ 1 w 52"/>
                <a:gd name="T3" fmla="*/ 4 h 109"/>
                <a:gd name="T4" fmla="*/ 0 w 52"/>
                <a:gd name="T5" fmla="*/ 4 h 109"/>
                <a:gd name="T6" fmla="*/ 0 60000 65536"/>
                <a:gd name="T7" fmla="*/ 0 60000 65536"/>
                <a:gd name="T8" fmla="*/ 0 60000 65536"/>
                <a:gd name="T9" fmla="*/ 0 w 52"/>
                <a:gd name="T10" fmla="*/ 0 h 109"/>
                <a:gd name="T11" fmla="*/ 52 w 52"/>
                <a:gd name="T12" fmla="*/ 109 h 109"/>
              </a:gdLst>
              <a:ahLst/>
              <a:cxnLst>
                <a:cxn ang="T6">
                  <a:pos x="T0" y="T1"/>
                </a:cxn>
                <a:cxn ang="T7">
                  <a:pos x="T2" y="T3"/>
                </a:cxn>
                <a:cxn ang="T8">
                  <a:pos x="T4" y="T5"/>
                </a:cxn>
              </a:cxnLst>
              <a:rect l="T9" t="T10" r="T11" b="T12"/>
              <a:pathLst>
                <a:path w="52" h="109">
                  <a:moveTo>
                    <a:pt x="52" y="0"/>
                  </a:moveTo>
                  <a:lnTo>
                    <a:pt x="27" y="85"/>
                  </a:lnTo>
                  <a:lnTo>
                    <a:pt x="0" y="109"/>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40" name="Line 445"/>
            <p:cNvSpPr>
              <a:spLocks noChangeShapeType="1"/>
            </p:cNvSpPr>
            <p:nvPr/>
          </p:nvSpPr>
          <p:spPr bwMode="auto">
            <a:xfrm flipH="1">
              <a:off x="1381" y="1932"/>
              <a:ext cx="15" cy="4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1" name="Line 446"/>
            <p:cNvSpPr>
              <a:spLocks noChangeShapeType="1"/>
            </p:cNvSpPr>
            <p:nvPr/>
          </p:nvSpPr>
          <p:spPr bwMode="auto">
            <a:xfrm flipH="1">
              <a:off x="1380" y="1933"/>
              <a:ext cx="15" cy="4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2" name="Line 447"/>
            <p:cNvSpPr>
              <a:spLocks noChangeShapeType="1"/>
            </p:cNvSpPr>
            <p:nvPr/>
          </p:nvSpPr>
          <p:spPr bwMode="auto">
            <a:xfrm flipH="1">
              <a:off x="1376" y="1943"/>
              <a:ext cx="10" cy="3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3" name="Line 448"/>
            <p:cNvSpPr>
              <a:spLocks noChangeShapeType="1"/>
            </p:cNvSpPr>
            <p:nvPr/>
          </p:nvSpPr>
          <p:spPr bwMode="auto">
            <a:xfrm flipH="1">
              <a:off x="1373" y="1945"/>
              <a:ext cx="10" cy="3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4" name="Line 449"/>
            <p:cNvSpPr>
              <a:spLocks noChangeShapeType="1"/>
            </p:cNvSpPr>
            <p:nvPr/>
          </p:nvSpPr>
          <p:spPr bwMode="auto">
            <a:xfrm flipH="1">
              <a:off x="1371" y="1951"/>
              <a:ext cx="7" cy="2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5" name="Line 450"/>
            <p:cNvSpPr>
              <a:spLocks noChangeShapeType="1"/>
            </p:cNvSpPr>
            <p:nvPr/>
          </p:nvSpPr>
          <p:spPr bwMode="auto">
            <a:xfrm flipH="1">
              <a:off x="1370" y="1953"/>
              <a:ext cx="7" cy="2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6" name="Line 451"/>
            <p:cNvSpPr>
              <a:spLocks noChangeShapeType="1"/>
            </p:cNvSpPr>
            <p:nvPr/>
          </p:nvSpPr>
          <p:spPr bwMode="auto">
            <a:xfrm flipH="1">
              <a:off x="1386" y="1953"/>
              <a:ext cx="10" cy="8"/>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7" name="Line 452"/>
            <p:cNvSpPr>
              <a:spLocks noChangeShapeType="1"/>
            </p:cNvSpPr>
            <p:nvPr/>
          </p:nvSpPr>
          <p:spPr bwMode="auto">
            <a:xfrm flipH="1">
              <a:off x="1378" y="1962"/>
              <a:ext cx="8" cy="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8" name="Line 453"/>
            <p:cNvSpPr>
              <a:spLocks noChangeShapeType="1"/>
            </p:cNvSpPr>
            <p:nvPr/>
          </p:nvSpPr>
          <p:spPr bwMode="auto">
            <a:xfrm flipH="1">
              <a:off x="1371" y="1971"/>
              <a:ext cx="7" cy="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9" name="Line 454"/>
            <p:cNvSpPr>
              <a:spLocks noChangeShapeType="1"/>
            </p:cNvSpPr>
            <p:nvPr/>
          </p:nvSpPr>
          <p:spPr bwMode="auto">
            <a:xfrm flipH="1">
              <a:off x="1386" y="1951"/>
              <a:ext cx="10" cy="7"/>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50" name="Line 455"/>
            <p:cNvSpPr>
              <a:spLocks noChangeShapeType="1"/>
            </p:cNvSpPr>
            <p:nvPr/>
          </p:nvSpPr>
          <p:spPr bwMode="auto">
            <a:xfrm flipH="1">
              <a:off x="1379" y="1962"/>
              <a:ext cx="8" cy="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51" name="Line 456"/>
            <p:cNvSpPr>
              <a:spLocks noChangeShapeType="1"/>
            </p:cNvSpPr>
            <p:nvPr/>
          </p:nvSpPr>
          <p:spPr bwMode="auto">
            <a:xfrm flipH="1">
              <a:off x="1371" y="1970"/>
              <a:ext cx="8" cy="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52" name="Line 457"/>
            <p:cNvSpPr>
              <a:spLocks noChangeShapeType="1"/>
            </p:cNvSpPr>
            <p:nvPr/>
          </p:nvSpPr>
          <p:spPr bwMode="auto">
            <a:xfrm flipH="1">
              <a:off x="1370" y="1976"/>
              <a:ext cx="2"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53" name="Freeform 458"/>
            <p:cNvSpPr>
              <a:spLocks noChangeArrowheads="1"/>
            </p:cNvSpPr>
            <p:nvPr/>
          </p:nvSpPr>
          <p:spPr bwMode="auto">
            <a:xfrm>
              <a:off x="1362" y="1965"/>
              <a:ext cx="5" cy="10"/>
            </a:xfrm>
            <a:custGeom>
              <a:avLst/>
              <a:gdLst>
                <a:gd name="T0" fmla="*/ 0 w 11"/>
                <a:gd name="T1" fmla="*/ 0 h 18"/>
                <a:gd name="T2" fmla="*/ 0 w 11"/>
                <a:gd name="T3" fmla="*/ 0 h 18"/>
                <a:gd name="T4" fmla="*/ 0 w 11"/>
                <a:gd name="T5" fmla="*/ 1 h 18"/>
                <a:gd name="T6" fmla="*/ 0 w 11"/>
                <a:gd name="T7" fmla="*/ 1 h 18"/>
                <a:gd name="T8" fmla="*/ 0 w 11"/>
                <a:gd name="T9" fmla="*/ 1 h 18"/>
                <a:gd name="T10" fmla="*/ 0 w 11"/>
                <a:gd name="T11" fmla="*/ 1 h 18"/>
                <a:gd name="T12" fmla="*/ 0 w 11"/>
                <a:gd name="T13" fmla="*/ 1 h 18"/>
                <a:gd name="T14" fmla="*/ 0 w 11"/>
                <a:gd name="T15" fmla="*/ 1 h 18"/>
                <a:gd name="T16" fmla="*/ 0 w 11"/>
                <a:gd name="T17" fmla="*/ 1 h 18"/>
                <a:gd name="T18" fmla="*/ 0 w 11"/>
                <a:gd name="T19" fmla="*/ 1 h 18"/>
                <a:gd name="T20" fmla="*/ 0 w 11"/>
                <a:gd name="T21" fmla="*/ 1 h 18"/>
                <a:gd name="T22" fmla="*/ 0 w 11"/>
                <a:gd name="T23" fmla="*/ 1 h 18"/>
                <a:gd name="T24" fmla="*/ 0 w 11"/>
                <a:gd name="T25" fmla="*/ 1 h 18"/>
                <a:gd name="T26" fmla="*/ 0 w 11"/>
                <a:gd name="T27" fmla="*/ 1 h 18"/>
                <a:gd name="T28" fmla="*/ 0 w 11"/>
                <a:gd name="T29" fmla="*/ 1 h 18"/>
                <a:gd name="T30" fmla="*/ 0 w 11"/>
                <a:gd name="T31" fmla="*/ 1 h 18"/>
                <a:gd name="T32" fmla="*/ 0 w 11"/>
                <a:gd name="T33" fmla="*/ 1 h 18"/>
                <a:gd name="T34" fmla="*/ 0 w 11"/>
                <a:gd name="T35" fmla="*/ 1 h 18"/>
                <a:gd name="T36" fmla="*/ 0 w 11"/>
                <a:gd name="T37" fmla="*/ 1 h 18"/>
                <a:gd name="T38" fmla="*/ 0 w 11"/>
                <a:gd name="T39" fmla="*/ 1 h 18"/>
                <a:gd name="T40" fmla="*/ 0 w 11"/>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8"/>
                <a:gd name="T65" fmla="*/ 11 w 11"/>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8">
                  <a:moveTo>
                    <a:pt x="11" y="0"/>
                  </a:moveTo>
                  <a:lnTo>
                    <a:pt x="10" y="0"/>
                  </a:lnTo>
                  <a:lnTo>
                    <a:pt x="10" y="1"/>
                  </a:lnTo>
                  <a:lnTo>
                    <a:pt x="9" y="1"/>
                  </a:lnTo>
                  <a:lnTo>
                    <a:pt x="6" y="1"/>
                  </a:lnTo>
                  <a:lnTo>
                    <a:pt x="6" y="3"/>
                  </a:lnTo>
                  <a:lnTo>
                    <a:pt x="5" y="3"/>
                  </a:lnTo>
                  <a:lnTo>
                    <a:pt x="5" y="4"/>
                  </a:lnTo>
                  <a:lnTo>
                    <a:pt x="3" y="5"/>
                  </a:lnTo>
                  <a:lnTo>
                    <a:pt x="3" y="6"/>
                  </a:lnTo>
                  <a:lnTo>
                    <a:pt x="2" y="8"/>
                  </a:lnTo>
                  <a:lnTo>
                    <a:pt x="2" y="9"/>
                  </a:lnTo>
                  <a:lnTo>
                    <a:pt x="1" y="9"/>
                  </a:lnTo>
                  <a:lnTo>
                    <a:pt x="1" y="11"/>
                  </a:lnTo>
                  <a:lnTo>
                    <a:pt x="1" y="12"/>
                  </a:lnTo>
                  <a:lnTo>
                    <a:pt x="0" y="12"/>
                  </a:lnTo>
                  <a:lnTo>
                    <a:pt x="0" y="13"/>
                  </a:lnTo>
                  <a:lnTo>
                    <a:pt x="0" y="14"/>
                  </a:lnTo>
                  <a:lnTo>
                    <a:pt x="0" y="15"/>
                  </a:lnTo>
                  <a:lnTo>
                    <a:pt x="0" y="17"/>
                  </a:lnTo>
                  <a:lnTo>
                    <a:pt x="0" y="1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54" name="Freeform 459"/>
            <p:cNvSpPr>
              <a:spLocks noChangeArrowheads="1"/>
            </p:cNvSpPr>
            <p:nvPr/>
          </p:nvSpPr>
          <p:spPr bwMode="auto">
            <a:xfrm>
              <a:off x="1362" y="1966"/>
              <a:ext cx="5" cy="9"/>
            </a:xfrm>
            <a:custGeom>
              <a:avLst/>
              <a:gdLst>
                <a:gd name="T0" fmla="*/ 1 w 10"/>
                <a:gd name="T1" fmla="*/ 0 h 16"/>
                <a:gd name="T2" fmla="*/ 1 w 10"/>
                <a:gd name="T3" fmla="*/ 0 h 16"/>
                <a:gd name="T4" fmla="*/ 1 w 10"/>
                <a:gd name="T5" fmla="*/ 1 h 16"/>
                <a:gd name="T6" fmla="*/ 1 w 10"/>
                <a:gd name="T7" fmla="*/ 1 h 16"/>
                <a:gd name="T8" fmla="*/ 1 w 10"/>
                <a:gd name="T9" fmla="*/ 1 h 16"/>
                <a:gd name="T10" fmla="*/ 1 w 10"/>
                <a:gd name="T11" fmla="*/ 1 h 16"/>
                <a:gd name="T12" fmla="*/ 1 w 10"/>
                <a:gd name="T13" fmla="*/ 1 h 16"/>
                <a:gd name="T14" fmla="*/ 1 w 10"/>
                <a:gd name="T15" fmla="*/ 1 h 16"/>
                <a:gd name="T16" fmla="*/ 1 w 10"/>
                <a:gd name="T17" fmla="*/ 1 h 16"/>
                <a:gd name="T18" fmla="*/ 1 w 10"/>
                <a:gd name="T19" fmla="*/ 1 h 16"/>
                <a:gd name="T20" fmla="*/ 1 w 10"/>
                <a:gd name="T21" fmla="*/ 1 h 16"/>
                <a:gd name="T22" fmla="*/ 1 w 10"/>
                <a:gd name="T23" fmla="*/ 1 h 16"/>
                <a:gd name="T24" fmla="*/ 1 w 10"/>
                <a:gd name="T25" fmla="*/ 1 h 16"/>
                <a:gd name="T26" fmla="*/ 0 w 10"/>
                <a:gd name="T27" fmla="*/ 1 h 16"/>
                <a:gd name="T28" fmla="*/ 0 w 10"/>
                <a:gd name="T29" fmla="*/ 1 h 16"/>
                <a:gd name="T30" fmla="*/ 0 w 10"/>
                <a:gd name="T31" fmla="*/ 1 h 16"/>
                <a:gd name="T32" fmla="*/ 0 w 10"/>
                <a:gd name="T33" fmla="*/ 1 h 16"/>
                <a:gd name="T34" fmla="*/ 0 w 10"/>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6"/>
                <a:gd name="T56" fmla="*/ 10 w 10"/>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6">
                  <a:moveTo>
                    <a:pt x="10" y="0"/>
                  </a:moveTo>
                  <a:lnTo>
                    <a:pt x="9" y="0"/>
                  </a:lnTo>
                  <a:lnTo>
                    <a:pt x="9" y="1"/>
                  </a:lnTo>
                  <a:lnTo>
                    <a:pt x="8" y="1"/>
                  </a:lnTo>
                  <a:lnTo>
                    <a:pt x="5" y="2"/>
                  </a:lnTo>
                  <a:lnTo>
                    <a:pt x="4" y="4"/>
                  </a:lnTo>
                  <a:lnTo>
                    <a:pt x="3" y="5"/>
                  </a:lnTo>
                  <a:lnTo>
                    <a:pt x="3" y="6"/>
                  </a:lnTo>
                  <a:lnTo>
                    <a:pt x="2" y="6"/>
                  </a:lnTo>
                  <a:lnTo>
                    <a:pt x="2" y="7"/>
                  </a:lnTo>
                  <a:lnTo>
                    <a:pt x="1" y="7"/>
                  </a:lnTo>
                  <a:lnTo>
                    <a:pt x="1" y="9"/>
                  </a:lnTo>
                  <a:lnTo>
                    <a:pt x="1" y="11"/>
                  </a:lnTo>
                  <a:lnTo>
                    <a:pt x="0" y="11"/>
                  </a:lnTo>
                  <a:lnTo>
                    <a:pt x="0" y="12"/>
                  </a:lnTo>
                  <a:lnTo>
                    <a:pt x="0" y="14"/>
                  </a:lnTo>
                  <a:lnTo>
                    <a:pt x="0" y="15"/>
                  </a:lnTo>
                  <a:lnTo>
                    <a:pt x="0" y="16"/>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grpSp>
      <p:grpSp>
        <p:nvGrpSpPr>
          <p:cNvPr id="255" name="Group 180"/>
          <p:cNvGrpSpPr>
            <a:grpSpLocks/>
          </p:cNvGrpSpPr>
          <p:nvPr/>
        </p:nvGrpSpPr>
        <p:grpSpPr bwMode="auto">
          <a:xfrm>
            <a:off x="1847850" y="2336052"/>
            <a:ext cx="4220102" cy="1789862"/>
            <a:chOff x="1164" y="1902"/>
            <a:chExt cx="1610" cy="697"/>
          </a:xfrm>
        </p:grpSpPr>
        <p:grpSp>
          <p:nvGrpSpPr>
            <p:cNvPr id="256" name="Group 181"/>
            <p:cNvGrpSpPr>
              <a:grpSpLocks/>
            </p:cNvGrpSpPr>
            <p:nvPr/>
          </p:nvGrpSpPr>
          <p:grpSpPr bwMode="auto">
            <a:xfrm>
              <a:off x="1164" y="1991"/>
              <a:ext cx="1171" cy="608"/>
              <a:chOff x="1164" y="1991"/>
              <a:chExt cx="1171" cy="608"/>
            </a:xfrm>
          </p:grpSpPr>
          <p:sp>
            <p:nvSpPr>
              <p:cNvPr id="258" name="Freeform 182"/>
              <p:cNvSpPr>
                <a:spLocks noChangeArrowheads="1"/>
              </p:cNvSpPr>
              <p:nvPr/>
            </p:nvSpPr>
            <p:spPr bwMode="auto">
              <a:xfrm>
                <a:off x="1164" y="2591"/>
                <a:ext cx="7"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0" y="22"/>
                    </a:moveTo>
                    <a:lnTo>
                      <a:pt x="20" y="26"/>
                    </a:lnTo>
                    <a:lnTo>
                      <a:pt x="24" y="4"/>
                    </a:lnTo>
                    <a:lnTo>
                      <a:pt x="4" y="0"/>
                    </a:lnTo>
                    <a:lnTo>
                      <a:pt x="0" y="2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9" name="Freeform 183"/>
              <p:cNvSpPr>
                <a:spLocks noChangeArrowheads="1"/>
              </p:cNvSpPr>
              <p:nvPr/>
            </p:nvSpPr>
            <p:spPr bwMode="auto">
              <a:xfrm>
                <a:off x="1167" y="2577"/>
                <a:ext cx="7"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0" y="22"/>
                    </a:moveTo>
                    <a:lnTo>
                      <a:pt x="20" y="26"/>
                    </a:lnTo>
                    <a:lnTo>
                      <a:pt x="24" y="4"/>
                    </a:lnTo>
                    <a:lnTo>
                      <a:pt x="4" y="0"/>
                    </a:lnTo>
                    <a:lnTo>
                      <a:pt x="0" y="2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0" name="Freeform 184"/>
              <p:cNvSpPr>
                <a:spLocks noChangeArrowheads="1"/>
              </p:cNvSpPr>
              <p:nvPr/>
            </p:nvSpPr>
            <p:spPr bwMode="auto">
              <a:xfrm>
                <a:off x="1170" y="2563"/>
                <a:ext cx="8" cy="8"/>
              </a:xfrm>
              <a:custGeom>
                <a:avLst/>
                <a:gdLst>
                  <a:gd name="T0" fmla="*/ 0 w 24"/>
                  <a:gd name="T1" fmla="*/ 0 h 25"/>
                  <a:gd name="T2" fmla="*/ 0 w 24"/>
                  <a:gd name="T3" fmla="*/ 0 h 25"/>
                  <a:gd name="T4" fmla="*/ 0 w 24"/>
                  <a:gd name="T5" fmla="*/ 0 h 25"/>
                  <a:gd name="T6" fmla="*/ 0 w 24"/>
                  <a:gd name="T7" fmla="*/ 0 h 25"/>
                  <a:gd name="T8" fmla="*/ 0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0" y="20"/>
                    </a:moveTo>
                    <a:lnTo>
                      <a:pt x="20" y="25"/>
                    </a:lnTo>
                    <a:lnTo>
                      <a:pt x="24" y="5"/>
                    </a:lnTo>
                    <a:lnTo>
                      <a:pt x="4" y="0"/>
                    </a:lnTo>
                    <a:lnTo>
                      <a:pt x="0" y="2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1" name="Freeform 185"/>
              <p:cNvSpPr>
                <a:spLocks noChangeArrowheads="1"/>
              </p:cNvSpPr>
              <p:nvPr/>
            </p:nvSpPr>
            <p:spPr bwMode="auto">
              <a:xfrm>
                <a:off x="1173" y="2549"/>
                <a:ext cx="9" cy="8"/>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w 27"/>
                  <a:gd name="T13" fmla="*/ 0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0" y="22"/>
                    </a:moveTo>
                    <a:lnTo>
                      <a:pt x="20" y="27"/>
                    </a:lnTo>
                    <a:lnTo>
                      <a:pt x="21" y="25"/>
                    </a:lnTo>
                    <a:lnTo>
                      <a:pt x="27" y="7"/>
                    </a:lnTo>
                    <a:lnTo>
                      <a:pt x="6" y="0"/>
                    </a:lnTo>
                    <a:lnTo>
                      <a:pt x="1" y="17"/>
                    </a:lnTo>
                    <a:lnTo>
                      <a:pt x="0" y="2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2" name="Freeform 186"/>
              <p:cNvSpPr>
                <a:spLocks noChangeArrowheads="1"/>
              </p:cNvSpPr>
              <p:nvPr/>
            </p:nvSpPr>
            <p:spPr bwMode="auto">
              <a:xfrm>
                <a:off x="1178" y="2535"/>
                <a:ext cx="9" cy="8"/>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20"/>
                    </a:moveTo>
                    <a:lnTo>
                      <a:pt x="20" y="27"/>
                    </a:lnTo>
                    <a:lnTo>
                      <a:pt x="27" y="7"/>
                    </a:lnTo>
                    <a:lnTo>
                      <a:pt x="6" y="0"/>
                    </a:lnTo>
                    <a:lnTo>
                      <a:pt x="0" y="2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3" name="Freeform 187"/>
              <p:cNvSpPr>
                <a:spLocks noChangeArrowheads="1"/>
              </p:cNvSpPr>
              <p:nvPr/>
            </p:nvSpPr>
            <p:spPr bwMode="auto">
              <a:xfrm>
                <a:off x="1183" y="2521"/>
                <a:ext cx="9" cy="9"/>
              </a:xfrm>
              <a:custGeom>
                <a:avLst/>
                <a:gdLst>
                  <a:gd name="T0" fmla="*/ 0 w 27"/>
                  <a:gd name="T1" fmla="*/ 0 h 29"/>
                  <a:gd name="T2" fmla="*/ 0 w 27"/>
                  <a:gd name="T3" fmla="*/ 0 h 29"/>
                  <a:gd name="T4" fmla="*/ 0 w 27"/>
                  <a:gd name="T5" fmla="*/ 0 h 29"/>
                  <a:gd name="T6" fmla="*/ 0 w 27"/>
                  <a:gd name="T7" fmla="*/ 0 h 29"/>
                  <a:gd name="T8" fmla="*/ 0 w 27"/>
                  <a:gd name="T9" fmla="*/ 0 h 29"/>
                  <a:gd name="T10" fmla="*/ 0 60000 65536"/>
                  <a:gd name="T11" fmla="*/ 0 60000 65536"/>
                  <a:gd name="T12" fmla="*/ 0 60000 65536"/>
                  <a:gd name="T13" fmla="*/ 0 60000 65536"/>
                  <a:gd name="T14" fmla="*/ 0 60000 65536"/>
                  <a:gd name="T15" fmla="*/ 0 w 27"/>
                  <a:gd name="T16" fmla="*/ 0 h 29"/>
                  <a:gd name="T17" fmla="*/ 27 w 27"/>
                  <a:gd name="T18" fmla="*/ 29 h 29"/>
                </a:gdLst>
                <a:ahLst/>
                <a:cxnLst>
                  <a:cxn ang="T10">
                    <a:pos x="T0" y="T1"/>
                  </a:cxn>
                  <a:cxn ang="T11">
                    <a:pos x="T2" y="T3"/>
                  </a:cxn>
                  <a:cxn ang="T12">
                    <a:pos x="T4" y="T5"/>
                  </a:cxn>
                  <a:cxn ang="T13">
                    <a:pos x="T6" y="T7"/>
                  </a:cxn>
                  <a:cxn ang="T14">
                    <a:pos x="T8" y="T9"/>
                  </a:cxn>
                </a:cxnLst>
                <a:rect l="T15" t="T16" r="T17" b="T18"/>
                <a:pathLst>
                  <a:path w="27" h="29">
                    <a:moveTo>
                      <a:pt x="0" y="22"/>
                    </a:moveTo>
                    <a:lnTo>
                      <a:pt x="20" y="29"/>
                    </a:lnTo>
                    <a:lnTo>
                      <a:pt x="27" y="7"/>
                    </a:lnTo>
                    <a:lnTo>
                      <a:pt x="7" y="0"/>
                    </a:lnTo>
                    <a:lnTo>
                      <a:pt x="0" y="2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4" name="Freeform 188"/>
              <p:cNvSpPr>
                <a:spLocks noChangeArrowheads="1"/>
              </p:cNvSpPr>
              <p:nvPr/>
            </p:nvSpPr>
            <p:spPr bwMode="auto">
              <a:xfrm>
                <a:off x="1187" y="2508"/>
                <a:ext cx="9" cy="8"/>
              </a:xfrm>
              <a:custGeom>
                <a:avLst/>
                <a:gdLst>
                  <a:gd name="T0" fmla="*/ 0 w 28"/>
                  <a:gd name="T1" fmla="*/ 0 h 27"/>
                  <a:gd name="T2" fmla="*/ 0 w 28"/>
                  <a:gd name="T3" fmla="*/ 0 h 27"/>
                  <a:gd name="T4" fmla="*/ 0 w 28"/>
                  <a:gd name="T5" fmla="*/ 0 h 27"/>
                  <a:gd name="T6" fmla="*/ 0 w 28"/>
                  <a:gd name="T7" fmla="*/ 0 h 27"/>
                  <a:gd name="T8" fmla="*/ 0 w 28"/>
                  <a:gd name="T9" fmla="*/ 0 h 27"/>
                  <a:gd name="T10" fmla="*/ 0 w 28"/>
                  <a:gd name="T11" fmla="*/ 0 h 27"/>
                  <a:gd name="T12" fmla="*/ 0 w 28"/>
                  <a:gd name="T13" fmla="*/ 0 h 27"/>
                  <a:gd name="T14" fmla="*/ 0 60000 65536"/>
                  <a:gd name="T15" fmla="*/ 0 60000 65536"/>
                  <a:gd name="T16" fmla="*/ 0 60000 65536"/>
                  <a:gd name="T17" fmla="*/ 0 60000 65536"/>
                  <a:gd name="T18" fmla="*/ 0 60000 65536"/>
                  <a:gd name="T19" fmla="*/ 0 60000 65536"/>
                  <a:gd name="T20" fmla="*/ 0 60000 65536"/>
                  <a:gd name="T21" fmla="*/ 0 w 28"/>
                  <a:gd name="T22" fmla="*/ 0 h 27"/>
                  <a:gd name="T23" fmla="*/ 28 w 2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7">
                    <a:moveTo>
                      <a:pt x="0" y="20"/>
                    </a:moveTo>
                    <a:lnTo>
                      <a:pt x="20" y="27"/>
                    </a:lnTo>
                    <a:lnTo>
                      <a:pt x="24" y="16"/>
                    </a:lnTo>
                    <a:lnTo>
                      <a:pt x="28" y="8"/>
                    </a:lnTo>
                    <a:lnTo>
                      <a:pt x="8" y="0"/>
                    </a:lnTo>
                    <a:lnTo>
                      <a:pt x="4" y="8"/>
                    </a:lnTo>
                    <a:lnTo>
                      <a:pt x="0" y="2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5" name="Freeform 189"/>
              <p:cNvSpPr>
                <a:spLocks noChangeArrowheads="1"/>
              </p:cNvSpPr>
              <p:nvPr/>
            </p:nvSpPr>
            <p:spPr bwMode="auto">
              <a:xfrm>
                <a:off x="1193" y="2494"/>
                <a:ext cx="9" cy="9"/>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21"/>
                    </a:moveTo>
                    <a:lnTo>
                      <a:pt x="21" y="29"/>
                    </a:lnTo>
                    <a:lnTo>
                      <a:pt x="29" y="9"/>
                    </a:lnTo>
                    <a:lnTo>
                      <a:pt x="9" y="0"/>
                    </a:lnTo>
                    <a:lnTo>
                      <a:pt x="0" y="21"/>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6" name="Freeform 190"/>
              <p:cNvSpPr>
                <a:spLocks noChangeArrowheads="1"/>
              </p:cNvSpPr>
              <p:nvPr/>
            </p:nvSpPr>
            <p:spPr bwMode="auto">
              <a:xfrm>
                <a:off x="1199" y="2481"/>
                <a:ext cx="9" cy="9"/>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60000 65536"/>
                  <a:gd name="T11" fmla="*/ 0 60000 65536"/>
                  <a:gd name="T12" fmla="*/ 0 60000 65536"/>
                  <a:gd name="T13" fmla="*/ 0 60000 65536"/>
                  <a:gd name="T14" fmla="*/ 0 60000 65536"/>
                  <a:gd name="T15" fmla="*/ 0 w 27"/>
                  <a:gd name="T16" fmla="*/ 0 h 30"/>
                  <a:gd name="T17" fmla="*/ 27 w 27"/>
                  <a:gd name="T18" fmla="*/ 30 h 30"/>
                </a:gdLst>
                <a:ahLst/>
                <a:cxnLst>
                  <a:cxn ang="T10">
                    <a:pos x="T0" y="T1"/>
                  </a:cxn>
                  <a:cxn ang="T11">
                    <a:pos x="T2" y="T3"/>
                  </a:cxn>
                  <a:cxn ang="T12">
                    <a:pos x="T4" y="T5"/>
                  </a:cxn>
                  <a:cxn ang="T13">
                    <a:pos x="T6" y="T7"/>
                  </a:cxn>
                  <a:cxn ang="T14">
                    <a:pos x="T8" y="T9"/>
                  </a:cxn>
                </a:cxnLst>
                <a:rect l="T15" t="T16" r="T17" b="T18"/>
                <a:pathLst>
                  <a:path w="27" h="30">
                    <a:moveTo>
                      <a:pt x="0" y="20"/>
                    </a:moveTo>
                    <a:lnTo>
                      <a:pt x="19" y="30"/>
                    </a:lnTo>
                    <a:lnTo>
                      <a:pt x="27" y="9"/>
                    </a:lnTo>
                    <a:lnTo>
                      <a:pt x="8" y="0"/>
                    </a:lnTo>
                    <a:lnTo>
                      <a:pt x="0" y="2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7" name="Freeform 191"/>
              <p:cNvSpPr>
                <a:spLocks noChangeArrowheads="1"/>
              </p:cNvSpPr>
              <p:nvPr/>
            </p:nvSpPr>
            <p:spPr bwMode="auto">
              <a:xfrm>
                <a:off x="1205" y="2468"/>
                <a:ext cx="8" cy="8"/>
              </a:xfrm>
              <a:custGeom>
                <a:avLst/>
                <a:gdLst>
                  <a:gd name="T0" fmla="*/ 0 w 29"/>
                  <a:gd name="T1" fmla="*/ 0 h 28"/>
                  <a:gd name="T2" fmla="*/ 0 w 29"/>
                  <a:gd name="T3" fmla="*/ 0 h 28"/>
                  <a:gd name="T4" fmla="*/ 0 w 29"/>
                  <a:gd name="T5" fmla="*/ 0 h 28"/>
                  <a:gd name="T6" fmla="*/ 0 w 29"/>
                  <a:gd name="T7" fmla="*/ 0 h 28"/>
                  <a:gd name="T8" fmla="*/ 0 w 29"/>
                  <a:gd name="T9" fmla="*/ 0 h 28"/>
                  <a:gd name="T10" fmla="*/ 0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19"/>
                    </a:moveTo>
                    <a:lnTo>
                      <a:pt x="19" y="28"/>
                    </a:lnTo>
                    <a:lnTo>
                      <a:pt x="29" y="8"/>
                    </a:lnTo>
                    <a:lnTo>
                      <a:pt x="27" y="9"/>
                    </a:lnTo>
                    <a:lnTo>
                      <a:pt x="9" y="0"/>
                    </a:lnTo>
                    <a:lnTo>
                      <a:pt x="0" y="1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8" name="Freeform 192"/>
              <p:cNvSpPr>
                <a:spLocks noChangeArrowheads="1"/>
              </p:cNvSpPr>
              <p:nvPr/>
            </p:nvSpPr>
            <p:spPr bwMode="auto">
              <a:xfrm>
                <a:off x="1212" y="2455"/>
                <a:ext cx="9" cy="8"/>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19"/>
                    </a:moveTo>
                    <a:lnTo>
                      <a:pt x="19" y="28"/>
                    </a:lnTo>
                    <a:lnTo>
                      <a:pt x="28" y="9"/>
                    </a:lnTo>
                    <a:lnTo>
                      <a:pt x="9" y="0"/>
                    </a:lnTo>
                    <a:lnTo>
                      <a:pt x="0" y="1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9" name="Freeform 193"/>
              <p:cNvSpPr>
                <a:spLocks noChangeArrowheads="1"/>
              </p:cNvSpPr>
              <p:nvPr/>
            </p:nvSpPr>
            <p:spPr bwMode="auto">
              <a:xfrm>
                <a:off x="1218" y="2443"/>
                <a:ext cx="9" cy="9"/>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w 29"/>
                  <a:gd name="T11" fmla="*/ 0 h 30"/>
                  <a:gd name="T12" fmla="*/ 0 w 29"/>
                  <a:gd name="T13" fmla="*/ 0 h 30"/>
                  <a:gd name="T14" fmla="*/ 0 60000 65536"/>
                  <a:gd name="T15" fmla="*/ 0 60000 65536"/>
                  <a:gd name="T16" fmla="*/ 0 60000 65536"/>
                  <a:gd name="T17" fmla="*/ 0 60000 65536"/>
                  <a:gd name="T18" fmla="*/ 0 60000 65536"/>
                  <a:gd name="T19" fmla="*/ 0 60000 65536"/>
                  <a:gd name="T20" fmla="*/ 0 60000 65536"/>
                  <a:gd name="T21" fmla="*/ 0 w 29"/>
                  <a:gd name="T22" fmla="*/ 0 h 30"/>
                  <a:gd name="T23" fmla="*/ 29 w 29"/>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0">
                    <a:moveTo>
                      <a:pt x="0" y="20"/>
                    </a:moveTo>
                    <a:lnTo>
                      <a:pt x="19" y="30"/>
                    </a:lnTo>
                    <a:lnTo>
                      <a:pt x="23" y="24"/>
                    </a:lnTo>
                    <a:lnTo>
                      <a:pt x="29" y="11"/>
                    </a:lnTo>
                    <a:lnTo>
                      <a:pt x="11" y="0"/>
                    </a:lnTo>
                    <a:lnTo>
                      <a:pt x="2" y="16"/>
                    </a:lnTo>
                    <a:lnTo>
                      <a:pt x="0" y="2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0" name="Freeform 194"/>
              <p:cNvSpPr>
                <a:spLocks noChangeArrowheads="1"/>
              </p:cNvSpPr>
              <p:nvPr/>
            </p:nvSpPr>
            <p:spPr bwMode="auto">
              <a:xfrm>
                <a:off x="1225" y="2429"/>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9"/>
                    </a:moveTo>
                    <a:lnTo>
                      <a:pt x="19" y="30"/>
                    </a:lnTo>
                    <a:lnTo>
                      <a:pt x="30" y="11"/>
                    </a:lnTo>
                    <a:lnTo>
                      <a:pt x="11" y="0"/>
                    </a:lnTo>
                    <a:lnTo>
                      <a:pt x="0" y="1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1" name="Freeform 195"/>
              <p:cNvSpPr>
                <a:spLocks noChangeArrowheads="1"/>
              </p:cNvSpPr>
              <p:nvPr/>
            </p:nvSpPr>
            <p:spPr bwMode="auto">
              <a:xfrm>
                <a:off x="1233" y="2418"/>
                <a:ext cx="10" cy="9"/>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9"/>
                    </a:moveTo>
                    <a:lnTo>
                      <a:pt x="17" y="30"/>
                    </a:lnTo>
                    <a:lnTo>
                      <a:pt x="29" y="11"/>
                    </a:lnTo>
                    <a:lnTo>
                      <a:pt x="12" y="0"/>
                    </a:lnTo>
                    <a:lnTo>
                      <a:pt x="0" y="1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2" name="Freeform 196"/>
              <p:cNvSpPr>
                <a:spLocks noChangeArrowheads="1"/>
              </p:cNvSpPr>
              <p:nvPr/>
            </p:nvSpPr>
            <p:spPr bwMode="auto">
              <a:xfrm>
                <a:off x="1240" y="2404"/>
                <a:ext cx="9" cy="9"/>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19"/>
                    </a:moveTo>
                    <a:lnTo>
                      <a:pt x="18" y="29"/>
                    </a:lnTo>
                    <a:lnTo>
                      <a:pt x="29" y="13"/>
                    </a:lnTo>
                    <a:lnTo>
                      <a:pt x="29" y="12"/>
                    </a:lnTo>
                    <a:lnTo>
                      <a:pt x="11" y="0"/>
                    </a:lnTo>
                    <a:lnTo>
                      <a:pt x="8" y="5"/>
                    </a:lnTo>
                    <a:lnTo>
                      <a:pt x="0" y="1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3" name="Freeform 197"/>
              <p:cNvSpPr>
                <a:spLocks noChangeArrowheads="1"/>
              </p:cNvSpPr>
              <p:nvPr/>
            </p:nvSpPr>
            <p:spPr bwMode="auto">
              <a:xfrm>
                <a:off x="1249" y="2393"/>
                <a:ext cx="9" cy="9"/>
              </a:xfrm>
              <a:custGeom>
                <a:avLst/>
                <a:gdLst>
                  <a:gd name="T0" fmla="*/ 0 w 29"/>
                  <a:gd name="T1" fmla="*/ 0 h 31"/>
                  <a:gd name="T2" fmla="*/ 0 w 29"/>
                  <a:gd name="T3" fmla="*/ 0 h 31"/>
                  <a:gd name="T4" fmla="*/ 0 w 29"/>
                  <a:gd name="T5" fmla="*/ 0 h 31"/>
                  <a:gd name="T6" fmla="*/ 0 w 29"/>
                  <a:gd name="T7" fmla="*/ 0 h 31"/>
                  <a:gd name="T8" fmla="*/ 0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19"/>
                    </a:moveTo>
                    <a:lnTo>
                      <a:pt x="18" y="31"/>
                    </a:lnTo>
                    <a:lnTo>
                      <a:pt x="29" y="12"/>
                    </a:lnTo>
                    <a:lnTo>
                      <a:pt x="11" y="0"/>
                    </a:lnTo>
                    <a:lnTo>
                      <a:pt x="0" y="1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4" name="Freeform 198"/>
              <p:cNvSpPr>
                <a:spLocks noChangeArrowheads="1"/>
              </p:cNvSpPr>
              <p:nvPr/>
            </p:nvSpPr>
            <p:spPr bwMode="auto">
              <a:xfrm>
                <a:off x="1257" y="2381"/>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w 30"/>
                  <a:gd name="T15" fmla="*/ 0 h 30"/>
                  <a:gd name="T16" fmla="*/ 0 w 30"/>
                  <a:gd name="T17" fmla="*/ 0 h 30"/>
                  <a:gd name="T18" fmla="*/ 0 w 30"/>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0" y="18"/>
                    </a:moveTo>
                    <a:lnTo>
                      <a:pt x="18" y="30"/>
                    </a:lnTo>
                    <a:lnTo>
                      <a:pt x="22" y="23"/>
                    </a:lnTo>
                    <a:lnTo>
                      <a:pt x="11" y="19"/>
                    </a:lnTo>
                    <a:lnTo>
                      <a:pt x="19" y="27"/>
                    </a:lnTo>
                    <a:lnTo>
                      <a:pt x="30" y="12"/>
                    </a:lnTo>
                    <a:lnTo>
                      <a:pt x="12" y="0"/>
                    </a:lnTo>
                    <a:lnTo>
                      <a:pt x="4" y="12"/>
                    </a:lnTo>
                    <a:lnTo>
                      <a:pt x="2" y="15"/>
                    </a:lnTo>
                    <a:lnTo>
                      <a:pt x="0" y="18"/>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5" name="Freeform 199"/>
              <p:cNvSpPr>
                <a:spLocks noChangeArrowheads="1"/>
              </p:cNvSpPr>
              <p:nvPr/>
            </p:nvSpPr>
            <p:spPr bwMode="auto">
              <a:xfrm>
                <a:off x="1266" y="2369"/>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8"/>
                    </a:moveTo>
                    <a:lnTo>
                      <a:pt x="18" y="30"/>
                    </a:lnTo>
                    <a:lnTo>
                      <a:pt x="30" y="12"/>
                    </a:lnTo>
                    <a:lnTo>
                      <a:pt x="13" y="0"/>
                    </a:lnTo>
                    <a:lnTo>
                      <a:pt x="0" y="18"/>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6" name="Freeform 200"/>
              <p:cNvSpPr>
                <a:spLocks noChangeArrowheads="1"/>
              </p:cNvSpPr>
              <p:nvPr/>
            </p:nvSpPr>
            <p:spPr bwMode="auto">
              <a:xfrm>
                <a:off x="1274" y="2358"/>
                <a:ext cx="9" cy="9"/>
              </a:xfrm>
              <a:custGeom>
                <a:avLst/>
                <a:gdLst>
                  <a:gd name="T0" fmla="*/ 0 w 31"/>
                  <a:gd name="T1" fmla="*/ 0 h 30"/>
                  <a:gd name="T2" fmla="*/ 0 w 31"/>
                  <a:gd name="T3" fmla="*/ 0 h 30"/>
                  <a:gd name="T4" fmla="*/ 0 w 31"/>
                  <a:gd name="T5" fmla="*/ 0 h 30"/>
                  <a:gd name="T6" fmla="*/ 0 w 31"/>
                  <a:gd name="T7" fmla="*/ 0 h 30"/>
                  <a:gd name="T8" fmla="*/ 0 w 31"/>
                  <a:gd name="T9" fmla="*/ 0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17"/>
                    </a:moveTo>
                    <a:lnTo>
                      <a:pt x="17" y="30"/>
                    </a:lnTo>
                    <a:lnTo>
                      <a:pt x="31" y="12"/>
                    </a:lnTo>
                    <a:lnTo>
                      <a:pt x="13" y="0"/>
                    </a:lnTo>
                    <a:lnTo>
                      <a:pt x="0" y="17"/>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7" name="Freeform 201"/>
              <p:cNvSpPr>
                <a:spLocks noChangeArrowheads="1"/>
              </p:cNvSpPr>
              <p:nvPr/>
            </p:nvSpPr>
            <p:spPr bwMode="auto">
              <a:xfrm>
                <a:off x="1284" y="2346"/>
                <a:ext cx="9" cy="9"/>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8"/>
                    </a:moveTo>
                    <a:lnTo>
                      <a:pt x="17" y="30"/>
                    </a:lnTo>
                    <a:lnTo>
                      <a:pt x="29" y="12"/>
                    </a:lnTo>
                    <a:lnTo>
                      <a:pt x="12" y="0"/>
                    </a:lnTo>
                    <a:lnTo>
                      <a:pt x="0" y="18"/>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8" name="Freeform 202"/>
              <p:cNvSpPr>
                <a:spLocks noChangeArrowheads="1"/>
              </p:cNvSpPr>
              <p:nvPr/>
            </p:nvSpPr>
            <p:spPr bwMode="auto">
              <a:xfrm>
                <a:off x="1294" y="2335"/>
                <a:ext cx="9" cy="9"/>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18"/>
                    </a:moveTo>
                    <a:lnTo>
                      <a:pt x="17" y="31"/>
                    </a:lnTo>
                    <a:lnTo>
                      <a:pt x="30" y="14"/>
                    </a:lnTo>
                    <a:lnTo>
                      <a:pt x="14" y="0"/>
                    </a:lnTo>
                    <a:lnTo>
                      <a:pt x="0" y="18"/>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79" name="Freeform 203"/>
              <p:cNvSpPr>
                <a:spLocks noChangeArrowheads="1"/>
              </p:cNvSpPr>
              <p:nvPr/>
            </p:nvSpPr>
            <p:spPr bwMode="auto">
              <a:xfrm>
                <a:off x="1303" y="2324"/>
                <a:ext cx="10"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16"/>
                    </a:moveTo>
                    <a:lnTo>
                      <a:pt x="17" y="30"/>
                    </a:lnTo>
                    <a:lnTo>
                      <a:pt x="22" y="22"/>
                    </a:lnTo>
                    <a:lnTo>
                      <a:pt x="30" y="13"/>
                    </a:lnTo>
                    <a:lnTo>
                      <a:pt x="14" y="0"/>
                    </a:lnTo>
                    <a:lnTo>
                      <a:pt x="7" y="7"/>
                    </a:lnTo>
                    <a:lnTo>
                      <a:pt x="0" y="1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0" name="Freeform 204"/>
              <p:cNvSpPr>
                <a:spLocks noChangeArrowheads="1"/>
              </p:cNvSpPr>
              <p:nvPr/>
            </p:nvSpPr>
            <p:spPr bwMode="auto">
              <a:xfrm>
                <a:off x="1313" y="2313"/>
                <a:ext cx="9" cy="9"/>
              </a:xfrm>
              <a:custGeom>
                <a:avLst/>
                <a:gdLst>
                  <a:gd name="T0" fmla="*/ 0 w 31"/>
                  <a:gd name="T1" fmla="*/ 0 h 30"/>
                  <a:gd name="T2" fmla="*/ 0 w 31"/>
                  <a:gd name="T3" fmla="*/ 0 h 30"/>
                  <a:gd name="T4" fmla="*/ 0 w 31"/>
                  <a:gd name="T5" fmla="*/ 0 h 30"/>
                  <a:gd name="T6" fmla="*/ 0 w 31"/>
                  <a:gd name="T7" fmla="*/ 0 h 30"/>
                  <a:gd name="T8" fmla="*/ 0 w 31"/>
                  <a:gd name="T9" fmla="*/ 0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16"/>
                    </a:moveTo>
                    <a:lnTo>
                      <a:pt x="16" y="30"/>
                    </a:lnTo>
                    <a:lnTo>
                      <a:pt x="31" y="14"/>
                    </a:lnTo>
                    <a:lnTo>
                      <a:pt x="15" y="0"/>
                    </a:lnTo>
                    <a:lnTo>
                      <a:pt x="0" y="1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1" name="Freeform 205"/>
              <p:cNvSpPr>
                <a:spLocks noChangeArrowheads="1"/>
              </p:cNvSpPr>
              <p:nvPr/>
            </p:nvSpPr>
            <p:spPr bwMode="auto">
              <a:xfrm>
                <a:off x="1322" y="2302"/>
                <a:ext cx="10" cy="9"/>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0" y="16"/>
                    </a:moveTo>
                    <a:lnTo>
                      <a:pt x="16" y="31"/>
                    </a:lnTo>
                    <a:lnTo>
                      <a:pt x="31" y="15"/>
                    </a:lnTo>
                    <a:lnTo>
                      <a:pt x="14" y="0"/>
                    </a:lnTo>
                    <a:lnTo>
                      <a:pt x="0" y="1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2" name="Freeform 206"/>
              <p:cNvSpPr>
                <a:spLocks noChangeArrowheads="1"/>
              </p:cNvSpPr>
              <p:nvPr/>
            </p:nvSpPr>
            <p:spPr bwMode="auto">
              <a:xfrm>
                <a:off x="1333" y="2291"/>
                <a:ext cx="9" cy="10"/>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0" y="16"/>
                    </a:moveTo>
                    <a:lnTo>
                      <a:pt x="16" y="31"/>
                    </a:lnTo>
                    <a:lnTo>
                      <a:pt x="31" y="14"/>
                    </a:lnTo>
                    <a:lnTo>
                      <a:pt x="15" y="0"/>
                    </a:lnTo>
                    <a:lnTo>
                      <a:pt x="0" y="1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3" name="Freeform 207"/>
              <p:cNvSpPr>
                <a:spLocks noChangeArrowheads="1"/>
              </p:cNvSpPr>
              <p:nvPr/>
            </p:nvSpPr>
            <p:spPr bwMode="auto">
              <a:xfrm>
                <a:off x="1343" y="2281"/>
                <a:ext cx="9" cy="9"/>
              </a:xfrm>
              <a:custGeom>
                <a:avLst/>
                <a:gdLst>
                  <a:gd name="T0" fmla="*/ 0 w 29"/>
                  <a:gd name="T1" fmla="*/ 0 h 31"/>
                  <a:gd name="T2" fmla="*/ 0 w 29"/>
                  <a:gd name="T3" fmla="*/ 0 h 31"/>
                  <a:gd name="T4" fmla="*/ 0 w 29"/>
                  <a:gd name="T5" fmla="*/ 0 h 31"/>
                  <a:gd name="T6" fmla="*/ 0 w 29"/>
                  <a:gd name="T7" fmla="*/ 0 h 31"/>
                  <a:gd name="T8" fmla="*/ 0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16"/>
                    </a:moveTo>
                    <a:lnTo>
                      <a:pt x="15" y="31"/>
                    </a:lnTo>
                    <a:lnTo>
                      <a:pt x="29" y="14"/>
                    </a:lnTo>
                    <a:lnTo>
                      <a:pt x="15" y="0"/>
                    </a:lnTo>
                    <a:lnTo>
                      <a:pt x="0" y="1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4" name="Freeform 208"/>
              <p:cNvSpPr>
                <a:spLocks noChangeArrowheads="1"/>
              </p:cNvSpPr>
              <p:nvPr/>
            </p:nvSpPr>
            <p:spPr bwMode="auto">
              <a:xfrm>
                <a:off x="1354" y="2271"/>
                <a:ext cx="9" cy="9"/>
              </a:xfrm>
              <a:custGeom>
                <a:avLst/>
                <a:gdLst>
                  <a:gd name="T0" fmla="*/ 0 w 29"/>
                  <a:gd name="T1" fmla="*/ 0 h 31"/>
                  <a:gd name="T2" fmla="*/ 0 w 29"/>
                  <a:gd name="T3" fmla="*/ 0 h 31"/>
                  <a:gd name="T4" fmla="*/ 0 w 29"/>
                  <a:gd name="T5" fmla="*/ 0 h 31"/>
                  <a:gd name="T6" fmla="*/ 0 w 29"/>
                  <a:gd name="T7" fmla="*/ 0 h 31"/>
                  <a:gd name="T8" fmla="*/ 0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16"/>
                    </a:moveTo>
                    <a:lnTo>
                      <a:pt x="15" y="31"/>
                    </a:lnTo>
                    <a:lnTo>
                      <a:pt x="29" y="14"/>
                    </a:lnTo>
                    <a:lnTo>
                      <a:pt x="15" y="0"/>
                    </a:lnTo>
                    <a:lnTo>
                      <a:pt x="0" y="1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5" name="Freeform 209"/>
              <p:cNvSpPr>
                <a:spLocks noChangeArrowheads="1"/>
              </p:cNvSpPr>
              <p:nvPr/>
            </p:nvSpPr>
            <p:spPr bwMode="auto">
              <a:xfrm>
                <a:off x="1365" y="2261"/>
                <a:ext cx="9" cy="9"/>
              </a:xfrm>
              <a:custGeom>
                <a:avLst/>
                <a:gdLst>
                  <a:gd name="T0" fmla="*/ 0 w 31"/>
                  <a:gd name="T1" fmla="*/ 0 h 30"/>
                  <a:gd name="T2" fmla="*/ 0 w 31"/>
                  <a:gd name="T3" fmla="*/ 0 h 30"/>
                  <a:gd name="T4" fmla="*/ 0 w 31"/>
                  <a:gd name="T5" fmla="*/ 0 h 30"/>
                  <a:gd name="T6" fmla="*/ 0 w 31"/>
                  <a:gd name="T7" fmla="*/ 0 h 30"/>
                  <a:gd name="T8" fmla="*/ 0 w 31"/>
                  <a:gd name="T9" fmla="*/ 0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15"/>
                    </a:moveTo>
                    <a:lnTo>
                      <a:pt x="15" y="30"/>
                    </a:lnTo>
                    <a:lnTo>
                      <a:pt x="31" y="15"/>
                    </a:lnTo>
                    <a:lnTo>
                      <a:pt x="17" y="0"/>
                    </a:lnTo>
                    <a:lnTo>
                      <a:pt x="0" y="15"/>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6" name="Freeform 210"/>
              <p:cNvSpPr>
                <a:spLocks noChangeArrowheads="1"/>
              </p:cNvSpPr>
              <p:nvPr/>
            </p:nvSpPr>
            <p:spPr bwMode="auto">
              <a:xfrm>
                <a:off x="1375" y="2251"/>
                <a:ext cx="11" cy="9"/>
              </a:xfrm>
              <a:custGeom>
                <a:avLst/>
                <a:gdLst>
                  <a:gd name="T0" fmla="*/ 0 w 31"/>
                  <a:gd name="T1" fmla="*/ 0 h 30"/>
                  <a:gd name="T2" fmla="*/ 0 w 31"/>
                  <a:gd name="T3" fmla="*/ 0 h 30"/>
                  <a:gd name="T4" fmla="*/ 0 w 31"/>
                  <a:gd name="T5" fmla="*/ 0 h 30"/>
                  <a:gd name="T6" fmla="*/ 0 w 31"/>
                  <a:gd name="T7" fmla="*/ 0 h 30"/>
                  <a:gd name="T8" fmla="*/ 0 w 31"/>
                  <a:gd name="T9" fmla="*/ 0 h 30"/>
                  <a:gd name="T10" fmla="*/ 0 w 31"/>
                  <a:gd name="T11" fmla="*/ 0 h 30"/>
                  <a:gd name="T12" fmla="*/ 0 w 31"/>
                  <a:gd name="T13" fmla="*/ 0 h 30"/>
                  <a:gd name="T14" fmla="*/ 0 60000 65536"/>
                  <a:gd name="T15" fmla="*/ 0 60000 65536"/>
                  <a:gd name="T16" fmla="*/ 0 60000 65536"/>
                  <a:gd name="T17" fmla="*/ 0 60000 65536"/>
                  <a:gd name="T18" fmla="*/ 0 60000 65536"/>
                  <a:gd name="T19" fmla="*/ 0 60000 65536"/>
                  <a:gd name="T20" fmla="*/ 0 60000 65536"/>
                  <a:gd name="T21" fmla="*/ 0 w 31"/>
                  <a:gd name="T22" fmla="*/ 0 h 30"/>
                  <a:gd name="T23" fmla="*/ 31 w 3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0">
                    <a:moveTo>
                      <a:pt x="0" y="15"/>
                    </a:moveTo>
                    <a:lnTo>
                      <a:pt x="15" y="30"/>
                    </a:lnTo>
                    <a:lnTo>
                      <a:pt x="26" y="21"/>
                    </a:lnTo>
                    <a:lnTo>
                      <a:pt x="31" y="17"/>
                    </a:lnTo>
                    <a:lnTo>
                      <a:pt x="17" y="0"/>
                    </a:lnTo>
                    <a:lnTo>
                      <a:pt x="11" y="6"/>
                    </a:lnTo>
                    <a:lnTo>
                      <a:pt x="0" y="15"/>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7" name="Freeform 211"/>
              <p:cNvSpPr>
                <a:spLocks noChangeArrowheads="1"/>
              </p:cNvSpPr>
              <p:nvPr/>
            </p:nvSpPr>
            <p:spPr bwMode="auto">
              <a:xfrm>
                <a:off x="1387" y="2241"/>
                <a:ext cx="10" cy="9"/>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0" y="15"/>
                    </a:moveTo>
                    <a:lnTo>
                      <a:pt x="14" y="31"/>
                    </a:lnTo>
                    <a:lnTo>
                      <a:pt x="31" y="16"/>
                    </a:lnTo>
                    <a:lnTo>
                      <a:pt x="16" y="0"/>
                    </a:lnTo>
                    <a:lnTo>
                      <a:pt x="0" y="15"/>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8" name="Freeform 212"/>
              <p:cNvSpPr>
                <a:spLocks noChangeArrowheads="1"/>
              </p:cNvSpPr>
              <p:nvPr/>
            </p:nvSpPr>
            <p:spPr bwMode="auto">
              <a:xfrm>
                <a:off x="1399" y="2232"/>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14"/>
                    </a:moveTo>
                    <a:lnTo>
                      <a:pt x="15" y="30"/>
                    </a:lnTo>
                    <a:lnTo>
                      <a:pt x="19" y="25"/>
                    </a:lnTo>
                    <a:lnTo>
                      <a:pt x="30" y="16"/>
                    </a:lnTo>
                    <a:lnTo>
                      <a:pt x="16" y="0"/>
                    </a:lnTo>
                    <a:lnTo>
                      <a:pt x="4" y="10"/>
                    </a:lnTo>
                    <a:lnTo>
                      <a:pt x="0" y="14"/>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89" name="Freeform 213"/>
              <p:cNvSpPr>
                <a:spLocks noChangeArrowheads="1"/>
              </p:cNvSpPr>
              <p:nvPr/>
            </p:nvSpPr>
            <p:spPr bwMode="auto">
              <a:xfrm>
                <a:off x="1410" y="2222"/>
                <a:ext cx="9" cy="9"/>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0" y="15"/>
                    </a:moveTo>
                    <a:lnTo>
                      <a:pt x="14" y="31"/>
                    </a:lnTo>
                    <a:lnTo>
                      <a:pt x="31" y="16"/>
                    </a:lnTo>
                    <a:lnTo>
                      <a:pt x="18" y="0"/>
                    </a:lnTo>
                    <a:lnTo>
                      <a:pt x="0" y="15"/>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0" name="Freeform 214"/>
              <p:cNvSpPr>
                <a:spLocks noChangeArrowheads="1"/>
              </p:cNvSpPr>
              <p:nvPr/>
            </p:nvSpPr>
            <p:spPr bwMode="auto">
              <a:xfrm>
                <a:off x="1422" y="2213"/>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4"/>
                    </a:moveTo>
                    <a:lnTo>
                      <a:pt x="13" y="30"/>
                    </a:lnTo>
                    <a:lnTo>
                      <a:pt x="30" y="16"/>
                    </a:lnTo>
                    <a:lnTo>
                      <a:pt x="16" y="0"/>
                    </a:lnTo>
                    <a:lnTo>
                      <a:pt x="0" y="14"/>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1" name="Freeform 215"/>
              <p:cNvSpPr>
                <a:spLocks noChangeArrowheads="1"/>
              </p:cNvSpPr>
              <p:nvPr/>
            </p:nvSpPr>
            <p:spPr bwMode="auto">
              <a:xfrm>
                <a:off x="1434" y="2204"/>
                <a:ext cx="9" cy="9"/>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4"/>
                    </a:moveTo>
                    <a:lnTo>
                      <a:pt x="13" y="30"/>
                    </a:lnTo>
                    <a:lnTo>
                      <a:pt x="29" y="17"/>
                    </a:lnTo>
                    <a:lnTo>
                      <a:pt x="16" y="0"/>
                    </a:lnTo>
                    <a:lnTo>
                      <a:pt x="0" y="14"/>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2" name="Freeform 216"/>
              <p:cNvSpPr>
                <a:spLocks noChangeArrowheads="1"/>
              </p:cNvSpPr>
              <p:nvPr/>
            </p:nvSpPr>
            <p:spPr bwMode="auto">
              <a:xfrm>
                <a:off x="1445" y="2195"/>
                <a:ext cx="9" cy="9"/>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14"/>
                    </a:moveTo>
                    <a:lnTo>
                      <a:pt x="12" y="31"/>
                    </a:lnTo>
                    <a:lnTo>
                      <a:pt x="30" y="18"/>
                    </a:lnTo>
                    <a:lnTo>
                      <a:pt x="18" y="0"/>
                    </a:lnTo>
                    <a:lnTo>
                      <a:pt x="0" y="14"/>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3" name="Freeform 217"/>
              <p:cNvSpPr>
                <a:spLocks noChangeArrowheads="1"/>
              </p:cNvSpPr>
              <p:nvPr/>
            </p:nvSpPr>
            <p:spPr bwMode="auto">
              <a:xfrm>
                <a:off x="1458" y="2187"/>
                <a:ext cx="9" cy="8"/>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12"/>
                    </a:moveTo>
                    <a:lnTo>
                      <a:pt x="12" y="29"/>
                    </a:lnTo>
                    <a:lnTo>
                      <a:pt x="30" y="17"/>
                    </a:lnTo>
                    <a:lnTo>
                      <a:pt x="18" y="0"/>
                    </a:lnTo>
                    <a:lnTo>
                      <a:pt x="0" y="1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4" name="Freeform 218"/>
              <p:cNvSpPr>
                <a:spLocks noChangeArrowheads="1"/>
              </p:cNvSpPr>
              <p:nvPr/>
            </p:nvSpPr>
            <p:spPr bwMode="auto">
              <a:xfrm>
                <a:off x="1471" y="2178"/>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2"/>
                    </a:moveTo>
                    <a:lnTo>
                      <a:pt x="12" y="30"/>
                    </a:lnTo>
                    <a:lnTo>
                      <a:pt x="30" y="18"/>
                    </a:lnTo>
                    <a:lnTo>
                      <a:pt x="18" y="0"/>
                    </a:lnTo>
                    <a:lnTo>
                      <a:pt x="0" y="1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5" name="Freeform 219"/>
              <p:cNvSpPr>
                <a:spLocks noChangeArrowheads="1"/>
              </p:cNvSpPr>
              <p:nvPr/>
            </p:nvSpPr>
            <p:spPr bwMode="auto">
              <a:xfrm>
                <a:off x="1483" y="2170"/>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2"/>
                    </a:moveTo>
                    <a:lnTo>
                      <a:pt x="12" y="30"/>
                    </a:lnTo>
                    <a:lnTo>
                      <a:pt x="30" y="17"/>
                    </a:lnTo>
                    <a:lnTo>
                      <a:pt x="18" y="0"/>
                    </a:lnTo>
                    <a:lnTo>
                      <a:pt x="0" y="1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6" name="Freeform 220"/>
              <p:cNvSpPr>
                <a:spLocks noChangeArrowheads="1"/>
              </p:cNvSpPr>
              <p:nvPr/>
            </p:nvSpPr>
            <p:spPr bwMode="auto">
              <a:xfrm>
                <a:off x="1495" y="2162"/>
                <a:ext cx="9" cy="9"/>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12"/>
                    </a:moveTo>
                    <a:lnTo>
                      <a:pt x="12" y="29"/>
                    </a:lnTo>
                    <a:lnTo>
                      <a:pt x="30" y="17"/>
                    </a:lnTo>
                    <a:lnTo>
                      <a:pt x="18" y="0"/>
                    </a:lnTo>
                    <a:lnTo>
                      <a:pt x="0" y="1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7" name="Freeform 221"/>
              <p:cNvSpPr>
                <a:spLocks noChangeArrowheads="1"/>
              </p:cNvSpPr>
              <p:nvPr/>
            </p:nvSpPr>
            <p:spPr bwMode="auto">
              <a:xfrm>
                <a:off x="1508" y="2154"/>
                <a:ext cx="9" cy="9"/>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3"/>
                    </a:moveTo>
                    <a:lnTo>
                      <a:pt x="12" y="30"/>
                    </a:lnTo>
                    <a:lnTo>
                      <a:pt x="29" y="18"/>
                    </a:lnTo>
                    <a:lnTo>
                      <a:pt x="17" y="0"/>
                    </a:lnTo>
                    <a:lnTo>
                      <a:pt x="0" y="13"/>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8" name="Freeform 222"/>
              <p:cNvSpPr>
                <a:spLocks noChangeArrowheads="1"/>
              </p:cNvSpPr>
              <p:nvPr/>
            </p:nvSpPr>
            <p:spPr bwMode="auto">
              <a:xfrm>
                <a:off x="1521" y="2146"/>
                <a:ext cx="10" cy="9"/>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12"/>
                    </a:moveTo>
                    <a:lnTo>
                      <a:pt x="11" y="29"/>
                    </a:lnTo>
                    <a:lnTo>
                      <a:pt x="30" y="17"/>
                    </a:lnTo>
                    <a:lnTo>
                      <a:pt x="19" y="0"/>
                    </a:lnTo>
                    <a:lnTo>
                      <a:pt x="0" y="1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99" name="Freeform 223"/>
              <p:cNvSpPr>
                <a:spLocks noChangeArrowheads="1"/>
              </p:cNvSpPr>
              <p:nvPr/>
            </p:nvSpPr>
            <p:spPr bwMode="auto">
              <a:xfrm>
                <a:off x="1533" y="2139"/>
                <a:ext cx="9" cy="8"/>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w 30"/>
                  <a:gd name="T11" fmla="*/ 0 h 29"/>
                  <a:gd name="T12" fmla="*/ 0 w 30"/>
                  <a:gd name="T13" fmla="*/ 0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12"/>
                    </a:moveTo>
                    <a:lnTo>
                      <a:pt x="11" y="29"/>
                    </a:lnTo>
                    <a:lnTo>
                      <a:pt x="26" y="20"/>
                    </a:lnTo>
                    <a:lnTo>
                      <a:pt x="30" y="19"/>
                    </a:lnTo>
                    <a:lnTo>
                      <a:pt x="19" y="0"/>
                    </a:lnTo>
                    <a:lnTo>
                      <a:pt x="18" y="0"/>
                    </a:lnTo>
                    <a:lnTo>
                      <a:pt x="0" y="1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0" name="Freeform 224"/>
              <p:cNvSpPr>
                <a:spLocks noChangeArrowheads="1"/>
              </p:cNvSpPr>
              <p:nvPr/>
            </p:nvSpPr>
            <p:spPr bwMode="auto">
              <a:xfrm>
                <a:off x="1547" y="2131"/>
                <a:ext cx="9" cy="9"/>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12"/>
                    </a:moveTo>
                    <a:lnTo>
                      <a:pt x="11" y="31"/>
                    </a:lnTo>
                    <a:lnTo>
                      <a:pt x="30" y="19"/>
                    </a:lnTo>
                    <a:lnTo>
                      <a:pt x="19" y="0"/>
                    </a:lnTo>
                    <a:lnTo>
                      <a:pt x="0" y="1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1" name="Freeform 225"/>
              <p:cNvSpPr>
                <a:spLocks noChangeArrowheads="1"/>
              </p:cNvSpPr>
              <p:nvPr/>
            </p:nvSpPr>
            <p:spPr bwMode="auto">
              <a:xfrm>
                <a:off x="1560" y="2125"/>
                <a:ext cx="9" cy="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11"/>
                    </a:moveTo>
                    <a:lnTo>
                      <a:pt x="11" y="30"/>
                    </a:lnTo>
                    <a:lnTo>
                      <a:pt x="23" y="23"/>
                    </a:lnTo>
                    <a:lnTo>
                      <a:pt x="30" y="19"/>
                    </a:lnTo>
                    <a:lnTo>
                      <a:pt x="21" y="0"/>
                    </a:lnTo>
                    <a:lnTo>
                      <a:pt x="15" y="3"/>
                    </a:lnTo>
                    <a:lnTo>
                      <a:pt x="0" y="11"/>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2" name="Freeform 226"/>
              <p:cNvSpPr>
                <a:spLocks noChangeArrowheads="1"/>
              </p:cNvSpPr>
              <p:nvPr/>
            </p:nvSpPr>
            <p:spPr bwMode="auto">
              <a:xfrm>
                <a:off x="1574" y="2118"/>
                <a:ext cx="9" cy="9"/>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1"/>
                    </a:moveTo>
                    <a:lnTo>
                      <a:pt x="10" y="30"/>
                    </a:lnTo>
                    <a:lnTo>
                      <a:pt x="29" y="19"/>
                    </a:lnTo>
                    <a:lnTo>
                      <a:pt x="19" y="0"/>
                    </a:lnTo>
                    <a:lnTo>
                      <a:pt x="0" y="11"/>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3" name="Freeform 227"/>
              <p:cNvSpPr>
                <a:spLocks noChangeArrowheads="1"/>
              </p:cNvSpPr>
              <p:nvPr/>
            </p:nvSpPr>
            <p:spPr bwMode="auto">
              <a:xfrm>
                <a:off x="1588" y="2111"/>
                <a:ext cx="9" cy="9"/>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9"/>
                    </a:moveTo>
                    <a:lnTo>
                      <a:pt x="9" y="28"/>
                    </a:lnTo>
                    <a:lnTo>
                      <a:pt x="20" y="23"/>
                    </a:lnTo>
                    <a:lnTo>
                      <a:pt x="28" y="19"/>
                    </a:lnTo>
                    <a:lnTo>
                      <a:pt x="19" y="0"/>
                    </a:lnTo>
                    <a:lnTo>
                      <a:pt x="12" y="3"/>
                    </a:lnTo>
                    <a:lnTo>
                      <a:pt x="0" y="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4" name="Freeform 228"/>
              <p:cNvSpPr>
                <a:spLocks noChangeArrowheads="1"/>
              </p:cNvSpPr>
              <p:nvPr/>
            </p:nvSpPr>
            <p:spPr bwMode="auto">
              <a:xfrm>
                <a:off x="1601" y="2105"/>
                <a:ext cx="9" cy="8"/>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9"/>
                    </a:moveTo>
                    <a:lnTo>
                      <a:pt x="9" y="28"/>
                    </a:lnTo>
                    <a:lnTo>
                      <a:pt x="28" y="19"/>
                    </a:lnTo>
                    <a:lnTo>
                      <a:pt x="19" y="0"/>
                    </a:lnTo>
                    <a:lnTo>
                      <a:pt x="0" y="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5" name="Freeform 229"/>
              <p:cNvSpPr>
                <a:spLocks noChangeArrowheads="1"/>
              </p:cNvSpPr>
              <p:nvPr/>
            </p:nvSpPr>
            <p:spPr bwMode="auto">
              <a:xfrm>
                <a:off x="1614" y="2098"/>
                <a:ext cx="10" cy="9"/>
              </a:xfrm>
              <a:custGeom>
                <a:avLst/>
                <a:gdLst>
                  <a:gd name="T0" fmla="*/ 0 w 30"/>
                  <a:gd name="T1" fmla="*/ 0 h 28"/>
                  <a:gd name="T2" fmla="*/ 0 w 30"/>
                  <a:gd name="T3" fmla="*/ 0 h 28"/>
                  <a:gd name="T4" fmla="*/ 0 w 30"/>
                  <a:gd name="T5" fmla="*/ 0 h 28"/>
                  <a:gd name="T6" fmla="*/ 0 w 30"/>
                  <a:gd name="T7" fmla="*/ 0 h 28"/>
                  <a:gd name="T8" fmla="*/ 0 w 30"/>
                  <a:gd name="T9" fmla="*/ 0 h 28"/>
                  <a:gd name="T10" fmla="*/ 0 w 30"/>
                  <a:gd name="T11" fmla="*/ 0 h 28"/>
                  <a:gd name="T12" fmla="*/ 0 w 30"/>
                  <a:gd name="T13" fmla="*/ 0 h 28"/>
                  <a:gd name="T14" fmla="*/ 0 60000 65536"/>
                  <a:gd name="T15" fmla="*/ 0 60000 65536"/>
                  <a:gd name="T16" fmla="*/ 0 60000 65536"/>
                  <a:gd name="T17" fmla="*/ 0 60000 65536"/>
                  <a:gd name="T18" fmla="*/ 0 60000 65536"/>
                  <a:gd name="T19" fmla="*/ 0 60000 65536"/>
                  <a:gd name="T20" fmla="*/ 0 60000 65536"/>
                  <a:gd name="T21" fmla="*/ 0 w 30"/>
                  <a:gd name="T22" fmla="*/ 0 h 28"/>
                  <a:gd name="T23" fmla="*/ 30 w 3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8">
                    <a:moveTo>
                      <a:pt x="0" y="9"/>
                    </a:moveTo>
                    <a:lnTo>
                      <a:pt x="10" y="28"/>
                    </a:lnTo>
                    <a:lnTo>
                      <a:pt x="21" y="23"/>
                    </a:lnTo>
                    <a:lnTo>
                      <a:pt x="30" y="19"/>
                    </a:lnTo>
                    <a:lnTo>
                      <a:pt x="21" y="0"/>
                    </a:lnTo>
                    <a:lnTo>
                      <a:pt x="13" y="2"/>
                    </a:lnTo>
                    <a:lnTo>
                      <a:pt x="0" y="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6" name="Freeform 230"/>
              <p:cNvSpPr>
                <a:spLocks noChangeArrowheads="1"/>
              </p:cNvSpPr>
              <p:nvPr/>
            </p:nvSpPr>
            <p:spPr bwMode="auto">
              <a:xfrm>
                <a:off x="1628" y="2092"/>
                <a:ext cx="9" cy="8"/>
              </a:xfrm>
              <a:custGeom>
                <a:avLst/>
                <a:gdLst>
                  <a:gd name="T0" fmla="*/ 0 w 30"/>
                  <a:gd name="T1" fmla="*/ 0 h 28"/>
                  <a:gd name="T2" fmla="*/ 0 w 30"/>
                  <a:gd name="T3" fmla="*/ 0 h 28"/>
                  <a:gd name="T4" fmla="*/ 0 w 30"/>
                  <a:gd name="T5" fmla="*/ 0 h 28"/>
                  <a:gd name="T6" fmla="*/ 0 w 30"/>
                  <a:gd name="T7" fmla="*/ 0 h 28"/>
                  <a:gd name="T8" fmla="*/ 0 w 30"/>
                  <a:gd name="T9" fmla="*/ 0 h 28"/>
                  <a:gd name="T10" fmla="*/ 0 60000 65536"/>
                  <a:gd name="T11" fmla="*/ 0 60000 65536"/>
                  <a:gd name="T12" fmla="*/ 0 60000 65536"/>
                  <a:gd name="T13" fmla="*/ 0 60000 65536"/>
                  <a:gd name="T14" fmla="*/ 0 60000 65536"/>
                  <a:gd name="T15" fmla="*/ 0 w 30"/>
                  <a:gd name="T16" fmla="*/ 0 h 28"/>
                  <a:gd name="T17" fmla="*/ 30 w 30"/>
                  <a:gd name="T18" fmla="*/ 28 h 28"/>
                </a:gdLst>
                <a:ahLst/>
                <a:cxnLst>
                  <a:cxn ang="T10">
                    <a:pos x="T0" y="T1"/>
                  </a:cxn>
                  <a:cxn ang="T11">
                    <a:pos x="T2" y="T3"/>
                  </a:cxn>
                  <a:cxn ang="T12">
                    <a:pos x="T4" y="T5"/>
                  </a:cxn>
                  <a:cxn ang="T13">
                    <a:pos x="T6" y="T7"/>
                  </a:cxn>
                  <a:cxn ang="T14">
                    <a:pos x="T8" y="T9"/>
                  </a:cxn>
                </a:cxnLst>
                <a:rect l="T15" t="T16" r="T17" b="T18"/>
                <a:pathLst>
                  <a:path w="30" h="28">
                    <a:moveTo>
                      <a:pt x="0" y="9"/>
                    </a:moveTo>
                    <a:lnTo>
                      <a:pt x="10" y="28"/>
                    </a:lnTo>
                    <a:lnTo>
                      <a:pt x="30" y="19"/>
                    </a:lnTo>
                    <a:lnTo>
                      <a:pt x="21" y="0"/>
                    </a:lnTo>
                    <a:lnTo>
                      <a:pt x="0" y="9"/>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 name="Freeform 231"/>
              <p:cNvSpPr>
                <a:spLocks noChangeArrowheads="1"/>
              </p:cNvSpPr>
              <p:nvPr/>
            </p:nvSpPr>
            <p:spPr bwMode="auto">
              <a:xfrm>
                <a:off x="1642" y="2086"/>
                <a:ext cx="9" cy="8"/>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10"/>
                    </a:moveTo>
                    <a:lnTo>
                      <a:pt x="9" y="28"/>
                    </a:lnTo>
                    <a:lnTo>
                      <a:pt x="18" y="24"/>
                    </a:lnTo>
                    <a:lnTo>
                      <a:pt x="28" y="20"/>
                    </a:lnTo>
                    <a:lnTo>
                      <a:pt x="20" y="0"/>
                    </a:lnTo>
                    <a:lnTo>
                      <a:pt x="10" y="4"/>
                    </a:lnTo>
                    <a:lnTo>
                      <a:pt x="0" y="1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8" name="Freeform 232"/>
              <p:cNvSpPr>
                <a:spLocks noChangeArrowheads="1"/>
              </p:cNvSpPr>
              <p:nvPr/>
            </p:nvSpPr>
            <p:spPr bwMode="auto">
              <a:xfrm>
                <a:off x="1656" y="2079"/>
                <a:ext cx="9" cy="9"/>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60000 65536"/>
                  <a:gd name="T11" fmla="*/ 0 60000 65536"/>
                  <a:gd name="T12" fmla="*/ 0 60000 65536"/>
                  <a:gd name="T13" fmla="*/ 0 60000 65536"/>
                  <a:gd name="T14" fmla="*/ 0 60000 65536"/>
                  <a:gd name="T15" fmla="*/ 0 w 27"/>
                  <a:gd name="T16" fmla="*/ 0 h 30"/>
                  <a:gd name="T17" fmla="*/ 27 w 27"/>
                  <a:gd name="T18" fmla="*/ 30 h 30"/>
                </a:gdLst>
                <a:ahLst/>
                <a:cxnLst>
                  <a:cxn ang="T10">
                    <a:pos x="T0" y="T1"/>
                  </a:cxn>
                  <a:cxn ang="T11">
                    <a:pos x="T2" y="T3"/>
                  </a:cxn>
                  <a:cxn ang="T12">
                    <a:pos x="T4" y="T5"/>
                  </a:cxn>
                  <a:cxn ang="T13">
                    <a:pos x="T6" y="T7"/>
                  </a:cxn>
                  <a:cxn ang="T14">
                    <a:pos x="T8" y="T9"/>
                  </a:cxn>
                </a:cxnLst>
                <a:rect l="T15" t="T16" r="T17" b="T18"/>
                <a:pathLst>
                  <a:path w="27" h="30">
                    <a:moveTo>
                      <a:pt x="0" y="10"/>
                    </a:moveTo>
                    <a:lnTo>
                      <a:pt x="8" y="30"/>
                    </a:lnTo>
                    <a:lnTo>
                      <a:pt x="27" y="20"/>
                    </a:lnTo>
                    <a:lnTo>
                      <a:pt x="19" y="0"/>
                    </a:lnTo>
                    <a:lnTo>
                      <a:pt x="0" y="1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9" name="Freeform 233"/>
              <p:cNvSpPr>
                <a:spLocks noChangeArrowheads="1"/>
              </p:cNvSpPr>
              <p:nvPr/>
            </p:nvSpPr>
            <p:spPr bwMode="auto">
              <a:xfrm>
                <a:off x="1670" y="2074"/>
                <a:ext cx="9" cy="8"/>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8"/>
                    </a:moveTo>
                    <a:lnTo>
                      <a:pt x="8" y="28"/>
                    </a:lnTo>
                    <a:lnTo>
                      <a:pt x="17" y="24"/>
                    </a:lnTo>
                    <a:lnTo>
                      <a:pt x="28" y="20"/>
                    </a:lnTo>
                    <a:lnTo>
                      <a:pt x="20" y="0"/>
                    </a:lnTo>
                    <a:lnTo>
                      <a:pt x="9" y="4"/>
                    </a:lnTo>
                    <a:lnTo>
                      <a:pt x="0" y="8"/>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0" name="Freeform 234"/>
              <p:cNvSpPr>
                <a:spLocks noChangeArrowheads="1"/>
              </p:cNvSpPr>
              <p:nvPr/>
            </p:nvSpPr>
            <p:spPr bwMode="auto">
              <a:xfrm>
                <a:off x="1683" y="2068"/>
                <a:ext cx="9" cy="9"/>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8"/>
                    </a:moveTo>
                    <a:lnTo>
                      <a:pt x="8" y="28"/>
                    </a:lnTo>
                    <a:lnTo>
                      <a:pt x="28" y="20"/>
                    </a:lnTo>
                    <a:lnTo>
                      <a:pt x="20" y="0"/>
                    </a:lnTo>
                    <a:lnTo>
                      <a:pt x="0" y="8"/>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1" name="Freeform 235"/>
              <p:cNvSpPr>
                <a:spLocks noChangeArrowheads="1"/>
              </p:cNvSpPr>
              <p:nvPr/>
            </p:nvSpPr>
            <p:spPr bwMode="auto">
              <a:xfrm>
                <a:off x="1698" y="2063"/>
                <a:ext cx="9" cy="8"/>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8"/>
                    </a:moveTo>
                    <a:lnTo>
                      <a:pt x="8" y="29"/>
                    </a:lnTo>
                    <a:lnTo>
                      <a:pt x="18" y="25"/>
                    </a:lnTo>
                    <a:lnTo>
                      <a:pt x="29" y="21"/>
                    </a:lnTo>
                    <a:lnTo>
                      <a:pt x="21" y="0"/>
                    </a:lnTo>
                    <a:lnTo>
                      <a:pt x="10" y="4"/>
                    </a:lnTo>
                    <a:lnTo>
                      <a:pt x="0" y="8"/>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2" name="Freeform 236"/>
              <p:cNvSpPr>
                <a:spLocks noChangeArrowheads="1"/>
              </p:cNvSpPr>
              <p:nvPr/>
            </p:nvSpPr>
            <p:spPr bwMode="auto">
              <a:xfrm>
                <a:off x="1712" y="2058"/>
                <a:ext cx="9" cy="8"/>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8"/>
                    </a:moveTo>
                    <a:lnTo>
                      <a:pt x="8" y="28"/>
                    </a:lnTo>
                    <a:lnTo>
                      <a:pt x="28" y="20"/>
                    </a:lnTo>
                    <a:lnTo>
                      <a:pt x="20" y="0"/>
                    </a:lnTo>
                    <a:lnTo>
                      <a:pt x="0" y="8"/>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3" name="Freeform 237"/>
              <p:cNvSpPr>
                <a:spLocks noChangeArrowheads="1"/>
              </p:cNvSpPr>
              <p:nvPr/>
            </p:nvSpPr>
            <p:spPr bwMode="auto">
              <a:xfrm>
                <a:off x="1727" y="2053"/>
                <a:ext cx="9" cy="8"/>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w 27"/>
                  <a:gd name="T13" fmla="*/ 0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0" y="6"/>
                    </a:moveTo>
                    <a:lnTo>
                      <a:pt x="8" y="27"/>
                    </a:lnTo>
                    <a:lnTo>
                      <a:pt x="19" y="23"/>
                    </a:lnTo>
                    <a:lnTo>
                      <a:pt x="27" y="20"/>
                    </a:lnTo>
                    <a:lnTo>
                      <a:pt x="20" y="0"/>
                    </a:lnTo>
                    <a:lnTo>
                      <a:pt x="11" y="2"/>
                    </a:lnTo>
                    <a:lnTo>
                      <a:pt x="0" y="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4" name="Freeform 238"/>
              <p:cNvSpPr>
                <a:spLocks noChangeArrowheads="1"/>
              </p:cNvSpPr>
              <p:nvPr/>
            </p:nvSpPr>
            <p:spPr bwMode="auto">
              <a:xfrm>
                <a:off x="1741" y="2048"/>
                <a:ext cx="9" cy="8"/>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7"/>
                    </a:moveTo>
                    <a:lnTo>
                      <a:pt x="6" y="27"/>
                    </a:lnTo>
                    <a:lnTo>
                      <a:pt x="26" y="20"/>
                    </a:lnTo>
                    <a:lnTo>
                      <a:pt x="20" y="0"/>
                    </a:lnTo>
                    <a:lnTo>
                      <a:pt x="0" y="7"/>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5" name="Freeform 239"/>
              <p:cNvSpPr>
                <a:spLocks noChangeArrowheads="1"/>
              </p:cNvSpPr>
              <p:nvPr/>
            </p:nvSpPr>
            <p:spPr bwMode="auto">
              <a:xfrm>
                <a:off x="1756" y="2043"/>
                <a:ext cx="9" cy="8"/>
              </a:xfrm>
              <a:custGeom>
                <a:avLst/>
                <a:gdLst>
                  <a:gd name="T0" fmla="*/ 0 w 28"/>
                  <a:gd name="T1" fmla="*/ 0 h 27"/>
                  <a:gd name="T2" fmla="*/ 0 w 28"/>
                  <a:gd name="T3" fmla="*/ 0 h 27"/>
                  <a:gd name="T4" fmla="*/ 0 w 28"/>
                  <a:gd name="T5" fmla="*/ 0 h 27"/>
                  <a:gd name="T6" fmla="*/ 0 w 28"/>
                  <a:gd name="T7" fmla="*/ 0 h 27"/>
                  <a:gd name="T8" fmla="*/ 0 w 28"/>
                  <a:gd name="T9" fmla="*/ 0 h 27"/>
                  <a:gd name="T10" fmla="*/ 0 w 28"/>
                  <a:gd name="T11" fmla="*/ 0 h 27"/>
                  <a:gd name="T12" fmla="*/ 0 w 28"/>
                  <a:gd name="T13" fmla="*/ 0 h 27"/>
                  <a:gd name="T14" fmla="*/ 0 60000 65536"/>
                  <a:gd name="T15" fmla="*/ 0 60000 65536"/>
                  <a:gd name="T16" fmla="*/ 0 60000 65536"/>
                  <a:gd name="T17" fmla="*/ 0 60000 65536"/>
                  <a:gd name="T18" fmla="*/ 0 60000 65536"/>
                  <a:gd name="T19" fmla="*/ 0 60000 65536"/>
                  <a:gd name="T20" fmla="*/ 0 60000 65536"/>
                  <a:gd name="T21" fmla="*/ 0 w 28"/>
                  <a:gd name="T22" fmla="*/ 0 h 27"/>
                  <a:gd name="T23" fmla="*/ 28 w 2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7">
                    <a:moveTo>
                      <a:pt x="0" y="7"/>
                    </a:moveTo>
                    <a:lnTo>
                      <a:pt x="7" y="27"/>
                    </a:lnTo>
                    <a:lnTo>
                      <a:pt x="20" y="23"/>
                    </a:lnTo>
                    <a:lnTo>
                      <a:pt x="28" y="21"/>
                    </a:lnTo>
                    <a:lnTo>
                      <a:pt x="21" y="0"/>
                    </a:lnTo>
                    <a:lnTo>
                      <a:pt x="13" y="3"/>
                    </a:lnTo>
                    <a:lnTo>
                      <a:pt x="0" y="7"/>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6" name="Freeform 240"/>
              <p:cNvSpPr>
                <a:spLocks noChangeArrowheads="1"/>
              </p:cNvSpPr>
              <p:nvPr/>
            </p:nvSpPr>
            <p:spPr bwMode="auto">
              <a:xfrm>
                <a:off x="1771" y="2039"/>
                <a:ext cx="8" cy="8"/>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7"/>
                    </a:moveTo>
                    <a:lnTo>
                      <a:pt x="6" y="27"/>
                    </a:lnTo>
                    <a:lnTo>
                      <a:pt x="27" y="20"/>
                    </a:lnTo>
                    <a:lnTo>
                      <a:pt x="20" y="0"/>
                    </a:lnTo>
                    <a:lnTo>
                      <a:pt x="0" y="7"/>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7" name="Freeform 241"/>
              <p:cNvSpPr>
                <a:spLocks noChangeArrowheads="1"/>
              </p:cNvSpPr>
              <p:nvPr/>
            </p:nvSpPr>
            <p:spPr bwMode="auto">
              <a:xfrm>
                <a:off x="1784" y="2035"/>
                <a:ext cx="9" cy="7"/>
              </a:xfrm>
              <a:custGeom>
                <a:avLst/>
                <a:gdLst>
                  <a:gd name="T0" fmla="*/ 0 w 28"/>
                  <a:gd name="T1" fmla="*/ 0 h 26"/>
                  <a:gd name="T2" fmla="*/ 0 w 28"/>
                  <a:gd name="T3" fmla="*/ 0 h 26"/>
                  <a:gd name="T4" fmla="*/ 0 w 28"/>
                  <a:gd name="T5" fmla="*/ 0 h 26"/>
                  <a:gd name="T6" fmla="*/ 0 w 28"/>
                  <a:gd name="T7" fmla="*/ 0 h 26"/>
                  <a:gd name="T8" fmla="*/ 0 w 28"/>
                  <a:gd name="T9" fmla="*/ 0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6"/>
                    </a:moveTo>
                    <a:lnTo>
                      <a:pt x="7" y="26"/>
                    </a:lnTo>
                    <a:lnTo>
                      <a:pt x="28" y="20"/>
                    </a:lnTo>
                    <a:lnTo>
                      <a:pt x="22" y="0"/>
                    </a:lnTo>
                    <a:lnTo>
                      <a:pt x="0" y="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8" name="Freeform 242"/>
              <p:cNvSpPr>
                <a:spLocks noChangeArrowheads="1"/>
              </p:cNvSpPr>
              <p:nvPr/>
            </p:nvSpPr>
            <p:spPr bwMode="auto">
              <a:xfrm>
                <a:off x="1799" y="2030"/>
                <a:ext cx="8" cy="8"/>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0" y="7"/>
                    </a:moveTo>
                    <a:lnTo>
                      <a:pt x="5" y="27"/>
                    </a:lnTo>
                    <a:lnTo>
                      <a:pt x="27" y="21"/>
                    </a:lnTo>
                    <a:lnTo>
                      <a:pt x="21" y="0"/>
                    </a:lnTo>
                    <a:lnTo>
                      <a:pt x="0" y="7"/>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19" name="Freeform 243"/>
              <p:cNvSpPr>
                <a:spLocks noChangeArrowheads="1"/>
              </p:cNvSpPr>
              <p:nvPr/>
            </p:nvSpPr>
            <p:spPr bwMode="auto">
              <a:xfrm>
                <a:off x="1814" y="2027"/>
                <a:ext cx="8" cy="7"/>
              </a:xfrm>
              <a:custGeom>
                <a:avLst/>
                <a:gdLst>
                  <a:gd name="T0" fmla="*/ 0 w 27"/>
                  <a:gd name="T1" fmla="*/ 0 h 25"/>
                  <a:gd name="T2" fmla="*/ 0 w 27"/>
                  <a:gd name="T3" fmla="*/ 0 h 25"/>
                  <a:gd name="T4" fmla="*/ 0 w 27"/>
                  <a:gd name="T5" fmla="*/ 0 h 25"/>
                  <a:gd name="T6" fmla="*/ 0 w 27"/>
                  <a:gd name="T7" fmla="*/ 0 h 25"/>
                  <a:gd name="T8" fmla="*/ 0 w 27"/>
                  <a:gd name="T9" fmla="*/ 0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0" y="5"/>
                    </a:moveTo>
                    <a:lnTo>
                      <a:pt x="6" y="25"/>
                    </a:lnTo>
                    <a:lnTo>
                      <a:pt x="27" y="20"/>
                    </a:lnTo>
                    <a:lnTo>
                      <a:pt x="22" y="0"/>
                    </a:lnTo>
                    <a:lnTo>
                      <a:pt x="0" y="5"/>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0" name="Freeform 244"/>
              <p:cNvSpPr>
                <a:spLocks noChangeArrowheads="1"/>
              </p:cNvSpPr>
              <p:nvPr/>
            </p:nvSpPr>
            <p:spPr bwMode="auto">
              <a:xfrm>
                <a:off x="1829" y="2023"/>
                <a:ext cx="9" cy="8"/>
              </a:xfrm>
              <a:custGeom>
                <a:avLst/>
                <a:gdLst>
                  <a:gd name="T0" fmla="*/ 0 w 27"/>
                  <a:gd name="T1" fmla="*/ 0 h 26"/>
                  <a:gd name="T2" fmla="*/ 0 w 27"/>
                  <a:gd name="T3" fmla="*/ 0 h 26"/>
                  <a:gd name="T4" fmla="*/ 0 w 27"/>
                  <a:gd name="T5" fmla="*/ 0 h 26"/>
                  <a:gd name="T6" fmla="*/ 0 w 27"/>
                  <a:gd name="T7" fmla="*/ 0 h 26"/>
                  <a:gd name="T8" fmla="*/ 0 w 27"/>
                  <a:gd name="T9" fmla="*/ 0 h 26"/>
                  <a:gd name="T10" fmla="*/ 0 w 27"/>
                  <a:gd name="T11" fmla="*/ 0 h 26"/>
                  <a:gd name="T12" fmla="*/ 0 w 27"/>
                  <a:gd name="T13" fmla="*/ 0 h 26"/>
                  <a:gd name="T14" fmla="*/ 0 60000 65536"/>
                  <a:gd name="T15" fmla="*/ 0 60000 65536"/>
                  <a:gd name="T16" fmla="*/ 0 60000 65536"/>
                  <a:gd name="T17" fmla="*/ 0 60000 65536"/>
                  <a:gd name="T18" fmla="*/ 0 60000 65536"/>
                  <a:gd name="T19" fmla="*/ 0 60000 65536"/>
                  <a:gd name="T20" fmla="*/ 0 60000 65536"/>
                  <a:gd name="T21" fmla="*/ 0 w 27"/>
                  <a:gd name="T22" fmla="*/ 0 h 26"/>
                  <a:gd name="T23" fmla="*/ 27 w 27"/>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6">
                    <a:moveTo>
                      <a:pt x="0" y="6"/>
                    </a:moveTo>
                    <a:lnTo>
                      <a:pt x="6" y="26"/>
                    </a:lnTo>
                    <a:lnTo>
                      <a:pt x="23" y="21"/>
                    </a:lnTo>
                    <a:lnTo>
                      <a:pt x="27" y="20"/>
                    </a:lnTo>
                    <a:lnTo>
                      <a:pt x="22" y="0"/>
                    </a:lnTo>
                    <a:lnTo>
                      <a:pt x="15" y="1"/>
                    </a:lnTo>
                    <a:lnTo>
                      <a:pt x="0" y="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1" name="Freeform 245"/>
              <p:cNvSpPr>
                <a:spLocks noChangeArrowheads="1"/>
              </p:cNvSpPr>
              <p:nvPr/>
            </p:nvSpPr>
            <p:spPr bwMode="auto">
              <a:xfrm>
                <a:off x="1844" y="2020"/>
                <a:ext cx="9" cy="7"/>
              </a:xfrm>
              <a:custGeom>
                <a:avLst/>
                <a:gdLst>
                  <a:gd name="T0" fmla="*/ 0 w 27"/>
                  <a:gd name="T1" fmla="*/ 0 h 26"/>
                  <a:gd name="T2" fmla="*/ 0 w 27"/>
                  <a:gd name="T3" fmla="*/ 0 h 26"/>
                  <a:gd name="T4" fmla="*/ 0 w 27"/>
                  <a:gd name="T5" fmla="*/ 0 h 26"/>
                  <a:gd name="T6" fmla="*/ 0 w 27"/>
                  <a:gd name="T7" fmla="*/ 0 h 26"/>
                  <a:gd name="T8" fmla="*/ 0 w 27"/>
                  <a:gd name="T9" fmla="*/ 0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0" y="5"/>
                    </a:moveTo>
                    <a:lnTo>
                      <a:pt x="5" y="26"/>
                    </a:lnTo>
                    <a:lnTo>
                      <a:pt x="27" y="20"/>
                    </a:lnTo>
                    <a:lnTo>
                      <a:pt x="21" y="0"/>
                    </a:lnTo>
                    <a:lnTo>
                      <a:pt x="0" y="5"/>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2" name="Freeform 246"/>
              <p:cNvSpPr>
                <a:spLocks noChangeArrowheads="1"/>
              </p:cNvSpPr>
              <p:nvPr/>
            </p:nvSpPr>
            <p:spPr bwMode="auto">
              <a:xfrm>
                <a:off x="1859" y="2016"/>
                <a:ext cx="8" cy="8"/>
              </a:xfrm>
              <a:custGeom>
                <a:avLst/>
                <a:gdLst>
                  <a:gd name="T0" fmla="*/ 0 w 27"/>
                  <a:gd name="T1" fmla="*/ 0 h 26"/>
                  <a:gd name="T2" fmla="*/ 0 w 27"/>
                  <a:gd name="T3" fmla="*/ 0 h 26"/>
                  <a:gd name="T4" fmla="*/ 0 w 27"/>
                  <a:gd name="T5" fmla="*/ 0 h 26"/>
                  <a:gd name="T6" fmla="*/ 0 w 27"/>
                  <a:gd name="T7" fmla="*/ 0 h 26"/>
                  <a:gd name="T8" fmla="*/ 0 w 27"/>
                  <a:gd name="T9" fmla="*/ 0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0" y="6"/>
                    </a:moveTo>
                    <a:lnTo>
                      <a:pt x="5" y="26"/>
                    </a:lnTo>
                    <a:lnTo>
                      <a:pt x="27" y="21"/>
                    </a:lnTo>
                    <a:lnTo>
                      <a:pt x="21" y="0"/>
                    </a:lnTo>
                    <a:lnTo>
                      <a:pt x="0" y="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3" name="Freeform 247"/>
              <p:cNvSpPr>
                <a:spLocks noChangeArrowheads="1"/>
              </p:cNvSpPr>
              <p:nvPr/>
            </p:nvSpPr>
            <p:spPr bwMode="auto">
              <a:xfrm>
                <a:off x="1874" y="2013"/>
                <a:ext cx="8" cy="7"/>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4"/>
                    </a:moveTo>
                    <a:lnTo>
                      <a:pt x="4" y="24"/>
                    </a:lnTo>
                    <a:lnTo>
                      <a:pt x="25" y="20"/>
                    </a:lnTo>
                    <a:lnTo>
                      <a:pt x="21" y="0"/>
                    </a:lnTo>
                    <a:lnTo>
                      <a:pt x="0" y="4"/>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4" name="Freeform 248"/>
              <p:cNvSpPr>
                <a:spLocks noChangeArrowheads="1"/>
              </p:cNvSpPr>
              <p:nvPr/>
            </p:nvSpPr>
            <p:spPr bwMode="auto">
              <a:xfrm>
                <a:off x="1888" y="2010"/>
                <a:ext cx="7" cy="7"/>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4"/>
                    </a:moveTo>
                    <a:lnTo>
                      <a:pt x="5" y="24"/>
                    </a:lnTo>
                    <a:lnTo>
                      <a:pt x="26" y="20"/>
                    </a:lnTo>
                    <a:lnTo>
                      <a:pt x="22" y="0"/>
                    </a:lnTo>
                    <a:lnTo>
                      <a:pt x="0" y="4"/>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5" name="Freeform 249"/>
              <p:cNvSpPr>
                <a:spLocks noChangeArrowheads="1"/>
              </p:cNvSpPr>
              <p:nvPr/>
            </p:nvSpPr>
            <p:spPr bwMode="auto">
              <a:xfrm>
                <a:off x="1903" y="2007"/>
                <a:ext cx="7" cy="8"/>
              </a:xfrm>
              <a:custGeom>
                <a:avLst/>
                <a:gdLst>
                  <a:gd name="T0" fmla="*/ 0 w 24"/>
                  <a:gd name="T1" fmla="*/ 0 h 26"/>
                  <a:gd name="T2" fmla="*/ 0 w 24"/>
                  <a:gd name="T3" fmla="*/ 0 h 26"/>
                  <a:gd name="T4" fmla="*/ 0 w 24"/>
                  <a:gd name="T5" fmla="*/ 0 h 26"/>
                  <a:gd name="T6" fmla="*/ 0 w 24"/>
                  <a:gd name="T7" fmla="*/ 0 h 26"/>
                  <a:gd name="T8" fmla="*/ 0 w 24"/>
                  <a:gd name="T9" fmla="*/ 0 h 26"/>
                  <a:gd name="T10" fmla="*/ 0 w 24"/>
                  <a:gd name="T11" fmla="*/ 0 h 26"/>
                  <a:gd name="T12" fmla="*/ 0 w 24"/>
                  <a:gd name="T13" fmla="*/ 0 h 26"/>
                  <a:gd name="T14" fmla="*/ 0 w 24"/>
                  <a:gd name="T15" fmla="*/ 0 h 26"/>
                  <a:gd name="T16" fmla="*/ 0 w 24"/>
                  <a:gd name="T17" fmla="*/ 0 h 26"/>
                  <a:gd name="T18" fmla="*/ 0 w 2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6"/>
                  <a:gd name="T32" fmla="*/ 24 w 2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6">
                    <a:moveTo>
                      <a:pt x="0" y="6"/>
                    </a:moveTo>
                    <a:lnTo>
                      <a:pt x="4" y="26"/>
                    </a:lnTo>
                    <a:lnTo>
                      <a:pt x="22" y="22"/>
                    </a:lnTo>
                    <a:lnTo>
                      <a:pt x="18" y="12"/>
                    </a:lnTo>
                    <a:lnTo>
                      <a:pt x="18" y="23"/>
                    </a:lnTo>
                    <a:lnTo>
                      <a:pt x="24" y="22"/>
                    </a:lnTo>
                    <a:lnTo>
                      <a:pt x="20" y="0"/>
                    </a:lnTo>
                    <a:lnTo>
                      <a:pt x="18" y="2"/>
                    </a:lnTo>
                    <a:lnTo>
                      <a:pt x="14" y="2"/>
                    </a:lnTo>
                    <a:lnTo>
                      <a:pt x="0" y="6"/>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6" name="Freeform 250"/>
              <p:cNvSpPr>
                <a:spLocks noChangeArrowheads="1"/>
              </p:cNvSpPr>
              <p:nvPr/>
            </p:nvSpPr>
            <p:spPr bwMode="auto">
              <a:xfrm>
                <a:off x="1918" y="2005"/>
                <a:ext cx="8" cy="7"/>
              </a:xfrm>
              <a:custGeom>
                <a:avLst/>
                <a:gdLst>
                  <a:gd name="T0" fmla="*/ 0 w 26"/>
                  <a:gd name="T1" fmla="*/ 0 h 25"/>
                  <a:gd name="T2" fmla="*/ 0 w 26"/>
                  <a:gd name="T3" fmla="*/ 0 h 25"/>
                  <a:gd name="T4" fmla="*/ 0 w 26"/>
                  <a:gd name="T5" fmla="*/ 0 h 25"/>
                  <a:gd name="T6" fmla="*/ 0 w 26"/>
                  <a:gd name="T7" fmla="*/ 0 h 25"/>
                  <a:gd name="T8" fmla="*/ 0 w 26"/>
                  <a:gd name="T9" fmla="*/ 0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0" y="4"/>
                    </a:moveTo>
                    <a:lnTo>
                      <a:pt x="4" y="25"/>
                    </a:lnTo>
                    <a:lnTo>
                      <a:pt x="26" y="21"/>
                    </a:lnTo>
                    <a:lnTo>
                      <a:pt x="22" y="0"/>
                    </a:lnTo>
                    <a:lnTo>
                      <a:pt x="0" y="4"/>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7" name="Freeform 251"/>
              <p:cNvSpPr>
                <a:spLocks noChangeArrowheads="1"/>
              </p:cNvSpPr>
              <p:nvPr/>
            </p:nvSpPr>
            <p:spPr bwMode="auto">
              <a:xfrm>
                <a:off x="1933" y="2003"/>
                <a:ext cx="9" cy="7"/>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3"/>
                    </a:moveTo>
                    <a:lnTo>
                      <a:pt x="4" y="24"/>
                    </a:lnTo>
                    <a:lnTo>
                      <a:pt x="25" y="21"/>
                    </a:lnTo>
                    <a:lnTo>
                      <a:pt x="21" y="0"/>
                    </a:lnTo>
                    <a:lnTo>
                      <a:pt x="0" y="3"/>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8" name="Freeform 252"/>
              <p:cNvSpPr>
                <a:spLocks noChangeArrowheads="1"/>
              </p:cNvSpPr>
              <p:nvPr/>
            </p:nvSpPr>
            <p:spPr bwMode="auto">
              <a:xfrm>
                <a:off x="1949" y="2000"/>
                <a:ext cx="7" cy="7"/>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3"/>
                    </a:moveTo>
                    <a:lnTo>
                      <a:pt x="3" y="24"/>
                    </a:lnTo>
                    <a:lnTo>
                      <a:pt x="25" y="22"/>
                    </a:lnTo>
                    <a:lnTo>
                      <a:pt x="22" y="0"/>
                    </a:lnTo>
                    <a:lnTo>
                      <a:pt x="0" y="3"/>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29" name="Freeform 253"/>
              <p:cNvSpPr>
                <a:spLocks noChangeArrowheads="1"/>
              </p:cNvSpPr>
              <p:nvPr/>
            </p:nvSpPr>
            <p:spPr bwMode="auto">
              <a:xfrm>
                <a:off x="1964" y="1999"/>
                <a:ext cx="8" cy="7"/>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2"/>
                    </a:moveTo>
                    <a:lnTo>
                      <a:pt x="3" y="24"/>
                    </a:lnTo>
                    <a:lnTo>
                      <a:pt x="24" y="21"/>
                    </a:lnTo>
                    <a:lnTo>
                      <a:pt x="22" y="0"/>
                    </a:lnTo>
                    <a:lnTo>
                      <a:pt x="0" y="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0" name="Freeform 254"/>
              <p:cNvSpPr>
                <a:spLocks noChangeArrowheads="1"/>
              </p:cNvSpPr>
              <p:nvPr/>
            </p:nvSpPr>
            <p:spPr bwMode="auto">
              <a:xfrm>
                <a:off x="1979" y="1997"/>
                <a:ext cx="7" cy="7"/>
              </a:xfrm>
              <a:custGeom>
                <a:avLst/>
                <a:gdLst>
                  <a:gd name="T0" fmla="*/ 0 w 23"/>
                  <a:gd name="T1" fmla="*/ 0 h 25"/>
                  <a:gd name="T2" fmla="*/ 0 w 23"/>
                  <a:gd name="T3" fmla="*/ 0 h 25"/>
                  <a:gd name="T4" fmla="*/ 0 w 23"/>
                  <a:gd name="T5" fmla="*/ 0 h 25"/>
                  <a:gd name="T6" fmla="*/ 0 w 23"/>
                  <a:gd name="T7" fmla="*/ 0 h 25"/>
                  <a:gd name="T8" fmla="*/ 0 w 23"/>
                  <a:gd name="T9" fmla="*/ 0 h 25"/>
                  <a:gd name="T10" fmla="*/ 0 w 23"/>
                  <a:gd name="T11" fmla="*/ 0 h 25"/>
                  <a:gd name="T12" fmla="*/ 0 w 23"/>
                  <a:gd name="T13" fmla="*/ 0 h 25"/>
                  <a:gd name="T14" fmla="*/ 0 60000 65536"/>
                  <a:gd name="T15" fmla="*/ 0 60000 65536"/>
                  <a:gd name="T16" fmla="*/ 0 60000 65536"/>
                  <a:gd name="T17" fmla="*/ 0 60000 65536"/>
                  <a:gd name="T18" fmla="*/ 0 60000 65536"/>
                  <a:gd name="T19" fmla="*/ 0 60000 65536"/>
                  <a:gd name="T20" fmla="*/ 0 60000 65536"/>
                  <a:gd name="T21" fmla="*/ 0 w 23"/>
                  <a:gd name="T22" fmla="*/ 0 h 25"/>
                  <a:gd name="T23" fmla="*/ 23 w 2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5">
                    <a:moveTo>
                      <a:pt x="0" y="3"/>
                    </a:moveTo>
                    <a:lnTo>
                      <a:pt x="3" y="25"/>
                    </a:lnTo>
                    <a:lnTo>
                      <a:pt x="18" y="22"/>
                    </a:lnTo>
                    <a:lnTo>
                      <a:pt x="23" y="22"/>
                    </a:lnTo>
                    <a:lnTo>
                      <a:pt x="22" y="0"/>
                    </a:lnTo>
                    <a:lnTo>
                      <a:pt x="18" y="0"/>
                    </a:lnTo>
                    <a:lnTo>
                      <a:pt x="0" y="3"/>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1" name="Freeform 255"/>
              <p:cNvSpPr>
                <a:spLocks noChangeArrowheads="1"/>
              </p:cNvSpPr>
              <p:nvPr/>
            </p:nvSpPr>
            <p:spPr bwMode="auto">
              <a:xfrm>
                <a:off x="1994" y="1995"/>
                <a:ext cx="7"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
                    </a:moveTo>
                    <a:lnTo>
                      <a:pt x="2" y="23"/>
                    </a:lnTo>
                    <a:lnTo>
                      <a:pt x="23" y="22"/>
                    </a:lnTo>
                    <a:lnTo>
                      <a:pt x="22" y="0"/>
                    </a:lnTo>
                    <a:lnTo>
                      <a:pt x="0" y="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2" name="Freeform 256"/>
              <p:cNvSpPr>
                <a:spLocks noChangeArrowheads="1"/>
              </p:cNvSpPr>
              <p:nvPr/>
            </p:nvSpPr>
            <p:spPr bwMode="auto">
              <a:xfrm>
                <a:off x="2010" y="1994"/>
                <a:ext cx="6"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
                    </a:moveTo>
                    <a:lnTo>
                      <a:pt x="2" y="23"/>
                    </a:lnTo>
                    <a:lnTo>
                      <a:pt x="23" y="22"/>
                    </a:lnTo>
                    <a:lnTo>
                      <a:pt x="22" y="0"/>
                    </a:lnTo>
                    <a:lnTo>
                      <a:pt x="0" y="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3" name="Freeform 257"/>
              <p:cNvSpPr>
                <a:spLocks noChangeArrowheads="1"/>
              </p:cNvSpPr>
              <p:nvPr/>
            </p:nvSpPr>
            <p:spPr bwMode="auto">
              <a:xfrm>
                <a:off x="2025" y="1993"/>
                <a:ext cx="7" cy="6"/>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
                    </a:moveTo>
                    <a:lnTo>
                      <a:pt x="2" y="23"/>
                    </a:lnTo>
                    <a:lnTo>
                      <a:pt x="23" y="22"/>
                    </a:lnTo>
                    <a:lnTo>
                      <a:pt x="22" y="0"/>
                    </a:lnTo>
                    <a:lnTo>
                      <a:pt x="0" y="2"/>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4" name="Freeform 258"/>
              <p:cNvSpPr>
                <a:spLocks noChangeArrowheads="1"/>
              </p:cNvSpPr>
              <p:nvPr/>
            </p:nvSpPr>
            <p:spPr bwMode="auto">
              <a:xfrm>
                <a:off x="2040" y="1992"/>
                <a:ext cx="6" cy="6"/>
              </a:xfrm>
              <a:custGeom>
                <a:avLst/>
                <a:gdLst>
                  <a:gd name="T0" fmla="*/ 0 w 22"/>
                  <a:gd name="T1" fmla="*/ 0 h 22"/>
                  <a:gd name="T2" fmla="*/ 0 w 22"/>
                  <a:gd name="T3" fmla="*/ 0 h 22"/>
                  <a:gd name="T4" fmla="*/ 0 w 22"/>
                  <a:gd name="T5" fmla="*/ 0 h 22"/>
                  <a:gd name="T6" fmla="*/ 0 w 22"/>
                  <a:gd name="T7" fmla="*/ 0 h 22"/>
                  <a:gd name="T8" fmla="*/ 0 w 22"/>
                  <a:gd name="T9" fmla="*/ 0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0" y="1"/>
                    </a:moveTo>
                    <a:lnTo>
                      <a:pt x="1" y="22"/>
                    </a:lnTo>
                    <a:lnTo>
                      <a:pt x="22" y="21"/>
                    </a:lnTo>
                    <a:lnTo>
                      <a:pt x="21" y="0"/>
                    </a:lnTo>
                    <a:lnTo>
                      <a:pt x="0" y="1"/>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5" name="Freeform 259"/>
              <p:cNvSpPr>
                <a:spLocks noChangeArrowheads="1"/>
              </p:cNvSpPr>
              <p:nvPr/>
            </p:nvSpPr>
            <p:spPr bwMode="auto">
              <a:xfrm>
                <a:off x="2055" y="1991"/>
                <a:ext cx="6"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60000 65536"/>
                  <a:gd name="T15" fmla="*/ 0 60000 65536"/>
                  <a:gd name="T16" fmla="*/ 0 60000 65536"/>
                  <a:gd name="T17" fmla="*/ 0 60000 65536"/>
                  <a:gd name="T18" fmla="*/ 0 60000 65536"/>
                  <a:gd name="T19" fmla="*/ 0 60000 65536"/>
                  <a:gd name="T20" fmla="*/ 0 60000 65536"/>
                  <a:gd name="T21" fmla="*/ 0 w 21"/>
                  <a:gd name="T22" fmla="*/ 0 h 22"/>
                  <a:gd name="T23" fmla="*/ 21 w 2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2">
                    <a:moveTo>
                      <a:pt x="0" y="0"/>
                    </a:moveTo>
                    <a:lnTo>
                      <a:pt x="1" y="22"/>
                    </a:lnTo>
                    <a:lnTo>
                      <a:pt x="12" y="22"/>
                    </a:lnTo>
                    <a:lnTo>
                      <a:pt x="21" y="22"/>
                    </a:lnTo>
                    <a:lnTo>
                      <a:pt x="21" y="0"/>
                    </a:lnTo>
                    <a:lnTo>
                      <a:pt x="12" y="0"/>
                    </a:lnTo>
                    <a:lnTo>
                      <a:pt x="0"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6" name="Rectangle 260"/>
              <p:cNvSpPr>
                <a:spLocks noChangeArrowheads="1"/>
              </p:cNvSpPr>
              <p:nvPr/>
            </p:nvSpPr>
            <p:spPr bwMode="auto">
              <a:xfrm>
                <a:off x="2070" y="1991"/>
                <a:ext cx="6" cy="6"/>
              </a:xfrm>
              <a:prstGeom prst="rect">
                <a:avLst/>
              </a:pr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2060"/>
                  </a:solidFill>
                </a:endParaRPr>
              </a:p>
            </p:txBody>
          </p:sp>
          <p:sp>
            <p:nvSpPr>
              <p:cNvPr id="337" name="Freeform 261"/>
              <p:cNvSpPr>
                <a:spLocks noChangeArrowheads="1"/>
              </p:cNvSpPr>
              <p:nvPr/>
            </p:nvSpPr>
            <p:spPr bwMode="auto">
              <a:xfrm>
                <a:off x="2086" y="1991"/>
                <a:ext cx="6" cy="6"/>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0" y="1"/>
                    </a:moveTo>
                    <a:lnTo>
                      <a:pt x="0" y="22"/>
                    </a:lnTo>
                    <a:lnTo>
                      <a:pt x="21" y="21"/>
                    </a:lnTo>
                    <a:lnTo>
                      <a:pt x="21" y="0"/>
                    </a:lnTo>
                    <a:lnTo>
                      <a:pt x="0" y="1"/>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38" name="Rectangle 262"/>
              <p:cNvSpPr>
                <a:spLocks noChangeArrowheads="1"/>
              </p:cNvSpPr>
              <p:nvPr/>
            </p:nvSpPr>
            <p:spPr bwMode="auto">
              <a:xfrm>
                <a:off x="2101" y="1991"/>
                <a:ext cx="6" cy="6"/>
              </a:xfrm>
              <a:prstGeom prst="rect">
                <a:avLst/>
              </a:pr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2060"/>
                  </a:solidFill>
                </a:endParaRPr>
              </a:p>
            </p:txBody>
          </p:sp>
          <p:sp>
            <p:nvSpPr>
              <p:cNvPr id="339" name="Rectangle 263"/>
              <p:cNvSpPr>
                <a:spLocks noChangeArrowheads="1"/>
              </p:cNvSpPr>
              <p:nvPr/>
            </p:nvSpPr>
            <p:spPr bwMode="auto">
              <a:xfrm>
                <a:off x="2116" y="1991"/>
                <a:ext cx="6" cy="6"/>
              </a:xfrm>
              <a:prstGeom prst="rect">
                <a:avLst/>
              </a:pr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2060"/>
                  </a:solidFill>
                </a:endParaRPr>
              </a:p>
            </p:txBody>
          </p:sp>
          <p:sp>
            <p:nvSpPr>
              <p:cNvPr id="340" name="Freeform 264"/>
              <p:cNvSpPr>
                <a:spLocks noChangeArrowheads="1"/>
              </p:cNvSpPr>
              <p:nvPr/>
            </p:nvSpPr>
            <p:spPr bwMode="auto">
              <a:xfrm>
                <a:off x="2132" y="1991"/>
                <a:ext cx="6"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0" y="0"/>
                    </a:moveTo>
                    <a:lnTo>
                      <a:pt x="0" y="21"/>
                    </a:lnTo>
                    <a:lnTo>
                      <a:pt x="4" y="21"/>
                    </a:lnTo>
                    <a:lnTo>
                      <a:pt x="22" y="23"/>
                    </a:lnTo>
                    <a:lnTo>
                      <a:pt x="23" y="1"/>
                    </a:lnTo>
                    <a:lnTo>
                      <a:pt x="4" y="0"/>
                    </a:lnTo>
                    <a:lnTo>
                      <a:pt x="0"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1" name="Freeform 265"/>
              <p:cNvSpPr>
                <a:spLocks noChangeArrowheads="1"/>
              </p:cNvSpPr>
              <p:nvPr/>
            </p:nvSpPr>
            <p:spPr bwMode="auto">
              <a:xfrm>
                <a:off x="2147" y="1992"/>
                <a:ext cx="7" cy="6"/>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1" y="0"/>
                    </a:moveTo>
                    <a:lnTo>
                      <a:pt x="0" y="21"/>
                    </a:lnTo>
                    <a:lnTo>
                      <a:pt x="22" y="22"/>
                    </a:lnTo>
                    <a:lnTo>
                      <a:pt x="23" y="1"/>
                    </a:lnTo>
                    <a:lnTo>
                      <a:pt x="1"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2" name="Freeform 266"/>
              <p:cNvSpPr>
                <a:spLocks noChangeArrowheads="1"/>
              </p:cNvSpPr>
              <p:nvPr/>
            </p:nvSpPr>
            <p:spPr bwMode="auto">
              <a:xfrm>
                <a:off x="2162" y="1992"/>
                <a:ext cx="7"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2" y="0"/>
                    </a:moveTo>
                    <a:lnTo>
                      <a:pt x="0" y="21"/>
                    </a:lnTo>
                    <a:lnTo>
                      <a:pt x="19" y="23"/>
                    </a:lnTo>
                    <a:lnTo>
                      <a:pt x="22" y="23"/>
                    </a:lnTo>
                    <a:lnTo>
                      <a:pt x="23" y="1"/>
                    </a:lnTo>
                    <a:lnTo>
                      <a:pt x="19" y="1"/>
                    </a:lnTo>
                    <a:lnTo>
                      <a:pt x="2"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3" name="Freeform 267"/>
              <p:cNvSpPr>
                <a:spLocks noChangeArrowheads="1"/>
              </p:cNvSpPr>
              <p:nvPr/>
            </p:nvSpPr>
            <p:spPr bwMode="auto">
              <a:xfrm>
                <a:off x="2177" y="1994"/>
                <a:ext cx="6" cy="6"/>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 y="0"/>
                    </a:moveTo>
                    <a:lnTo>
                      <a:pt x="0" y="22"/>
                    </a:lnTo>
                    <a:lnTo>
                      <a:pt x="22" y="23"/>
                    </a:lnTo>
                    <a:lnTo>
                      <a:pt x="23" y="1"/>
                    </a:lnTo>
                    <a:lnTo>
                      <a:pt x="2"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4" name="Freeform 268"/>
              <p:cNvSpPr>
                <a:spLocks noChangeArrowheads="1"/>
              </p:cNvSpPr>
              <p:nvPr/>
            </p:nvSpPr>
            <p:spPr bwMode="auto">
              <a:xfrm>
                <a:off x="2192" y="1995"/>
                <a:ext cx="8"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 y="0"/>
                    </a:moveTo>
                    <a:lnTo>
                      <a:pt x="0" y="22"/>
                    </a:lnTo>
                    <a:lnTo>
                      <a:pt x="22" y="23"/>
                    </a:lnTo>
                    <a:lnTo>
                      <a:pt x="23" y="1"/>
                    </a:lnTo>
                    <a:lnTo>
                      <a:pt x="2"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5" name="Freeform 269"/>
              <p:cNvSpPr>
                <a:spLocks noChangeArrowheads="1"/>
              </p:cNvSpPr>
              <p:nvPr/>
            </p:nvSpPr>
            <p:spPr bwMode="auto">
              <a:xfrm>
                <a:off x="2207" y="1996"/>
                <a:ext cx="7" cy="7"/>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3" y="0"/>
                    </a:moveTo>
                    <a:lnTo>
                      <a:pt x="0" y="22"/>
                    </a:lnTo>
                    <a:lnTo>
                      <a:pt x="22" y="24"/>
                    </a:lnTo>
                    <a:lnTo>
                      <a:pt x="24" y="3"/>
                    </a:lnTo>
                    <a:lnTo>
                      <a:pt x="3"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6" name="Freeform 270"/>
              <p:cNvSpPr>
                <a:spLocks noChangeArrowheads="1"/>
              </p:cNvSpPr>
              <p:nvPr/>
            </p:nvSpPr>
            <p:spPr bwMode="auto">
              <a:xfrm>
                <a:off x="2222" y="1998"/>
                <a:ext cx="7" cy="7"/>
              </a:xfrm>
              <a:custGeom>
                <a:avLst/>
                <a:gdLst>
                  <a:gd name="T0" fmla="*/ 0 w 24"/>
                  <a:gd name="T1" fmla="*/ 0 h 25"/>
                  <a:gd name="T2" fmla="*/ 0 w 24"/>
                  <a:gd name="T3" fmla="*/ 0 h 25"/>
                  <a:gd name="T4" fmla="*/ 0 w 24"/>
                  <a:gd name="T5" fmla="*/ 0 h 25"/>
                  <a:gd name="T6" fmla="*/ 0 w 24"/>
                  <a:gd name="T7" fmla="*/ 0 h 25"/>
                  <a:gd name="T8" fmla="*/ 0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3" y="0"/>
                    </a:moveTo>
                    <a:lnTo>
                      <a:pt x="0" y="22"/>
                    </a:lnTo>
                    <a:lnTo>
                      <a:pt x="22" y="25"/>
                    </a:lnTo>
                    <a:lnTo>
                      <a:pt x="24" y="3"/>
                    </a:lnTo>
                    <a:lnTo>
                      <a:pt x="3"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7" name="Freeform 271"/>
              <p:cNvSpPr>
                <a:spLocks noChangeArrowheads="1"/>
              </p:cNvSpPr>
              <p:nvPr/>
            </p:nvSpPr>
            <p:spPr bwMode="auto">
              <a:xfrm>
                <a:off x="2237" y="2000"/>
                <a:ext cx="8" cy="7"/>
              </a:xfrm>
              <a:custGeom>
                <a:avLst/>
                <a:gdLst>
                  <a:gd name="T0" fmla="*/ 0 w 25"/>
                  <a:gd name="T1" fmla="*/ 0 h 25"/>
                  <a:gd name="T2" fmla="*/ 0 w 25"/>
                  <a:gd name="T3" fmla="*/ 0 h 25"/>
                  <a:gd name="T4" fmla="*/ 0 w 25"/>
                  <a:gd name="T5" fmla="*/ 0 h 25"/>
                  <a:gd name="T6" fmla="*/ 0 w 25"/>
                  <a:gd name="T7" fmla="*/ 0 h 25"/>
                  <a:gd name="T8" fmla="*/ 0 w 25"/>
                  <a:gd name="T9" fmla="*/ 0 h 25"/>
                  <a:gd name="T10" fmla="*/ 0 w 25"/>
                  <a:gd name="T11" fmla="*/ 0 h 25"/>
                  <a:gd name="T12" fmla="*/ 0 w 25"/>
                  <a:gd name="T13" fmla="*/ 0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3" y="0"/>
                    </a:moveTo>
                    <a:lnTo>
                      <a:pt x="0" y="21"/>
                    </a:lnTo>
                    <a:lnTo>
                      <a:pt x="7" y="23"/>
                    </a:lnTo>
                    <a:lnTo>
                      <a:pt x="21" y="25"/>
                    </a:lnTo>
                    <a:lnTo>
                      <a:pt x="25" y="4"/>
                    </a:lnTo>
                    <a:lnTo>
                      <a:pt x="7" y="1"/>
                    </a:lnTo>
                    <a:lnTo>
                      <a:pt x="3"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8" name="Freeform 272"/>
              <p:cNvSpPr>
                <a:spLocks noChangeArrowheads="1"/>
              </p:cNvSpPr>
              <p:nvPr/>
            </p:nvSpPr>
            <p:spPr bwMode="auto">
              <a:xfrm>
                <a:off x="2252" y="2002"/>
                <a:ext cx="9" cy="8"/>
              </a:xfrm>
              <a:custGeom>
                <a:avLst/>
                <a:gdLst>
                  <a:gd name="T0" fmla="*/ 0 w 25"/>
                  <a:gd name="T1" fmla="*/ 0 h 25"/>
                  <a:gd name="T2" fmla="*/ 0 w 25"/>
                  <a:gd name="T3" fmla="*/ 0 h 25"/>
                  <a:gd name="T4" fmla="*/ 0 w 25"/>
                  <a:gd name="T5" fmla="*/ 0 h 25"/>
                  <a:gd name="T6" fmla="*/ 0 w 25"/>
                  <a:gd name="T7" fmla="*/ 0 h 25"/>
                  <a:gd name="T8" fmla="*/ 0 w 25"/>
                  <a:gd name="T9" fmla="*/ 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4" y="0"/>
                    </a:moveTo>
                    <a:lnTo>
                      <a:pt x="0" y="21"/>
                    </a:lnTo>
                    <a:lnTo>
                      <a:pt x="21" y="25"/>
                    </a:lnTo>
                    <a:lnTo>
                      <a:pt x="25" y="4"/>
                    </a:lnTo>
                    <a:lnTo>
                      <a:pt x="4"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49" name="Freeform 273"/>
              <p:cNvSpPr>
                <a:spLocks noChangeArrowheads="1"/>
              </p:cNvSpPr>
              <p:nvPr/>
            </p:nvSpPr>
            <p:spPr bwMode="auto">
              <a:xfrm>
                <a:off x="2268" y="2005"/>
                <a:ext cx="8" cy="7"/>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w 25"/>
                  <a:gd name="T11" fmla="*/ 0 h 24"/>
                  <a:gd name="T12" fmla="*/ 0 w 25"/>
                  <a:gd name="T13" fmla="*/ 0 h 24"/>
                  <a:gd name="T14" fmla="*/ 0 w 25"/>
                  <a:gd name="T15" fmla="*/ 0 h 24"/>
                  <a:gd name="T16" fmla="*/ 0 w 25"/>
                  <a:gd name="T17" fmla="*/ 0 h 24"/>
                  <a:gd name="T18" fmla="*/ 0 w 25"/>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4"/>
                  <a:gd name="T32" fmla="*/ 25 w 2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4">
                    <a:moveTo>
                      <a:pt x="4" y="0"/>
                    </a:moveTo>
                    <a:lnTo>
                      <a:pt x="0" y="21"/>
                    </a:lnTo>
                    <a:lnTo>
                      <a:pt x="19" y="24"/>
                    </a:lnTo>
                    <a:lnTo>
                      <a:pt x="19" y="13"/>
                    </a:lnTo>
                    <a:lnTo>
                      <a:pt x="14" y="24"/>
                    </a:lnTo>
                    <a:lnTo>
                      <a:pt x="21" y="24"/>
                    </a:lnTo>
                    <a:lnTo>
                      <a:pt x="25" y="4"/>
                    </a:lnTo>
                    <a:lnTo>
                      <a:pt x="23" y="4"/>
                    </a:lnTo>
                    <a:lnTo>
                      <a:pt x="19" y="2"/>
                    </a:lnTo>
                    <a:lnTo>
                      <a:pt x="4"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50" name="Freeform 274"/>
              <p:cNvSpPr>
                <a:spLocks noChangeArrowheads="1"/>
              </p:cNvSpPr>
              <p:nvPr/>
            </p:nvSpPr>
            <p:spPr bwMode="auto">
              <a:xfrm>
                <a:off x="2282" y="2008"/>
                <a:ext cx="8" cy="7"/>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4" y="0"/>
                    </a:moveTo>
                    <a:lnTo>
                      <a:pt x="0" y="20"/>
                    </a:lnTo>
                    <a:lnTo>
                      <a:pt x="22" y="24"/>
                    </a:lnTo>
                    <a:lnTo>
                      <a:pt x="26" y="4"/>
                    </a:lnTo>
                    <a:lnTo>
                      <a:pt x="4"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51" name="Freeform 275"/>
              <p:cNvSpPr>
                <a:spLocks noChangeArrowheads="1"/>
              </p:cNvSpPr>
              <p:nvPr/>
            </p:nvSpPr>
            <p:spPr bwMode="auto">
              <a:xfrm>
                <a:off x="2298" y="2011"/>
                <a:ext cx="7" cy="7"/>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5" y="0"/>
                    </a:moveTo>
                    <a:lnTo>
                      <a:pt x="0" y="20"/>
                    </a:lnTo>
                    <a:lnTo>
                      <a:pt x="21" y="26"/>
                    </a:lnTo>
                    <a:lnTo>
                      <a:pt x="25" y="6"/>
                    </a:lnTo>
                    <a:lnTo>
                      <a:pt x="5"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52" name="Freeform 276"/>
              <p:cNvSpPr>
                <a:spLocks noChangeArrowheads="1"/>
              </p:cNvSpPr>
              <p:nvPr/>
            </p:nvSpPr>
            <p:spPr bwMode="auto">
              <a:xfrm>
                <a:off x="2311" y="2014"/>
                <a:ext cx="9" cy="8"/>
              </a:xfrm>
              <a:custGeom>
                <a:avLst/>
                <a:gdLst>
                  <a:gd name="T0" fmla="*/ 0 w 27"/>
                  <a:gd name="T1" fmla="*/ 0 h 26"/>
                  <a:gd name="T2" fmla="*/ 0 w 27"/>
                  <a:gd name="T3" fmla="*/ 0 h 26"/>
                  <a:gd name="T4" fmla="*/ 0 w 27"/>
                  <a:gd name="T5" fmla="*/ 0 h 26"/>
                  <a:gd name="T6" fmla="*/ 0 w 27"/>
                  <a:gd name="T7" fmla="*/ 0 h 26"/>
                  <a:gd name="T8" fmla="*/ 0 w 27"/>
                  <a:gd name="T9" fmla="*/ 0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5" y="0"/>
                    </a:moveTo>
                    <a:lnTo>
                      <a:pt x="0" y="20"/>
                    </a:lnTo>
                    <a:lnTo>
                      <a:pt x="21" y="26"/>
                    </a:lnTo>
                    <a:lnTo>
                      <a:pt x="27" y="5"/>
                    </a:lnTo>
                    <a:lnTo>
                      <a:pt x="5"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53" name="Freeform 277"/>
              <p:cNvSpPr>
                <a:spLocks noChangeArrowheads="1"/>
              </p:cNvSpPr>
              <p:nvPr/>
            </p:nvSpPr>
            <p:spPr bwMode="auto">
              <a:xfrm>
                <a:off x="2326" y="2018"/>
                <a:ext cx="9" cy="7"/>
              </a:xfrm>
              <a:custGeom>
                <a:avLst/>
                <a:gdLst>
                  <a:gd name="T0" fmla="*/ 0 w 27"/>
                  <a:gd name="T1" fmla="*/ 0 h 25"/>
                  <a:gd name="T2" fmla="*/ 0 w 27"/>
                  <a:gd name="T3" fmla="*/ 0 h 25"/>
                  <a:gd name="T4" fmla="*/ 0 w 27"/>
                  <a:gd name="T5" fmla="*/ 0 h 25"/>
                  <a:gd name="T6" fmla="*/ 0 w 27"/>
                  <a:gd name="T7" fmla="*/ 0 h 25"/>
                  <a:gd name="T8" fmla="*/ 0 w 27"/>
                  <a:gd name="T9" fmla="*/ 0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5" y="0"/>
                    </a:moveTo>
                    <a:lnTo>
                      <a:pt x="0" y="20"/>
                    </a:lnTo>
                    <a:lnTo>
                      <a:pt x="21" y="25"/>
                    </a:lnTo>
                    <a:lnTo>
                      <a:pt x="27" y="5"/>
                    </a:lnTo>
                    <a:lnTo>
                      <a:pt x="5" y="0"/>
                    </a:lnTo>
                    <a:close/>
                  </a:path>
                </a:pathLst>
              </a:custGeom>
              <a:solidFill>
                <a:srgbClr val="000099"/>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257" name="Rectangle 278"/>
            <p:cNvSpPr>
              <a:spLocks noChangeArrowheads="1"/>
            </p:cNvSpPr>
            <p:nvPr/>
          </p:nvSpPr>
          <p:spPr bwMode="auto">
            <a:xfrm>
              <a:off x="2229" y="1902"/>
              <a:ext cx="545" cy="96"/>
            </a:xfrm>
            <a:prstGeom prst="rect">
              <a:avLst/>
            </a:prstGeom>
            <a:noFill/>
            <a:ln w="12700">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600" dirty="0" smtClean="0">
                  <a:solidFill>
                    <a:srgbClr val="002060"/>
                  </a:solidFill>
                  <a:latin typeface="Times" pitchFamily="18" charset="0"/>
                </a:rPr>
                <a:t> broadcast Orbit </a:t>
              </a:r>
              <a:endParaRPr lang="de-DE" sz="1600" dirty="0">
                <a:solidFill>
                  <a:srgbClr val="002060"/>
                </a:solidFill>
                <a:latin typeface="Times" pitchFamily="18" charset="0"/>
              </a:endParaRPr>
            </a:p>
          </p:txBody>
        </p:sp>
      </p:grpSp>
      <p:grpSp>
        <p:nvGrpSpPr>
          <p:cNvPr id="453" name="Group 452"/>
          <p:cNvGrpSpPr/>
          <p:nvPr/>
        </p:nvGrpSpPr>
        <p:grpSpPr>
          <a:xfrm>
            <a:off x="4659904" y="4869160"/>
            <a:ext cx="809625" cy="1096471"/>
            <a:chOff x="1331640" y="644546"/>
            <a:chExt cx="809625" cy="1096471"/>
          </a:xfrm>
        </p:grpSpPr>
        <p:sp>
          <p:nvSpPr>
            <p:cNvPr id="454" name="Oval 18"/>
            <p:cNvSpPr>
              <a:spLocks noChangeArrowheads="1"/>
            </p:cNvSpPr>
            <p:nvPr/>
          </p:nvSpPr>
          <p:spPr bwMode="auto">
            <a:xfrm>
              <a:off x="1473720" y="713110"/>
              <a:ext cx="525463" cy="103188"/>
            </a:xfrm>
            <a:prstGeom prst="ellipse">
              <a:avLst/>
            </a:prstGeom>
            <a:solidFill>
              <a:srgbClr val="00B050"/>
            </a:solidFill>
            <a:ln w="12600">
              <a:solidFill>
                <a:srgbClr val="3333CC"/>
              </a:solidFill>
              <a:miter lim="800000"/>
              <a:headEnd/>
              <a:tailEnd/>
            </a:ln>
          </p:spPr>
          <p:txBody>
            <a:bodyPr wrap="none" anchor="ctr">
              <a:prstTxWarp prst="textNoShape">
                <a:avLst/>
              </a:prstTxWarp>
            </a:bodyPr>
            <a:lstStyle/>
            <a:p>
              <a:endParaRPr lang="en-US"/>
            </a:p>
          </p:txBody>
        </p:sp>
        <p:grpSp>
          <p:nvGrpSpPr>
            <p:cNvPr id="455" name="Group 454"/>
            <p:cNvGrpSpPr/>
            <p:nvPr/>
          </p:nvGrpSpPr>
          <p:grpSpPr>
            <a:xfrm>
              <a:off x="1331640" y="644546"/>
              <a:ext cx="809625" cy="1096471"/>
              <a:chOff x="1331640" y="644546"/>
              <a:chExt cx="809625" cy="1096471"/>
            </a:xfrm>
          </p:grpSpPr>
          <p:pic>
            <p:nvPicPr>
              <p:cNvPr id="456" name="Picture 17"/>
              <p:cNvPicPr>
                <a:picLocks noChangeAspect="1" noChangeArrowheads="1"/>
              </p:cNvPicPr>
              <p:nvPr/>
            </p:nvPicPr>
            <p:blipFill>
              <a:blip r:embed="rId2" cstate="print"/>
              <a:srcRect/>
              <a:stretch>
                <a:fillRect/>
              </a:stretch>
            </p:blipFill>
            <p:spPr bwMode="auto">
              <a:xfrm>
                <a:off x="1331640" y="764704"/>
                <a:ext cx="809625" cy="976313"/>
              </a:xfrm>
              <a:prstGeom prst="rect">
                <a:avLst/>
              </a:prstGeom>
              <a:noFill/>
              <a:ln w="9525">
                <a:noFill/>
                <a:round/>
                <a:headEnd/>
                <a:tailEnd/>
              </a:ln>
            </p:spPr>
          </p:pic>
          <p:sp>
            <p:nvSpPr>
              <p:cNvPr id="457" name="AutoShape 21"/>
              <p:cNvSpPr>
                <a:spLocks noChangeArrowheads="1"/>
              </p:cNvSpPr>
              <p:nvPr/>
            </p:nvSpPr>
            <p:spPr bwMode="auto">
              <a:xfrm flipV="1">
                <a:off x="1629294" y="644546"/>
                <a:ext cx="214313" cy="777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6">
                  <a:lumMod val="75000"/>
                </a:schemeClr>
              </a:solidFill>
              <a:ln w="9360">
                <a:solidFill>
                  <a:srgbClr val="000000"/>
                </a:solidFill>
                <a:miter lim="800000"/>
                <a:headEnd/>
                <a:tailEnd/>
              </a:ln>
            </p:spPr>
            <p:txBody>
              <a:bodyPr wrap="none" anchor="ctr">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58" name="TextBox 457"/>
              <p:cNvSpPr txBox="1"/>
              <p:nvPr/>
            </p:nvSpPr>
            <p:spPr>
              <a:xfrm>
                <a:off x="4893661" y="2850927"/>
                <a:ext cx="4419800" cy="1755737"/>
              </a:xfrm>
              <a:prstGeom prst="rect">
                <a:avLst/>
              </a:prstGeom>
              <a:noFill/>
            </p:spPr>
            <p:txBody>
              <a:bodyPr wrap="none" rtlCol="0">
                <a:spAutoFit/>
              </a:bodyPr>
              <a:lstStyle/>
              <a:p>
                <a:r>
                  <a:rPr lang="en-GB" dirty="0" smtClean="0">
                    <a:latin typeface="Times" pitchFamily="18" charset="0"/>
                  </a:rPr>
                  <a:t>A result of incorrect satellite orbits </a:t>
                </a:r>
              </a:p>
              <a:p>
                <a:r>
                  <a:rPr lang="en-GB" dirty="0" smtClean="0">
                    <a:latin typeface="Times" pitchFamily="18" charset="0"/>
                  </a:rPr>
                  <a:t>can be related to the length of a GPS</a:t>
                </a:r>
              </a:p>
              <a:p>
                <a:r>
                  <a:rPr lang="en-GB" dirty="0" smtClean="0">
                    <a:latin typeface="Times" pitchFamily="18" charset="0"/>
                  </a:rPr>
                  <a:t>Baseline </a:t>
                </a:r>
                <a:r>
                  <a:rPr lang="en-GB" dirty="0" smtClean="0"/>
                  <a:t>:</a:t>
                </a:r>
              </a:p>
              <a:p>
                <a:endParaRPr lang="en-GB" dirty="0"/>
              </a:p>
              <a:p>
                <a:pPr/>
                <a14:m>
                  <m:oMathPara xmlns:m="http://schemas.openxmlformats.org/officeDocument/2006/math">
                    <m:oMathParaPr>
                      <m:jc m:val="centerGroup"/>
                    </m:oMathParaPr>
                    <m:oMath xmlns:m="http://schemas.openxmlformats.org/officeDocument/2006/math">
                      <m:r>
                        <a:rPr lang="en-GB" b="0" i="0" smtClean="0">
                          <a:latin typeface="Cambria Math"/>
                        </a:rPr>
                        <m:t> </m:t>
                      </m:r>
                      <m:r>
                        <m:rPr>
                          <m:sty m:val="p"/>
                        </m:rPr>
                        <a:rPr lang="en-GB" b="0" i="0" smtClean="0">
                          <a:latin typeface="Cambria Math"/>
                        </a:rPr>
                        <m:t>baseline</m:t>
                      </m:r>
                      <m:r>
                        <a:rPr lang="en-GB" b="0" i="0" smtClean="0">
                          <a:latin typeface="Cambria Math"/>
                        </a:rPr>
                        <m:t> </m:t>
                      </m:r>
                      <m:r>
                        <m:rPr>
                          <m:sty m:val="p"/>
                        </m:rPr>
                        <a:rPr lang="en-GB" b="0" i="0" smtClean="0">
                          <a:latin typeface="Cambria Math"/>
                        </a:rPr>
                        <m:t>error</m:t>
                      </m:r>
                      <m:r>
                        <a:rPr lang="en-GB" b="0" i="1" smtClean="0">
                          <a:latin typeface="Cambria Math"/>
                        </a:rPr>
                        <m:t>=</m:t>
                      </m:r>
                      <m:f>
                        <m:fPr>
                          <m:ctrlPr>
                            <a:rPr lang="en-GB" b="0" i="1" smtClean="0">
                              <a:latin typeface="Cambria Math" panose="02040503050406030204" pitchFamily="18" charset="0"/>
                            </a:rPr>
                          </m:ctrlPr>
                        </m:fPr>
                        <m:num>
                          <m:r>
                            <a:rPr lang="en-GB" b="1" i="1" smtClean="0">
                              <a:solidFill>
                                <a:srgbClr val="0000FF"/>
                              </a:solidFill>
                              <a:latin typeface="Cambria Math"/>
                            </a:rPr>
                            <m:t>𝒅</m:t>
                          </m:r>
                        </m:num>
                        <m:den>
                          <m:r>
                            <a:rPr lang="en-GB" b="0" i="1" smtClean="0">
                              <a:latin typeface="Cambria Math"/>
                            </a:rPr>
                            <m:t>20,000</m:t>
                          </m:r>
                        </m:den>
                      </m:f>
                      <m:r>
                        <a:rPr lang="en-GB" b="0" i="1" smtClean="0">
                          <a:latin typeface="Cambria Math"/>
                          <a:ea typeface="Cambria Math"/>
                        </a:rPr>
                        <m:t>×</m:t>
                      </m:r>
                      <m:r>
                        <m:rPr>
                          <m:sty m:val="p"/>
                        </m:rPr>
                        <a:rPr lang="en-GB" b="0" i="0" smtClean="0">
                          <a:solidFill>
                            <a:srgbClr val="FF0000"/>
                          </a:solidFill>
                          <a:latin typeface="Cambria Math"/>
                          <a:ea typeface="Cambria Math"/>
                        </a:rPr>
                        <m:t>orbital</m:t>
                      </m:r>
                      <m:r>
                        <a:rPr lang="en-GB" b="0" i="0" smtClean="0">
                          <a:solidFill>
                            <a:srgbClr val="FF0000"/>
                          </a:solidFill>
                          <a:latin typeface="Cambria Math"/>
                          <a:ea typeface="Cambria Math"/>
                        </a:rPr>
                        <m:t> </m:t>
                      </m:r>
                      <m:r>
                        <m:rPr>
                          <m:sty m:val="p"/>
                        </m:rPr>
                        <a:rPr lang="en-GB" b="0" i="0" smtClean="0">
                          <a:solidFill>
                            <a:srgbClr val="FF0000"/>
                          </a:solidFill>
                          <a:latin typeface="Cambria Math"/>
                          <a:ea typeface="Cambria Math"/>
                        </a:rPr>
                        <m:t>error</m:t>
                      </m:r>
                    </m:oMath>
                  </m:oMathPara>
                </a14:m>
                <a:endParaRPr lang="en-GB" dirty="0"/>
              </a:p>
            </p:txBody>
          </p:sp>
        </mc:Choice>
        <mc:Fallback xmlns="">
          <p:sp>
            <p:nvSpPr>
              <p:cNvPr id="458" name="TextBox 457"/>
              <p:cNvSpPr txBox="1">
                <a:spLocks noRot="1" noChangeAspect="1" noMove="1" noResize="1" noEditPoints="1" noAdjustHandles="1" noChangeArrowheads="1" noChangeShapeType="1" noTextEdit="1"/>
              </p:cNvSpPr>
              <p:nvPr/>
            </p:nvSpPr>
            <p:spPr>
              <a:xfrm>
                <a:off x="4893661" y="2850927"/>
                <a:ext cx="4419800" cy="1755737"/>
              </a:xfrm>
              <a:prstGeom prst="rect">
                <a:avLst/>
              </a:prstGeom>
              <a:blipFill rotWithShape="1">
                <a:blip r:embed="rId3"/>
                <a:stretch>
                  <a:fillRect l="-1241" t="-1389"/>
                </a:stretch>
              </a:blipFill>
            </p:spPr>
            <p:txBody>
              <a:bodyPr/>
              <a:lstStyle/>
              <a:p>
                <a:r>
                  <a:rPr lang="en-GB">
                    <a:noFill/>
                  </a:rPr>
                  <a:t> </a:t>
                </a:r>
              </a:p>
            </p:txBody>
          </p:sp>
        </mc:Fallback>
      </mc:AlternateContent>
      <p:cxnSp>
        <p:nvCxnSpPr>
          <p:cNvPr id="63" name="Curved Connector 62"/>
          <p:cNvCxnSpPr/>
          <p:nvPr/>
        </p:nvCxnSpPr>
        <p:spPr>
          <a:xfrm rot="16200000" flipH="1">
            <a:off x="961328" y="2503638"/>
            <a:ext cx="909867" cy="964212"/>
          </a:xfrm>
          <a:prstGeom prst="curvedConnector2">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96" idx="0"/>
            <a:endCxn id="275" idx="0"/>
          </p:cNvCxnSpPr>
          <p:nvPr/>
        </p:nvCxnSpPr>
        <p:spPr>
          <a:xfrm>
            <a:off x="1740489" y="3317252"/>
            <a:ext cx="374721" cy="218033"/>
          </a:xfrm>
          <a:prstGeom prst="straightConnector1">
            <a:avLst/>
          </a:prstGeom>
          <a:ln w="12700">
            <a:solidFill>
              <a:schemeClr val="accent3">
                <a:lumMod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68" name="TextBox 367"/>
          <p:cNvSpPr txBox="1"/>
          <p:nvPr/>
        </p:nvSpPr>
        <p:spPr>
          <a:xfrm>
            <a:off x="178932" y="2123837"/>
            <a:ext cx="1494961" cy="369332"/>
          </a:xfrm>
          <a:prstGeom prst="rect">
            <a:avLst/>
          </a:prstGeom>
          <a:noFill/>
          <a:ln>
            <a:solidFill>
              <a:srgbClr val="FF0000"/>
            </a:solidFill>
          </a:ln>
        </p:spPr>
        <p:txBody>
          <a:bodyPr wrap="none" rtlCol="0">
            <a:spAutoFit/>
          </a:bodyPr>
          <a:lstStyle/>
          <a:p>
            <a:r>
              <a:rPr lang="en-GB" b="1" dirty="0" smtClean="0">
                <a:solidFill>
                  <a:srgbClr val="FF0000"/>
                </a:solidFill>
                <a:latin typeface="Times" pitchFamily="18" charset="0"/>
              </a:rPr>
              <a:t>Orbital error</a:t>
            </a:r>
            <a:endParaRPr lang="en-GB" b="1" dirty="0">
              <a:solidFill>
                <a:srgbClr val="FF0000"/>
              </a:solidFill>
              <a:latin typeface="Times" pitchFamily="18" charset="0"/>
            </a:endParaRPr>
          </a:p>
        </p:txBody>
      </p:sp>
      <p:sp>
        <p:nvSpPr>
          <p:cNvPr id="3" name="Slide Number Placeholder 2"/>
          <p:cNvSpPr>
            <a:spLocks noGrp="1"/>
          </p:cNvSpPr>
          <p:nvPr>
            <p:ph type="sldNum" sz="quarter" idx="12"/>
          </p:nvPr>
        </p:nvSpPr>
        <p:spPr/>
        <p:txBody>
          <a:bodyPr/>
          <a:lstStyle/>
          <a:p>
            <a:fld id="{B8E46DEE-15D5-4039-836C-0562E02347E2}" type="slidenum">
              <a:rPr lang="en-GB" smtClean="0"/>
              <a:pPr/>
              <a:t>22</a:t>
            </a:fld>
            <a:endParaRPr lang="en-GB"/>
          </a:p>
        </p:txBody>
      </p:sp>
      <p:sp>
        <p:nvSpPr>
          <p:cNvPr id="354" name="TextBox 353"/>
          <p:cNvSpPr txBox="1"/>
          <p:nvPr/>
        </p:nvSpPr>
        <p:spPr>
          <a:xfrm>
            <a:off x="959015" y="5603669"/>
            <a:ext cx="5543377" cy="954107"/>
          </a:xfrm>
          <a:prstGeom prst="rect">
            <a:avLst/>
          </a:prstGeom>
          <a:noFill/>
        </p:spPr>
        <p:txBody>
          <a:bodyPr wrap="none" rtlCol="0">
            <a:spAutoFit/>
          </a:bodyPr>
          <a:lstStyle/>
          <a:p>
            <a:pPr marL="285750" indent="-285750">
              <a:buClr>
                <a:srgbClr val="00FF00"/>
              </a:buClr>
              <a:buFont typeface="Wingdings" pitchFamily="2" charset="2"/>
              <a:buChar char="§"/>
            </a:pPr>
            <a:endParaRPr lang="en-GB" sz="2800" dirty="0" smtClean="0">
              <a:solidFill>
                <a:srgbClr val="0000FF"/>
              </a:solidFill>
            </a:endParaRPr>
          </a:p>
          <a:p>
            <a:pPr marL="285750" indent="-285750">
              <a:buClr>
                <a:srgbClr val="00FF00"/>
              </a:buClr>
              <a:buFont typeface="Wingdings" pitchFamily="2" charset="2"/>
              <a:buChar char="§"/>
            </a:pPr>
            <a:r>
              <a:rPr lang="en-GB" sz="2800" dirty="0" smtClean="0">
                <a:solidFill>
                  <a:srgbClr val="0000FF"/>
                </a:solidFill>
              </a:rPr>
              <a:t>Type </a:t>
            </a:r>
            <a:r>
              <a:rPr lang="en-GB" sz="2800" dirty="0">
                <a:solidFill>
                  <a:srgbClr val="0000FF"/>
                </a:solidFill>
              </a:rPr>
              <a:t>of orbit (broadcast or precise</a:t>
            </a:r>
            <a:r>
              <a:rPr lang="en-GB" dirty="0"/>
              <a:t>)</a:t>
            </a:r>
          </a:p>
        </p:txBody>
      </p:sp>
      <p:grpSp>
        <p:nvGrpSpPr>
          <p:cNvPr id="355" name="Group 354"/>
          <p:cNvGrpSpPr/>
          <p:nvPr/>
        </p:nvGrpSpPr>
        <p:grpSpPr>
          <a:xfrm>
            <a:off x="3149561" y="4842209"/>
            <a:ext cx="809625" cy="1096471"/>
            <a:chOff x="1331640" y="644546"/>
            <a:chExt cx="809625" cy="1096471"/>
          </a:xfrm>
        </p:grpSpPr>
        <p:sp>
          <p:nvSpPr>
            <p:cNvPr id="356" name="Oval 18"/>
            <p:cNvSpPr>
              <a:spLocks noChangeArrowheads="1"/>
            </p:cNvSpPr>
            <p:nvPr/>
          </p:nvSpPr>
          <p:spPr bwMode="auto">
            <a:xfrm>
              <a:off x="1473720" y="713110"/>
              <a:ext cx="525463" cy="103188"/>
            </a:xfrm>
            <a:prstGeom prst="ellipse">
              <a:avLst/>
            </a:prstGeom>
            <a:solidFill>
              <a:srgbClr val="00B050"/>
            </a:solidFill>
            <a:ln w="12600">
              <a:solidFill>
                <a:srgbClr val="3333CC"/>
              </a:solidFill>
              <a:miter lim="800000"/>
              <a:headEnd/>
              <a:tailEnd/>
            </a:ln>
          </p:spPr>
          <p:txBody>
            <a:bodyPr wrap="none" anchor="ctr">
              <a:prstTxWarp prst="textNoShape">
                <a:avLst/>
              </a:prstTxWarp>
            </a:bodyPr>
            <a:lstStyle/>
            <a:p>
              <a:endParaRPr lang="en-US"/>
            </a:p>
          </p:txBody>
        </p:sp>
        <p:grpSp>
          <p:nvGrpSpPr>
            <p:cNvPr id="357" name="Group 356"/>
            <p:cNvGrpSpPr/>
            <p:nvPr/>
          </p:nvGrpSpPr>
          <p:grpSpPr>
            <a:xfrm>
              <a:off x="1331640" y="644546"/>
              <a:ext cx="809625" cy="1096471"/>
              <a:chOff x="1331640" y="644546"/>
              <a:chExt cx="809625" cy="1096471"/>
            </a:xfrm>
          </p:grpSpPr>
          <p:pic>
            <p:nvPicPr>
              <p:cNvPr id="358" name="Picture 17"/>
              <p:cNvPicPr>
                <a:picLocks noChangeAspect="1" noChangeArrowheads="1"/>
              </p:cNvPicPr>
              <p:nvPr/>
            </p:nvPicPr>
            <p:blipFill>
              <a:blip r:embed="rId2" cstate="print"/>
              <a:srcRect/>
              <a:stretch>
                <a:fillRect/>
              </a:stretch>
            </p:blipFill>
            <p:spPr bwMode="auto">
              <a:xfrm>
                <a:off x="1331640" y="764704"/>
                <a:ext cx="809625" cy="976313"/>
              </a:xfrm>
              <a:prstGeom prst="rect">
                <a:avLst/>
              </a:prstGeom>
              <a:noFill/>
              <a:ln w="9525">
                <a:noFill/>
                <a:round/>
                <a:headEnd/>
                <a:tailEnd/>
              </a:ln>
            </p:spPr>
          </p:pic>
          <p:sp>
            <p:nvSpPr>
              <p:cNvPr id="359" name="AutoShape 21"/>
              <p:cNvSpPr>
                <a:spLocks noChangeArrowheads="1"/>
              </p:cNvSpPr>
              <p:nvPr/>
            </p:nvSpPr>
            <p:spPr bwMode="auto">
              <a:xfrm flipV="1">
                <a:off x="1629294" y="644546"/>
                <a:ext cx="214313" cy="777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6">
                  <a:lumMod val="75000"/>
                </a:schemeClr>
              </a:solidFill>
              <a:ln w="9360">
                <a:solidFill>
                  <a:srgbClr val="000000"/>
                </a:solidFill>
                <a:miter lim="800000"/>
                <a:headEnd/>
                <a:tailEnd/>
              </a:ln>
            </p:spPr>
            <p:txBody>
              <a:bodyPr wrap="none" anchor="ctr">
                <a:prstTxWarp prst="textNoShape">
                  <a:avLst/>
                </a:prstTxWarp>
              </a:bodyPr>
              <a:lstStyle/>
              <a:p>
                <a:endParaRPr lang="en-US"/>
              </a:p>
            </p:txBody>
          </p:sp>
        </p:grpSp>
      </p:grpSp>
      <p:sp>
        <p:nvSpPr>
          <p:cNvPr id="363" name="Line 6"/>
          <p:cNvSpPr>
            <a:spLocks noChangeShapeType="1"/>
          </p:cNvSpPr>
          <p:nvPr/>
        </p:nvSpPr>
        <p:spPr bwMode="auto">
          <a:xfrm>
            <a:off x="1928695" y="3143482"/>
            <a:ext cx="1543288" cy="1764572"/>
          </a:xfrm>
          <a:prstGeom prst="line">
            <a:avLst/>
          </a:prstGeom>
          <a:noFill/>
          <a:ln w="19050">
            <a:solidFill>
              <a:srgbClr val="58D298"/>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64" name="Line 7"/>
          <p:cNvSpPr>
            <a:spLocks noChangeShapeType="1"/>
          </p:cNvSpPr>
          <p:nvPr/>
        </p:nvSpPr>
        <p:spPr bwMode="auto">
          <a:xfrm>
            <a:off x="1977918" y="3810111"/>
            <a:ext cx="1515572" cy="1127613"/>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cxnSp>
        <p:nvCxnSpPr>
          <p:cNvPr id="68" name="Straight Connector 67"/>
          <p:cNvCxnSpPr>
            <a:stCxn id="358" idx="0"/>
            <a:endCxn id="456" idx="0"/>
          </p:cNvCxnSpPr>
          <p:nvPr/>
        </p:nvCxnSpPr>
        <p:spPr>
          <a:xfrm>
            <a:off x="3554374" y="4962367"/>
            <a:ext cx="1510343" cy="26951"/>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6" name="Curved Connector 365"/>
          <p:cNvCxnSpPr/>
          <p:nvPr/>
        </p:nvCxnSpPr>
        <p:spPr>
          <a:xfrm flipV="1">
            <a:off x="4248177" y="4293096"/>
            <a:ext cx="923694" cy="648073"/>
          </a:xfrm>
          <a:prstGeom prst="curvedConnector3">
            <a:avLst>
              <a:gd name="adj1" fmla="val -3997"/>
            </a:avLst>
          </a:prstGeom>
          <a:ln w="19050">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4" name="Rounded Rectangle 373"/>
          <p:cNvSpPr/>
          <p:nvPr/>
        </p:nvSpPr>
        <p:spPr>
          <a:xfrm>
            <a:off x="5171871" y="3892230"/>
            <a:ext cx="3936633" cy="724902"/>
          </a:xfrm>
          <a:prstGeom prst="roundRect">
            <a:avLst/>
          </a:prstGeom>
          <a:solidFill>
            <a:schemeClr val="accent6">
              <a:lumMod val="75000"/>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00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75"/>
                                        </p:tgtEl>
                                        <p:attrNameLst>
                                          <p:attrName>style.visibility</p:attrName>
                                        </p:attrNameLst>
                                      </p:cBhvr>
                                      <p:to>
                                        <p:strVal val="visible"/>
                                      </p:to>
                                    </p:set>
                                    <p:animEffect transition="in" filter="wipe(left)">
                                      <p:cBhvr additive="repl">
                                        <p:cTn id="7" dur="500"/>
                                        <p:tgtEl>
                                          <p:spTgt spid="7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255"/>
                                        </p:tgtEl>
                                        <p:attrNameLst>
                                          <p:attrName>style.visibility</p:attrName>
                                        </p:attrNameLst>
                                      </p:cBhvr>
                                      <p:to>
                                        <p:strVal val="visible"/>
                                      </p:to>
                                    </p:set>
                                    <p:animEffect transition="in" filter="wipe(left)">
                                      <p:cBhvr additive="repl">
                                        <p:cTn id="11"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626471" y="5013176"/>
            <a:ext cx="809625" cy="720080"/>
            <a:chOff x="1331640" y="644546"/>
            <a:chExt cx="809625" cy="1096471"/>
          </a:xfrm>
        </p:grpSpPr>
        <p:sp>
          <p:nvSpPr>
            <p:cNvPr id="52" name="Oval 18"/>
            <p:cNvSpPr>
              <a:spLocks noChangeArrowheads="1"/>
            </p:cNvSpPr>
            <p:nvPr/>
          </p:nvSpPr>
          <p:spPr bwMode="auto">
            <a:xfrm>
              <a:off x="1473720" y="713110"/>
              <a:ext cx="525463" cy="103188"/>
            </a:xfrm>
            <a:prstGeom prst="ellipse">
              <a:avLst/>
            </a:prstGeom>
            <a:solidFill>
              <a:srgbClr val="00B050"/>
            </a:solidFill>
            <a:ln w="12600">
              <a:solidFill>
                <a:srgbClr val="3333CC"/>
              </a:solidFill>
              <a:miter lim="800000"/>
              <a:headEnd/>
              <a:tailEnd/>
            </a:ln>
          </p:spPr>
          <p:txBody>
            <a:bodyPr wrap="none" anchor="ctr">
              <a:prstTxWarp prst="textNoShape">
                <a:avLst/>
              </a:prstTxWarp>
            </a:bodyPr>
            <a:lstStyle/>
            <a:p>
              <a:endParaRPr lang="en-US"/>
            </a:p>
          </p:txBody>
        </p:sp>
        <p:grpSp>
          <p:nvGrpSpPr>
            <p:cNvPr id="53" name="Group 52"/>
            <p:cNvGrpSpPr/>
            <p:nvPr/>
          </p:nvGrpSpPr>
          <p:grpSpPr>
            <a:xfrm>
              <a:off x="1331640" y="644546"/>
              <a:ext cx="809625" cy="1096471"/>
              <a:chOff x="1331640" y="644546"/>
              <a:chExt cx="809625" cy="1096471"/>
            </a:xfrm>
          </p:grpSpPr>
          <p:pic>
            <p:nvPicPr>
              <p:cNvPr id="54" name="Picture 17"/>
              <p:cNvPicPr>
                <a:picLocks noChangeAspect="1" noChangeArrowheads="1"/>
              </p:cNvPicPr>
              <p:nvPr/>
            </p:nvPicPr>
            <p:blipFill>
              <a:blip r:embed="rId3" cstate="print"/>
              <a:srcRect/>
              <a:stretch>
                <a:fillRect/>
              </a:stretch>
            </p:blipFill>
            <p:spPr bwMode="auto">
              <a:xfrm>
                <a:off x="1331640" y="764704"/>
                <a:ext cx="809625" cy="976313"/>
              </a:xfrm>
              <a:prstGeom prst="rect">
                <a:avLst/>
              </a:prstGeom>
              <a:noFill/>
              <a:ln w="9525">
                <a:noFill/>
                <a:round/>
                <a:headEnd/>
                <a:tailEnd/>
              </a:ln>
            </p:spPr>
          </p:pic>
          <p:sp>
            <p:nvSpPr>
              <p:cNvPr id="55" name="AutoShape 21"/>
              <p:cNvSpPr>
                <a:spLocks noChangeArrowheads="1"/>
              </p:cNvSpPr>
              <p:nvPr/>
            </p:nvSpPr>
            <p:spPr bwMode="auto">
              <a:xfrm flipV="1">
                <a:off x="1629294" y="644546"/>
                <a:ext cx="214313" cy="777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6">
                  <a:lumMod val="75000"/>
                </a:schemeClr>
              </a:solidFill>
              <a:ln w="9360">
                <a:solidFill>
                  <a:srgbClr val="000000"/>
                </a:solidFill>
                <a:miter lim="800000"/>
                <a:headEnd/>
                <a:tailEnd/>
              </a:ln>
            </p:spPr>
            <p:txBody>
              <a:bodyPr wrap="none" anchor="ctr">
                <a:prstTxWarp prst="textNoShape">
                  <a:avLst/>
                </a:prstTxWarp>
              </a:bodyPr>
              <a:lstStyle/>
              <a:p>
                <a:endParaRPr lang="en-US"/>
              </a:p>
            </p:txBody>
          </p:sp>
        </p:grpSp>
      </p:grpSp>
      <p:sp>
        <p:nvSpPr>
          <p:cNvPr id="48131" name="Rectangle 48"/>
          <p:cNvSpPr>
            <a:spLocks noGrp="1" noChangeArrowheads="1"/>
          </p:cNvSpPr>
          <p:nvPr>
            <p:ph type="title"/>
          </p:nvPr>
        </p:nvSpPr>
        <p:spPr>
          <a:xfrm>
            <a:off x="467544" y="44624"/>
            <a:ext cx="8229600" cy="936104"/>
          </a:xfrm>
        </p:spPr>
        <p:txBody>
          <a:bodyPr>
            <a:normAutofit/>
          </a:bodyPr>
          <a:lstStyle/>
          <a:p>
            <a:pPr eaLnBrk="1" hangingPunct="1"/>
            <a:r>
              <a:rPr lang="en-US" dirty="0">
                <a:solidFill>
                  <a:srgbClr val="FFFF00"/>
                </a:solidFill>
                <a:latin typeface="Times" pitchFamily="18" charset="0"/>
                <a:ea typeface="ＭＳ Ｐゴシック" charset="0"/>
                <a:cs typeface="ＭＳ Ｐゴシック" charset="0"/>
              </a:rPr>
              <a:t>Geometry – Dilution of Precision</a:t>
            </a:r>
          </a:p>
        </p:txBody>
      </p:sp>
      <p:sp>
        <p:nvSpPr>
          <p:cNvPr id="48132" name="Rectangle 49"/>
          <p:cNvSpPr>
            <a:spLocks noGrp="1" noChangeArrowheads="1"/>
          </p:cNvSpPr>
          <p:nvPr>
            <p:ph idx="1"/>
          </p:nvPr>
        </p:nvSpPr>
        <p:spPr>
          <a:xfrm>
            <a:off x="457200" y="980728"/>
            <a:ext cx="8229600" cy="5572472"/>
          </a:xfrm>
        </p:spPr>
        <p:txBody>
          <a:bodyPr>
            <a:normAutofit/>
          </a:bodyPr>
          <a:lstStyle/>
          <a:p>
            <a:pPr eaLnBrk="1" hangingPunct="1"/>
            <a:r>
              <a:rPr lang="en-US" sz="1800" dirty="0">
                <a:solidFill>
                  <a:schemeClr val="bg1"/>
                </a:solidFill>
                <a:latin typeface="Times" pitchFamily="18" charset="0"/>
                <a:ea typeface="ＭＳ Ｐゴシック" charset="0"/>
                <a:cs typeface="ＭＳ Ｐゴシック" charset="0"/>
              </a:rPr>
              <a:t>Geometric Dilution of Precision (GDOP) is a measure of the quality of the receiver-to-GPS satellite range </a:t>
            </a:r>
            <a:r>
              <a:rPr lang="en-US" sz="1800" dirty="0" smtClean="0">
                <a:solidFill>
                  <a:schemeClr val="bg1"/>
                </a:solidFill>
                <a:latin typeface="Times" pitchFamily="18" charset="0"/>
                <a:ea typeface="ＭＳ Ｐゴシック" charset="0"/>
                <a:cs typeface="ＭＳ Ｐゴシック" charset="0"/>
              </a:rPr>
              <a:t>geometry</a:t>
            </a:r>
          </a:p>
          <a:p>
            <a:pPr eaLnBrk="1" hangingPunct="1"/>
            <a:endParaRPr lang="en-US" sz="1800" dirty="0">
              <a:solidFill>
                <a:schemeClr val="bg1"/>
              </a:solidFill>
              <a:latin typeface="Times" pitchFamily="18" charset="0"/>
              <a:ea typeface="ＭＳ Ｐゴシック" charset="0"/>
              <a:cs typeface="ＭＳ Ｐゴシック" charset="0"/>
            </a:endParaRPr>
          </a:p>
          <a:p>
            <a:pPr lvl="1" eaLnBrk="1" hangingPunct="1"/>
            <a:r>
              <a:rPr lang="en-US" sz="1600" dirty="0">
                <a:solidFill>
                  <a:schemeClr val="bg1"/>
                </a:solidFill>
                <a:latin typeface="Times" pitchFamily="18" charset="0"/>
                <a:ea typeface="ＭＳ Ｐゴシック" charset="0"/>
              </a:rPr>
              <a:t>Related DOPs exist for position, horizontal, vertical, and time dilutions of </a:t>
            </a:r>
            <a:r>
              <a:rPr lang="en-US" sz="1600" dirty="0" smtClean="0">
                <a:solidFill>
                  <a:schemeClr val="bg1"/>
                </a:solidFill>
                <a:latin typeface="Times" pitchFamily="18" charset="0"/>
                <a:ea typeface="ＭＳ Ｐゴシック" charset="0"/>
              </a:rPr>
              <a:t>precision</a:t>
            </a:r>
          </a:p>
          <a:p>
            <a:pPr lvl="1" eaLnBrk="1" hangingPunct="1"/>
            <a:endParaRPr lang="en-US" sz="1600" dirty="0">
              <a:solidFill>
                <a:schemeClr val="bg1"/>
              </a:solidFill>
              <a:latin typeface="Times" pitchFamily="18" charset="0"/>
              <a:ea typeface="ＭＳ Ｐゴシック" charset="0"/>
            </a:endParaRPr>
          </a:p>
          <a:p>
            <a:pPr eaLnBrk="1" hangingPunct="1"/>
            <a:r>
              <a:rPr lang="en-US" sz="1800" dirty="0" smtClean="0">
                <a:solidFill>
                  <a:schemeClr val="bg1"/>
                </a:solidFill>
                <a:latin typeface="Times" pitchFamily="18" charset="0"/>
                <a:ea typeface="ＭＳ Ｐゴシック" charset="0"/>
                <a:cs typeface="ＭＳ Ｐゴシック" charset="0"/>
              </a:rPr>
              <a:t>For </a:t>
            </a:r>
            <a:r>
              <a:rPr lang="en-US" sz="1800" dirty="0">
                <a:solidFill>
                  <a:schemeClr val="bg1"/>
                </a:solidFill>
                <a:latin typeface="Times" pitchFamily="18" charset="0"/>
                <a:ea typeface="ＭＳ Ｐゴシック" charset="0"/>
                <a:cs typeface="ＭＳ Ｐゴシック" charset="0"/>
              </a:rPr>
              <a:t>GPS, DOP can range from 1 to infinity, with values in the </a:t>
            </a:r>
            <a:r>
              <a:rPr lang="en-US" sz="1800" dirty="0" smtClean="0">
                <a:solidFill>
                  <a:schemeClr val="bg1"/>
                </a:solidFill>
                <a:latin typeface="Times" pitchFamily="18" charset="0"/>
                <a:ea typeface="ＭＳ Ｐゴシック" charset="0"/>
                <a:cs typeface="ＭＳ Ｐゴシック" charset="0"/>
              </a:rPr>
              <a:t>1-3 </a:t>
            </a:r>
            <a:r>
              <a:rPr lang="en-US" sz="1800" dirty="0">
                <a:solidFill>
                  <a:schemeClr val="bg1"/>
                </a:solidFill>
                <a:latin typeface="Times" pitchFamily="18" charset="0"/>
                <a:ea typeface="ＭＳ Ｐゴシック" charset="0"/>
                <a:cs typeface="ＭＳ Ｐゴシック" charset="0"/>
              </a:rPr>
              <a:t>range being </a:t>
            </a:r>
            <a:r>
              <a:rPr lang="en-US" sz="1800" dirty="0" smtClean="0">
                <a:solidFill>
                  <a:schemeClr val="bg1"/>
                </a:solidFill>
                <a:latin typeface="Times" pitchFamily="18" charset="0"/>
                <a:ea typeface="ＭＳ Ｐゴシック" charset="0"/>
                <a:cs typeface="ＭＳ Ｐゴシック" charset="0"/>
              </a:rPr>
              <a:t>typical.</a:t>
            </a:r>
            <a:endParaRPr lang="en-US" sz="1800" dirty="0">
              <a:solidFill>
                <a:schemeClr val="bg1"/>
              </a:solidFill>
              <a:latin typeface="Times" pitchFamily="18"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8E46DEE-15D5-4039-836C-0562E02347E2}" type="slidenum">
              <a:rPr lang="en-GB" smtClean="0"/>
              <a:pPr/>
              <a:t>23</a:t>
            </a:fld>
            <a:endParaRPr lang="en-GB"/>
          </a:p>
        </p:txBody>
      </p:sp>
      <p:grpSp>
        <p:nvGrpSpPr>
          <p:cNvPr id="5" name="Group 4"/>
          <p:cNvGrpSpPr>
            <a:grpSpLocks noChangeAspect="1"/>
          </p:cNvGrpSpPr>
          <p:nvPr/>
        </p:nvGrpSpPr>
        <p:grpSpPr bwMode="auto">
          <a:xfrm>
            <a:off x="307226" y="3471201"/>
            <a:ext cx="2802655" cy="2478590"/>
            <a:chOff x="816" y="2544"/>
            <a:chExt cx="2256" cy="2218"/>
          </a:xfrm>
        </p:grpSpPr>
        <p:grpSp>
          <p:nvGrpSpPr>
            <p:cNvPr id="6" name="Group 5"/>
            <p:cNvGrpSpPr>
              <a:grpSpLocks noChangeAspect="1"/>
            </p:cNvGrpSpPr>
            <p:nvPr/>
          </p:nvGrpSpPr>
          <p:grpSpPr bwMode="auto">
            <a:xfrm>
              <a:off x="816" y="3203"/>
              <a:ext cx="294" cy="157"/>
              <a:chOff x="2400" y="1440"/>
              <a:chExt cx="720" cy="384"/>
            </a:xfrm>
          </p:grpSpPr>
          <p:sp>
            <p:nvSpPr>
              <p:cNvPr id="24" name="AutoShape 6"/>
              <p:cNvSpPr>
                <a:spLocks noChangeAspect="1" noChangeArrowheads="1"/>
              </p:cNvSpPr>
              <p:nvPr/>
            </p:nvSpPr>
            <p:spPr bwMode="auto">
              <a:xfrm>
                <a:off x="2640" y="1488"/>
                <a:ext cx="240" cy="288"/>
              </a:xfrm>
              <a:prstGeom prst="cube">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25" name="Rectangle 7"/>
              <p:cNvSpPr>
                <a:spLocks noChangeAspect="1" noChangeArrowheads="1"/>
              </p:cNvSpPr>
              <p:nvPr/>
            </p:nvSpPr>
            <p:spPr bwMode="auto">
              <a:xfrm>
                <a:off x="2928"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26" name="Rectangle 8"/>
              <p:cNvSpPr>
                <a:spLocks noChangeAspect="1" noChangeArrowheads="1"/>
              </p:cNvSpPr>
              <p:nvPr/>
            </p:nvSpPr>
            <p:spPr bwMode="auto">
              <a:xfrm>
                <a:off x="2400"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grpSp>
        <p:grpSp>
          <p:nvGrpSpPr>
            <p:cNvPr id="7" name="Group 9"/>
            <p:cNvGrpSpPr>
              <a:grpSpLocks noChangeAspect="1"/>
            </p:cNvGrpSpPr>
            <p:nvPr/>
          </p:nvGrpSpPr>
          <p:grpSpPr bwMode="auto">
            <a:xfrm>
              <a:off x="2250" y="2544"/>
              <a:ext cx="294" cy="157"/>
              <a:chOff x="2400" y="1440"/>
              <a:chExt cx="720" cy="384"/>
            </a:xfrm>
          </p:grpSpPr>
          <p:sp>
            <p:nvSpPr>
              <p:cNvPr id="21" name="AutoShape 10"/>
              <p:cNvSpPr>
                <a:spLocks noChangeAspect="1" noChangeArrowheads="1"/>
              </p:cNvSpPr>
              <p:nvPr/>
            </p:nvSpPr>
            <p:spPr bwMode="auto">
              <a:xfrm>
                <a:off x="2640" y="1488"/>
                <a:ext cx="240" cy="288"/>
              </a:xfrm>
              <a:prstGeom prst="cube">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22" name="Rectangle 11"/>
              <p:cNvSpPr>
                <a:spLocks noChangeAspect="1" noChangeArrowheads="1"/>
              </p:cNvSpPr>
              <p:nvPr/>
            </p:nvSpPr>
            <p:spPr bwMode="auto">
              <a:xfrm>
                <a:off x="2928"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23" name="Rectangle 12"/>
              <p:cNvSpPr>
                <a:spLocks noChangeAspect="1" noChangeArrowheads="1"/>
              </p:cNvSpPr>
              <p:nvPr/>
            </p:nvSpPr>
            <p:spPr bwMode="auto">
              <a:xfrm>
                <a:off x="2400"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grpSp>
        <p:grpSp>
          <p:nvGrpSpPr>
            <p:cNvPr id="8" name="Group 13"/>
            <p:cNvGrpSpPr>
              <a:grpSpLocks noChangeAspect="1"/>
            </p:cNvGrpSpPr>
            <p:nvPr/>
          </p:nvGrpSpPr>
          <p:grpSpPr bwMode="auto">
            <a:xfrm>
              <a:off x="1434" y="2592"/>
              <a:ext cx="294" cy="157"/>
              <a:chOff x="2400" y="1440"/>
              <a:chExt cx="720" cy="384"/>
            </a:xfrm>
          </p:grpSpPr>
          <p:sp>
            <p:nvSpPr>
              <p:cNvPr id="18" name="AutoShape 14"/>
              <p:cNvSpPr>
                <a:spLocks noChangeAspect="1" noChangeArrowheads="1"/>
              </p:cNvSpPr>
              <p:nvPr/>
            </p:nvSpPr>
            <p:spPr bwMode="auto">
              <a:xfrm>
                <a:off x="2640" y="1488"/>
                <a:ext cx="240" cy="288"/>
              </a:xfrm>
              <a:prstGeom prst="cube">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19" name="Rectangle 15"/>
              <p:cNvSpPr>
                <a:spLocks noChangeAspect="1" noChangeArrowheads="1"/>
              </p:cNvSpPr>
              <p:nvPr/>
            </p:nvSpPr>
            <p:spPr bwMode="auto">
              <a:xfrm>
                <a:off x="2928"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20" name="Rectangle 16"/>
              <p:cNvSpPr>
                <a:spLocks noChangeAspect="1" noChangeArrowheads="1"/>
              </p:cNvSpPr>
              <p:nvPr/>
            </p:nvSpPr>
            <p:spPr bwMode="auto">
              <a:xfrm>
                <a:off x="2400"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grpSp>
        <p:grpSp>
          <p:nvGrpSpPr>
            <p:cNvPr id="9" name="Group 17"/>
            <p:cNvGrpSpPr>
              <a:grpSpLocks noChangeAspect="1"/>
            </p:cNvGrpSpPr>
            <p:nvPr/>
          </p:nvGrpSpPr>
          <p:grpSpPr bwMode="auto">
            <a:xfrm>
              <a:off x="2778" y="3312"/>
              <a:ext cx="294" cy="157"/>
              <a:chOff x="2400" y="1440"/>
              <a:chExt cx="720" cy="384"/>
            </a:xfrm>
          </p:grpSpPr>
          <p:sp>
            <p:nvSpPr>
              <p:cNvPr id="15" name="AutoShape 18"/>
              <p:cNvSpPr>
                <a:spLocks noChangeAspect="1" noChangeArrowheads="1"/>
              </p:cNvSpPr>
              <p:nvPr/>
            </p:nvSpPr>
            <p:spPr bwMode="auto">
              <a:xfrm>
                <a:off x="2640" y="1488"/>
                <a:ext cx="240" cy="288"/>
              </a:xfrm>
              <a:prstGeom prst="cube">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16" name="Rectangle 19"/>
              <p:cNvSpPr>
                <a:spLocks noChangeAspect="1" noChangeArrowheads="1"/>
              </p:cNvSpPr>
              <p:nvPr/>
            </p:nvSpPr>
            <p:spPr bwMode="auto">
              <a:xfrm>
                <a:off x="2928"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17" name="Rectangle 20"/>
              <p:cNvSpPr>
                <a:spLocks noChangeAspect="1" noChangeArrowheads="1"/>
              </p:cNvSpPr>
              <p:nvPr/>
            </p:nvSpPr>
            <p:spPr bwMode="auto">
              <a:xfrm>
                <a:off x="2400"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grpSp>
        <p:sp>
          <p:nvSpPr>
            <p:cNvPr id="10" name="Line 21"/>
            <p:cNvSpPr>
              <a:spLocks noChangeAspect="1" noChangeShapeType="1"/>
            </p:cNvSpPr>
            <p:nvPr/>
          </p:nvSpPr>
          <p:spPr bwMode="auto">
            <a:xfrm flipH="1" flipV="1">
              <a:off x="1626" y="2784"/>
              <a:ext cx="192" cy="1104"/>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1" name="Line 22"/>
            <p:cNvSpPr>
              <a:spLocks noChangeAspect="1" noChangeShapeType="1"/>
            </p:cNvSpPr>
            <p:nvPr/>
          </p:nvSpPr>
          <p:spPr bwMode="auto">
            <a:xfrm flipV="1">
              <a:off x="1818" y="2736"/>
              <a:ext cx="576" cy="1152"/>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2" name="Line 23"/>
            <p:cNvSpPr>
              <a:spLocks noChangeAspect="1" noChangeShapeType="1"/>
            </p:cNvSpPr>
            <p:nvPr/>
          </p:nvSpPr>
          <p:spPr bwMode="auto">
            <a:xfrm flipV="1">
              <a:off x="1818" y="3456"/>
              <a:ext cx="912" cy="432"/>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3" name="Line 24"/>
            <p:cNvSpPr>
              <a:spLocks noChangeAspect="1" noChangeShapeType="1"/>
            </p:cNvSpPr>
            <p:nvPr/>
          </p:nvSpPr>
          <p:spPr bwMode="auto">
            <a:xfrm flipH="1" flipV="1">
              <a:off x="1056" y="3408"/>
              <a:ext cx="768" cy="480"/>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4" name="Text Box 25"/>
            <p:cNvSpPr txBox="1">
              <a:spLocks noChangeAspect="1" noChangeArrowheads="1"/>
            </p:cNvSpPr>
            <p:nvPr/>
          </p:nvSpPr>
          <p:spPr bwMode="auto">
            <a:xfrm>
              <a:off x="1272" y="4406"/>
              <a:ext cx="129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latin typeface="Times New Roman" charset="0"/>
                </a:rPr>
                <a:t>Good GDOP</a:t>
              </a:r>
            </a:p>
          </p:txBody>
        </p:sp>
      </p:grpSp>
      <p:grpSp>
        <p:nvGrpSpPr>
          <p:cNvPr id="27" name="Group 26"/>
          <p:cNvGrpSpPr>
            <a:grpSpLocks/>
          </p:cNvGrpSpPr>
          <p:nvPr/>
        </p:nvGrpSpPr>
        <p:grpSpPr bwMode="auto">
          <a:xfrm>
            <a:off x="4276672" y="3547133"/>
            <a:ext cx="1629152" cy="2474062"/>
            <a:chOff x="3738" y="2448"/>
            <a:chExt cx="1169" cy="2360"/>
          </a:xfrm>
        </p:grpSpPr>
        <p:grpSp>
          <p:nvGrpSpPr>
            <p:cNvPr id="28" name="Group 27"/>
            <p:cNvGrpSpPr>
              <a:grpSpLocks noChangeAspect="1"/>
            </p:cNvGrpSpPr>
            <p:nvPr/>
          </p:nvGrpSpPr>
          <p:grpSpPr bwMode="auto">
            <a:xfrm>
              <a:off x="3738" y="2784"/>
              <a:ext cx="294" cy="157"/>
              <a:chOff x="2400" y="1440"/>
              <a:chExt cx="720" cy="384"/>
            </a:xfrm>
          </p:grpSpPr>
          <p:sp>
            <p:nvSpPr>
              <p:cNvPr id="46" name="AutoShape 28"/>
              <p:cNvSpPr>
                <a:spLocks noChangeAspect="1" noChangeArrowheads="1"/>
              </p:cNvSpPr>
              <p:nvPr/>
            </p:nvSpPr>
            <p:spPr bwMode="auto">
              <a:xfrm>
                <a:off x="2640" y="1488"/>
                <a:ext cx="240" cy="288"/>
              </a:xfrm>
              <a:prstGeom prst="cube">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47" name="Rectangle 29"/>
              <p:cNvSpPr>
                <a:spLocks noChangeAspect="1" noChangeArrowheads="1"/>
              </p:cNvSpPr>
              <p:nvPr/>
            </p:nvSpPr>
            <p:spPr bwMode="auto">
              <a:xfrm>
                <a:off x="2928"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48" name="Rectangle 30"/>
              <p:cNvSpPr>
                <a:spLocks noChangeAspect="1" noChangeArrowheads="1"/>
              </p:cNvSpPr>
              <p:nvPr/>
            </p:nvSpPr>
            <p:spPr bwMode="auto">
              <a:xfrm>
                <a:off x="2400"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grpSp>
        <p:grpSp>
          <p:nvGrpSpPr>
            <p:cNvPr id="29" name="Group 31"/>
            <p:cNvGrpSpPr>
              <a:grpSpLocks noChangeAspect="1"/>
            </p:cNvGrpSpPr>
            <p:nvPr/>
          </p:nvGrpSpPr>
          <p:grpSpPr bwMode="auto">
            <a:xfrm>
              <a:off x="4260" y="2448"/>
              <a:ext cx="294" cy="157"/>
              <a:chOff x="2400" y="1440"/>
              <a:chExt cx="720" cy="384"/>
            </a:xfrm>
          </p:grpSpPr>
          <p:sp>
            <p:nvSpPr>
              <p:cNvPr id="43" name="AutoShape 32"/>
              <p:cNvSpPr>
                <a:spLocks noChangeAspect="1" noChangeArrowheads="1"/>
              </p:cNvSpPr>
              <p:nvPr/>
            </p:nvSpPr>
            <p:spPr bwMode="auto">
              <a:xfrm>
                <a:off x="2640" y="1488"/>
                <a:ext cx="240" cy="288"/>
              </a:xfrm>
              <a:prstGeom prst="cube">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44" name="Rectangle 33"/>
              <p:cNvSpPr>
                <a:spLocks noChangeAspect="1" noChangeArrowheads="1"/>
              </p:cNvSpPr>
              <p:nvPr/>
            </p:nvSpPr>
            <p:spPr bwMode="auto">
              <a:xfrm>
                <a:off x="2928"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45" name="Rectangle 34"/>
              <p:cNvSpPr>
                <a:spLocks noChangeAspect="1" noChangeArrowheads="1"/>
              </p:cNvSpPr>
              <p:nvPr/>
            </p:nvSpPr>
            <p:spPr bwMode="auto">
              <a:xfrm>
                <a:off x="2400"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grpSp>
        <p:grpSp>
          <p:nvGrpSpPr>
            <p:cNvPr id="30" name="Group 35"/>
            <p:cNvGrpSpPr>
              <a:grpSpLocks noChangeAspect="1"/>
            </p:cNvGrpSpPr>
            <p:nvPr/>
          </p:nvGrpSpPr>
          <p:grpSpPr bwMode="auto">
            <a:xfrm>
              <a:off x="4416" y="2819"/>
              <a:ext cx="294" cy="157"/>
              <a:chOff x="2400" y="1440"/>
              <a:chExt cx="720" cy="384"/>
            </a:xfrm>
          </p:grpSpPr>
          <p:sp>
            <p:nvSpPr>
              <p:cNvPr id="40" name="AutoShape 36"/>
              <p:cNvSpPr>
                <a:spLocks noChangeAspect="1" noChangeArrowheads="1"/>
              </p:cNvSpPr>
              <p:nvPr/>
            </p:nvSpPr>
            <p:spPr bwMode="auto">
              <a:xfrm>
                <a:off x="2640" y="1488"/>
                <a:ext cx="240" cy="288"/>
              </a:xfrm>
              <a:prstGeom prst="cube">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41" name="Rectangle 37"/>
              <p:cNvSpPr>
                <a:spLocks noChangeAspect="1" noChangeArrowheads="1"/>
              </p:cNvSpPr>
              <p:nvPr/>
            </p:nvSpPr>
            <p:spPr bwMode="auto">
              <a:xfrm>
                <a:off x="2928"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42" name="Rectangle 38"/>
              <p:cNvSpPr>
                <a:spLocks noChangeAspect="1" noChangeArrowheads="1"/>
              </p:cNvSpPr>
              <p:nvPr/>
            </p:nvSpPr>
            <p:spPr bwMode="auto">
              <a:xfrm>
                <a:off x="2400"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grpSp>
        <p:grpSp>
          <p:nvGrpSpPr>
            <p:cNvPr id="31" name="Group 39"/>
            <p:cNvGrpSpPr>
              <a:grpSpLocks noChangeAspect="1"/>
            </p:cNvGrpSpPr>
            <p:nvPr/>
          </p:nvGrpSpPr>
          <p:grpSpPr bwMode="auto">
            <a:xfrm>
              <a:off x="3876" y="2448"/>
              <a:ext cx="294" cy="157"/>
              <a:chOff x="2400" y="1440"/>
              <a:chExt cx="720" cy="384"/>
            </a:xfrm>
          </p:grpSpPr>
          <p:sp>
            <p:nvSpPr>
              <p:cNvPr id="37" name="AutoShape 40"/>
              <p:cNvSpPr>
                <a:spLocks noChangeAspect="1" noChangeArrowheads="1"/>
              </p:cNvSpPr>
              <p:nvPr/>
            </p:nvSpPr>
            <p:spPr bwMode="auto">
              <a:xfrm>
                <a:off x="2640" y="1488"/>
                <a:ext cx="240" cy="288"/>
              </a:xfrm>
              <a:prstGeom prst="cube">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38" name="Rectangle 41"/>
              <p:cNvSpPr>
                <a:spLocks noChangeAspect="1" noChangeArrowheads="1"/>
              </p:cNvSpPr>
              <p:nvPr/>
            </p:nvSpPr>
            <p:spPr bwMode="auto">
              <a:xfrm>
                <a:off x="2928"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39" name="Rectangle 42"/>
              <p:cNvSpPr>
                <a:spLocks noChangeAspect="1" noChangeArrowheads="1"/>
              </p:cNvSpPr>
              <p:nvPr/>
            </p:nvSpPr>
            <p:spPr bwMode="auto">
              <a:xfrm>
                <a:off x="2400" y="1440"/>
                <a:ext cx="192" cy="384"/>
              </a:xfrm>
              <a:prstGeom prst="rect">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grpSp>
        <p:sp>
          <p:nvSpPr>
            <p:cNvPr id="32" name="Text Box 43"/>
            <p:cNvSpPr txBox="1">
              <a:spLocks noChangeArrowheads="1"/>
            </p:cNvSpPr>
            <p:nvPr/>
          </p:nvSpPr>
          <p:spPr bwMode="auto">
            <a:xfrm>
              <a:off x="3795" y="4453"/>
              <a:ext cx="111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latin typeface="Times New Roman" charset="0"/>
                </a:rPr>
                <a:t>Poor GDOP</a:t>
              </a:r>
            </a:p>
          </p:txBody>
        </p:sp>
        <p:sp>
          <p:nvSpPr>
            <p:cNvPr id="33" name="Line 44"/>
            <p:cNvSpPr>
              <a:spLocks noChangeShapeType="1"/>
            </p:cNvSpPr>
            <p:nvPr/>
          </p:nvSpPr>
          <p:spPr bwMode="auto">
            <a:xfrm flipH="1" flipV="1">
              <a:off x="4080" y="2640"/>
              <a:ext cx="192" cy="1200"/>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4" name="Line 45"/>
            <p:cNvSpPr>
              <a:spLocks noChangeShapeType="1"/>
            </p:cNvSpPr>
            <p:nvPr/>
          </p:nvSpPr>
          <p:spPr bwMode="auto">
            <a:xfrm flipV="1">
              <a:off x="4272" y="2640"/>
              <a:ext cx="96" cy="1200"/>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5" name="Line 46"/>
            <p:cNvSpPr>
              <a:spLocks noChangeShapeType="1"/>
            </p:cNvSpPr>
            <p:nvPr/>
          </p:nvSpPr>
          <p:spPr bwMode="auto">
            <a:xfrm flipH="1" flipV="1">
              <a:off x="3888" y="2976"/>
              <a:ext cx="384" cy="864"/>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6" name="Line 47"/>
            <p:cNvSpPr>
              <a:spLocks noChangeShapeType="1"/>
            </p:cNvSpPr>
            <p:nvPr/>
          </p:nvSpPr>
          <p:spPr bwMode="auto">
            <a:xfrm flipV="1">
              <a:off x="4272" y="3024"/>
              <a:ext cx="288" cy="816"/>
            </a:xfrm>
            <a:prstGeom prst="line">
              <a:avLst/>
            </a:prstGeom>
            <a:noFill/>
            <a:ln w="127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sp>
        <p:nvSpPr>
          <p:cNvPr id="3" name="Rectangle 2"/>
          <p:cNvSpPr/>
          <p:nvPr/>
        </p:nvSpPr>
        <p:spPr>
          <a:xfrm>
            <a:off x="355924" y="6206471"/>
            <a:ext cx="7747707" cy="523220"/>
          </a:xfrm>
          <a:prstGeom prst="rect">
            <a:avLst/>
          </a:prstGeom>
        </p:spPr>
        <p:txBody>
          <a:bodyPr wrap="square">
            <a:spAutoFit/>
          </a:bodyPr>
          <a:lstStyle/>
          <a:p>
            <a:pPr marL="285750" indent="-285750">
              <a:spcBef>
                <a:spcPct val="50000"/>
              </a:spcBef>
              <a:buClr>
                <a:srgbClr val="00FF00"/>
              </a:buClr>
              <a:buFont typeface="Wingdings" pitchFamily="2" charset="2"/>
              <a:buChar char="§"/>
            </a:pPr>
            <a:r>
              <a:rPr kumimoji="1" lang="en-US" sz="1400" dirty="0">
                <a:solidFill>
                  <a:schemeClr val="bg1"/>
                </a:solidFill>
                <a:latin typeface="Times" pitchFamily="18" charset="0"/>
              </a:rPr>
              <a:t>Good DOP values are between 1 and 3</a:t>
            </a:r>
            <a:r>
              <a:rPr kumimoji="1" lang="en-US" sz="1400" dirty="0" smtClean="0">
                <a:solidFill>
                  <a:schemeClr val="bg1"/>
                </a:solidFill>
                <a:latin typeface="Times" pitchFamily="18" charset="0"/>
              </a:rPr>
              <a:t>. Higher </a:t>
            </a:r>
            <a:r>
              <a:rPr kumimoji="1" lang="en-US" sz="1400" dirty="0">
                <a:solidFill>
                  <a:schemeClr val="bg1"/>
                </a:solidFill>
                <a:latin typeface="Times" pitchFamily="18" charset="0"/>
              </a:rPr>
              <a:t>values mean poor position accuracy due to spacing of satellites (when the satellite are only in one portion of the sky)</a:t>
            </a:r>
            <a:endParaRPr lang="en-GB" sz="1400" dirty="0">
              <a:solidFill>
                <a:schemeClr val="bg1"/>
              </a:solidFill>
              <a:latin typeface="Times"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3705238"/>
            <a:ext cx="2581774" cy="1394158"/>
          </a:xfrm>
          <a:prstGeom prst="rect">
            <a:avLst/>
          </a:prstGeom>
        </p:spPr>
      </p:pic>
      <p:grpSp>
        <p:nvGrpSpPr>
          <p:cNvPr id="56" name="Group 55"/>
          <p:cNvGrpSpPr/>
          <p:nvPr/>
        </p:nvGrpSpPr>
        <p:grpSpPr>
          <a:xfrm>
            <a:off x="1171953" y="4918330"/>
            <a:ext cx="809625" cy="720080"/>
            <a:chOff x="1331640" y="644546"/>
            <a:chExt cx="809625" cy="1096471"/>
          </a:xfrm>
        </p:grpSpPr>
        <p:sp>
          <p:nvSpPr>
            <p:cNvPr id="57" name="Oval 18"/>
            <p:cNvSpPr>
              <a:spLocks noChangeArrowheads="1"/>
            </p:cNvSpPr>
            <p:nvPr/>
          </p:nvSpPr>
          <p:spPr bwMode="auto">
            <a:xfrm>
              <a:off x="1473720" y="713110"/>
              <a:ext cx="525463" cy="103188"/>
            </a:xfrm>
            <a:prstGeom prst="ellipse">
              <a:avLst/>
            </a:prstGeom>
            <a:solidFill>
              <a:srgbClr val="00B050"/>
            </a:solidFill>
            <a:ln w="12600">
              <a:solidFill>
                <a:srgbClr val="3333CC"/>
              </a:solidFill>
              <a:miter lim="800000"/>
              <a:headEnd/>
              <a:tailEnd/>
            </a:ln>
          </p:spPr>
          <p:txBody>
            <a:bodyPr wrap="none" anchor="ctr">
              <a:prstTxWarp prst="textNoShape">
                <a:avLst/>
              </a:prstTxWarp>
            </a:bodyPr>
            <a:lstStyle/>
            <a:p>
              <a:endParaRPr lang="en-US"/>
            </a:p>
          </p:txBody>
        </p:sp>
        <p:grpSp>
          <p:nvGrpSpPr>
            <p:cNvPr id="58" name="Group 57"/>
            <p:cNvGrpSpPr/>
            <p:nvPr/>
          </p:nvGrpSpPr>
          <p:grpSpPr>
            <a:xfrm>
              <a:off x="1331640" y="644546"/>
              <a:ext cx="809625" cy="1096471"/>
              <a:chOff x="1331640" y="644546"/>
              <a:chExt cx="809625" cy="1096471"/>
            </a:xfrm>
          </p:grpSpPr>
          <p:pic>
            <p:nvPicPr>
              <p:cNvPr id="59" name="Picture 17"/>
              <p:cNvPicPr>
                <a:picLocks noChangeAspect="1" noChangeArrowheads="1"/>
              </p:cNvPicPr>
              <p:nvPr/>
            </p:nvPicPr>
            <p:blipFill>
              <a:blip r:embed="rId3" cstate="print"/>
              <a:srcRect/>
              <a:stretch>
                <a:fillRect/>
              </a:stretch>
            </p:blipFill>
            <p:spPr bwMode="auto">
              <a:xfrm>
                <a:off x="1331640" y="764704"/>
                <a:ext cx="809625" cy="976313"/>
              </a:xfrm>
              <a:prstGeom prst="rect">
                <a:avLst/>
              </a:prstGeom>
              <a:noFill/>
              <a:ln w="9525">
                <a:noFill/>
                <a:round/>
                <a:headEnd/>
                <a:tailEnd/>
              </a:ln>
            </p:spPr>
          </p:pic>
          <p:sp>
            <p:nvSpPr>
              <p:cNvPr id="60" name="AutoShape 21"/>
              <p:cNvSpPr>
                <a:spLocks noChangeArrowheads="1"/>
              </p:cNvSpPr>
              <p:nvPr/>
            </p:nvSpPr>
            <p:spPr bwMode="auto">
              <a:xfrm flipV="1">
                <a:off x="1629294" y="644546"/>
                <a:ext cx="214313" cy="777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6">
                  <a:lumMod val="75000"/>
                </a:schemeClr>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61" name="Group 60"/>
          <p:cNvGrpSpPr/>
          <p:nvPr/>
        </p:nvGrpSpPr>
        <p:grpSpPr>
          <a:xfrm>
            <a:off x="7020272" y="4471038"/>
            <a:ext cx="188224" cy="447292"/>
            <a:chOff x="1331640" y="644546"/>
            <a:chExt cx="809625" cy="1096471"/>
          </a:xfrm>
        </p:grpSpPr>
        <p:sp>
          <p:nvSpPr>
            <p:cNvPr id="62" name="Oval 18"/>
            <p:cNvSpPr>
              <a:spLocks noChangeArrowheads="1"/>
            </p:cNvSpPr>
            <p:nvPr/>
          </p:nvSpPr>
          <p:spPr bwMode="auto">
            <a:xfrm>
              <a:off x="1473720" y="713110"/>
              <a:ext cx="525463" cy="103188"/>
            </a:xfrm>
            <a:prstGeom prst="ellipse">
              <a:avLst/>
            </a:prstGeom>
            <a:solidFill>
              <a:srgbClr val="00B050"/>
            </a:solidFill>
            <a:ln w="12600">
              <a:solidFill>
                <a:srgbClr val="3333CC"/>
              </a:solidFill>
              <a:miter lim="800000"/>
              <a:headEnd/>
              <a:tailEnd/>
            </a:ln>
          </p:spPr>
          <p:txBody>
            <a:bodyPr wrap="none" anchor="ctr">
              <a:prstTxWarp prst="textNoShape">
                <a:avLst/>
              </a:prstTxWarp>
            </a:bodyPr>
            <a:lstStyle/>
            <a:p>
              <a:endParaRPr lang="en-US"/>
            </a:p>
          </p:txBody>
        </p:sp>
        <p:grpSp>
          <p:nvGrpSpPr>
            <p:cNvPr id="63" name="Group 62"/>
            <p:cNvGrpSpPr/>
            <p:nvPr/>
          </p:nvGrpSpPr>
          <p:grpSpPr>
            <a:xfrm>
              <a:off x="1331640" y="644546"/>
              <a:ext cx="809625" cy="1096471"/>
              <a:chOff x="1331640" y="644546"/>
              <a:chExt cx="809625" cy="1096471"/>
            </a:xfrm>
          </p:grpSpPr>
          <p:pic>
            <p:nvPicPr>
              <p:cNvPr id="64" name="Picture 17"/>
              <p:cNvPicPr>
                <a:picLocks noChangeAspect="1" noChangeArrowheads="1"/>
              </p:cNvPicPr>
              <p:nvPr/>
            </p:nvPicPr>
            <p:blipFill>
              <a:blip r:embed="rId5" cstate="print"/>
              <a:srcRect/>
              <a:stretch>
                <a:fillRect/>
              </a:stretch>
            </p:blipFill>
            <p:spPr bwMode="auto">
              <a:xfrm>
                <a:off x="1331640" y="764704"/>
                <a:ext cx="809625" cy="976313"/>
              </a:xfrm>
              <a:prstGeom prst="rect">
                <a:avLst/>
              </a:prstGeom>
              <a:noFill/>
              <a:ln w="9525">
                <a:noFill/>
                <a:round/>
                <a:headEnd/>
                <a:tailEnd/>
              </a:ln>
            </p:spPr>
          </p:pic>
          <p:sp>
            <p:nvSpPr>
              <p:cNvPr id="65" name="AutoShape 21"/>
              <p:cNvSpPr>
                <a:spLocks noChangeArrowheads="1"/>
              </p:cNvSpPr>
              <p:nvPr/>
            </p:nvSpPr>
            <p:spPr bwMode="auto">
              <a:xfrm flipV="1">
                <a:off x="1629294" y="644546"/>
                <a:ext cx="214313" cy="777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6">
                  <a:lumMod val="75000"/>
                </a:schemeClr>
              </a:solidFill>
              <a:ln w="9360">
                <a:solidFill>
                  <a:srgbClr val="000000"/>
                </a:solidFill>
                <a:miter lim="800000"/>
                <a:headEnd/>
                <a:tailEnd/>
              </a:ln>
            </p:spPr>
            <p:txBody>
              <a:bodyPr wrap="none" anchor="ctr">
                <a:prstTxWarp prst="textNoShape">
                  <a:avLst/>
                </a:prstTxWarp>
              </a:bodyPr>
              <a:lstStyle/>
              <a:p>
                <a:endParaRPr lang="en-US"/>
              </a:p>
            </p:txBody>
          </p:sp>
        </p:grpSp>
      </p:grpSp>
      <p:cxnSp>
        <p:nvCxnSpPr>
          <p:cNvPr id="50" name="Straight Connector 49"/>
          <p:cNvCxnSpPr>
            <a:stCxn id="65" idx="0"/>
          </p:cNvCxnSpPr>
          <p:nvPr/>
        </p:nvCxnSpPr>
        <p:spPr>
          <a:xfrm flipH="1" flipV="1">
            <a:off x="6732240" y="3748413"/>
            <a:ext cx="357231" cy="75435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9" name="Group 371"/>
          <p:cNvGrpSpPr>
            <a:grpSpLocks/>
          </p:cNvGrpSpPr>
          <p:nvPr/>
        </p:nvGrpSpPr>
        <p:grpSpPr bwMode="auto">
          <a:xfrm>
            <a:off x="8103631" y="3645559"/>
            <a:ext cx="165100" cy="155575"/>
            <a:chOff x="1262" y="1899"/>
            <a:chExt cx="145" cy="198"/>
          </a:xfrm>
        </p:grpSpPr>
        <p:sp>
          <p:nvSpPr>
            <p:cNvPr id="70" name="Freeform 372"/>
            <p:cNvSpPr>
              <a:spLocks noChangeArrowheads="1"/>
            </p:cNvSpPr>
            <p:nvPr/>
          </p:nvSpPr>
          <p:spPr bwMode="auto">
            <a:xfrm>
              <a:off x="1343" y="1991"/>
              <a:ext cx="34" cy="41"/>
            </a:xfrm>
            <a:custGeom>
              <a:avLst/>
              <a:gdLst>
                <a:gd name="T0" fmla="*/ 1 w 61"/>
                <a:gd name="T1" fmla="*/ 1 h 74"/>
                <a:gd name="T2" fmla="*/ 1 w 61"/>
                <a:gd name="T3" fmla="*/ 1 h 74"/>
                <a:gd name="T4" fmla="*/ 1 w 61"/>
                <a:gd name="T5" fmla="*/ 1 h 74"/>
                <a:gd name="T6" fmla="*/ 1 w 61"/>
                <a:gd name="T7" fmla="*/ 1 h 74"/>
                <a:gd name="T8" fmla="*/ 1 w 61"/>
                <a:gd name="T9" fmla="*/ 1 h 74"/>
                <a:gd name="T10" fmla="*/ 1 w 61"/>
                <a:gd name="T11" fmla="*/ 1 h 74"/>
                <a:gd name="T12" fmla="*/ 1 w 61"/>
                <a:gd name="T13" fmla="*/ 1 h 74"/>
                <a:gd name="T14" fmla="*/ 0 w 61"/>
                <a:gd name="T15" fmla="*/ 1 h 74"/>
                <a:gd name="T16" fmla="*/ 1 w 61"/>
                <a:gd name="T17" fmla="*/ 2 h 74"/>
                <a:gd name="T18" fmla="*/ 1 w 61"/>
                <a:gd name="T19" fmla="*/ 2 h 74"/>
                <a:gd name="T20" fmla="*/ 1 w 61"/>
                <a:gd name="T21" fmla="*/ 2 h 74"/>
                <a:gd name="T22" fmla="*/ 1 w 61"/>
                <a:gd name="T23" fmla="*/ 2 h 74"/>
                <a:gd name="T24" fmla="*/ 1 w 61"/>
                <a:gd name="T25" fmla="*/ 2 h 74"/>
                <a:gd name="T26" fmla="*/ 1 w 61"/>
                <a:gd name="T27" fmla="*/ 2 h 74"/>
                <a:gd name="T28" fmla="*/ 1 w 61"/>
                <a:gd name="T29" fmla="*/ 3 h 74"/>
                <a:gd name="T30" fmla="*/ 1 w 61"/>
                <a:gd name="T31" fmla="*/ 3 h 74"/>
                <a:gd name="T32" fmla="*/ 1 w 61"/>
                <a:gd name="T33" fmla="*/ 3 h 74"/>
                <a:gd name="T34" fmla="*/ 2 w 61"/>
                <a:gd name="T35" fmla="*/ 3 h 74"/>
                <a:gd name="T36" fmla="*/ 2 w 61"/>
                <a:gd name="T37" fmla="*/ 3 h 74"/>
                <a:gd name="T38" fmla="*/ 2 w 61"/>
                <a:gd name="T39" fmla="*/ 3 h 74"/>
                <a:gd name="T40" fmla="*/ 2 w 61"/>
                <a:gd name="T41" fmla="*/ 3 h 74"/>
                <a:gd name="T42" fmla="*/ 2 w 61"/>
                <a:gd name="T43" fmla="*/ 3 h 74"/>
                <a:gd name="T44" fmla="*/ 2 w 61"/>
                <a:gd name="T45" fmla="*/ 3 h 74"/>
                <a:gd name="T46" fmla="*/ 2 w 61"/>
                <a:gd name="T47" fmla="*/ 3 h 74"/>
                <a:gd name="T48" fmla="*/ 2 w 61"/>
                <a:gd name="T49" fmla="*/ 2 h 74"/>
                <a:gd name="T50" fmla="*/ 2 w 61"/>
                <a:gd name="T51" fmla="*/ 2 h 74"/>
                <a:gd name="T52" fmla="*/ 3 w 61"/>
                <a:gd name="T53" fmla="*/ 2 h 74"/>
                <a:gd name="T54" fmla="*/ 3 w 61"/>
                <a:gd name="T55" fmla="*/ 2 h 74"/>
                <a:gd name="T56" fmla="*/ 3 w 61"/>
                <a:gd name="T57" fmla="*/ 2 h 74"/>
                <a:gd name="T58" fmla="*/ 2 w 61"/>
                <a:gd name="T59" fmla="*/ 2 h 74"/>
                <a:gd name="T60" fmla="*/ 2 w 61"/>
                <a:gd name="T61" fmla="*/ 1 h 74"/>
                <a:gd name="T62" fmla="*/ 2 w 61"/>
                <a:gd name="T63" fmla="*/ 1 h 74"/>
                <a:gd name="T64" fmla="*/ 2 w 61"/>
                <a:gd name="T65" fmla="*/ 1 h 74"/>
                <a:gd name="T66" fmla="*/ 2 w 61"/>
                <a:gd name="T67" fmla="*/ 1 h 74"/>
                <a:gd name="T68" fmla="*/ 2 w 61"/>
                <a:gd name="T69" fmla="*/ 1 h 74"/>
                <a:gd name="T70" fmla="*/ 2 w 61"/>
                <a:gd name="T71" fmla="*/ 1 h 74"/>
                <a:gd name="T72" fmla="*/ 2 w 61"/>
                <a:gd name="T73" fmla="*/ 1 h 74"/>
                <a:gd name="T74" fmla="*/ 1 w 61"/>
                <a:gd name="T75" fmla="*/ 1 h 74"/>
                <a:gd name="T76" fmla="*/ 1 w 61"/>
                <a:gd name="T77" fmla="*/ 0 h 74"/>
                <a:gd name="T78" fmla="*/ 1 w 61"/>
                <a:gd name="T79" fmla="*/ 0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74"/>
                <a:gd name="T122" fmla="*/ 61 w 6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74">
                  <a:moveTo>
                    <a:pt x="19" y="1"/>
                  </a:moveTo>
                  <a:lnTo>
                    <a:pt x="15" y="1"/>
                  </a:lnTo>
                  <a:lnTo>
                    <a:pt x="14" y="2"/>
                  </a:lnTo>
                  <a:lnTo>
                    <a:pt x="12" y="4"/>
                  </a:lnTo>
                  <a:lnTo>
                    <a:pt x="10" y="4"/>
                  </a:lnTo>
                  <a:lnTo>
                    <a:pt x="9" y="6"/>
                  </a:lnTo>
                  <a:lnTo>
                    <a:pt x="6" y="7"/>
                  </a:lnTo>
                  <a:lnTo>
                    <a:pt x="4" y="8"/>
                  </a:lnTo>
                  <a:lnTo>
                    <a:pt x="3" y="12"/>
                  </a:lnTo>
                  <a:lnTo>
                    <a:pt x="3" y="13"/>
                  </a:lnTo>
                  <a:lnTo>
                    <a:pt x="2" y="16"/>
                  </a:lnTo>
                  <a:lnTo>
                    <a:pt x="1" y="17"/>
                  </a:lnTo>
                  <a:lnTo>
                    <a:pt x="1" y="20"/>
                  </a:lnTo>
                  <a:lnTo>
                    <a:pt x="1" y="23"/>
                  </a:lnTo>
                  <a:lnTo>
                    <a:pt x="0" y="26"/>
                  </a:lnTo>
                  <a:lnTo>
                    <a:pt x="0" y="28"/>
                  </a:lnTo>
                  <a:lnTo>
                    <a:pt x="1" y="31"/>
                  </a:lnTo>
                  <a:lnTo>
                    <a:pt x="1" y="35"/>
                  </a:lnTo>
                  <a:lnTo>
                    <a:pt x="1" y="37"/>
                  </a:lnTo>
                  <a:lnTo>
                    <a:pt x="2" y="39"/>
                  </a:lnTo>
                  <a:lnTo>
                    <a:pt x="3" y="43"/>
                  </a:lnTo>
                  <a:lnTo>
                    <a:pt x="3" y="45"/>
                  </a:lnTo>
                  <a:lnTo>
                    <a:pt x="4" y="48"/>
                  </a:lnTo>
                  <a:lnTo>
                    <a:pt x="6" y="51"/>
                  </a:lnTo>
                  <a:lnTo>
                    <a:pt x="9" y="53"/>
                  </a:lnTo>
                  <a:lnTo>
                    <a:pt x="10" y="56"/>
                  </a:lnTo>
                  <a:lnTo>
                    <a:pt x="12" y="59"/>
                  </a:lnTo>
                  <a:lnTo>
                    <a:pt x="14" y="61"/>
                  </a:lnTo>
                  <a:lnTo>
                    <a:pt x="15" y="63"/>
                  </a:lnTo>
                  <a:lnTo>
                    <a:pt x="19" y="64"/>
                  </a:lnTo>
                  <a:lnTo>
                    <a:pt x="21" y="67"/>
                  </a:lnTo>
                  <a:lnTo>
                    <a:pt x="22" y="68"/>
                  </a:lnTo>
                  <a:lnTo>
                    <a:pt x="24" y="70"/>
                  </a:lnTo>
                  <a:lnTo>
                    <a:pt x="27" y="72"/>
                  </a:lnTo>
                  <a:lnTo>
                    <a:pt x="30" y="73"/>
                  </a:lnTo>
                  <a:lnTo>
                    <a:pt x="33" y="73"/>
                  </a:lnTo>
                  <a:lnTo>
                    <a:pt x="34" y="74"/>
                  </a:lnTo>
                  <a:lnTo>
                    <a:pt x="36" y="74"/>
                  </a:lnTo>
                  <a:lnTo>
                    <a:pt x="38" y="74"/>
                  </a:lnTo>
                  <a:lnTo>
                    <a:pt x="42" y="74"/>
                  </a:lnTo>
                  <a:lnTo>
                    <a:pt x="43" y="74"/>
                  </a:lnTo>
                  <a:lnTo>
                    <a:pt x="46" y="73"/>
                  </a:lnTo>
                  <a:lnTo>
                    <a:pt x="48" y="73"/>
                  </a:lnTo>
                  <a:lnTo>
                    <a:pt x="49" y="72"/>
                  </a:lnTo>
                  <a:lnTo>
                    <a:pt x="52" y="70"/>
                  </a:lnTo>
                  <a:lnTo>
                    <a:pt x="54" y="68"/>
                  </a:lnTo>
                  <a:lnTo>
                    <a:pt x="55" y="67"/>
                  </a:lnTo>
                  <a:lnTo>
                    <a:pt x="56" y="64"/>
                  </a:lnTo>
                  <a:lnTo>
                    <a:pt x="57" y="63"/>
                  </a:lnTo>
                  <a:lnTo>
                    <a:pt x="59" y="61"/>
                  </a:lnTo>
                  <a:lnTo>
                    <a:pt x="59" y="59"/>
                  </a:lnTo>
                  <a:lnTo>
                    <a:pt x="60" y="56"/>
                  </a:lnTo>
                  <a:lnTo>
                    <a:pt x="60" y="53"/>
                  </a:lnTo>
                  <a:lnTo>
                    <a:pt x="61" y="51"/>
                  </a:lnTo>
                  <a:lnTo>
                    <a:pt x="61" y="48"/>
                  </a:lnTo>
                  <a:lnTo>
                    <a:pt x="61" y="45"/>
                  </a:lnTo>
                  <a:lnTo>
                    <a:pt x="61" y="43"/>
                  </a:lnTo>
                  <a:lnTo>
                    <a:pt x="61" y="41"/>
                  </a:lnTo>
                  <a:lnTo>
                    <a:pt x="60" y="37"/>
                  </a:lnTo>
                  <a:lnTo>
                    <a:pt x="60" y="35"/>
                  </a:lnTo>
                  <a:lnTo>
                    <a:pt x="59" y="31"/>
                  </a:lnTo>
                  <a:lnTo>
                    <a:pt x="57" y="28"/>
                  </a:lnTo>
                  <a:lnTo>
                    <a:pt x="56" y="26"/>
                  </a:lnTo>
                  <a:lnTo>
                    <a:pt x="55" y="23"/>
                  </a:lnTo>
                  <a:lnTo>
                    <a:pt x="54" y="20"/>
                  </a:lnTo>
                  <a:lnTo>
                    <a:pt x="52" y="17"/>
                  </a:lnTo>
                  <a:lnTo>
                    <a:pt x="49" y="16"/>
                  </a:lnTo>
                  <a:lnTo>
                    <a:pt x="48" y="14"/>
                  </a:lnTo>
                  <a:lnTo>
                    <a:pt x="46" y="12"/>
                  </a:lnTo>
                  <a:lnTo>
                    <a:pt x="43" y="8"/>
                  </a:lnTo>
                  <a:lnTo>
                    <a:pt x="42" y="7"/>
                  </a:lnTo>
                  <a:lnTo>
                    <a:pt x="38" y="6"/>
                  </a:lnTo>
                  <a:lnTo>
                    <a:pt x="36" y="4"/>
                  </a:lnTo>
                  <a:lnTo>
                    <a:pt x="34" y="4"/>
                  </a:lnTo>
                  <a:lnTo>
                    <a:pt x="33" y="2"/>
                  </a:lnTo>
                  <a:lnTo>
                    <a:pt x="30" y="1"/>
                  </a:lnTo>
                  <a:lnTo>
                    <a:pt x="27" y="1"/>
                  </a:lnTo>
                  <a:lnTo>
                    <a:pt x="24" y="0"/>
                  </a:lnTo>
                  <a:lnTo>
                    <a:pt x="22" y="0"/>
                  </a:lnTo>
                  <a:lnTo>
                    <a:pt x="21" y="0"/>
                  </a:lnTo>
                  <a:lnTo>
                    <a:pt x="19" y="1"/>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71" name="Freeform 373"/>
            <p:cNvSpPr>
              <a:spLocks noChangeArrowheads="1"/>
            </p:cNvSpPr>
            <p:nvPr/>
          </p:nvSpPr>
          <p:spPr bwMode="auto">
            <a:xfrm>
              <a:off x="1355" y="1991"/>
              <a:ext cx="16" cy="32"/>
            </a:xfrm>
            <a:custGeom>
              <a:avLst/>
              <a:gdLst>
                <a:gd name="T0" fmla="*/ 1 w 30"/>
                <a:gd name="T1" fmla="*/ 3 h 56"/>
                <a:gd name="T2" fmla="*/ 1 w 30"/>
                <a:gd name="T3" fmla="*/ 3 h 56"/>
                <a:gd name="T4" fmla="*/ 1 w 30"/>
                <a:gd name="T5" fmla="*/ 3 h 56"/>
                <a:gd name="T6" fmla="*/ 1 w 30"/>
                <a:gd name="T7" fmla="*/ 3 h 56"/>
                <a:gd name="T8" fmla="*/ 1 w 30"/>
                <a:gd name="T9" fmla="*/ 2 h 56"/>
                <a:gd name="T10" fmla="*/ 1 w 30"/>
                <a:gd name="T11" fmla="*/ 2 h 56"/>
                <a:gd name="T12" fmla="*/ 1 w 30"/>
                <a:gd name="T13" fmla="*/ 2 h 56"/>
                <a:gd name="T14" fmla="*/ 1 w 30"/>
                <a:gd name="T15" fmla="*/ 2 h 56"/>
                <a:gd name="T16" fmla="*/ 1 w 30"/>
                <a:gd name="T17" fmla="*/ 2 h 56"/>
                <a:gd name="T18" fmla="*/ 1 w 30"/>
                <a:gd name="T19" fmla="*/ 2 h 56"/>
                <a:gd name="T20" fmla="*/ 1 w 30"/>
                <a:gd name="T21" fmla="*/ 2 h 56"/>
                <a:gd name="T22" fmla="*/ 1 w 30"/>
                <a:gd name="T23" fmla="*/ 2 h 56"/>
                <a:gd name="T24" fmla="*/ 1 w 30"/>
                <a:gd name="T25" fmla="*/ 2 h 56"/>
                <a:gd name="T26" fmla="*/ 1 w 30"/>
                <a:gd name="T27" fmla="*/ 2 h 56"/>
                <a:gd name="T28" fmla="*/ 1 w 30"/>
                <a:gd name="T29" fmla="*/ 2 h 56"/>
                <a:gd name="T30" fmla="*/ 1 w 30"/>
                <a:gd name="T31" fmla="*/ 1 h 56"/>
                <a:gd name="T32" fmla="*/ 1 w 30"/>
                <a:gd name="T33" fmla="*/ 1 h 56"/>
                <a:gd name="T34" fmla="*/ 1 w 30"/>
                <a:gd name="T35" fmla="*/ 1 h 56"/>
                <a:gd name="T36" fmla="*/ 1 w 30"/>
                <a:gd name="T37" fmla="*/ 1 h 56"/>
                <a:gd name="T38" fmla="*/ 1 w 30"/>
                <a:gd name="T39" fmla="*/ 1 h 56"/>
                <a:gd name="T40" fmla="*/ 1 w 30"/>
                <a:gd name="T41" fmla="*/ 1 h 56"/>
                <a:gd name="T42" fmla="*/ 1 w 30"/>
                <a:gd name="T43" fmla="*/ 1 h 56"/>
                <a:gd name="T44" fmla="*/ 1 w 30"/>
                <a:gd name="T45" fmla="*/ 1 h 56"/>
                <a:gd name="T46" fmla="*/ 1 w 30"/>
                <a:gd name="T47" fmla="*/ 1 h 56"/>
                <a:gd name="T48" fmla="*/ 1 w 30"/>
                <a:gd name="T49" fmla="*/ 1 h 56"/>
                <a:gd name="T50" fmla="*/ 1 w 30"/>
                <a:gd name="T51" fmla="*/ 1 h 56"/>
                <a:gd name="T52" fmla="*/ 1 w 30"/>
                <a:gd name="T53" fmla="*/ 1 h 56"/>
                <a:gd name="T54" fmla="*/ 1 w 30"/>
                <a:gd name="T55" fmla="*/ 1 h 56"/>
                <a:gd name="T56" fmla="*/ 1 w 30"/>
                <a:gd name="T57" fmla="*/ 1 h 56"/>
                <a:gd name="T58" fmla="*/ 1 w 30"/>
                <a:gd name="T59" fmla="*/ 1 h 56"/>
                <a:gd name="T60" fmla="*/ 1 w 30"/>
                <a:gd name="T61" fmla="*/ 1 h 56"/>
                <a:gd name="T62" fmla="*/ 1 w 30"/>
                <a:gd name="T63" fmla="*/ 0 h 56"/>
                <a:gd name="T64" fmla="*/ 1 w 30"/>
                <a:gd name="T65" fmla="*/ 0 h 56"/>
                <a:gd name="T66" fmla="*/ 0 w 30"/>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56"/>
                <a:gd name="T104" fmla="*/ 30 w 30"/>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56">
                  <a:moveTo>
                    <a:pt x="15" y="56"/>
                  </a:moveTo>
                  <a:lnTo>
                    <a:pt x="17" y="56"/>
                  </a:lnTo>
                  <a:lnTo>
                    <a:pt x="20" y="55"/>
                  </a:lnTo>
                  <a:lnTo>
                    <a:pt x="21" y="54"/>
                  </a:lnTo>
                  <a:lnTo>
                    <a:pt x="23" y="51"/>
                  </a:lnTo>
                  <a:lnTo>
                    <a:pt x="24" y="50"/>
                  </a:lnTo>
                  <a:lnTo>
                    <a:pt x="25" y="49"/>
                  </a:lnTo>
                  <a:lnTo>
                    <a:pt x="26" y="47"/>
                  </a:lnTo>
                  <a:lnTo>
                    <a:pt x="28" y="45"/>
                  </a:lnTo>
                  <a:lnTo>
                    <a:pt x="28" y="42"/>
                  </a:lnTo>
                  <a:lnTo>
                    <a:pt x="30" y="40"/>
                  </a:lnTo>
                  <a:lnTo>
                    <a:pt x="30" y="37"/>
                  </a:lnTo>
                  <a:lnTo>
                    <a:pt x="30" y="36"/>
                  </a:lnTo>
                  <a:lnTo>
                    <a:pt x="30" y="33"/>
                  </a:lnTo>
                  <a:lnTo>
                    <a:pt x="30" y="31"/>
                  </a:lnTo>
                  <a:lnTo>
                    <a:pt x="30" y="28"/>
                  </a:lnTo>
                  <a:lnTo>
                    <a:pt x="30" y="26"/>
                  </a:lnTo>
                  <a:lnTo>
                    <a:pt x="28" y="23"/>
                  </a:lnTo>
                  <a:lnTo>
                    <a:pt x="26" y="21"/>
                  </a:lnTo>
                  <a:lnTo>
                    <a:pt x="26" y="19"/>
                  </a:lnTo>
                  <a:lnTo>
                    <a:pt x="25" y="16"/>
                  </a:lnTo>
                  <a:lnTo>
                    <a:pt x="24" y="14"/>
                  </a:lnTo>
                  <a:lnTo>
                    <a:pt x="23" y="13"/>
                  </a:lnTo>
                  <a:lnTo>
                    <a:pt x="21" y="10"/>
                  </a:lnTo>
                  <a:lnTo>
                    <a:pt x="20" y="9"/>
                  </a:lnTo>
                  <a:lnTo>
                    <a:pt x="17" y="7"/>
                  </a:lnTo>
                  <a:lnTo>
                    <a:pt x="15" y="5"/>
                  </a:lnTo>
                  <a:lnTo>
                    <a:pt x="13" y="4"/>
                  </a:lnTo>
                  <a:lnTo>
                    <a:pt x="12" y="2"/>
                  </a:lnTo>
                  <a:lnTo>
                    <a:pt x="10" y="2"/>
                  </a:lnTo>
                  <a:lnTo>
                    <a:pt x="6" y="1"/>
                  </a:lnTo>
                  <a:lnTo>
                    <a:pt x="5" y="0"/>
                  </a:lnTo>
                  <a:lnTo>
                    <a:pt x="3" y="0"/>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72" name="Freeform 374"/>
            <p:cNvSpPr>
              <a:spLocks noChangeArrowheads="1"/>
            </p:cNvSpPr>
            <p:nvPr/>
          </p:nvSpPr>
          <p:spPr bwMode="auto">
            <a:xfrm>
              <a:off x="1347" y="1993"/>
              <a:ext cx="22" cy="30"/>
            </a:xfrm>
            <a:custGeom>
              <a:avLst/>
              <a:gdLst>
                <a:gd name="T0" fmla="*/ 1 w 38"/>
                <a:gd name="T1" fmla="*/ 2 h 54"/>
                <a:gd name="T2" fmla="*/ 1 w 38"/>
                <a:gd name="T3" fmla="*/ 2 h 54"/>
                <a:gd name="T4" fmla="*/ 1 w 38"/>
                <a:gd name="T5" fmla="*/ 2 h 54"/>
                <a:gd name="T6" fmla="*/ 1 w 38"/>
                <a:gd name="T7" fmla="*/ 2 h 54"/>
                <a:gd name="T8" fmla="*/ 2 w 38"/>
                <a:gd name="T9" fmla="*/ 2 h 54"/>
                <a:gd name="T10" fmla="*/ 2 w 38"/>
                <a:gd name="T11" fmla="*/ 2 h 54"/>
                <a:gd name="T12" fmla="*/ 2 w 38"/>
                <a:gd name="T13" fmla="*/ 2 h 54"/>
                <a:gd name="T14" fmla="*/ 2 w 38"/>
                <a:gd name="T15" fmla="*/ 2 h 54"/>
                <a:gd name="T16" fmla="*/ 2 w 38"/>
                <a:gd name="T17" fmla="*/ 2 h 54"/>
                <a:gd name="T18" fmla="*/ 2 w 38"/>
                <a:gd name="T19" fmla="*/ 2 h 54"/>
                <a:gd name="T20" fmla="*/ 2 w 38"/>
                <a:gd name="T21" fmla="*/ 2 h 54"/>
                <a:gd name="T22" fmla="*/ 2 w 38"/>
                <a:gd name="T23" fmla="*/ 2 h 54"/>
                <a:gd name="T24" fmla="*/ 2 w 38"/>
                <a:gd name="T25" fmla="*/ 2 h 54"/>
                <a:gd name="T26" fmla="*/ 2 w 38"/>
                <a:gd name="T27" fmla="*/ 1 h 54"/>
                <a:gd name="T28" fmla="*/ 2 w 38"/>
                <a:gd name="T29" fmla="*/ 1 h 54"/>
                <a:gd name="T30" fmla="*/ 2 w 38"/>
                <a:gd name="T31" fmla="*/ 1 h 54"/>
                <a:gd name="T32" fmla="*/ 2 w 38"/>
                <a:gd name="T33" fmla="*/ 1 h 54"/>
                <a:gd name="T34" fmla="*/ 2 w 38"/>
                <a:gd name="T35" fmla="*/ 1 h 54"/>
                <a:gd name="T36" fmla="*/ 2 w 38"/>
                <a:gd name="T37" fmla="*/ 1 h 54"/>
                <a:gd name="T38" fmla="*/ 2 w 38"/>
                <a:gd name="T39" fmla="*/ 1 h 54"/>
                <a:gd name="T40" fmla="*/ 2 w 38"/>
                <a:gd name="T41" fmla="*/ 1 h 54"/>
                <a:gd name="T42" fmla="*/ 2 w 38"/>
                <a:gd name="T43" fmla="*/ 1 h 54"/>
                <a:gd name="T44" fmla="*/ 2 w 38"/>
                <a:gd name="T45" fmla="*/ 1 h 54"/>
                <a:gd name="T46" fmla="*/ 2 w 38"/>
                <a:gd name="T47" fmla="*/ 1 h 54"/>
                <a:gd name="T48" fmla="*/ 1 w 38"/>
                <a:gd name="T49" fmla="*/ 1 h 54"/>
                <a:gd name="T50" fmla="*/ 1 w 38"/>
                <a:gd name="T51" fmla="*/ 1 h 54"/>
                <a:gd name="T52" fmla="*/ 1 w 38"/>
                <a:gd name="T53" fmla="*/ 1 h 54"/>
                <a:gd name="T54" fmla="*/ 1 w 38"/>
                <a:gd name="T55" fmla="*/ 1 h 54"/>
                <a:gd name="T56" fmla="*/ 1 w 38"/>
                <a:gd name="T57" fmla="*/ 1 h 54"/>
                <a:gd name="T58" fmla="*/ 1 w 38"/>
                <a:gd name="T59" fmla="*/ 1 h 54"/>
                <a:gd name="T60" fmla="*/ 1 w 38"/>
                <a:gd name="T61" fmla="*/ 1 h 54"/>
                <a:gd name="T62" fmla="*/ 1 w 38"/>
                <a:gd name="T63" fmla="*/ 0 h 54"/>
                <a:gd name="T64" fmla="*/ 1 w 38"/>
                <a:gd name="T65" fmla="*/ 0 h 54"/>
                <a:gd name="T66" fmla="*/ 1 w 38"/>
                <a:gd name="T67" fmla="*/ 0 h 54"/>
                <a:gd name="T68" fmla="*/ 1 w 38"/>
                <a:gd name="T69" fmla="*/ 0 h 54"/>
                <a:gd name="T70" fmla="*/ 0 w 38"/>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54"/>
                <a:gd name="T110" fmla="*/ 38 w 38"/>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54">
                  <a:moveTo>
                    <a:pt x="20" y="54"/>
                  </a:moveTo>
                  <a:lnTo>
                    <a:pt x="24" y="52"/>
                  </a:lnTo>
                  <a:lnTo>
                    <a:pt x="25" y="51"/>
                  </a:lnTo>
                  <a:lnTo>
                    <a:pt x="27" y="49"/>
                  </a:lnTo>
                  <a:lnTo>
                    <a:pt x="28" y="48"/>
                  </a:lnTo>
                  <a:lnTo>
                    <a:pt x="31" y="47"/>
                  </a:lnTo>
                  <a:lnTo>
                    <a:pt x="33" y="44"/>
                  </a:lnTo>
                  <a:lnTo>
                    <a:pt x="34" y="44"/>
                  </a:lnTo>
                  <a:lnTo>
                    <a:pt x="35" y="40"/>
                  </a:lnTo>
                  <a:lnTo>
                    <a:pt x="35" y="39"/>
                  </a:lnTo>
                  <a:lnTo>
                    <a:pt x="37" y="36"/>
                  </a:lnTo>
                  <a:lnTo>
                    <a:pt x="37" y="34"/>
                  </a:lnTo>
                  <a:lnTo>
                    <a:pt x="38" y="33"/>
                  </a:lnTo>
                  <a:lnTo>
                    <a:pt x="38" y="29"/>
                  </a:lnTo>
                  <a:lnTo>
                    <a:pt x="38" y="27"/>
                  </a:lnTo>
                  <a:lnTo>
                    <a:pt x="38" y="25"/>
                  </a:lnTo>
                  <a:lnTo>
                    <a:pt x="37" y="24"/>
                  </a:lnTo>
                  <a:lnTo>
                    <a:pt x="37" y="21"/>
                  </a:lnTo>
                  <a:lnTo>
                    <a:pt x="35" y="19"/>
                  </a:lnTo>
                  <a:lnTo>
                    <a:pt x="34" y="17"/>
                  </a:lnTo>
                  <a:lnTo>
                    <a:pt x="33" y="14"/>
                  </a:lnTo>
                  <a:lnTo>
                    <a:pt x="31" y="13"/>
                  </a:lnTo>
                  <a:lnTo>
                    <a:pt x="29" y="11"/>
                  </a:lnTo>
                  <a:lnTo>
                    <a:pt x="28" y="10"/>
                  </a:lnTo>
                  <a:lnTo>
                    <a:pt x="26" y="8"/>
                  </a:lnTo>
                  <a:lnTo>
                    <a:pt x="25" y="6"/>
                  </a:lnTo>
                  <a:lnTo>
                    <a:pt x="23" y="5"/>
                  </a:lnTo>
                  <a:lnTo>
                    <a:pt x="19" y="4"/>
                  </a:lnTo>
                  <a:lnTo>
                    <a:pt x="18" y="2"/>
                  </a:lnTo>
                  <a:lnTo>
                    <a:pt x="15" y="1"/>
                  </a:lnTo>
                  <a:lnTo>
                    <a:pt x="13" y="1"/>
                  </a:lnTo>
                  <a:lnTo>
                    <a:pt x="11" y="0"/>
                  </a:lnTo>
                  <a:lnTo>
                    <a:pt x="7" y="0"/>
                  </a:lnTo>
                  <a:lnTo>
                    <a:pt x="5" y="0"/>
                  </a:lnTo>
                  <a:lnTo>
                    <a:pt x="2" y="0"/>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73" name="Freeform 375"/>
            <p:cNvSpPr>
              <a:spLocks noChangeArrowheads="1"/>
            </p:cNvSpPr>
            <p:nvPr/>
          </p:nvSpPr>
          <p:spPr bwMode="auto">
            <a:xfrm>
              <a:off x="1347" y="2006"/>
              <a:ext cx="13" cy="15"/>
            </a:xfrm>
            <a:custGeom>
              <a:avLst/>
              <a:gdLst>
                <a:gd name="T0" fmla="*/ 1 w 25"/>
                <a:gd name="T1" fmla="*/ 0 h 28"/>
                <a:gd name="T2" fmla="*/ 1 w 25"/>
                <a:gd name="T3" fmla="*/ 1 h 28"/>
                <a:gd name="T4" fmla="*/ 1 w 25"/>
                <a:gd name="T5" fmla="*/ 1 h 28"/>
                <a:gd name="T6" fmla="*/ 0 w 25"/>
                <a:gd name="T7" fmla="*/ 1 h 28"/>
                <a:gd name="T8" fmla="*/ 0 w 25"/>
                <a:gd name="T9" fmla="*/ 1 h 28"/>
                <a:gd name="T10" fmla="*/ 0 w 25"/>
                <a:gd name="T11" fmla="*/ 1 h 28"/>
                <a:gd name="T12" fmla="*/ 0 w 25"/>
                <a:gd name="T13" fmla="*/ 1 h 28"/>
                <a:gd name="T14" fmla="*/ 0 w 25"/>
                <a:gd name="T15" fmla="*/ 1 h 28"/>
                <a:gd name="T16" fmla="*/ 0 w 25"/>
                <a:gd name="T17" fmla="*/ 1 h 28"/>
                <a:gd name="T18" fmla="*/ 0 w 25"/>
                <a:gd name="T19" fmla="*/ 1 h 28"/>
                <a:gd name="T20" fmla="*/ 1 w 25"/>
                <a:gd name="T21" fmla="*/ 1 h 28"/>
                <a:gd name="T22" fmla="*/ 1 w 25"/>
                <a:gd name="T23" fmla="*/ 1 h 28"/>
                <a:gd name="T24" fmla="*/ 1 w 25"/>
                <a:gd name="T25" fmla="*/ 1 h 28"/>
                <a:gd name="T26" fmla="*/ 1 w 25"/>
                <a:gd name="T27" fmla="*/ 1 h 28"/>
                <a:gd name="T28" fmla="*/ 1 w 25"/>
                <a:gd name="T29" fmla="*/ 1 h 28"/>
                <a:gd name="T30" fmla="*/ 1 w 25"/>
                <a:gd name="T31" fmla="*/ 1 h 28"/>
                <a:gd name="T32" fmla="*/ 1 w 25"/>
                <a:gd name="T33" fmla="*/ 1 h 28"/>
                <a:gd name="T34" fmla="*/ 1 w 25"/>
                <a:gd name="T35" fmla="*/ 1 h 28"/>
                <a:gd name="T36" fmla="*/ 1 w 25"/>
                <a:gd name="T37" fmla="*/ 1 h 28"/>
                <a:gd name="T38" fmla="*/ 1 w 25"/>
                <a:gd name="T39" fmla="*/ 1 h 28"/>
                <a:gd name="T40" fmla="*/ 1 w 25"/>
                <a:gd name="T41" fmla="*/ 1 h 28"/>
                <a:gd name="T42" fmla="*/ 1 w 25"/>
                <a:gd name="T43" fmla="*/ 1 h 28"/>
                <a:gd name="T44" fmla="*/ 1 w 25"/>
                <a:gd name="T45" fmla="*/ 1 h 28"/>
                <a:gd name="T46" fmla="*/ 1 w 25"/>
                <a:gd name="T47" fmla="*/ 1 h 28"/>
                <a:gd name="T48" fmla="*/ 1 w 25"/>
                <a:gd name="T49" fmla="*/ 1 h 28"/>
                <a:gd name="T50" fmla="*/ 1 w 25"/>
                <a:gd name="T51" fmla="*/ 1 h 28"/>
                <a:gd name="T52" fmla="*/ 1 w 25"/>
                <a:gd name="T53" fmla="*/ 1 h 28"/>
                <a:gd name="T54" fmla="*/ 1 w 25"/>
                <a:gd name="T55" fmla="*/ 1 h 28"/>
                <a:gd name="T56" fmla="*/ 1 w 25"/>
                <a:gd name="T57" fmla="*/ 1 h 28"/>
                <a:gd name="T58" fmla="*/ 1 w 25"/>
                <a:gd name="T59" fmla="*/ 1 h 28"/>
                <a:gd name="T60" fmla="*/ 1 w 25"/>
                <a:gd name="T61" fmla="*/ 1 h 28"/>
                <a:gd name="T62" fmla="*/ 1 w 25"/>
                <a:gd name="T63" fmla="*/ 0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8"/>
                <a:gd name="T98" fmla="*/ 25 w 25"/>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8">
                  <a:moveTo>
                    <a:pt x="10" y="0"/>
                  </a:moveTo>
                  <a:lnTo>
                    <a:pt x="9" y="0"/>
                  </a:lnTo>
                  <a:lnTo>
                    <a:pt x="7" y="1"/>
                  </a:lnTo>
                  <a:lnTo>
                    <a:pt x="6" y="1"/>
                  </a:lnTo>
                  <a:lnTo>
                    <a:pt x="5" y="2"/>
                  </a:lnTo>
                  <a:lnTo>
                    <a:pt x="4" y="2"/>
                  </a:lnTo>
                  <a:lnTo>
                    <a:pt x="4" y="4"/>
                  </a:lnTo>
                  <a:lnTo>
                    <a:pt x="2" y="5"/>
                  </a:lnTo>
                  <a:lnTo>
                    <a:pt x="2" y="6"/>
                  </a:lnTo>
                  <a:lnTo>
                    <a:pt x="0" y="7"/>
                  </a:lnTo>
                  <a:lnTo>
                    <a:pt x="0" y="8"/>
                  </a:lnTo>
                  <a:lnTo>
                    <a:pt x="0" y="10"/>
                  </a:lnTo>
                  <a:lnTo>
                    <a:pt x="0" y="12"/>
                  </a:lnTo>
                  <a:lnTo>
                    <a:pt x="0" y="13"/>
                  </a:lnTo>
                  <a:lnTo>
                    <a:pt x="0" y="14"/>
                  </a:lnTo>
                  <a:lnTo>
                    <a:pt x="0" y="15"/>
                  </a:lnTo>
                  <a:lnTo>
                    <a:pt x="0" y="16"/>
                  </a:lnTo>
                  <a:lnTo>
                    <a:pt x="0" y="18"/>
                  </a:lnTo>
                  <a:lnTo>
                    <a:pt x="2" y="19"/>
                  </a:lnTo>
                  <a:lnTo>
                    <a:pt x="2" y="20"/>
                  </a:lnTo>
                  <a:lnTo>
                    <a:pt x="4" y="20"/>
                  </a:lnTo>
                  <a:lnTo>
                    <a:pt x="4" y="22"/>
                  </a:lnTo>
                  <a:lnTo>
                    <a:pt x="5" y="23"/>
                  </a:lnTo>
                  <a:lnTo>
                    <a:pt x="6" y="24"/>
                  </a:lnTo>
                  <a:lnTo>
                    <a:pt x="6" y="26"/>
                  </a:lnTo>
                  <a:lnTo>
                    <a:pt x="7" y="26"/>
                  </a:lnTo>
                  <a:lnTo>
                    <a:pt x="9" y="26"/>
                  </a:lnTo>
                  <a:lnTo>
                    <a:pt x="9" y="27"/>
                  </a:lnTo>
                  <a:lnTo>
                    <a:pt x="10" y="27"/>
                  </a:lnTo>
                  <a:lnTo>
                    <a:pt x="11" y="27"/>
                  </a:lnTo>
                  <a:lnTo>
                    <a:pt x="11" y="28"/>
                  </a:lnTo>
                  <a:lnTo>
                    <a:pt x="13" y="28"/>
                  </a:lnTo>
                  <a:lnTo>
                    <a:pt x="14" y="28"/>
                  </a:lnTo>
                  <a:lnTo>
                    <a:pt x="15" y="28"/>
                  </a:lnTo>
                  <a:lnTo>
                    <a:pt x="16" y="28"/>
                  </a:lnTo>
                  <a:lnTo>
                    <a:pt x="18" y="27"/>
                  </a:lnTo>
                  <a:lnTo>
                    <a:pt x="19" y="27"/>
                  </a:lnTo>
                  <a:lnTo>
                    <a:pt x="20" y="26"/>
                  </a:lnTo>
                  <a:lnTo>
                    <a:pt x="21" y="26"/>
                  </a:lnTo>
                  <a:lnTo>
                    <a:pt x="21" y="24"/>
                  </a:lnTo>
                  <a:lnTo>
                    <a:pt x="24" y="23"/>
                  </a:lnTo>
                  <a:lnTo>
                    <a:pt x="24" y="22"/>
                  </a:lnTo>
                  <a:lnTo>
                    <a:pt x="25" y="20"/>
                  </a:lnTo>
                  <a:lnTo>
                    <a:pt x="25" y="19"/>
                  </a:lnTo>
                  <a:lnTo>
                    <a:pt x="25" y="18"/>
                  </a:lnTo>
                  <a:lnTo>
                    <a:pt x="25" y="16"/>
                  </a:lnTo>
                  <a:lnTo>
                    <a:pt x="25" y="15"/>
                  </a:lnTo>
                  <a:lnTo>
                    <a:pt x="25" y="14"/>
                  </a:lnTo>
                  <a:lnTo>
                    <a:pt x="25" y="13"/>
                  </a:lnTo>
                  <a:lnTo>
                    <a:pt x="25" y="12"/>
                  </a:lnTo>
                  <a:lnTo>
                    <a:pt x="24" y="10"/>
                  </a:lnTo>
                  <a:lnTo>
                    <a:pt x="24" y="8"/>
                  </a:lnTo>
                  <a:lnTo>
                    <a:pt x="24" y="7"/>
                  </a:lnTo>
                  <a:lnTo>
                    <a:pt x="21" y="7"/>
                  </a:lnTo>
                  <a:lnTo>
                    <a:pt x="21" y="6"/>
                  </a:lnTo>
                  <a:lnTo>
                    <a:pt x="20" y="5"/>
                  </a:lnTo>
                  <a:lnTo>
                    <a:pt x="19" y="4"/>
                  </a:lnTo>
                  <a:lnTo>
                    <a:pt x="18" y="2"/>
                  </a:lnTo>
                  <a:lnTo>
                    <a:pt x="16" y="2"/>
                  </a:lnTo>
                  <a:lnTo>
                    <a:pt x="16" y="1"/>
                  </a:lnTo>
                  <a:lnTo>
                    <a:pt x="15" y="1"/>
                  </a:lnTo>
                  <a:lnTo>
                    <a:pt x="14" y="1"/>
                  </a:lnTo>
                  <a:lnTo>
                    <a:pt x="13" y="0"/>
                  </a:lnTo>
                  <a:lnTo>
                    <a:pt x="11" y="0"/>
                  </a:lnTo>
                  <a:lnTo>
                    <a:pt x="10"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74" name="Freeform 376"/>
            <p:cNvSpPr>
              <a:spLocks noChangeArrowheads="1"/>
            </p:cNvSpPr>
            <p:nvPr/>
          </p:nvSpPr>
          <p:spPr bwMode="auto">
            <a:xfrm>
              <a:off x="1347" y="1996"/>
              <a:ext cx="6" cy="7"/>
            </a:xfrm>
            <a:custGeom>
              <a:avLst/>
              <a:gdLst>
                <a:gd name="T0" fmla="*/ 1 w 12"/>
                <a:gd name="T1" fmla="*/ 1 h 14"/>
                <a:gd name="T2" fmla="*/ 1 w 12"/>
                <a:gd name="T3" fmla="*/ 1 h 14"/>
                <a:gd name="T4" fmla="*/ 0 w 12"/>
                <a:gd name="T5" fmla="*/ 1 h 14"/>
                <a:gd name="T6" fmla="*/ 0 w 12"/>
                <a:gd name="T7" fmla="*/ 1 h 14"/>
                <a:gd name="T8" fmla="*/ 0 w 12"/>
                <a:gd name="T9" fmla="*/ 1 h 14"/>
                <a:gd name="T10" fmla="*/ 0 w 12"/>
                <a:gd name="T11" fmla="*/ 1 h 14"/>
                <a:gd name="T12" fmla="*/ 0 w 12"/>
                <a:gd name="T13" fmla="*/ 1 h 14"/>
                <a:gd name="T14" fmla="*/ 0 w 12"/>
                <a:gd name="T15" fmla="*/ 1 h 14"/>
                <a:gd name="T16" fmla="*/ 0 w 12"/>
                <a:gd name="T17" fmla="*/ 1 h 14"/>
                <a:gd name="T18" fmla="*/ 1 w 12"/>
                <a:gd name="T19" fmla="*/ 1 h 14"/>
                <a:gd name="T20" fmla="*/ 1 w 12"/>
                <a:gd name="T21" fmla="*/ 1 h 14"/>
                <a:gd name="T22" fmla="*/ 1 w 12"/>
                <a:gd name="T23" fmla="*/ 1 h 14"/>
                <a:gd name="T24" fmla="*/ 1 w 12"/>
                <a:gd name="T25" fmla="*/ 1 h 14"/>
                <a:gd name="T26" fmla="*/ 1 w 12"/>
                <a:gd name="T27" fmla="*/ 1 h 14"/>
                <a:gd name="T28" fmla="*/ 1 w 12"/>
                <a:gd name="T29" fmla="*/ 1 h 14"/>
                <a:gd name="T30" fmla="*/ 1 w 12"/>
                <a:gd name="T31" fmla="*/ 1 h 14"/>
                <a:gd name="T32" fmla="*/ 1 w 12"/>
                <a:gd name="T33" fmla="*/ 1 h 14"/>
                <a:gd name="T34" fmla="*/ 1 w 12"/>
                <a:gd name="T35" fmla="*/ 1 h 14"/>
                <a:gd name="T36" fmla="*/ 1 w 12"/>
                <a:gd name="T37" fmla="*/ 1 h 14"/>
                <a:gd name="T38" fmla="*/ 1 w 12"/>
                <a:gd name="T39" fmla="*/ 1 h 14"/>
                <a:gd name="T40" fmla="*/ 1 w 12"/>
                <a:gd name="T41" fmla="*/ 1 h 14"/>
                <a:gd name="T42" fmla="*/ 1 w 12"/>
                <a:gd name="T43" fmla="*/ 1 h 14"/>
                <a:gd name="T44" fmla="*/ 1 w 12"/>
                <a:gd name="T45" fmla="*/ 1 h 14"/>
                <a:gd name="T46" fmla="*/ 1 w 12"/>
                <a:gd name="T47" fmla="*/ 1 h 14"/>
                <a:gd name="T48" fmla="*/ 1 w 12"/>
                <a:gd name="T49" fmla="*/ 1 h 14"/>
                <a:gd name="T50" fmla="*/ 1 w 12"/>
                <a:gd name="T51" fmla="*/ 1 h 14"/>
                <a:gd name="T52" fmla="*/ 1 w 12"/>
                <a:gd name="T53" fmla="*/ 1 h 14"/>
                <a:gd name="T54" fmla="*/ 1 w 12"/>
                <a:gd name="T55" fmla="*/ 1 h 14"/>
                <a:gd name="T56" fmla="*/ 1 w 12"/>
                <a:gd name="T57" fmla="*/ 1 h 14"/>
                <a:gd name="T58" fmla="*/ 1 w 12"/>
                <a:gd name="T59" fmla="*/ 1 h 14"/>
                <a:gd name="T60" fmla="*/ 1 w 12"/>
                <a:gd name="T61" fmla="*/ 1 h 14"/>
                <a:gd name="T62" fmla="*/ 1 w 12"/>
                <a:gd name="T63" fmla="*/ 1 h 14"/>
                <a:gd name="T64" fmla="*/ 1 w 12"/>
                <a:gd name="T65" fmla="*/ 1 h 14"/>
                <a:gd name="T66" fmla="*/ 1 w 12"/>
                <a:gd name="T67" fmla="*/ 1 h 14"/>
                <a:gd name="T68" fmla="*/ 1 w 12"/>
                <a:gd name="T69" fmla="*/ 1 h 14"/>
                <a:gd name="T70" fmla="*/ 1 w 12"/>
                <a:gd name="T71" fmla="*/ 0 h 14"/>
                <a:gd name="T72" fmla="*/ 1 w 12"/>
                <a:gd name="T73" fmla="*/ 0 h 14"/>
                <a:gd name="T74" fmla="*/ 1 w 12"/>
                <a:gd name="T75" fmla="*/ 0 h 14"/>
                <a:gd name="T76" fmla="*/ 1 w 12"/>
                <a:gd name="T77" fmla="*/ 1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14"/>
                <a:gd name="T119" fmla="*/ 12 w 12"/>
                <a:gd name="T120" fmla="*/ 14 h 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14">
                  <a:moveTo>
                    <a:pt x="3" y="1"/>
                  </a:moveTo>
                  <a:lnTo>
                    <a:pt x="1" y="1"/>
                  </a:lnTo>
                  <a:lnTo>
                    <a:pt x="0" y="1"/>
                  </a:lnTo>
                  <a:lnTo>
                    <a:pt x="0" y="2"/>
                  </a:lnTo>
                  <a:lnTo>
                    <a:pt x="0" y="5"/>
                  </a:lnTo>
                  <a:lnTo>
                    <a:pt x="0" y="6"/>
                  </a:lnTo>
                  <a:lnTo>
                    <a:pt x="0" y="7"/>
                  </a:lnTo>
                  <a:lnTo>
                    <a:pt x="0" y="8"/>
                  </a:lnTo>
                  <a:lnTo>
                    <a:pt x="0" y="9"/>
                  </a:lnTo>
                  <a:lnTo>
                    <a:pt x="1" y="9"/>
                  </a:lnTo>
                  <a:lnTo>
                    <a:pt x="1" y="10"/>
                  </a:lnTo>
                  <a:lnTo>
                    <a:pt x="3" y="12"/>
                  </a:lnTo>
                  <a:lnTo>
                    <a:pt x="4" y="13"/>
                  </a:lnTo>
                  <a:lnTo>
                    <a:pt x="5" y="13"/>
                  </a:lnTo>
                  <a:lnTo>
                    <a:pt x="5" y="14"/>
                  </a:lnTo>
                  <a:lnTo>
                    <a:pt x="6" y="14"/>
                  </a:lnTo>
                  <a:lnTo>
                    <a:pt x="8" y="14"/>
                  </a:lnTo>
                  <a:lnTo>
                    <a:pt x="9" y="14"/>
                  </a:lnTo>
                  <a:lnTo>
                    <a:pt x="11" y="14"/>
                  </a:lnTo>
                  <a:lnTo>
                    <a:pt x="11" y="13"/>
                  </a:lnTo>
                  <a:lnTo>
                    <a:pt x="12" y="13"/>
                  </a:lnTo>
                  <a:lnTo>
                    <a:pt x="12" y="12"/>
                  </a:lnTo>
                  <a:lnTo>
                    <a:pt x="12" y="10"/>
                  </a:lnTo>
                  <a:lnTo>
                    <a:pt x="12" y="9"/>
                  </a:lnTo>
                  <a:lnTo>
                    <a:pt x="12" y="8"/>
                  </a:lnTo>
                  <a:lnTo>
                    <a:pt x="12" y="7"/>
                  </a:lnTo>
                  <a:lnTo>
                    <a:pt x="12" y="6"/>
                  </a:lnTo>
                  <a:lnTo>
                    <a:pt x="11" y="6"/>
                  </a:lnTo>
                  <a:lnTo>
                    <a:pt x="11" y="5"/>
                  </a:lnTo>
                  <a:lnTo>
                    <a:pt x="9" y="5"/>
                  </a:lnTo>
                  <a:lnTo>
                    <a:pt x="9" y="2"/>
                  </a:lnTo>
                  <a:lnTo>
                    <a:pt x="8" y="2"/>
                  </a:lnTo>
                  <a:lnTo>
                    <a:pt x="8" y="1"/>
                  </a:lnTo>
                  <a:lnTo>
                    <a:pt x="6" y="1"/>
                  </a:lnTo>
                  <a:lnTo>
                    <a:pt x="5" y="1"/>
                  </a:lnTo>
                  <a:lnTo>
                    <a:pt x="5" y="0"/>
                  </a:lnTo>
                  <a:lnTo>
                    <a:pt x="4" y="0"/>
                  </a:lnTo>
                  <a:lnTo>
                    <a:pt x="3" y="0"/>
                  </a:lnTo>
                  <a:lnTo>
                    <a:pt x="3" y="1"/>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75" name="Freeform 377"/>
            <p:cNvSpPr>
              <a:spLocks noChangeArrowheads="1"/>
            </p:cNvSpPr>
            <p:nvPr/>
          </p:nvSpPr>
          <p:spPr bwMode="auto">
            <a:xfrm>
              <a:off x="1360" y="2018"/>
              <a:ext cx="6" cy="6"/>
            </a:xfrm>
            <a:custGeom>
              <a:avLst/>
              <a:gdLst>
                <a:gd name="T0" fmla="*/ 0 w 14"/>
                <a:gd name="T1" fmla="*/ 0 h 13"/>
                <a:gd name="T2" fmla="*/ 0 w 14"/>
                <a:gd name="T3" fmla="*/ 0 h 13"/>
                <a:gd name="T4" fmla="*/ 0 w 14"/>
                <a:gd name="T5" fmla="*/ 0 h 13"/>
                <a:gd name="T6" fmla="*/ 0 w 14"/>
                <a:gd name="T7" fmla="*/ 0 h 13"/>
                <a:gd name="T8" fmla="*/ 0 w 14"/>
                <a:gd name="T9" fmla="*/ 0 h 13"/>
                <a:gd name="T10" fmla="*/ 0 w 14"/>
                <a:gd name="T11" fmla="*/ 0 h 13"/>
                <a:gd name="T12" fmla="*/ 0 w 14"/>
                <a:gd name="T13" fmla="*/ 0 h 13"/>
                <a:gd name="T14" fmla="*/ 0 w 14"/>
                <a:gd name="T15" fmla="*/ 0 h 13"/>
                <a:gd name="T16" fmla="*/ 0 w 14"/>
                <a:gd name="T17" fmla="*/ 0 h 13"/>
                <a:gd name="T18" fmla="*/ 0 w 14"/>
                <a:gd name="T19" fmla="*/ 0 h 13"/>
                <a:gd name="T20" fmla="*/ 0 w 14"/>
                <a:gd name="T21" fmla="*/ 0 h 13"/>
                <a:gd name="T22" fmla="*/ 0 w 14"/>
                <a:gd name="T23" fmla="*/ 0 h 13"/>
                <a:gd name="T24" fmla="*/ 0 w 14"/>
                <a:gd name="T25" fmla="*/ 0 h 13"/>
                <a:gd name="T26" fmla="*/ 0 w 14"/>
                <a:gd name="T27" fmla="*/ 0 h 13"/>
                <a:gd name="T28" fmla="*/ 0 w 14"/>
                <a:gd name="T29" fmla="*/ 0 h 13"/>
                <a:gd name="T30" fmla="*/ 0 w 14"/>
                <a:gd name="T31" fmla="*/ 0 h 13"/>
                <a:gd name="T32" fmla="*/ 0 w 14"/>
                <a:gd name="T33" fmla="*/ 0 h 13"/>
                <a:gd name="T34" fmla="*/ 0 w 14"/>
                <a:gd name="T35" fmla="*/ 0 h 13"/>
                <a:gd name="T36" fmla="*/ 0 w 14"/>
                <a:gd name="T37" fmla="*/ 0 h 13"/>
                <a:gd name="T38" fmla="*/ 0 w 14"/>
                <a:gd name="T39" fmla="*/ 0 h 13"/>
                <a:gd name="T40" fmla="*/ 0 w 14"/>
                <a:gd name="T41" fmla="*/ 0 h 13"/>
                <a:gd name="T42" fmla="*/ 0 w 14"/>
                <a:gd name="T43" fmla="*/ 0 h 13"/>
                <a:gd name="T44" fmla="*/ 0 w 14"/>
                <a:gd name="T45" fmla="*/ 0 h 13"/>
                <a:gd name="T46" fmla="*/ 0 w 14"/>
                <a:gd name="T47" fmla="*/ 0 h 13"/>
                <a:gd name="T48" fmla="*/ 0 w 14"/>
                <a:gd name="T49" fmla="*/ 0 h 13"/>
                <a:gd name="T50" fmla="*/ 0 w 14"/>
                <a:gd name="T51" fmla="*/ 0 h 13"/>
                <a:gd name="T52" fmla="*/ 0 w 14"/>
                <a:gd name="T53" fmla="*/ 0 h 13"/>
                <a:gd name="T54" fmla="*/ 0 w 14"/>
                <a:gd name="T55" fmla="*/ 0 h 13"/>
                <a:gd name="T56" fmla="*/ 0 w 14"/>
                <a:gd name="T57" fmla="*/ 0 h 13"/>
                <a:gd name="T58" fmla="*/ 0 w 14"/>
                <a:gd name="T59" fmla="*/ 0 h 13"/>
                <a:gd name="T60" fmla="*/ 0 w 14"/>
                <a:gd name="T61" fmla="*/ 0 h 13"/>
                <a:gd name="T62" fmla="*/ 0 w 14"/>
                <a:gd name="T63" fmla="*/ 0 h 13"/>
                <a:gd name="T64" fmla="*/ 0 w 14"/>
                <a:gd name="T65" fmla="*/ 0 h 13"/>
                <a:gd name="T66" fmla="*/ 0 w 14"/>
                <a:gd name="T67" fmla="*/ 0 h 13"/>
                <a:gd name="T68" fmla="*/ 0 w 14"/>
                <a:gd name="T69" fmla="*/ 0 h 13"/>
                <a:gd name="T70" fmla="*/ 0 w 14"/>
                <a:gd name="T71" fmla="*/ 0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3"/>
                <a:gd name="T110" fmla="*/ 14 w 14"/>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3">
                  <a:moveTo>
                    <a:pt x="4" y="1"/>
                  </a:moveTo>
                  <a:lnTo>
                    <a:pt x="2" y="1"/>
                  </a:lnTo>
                  <a:lnTo>
                    <a:pt x="2" y="2"/>
                  </a:lnTo>
                  <a:lnTo>
                    <a:pt x="0" y="2"/>
                  </a:lnTo>
                  <a:lnTo>
                    <a:pt x="0" y="3"/>
                  </a:lnTo>
                  <a:lnTo>
                    <a:pt x="0" y="4"/>
                  </a:lnTo>
                  <a:lnTo>
                    <a:pt x="0" y="5"/>
                  </a:lnTo>
                  <a:lnTo>
                    <a:pt x="0" y="6"/>
                  </a:lnTo>
                  <a:lnTo>
                    <a:pt x="2" y="6"/>
                  </a:lnTo>
                  <a:lnTo>
                    <a:pt x="2" y="7"/>
                  </a:lnTo>
                  <a:lnTo>
                    <a:pt x="2" y="9"/>
                  </a:lnTo>
                  <a:lnTo>
                    <a:pt x="4" y="9"/>
                  </a:lnTo>
                  <a:lnTo>
                    <a:pt x="4" y="11"/>
                  </a:lnTo>
                  <a:lnTo>
                    <a:pt x="5" y="11"/>
                  </a:lnTo>
                  <a:lnTo>
                    <a:pt x="5" y="12"/>
                  </a:lnTo>
                  <a:lnTo>
                    <a:pt x="6" y="12"/>
                  </a:lnTo>
                  <a:lnTo>
                    <a:pt x="7" y="13"/>
                  </a:lnTo>
                  <a:lnTo>
                    <a:pt x="8" y="13"/>
                  </a:lnTo>
                  <a:lnTo>
                    <a:pt x="9" y="13"/>
                  </a:lnTo>
                  <a:lnTo>
                    <a:pt x="10" y="13"/>
                  </a:lnTo>
                  <a:lnTo>
                    <a:pt x="13" y="12"/>
                  </a:lnTo>
                  <a:lnTo>
                    <a:pt x="14" y="11"/>
                  </a:lnTo>
                  <a:lnTo>
                    <a:pt x="14" y="9"/>
                  </a:lnTo>
                  <a:lnTo>
                    <a:pt x="14" y="7"/>
                  </a:lnTo>
                  <a:lnTo>
                    <a:pt x="14" y="6"/>
                  </a:lnTo>
                  <a:lnTo>
                    <a:pt x="13" y="5"/>
                  </a:lnTo>
                  <a:lnTo>
                    <a:pt x="13" y="4"/>
                  </a:lnTo>
                  <a:lnTo>
                    <a:pt x="10" y="3"/>
                  </a:lnTo>
                  <a:lnTo>
                    <a:pt x="10" y="2"/>
                  </a:lnTo>
                  <a:lnTo>
                    <a:pt x="9" y="2"/>
                  </a:lnTo>
                  <a:lnTo>
                    <a:pt x="8" y="1"/>
                  </a:lnTo>
                  <a:lnTo>
                    <a:pt x="7" y="1"/>
                  </a:lnTo>
                  <a:lnTo>
                    <a:pt x="6" y="1"/>
                  </a:lnTo>
                  <a:lnTo>
                    <a:pt x="6" y="0"/>
                  </a:lnTo>
                  <a:lnTo>
                    <a:pt x="5" y="0"/>
                  </a:lnTo>
                  <a:lnTo>
                    <a:pt x="4" y="1"/>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76" name="Freeform 378"/>
            <p:cNvSpPr>
              <a:spLocks noChangeArrowheads="1"/>
            </p:cNvSpPr>
            <p:nvPr/>
          </p:nvSpPr>
          <p:spPr bwMode="auto">
            <a:xfrm>
              <a:off x="1353" y="2024"/>
              <a:ext cx="7" cy="7"/>
            </a:xfrm>
            <a:custGeom>
              <a:avLst/>
              <a:gdLst>
                <a:gd name="T0" fmla="*/ 1 w 14"/>
                <a:gd name="T1" fmla="*/ 0 h 13"/>
                <a:gd name="T2" fmla="*/ 1 w 14"/>
                <a:gd name="T3" fmla="*/ 0 h 13"/>
                <a:gd name="T4" fmla="*/ 1 w 14"/>
                <a:gd name="T5" fmla="*/ 1 h 13"/>
                <a:gd name="T6" fmla="*/ 0 w 14"/>
                <a:gd name="T7" fmla="*/ 1 h 13"/>
                <a:gd name="T8" fmla="*/ 0 w 14"/>
                <a:gd name="T9" fmla="*/ 1 h 13"/>
                <a:gd name="T10" fmla="*/ 0 w 14"/>
                <a:gd name="T11" fmla="*/ 1 h 13"/>
                <a:gd name="T12" fmla="*/ 0 w 14"/>
                <a:gd name="T13" fmla="*/ 1 h 13"/>
                <a:gd name="T14" fmla="*/ 1 w 14"/>
                <a:gd name="T15" fmla="*/ 1 h 13"/>
                <a:gd name="T16" fmla="*/ 1 w 14"/>
                <a:gd name="T17" fmla="*/ 1 h 13"/>
                <a:gd name="T18" fmla="*/ 1 w 14"/>
                <a:gd name="T19" fmla="*/ 1 h 13"/>
                <a:gd name="T20" fmla="*/ 1 w 14"/>
                <a:gd name="T21" fmla="*/ 1 h 13"/>
                <a:gd name="T22" fmla="*/ 1 w 14"/>
                <a:gd name="T23" fmla="*/ 1 h 13"/>
                <a:gd name="T24" fmla="*/ 1 w 14"/>
                <a:gd name="T25" fmla="*/ 1 h 13"/>
                <a:gd name="T26" fmla="*/ 1 w 14"/>
                <a:gd name="T27" fmla="*/ 1 h 13"/>
                <a:gd name="T28" fmla="*/ 1 w 14"/>
                <a:gd name="T29" fmla="*/ 1 h 13"/>
                <a:gd name="T30" fmla="*/ 1 w 14"/>
                <a:gd name="T31" fmla="*/ 1 h 13"/>
                <a:gd name="T32" fmla="*/ 1 w 14"/>
                <a:gd name="T33" fmla="*/ 1 h 13"/>
                <a:gd name="T34" fmla="*/ 1 w 14"/>
                <a:gd name="T35" fmla="*/ 1 h 13"/>
                <a:gd name="T36" fmla="*/ 1 w 14"/>
                <a:gd name="T37" fmla="*/ 1 h 13"/>
                <a:gd name="T38" fmla="*/ 1 w 14"/>
                <a:gd name="T39" fmla="*/ 1 h 13"/>
                <a:gd name="T40" fmla="*/ 1 w 14"/>
                <a:gd name="T41" fmla="*/ 1 h 13"/>
                <a:gd name="T42" fmla="*/ 1 w 14"/>
                <a:gd name="T43" fmla="*/ 1 h 13"/>
                <a:gd name="T44" fmla="*/ 1 w 14"/>
                <a:gd name="T45" fmla="*/ 1 h 13"/>
                <a:gd name="T46" fmla="*/ 1 w 14"/>
                <a:gd name="T47" fmla="*/ 1 h 13"/>
                <a:gd name="T48" fmla="*/ 1 w 14"/>
                <a:gd name="T49" fmla="*/ 1 h 13"/>
                <a:gd name="T50" fmla="*/ 1 w 14"/>
                <a:gd name="T51" fmla="*/ 1 h 13"/>
                <a:gd name="T52" fmla="*/ 1 w 14"/>
                <a:gd name="T53" fmla="*/ 1 h 13"/>
                <a:gd name="T54" fmla="*/ 1 w 14"/>
                <a:gd name="T55" fmla="*/ 1 h 13"/>
                <a:gd name="T56" fmla="*/ 1 w 14"/>
                <a:gd name="T57" fmla="*/ 1 h 13"/>
                <a:gd name="T58" fmla="*/ 1 w 14"/>
                <a:gd name="T59" fmla="*/ 1 h 13"/>
                <a:gd name="T60" fmla="*/ 1 w 14"/>
                <a:gd name="T61" fmla="*/ 1 h 13"/>
                <a:gd name="T62" fmla="*/ 1 w 14"/>
                <a:gd name="T63" fmla="*/ 0 h 13"/>
                <a:gd name="T64" fmla="*/ 1 w 14"/>
                <a:gd name="T65" fmla="*/ 0 h 13"/>
                <a:gd name="T66" fmla="*/ 1 w 14"/>
                <a:gd name="T67" fmla="*/ 0 h 13"/>
                <a:gd name="T68" fmla="*/ 1 w 14"/>
                <a:gd name="T69" fmla="*/ 0 h 13"/>
                <a:gd name="T70" fmla="*/ 1 w 14"/>
                <a:gd name="T71" fmla="*/ 0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3"/>
                <a:gd name="T110" fmla="*/ 14 w 14"/>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3">
                  <a:moveTo>
                    <a:pt x="3" y="0"/>
                  </a:moveTo>
                  <a:lnTo>
                    <a:pt x="2" y="0"/>
                  </a:lnTo>
                  <a:lnTo>
                    <a:pt x="2" y="1"/>
                  </a:lnTo>
                  <a:lnTo>
                    <a:pt x="0" y="3"/>
                  </a:lnTo>
                  <a:lnTo>
                    <a:pt x="0" y="4"/>
                  </a:lnTo>
                  <a:lnTo>
                    <a:pt x="0" y="5"/>
                  </a:lnTo>
                  <a:lnTo>
                    <a:pt x="0" y="6"/>
                  </a:lnTo>
                  <a:lnTo>
                    <a:pt x="2" y="6"/>
                  </a:lnTo>
                  <a:lnTo>
                    <a:pt x="2" y="7"/>
                  </a:lnTo>
                  <a:lnTo>
                    <a:pt x="2" y="8"/>
                  </a:lnTo>
                  <a:lnTo>
                    <a:pt x="3" y="8"/>
                  </a:lnTo>
                  <a:lnTo>
                    <a:pt x="3" y="9"/>
                  </a:lnTo>
                  <a:lnTo>
                    <a:pt x="4" y="9"/>
                  </a:lnTo>
                  <a:lnTo>
                    <a:pt x="4" y="12"/>
                  </a:lnTo>
                  <a:lnTo>
                    <a:pt x="5" y="12"/>
                  </a:lnTo>
                  <a:lnTo>
                    <a:pt x="7" y="13"/>
                  </a:lnTo>
                  <a:lnTo>
                    <a:pt x="8" y="13"/>
                  </a:lnTo>
                  <a:lnTo>
                    <a:pt x="9" y="13"/>
                  </a:lnTo>
                  <a:lnTo>
                    <a:pt x="10" y="13"/>
                  </a:lnTo>
                  <a:lnTo>
                    <a:pt x="13" y="13"/>
                  </a:lnTo>
                  <a:lnTo>
                    <a:pt x="13" y="12"/>
                  </a:lnTo>
                  <a:lnTo>
                    <a:pt x="14" y="12"/>
                  </a:lnTo>
                  <a:lnTo>
                    <a:pt x="14" y="9"/>
                  </a:lnTo>
                  <a:lnTo>
                    <a:pt x="14" y="8"/>
                  </a:lnTo>
                  <a:lnTo>
                    <a:pt x="14" y="7"/>
                  </a:lnTo>
                  <a:lnTo>
                    <a:pt x="14" y="6"/>
                  </a:lnTo>
                  <a:lnTo>
                    <a:pt x="14" y="5"/>
                  </a:lnTo>
                  <a:lnTo>
                    <a:pt x="13" y="5"/>
                  </a:lnTo>
                  <a:lnTo>
                    <a:pt x="13" y="4"/>
                  </a:lnTo>
                  <a:lnTo>
                    <a:pt x="10" y="3"/>
                  </a:lnTo>
                  <a:lnTo>
                    <a:pt x="9" y="1"/>
                  </a:lnTo>
                  <a:lnTo>
                    <a:pt x="8" y="0"/>
                  </a:lnTo>
                  <a:lnTo>
                    <a:pt x="7" y="0"/>
                  </a:lnTo>
                  <a:lnTo>
                    <a:pt x="5" y="0"/>
                  </a:lnTo>
                  <a:lnTo>
                    <a:pt x="4" y="0"/>
                  </a:lnTo>
                  <a:lnTo>
                    <a:pt x="3"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77" name="Freeform 379"/>
            <p:cNvSpPr>
              <a:spLocks noChangeArrowheads="1"/>
            </p:cNvSpPr>
            <p:nvPr/>
          </p:nvSpPr>
          <p:spPr bwMode="auto">
            <a:xfrm>
              <a:off x="1360" y="2007"/>
              <a:ext cx="7" cy="8"/>
            </a:xfrm>
            <a:custGeom>
              <a:avLst/>
              <a:gdLst>
                <a:gd name="T0" fmla="*/ 0 w 16"/>
                <a:gd name="T1" fmla="*/ 1 h 14"/>
                <a:gd name="T2" fmla="*/ 0 w 16"/>
                <a:gd name="T3" fmla="*/ 0 h 14"/>
                <a:gd name="T4" fmla="*/ 0 w 16"/>
                <a:gd name="T5" fmla="*/ 1 h 14"/>
                <a:gd name="T6" fmla="*/ 0 w 16"/>
                <a:gd name="T7" fmla="*/ 1 h 14"/>
                <a:gd name="T8" fmla="*/ 0 w 16"/>
                <a:gd name="T9" fmla="*/ 1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6" y="10"/>
                  </a:moveTo>
                  <a:lnTo>
                    <a:pt x="9" y="0"/>
                  </a:lnTo>
                  <a:lnTo>
                    <a:pt x="0" y="3"/>
                  </a:lnTo>
                  <a:lnTo>
                    <a:pt x="6" y="14"/>
                  </a:lnTo>
                  <a:lnTo>
                    <a:pt x="16" y="1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78" name="Freeform 380"/>
            <p:cNvSpPr>
              <a:spLocks noChangeArrowheads="1"/>
            </p:cNvSpPr>
            <p:nvPr/>
          </p:nvSpPr>
          <p:spPr bwMode="auto">
            <a:xfrm>
              <a:off x="1343" y="2005"/>
              <a:ext cx="2" cy="7"/>
            </a:xfrm>
            <a:custGeom>
              <a:avLst/>
              <a:gdLst>
                <a:gd name="T0" fmla="*/ 0 w 5"/>
                <a:gd name="T1" fmla="*/ 1 h 14"/>
                <a:gd name="T2" fmla="*/ 0 w 5"/>
                <a:gd name="T3" fmla="*/ 1 h 14"/>
                <a:gd name="T4" fmla="*/ 0 w 5"/>
                <a:gd name="T5" fmla="*/ 1 h 14"/>
                <a:gd name="T6" fmla="*/ 0 w 5"/>
                <a:gd name="T7" fmla="*/ 1 h 14"/>
                <a:gd name="T8" fmla="*/ 0 w 5"/>
                <a:gd name="T9" fmla="*/ 1 h 14"/>
                <a:gd name="T10" fmla="*/ 0 w 5"/>
                <a:gd name="T11" fmla="*/ 1 h 14"/>
                <a:gd name="T12" fmla="*/ 0 w 5"/>
                <a:gd name="T13" fmla="*/ 1 h 14"/>
                <a:gd name="T14" fmla="*/ 0 w 5"/>
                <a:gd name="T15" fmla="*/ 1 h 14"/>
                <a:gd name="T16" fmla="*/ 0 w 5"/>
                <a:gd name="T17" fmla="*/ 1 h 14"/>
                <a:gd name="T18" fmla="*/ 0 w 5"/>
                <a:gd name="T19" fmla="*/ 1 h 14"/>
                <a:gd name="T20" fmla="*/ 0 w 5"/>
                <a:gd name="T21" fmla="*/ 1 h 14"/>
                <a:gd name="T22" fmla="*/ 0 w 5"/>
                <a:gd name="T23" fmla="*/ 1 h 14"/>
                <a:gd name="T24" fmla="*/ 0 w 5"/>
                <a:gd name="T25" fmla="*/ 1 h 14"/>
                <a:gd name="T26" fmla="*/ 0 w 5"/>
                <a:gd name="T27" fmla="*/ 1 h 14"/>
                <a:gd name="T28" fmla="*/ 0 w 5"/>
                <a:gd name="T29" fmla="*/ 1 h 14"/>
                <a:gd name="T30" fmla="*/ 0 w 5"/>
                <a:gd name="T31" fmla="*/ 1 h 14"/>
                <a:gd name="T32" fmla="*/ 0 w 5"/>
                <a:gd name="T33" fmla="*/ 1 h 14"/>
                <a:gd name="T34" fmla="*/ 0 w 5"/>
                <a:gd name="T35" fmla="*/ 1 h 14"/>
                <a:gd name="T36" fmla="*/ 0 w 5"/>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14"/>
                <a:gd name="T59" fmla="*/ 5 w 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14">
                  <a:moveTo>
                    <a:pt x="0" y="14"/>
                  </a:moveTo>
                  <a:lnTo>
                    <a:pt x="1" y="14"/>
                  </a:lnTo>
                  <a:lnTo>
                    <a:pt x="3" y="14"/>
                  </a:lnTo>
                  <a:lnTo>
                    <a:pt x="3" y="13"/>
                  </a:lnTo>
                  <a:lnTo>
                    <a:pt x="4" y="13"/>
                  </a:lnTo>
                  <a:lnTo>
                    <a:pt x="4" y="12"/>
                  </a:lnTo>
                  <a:lnTo>
                    <a:pt x="5" y="12"/>
                  </a:lnTo>
                  <a:lnTo>
                    <a:pt x="5" y="9"/>
                  </a:lnTo>
                  <a:lnTo>
                    <a:pt x="5" y="8"/>
                  </a:lnTo>
                  <a:lnTo>
                    <a:pt x="5" y="7"/>
                  </a:lnTo>
                  <a:lnTo>
                    <a:pt x="5" y="6"/>
                  </a:lnTo>
                  <a:lnTo>
                    <a:pt x="5" y="5"/>
                  </a:lnTo>
                  <a:lnTo>
                    <a:pt x="5" y="4"/>
                  </a:lnTo>
                  <a:lnTo>
                    <a:pt x="4" y="4"/>
                  </a:lnTo>
                  <a:lnTo>
                    <a:pt x="4" y="2"/>
                  </a:lnTo>
                  <a:lnTo>
                    <a:pt x="3" y="2"/>
                  </a:lnTo>
                  <a:lnTo>
                    <a:pt x="3" y="1"/>
                  </a:lnTo>
                  <a:lnTo>
                    <a:pt x="1" y="1"/>
                  </a:lnTo>
                  <a:lnTo>
                    <a:pt x="1"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79" name="Freeform 381"/>
            <p:cNvSpPr>
              <a:spLocks noChangeArrowheads="1"/>
            </p:cNvSpPr>
            <p:nvPr/>
          </p:nvSpPr>
          <p:spPr bwMode="auto">
            <a:xfrm>
              <a:off x="1353" y="1979"/>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w 6"/>
                <a:gd name="T11" fmla="*/ 0 h 4"/>
                <a:gd name="T12" fmla="*/ 0 w 6"/>
                <a:gd name="T13" fmla="*/ 0 h 4"/>
                <a:gd name="T14" fmla="*/ 0 w 6"/>
                <a:gd name="T15" fmla="*/ 0 h 4"/>
                <a:gd name="T16" fmla="*/ 0 w 6"/>
                <a:gd name="T17" fmla="*/ 0 h 4"/>
                <a:gd name="T18" fmla="*/ 0 w 6"/>
                <a:gd name="T19" fmla="*/ 0 h 4"/>
                <a:gd name="T20" fmla="*/ 0 w 6"/>
                <a:gd name="T21" fmla="*/ 0 h 4"/>
                <a:gd name="T22" fmla="*/ 0 w 6"/>
                <a:gd name="T23" fmla="*/ 0 h 4"/>
                <a:gd name="T24" fmla="*/ 0 w 6"/>
                <a:gd name="T25" fmla="*/ 0 h 4"/>
                <a:gd name="T26" fmla="*/ 0 w 6"/>
                <a:gd name="T27" fmla="*/ 0 h 4"/>
                <a:gd name="T28" fmla="*/ 0 w 6"/>
                <a:gd name="T29" fmla="*/ 0 h 4"/>
                <a:gd name="T30" fmla="*/ 0 w 6"/>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4"/>
                <a:gd name="T50" fmla="*/ 6 w 6"/>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4">
                  <a:moveTo>
                    <a:pt x="1" y="0"/>
                  </a:moveTo>
                  <a:lnTo>
                    <a:pt x="0" y="0"/>
                  </a:lnTo>
                  <a:lnTo>
                    <a:pt x="0" y="1"/>
                  </a:lnTo>
                  <a:lnTo>
                    <a:pt x="0" y="2"/>
                  </a:lnTo>
                  <a:lnTo>
                    <a:pt x="1" y="3"/>
                  </a:lnTo>
                  <a:lnTo>
                    <a:pt x="3" y="3"/>
                  </a:lnTo>
                  <a:lnTo>
                    <a:pt x="3" y="4"/>
                  </a:lnTo>
                  <a:lnTo>
                    <a:pt x="4" y="4"/>
                  </a:lnTo>
                  <a:lnTo>
                    <a:pt x="5" y="4"/>
                  </a:lnTo>
                  <a:lnTo>
                    <a:pt x="5" y="3"/>
                  </a:lnTo>
                  <a:lnTo>
                    <a:pt x="6" y="2"/>
                  </a:lnTo>
                  <a:lnTo>
                    <a:pt x="5" y="1"/>
                  </a:lnTo>
                  <a:lnTo>
                    <a:pt x="5" y="0"/>
                  </a:lnTo>
                  <a:lnTo>
                    <a:pt x="4" y="0"/>
                  </a:lnTo>
                  <a:lnTo>
                    <a:pt x="3" y="0"/>
                  </a:lnTo>
                  <a:lnTo>
                    <a:pt x="1"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80" name="Freeform 382"/>
            <p:cNvSpPr>
              <a:spLocks noChangeArrowheads="1"/>
            </p:cNvSpPr>
            <p:nvPr/>
          </p:nvSpPr>
          <p:spPr bwMode="auto">
            <a:xfrm>
              <a:off x="1368" y="2017"/>
              <a:ext cx="28" cy="18"/>
            </a:xfrm>
            <a:custGeom>
              <a:avLst/>
              <a:gdLst>
                <a:gd name="T0" fmla="*/ 3 w 48"/>
                <a:gd name="T1" fmla="*/ 1 h 34"/>
                <a:gd name="T2" fmla="*/ 2 w 48"/>
                <a:gd name="T3" fmla="*/ 1 h 34"/>
                <a:gd name="T4" fmla="*/ 2 w 48"/>
                <a:gd name="T5" fmla="*/ 0 h 34"/>
                <a:gd name="T6" fmla="*/ 2 w 48"/>
                <a:gd name="T7" fmla="*/ 0 h 34"/>
                <a:gd name="T8" fmla="*/ 2 w 48"/>
                <a:gd name="T9" fmla="*/ 1 h 34"/>
                <a:gd name="T10" fmla="*/ 2 w 48"/>
                <a:gd name="T11" fmla="*/ 1 h 34"/>
                <a:gd name="T12" fmla="*/ 1 w 48"/>
                <a:gd name="T13" fmla="*/ 1 h 34"/>
                <a:gd name="T14" fmla="*/ 1 w 48"/>
                <a:gd name="T15" fmla="*/ 1 h 34"/>
                <a:gd name="T16" fmla="*/ 1 w 48"/>
                <a:gd name="T17" fmla="*/ 1 h 34"/>
                <a:gd name="T18" fmla="*/ 1 w 48"/>
                <a:gd name="T19" fmla="*/ 1 h 34"/>
                <a:gd name="T20" fmla="*/ 1 w 48"/>
                <a:gd name="T21" fmla="*/ 1 h 34"/>
                <a:gd name="T22" fmla="*/ 1 w 48"/>
                <a:gd name="T23" fmla="*/ 1 h 34"/>
                <a:gd name="T24" fmla="*/ 1 w 48"/>
                <a:gd name="T25" fmla="*/ 1 h 34"/>
                <a:gd name="T26" fmla="*/ 1 w 48"/>
                <a:gd name="T27" fmla="*/ 1 h 34"/>
                <a:gd name="T28" fmla="*/ 1 w 48"/>
                <a:gd name="T29" fmla="*/ 1 h 34"/>
                <a:gd name="T30" fmla="*/ 1 w 48"/>
                <a:gd name="T31" fmla="*/ 1 h 34"/>
                <a:gd name="T32" fmla="*/ 0 w 48"/>
                <a:gd name="T33" fmla="*/ 1 h 34"/>
                <a:gd name="T34" fmla="*/ 1 w 48"/>
                <a:gd name="T35" fmla="*/ 1 h 34"/>
                <a:gd name="T36" fmla="*/ 1 w 48"/>
                <a:gd name="T37" fmla="*/ 1 h 34"/>
                <a:gd name="T38" fmla="*/ 1 w 48"/>
                <a:gd name="T39" fmla="*/ 2 h 34"/>
                <a:gd name="T40" fmla="*/ 1 w 48"/>
                <a:gd name="T41" fmla="*/ 2 h 34"/>
                <a:gd name="T42" fmla="*/ 1 w 48"/>
                <a:gd name="T43" fmla="*/ 2 h 34"/>
                <a:gd name="T44" fmla="*/ 1 w 48"/>
                <a:gd name="T45" fmla="*/ 2 h 34"/>
                <a:gd name="T46" fmla="*/ 1 w 48"/>
                <a:gd name="T47" fmla="*/ 2 h 34"/>
                <a:gd name="T48" fmla="*/ 1 w 48"/>
                <a:gd name="T49" fmla="*/ 1 h 34"/>
                <a:gd name="T50" fmla="*/ 1 w 48"/>
                <a:gd name="T51" fmla="*/ 1 h 34"/>
                <a:gd name="T52" fmla="*/ 2 w 48"/>
                <a:gd name="T53" fmla="*/ 1 h 34"/>
                <a:gd name="T54" fmla="*/ 2 w 48"/>
                <a:gd name="T55" fmla="*/ 1 h 34"/>
                <a:gd name="T56" fmla="*/ 2 w 48"/>
                <a:gd name="T57" fmla="*/ 1 h 34"/>
                <a:gd name="T58" fmla="*/ 2 w 48"/>
                <a:gd name="T59" fmla="*/ 1 h 34"/>
                <a:gd name="T60" fmla="*/ 2 w 48"/>
                <a:gd name="T61" fmla="*/ 1 h 34"/>
                <a:gd name="T62" fmla="*/ 3 w 48"/>
                <a:gd name="T63" fmla="*/ 1 h 34"/>
                <a:gd name="T64" fmla="*/ 3 w 48"/>
                <a:gd name="T65" fmla="*/ 1 h 34"/>
                <a:gd name="T66" fmla="*/ 3 w 48"/>
                <a:gd name="T67" fmla="*/ 1 h 34"/>
                <a:gd name="T68" fmla="*/ 3 w 48"/>
                <a:gd name="T69" fmla="*/ 1 h 34"/>
                <a:gd name="T70" fmla="*/ 3 w 48"/>
                <a:gd name="T71" fmla="*/ 1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34"/>
                <a:gd name="T110" fmla="*/ 48 w 48"/>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34">
                  <a:moveTo>
                    <a:pt x="47" y="3"/>
                  </a:moveTo>
                  <a:lnTo>
                    <a:pt x="46" y="1"/>
                  </a:lnTo>
                  <a:lnTo>
                    <a:pt x="44" y="1"/>
                  </a:lnTo>
                  <a:lnTo>
                    <a:pt x="43" y="1"/>
                  </a:lnTo>
                  <a:lnTo>
                    <a:pt x="42" y="0"/>
                  </a:lnTo>
                  <a:lnTo>
                    <a:pt x="41" y="0"/>
                  </a:lnTo>
                  <a:lnTo>
                    <a:pt x="39" y="0"/>
                  </a:lnTo>
                  <a:lnTo>
                    <a:pt x="38" y="0"/>
                  </a:lnTo>
                  <a:lnTo>
                    <a:pt x="36" y="1"/>
                  </a:lnTo>
                  <a:lnTo>
                    <a:pt x="34" y="1"/>
                  </a:lnTo>
                  <a:lnTo>
                    <a:pt x="33" y="1"/>
                  </a:lnTo>
                  <a:lnTo>
                    <a:pt x="32" y="1"/>
                  </a:lnTo>
                  <a:lnTo>
                    <a:pt x="28" y="3"/>
                  </a:lnTo>
                  <a:lnTo>
                    <a:pt x="27" y="3"/>
                  </a:lnTo>
                  <a:lnTo>
                    <a:pt x="24" y="4"/>
                  </a:lnTo>
                  <a:lnTo>
                    <a:pt x="23" y="5"/>
                  </a:lnTo>
                  <a:lnTo>
                    <a:pt x="22" y="5"/>
                  </a:lnTo>
                  <a:lnTo>
                    <a:pt x="20" y="7"/>
                  </a:lnTo>
                  <a:lnTo>
                    <a:pt x="19" y="8"/>
                  </a:lnTo>
                  <a:lnTo>
                    <a:pt x="15" y="9"/>
                  </a:lnTo>
                  <a:lnTo>
                    <a:pt x="14" y="10"/>
                  </a:lnTo>
                  <a:lnTo>
                    <a:pt x="13" y="12"/>
                  </a:lnTo>
                  <a:lnTo>
                    <a:pt x="10" y="12"/>
                  </a:lnTo>
                  <a:lnTo>
                    <a:pt x="9" y="14"/>
                  </a:lnTo>
                  <a:lnTo>
                    <a:pt x="8" y="15"/>
                  </a:lnTo>
                  <a:lnTo>
                    <a:pt x="5" y="17"/>
                  </a:lnTo>
                  <a:lnTo>
                    <a:pt x="4" y="19"/>
                  </a:lnTo>
                  <a:lnTo>
                    <a:pt x="2" y="21"/>
                  </a:lnTo>
                  <a:lnTo>
                    <a:pt x="1" y="22"/>
                  </a:lnTo>
                  <a:lnTo>
                    <a:pt x="1" y="23"/>
                  </a:lnTo>
                  <a:lnTo>
                    <a:pt x="1" y="24"/>
                  </a:lnTo>
                  <a:lnTo>
                    <a:pt x="0" y="27"/>
                  </a:lnTo>
                  <a:lnTo>
                    <a:pt x="0" y="28"/>
                  </a:lnTo>
                  <a:lnTo>
                    <a:pt x="0" y="29"/>
                  </a:lnTo>
                  <a:lnTo>
                    <a:pt x="1" y="30"/>
                  </a:lnTo>
                  <a:lnTo>
                    <a:pt x="1" y="32"/>
                  </a:lnTo>
                  <a:lnTo>
                    <a:pt x="2" y="32"/>
                  </a:lnTo>
                  <a:lnTo>
                    <a:pt x="4" y="33"/>
                  </a:lnTo>
                  <a:lnTo>
                    <a:pt x="5" y="33"/>
                  </a:lnTo>
                  <a:lnTo>
                    <a:pt x="6" y="34"/>
                  </a:lnTo>
                  <a:lnTo>
                    <a:pt x="8" y="34"/>
                  </a:lnTo>
                  <a:lnTo>
                    <a:pt x="9" y="34"/>
                  </a:lnTo>
                  <a:lnTo>
                    <a:pt x="12" y="34"/>
                  </a:lnTo>
                  <a:lnTo>
                    <a:pt x="13" y="33"/>
                  </a:lnTo>
                  <a:lnTo>
                    <a:pt x="14" y="33"/>
                  </a:lnTo>
                  <a:lnTo>
                    <a:pt x="15" y="33"/>
                  </a:lnTo>
                  <a:lnTo>
                    <a:pt x="19" y="33"/>
                  </a:lnTo>
                  <a:lnTo>
                    <a:pt x="20" y="32"/>
                  </a:lnTo>
                  <a:lnTo>
                    <a:pt x="22" y="32"/>
                  </a:lnTo>
                  <a:lnTo>
                    <a:pt x="23" y="30"/>
                  </a:lnTo>
                  <a:lnTo>
                    <a:pt x="26" y="29"/>
                  </a:lnTo>
                  <a:lnTo>
                    <a:pt x="27" y="29"/>
                  </a:lnTo>
                  <a:lnTo>
                    <a:pt x="28" y="28"/>
                  </a:lnTo>
                  <a:lnTo>
                    <a:pt x="32" y="27"/>
                  </a:lnTo>
                  <a:lnTo>
                    <a:pt x="33" y="24"/>
                  </a:lnTo>
                  <a:lnTo>
                    <a:pt x="34" y="23"/>
                  </a:lnTo>
                  <a:lnTo>
                    <a:pt x="36" y="22"/>
                  </a:lnTo>
                  <a:lnTo>
                    <a:pt x="38" y="22"/>
                  </a:lnTo>
                  <a:lnTo>
                    <a:pt x="39" y="21"/>
                  </a:lnTo>
                  <a:lnTo>
                    <a:pt x="41" y="19"/>
                  </a:lnTo>
                  <a:lnTo>
                    <a:pt x="43" y="17"/>
                  </a:lnTo>
                  <a:lnTo>
                    <a:pt x="44" y="16"/>
                  </a:lnTo>
                  <a:lnTo>
                    <a:pt x="46" y="15"/>
                  </a:lnTo>
                  <a:lnTo>
                    <a:pt x="46" y="14"/>
                  </a:lnTo>
                  <a:lnTo>
                    <a:pt x="47" y="12"/>
                  </a:lnTo>
                  <a:lnTo>
                    <a:pt x="48" y="10"/>
                  </a:lnTo>
                  <a:lnTo>
                    <a:pt x="48" y="9"/>
                  </a:lnTo>
                  <a:lnTo>
                    <a:pt x="48" y="8"/>
                  </a:lnTo>
                  <a:lnTo>
                    <a:pt x="48" y="7"/>
                  </a:lnTo>
                  <a:lnTo>
                    <a:pt x="48" y="5"/>
                  </a:lnTo>
                  <a:lnTo>
                    <a:pt x="48" y="4"/>
                  </a:lnTo>
                  <a:lnTo>
                    <a:pt x="47" y="3"/>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81" name="Freeform 383"/>
            <p:cNvSpPr>
              <a:spLocks noChangeArrowheads="1"/>
            </p:cNvSpPr>
            <p:nvPr/>
          </p:nvSpPr>
          <p:spPr bwMode="auto">
            <a:xfrm>
              <a:off x="1401" y="2014"/>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4"/>
                  </a:moveTo>
                  <a:lnTo>
                    <a:pt x="3" y="4"/>
                  </a:lnTo>
                  <a:lnTo>
                    <a:pt x="3" y="3"/>
                  </a:lnTo>
                  <a:lnTo>
                    <a:pt x="4" y="3"/>
                  </a:lnTo>
                  <a:lnTo>
                    <a:pt x="4" y="1"/>
                  </a:lnTo>
                  <a:lnTo>
                    <a:pt x="4" y="0"/>
                  </a:lnTo>
                  <a:lnTo>
                    <a:pt x="3" y="0"/>
                  </a:lnTo>
                  <a:lnTo>
                    <a:pt x="1" y="0"/>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82" name="Freeform 384"/>
            <p:cNvSpPr>
              <a:spLocks noChangeArrowheads="1"/>
            </p:cNvSpPr>
            <p:nvPr/>
          </p:nvSpPr>
          <p:spPr bwMode="auto">
            <a:xfrm>
              <a:off x="1385" y="2017"/>
              <a:ext cx="15" cy="19"/>
            </a:xfrm>
            <a:custGeom>
              <a:avLst/>
              <a:gdLst>
                <a:gd name="T0" fmla="*/ 0 w 29"/>
                <a:gd name="T1" fmla="*/ 2 h 38"/>
                <a:gd name="T2" fmla="*/ 0 w 29"/>
                <a:gd name="T3" fmla="*/ 2 h 38"/>
                <a:gd name="T4" fmla="*/ 0 w 29"/>
                <a:gd name="T5" fmla="*/ 2 h 38"/>
                <a:gd name="T6" fmla="*/ 1 w 29"/>
                <a:gd name="T7" fmla="*/ 1 h 38"/>
                <a:gd name="T8" fmla="*/ 1 w 29"/>
                <a:gd name="T9" fmla="*/ 1 h 38"/>
                <a:gd name="T10" fmla="*/ 1 w 29"/>
                <a:gd name="T11" fmla="*/ 1 h 38"/>
                <a:gd name="T12" fmla="*/ 1 w 29"/>
                <a:gd name="T13" fmla="*/ 1 h 38"/>
                <a:gd name="T14" fmla="*/ 1 w 29"/>
                <a:gd name="T15" fmla="*/ 1 h 38"/>
                <a:gd name="T16" fmla="*/ 1 w 29"/>
                <a:gd name="T17" fmla="*/ 1 h 38"/>
                <a:gd name="T18" fmla="*/ 1 w 29"/>
                <a:gd name="T19" fmla="*/ 1 h 38"/>
                <a:gd name="T20" fmla="*/ 1 w 29"/>
                <a:gd name="T21" fmla="*/ 1 h 38"/>
                <a:gd name="T22" fmla="*/ 1 w 29"/>
                <a:gd name="T23" fmla="*/ 1 h 38"/>
                <a:gd name="T24" fmla="*/ 1 w 29"/>
                <a:gd name="T25" fmla="*/ 1 h 38"/>
                <a:gd name="T26" fmla="*/ 1 w 29"/>
                <a:gd name="T27" fmla="*/ 1 h 38"/>
                <a:gd name="T28" fmla="*/ 1 w 29"/>
                <a:gd name="T29" fmla="*/ 1 h 38"/>
                <a:gd name="T30" fmla="*/ 1 w 29"/>
                <a:gd name="T31" fmla="*/ 1 h 38"/>
                <a:gd name="T32" fmla="*/ 1 w 29"/>
                <a:gd name="T33" fmla="*/ 1 h 38"/>
                <a:gd name="T34" fmla="*/ 1 w 29"/>
                <a:gd name="T35" fmla="*/ 1 h 38"/>
                <a:gd name="T36" fmla="*/ 1 w 29"/>
                <a:gd name="T37" fmla="*/ 1 h 38"/>
                <a:gd name="T38" fmla="*/ 1 w 29"/>
                <a:gd name="T39" fmla="*/ 1 h 38"/>
                <a:gd name="T40" fmla="*/ 1 w 29"/>
                <a:gd name="T41" fmla="*/ 1 h 38"/>
                <a:gd name="T42" fmla="*/ 1 w 29"/>
                <a:gd name="T43" fmla="*/ 1 h 38"/>
                <a:gd name="T44" fmla="*/ 1 w 29"/>
                <a:gd name="T45" fmla="*/ 1 h 38"/>
                <a:gd name="T46" fmla="*/ 1 w 29"/>
                <a:gd name="T47" fmla="*/ 1 h 38"/>
                <a:gd name="T48" fmla="*/ 1 w 29"/>
                <a:gd name="T49" fmla="*/ 1 h 38"/>
                <a:gd name="T50" fmla="*/ 1 w 29"/>
                <a:gd name="T51" fmla="*/ 1 h 38"/>
                <a:gd name="T52" fmla="*/ 1 w 29"/>
                <a:gd name="T53" fmla="*/ 1 h 38"/>
                <a:gd name="T54" fmla="*/ 1 w 29"/>
                <a:gd name="T55" fmla="*/ 1 h 38"/>
                <a:gd name="T56" fmla="*/ 1 w 29"/>
                <a:gd name="T57" fmla="*/ 1 h 38"/>
                <a:gd name="T58" fmla="*/ 1 w 29"/>
                <a:gd name="T59" fmla="*/ 1 h 38"/>
                <a:gd name="T60" fmla="*/ 1 w 29"/>
                <a:gd name="T61" fmla="*/ 1 h 38"/>
                <a:gd name="T62" fmla="*/ 1 w 29"/>
                <a:gd name="T63" fmla="*/ 1 h 38"/>
                <a:gd name="T64" fmla="*/ 1 w 29"/>
                <a:gd name="T65" fmla="*/ 1 h 38"/>
                <a:gd name="T66" fmla="*/ 1 w 29"/>
                <a:gd name="T67" fmla="*/ 1 h 38"/>
                <a:gd name="T68" fmla="*/ 1 w 29"/>
                <a:gd name="T69" fmla="*/ 1 h 38"/>
                <a:gd name="T70" fmla="*/ 1 w 29"/>
                <a:gd name="T71" fmla="*/ 0 h 38"/>
                <a:gd name="T72" fmla="*/ 1 w 29"/>
                <a:gd name="T73" fmla="*/ 0 h 38"/>
                <a:gd name="T74" fmla="*/ 1 w 29"/>
                <a:gd name="T75" fmla="*/ 0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
                <a:gd name="T115" fmla="*/ 0 h 38"/>
                <a:gd name="T116" fmla="*/ 29 w 29"/>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 h="38">
                  <a:moveTo>
                    <a:pt x="0" y="38"/>
                  </a:moveTo>
                  <a:lnTo>
                    <a:pt x="2" y="37"/>
                  </a:lnTo>
                  <a:lnTo>
                    <a:pt x="3" y="37"/>
                  </a:lnTo>
                  <a:lnTo>
                    <a:pt x="5" y="35"/>
                  </a:lnTo>
                  <a:lnTo>
                    <a:pt x="6" y="35"/>
                  </a:lnTo>
                  <a:lnTo>
                    <a:pt x="7" y="34"/>
                  </a:lnTo>
                  <a:lnTo>
                    <a:pt x="8" y="33"/>
                  </a:lnTo>
                  <a:lnTo>
                    <a:pt x="10" y="33"/>
                  </a:lnTo>
                  <a:lnTo>
                    <a:pt x="11" y="31"/>
                  </a:lnTo>
                  <a:lnTo>
                    <a:pt x="13" y="30"/>
                  </a:lnTo>
                  <a:lnTo>
                    <a:pt x="14" y="30"/>
                  </a:lnTo>
                  <a:lnTo>
                    <a:pt x="14" y="29"/>
                  </a:lnTo>
                  <a:lnTo>
                    <a:pt x="15" y="28"/>
                  </a:lnTo>
                  <a:lnTo>
                    <a:pt x="16" y="28"/>
                  </a:lnTo>
                  <a:lnTo>
                    <a:pt x="16" y="26"/>
                  </a:lnTo>
                  <a:lnTo>
                    <a:pt x="17" y="24"/>
                  </a:lnTo>
                  <a:lnTo>
                    <a:pt x="19" y="23"/>
                  </a:lnTo>
                  <a:lnTo>
                    <a:pt x="20" y="22"/>
                  </a:lnTo>
                  <a:lnTo>
                    <a:pt x="21" y="21"/>
                  </a:lnTo>
                  <a:lnTo>
                    <a:pt x="21" y="19"/>
                  </a:lnTo>
                  <a:lnTo>
                    <a:pt x="22" y="19"/>
                  </a:lnTo>
                  <a:lnTo>
                    <a:pt x="22" y="17"/>
                  </a:lnTo>
                  <a:lnTo>
                    <a:pt x="25" y="17"/>
                  </a:lnTo>
                  <a:lnTo>
                    <a:pt x="25" y="16"/>
                  </a:lnTo>
                  <a:lnTo>
                    <a:pt x="26" y="15"/>
                  </a:lnTo>
                  <a:lnTo>
                    <a:pt x="26" y="14"/>
                  </a:lnTo>
                  <a:lnTo>
                    <a:pt x="26" y="12"/>
                  </a:lnTo>
                  <a:lnTo>
                    <a:pt x="27" y="12"/>
                  </a:lnTo>
                  <a:lnTo>
                    <a:pt x="27" y="10"/>
                  </a:lnTo>
                  <a:lnTo>
                    <a:pt x="27" y="9"/>
                  </a:lnTo>
                  <a:lnTo>
                    <a:pt x="27" y="8"/>
                  </a:lnTo>
                  <a:lnTo>
                    <a:pt x="28" y="8"/>
                  </a:lnTo>
                  <a:lnTo>
                    <a:pt x="28" y="7"/>
                  </a:lnTo>
                  <a:lnTo>
                    <a:pt x="28" y="5"/>
                  </a:lnTo>
                  <a:lnTo>
                    <a:pt x="28" y="4"/>
                  </a:lnTo>
                  <a:lnTo>
                    <a:pt x="29" y="3"/>
                  </a:lnTo>
                  <a:lnTo>
                    <a:pt x="29" y="1"/>
                  </a:lnTo>
                  <a:lnTo>
                    <a:pt x="29"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83" name="Freeform 385"/>
            <p:cNvSpPr>
              <a:spLocks noChangeArrowheads="1"/>
            </p:cNvSpPr>
            <p:nvPr/>
          </p:nvSpPr>
          <p:spPr bwMode="auto">
            <a:xfrm>
              <a:off x="1400" y="2016"/>
              <a:ext cx="7" cy="5"/>
            </a:xfrm>
            <a:custGeom>
              <a:avLst/>
              <a:gdLst>
                <a:gd name="T0" fmla="*/ 1 w 13"/>
                <a:gd name="T1" fmla="*/ 1 h 10"/>
                <a:gd name="T2" fmla="*/ 1 w 13"/>
                <a:gd name="T3" fmla="*/ 0 h 10"/>
                <a:gd name="T4" fmla="*/ 1 w 13"/>
                <a:gd name="T5" fmla="*/ 1 h 10"/>
                <a:gd name="T6" fmla="*/ 0 w 13"/>
                <a:gd name="T7" fmla="*/ 1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2" y="2"/>
                  </a:moveTo>
                  <a:lnTo>
                    <a:pt x="13" y="0"/>
                  </a:lnTo>
                  <a:lnTo>
                    <a:pt x="6" y="9"/>
                  </a:lnTo>
                  <a:lnTo>
                    <a:pt x="0" y="1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84" name="Freeform 386"/>
            <p:cNvSpPr>
              <a:spLocks noChangeArrowheads="1"/>
            </p:cNvSpPr>
            <p:nvPr/>
          </p:nvSpPr>
          <p:spPr bwMode="auto">
            <a:xfrm>
              <a:off x="1392" y="2028"/>
              <a:ext cx="6" cy="6"/>
            </a:xfrm>
            <a:custGeom>
              <a:avLst/>
              <a:gdLst>
                <a:gd name="T0" fmla="*/ 1 w 12"/>
                <a:gd name="T1" fmla="*/ 0 h 12"/>
                <a:gd name="T2" fmla="*/ 1 w 12"/>
                <a:gd name="T3" fmla="*/ 0 h 12"/>
                <a:gd name="T4" fmla="*/ 1 w 12"/>
                <a:gd name="T5" fmla="*/ 1 h 12"/>
                <a:gd name="T6" fmla="*/ 0 w 12"/>
                <a:gd name="T7" fmla="*/ 1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6" y="0"/>
                  </a:moveTo>
                  <a:lnTo>
                    <a:pt x="12" y="0"/>
                  </a:lnTo>
                  <a:lnTo>
                    <a:pt x="2" y="12"/>
                  </a:lnTo>
                  <a:lnTo>
                    <a:pt x="0" y="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85" name="Freeform 387"/>
            <p:cNvSpPr>
              <a:spLocks noChangeArrowheads="1"/>
            </p:cNvSpPr>
            <p:nvPr/>
          </p:nvSpPr>
          <p:spPr bwMode="auto">
            <a:xfrm>
              <a:off x="1330" y="1974"/>
              <a:ext cx="56" cy="71"/>
            </a:xfrm>
            <a:custGeom>
              <a:avLst/>
              <a:gdLst>
                <a:gd name="T0" fmla="*/ 4 w 100"/>
                <a:gd name="T1" fmla="*/ 3 h 127"/>
                <a:gd name="T2" fmla="*/ 4 w 100"/>
                <a:gd name="T3" fmla="*/ 2 h 127"/>
                <a:gd name="T4" fmla="*/ 3 w 100"/>
                <a:gd name="T5" fmla="*/ 1 h 127"/>
                <a:gd name="T6" fmla="*/ 2 w 100"/>
                <a:gd name="T7" fmla="*/ 0 h 127"/>
                <a:gd name="T8" fmla="*/ 0 w 100"/>
                <a:gd name="T9" fmla="*/ 1 h 127"/>
                <a:gd name="T10" fmla="*/ 0 w 100"/>
                <a:gd name="T11" fmla="*/ 4 h 127"/>
                <a:gd name="T12" fmla="*/ 1 w 100"/>
                <a:gd name="T13" fmla="*/ 6 h 127"/>
                <a:gd name="T14" fmla="*/ 3 w 100"/>
                <a:gd name="T15" fmla="*/ 6 h 127"/>
                <a:gd name="T16" fmla="*/ 3 w 100"/>
                <a:gd name="T17" fmla="*/ 6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27"/>
                <a:gd name="T29" fmla="*/ 100 w 100"/>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27">
                  <a:moveTo>
                    <a:pt x="98" y="76"/>
                  </a:moveTo>
                  <a:lnTo>
                    <a:pt x="100" y="49"/>
                  </a:lnTo>
                  <a:lnTo>
                    <a:pt x="72" y="6"/>
                  </a:lnTo>
                  <a:lnTo>
                    <a:pt x="36" y="0"/>
                  </a:lnTo>
                  <a:lnTo>
                    <a:pt x="0" y="31"/>
                  </a:lnTo>
                  <a:lnTo>
                    <a:pt x="0" y="84"/>
                  </a:lnTo>
                  <a:lnTo>
                    <a:pt x="25" y="124"/>
                  </a:lnTo>
                  <a:lnTo>
                    <a:pt x="66" y="127"/>
                  </a:lnTo>
                  <a:lnTo>
                    <a:pt x="75" y="12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86" name="Freeform 388"/>
            <p:cNvSpPr>
              <a:spLocks noChangeArrowheads="1"/>
            </p:cNvSpPr>
            <p:nvPr/>
          </p:nvSpPr>
          <p:spPr bwMode="auto">
            <a:xfrm>
              <a:off x="1367" y="2046"/>
              <a:ext cx="25" cy="6"/>
            </a:xfrm>
            <a:custGeom>
              <a:avLst/>
              <a:gdLst>
                <a:gd name="T0" fmla="*/ 1 w 46"/>
                <a:gd name="T1" fmla="*/ 0 h 11"/>
                <a:gd name="T2" fmla="*/ 2 w 46"/>
                <a:gd name="T3" fmla="*/ 1 h 11"/>
                <a:gd name="T4" fmla="*/ 2 w 46"/>
                <a:gd name="T5" fmla="*/ 1 h 11"/>
                <a:gd name="T6" fmla="*/ 0 w 46"/>
                <a:gd name="T7" fmla="*/ 1 h 11"/>
                <a:gd name="T8" fmla="*/ 0 60000 65536"/>
                <a:gd name="T9" fmla="*/ 0 60000 65536"/>
                <a:gd name="T10" fmla="*/ 0 60000 65536"/>
                <a:gd name="T11" fmla="*/ 0 60000 65536"/>
                <a:gd name="T12" fmla="*/ 0 w 46"/>
                <a:gd name="T13" fmla="*/ 0 h 11"/>
                <a:gd name="T14" fmla="*/ 46 w 46"/>
                <a:gd name="T15" fmla="*/ 11 h 11"/>
              </a:gdLst>
              <a:ahLst/>
              <a:cxnLst>
                <a:cxn ang="T8">
                  <a:pos x="T0" y="T1"/>
                </a:cxn>
                <a:cxn ang="T9">
                  <a:pos x="T2" y="T3"/>
                </a:cxn>
                <a:cxn ang="T10">
                  <a:pos x="T4" y="T5"/>
                </a:cxn>
                <a:cxn ang="T11">
                  <a:pos x="T6" y="T7"/>
                </a:cxn>
              </a:cxnLst>
              <a:rect l="T12" t="T13" r="T14" b="T15"/>
              <a:pathLst>
                <a:path w="46" h="11">
                  <a:moveTo>
                    <a:pt x="1" y="0"/>
                  </a:moveTo>
                  <a:lnTo>
                    <a:pt x="46" y="6"/>
                  </a:lnTo>
                  <a:lnTo>
                    <a:pt x="46" y="11"/>
                  </a:lnTo>
                  <a:lnTo>
                    <a:pt x="0" y="1"/>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87" name="Line 389"/>
            <p:cNvSpPr>
              <a:spLocks noChangeShapeType="1"/>
            </p:cNvSpPr>
            <p:nvPr/>
          </p:nvSpPr>
          <p:spPr bwMode="auto">
            <a:xfrm flipH="1" flipV="1">
              <a:off x="1381" y="2040"/>
              <a:ext cx="10" cy="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88" name="Freeform 390"/>
            <p:cNvSpPr>
              <a:spLocks noChangeArrowheads="1"/>
            </p:cNvSpPr>
            <p:nvPr/>
          </p:nvSpPr>
          <p:spPr bwMode="auto">
            <a:xfrm>
              <a:off x="1386" y="2038"/>
              <a:ext cx="11" cy="13"/>
            </a:xfrm>
            <a:custGeom>
              <a:avLst/>
              <a:gdLst>
                <a:gd name="T0" fmla="*/ 0 w 23"/>
                <a:gd name="T1" fmla="*/ 0 h 24"/>
                <a:gd name="T2" fmla="*/ 0 w 23"/>
                <a:gd name="T3" fmla="*/ 1 h 24"/>
                <a:gd name="T4" fmla="*/ 0 w 23"/>
                <a:gd name="T5" fmla="*/ 1 h 24"/>
                <a:gd name="T6" fmla="*/ 0 60000 65536"/>
                <a:gd name="T7" fmla="*/ 0 60000 65536"/>
                <a:gd name="T8" fmla="*/ 0 60000 65536"/>
                <a:gd name="T9" fmla="*/ 0 w 23"/>
                <a:gd name="T10" fmla="*/ 0 h 24"/>
                <a:gd name="T11" fmla="*/ 23 w 23"/>
                <a:gd name="T12" fmla="*/ 24 h 24"/>
              </a:gdLst>
              <a:ahLst/>
              <a:cxnLst>
                <a:cxn ang="T6">
                  <a:pos x="T0" y="T1"/>
                </a:cxn>
                <a:cxn ang="T7">
                  <a:pos x="T2" y="T3"/>
                </a:cxn>
                <a:cxn ang="T8">
                  <a:pos x="T4" y="T5"/>
                </a:cxn>
              </a:cxnLst>
              <a:rect l="T9" t="T10" r="T11" b="T12"/>
              <a:pathLst>
                <a:path w="23" h="24">
                  <a:moveTo>
                    <a:pt x="0" y="0"/>
                  </a:moveTo>
                  <a:lnTo>
                    <a:pt x="23" y="14"/>
                  </a:lnTo>
                  <a:lnTo>
                    <a:pt x="14" y="2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89" name="Freeform 391"/>
            <p:cNvSpPr>
              <a:spLocks noChangeArrowheads="1"/>
            </p:cNvSpPr>
            <p:nvPr/>
          </p:nvSpPr>
          <p:spPr bwMode="auto">
            <a:xfrm>
              <a:off x="1318" y="2047"/>
              <a:ext cx="49" cy="2"/>
            </a:xfrm>
            <a:custGeom>
              <a:avLst/>
              <a:gdLst>
                <a:gd name="T0" fmla="*/ 4 w 87"/>
                <a:gd name="T1" fmla="*/ 0 h 6"/>
                <a:gd name="T2" fmla="*/ 2 w 87"/>
                <a:gd name="T3" fmla="*/ 0 h 6"/>
                <a:gd name="T4" fmla="*/ 0 w 87"/>
                <a:gd name="T5" fmla="*/ 0 h 6"/>
                <a:gd name="T6" fmla="*/ 0 60000 65536"/>
                <a:gd name="T7" fmla="*/ 0 60000 65536"/>
                <a:gd name="T8" fmla="*/ 0 60000 65536"/>
                <a:gd name="T9" fmla="*/ 0 w 87"/>
                <a:gd name="T10" fmla="*/ 0 h 6"/>
                <a:gd name="T11" fmla="*/ 87 w 87"/>
                <a:gd name="T12" fmla="*/ 6 h 6"/>
              </a:gdLst>
              <a:ahLst/>
              <a:cxnLst>
                <a:cxn ang="T6">
                  <a:pos x="T0" y="T1"/>
                </a:cxn>
                <a:cxn ang="T7">
                  <a:pos x="T2" y="T3"/>
                </a:cxn>
                <a:cxn ang="T8">
                  <a:pos x="T4" y="T5"/>
                </a:cxn>
              </a:cxnLst>
              <a:rect l="T9" t="T10" r="T11" b="T12"/>
              <a:pathLst>
                <a:path w="87" h="6">
                  <a:moveTo>
                    <a:pt x="87" y="0"/>
                  </a:moveTo>
                  <a:lnTo>
                    <a:pt x="36" y="6"/>
                  </a:lnTo>
                  <a:lnTo>
                    <a:pt x="0" y="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90" name="Line 392"/>
            <p:cNvSpPr>
              <a:spLocks noChangeShapeType="1"/>
            </p:cNvSpPr>
            <p:nvPr/>
          </p:nvSpPr>
          <p:spPr bwMode="auto">
            <a:xfrm flipH="1">
              <a:off x="1317" y="2045"/>
              <a:ext cx="28"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91" name="Line 393"/>
            <p:cNvSpPr>
              <a:spLocks noChangeShapeType="1"/>
            </p:cNvSpPr>
            <p:nvPr/>
          </p:nvSpPr>
          <p:spPr bwMode="auto">
            <a:xfrm flipH="1">
              <a:off x="1302" y="1992"/>
              <a:ext cx="28" cy="1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92" name="Line 394"/>
            <p:cNvSpPr>
              <a:spLocks noChangeShapeType="1"/>
            </p:cNvSpPr>
            <p:nvPr/>
          </p:nvSpPr>
          <p:spPr bwMode="auto">
            <a:xfrm flipH="1">
              <a:off x="1317" y="2022"/>
              <a:ext cx="12"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93" name="Line 395"/>
            <p:cNvSpPr>
              <a:spLocks noChangeShapeType="1"/>
            </p:cNvSpPr>
            <p:nvPr/>
          </p:nvSpPr>
          <p:spPr bwMode="auto">
            <a:xfrm flipH="1">
              <a:off x="1302" y="2030"/>
              <a:ext cx="3"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94" name="Freeform 396"/>
            <p:cNvSpPr>
              <a:spLocks noChangeArrowheads="1"/>
            </p:cNvSpPr>
            <p:nvPr/>
          </p:nvSpPr>
          <p:spPr bwMode="auto">
            <a:xfrm>
              <a:off x="1311" y="1984"/>
              <a:ext cx="15" cy="39"/>
            </a:xfrm>
            <a:custGeom>
              <a:avLst/>
              <a:gdLst>
                <a:gd name="T0" fmla="*/ 1 w 27"/>
                <a:gd name="T1" fmla="*/ 0 h 69"/>
                <a:gd name="T2" fmla="*/ 1 w 27"/>
                <a:gd name="T3" fmla="*/ 1 h 69"/>
                <a:gd name="T4" fmla="*/ 0 w 27"/>
                <a:gd name="T5" fmla="*/ 3 h 69"/>
                <a:gd name="T6" fmla="*/ 0 60000 65536"/>
                <a:gd name="T7" fmla="*/ 0 60000 65536"/>
                <a:gd name="T8" fmla="*/ 0 60000 65536"/>
                <a:gd name="T9" fmla="*/ 0 w 27"/>
                <a:gd name="T10" fmla="*/ 0 h 69"/>
                <a:gd name="T11" fmla="*/ 27 w 27"/>
                <a:gd name="T12" fmla="*/ 69 h 69"/>
              </a:gdLst>
              <a:ahLst/>
              <a:cxnLst>
                <a:cxn ang="T6">
                  <a:pos x="T0" y="T1"/>
                </a:cxn>
                <a:cxn ang="T7">
                  <a:pos x="T2" y="T3"/>
                </a:cxn>
                <a:cxn ang="T8">
                  <a:pos x="T4" y="T5"/>
                </a:cxn>
              </a:cxnLst>
              <a:rect l="T9" t="T10" r="T11" b="T12"/>
              <a:pathLst>
                <a:path w="27" h="69">
                  <a:moveTo>
                    <a:pt x="27" y="0"/>
                  </a:moveTo>
                  <a:lnTo>
                    <a:pt x="5" y="27"/>
                  </a:lnTo>
                  <a:lnTo>
                    <a:pt x="0" y="69"/>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95" name="Freeform 397"/>
            <p:cNvSpPr>
              <a:spLocks noChangeArrowheads="1"/>
            </p:cNvSpPr>
            <p:nvPr/>
          </p:nvSpPr>
          <p:spPr bwMode="auto">
            <a:xfrm>
              <a:off x="1320" y="1988"/>
              <a:ext cx="9" cy="26"/>
            </a:xfrm>
            <a:custGeom>
              <a:avLst/>
              <a:gdLst>
                <a:gd name="T0" fmla="*/ 0 w 19"/>
                <a:gd name="T1" fmla="*/ 0 h 48"/>
                <a:gd name="T2" fmla="*/ 0 w 19"/>
                <a:gd name="T3" fmla="*/ 1 h 48"/>
                <a:gd name="T4" fmla="*/ 0 w 19"/>
                <a:gd name="T5" fmla="*/ 2 h 48"/>
                <a:gd name="T6" fmla="*/ 0 60000 65536"/>
                <a:gd name="T7" fmla="*/ 0 60000 65536"/>
                <a:gd name="T8" fmla="*/ 0 60000 65536"/>
                <a:gd name="T9" fmla="*/ 0 w 19"/>
                <a:gd name="T10" fmla="*/ 0 h 48"/>
                <a:gd name="T11" fmla="*/ 19 w 19"/>
                <a:gd name="T12" fmla="*/ 48 h 48"/>
              </a:gdLst>
              <a:ahLst/>
              <a:cxnLst>
                <a:cxn ang="T6">
                  <a:pos x="T0" y="T1"/>
                </a:cxn>
                <a:cxn ang="T7">
                  <a:pos x="T2" y="T3"/>
                </a:cxn>
                <a:cxn ang="T8">
                  <a:pos x="T4" y="T5"/>
                </a:cxn>
              </a:cxnLst>
              <a:rect l="T9" t="T10" r="T11" b="T12"/>
              <a:pathLst>
                <a:path w="19" h="48">
                  <a:moveTo>
                    <a:pt x="19" y="0"/>
                  </a:moveTo>
                  <a:lnTo>
                    <a:pt x="6" y="14"/>
                  </a:lnTo>
                  <a:lnTo>
                    <a:pt x="0" y="4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96" name="Freeform 398"/>
            <p:cNvSpPr>
              <a:spLocks noChangeArrowheads="1"/>
            </p:cNvSpPr>
            <p:nvPr/>
          </p:nvSpPr>
          <p:spPr bwMode="auto">
            <a:xfrm>
              <a:off x="1318" y="2025"/>
              <a:ext cx="32" cy="23"/>
            </a:xfrm>
            <a:custGeom>
              <a:avLst/>
              <a:gdLst>
                <a:gd name="T0" fmla="*/ 2 w 57"/>
                <a:gd name="T1" fmla="*/ 2 h 40"/>
                <a:gd name="T2" fmla="*/ 1 w 57"/>
                <a:gd name="T3" fmla="*/ 2 h 40"/>
                <a:gd name="T4" fmla="*/ 0 w 57"/>
                <a:gd name="T5" fmla="*/ 0 h 40"/>
                <a:gd name="T6" fmla="*/ 0 60000 65536"/>
                <a:gd name="T7" fmla="*/ 0 60000 65536"/>
                <a:gd name="T8" fmla="*/ 0 60000 65536"/>
                <a:gd name="T9" fmla="*/ 0 w 57"/>
                <a:gd name="T10" fmla="*/ 0 h 40"/>
                <a:gd name="T11" fmla="*/ 57 w 57"/>
                <a:gd name="T12" fmla="*/ 40 h 40"/>
              </a:gdLst>
              <a:ahLst/>
              <a:cxnLst>
                <a:cxn ang="T6">
                  <a:pos x="T0" y="T1"/>
                </a:cxn>
                <a:cxn ang="T7">
                  <a:pos x="T2" y="T3"/>
                </a:cxn>
                <a:cxn ang="T8">
                  <a:pos x="T4" y="T5"/>
                </a:cxn>
              </a:cxnLst>
              <a:rect l="T9" t="T10" r="T11" b="T12"/>
              <a:pathLst>
                <a:path w="57" h="40">
                  <a:moveTo>
                    <a:pt x="57" y="40"/>
                  </a:moveTo>
                  <a:lnTo>
                    <a:pt x="25" y="36"/>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97" name="Freeform 399"/>
            <p:cNvSpPr>
              <a:spLocks noChangeArrowheads="1"/>
            </p:cNvSpPr>
            <p:nvPr/>
          </p:nvSpPr>
          <p:spPr bwMode="auto">
            <a:xfrm>
              <a:off x="1317" y="2038"/>
              <a:ext cx="22" cy="11"/>
            </a:xfrm>
            <a:custGeom>
              <a:avLst/>
              <a:gdLst>
                <a:gd name="T0" fmla="*/ 2 w 40"/>
                <a:gd name="T1" fmla="*/ 1 h 22"/>
                <a:gd name="T2" fmla="*/ 1 w 40"/>
                <a:gd name="T3" fmla="*/ 1 h 22"/>
                <a:gd name="T4" fmla="*/ 0 w 40"/>
                <a:gd name="T5" fmla="*/ 0 h 22"/>
                <a:gd name="T6" fmla="*/ 0 60000 65536"/>
                <a:gd name="T7" fmla="*/ 0 60000 65536"/>
                <a:gd name="T8" fmla="*/ 0 60000 65536"/>
                <a:gd name="T9" fmla="*/ 0 w 40"/>
                <a:gd name="T10" fmla="*/ 0 h 22"/>
                <a:gd name="T11" fmla="*/ 40 w 40"/>
                <a:gd name="T12" fmla="*/ 22 h 22"/>
              </a:gdLst>
              <a:ahLst/>
              <a:cxnLst>
                <a:cxn ang="T6">
                  <a:pos x="T0" y="T1"/>
                </a:cxn>
                <a:cxn ang="T7">
                  <a:pos x="T2" y="T3"/>
                </a:cxn>
                <a:cxn ang="T8">
                  <a:pos x="T4" y="T5"/>
                </a:cxn>
              </a:cxnLst>
              <a:rect l="T9" t="T10" r="T11" b="T12"/>
              <a:pathLst>
                <a:path w="40" h="22">
                  <a:moveTo>
                    <a:pt x="40" y="22"/>
                  </a:moveTo>
                  <a:lnTo>
                    <a:pt x="8" y="16"/>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98" name="Freeform 400"/>
            <p:cNvSpPr>
              <a:spLocks noChangeArrowheads="1"/>
            </p:cNvSpPr>
            <p:nvPr/>
          </p:nvSpPr>
          <p:spPr bwMode="auto">
            <a:xfrm>
              <a:off x="1318" y="2009"/>
              <a:ext cx="9" cy="7"/>
            </a:xfrm>
            <a:custGeom>
              <a:avLst/>
              <a:gdLst>
                <a:gd name="T0" fmla="*/ 1 w 16"/>
                <a:gd name="T1" fmla="*/ 0 h 13"/>
                <a:gd name="T2" fmla="*/ 1 w 16"/>
                <a:gd name="T3" fmla="*/ 0 h 13"/>
                <a:gd name="T4" fmla="*/ 1 w 16"/>
                <a:gd name="T5" fmla="*/ 1 h 13"/>
                <a:gd name="T6" fmla="*/ 1 w 16"/>
                <a:gd name="T7" fmla="*/ 1 h 13"/>
                <a:gd name="T8" fmla="*/ 1 w 16"/>
                <a:gd name="T9" fmla="*/ 1 h 13"/>
                <a:gd name="T10" fmla="*/ 1 w 16"/>
                <a:gd name="T11" fmla="*/ 1 h 13"/>
                <a:gd name="T12" fmla="*/ 1 w 16"/>
                <a:gd name="T13" fmla="*/ 1 h 13"/>
                <a:gd name="T14" fmla="*/ 1 w 16"/>
                <a:gd name="T15" fmla="*/ 1 h 13"/>
                <a:gd name="T16" fmla="*/ 1 w 16"/>
                <a:gd name="T17" fmla="*/ 1 h 13"/>
                <a:gd name="T18" fmla="*/ 1 w 16"/>
                <a:gd name="T19" fmla="*/ 1 h 13"/>
                <a:gd name="T20" fmla="*/ 1 w 16"/>
                <a:gd name="T21" fmla="*/ 1 h 13"/>
                <a:gd name="T22" fmla="*/ 1 w 16"/>
                <a:gd name="T23" fmla="*/ 1 h 13"/>
                <a:gd name="T24" fmla="*/ 1 w 16"/>
                <a:gd name="T25" fmla="*/ 1 h 13"/>
                <a:gd name="T26" fmla="*/ 1 w 16"/>
                <a:gd name="T27" fmla="*/ 1 h 13"/>
                <a:gd name="T28" fmla="*/ 1 w 16"/>
                <a:gd name="T29" fmla="*/ 1 h 13"/>
                <a:gd name="T30" fmla="*/ 1 w 16"/>
                <a:gd name="T31" fmla="*/ 1 h 13"/>
                <a:gd name="T32" fmla="*/ 1 w 16"/>
                <a:gd name="T33" fmla="*/ 1 h 13"/>
                <a:gd name="T34" fmla="*/ 1 w 16"/>
                <a:gd name="T35" fmla="*/ 1 h 13"/>
                <a:gd name="T36" fmla="*/ 0 w 16"/>
                <a:gd name="T37" fmla="*/ 1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3"/>
                <a:gd name="T59" fmla="*/ 16 w 1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3">
                  <a:moveTo>
                    <a:pt x="16" y="0"/>
                  </a:moveTo>
                  <a:lnTo>
                    <a:pt x="15" y="0"/>
                  </a:lnTo>
                  <a:lnTo>
                    <a:pt x="14" y="1"/>
                  </a:lnTo>
                  <a:lnTo>
                    <a:pt x="13" y="1"/>
                  </a:lnTo>
                  <a:lnTo>
                    <a:pt x="12" y="2"/>
                  </a:lnTo>
                  <a:lnTo>
                    <a:pt x="11" y="2"/>
                  </a:lnTo>
                  <a:lnTo>
                    <a:pt x="11" y="5"/>
                  </a:lnTo>
                  <a:lnTo>
                    <a:pt x="9" y="5"/>
                  </a:lnTo>
                  <a:lnTo>
                    <a:pt x="9" y="6"/>
                  </a:lnTo>
                  <a:lnTo>
                    <a:pt x="8" y="6"/>
                  </a:lnTo>
                  <a:lnTo>
                    <a:pt x="6" y="7"/>
                  </a:lnTo>
                  <a:lnTo>
                    <a:pt x="5" y="7"/>
                  </a:lnTo>
                  <a:lnTo>
                    <a:pt x="5" y="8"/>
                  </a:lnTo>
                  <a:lnTo>
                    <a:pt x="4" y="9"/>
                  </a:lnTo>
                  <a:lnTo>
                    <a:pt x="2" y="9"/>
                  </a:lnTo>
                  <a:lnTo>
                    <a:pt x="2" y="11"/>
                  </a:lnTo>
                  <a:lnTo>
                    <a:pt x="1" y="12"/>
                  </a:lnTo>
                  <a:lnTo>
                    <a:pt x="1" y="13"/>
                  </a:lnTo>
                  <a:lnTo>
                    <a:pt x="0" y="13"/>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99" name="Freeform 401"/>
            <p:cNvSpPr>
              <a:spLocks noChangeArrowheads="1"/>
            </p:cNvSpPr>
            <p:nvPr/>
          </p:nvSpPr>
          <p:spPr bwMode="auto">
            <a:xfrm>
              <a:off x="1319" y="2010"/>
              <a:ext cx="8" cy="7"/>
            </a:xfrm>
            <a:custGeom>
              <a:avLst/>
              <a:gdLst>
                <a:gd name="T0" fmla="*/ 1 w 16"/>
                <a:gd name="T1" fmla="*/ 0 h 15"/>
                <a:gd name="T2" fmla="*/ 1 w 16"/>
                <a:gd name="T3" fmla="*/ 0 h 15"/>
                <a:gd name="T4" fmla="*/ 1 w 16"/>
                <a:gd name="T5" fmla="*/ 0 h 15"/>
                <a:gd name="T6" fmla="*/ 1 w 16"/>
                <a:gd name="T7" fmla="*/ 0 h 15"/>
                <a:gd name="T8" fmla="*/ 1 w 16"/>
                <a:gd name="T9" fmla="*/ 0 h 15"/>
                <a:gd name="T10" fmla="*/ 1 w 16"/>
                <a:gd name="T11" fmla="*/ 0 h 15"/>
                <a:gd name="T12" fmla="*/ 1 w 16"/>
                <a:gd name="T13" fmla="*/ 0 h 15"/>
                <a:gd name="T14" fmla="*/ 1 w 16"/>
                <a:gd name="T15" fmla="*/ 0 h 15"/>
                <a:gd name="T16" fmla="*/ 1 w 16"/>
                <a:gd name="T17" fmla="*/ 0 h 15"/>
                <a:gd name="T18" fmla="*/ 1 w 16"/>
                <a:gd name="T19" fmla="*/ 0 h 15"/>
                <a:gd name="T20" fmla="*/ 1 w 16"/>
                <a:gd name="T21" fmla="*/ 0 h 15"/>
                <a:gd name="T22" fmla="*/ 1 w 16"/>
                <a:gd name="T23" fmla="*/ 0 h 15"/>
                <a:gd name="T24" fmla="*/ 1 w 16"/>
                <a:gd name="T25" fmla="*/ 0 h 15"/>
                <a:gd name="T26" fmla="*/ 1 w 16"/>
                <a:gd name="T27" fmla="*/ 0 h 15"/>
                <a:gd name="T28" fmla="*/ 1 w 16"/>
                <a:gd name="T29" fmla="*/ 0 h 15"/>
                <a:gd name="T30" fmla="*/ 1 w 16"/>
                <a:gd name="T31" fmla="*/ 0 h 15"/>
                <a:gd name="T32" fmla="*/ 1 w 16"/>
                <a:gd name="T33" fmla="*/ 0 h 15"/>
                <a:gd name="T34" fmla="*/ 1 w 16"/>
                <a:gd name="T35" fmla="*/ 0 h 15"/>
                <a:gd name="T36" fmla="*/ 1 w 16"/>
                <a:gd name="T37" fmla="*/ 0 h 15"/>
                <a:gd name="T38" fmla="*/ 1 w 16"/>
                <a:gd name="T39" fmla="*/ 0 h 15"/>
                <a:gd name="T40" fmla="*/ 1 w 16"/>
                <a:gd name="T41" fmla="*/ 0 h 15"/>
                <a:gd name="T42" fmla="*/ 0 w 16"/>
                <a:gd name="T43" fmla="*/ 0 h 15"/>
                <a:gd name="T44" fmla="*/ 0 w 16"/>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15"/>
                <a:gd name="T71" fmla="*/ 16 w 16"/>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15">
                  <a:moveTo>
                    <a:pt x="16" y="0"/>
                  </a:moveTo>
                  <a:lnTo>
                    <a:pt x="15" y="0"/>
                  </a:lnTo>
                  <a:lnTo>
                    <a:pt x="15" y="2"/>
                  </a:lnTo>
                  <a:lnTo>
                    <a:pt x="14" y="2"/>
                  </a:lnTo>
                  <a:lnTo>
                    <a:pt x="12" y="2"/>
                  </a:lnTo>
                  <a:lnTo>
                    <a:pt x="12" y="3"/>
                  </a:lnTo>
                  <a:lnTo>
                    <a:pt x="11" y="3"/>
                  </a:lnTo>
                  <a:lnTo>
                    <a:pt x="11" y="5"/>
                  </a:lnTo>
                  <a:lnTo>
                    <a:pt x="9" y="5"/>
                  </a:lnTo>
                  <a:lnTo>
                    <a:pt x="9" y="6"/>
                  </a:lnTo>
                  <a:lnTo>
                    <a:pt x="8" y="6"/>
                  </a:lnTo>
                  <a:lnTo>
                    <a:pt x="8" y="7"/>
                  </a:lnTo>
                  <a:lnTo>
                    <a:pt x="7" y="7"/>
                  </a:lnTo>
                  <a:lnTo>
                    <a:pt x="5" y="7"/>
                  </a:lnTo>
                  <a:lnTo>
                    <a:pt x="5" y="8"/>
                  </a:lnTo>
                  <a:lnTo>
                    <a:pt x="4" y="10"/>
                  </a:lnTo>
                  <a:lnTo>
                    <a:pt x="2" y="11"/>
                  </a:lnTo>
                  <a:lnTo>
                    <a:pt x="2" y="12"/>
                  </a:lnTo>
                  <a:lnTo>
                    <a:pt x="1" y="12"/>
                  </a:lnTo>
                  <a:lnTo>
                    <a:pt x="1" y="14"/>
                  </a:lnTo>
                  <a:lnTo>
                    <a:pt x="0" y="14"/>
                  </a:lnTo>
                  <a:lnTo>
                    <a:pt x="0" y="15"/>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00" name="Freeform 402"/>
            <p:cNvSpPr>
              <a:spLocks noChangeArrowheads="1"/>
            </p:cNvSpPr>
            <p:nvPr/>
          </p:nvSpPr>
          <p:spPr bwMode="auto">
            <a:xfrm>
              <a:off x="1273" y="2015"/>
              <a:ext cx="45" cy="82"/>
            </a:xfrm>
            <a:custGeom>
              <a:avLst/>
              <a:gdLst>
                <a:gd name="T0" fmla="*/ 3 w 80"/>
                <a:gd name="T1" fmla="*/ 0 h 146"/>
                <a:gd name="T2" fmla="*/ 0 w 80"/>
                <a:gd name="T3" fmla="*/ 4 h 146"/>
                <a:gd name="T4" fmla="*/ 1 w 80"/>
                <a:gd name="T5" fmla="*/ 7 h 146"/>
                <a:gd name="T6" fmla="*/ 1 w 80"/>
                <a:gd name="T7" fmla="*/ 7 h 146"/>
                <a:gd name="T8" fmla="*/ 1 w 80"/>
                <a:gd name="T9" fmla="*/ 4 h 146"/>
                <a:gd name="T10" fmla="*/ 3 w 80"/>
                <a:gd name="T11" fmla="*/ 1 h 146"/>
                <a:gd name="T12" fmla="*/ 0 60000 65536"/>
                <a:gd name="T13" fmla="*/ 0 60000 65536"/>
                <a:gd name="T14" fmla="*/ 0 60000 65536"/>
                <a:gd name="T15" fmla="*/ 0 60000 65536"/>
                <a:gd name="T16" fmla="*/ 0 60000 65536"/>
                <a:gd name="T17" fmla="*/ 0 60000 65536"/>
                <a:gd name="T18" fmla="*/ 0 w 80"/>
                <a:gd name="T19" fmla="*/ 0 h 146"/>
                <a:gd name="T20" fmla="*/ 80 w 80"/>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0" h="146">
                  <a:moveTo>
                    <a:pt x="80" y="0"/>
                  </a:moveTo>
                  <a:lnTo>
                    <a:pt x="0" y="91"/>
                  </a:lnTo>
                  <a:lnTo>
                    <a:pt x="12" y="146"/>
                  </a:lnTo>
                  <a:lnTo>
                    <a:pt x="14" y="146"/>
                  </a:lnTo>
                  <a:lnTo>
                    <a:pt x="2" y="91"/>
                  </a:lnTo>
                  <a:lnTo>
                    <a:pt x="80" y="2"/>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01" name="Freeform 403"/>
            <p:cNvSpPr>
              <a:spLocks noChangeArrowheads="1"/>
            </p:cNvSpPr>
            <p:nvPr/>
          </p:nvSpPr>
          <p:spPr bwMode="auto">
            <a:xfrm>
              <a:off x="1310" y="2017"/>
              <a:ext cx="8" cy="24"/>
            </a:xfrm>
            <a:custGeom>
              <a:avLst/>
              <a:gdLst>
                <a:gd name="T0" fmla="*/ 1 w 15"/>
                <a:gd name="T1" fmla="*/ 0 h 45"/>
                <a:gd name="T2" fmla="*/ 1 w 15"/>
                <a:gd name="T3" fmla="*/ 1 h 45"/>
                <a:gd name="T4" fmla="*/ 0 w 15"/>
                <a:gd name="T5" fmla="*/ 2 h 45"/>
                <a:gd name="T6" fmla="*/ 0 60000 65536"/>
                <a:gd name="T7" fmla="*/ 0 60000 65536"/>
                <a:gd name="T8" fmla="*/ 0 60000 65536"/>
                <a:gd name="T9" fmla="*/ 0 w 15"/>
                <a:gd name="T10" fmla="*/ 0 h 45"/>
                <a:gd name="T11" fmla="*/ 15 w 15"/>
                <a:gd name="T12" fmla="*/ 45 h 45"/>
              </a:gdLst>
              <a:ahLst/>
              <a:cxnLst>
                <a:cxn ang="T6">
                  <a:pos x="T0" y="T1"/>
                </a:cxn>
                <a:cxn ang="T7">
                  <a:pos x="T2" y="T3"/>
                </a:cxn>
                <a:cxn ang="T8">
                  <a:pos x="T4" y="T5"/>
                </a:cxn>
              </a:cxnLst>
              <a:rect l="T9" t="T10" r="T11" b="T12"/>
              <a:pathLst>
                <a:path w="15" h="45">
                  <a:moveTo>
                    <a:pt x="15" y="0"/>
                  </a:moveTo>
                  <a:lnTo>
                    <a:pt x="14" y="32"/>
                  </a:lnTo>
                  <a:lnTo>
                    <a:pt x="0" y="45"/>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02" name="Line 404"/>
            <p:cNvSpPr>
              <a:spLocks noChangeShapeType="1"/>
            </p:cNvSpPr>
            <p:nvPr/>
          </p:nvSpPr>
          <p:spPr bwMode="auto">
            <a:xfrm>
              <a:off x="1285" y="2056"/>
              <a:ext cx="5" cy="3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03" name="Line 405"/>
            <p:cNvSpPr>
              <a:spLocks noChangeShapeType="1"/>
            </p:cNvSpPr>
            <p:nvPr/>
          </p:nvSpPr>
          <p:spPr bwMode="auto">
            <a:xfrm flipH="1">
              <a:off x="1309" y="2046"/>
              <a:ext cx="8" cy="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04" name="Freeform 406"/>
            <p:cNvSpPr>
              <a:spLocks noChangeArrowheads="1"/>
            </p:cNvSpPr>
            <p:nvPr/>
          </p:nvSpPr>
          <p:spPr bwMode="auto">
            <a:xfrm>
              <a:off x="1281" y="2046"/>
              <a:ext cx="35" cy="51"/>
            </a:xfrm>
            <a:custGeom>
              <a:avLst/>
              <a:gdLst>
                <a:gd name="T0" fmla="*/ 0 w 64"/>
                <a:gd name="T1" fmla="*/ 4 h 92"/>
                <a:gd name="T2" fmla="*/ 2 w 64"/>
                <a:gd name="T3" fmla="*/ 1 h 92"/>
                <a:gd name="T4" fmla="*/ 3 w 64"/>
                <a:gd name="T5" fmla="*/ 1 h 92"/>
                <a:gd name="T6" fmla="*/ 2 w 64"/>
                <a:gd name="T7" fmla="*/ 0 h 92"/>
                <a:gd name="T8" fmla="*/ 2 w 64"/>
                <a:gd name="T9" fmla="*/ 1 h 92"/>
                <a:gd name="T10" fmla="*/ 0 60000 65536"/>
                <a:gd name="T11" fmla="*/ 0 60000 65536"/>
                <a:gd name="T12" fmla="*/ 0 60000 65536"/>
                <a:gd name="T13" fmla="*/ 0 60000 65536"/>
                <a:gd name="T14" fmla="*/ 0 60000 65536"/>
                <a:gd name="T15" fmla="*/ 0 w 64"/>
                <a:gd name="T16" fmla="*/ 0 h 92"/>
                <a:gd name="T17" fmla="*/ 64 w 64"/>
                <a:gd name="T18" fmla="*/ 92 h 92"/>
              </a:gdLst>
              <a:ahLst/>
              <a:cxnLst>
                <a:cxn ang="T10">
                  <a:pos x="T0" y="T1"/>
                </a:cxn>
                <a:cxn ang="T11">
                  <a:pos x="T2" y="T3"/>
                </a:cxn>
                <a:cxn ang="T12">
                  <a:pos x="T4" y="T5"/>
                </a:cxn>
                <a:cxn ang="T13">
                  <a:pos x="T6" y="T7"/>
                </a:cxn>
                <a:cxn ang="T14">
                  <a:pos x="T8" y="T9"/>
                </a:cxn>
              </a:cxnLst>
              <a:rect l="T15" t="T16" r="T17" b="T18"/>
              <a:pathLst>
                <a:path w="64" h="92">
                  <a:moveTo>
                    <a:pt x="0" y="92"/>
                  </a:moveTo>
                  <a:lnTo>
                    <a:pt x="63" y="24"/>
                  </a:lnTo>
                  <a:lnTo>
                    <a:pt x="64" y="1"/>
                  </a:lnTo>
                  <a:lnTo>
                    <a:pt x="60" y="0"/>
                  </a:lnTo>
                  <a:lnTo>
                    <a:pt x="53" y="7"/>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05" name="Line 407"/>
            <p:cNvSpPr>
              <a:spLocks noChangeShapeType="1"/>
            </p:cNvSpPr>
            <p:nvPr/>
          </p:nvSpPr>
          <p:spPr bwMode="auto">
            <a:xfrm flipH="1" flipV="1">
              <a:off x="1283" y="2053"/>
              <a:ext cx="8" cy="33"/>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06" name="Line 408"/>
            <p:cNvSpPr>
              <a:spLocks noChangeShapeType="1"/>
            </p:cNvSpPr>
            <p:nvPr/>
          </p:nvSpPr>
          <p:spPr bwMode="auto">
            <a:xfrm flipV="1">
              <a:off x="1278" y="2072"/>
              <a:ext cx="9" cy="1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07" name="Line 409"/>
            <p:cNvSpPr>
              <a:spLocks noChangeShapeType="1"/>
            </p:cNvSpPr>
            <p:nvPr/>
          </p:nvSpPr>
          <p:spPr bwMode="auto">
            <a:xfrm flipV="1">
              <a:off x="1278" y="2071"/>
              <a:ext cx="8" cy="1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08" name="Line 410"/>
            <p:cNvSpPr>
              <a:spLocks noChangeShapeType="1"/>
            </p:cNvSpPr>
            <p:nvPr/>
          </p:nvSpPr>
          <p:spPr bwMode="auto">
            <a:xfrm flipH="1" flipV="1">
              <a:off x="1296" y="2039"/>
              <a:ext cx="6" cy="3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09" name="Line 411"/>
            <p:cNvSpPr>
              <a:spLocks noChangeShapeType="1"/>
            </p:cNvSpPr>
            <p:nvPr/>
          </p:nvSpPr>
          <p:spPr bwMode="auto">
            <a:xfrm flipH="1" flipV="1">
              <a:off x="1296" y="2040"/>
              <a:ext cx="6" cy="3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10" name="Line 412"/>
            <p:cNvSpPr>
              <a:spLocks noChangeShapeType="1"/>
            </p:cNvSpPr>
            <p:nvPr/>
          </p:nvSpPr>
          <p:spPr bwMode="auto">
            <a:xfrm flipV="1">
              <a:off x="1289" y="2059"/>
              <a:ext cx="9" cy="13"/>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11" name="Line 413"/>
            <p:cNvSpPr>
              <a:spLocks noChangeShapeType="1"/>
            </p:cNvSpPr>
            <p:nvPr/>
          </p:nvSpPr>
          <p:spPr bwMode="auto">
            <a:xfrm flipV="1">
              <a:off x="1289" y="2059"/>
              <a:ext cx="9" cy="13"/>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12" name="Line 414"/>
            <p:cNvSpPr>
              <a:spLocks noChangeShapeType="1"/>
            </p:cNvSpPr>
            <p:nvPr/>
          </p:nvSpPr>
          <p:spPr bwMode="auto">
            <a:xfrm flipH="1">
              <a:off x="1299" y="2049"/>
              <a:ext cx="10" cy="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13" name="Line 415"/>
            <p:cNvSpPr>
              <a:spLocks noChangeShapeType="1"/>
            </p:cNvSpPr>
            <p:nvPr/>
          </p:nvSpPr>
          <p:spPr bwMode="auto">
            <a:xfrm flipH="1">
              <a:off x="1299" y="2049"/>
              <a:ext cx="10" cy="8"/>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14" name="Line 416"/>
            <p:cNvSpPr>
              <a:spLocks noChangeShapeType="1"/>
            </p:cNvSpPr>
            <p:nvPr/>
          </p:nvSpPr>
          <p:spPr bwMode="auto">
            <a:xfrm flipH="1" flipV="1">
              <a:off x="1307" y="2027"/>
              <a:ext cx="4" cy="3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15" name="Line 417"/>
            <p:cNvSpPr>
              <a:spLocks noChangeShapeType="1"/>
            </p:cNvSpPr>
            <p:nvPr/>
          </p:nvSpPr>
          <p:spPr bwMode="auto">
            <a:xfrm flipH="1" flipV="1">
              <a:off x="1308" y="2028"/>
              <a:ext cx="3" cy="37"/>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16" name="Line 418"/>
            <p:cNvSpPr>
              <a:spLocks noChangeShapeType="1"/>
            </p:cNvSpPr>
            <p:nvPr/>
          </p:nvSpPr>
          <p:spPr bwMode="auto">
            <a:xfrm>
              <a:off x="1318" y="2048"/>
              <a:ext cx="0"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17" name="Line 419"/>
            <p:cNvSpPr>
              <a:spLocks noChangeShapeType="1"/>
            </p:cNvSpPr>
            <p:nvPr/>
          </p:nvSpPr>
          <p:spPr bwMode="auto">
            <a:xfrm>
              <a:off x="1318" y="2049"/>
              <a:ext cx="0"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18" name="Freeform 420"/>
            <p:cNvSpPr>
              <a:spLocks noChangeArrowheads="1"/>
            </p:cNvSpPr>
            <p:nvPr/>
          </p:nvSpPr>
          <p:spPr bwMode="auto">
            <a:xfrm>
              <a:off x="1302" y="1983"/>
              <a:ext cx="27" cy="48"/>
            </a:xfrm>
            <a:custGeom>
              <a:avLst/>
              <a:gdLst>
                <a:gd name="T0" fmla="*/ 1 w 50"/>
                <a:gd name="T1" fmla="*/ 4 h 87"/>
                <a:gd name="T2" fmla="*/ 0 w 50"/>
                <a:gd name="T3" fmla="*/ 3 h 87"/>
                <a:gd name="T4" fmla="*/ 1 w 50"/>
                <a:gd name="T5" fmla="*/ 2 h 87"/>
                <a:gd name="T6" fmla="*/ 2 w 50"/>
                <a:gd name="T7" fmla="*/ 1 h 87"/>
                <a:gd name="T8" fmla="*/ 2 w 50"/>
                <a:gd name="T9" fmla="*/ 0 h 87"/>
                <a:gd name="T10" fmla="*/ 0 60000 65536"/>
                <a:gd name="T11" fmla="*/ 0 60000 65536"/>
                <a:gd name="T12" fmla="*/ 0 60000 65536"/>
                <a:gd name="T13" fmla="*/ 0 60000 65536"/>
                <a:gd name="T14" fmla="*/ 0 60000 65536"/>
                <a:gd name="T15" fmla="*/ 0 w 50"/>
                <a:gd name="T16" fmla="*/ 0 h 87"/>
                <a:gd name="T17" fmla="*/ 50 w 50"/>
                <a:gd name="T18" fmla="*/ 87 h 87"/>
              </a:gdLst>
              <a:ahLst/>
              <a:cxnLst>
                <a:cxn ang="T10">
                  <a:pos x="T0" y="T1"/>
                </a:cxn>
                <a:cxn ang="T11">
                  <a:pos x="T2" y="T3"/>
                </a:cxn>
                <a:cxn ang="T12">
                  <a:pos x="T4" y="T5"/>
                </a:cxn>
                <a:cxn ang="T13">
                  <a:pos x="T6" y="T7"/>
                </a:cxn>
                <a:cxn ang="T14">
                  <a:pos x="T8" y="T9"/>
                </a:cxn>
              </a:cxnLst>
              <a:rect l="T15" t="T16" r="T17" b="T18"/>
              <a:pathLst>
                <a:path w="50" h="87">
                  <a:moveTo>
                    <a:pt x="1" y="87"/>
                  </a:moveTo>
                  <a:lnTo>
                    <a:pt x="0" y="82"/>
                  </a:lnTo>
                  <a:lnTo>
                    <a:pt x="2" y="36"/>
                  </a:lnTo>
                  <a:lnTo>
                    <a:pt x="34" y="7"/>
                  </a:lnTo>
                  <a:lnTo>
                    <a:pt x="5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19" name="Freeform 421"/>
            <p:cNvSpPr>
              <a:spLocks noChangeArrowheads="1"/>
            </p:cNvSpPr>
            <p:nvPr/>
          </p:nvSpPr>
          <p:spPr bwMode="auto">
            <a:xfrm>
              <a:off x="1303" y="2015"/>
              <a:ext cx="4" cy="6"/>
            </a:xfrm>
            <a:custGeom>
              <a:avLst/>
              <a:gdLst>
                <a:gd name="T0" fmla="*/ 0 w 9"/>
                <a:gd name="T1" fmla="*/ 0 h 12"/>
                <a:gd name="T2" fmla="*/ 0 w 9"/>
                <a:gd name="T3" fmla="*/ 0 h 12"/>
                <a:gd name="T4" fmla="*/ 0 w 9"/>
                <a:gd name="T5" fmla="*/ 1 h 12"/>
                <a:gd name="T6" fmla="*/ 0 w 9"/>
                <a:gd name="T7" fmla="*/ 1 h 12"/>
                <a:gd name="T8" fmla="*/ 0 w 9"/>
                <a:gd name="T9" fmla="*/ 1 h 12"/>
                <a:gd name="T10" fmla="*/ 0 w 9"/>
                <a:gd name="T11" fmla="*/ 1 h 12"/>
                <a:gd name="T12" fmla="*/ 0 w 9"/>
                <a:gd name="T13" fmla="*/ 1 h 12"/>
                <a:gd name="T14" fmla="*/ 0 w 9"/>
                <a:gd name="T15" fmla="*/ 1 h 12"/>
                <a:gd name="T16" fmla="*/ 0 w 9"/>
                <a:gd name="T17" fmla="*/ 1 h 12"/>
                <a:gd name="T18" fmla="*/ 0 w 9"/>
                <a:gd name="T19" fmla="*/ 1 h 12"/>
                <a:gd name="T20" fmla="*/ 0 w 9"/>
                <a:gd name="T21" fmla="*/ 1 h 12"/>
                <a:gd name="T22" fmla="*/ 0 w 9"/>
                <a:gd name="T23" fmla="*/ 1 h 12"/>
                <a:gd name="T24" fmla="*/ 0 w 9"/>
                <a:gd name="T25" fmla="*/ 1 h 12"/>
                <a:gd name="T26" fmla="*/ 0 w 9"/>
                <a:gd name="T27" fmla="*/ 1 h 12"/>
                <a:gd name="T28" fmla="*/ 0 w 9"/>
                <a:gd name="T29" fmla="*/ 1 h 12"/>
                <a:gd name="T30" fmla="*/ 0 w 9"/>
                <a:gd name="T31" fmla="*/ 1 h 12"/>
                <a:gd name="T32" fmla="*/ 0 w 9"/>
                <a:gd name="T33" fmla="*/ 1 h 12"/>
                <a:gd name="T34" fmla="*/ 0 w 9"/>
                <a:gd name="T35" fmla="*/ 1 h 12"/>
                <a:gd name="T36" fmla="*/ 0 w 9"/>
                <a:gd name="T37" fmla="*/ 1 h 12"/>
                <a:gd name="T38" fmla="*/ 0 w 9"/>
                <a:gd name="T39" fmla="*/ 1 h 12"/>
                <a:gd name="T40" fmla="*/ 0 w 9"/>
                <a:gd name="T41" fmla="*/ 1 h 12"/>
                <a:gd name="T42" fmla="*/ 0 w 9"/>
                <a:gd name="T43" fmla="*/ 1 h 12"/>
                <a:gd name="T44" fmla="*/ 0 w 9"/>
                <a:gd name="T45" fmla="*/ 1 h 12"/>
                <a:gd name="T46" fmla="*/ 0 w 9"/>
                <a:gd name="T47" fmla="*/ 1 h 12"/>
                <a:gd name="T48" fmla="*/ 0 w 9"/>
                <a:gd name="T49" fmla="*/ 1 h 12"/>
                <a:gd name="T50" fmla="*/ 0 w 9"/>
                <a:gd name="T51" fmla="*/ 1 h 12"/>
                <a:gd name="T52" fmla="*/ 0 w 9"/>
                <a:gd name="T53" fmla="*/ 1 h 12"/>
                <a:gd name="T54" fmla="*/ 0 w 9"/>
                <a:gd name="T55" fmla="*/ 1 h 12"/>
                <a:gd name="T56" fmla="*/ 0 w 9"/>
                <a:gd name="T57" fmla="*/ 1 h 12"/>
                <a:gd name="T58" fmla="*/ 0 w 9"/>
                <a:gd name="T59" fmla="*/ 1 h 12"/>
                <a:gd name="T60" fmla="*/ 0 w 9"/>
                <a:gd name="T61" fmla="*/ 1 h 12"/>
                <a:gd name="T62" fmla="*/ 0 w 9"/>
                <a:gd name="T63" fmla="*/ 0 h 12"/>
                <a:gd name="T64" fmla="*/ 0 w 9"/>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2"/>
                <a:gd name="T101" fmla="*/ 9 w 9"/>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2">
                  <a:moveTo>
                    <a:pt x="5" y="0"/>
                  </a:moveTo>
                  <a:lnTo>
                    <a:pt x="4" y="0"/>
                  </a:lnTo>
                  <a:lnTo>
                    <a:pt x="4" y="1"/>
                  </a:lnTo>
                  <a:lnTo>
                    <a:pt x="1" y="1"/>
                  </a:lnTo>
                  <a:lnTo>
                    <a:pt x="1" y="2"/>
                  </a:lnTo>
                  <a:lnTo>
                    <a:pt x="0" y="2"/>
                  </a:lnTo>
                  <a:lnTo>
                    <a:pt x="0" y="3"/>
                  </a:lnTo>
                  <a:lnTo>
                    <a:pt x="0" y="6"/>
                  </a:lnTo>
                  <a:lnTo>
                    <a:pt x="0" y="7"/>
                  </a:lnTo>
                  <a:lnTo>
                    <a:pt x="0" y="9"/>
                  </a:lnTo>
                  <a:lnTo>
                    <a:pt x="0" y="10"/>
                  </a:lnTo>
                  <a:lnTo>
                    <a:pt x="1" y="10"/>
                  </a:lnTo>
                  <a:lnTo>
                    <a:pt x="1" y="11"/>
                  </a:lnTo>
                  <a:lnTo>
                    <a:pt x="4" y="11"/>
                  </a:lnTo>
                  <a:lnTo>
                    <a:pt x="4" y="12"/>
                  </a:lnTo>
                  <a:lnTo>
                    <a:pt x="5" y="12"/>
                  </a:lnTo>
                  <a:lnTo>
                    <a:pt x="6" y="12"/>
                  </a:lnTo>
                  <a:lnTo>
                    <a:pt x="6" y="11"/>
                  </a:lnTo>
                  <a:lnTo>
                    <a:pt x="8" y="11"/>
                  </a:lnTo>
                  <a:lnTo>
                    <a:pt x="8" y="10"/>
                  </a:lnTo>
                  <a:lnTo>
                    <a:pt x="8" y="9"/>
                  </a:lnTo>
                  <a:lnTo>
                    <a:pt x="9" y="9"/>
                  </a:lnTo>
                  <a:lnTo>
                    <a:pt x="9" y="7"/>
                  </a:lnTo>
                  <a:lnTo>
                    <a:pt x="9" y="6"/>
                  </a:lnTo>
                  <a:lnTo>
                    <a:pt x="9" y="3"/>
                  </a:lnTo>
                  <a:lnTo>
                    <a:pt x="8" y="3"/>
                  </a:lnTo>
                  <a:lnTo>
                    <a:pt x="8" y="2"/>
                  </a:lnTo>
                  <a:lnTo>
                    <a:pt x="8" y="1"/>
                  </a:lnTo>
                  <a:lnTo>
                    <a:pt x="6" y="1"/>
                  </a:lnTo>
                  <a:lnTo>
                    <a:pt x="6" y="0"/>
                  </a:lnTo>
                  <a:lnTo>
                    <a:pt x="5"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20" name="Freeform 422"/>
            <p:cNvSpPr>
              <a:spLocks noChangeArrowheads="1"/>
            </p:cNvSpPr>
            <p:nvPr/>
          </p:nvSpPr>
          <p:spPr bwMode="auto">
            <a:xfrm>
              <a:off x="1297" y="2017"/>
              <a:ext cx="7" cy="7"/>
            </a:xfrm>
            <a:custGeom>
              <a:avLst/>
              <a:gdLst>
                <a:gd name="T0" fmla="*/ 1 w 13"/>
                <a:gd name="T1" fmla="*/ 0 h 15"/>
                <a:gd name="T2" fmla="*/ 0 w 13"/>
                <a:gd name="T3" fmla="*/ 0 h 15"/>
                <a:gd name="T4" fmla="*/ 1 w 13"/>
                <a:gd name="T5" fmla="*/ 0 h 15"/>
                <a:gd name="T6" fmla="*/ 1 w 13"/>
                <a:gd name="T7" fmla="*/ 0 h 15"/>
                <a:gd name="T8" fmla="*/ 1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lnTo>
                    <a:pt x="0" y="3"/>
                  </a:lnTo>
                  <a:lnTo>
                    <a:pt x="2" y="15"/>
                  </a:lnTo>
                  <a:lnTo>
                    <a:pt x="13" y="7"/>
                  </a:lnTo>
                  <a:lnTo>
                    <a:pt x="12" y="0"/>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21" name="Freeform 423"/>
            <p:cNvSpPr>
              <a:spLocks noChangeArrowheads="1"/>
            </p:cNvSpPr>
            <p:nvPr/>
          </p:nvSpPr>
          <p:spPr bwMode="auto">
            <a:xfrm>
              <a:off x="1303" y="2016"/>
              <a:ext cx="2" cy="5"/>
            </a:xfrm>
            <a:custGeom>
              <a:avLst/>
              <a:gdLst>
                <a:gd name="T0" fmla="*/ 0 w 6"/>
                <a:gd name="T1" fmla="*/ 0 h 10"/>
                <a:gd name="T2" fmla="*/ 0 w 6"/>
                <a:gd name="T3" fmla="*/ 0 h 10"/>
                <a:gd name="T4" fmla="*/ 0 w 6"/>
                <a:gd name="T5" fmla="*/ 1 h 10"/>
                <a:gd name="T6" fmla="*/ 0 w 6"/>
                <a:gd name="T7" fmla="*/ 1 h 10"/>
                <a:gd name="T8" fmla="*/ 0 w 6"/>
                <a:gd name="T9" fmla="*/ 1 h 10"/>
                <a:gd name="T10" fmla="*/ 0 w 6"/>
                <a:gd name="T11" fmla="*/ 1 h 10"/>
                <a:gd name="T12" fmla="*/ 0 w 6"/>
                <a:gd name="T13" fmla="*/ 1 h 10"/>
                <a:gd name="T14" fmla="*/ 0 w 6"/>
                <a:gd name="T15" fmla="*/ 1 h 10"/>
                <a:gd name="T16" fmla="*/ 0 w 6"/>
                <a:gd name="T17" fmla="*/ 1 h 10"/>
                <a:gd name="T18" fmla="*/ 0 w 6"/>
                <a:gd name="T19" fmla="*/ 1 h 10"/>
                <a:gd name="T20" fmla="*/ 0 w 6"/>
                <a:gd name="T21" fmla="*/ 1 h 10"/>
                <a:gd name="T22" fmla="*/ 0 w 6"/>
                <a:gd name="T23" fmla="*/ 1 h 10"/>
                <a:gd name="T24" fmla="*/ 0 w 6"/>
                <a:gd name="T25" fmla="*/ 1 h 10"/>
                <a:gd name="T26" fmla="*/ 0 w 6"/>
                <a:gd name="T27" fmla="*/ 1 h 10"/>
                <a:gd name="T28" fmla="*/ 0 w 6"/>
                <a:gd name="T29" fmla="*/ 1 h 10"/>
                <a:gd name="T30" fmla="*/ 0 w 6"/>
                <a:gd name="T31" fmla="*/ 1 h 10"/>
                <a:gd name="T32" fmla="*/ 0 w 6"/>
                <a:gd name="T33" fmla="*/ 1 h 10"/>
                <a:gd name="T34" fmla="*/ 0 w 6"/>
                <a:gd name="T35" fmla="*/ 1 h 10"/>
                <a:gd name="T36" fmla="*/ 0 w 6"/>
                <a:gd name="T37" fmla="*/ 1 h 10"/>
                <a:gd name="T38" fmla="*/ 0 w 6"/>
                <a:gd name="T39" fmla="*/ 1 h 10"/>
                <a:gd name="T40" fmla="*/ 0 w 6"/>
                <a:gd name="T41" fmla="*/ 1 h 10"/>
                <a:gd name="T42" fmla="*/ 0 w 6"/>
                <a:gd name="T43" fmla="*/ 1 h 10"/>
                <a:gd name="T44" fmla="*/ 0 w 6"/>
                <a:gd name="T45" fmla="*/ 0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0"/>
                <a:gd name="T71" fmla="*/ 6 w 6"/>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0">
                  <a:moveTo>
                    <a:pt x="3" y="0"/>
                  </a:moveTo>
                  <a:lnTo>
                    <a:pt x="2" y="0"/>
                  </a:lnTo>
                  <a:lnTo>
                    <a:pt x="2" y="1"/>
                  </a:lnTo>
                  <a:lnTo>
                    <a:pt x="0" y="2"/>
                  </a:lnTo>
                  <a:lnTo>
                    <a:pt x="0" y="5"/>
                  </a:lnTo>
                  <a:lnTo>
                    <a:pt x="0" y="6"/>
                  </a:lnTo>
                  <a:lnTo>
                    <a:pt x="0" y="8"/>
                  </a:lnTo>
                  <a:lnTo>
                    <a:pt x="0" y="9"/>
                  </a:lnTo>
                  <a:lnTo>
                    <a:pt x="2" y="9"/>
                  </a:lnTo>
                  <a:lnTo>
                    <a:pt x="2" y="10"/>
                  </a:lnTo>
                  <a:lnTo>
                    <a:pt x="3" y="10"/>
                  </a:lnTo>
                  <a:lnTo>
                    <a:pt x="5" y="10"/>
                  </a:lnTo>
                  <a:lnTo>
                    <a:pt x="5" y="9"/>
                  </a:lnTo>
                  <a:lnTo>
                    <a:pt x="5" y="8"/>
                  </a:lnTo>
                  <a:lnTo>
                    <a:pt x="6" y="8"/>
                  </a:lnTo>
                  <a:lnTo>
                    <a:pt x="6" y="6"/>
                  </a:lnTo>
                  <a:lnTo>
                    <a:pt x="6" y="5"/>
                  </a:lnTo>
                  <a:lnTo>
                    <a:pt x="6" y="2"/>
                  </a:lnTo>
                  <a:lnTo>
                    <a:pt x="5" y="2"/>
                  </a:lnTo>
                  <a:lnTo>
                    <a:pt x="5" y="1"/>
                  </a:lnTo>
                  <a:lnTo>
                    <a:pt x="3" y="0"/>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22" name="Freeform 424"/>
            <p:cNvSpPr>
              <a:spLocks noChangeArrowheads="1"/>
            </p:cNvSpPr>
            <p:nvPr/>
          </p:nvSpPr>
          <p:spPr bwMode="auto">
            <a:xfrm>
              <a:off x="1297" y="2018"/>
              <a:ext cx="1" cy="5"/>
            </a:xfrm>
            <a:custGeom>
              <a:avLst/>
              <a:gdLst>
                <a:gd name="T0" fmla="*/ 0 w 5"/>
                <a:gd name="T1" fmla="*/ 0 h 9"/>
                <a:gd name="T2" fmla="*/ 0 w 5"/>
                <a:gd name="T3" fmla="*/ 0 h 9"/>
                <a:gd name="T4" fmla="*/ 0 w 5"/>
                <a:gd name="T5" fmla="*/ 1 h 9"/>
                <a:gd name="T6" fmla="*/ 0 w 5"/>
                <a:gd name="T7" fmla="*/ 1 h 9"/>
                <a:gd name="T8" fmla="*/ 0 w 5"/>
                <a:gd name="T9" fmla="*/ 1 h 9"/>
                <a:gd name="T10" fmla="*/ 0 w 5"/>
                <a:gd name="T11" fmla="*/ 1 h 9"/>
                <a:gd name="T12" fmla="*/ 0 w 5"/>
                <a:gd name="T13" fmla="*/ 1 h 9"/>
                <a:gd name="T14" fmla="*/ 0 w 5"/>
                <a:gd name="T15" fmla="*/ 1 h 9"/>
                <a:gd name="T16" fmla="*/ 0 w 5"/>
                <a:gd name="T17" fmla="*/ 1 h 9"/>
                <a:gd name="T18" fmla="*/ 0 w 5"/>
                <a:gd name="T19" fmla="*/ 1 h 9"/>
                <a:gd name="T20" fmla="*/ 0 w 5"/>
                <a:gd name="T21" fmla="*/ 1 h 9"/>
                <a:gd name="T22" fmla="*/ 0 w 5"/>
                <a:gd name="T23" fmla="*/ 1 h 9"/>
                <a:gd name="T24" fmla="*/ 0 w 5"/>
                <a:gd name="T25" fmla="*/ 1 h 9"/>
                <a:gd name="T26" fmla="*/ 0 w 5"/>
                <a:gd name="T27" fmla="*/ 1 h 9"/>
                <a:gd name="T28" fmla="*/ 0 w 5"/>
                <a:gd name="T29" fmla="*/ 1 h 9"/>
                <a:gd name="T30" fmla="*/ 0 w 5"/>
                <a:gd name="T31" fmla="*/ 1 h 9"/>
                <a:gd name="T32" fmla="*/ 0 w 5"/>
                <a:gd name="T33" fmla="*/ 1 h 9"/>
                <a:gd name="T34" fmla="*/ 0 w 5"/>
                <a:gd name="T35" fmla="*/ 1 h 9"/>
                <a:gd name="T36" fmla="*/ 0 w 5"/>
                <a:gd name="T37" fmla="*/ 1 h 9"/>
                <a:gd name="T38" fmla="*/ 0 w 5"/>
                <a:gd name="T39" fmla="*/ 1 h 9"/>
                <a:gd name="T40" fmla="*/ 0 w 5"/>
                <a:gd name="T41" fmla="*/ 1 h 9"/>
                <a:gd name="T42" fmla="*/ 0 w 5"/>
                <a:gd name="T43" fmla="*/ 1 h 9"/>
                <a:gd name="T44" fmla="*/ 0 w 5"/>
                <a:gd name="T45" fmla="*/ 0 h 9"/>
                <a:gd name="T46" fmla="*/ 0 w 5"/>
                <a:gd name="T47" fmla="*/ 0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9"/>
                <a:gd name="T74" fmla="*/ 5 w 5"/>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9">
                  <a:moveTo>
                    <a:pt x="2" y="0"/>
                  </a:moveTo>
                  <a:lnTo>
                    <a:pt x="0" y="0"/>
                  </a:lnTo>
                  <a:lnTo>
                    <a:pt x="0" y="1"/>
                  </a:lnTo>
                  <a:lnTo>
                    <a:pt x="0" y="2"/>
                  </a:lnTo>
                  <a:lnTo>
                    <a:pt x="0" y="3"/>
                  </a:lnTo>
                  <a:lnTo>
                    <a:pt x="0" y="4"/>
                  </a:lnTo>
                  <a:lnTo>
                    <a:pt x="0" y="5"/>
                  </a:lnTo>
                  <a:lnTo>
                    <a:pt x="2" y="5"/>
                  </a:lnTo>
                  <a:lnTo>
                    <a:pt x="2" y="7"/>
                  </a:lnTo>
                  <a:lnTo>
                    <a:pt x="3" y="8"/>
                  </a:lnTo>
                  <a:lnTo>
                    <a:pt x="4" y="8"/>
                  </a:lnTo>
                  <a:lnTo>
                    <a:pt x="4" y="9"/>
                  </a:lnTo>
                  <a:lnTo>
                    <a:pt x="4" y="8"/>
                  </a:lnTo>
                  <a:lnTo>
                    <a:pt x="5" y="8"/>
                  </a:lnTo>
                  <a:lnTo>
                    <a:pt x="5" y="7"/>
                  </a:lnTo>
                  <a:lnTo>
                    <a:pt x="5" y="5"/>
                  </a:lnTo>
                  <a:lnTo>
                    <a:pt x="5" y="4"/>
                  </a:lnTo>
                  <a:lnTo>
                    <a:pt x="5" y="3"/>
                  </a:lnTo>
                  <a:lnTo>
                    <a:pt x="4" y="3"/>
                  </a:lnTo>
                  <a:lnTo>
                    <a:pt x="4" y="2"/>
                  </a:lnTo>
                  <a:lnTo>
                    <a:pt x="4" y="1"/>
                  </a:lnTo>
                  <a:lnTo>
                    <a:pt x="3" y="1"/>
                  </a:lnTo>
                  <a:lnTo>
                    <a:pt x="3" y="0"/>
                  </a:lnTo>
                  <a:lnTo>
                    <a:pt x="2" y="0"/>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23" name="Line 425"/>
            <p:cNvSpPr>
              <a:spLocks noChangeShapeType="1"/>
            </p:cNvSpPr>
            <p:nvPr/>
          </p:nvSpPr>
          <p:spPr bwMode="auto">
            <a:xfrm>
              <a:off x="1319" y="2014"/>
              <a:ext cx="0" cy="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24" name="Freeform 426"/>
            <p:cNvSpPr>
              <a:spLocks noChangeArrowheads="1"/>
            </p:cNvSpPr>
            <p:nvPr/>
          </p:nvSpPr>
          <p:spPr bwMode="auto">
            <a:xfrm>
              <a:off x="1327" y="2009"/>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5" y="5"/>
                  </a:moveTo>
                  <a:lnTo>
                    <a:pt x="0" y="5"/>
                  </a:lnTo>
                  <a:lnTo>
                    <a:pt x="0" y="1"/>
                  </a:lnTo>
                  <a:lnTo>
                    <a:pt x="5" y="0"/>
                  </a:lnTo>
                  <a:lnTo>
                    <a:pt x="6" y="4"/>
                  </a:lnTo>
                  <a:lnTo>
                    <a:pt x="5" y="5"/>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25" name="Line 427"/>
            <p:cNvSpPr>
              <a:spLocks noChangeShapeType="1"/>
            </p:cNvSpPr>
            <p:nvPr/>
          </p:nvSpPr>
          <p:spPr bwMode="auto">
            <a:xfrm flipH="1">
              <a:off x="1400" y="2017"/>
              <a:ext cx="2"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26" name="Freeform 428"/>
            <p:cNvSpPr>
              <a:spLocks noChangeArrowheads="1"/>
            </p:cNvSpPr>
            <p:nvPr/>
          </p:nvSpPr>
          <p:spPr bwMode="auto">
            <a:xfrm>
              <a:off x="1389" y="2020"/>
              <a:ext cx="5" cy="11"/>
            </a:xfrm>
            <a:custGeom>
              <a:avLst/>
              <a:gdLst>
                <a:gd name="T0" fmla="*/ 1 w 9"/>
                <a:gd name="T1" fmla="*/ 0 h 21"/>
                <a:gd name="T2" fmla="*/ 1 w 9"/>
                <a:gd name="T3" fmla="*/ 1 h 21"/>
                <a:gd name="T4" fmla="*/ 1 w 9"/>
                <a:gd name="T5" fmla="*/ 1 h 21"/>
                <a:gd name="T6" fmla="*/ 1 w 9"/>
                <a:gd name="T7" fmla="*/ 1 h 21"/>
                <a:gd name="T8" fmla="*/ 1 w 9"/>
                <a:gd name="T9" fmla="*/ 1 h 21"/>
                <a:gd name="T10" fmla="*/ 1 w 9"/>
                <a:gd name="T11" fmla="*/ 1 h 21"/>
                <a:gd name="T12" fmla="*/ 1 w 9"/>
                <a:gd name="T13" fmla="*/ 1 h 21"/>
                <a:gd name="T14" fmla="*/ 1 w 9"/>
                <a:gd name="T15" fmla="*/ 1 h 21"/>
                <a:gd name="T16" fmla="*/ 1 w 9"/>
                <a:gd name="T17" fmla="*/ 1 h 21"/>
                <a:gd name="T18" fmla="*/ 1 w 9"/>
                <a:gd name="T19" fmla="*/ 1 h 21"/>
                <a:gd name="T20" fmla="*/ 1 w 9"/>
                <a:gd name="T21" fmla="*/ 1 h 21"/>
                <a:gd name="T22" fmla="*/ 1 w 9"/>
                <a:gd name="T23" fmla="*/ 1 h 21"/>
                <a:gd name="T24" fmla="*/ 1 w 9"/>
                <a:gd name="T25" fmla="*/ 1 h 21"/>
                <a:gd name="T26" fmla="*/ 1 w 9"/>
                <a:gd name="T27" fmla="*/ 1 h 21"/>
                <a:gd name="T28" fmla="*/ 1 w 9"/>
                <a:gd name="T29" fmla="*/ 1 h 21"/>
                <a:gd name="T30" fmla="*/ 1 w 9"/>
                <a:gd name="T31" fmla="*/ 1 h 21"/>
                <a:gd name="T32" fmla="*/ 1 w 9"/>
                <a:gd name="T33" fmla="*/ 1 h 21"/>
                <a:gd name="T34" fmla="*/ 1 w 9"/>
                <a:gd name="T35" fmla="*/ 1 h 21"/>
                <a:gd name="T36" fmla="*/ 1 w 9"/>
                <a:gd name="T37" fmla="*/ 1 h 21"/>
                <a:gd name="T38" fmla="*/ 1 w 9"/>
                <a:gd name="T39" fmla="*/ 1 h 21"/>
                <a:gd name="T40" fmla="*/ 1 w 9"/>
                <a:gd name="T41" fmla="*/ 1 h 21"/>
                <a:gd name="T42" fmla="*/ 0 w 9"/>
                <a:gd name="T43" fmla="*/ 1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21"/>
                <a:gd name="T68" fmla="*/ 9 w 9"/>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21">
                  <a:moveTo>
                    <a:pt x="8" y="0"/>
                  </a:moveTo>
                  <a:lnTo>
                    <a:pt x="8" y="1"/>
                  </a:lnTo>
                  <a:lnTo>
                    <a:pt x="9" y="1"/>
                  </a:lnTo>
                  <a:lnTo>
                    <a:pt x="9" y="2"/>
                  </a:lnTo>
                  <a:lnTo>
                    <a:pt x="9" y="4"/>
                  </a:lnTo>
                  <a:lnTo>
                    <a:pt x="9" y="5"/>
                  </a:lnTo>
                  <a:lnTo>
                    <a:pt x="9" y="6"/>
                  </a:lnTo>
                  <a:lnTo>
                    <a:pt x="9" y="8"/>
                  </a:lnTo>
                  <a:lnTo>
                    <a:pt x="9" y="10"/>
                  </a:lnTo>
                  <a:lnTo>
                    <a:pt x="8" y="10"/>
                  </a:lnTo>
                  <a:lnTo>
                    <a:pt x="8" y="11"/>
                  </a:lnTo>
                  <a:lnTo>
                    <a:pt x="8" y="12"/>
                  </a:lnTo>
                  <a:lnTo>
                    <a:pt x="7" y="13"/>
                  </a:lnTo>
                  <a:lnTo>
                    <a:pt x="7" y="14"/>
                  </a:lnTo>
                  <a:lnTo>
                    <a:pt x="5" y="14"/>
                  </a:lnTo>
                  <a:lnTo>
                    <a:pt x="5" y="15"/>
                  </a:lnTo>
                  <a:lnTo>
                    <a:pt x="4" y="16"/>
                  </a:lnTo>
                  <a:lnTo>
                    <a:pt x="4" y="18"/>
                  </a:lnTo>
                  <a:lnTo>
                    <a:pt x="2" y="18"/>
                  </a:lnTo>
                  <a:lnTo>
                    <a:pt x="2" y="20"/>
                  </a:lnTo>
                  <a:lnTo>
                    <a:pt x="1" y="20"/>
                  </a:lnTo>
                  <a:lnTo>
                    <a:pt x="0" y="21"/>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27" name="Freeform 429"/>
            <p:cNvSpPr>
              <a:spLocks noChangeArrowheads="1"/>
            </p:cNvSpPr>
            <p:nvPr/>
          </p:nvSpPr>
          <p:spPr bwMode="auto">
            <a:xfrm>
              <a:off x="1374" y="2032"/>
              <a:ext cx="15" cy="7"/>
            </a:xfrm>
            <a:custGeom>
              <a:avLst/>
              <a:gdLst>
                <a:gd name="T0" fmla="*/ 1 w 28"/>
                <a:gd name="T1" fmla="*/ 0 h 14"/>
                <a:gd name="T2" fmla="*/ 1 w 28"/>
                <a:gd name="T3" fmla="*/ 1 h 14"/>
                <a:gd name="T4" fmla="*/ 1 w 28"/>
                <a:gd name="T5" fmla="*/ 1 h 14"/>
                <a:gd name="T6" fmla="*/ 1 w 28"/>
                <a:gd name="T7" fmla="*/ 1 h 14"/>
                <a:gd name="T8" fmla="*/ 1 w 28"/>
                <a:gd name="T9" fmla="*/ 1 h 14"/>
                <a:gd name="T10" fmla="*/ 1 w 28"/>
                <a:gd name="T11" fmla="*/ 1 h 14"/>
                <a:gd name="T12" fmla="*/ 1 w 28"/>
                <a:gd name="T13" fmla="*/ 1 h 14"/>
                <a:gd name="T14" fmla="*/ 1 w 28"/>
                <a:gd name="T15" fmla="*/ 1 h 14"/>
                <a:gd name="T16" fmla="*/ 1 w 28"/>
                <a:gd name="T17" fmla="*/ 1 h 14"/>
                <a:gd name="T18" fmla="*/ 1 w 28"/>
                <a:gd name="T19" fmla="*/ 1 h 14"/>
                <a:gd name="T20" fmla="*/ 1 w 28"/>
                <a:gd name="T21" fmla="*/ 1 h 14"/>
                <a:gd name="T22" fmla="*/ 1 w 28"/>
                <a:gd name="T23" fmla="*/ 1 h 14"/>
                <a:gd name="T24" fmla="*/ 1 w 28"/>
                <a:gd name="T25" fmla="*/ 1 h 14"/>
                <a:gd name="T26" fmla="*/ 1 w 28"/>
                <a:gd name="T27" fmla="*/ 1 h 14"/>
                <a:gd name="T28" fmla="*/ 1 w 28"/>
                <a:gd name="T29" fmla="*/ 1 h 14"/>
                <a:gd name="T30" fmla="*/ 1 w 28"/>
                <a:gd name="T31" fmla="*/ 1 h 14"/>
                <a:gd name="T32" fmla="*/ 1 w 28"/>
                <a:gd name="T33" fmla="*/ 1 h 14"/>
                <a:gd name="T34" fmla="*/ 1 w 28"/>
                <a:gd name="T35" fmla="*/ 1 h 14"/>
                <a:gd name="T36" fmla="*/ 1 w 28"/>
                <a:gd name="T37" fmla="*/ 1 h 14"/>
                <a:gd name="T38" fmla="*/ 1 w 28"/>
                <a:gd name="T39" fmla="*/ 1 h 14"/>
                <a:gd name="T40" fmla="*/ 1 w 28"/>
                <a:gd name="T41" fmla="*/ 1 h 14"/>
                <a:gd name="T42" fmla="*/ 1 w 28"/>
                <a:gd name="T43" fmla="*/ 1 h 14"/>
                <a:gd name="T44" fmla="*/ 1 w 28"/>
                <a:gd name="T45" fmla="*/ 1 h 14"/>
                <a:gd name="T46" fmla="*/ 1 w 28"/>
                <a:gd name="T47" fmla="*/ 1 h 14"/>
                <a:gd name="T48" fmla="*/ 1 w 28"/>
                <a:gd name="T49" fmla="*/ 1 h 14"/>
                <a:gd name="T50" fmla="*/ 1 w 28"/>
                <a:gd name="T51" fmla="*/ 1 h 14"/>
                <a:gd name="T52" fmla="*/ 1 w 28"/>
                <a:gd name="T53" fmla="*/ 1 h 14"/>
                <a:gd name="T54" fmla="*/ 1 w 28"/>
                <a:gd name="T55" fmla="*/ 1 h 14"/>
                <a:gd name="T56" fmla="*/ 1 w 28"/>
                <a:gd name="T57" fmla="*/ 1 h 14"/>
                <a:gd name="T58" fmla="*/ 0 w 28"/>
                <a:gd name="T59" fmla="*/ 1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14"/>
                <a:gd name="T92" fmla="*/ 28 w 28"/>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14">
                  <a:moveTo>
                    <a:pt x="28" y="0"/>
                  </a:moveTo>
                  <a:lnTo>
                    <a:pt x="28" y="1"/>
                  </a:lnTo>
                  <a:lnTo>
                    <a:pt x="27" y="1"/>
                  </a:lnTo>
                  <a:lnTo>
                    <a:pt x="25" y="2"/>
                  </a:lnTo>
                  <a:lnTo>
                    <a:pt x="24" y="2"/>
                  </a:lnTo>
                  <a:lnTo>
                    <a:pt x="24" y="4"/>
                  </a:lnTo>
                  <a:lnTo>
                    <a:pt x="23" y="4"/>
                  </a:lnTo>
                  <a:lnTo>
                    <a:pt x="23" y="5"/>
                  </a:lnTo>
                  <a:lnTo>
                    <a:pt x="22" y="5"/>
                  </a:lnTo>
                  <a:lnTo>
                    <a:pt x="19" y="6"/>
                  </a:lnTo>
                  <a:lnTo>
                    <a:pt x="18" y="6"/>
                  </a:lnTo>
                  <a:lnTo>
                    <a:pt x="18" y="7"/>
                  </a:lnTo>
                  <a:lnTo>
                    <a:pt x="17" y="7"/>
                  </a:lnTo>
                  <a:lnTo>
                    <a:pt x="17" y="10"/>
                  </a:lnTo>
                  <a:lnTo>
                    <a:pt x="16" y="10"/>
                  </a:lnTo>
                  <a:lnTo>
                    <a:pt x="14" y="10"/>
                  </a:lnTo>
                  <a:lnTo>
                    <a:pt x="12" y="10"/>
                  </a:lnTo>
                  <a:lnTo>
                    <a:pt x="12" y="12"/>
                  </a:lnTo>
                  <a:lnTo>
                    <a:pt x="11" y="12"/>
                  </a:lnTo>
                  <a:lnTo>
                    <a:pt x="10" y="12"/>
                  </a:lnTo>
                  <a:lnTo>
                    <a:pt x="8" y="13"/>
                  </a:lnTo>
                  <a:lnTo>
                    <a:pt x="6" y="13"/>
                  </a:lnTo>
                  <a:lnTo>
                    <a:pt x="5" y="13"/>
                  </a:lnTo>
                  <a:lnTo>
                    <a:pt x="4" y="13"/>
                  </a:lnTo>
                  <a:lnTo>
                    <a:pt x="4" y="14"/>
                  </a:lnTo>
                  <a:lnTo>
                    <a:pt x="3" y="14"/>
                  </a:lnTo>
                  <a:lnTo>
                    <a:pt x="1" y="14"/>
                  </a:lnTo>
                  <a:lnTo>
                    <a:pt x="0" y="1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28" name="Line 430"/>
            <p:cNvSpPr>
              <a:spLocks noChangeShapeType="1"/>
            </p:cNvSpPr>
            <p:nvPr/>
          </p:nvSpPr>
          <p:spPr bwMode="auto">
            <a:xfrm flipV="1">
              <a:off x="1374" y="2020"/>
              <a:ext cx="18" cy="2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29" name="Freeform 431"/>
            <p:cNvSpPr>
              <a:spLocks noChangeArrowheads="1"/>
            </p:cNvSpPr>
            <p:nvPr/>
          </p:nvSpPr>
          <p:spPr bwMode="auto">
            <a:xfrm>
              <a:off x="1358" y="2014"/>
              <a:ext cx="42" cy="30"/>
            </a:xfrm>
            <a:custGeom>
              <a:avLst/>
              <a:gdLst>
                <a:gd name="T0" fmla="*/ 2 w 76"/>
                <a:gd name="T1" fmla="*/ 2 h 54"/>
                <a:gd name="T2" fmla="*/ 2 w 76"/>
                <a:gd name="T3" fmla="*/ 2 h 54"/>
                <a:gd name="T4" fmla="*/ 0 w 76"/>
                <a:gd name="T5" fmla="*/ 2 h 54"/>
                <a:gd name="T6" fmla="*/ 2 w 76"/>
                <a:gd name="T7" fmla="*/ 1 h 54"/>
                <a:gd name="T8" fmla="*/ 3 w 76"/>
                <a:gd name="T9" fmla="*/ 0 h 54"/>
                <a:gd name="T10" fmla="*/ 0 60000 65536"/>
                <a:gd name="T11" fmla="*/ 0 60000 65536"/>
                <a:gd name="T12" fmla="*/ 0 60000 65536"/>
                <a:gd name="T13" fmla="*/ 0 60000 65536"/>
                <a:gd name="T14" fmla="*/ 0 60000 65536"/>
                <a:gd name="T15" fmla="*/ 0 w 76"/>
                <a:gd name="T16" fmla="*/ 0 h 54"/>
                <a:gd name="T17" fmla="*/ 76 w 76"/>
                <a:gd name="T18" fmla="*/ 54 h 54"/>
              </a:gdLst>
              <a:ahLst/>
              <a:cxnLst>
                <a:cxn ang="T10">
                  <a:pos x="T0" y="T1"/>
                </a:cxn>
                <a:cxn ang="T11">
                  <a:pos x="T2" y="T3"/>
                </a:cxn>
                <a:cxn ang="T12">
                  <a:pos x="T4" y="T5"/>
                </a:cxn>
                <a:cxn ang="T13">
                  <a:pos x="T6" y="T7"/>
                </a:cxn>
                <a:cxn ang="T14">
                  <a:pos x="T8" y="T9"/>
                </a:cxn>
              </a:cxnLst>
              <a:rect l="T15" t="T16" r="T17" b="T18"/>
              <a:pathLst>
                <a:path w="76" h="54">
                  <a:moveTo>
                    <a:pt x="47" y="43"/>
                  </a:moveTo>
                  <a:lnTo>
                    <a:pt x="38" y="54"/>
                  </a:lnTo>
                  <a:lnTo>
                    <a:pt x="0" y="54"/>
                  </a:lnTo>
                  <a:lnTo>
                    <a:pt x="41" y="9"/>
                  </a:lnTo>
                  <a:lnTo>
                    <a:pt x="76"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30" name="Line 432"/>
            <p:cNvSpPr>
              <a:spLocks noChangeShapeType="1"/>
            </p:cNvSpPr>
            <p:nvPr/>
          </p:nvSpPr>
          <p:spPr bwMode="auto">
            <a:xfrm flipH="1" flipV="1">
              <a:off x="1271" y="1905"/>
              <a:ext cx="80" cy="6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31" name="Line 433"/>
            <p:cNvSpPr>
              <a:spLocks noChangeShapeType="1"/>
            </p:cNvSpPr>
            <p:nvPr/>
          </p:nvSpPr>
          <p:spPr bwMode="auto">
            <a:xfrm flipH="1" flipV="1">
              <a:off x="1266" y="1906"/>
              <a:ext cx="81" cy="6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32" name="Freeform 434"/>
            <p:cNvSpPr>
              <a:spLocks noChangeArrowheads="1"/>
            </p:cNvSpPr>
            <p:nvPr/>
          </p:nvSpPr>
          <p:spPr bwMode="auto">
            <a:xfrm>
              <a:off x="1262" y="1899"/>
              <a:ext cx="11" cy="11"/>
            </a:xfrm>
            <a:custGeom>
              <a:avLst/>
              <a:gdLst>
                <a:gd name="T0" fmla="*/ 1 w 22"/>
                <a:gd name="T1" fmla="*/ 1 h 20"/>
                <a:gd name="T2" fmla="*/ 1 w 22"/>
                <a:gd name="T3" fmla="*/ 0 h 20"/>
                <a:gd name="T4" fmla="*/ 0 w 22"/>
                <a:gd name="T5" fmla="*/ 1 h 20"/>
                <a:gd name="T6" fmla="*/ 1 w 22"/>
                <a:gd name="T7" fmla="*/ 1 h 20"/>
                <a:gd name="T8" fmla="*/ 1 w 22"/>
                <a:gd name="T9" fmla="*/ 1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22" y="12"/>
                  </a:moveTo>
                  <a:lnTo>
                    <a:pt x="8" y="0"/>
                  </a:lnTo>
                  <a:lnTo>
                    <a:pt x="0" y="7"/>
                  </a:lnTo>
                  <a:lnTo>
                    <a:pt x="14" y="20"/>
                  </a:lnTo>
                  <a:lnTo>
                    <a:pt x="22" y="12"/>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33" name="Line 435"/>
            <p:cNvSpPr>
              <a:spLocks noChangeShapeType="1"/>
            </p:cNvSpPr>
            <p:nvPr/>
          </p:nvSpPr>
          <p:spPr bwMode="auto">
            <a:xfrm flipH="1">
              <a:off x="1340" y="1974"/>
              <a:ext cx="10" cy="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34" name="Freeform 436"/>
            <p:cNvSpPr>
              <a:spLocks noChangeArrowheads="1"/>
            </p:cNvSpPr>
            <p:nvPr/>
          </p:nvSpPr>
          <p:spPr bwMode="auto">
            <a:xfrm>
              <a:off x="1327" y="1958"/>
              <a:ext cx="5" cy="30"/>
            </a:xfrm>
            <a:custGeom>
              <a:avLst/>
              <a:gdLst>
                <a:gd name="T0" fmla="*/ 0 w 11"/>
                <a:gd name="T1" fmla="*/ 0 h 53"/>
                <a:gd name="T2" fmla="*/ 0 w 11"/>
                <a:gd name="T3" fmla="*/ 3 h 53"/>
                <a:gd name="T4" fmla="*/ 0 w 11"/>
                <a:gd name="T5" fmla="*/ 2 h 53"/>
                <a:gd name="T6" fmla="*/ 0 w 11"/>
                <a:gd name="T7" fmla="*/ 1 h 53"/>
                <a:gd name="T8" fmla="*/ 0 60000 65536"/>
                <a:gd name="T9" fmla="*/ 0 60000 65536"/>
                <a:gd name="T10" fmla="*/ 0 60000 65536"/>
                <a:gd name="T11" fmla="*/ 0 60000 65536"/>
                <a:gd name="T12" fmla="*/ 0 w 11"/>
                <a:gd name="T13" fmla="*/ 0 h 53"/>
                <a:gd name="T14" fmla="*/ 11 w 11"/>
                <a:gd name="T15" fmla="*/ 53 h 53"/>
              </a:gdLst>
              <a:ahLst/>
              <a:cxnLst>
                <a:cxn ang="T8">
                  <a:pos x="T0" y="T1"/>
                </a:cxn>
                <a:cxn ang="T9">
                  <a:pos x="T2" y="T3"/>
                </a:cxn>
                <a:cxn ang="T10">
                  <a:pos x="T4" y="T5"/>
                </a:cxn>
                <a:cxn ang="T11">
                  <a:pos x="T6" y="T7"/>
                </a:cxn>
              </a:cxnLst>
              <a:rect l="T12" t="T13" r="T14" b="T15"/>
              <a:pathLst>
                <a:path w="11" h="53">
                  <a:moveTo>
                    <a:pt x="0" y="0"/>
                  </a:moveTo>
                  <a:lnTo>
                    <a:pt x="8" y="53"/>
                  </a:lnTo>
                  <a:lnTo>
                    <a:pt x="11" y="52"/>
                  </a:lnTo>
                  <a:lnTo>
                    <a:pt x="8" y="6"/>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35" name="Freeform 437"/>
            <p:cNvSpPr>
              <a:spLocks noChangeArrowheads="1"/>
            </p:cNvSpPr>
            <p:nvPr/>
          </p:nvSpPr>
          <p:spPr bwMode="auto">
            <a:xfrm>
              <a:off x="1334" y="1964"/>
              <a:ext cx="7" cy="14"/>
            </a:xfrm>
            <a:custGeom>
              <a:avLst/>
              <a:gdLst>
                <a:gd name="T0" fmla="*/ 1 w 14"/>
                <a:gd name="T1" fmla="*/ 1 h 27"/>
                <a:gd name="T2" fmla="*/ 1 w 14"/>
                <a:gd name="T3" fmla="*/ 1 h 27"/>
                <a:gd name="T4" fmla="*/ 1 w 14"/>
                <a:gd name="T5" fmla="*/ 1 h 27"/>
                <a:gd name="T6" fmla="*/ 0 w 14"/>
                <a:gd name="T7" fmla="*/ 0 h 27"/>
                <a:gd name="T8" fmla="*/ 0 60000 65536"/>
                <a:gd name="T9" fmla="*/ 0 60000 65536"/>
                <a:gd name="T10" fmla="*/ 0 60000 65536"/>
                <a:gd name="T11" fmla="*/ 0 60000 65536"/>
                <a:gd name="T12" fmla="*/ 0 w 14"/>
                <a:gd name="T13" fmla="*/ 0 h 27"/>
                <a:gd name="T14" fmla="*/ 14 w 14"/>
                <a:gd name="T15" fmla="*/ 27 h 27"/>
              </a:gdLst>
              <a:ahLst/>
              <a:cxnLst>
                <a:cxn ang="T8">
                  <a:pos x="T0" y="T1"/>
                </a:cxn>
                <a:cxn ang="T9">
                  <a:pos x="T2" y="T3"/>
                </a:cxn>
                <a:cxn ang="T10">
                  <a:pos x="T4" y="T5"/>
                </a:cxn>
                <a:cxn ang="T11">
                  <a:pos x="T6" y="T7"/>
                </a:cxn>
              </a:cxnLst>
              <a:rect l="T12" t="T13" r="T14" b="T15"/>
              <a:pathLst>
                <a:path w="14" h="27">
                  <a:moveTo>
                    <a:pt x="8" y="7"/>
                  </a:moveTo>
                  <a:lnTo>
                    <a:pt x="14" y="26"/>
                  </a:lnTo>
                  <a:lnTo>
                    <a:pt x="10" y="27"/>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36" name="Line 438"/>
            <p:cNvSpPr>
              <a:spLocks noChangeShapeType="1"/>
            </p:cNvSpPr>
            <p:nvPr/>
          </p:nvSpPr>
          <p:spPr bwMode="auto">
            <a:xfrm flipH="1">
              <a:off x="1330" y="1979"/>
              <a:ext cx="9"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37" name="Freeform 439"/>
            <p:cNvSpPr>
              <a:spLocks noChangeArrowheads="1"/>
            </p:cNvSpPr>
            <p:nvPr/>
          </p:nvSpPr>
          <p:spPr bwMode="auto">
            <a:xfrm>
              <a:off x="1329" y="1954"/>
              <a:ext cx="6" cy="8"/>
            </a:xfrm>
            <a:custGeom>
              <a:avLst/>
              <a:gdLst>
                <a:gd name="T0" fmla="*/ 1 w 12"/>
                <a:gd name="T1" fmla="*/ 1 h 16"/>
                <a:gd name="T2" fmla="*/ 1 w 12"/>
                <a:gd name="T3" fmla="*/ 1 h 16"/>
                <a:gd name="T4" fmla="*/ 1 w 12"/>
                <a:gd name="T5" fmla="*/ 0 h 16"/>
                <a:gd name="T6" fmla="*/ 0 w 12"/>
                <a:gd name="T7" fmla="*/ 1 h 16"/>
                <a:gd name="T8" fmla="*/ 0 60000 65536"/>
                <a:gd name="T9" fmla="*/ 0 60000 65536"/>
                <a:gd name="T10" fmla="*/ 0 60000 65536"/>
                <a:gd name="T11" fmla="*/ 0 60000 65536"/>
                <a:gd name="T12" fmla="*/ 0 w 12"/>
                <a:gd name="T13" fmla="*/ 0 h 16"/>
                <a:gd name="T14" fmla="*/ 12 w 12"/>
                <a:gd name="T15" fmla="*/ 16 h 16"/>
              </a:gdLst>
              <a:ahLst/>
              <a:cxnLst>
                <a:cxn ang="T8">
                  <a:pos x="T0" y="T1"/>
                </a:cxn>
                <a:cxn ang="T9">
                  <a:pos x="T2" y="T3"/>
                </a:cxn>
                <a:cxn ang="T10">
                  <a:pos x="T4" y="T5"/>
                </a:cxn>
                <a:cxn ang="T11">
                  <a:pos x="T6" y="T7"/>
                </a:cxn>
              </a:cxnLst>
              <a:rect l="T12" t="T13" r="T14" b="T15"/>
              <a:pathLst>
                <a:path w="12" h="16">
                  <a:moveTo>
                    <a:pt x="12" y="16"/>
                  </a:moveTo>
                  <a:lnTo>
                    <a:pt x="8" y="3"/>
                  </a:lnTo>
                  <a:lnTo>
                    <a:pt x="6" y="0"/>
                  </a:lnTo>
                  <a:lnTo>
                    <a:pt x="0" y="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38" name="Line 440"/>
            <p:cNvSpPr>
              <a:spLocks noChangeShapeType="1"/>
            </p:cNvSpPr>
            <p:nvPr/>
          </p:nvSpPr>
          <p:spPr bwMode="auto">
            <a:xfrm flipH="1">
              <a:off x="1347" y="1979"/>
              <a:ext cx="6" cy="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39" name="Line 441"/>
            <p:cNvSpPr>
              <a:spLocks noChangeShapeType="1"/>
            </p:cNvSpPr>
            <p:nvPr/>
          </p:nvSpPr>
          <p:spPr bwMode="auto">
            <a:xfrm flipH="1">
              <a:off x="1348" y="1983"/>
              <a:ext cx="7"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40" name="Line 442"/>
            <p:cNvSpPr>
              <a:spLocks noChangeShapeType="1"/>
            </p:cNvSpPr>
            <p:nvPr/>
          </p:nvSpPr>
          <p:spPr bwMode="auto">
            <a:xfrm flipH="1">
              <a:off x="1352" y="1991"/>
              <a:ext cx="4"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41" name="Freeform 443"/>
            <p:cNvSpPr>
              <a:spLocks noChangeArrowheads="1"/>
            </p:cNvSpPr>
            <p:nvPr/>
          </p:nvSpPr>
          <p:spPr bwMode="auto">
            <a:xfrm>
              <a:off x="1367" y="1921"/>
              <a:ext cx="36" cy="55"/>
            </a:xfrm>
            <a:custGeom>
              <a:avLst/>
              <a:gdLst>
                <a:gd name="T0" fmla="*/ 0 w 67"/>
                <a:gd name="T1" fmla="*/ 4 h 98"/>
                <a:gd name="T2" fmla="*/ 1 w 67"/>
                <a:gd name="T3" fmla="*/ 3 h 98"/>
                <a:gd name="T4" fmla="*/ 3 w 67"/>
                <a:gd name="T5" fmla="*/ 0 h 98"/>
                <a:gd name="T6" fmla="*/ 3 w 67"/>
                <a:gd name="T7" fmla="*/ 1 h 98"/>
                <a:gd name="T8" fmla="*/ 1 w 67"/>
                <a:gd name="T9" fmla="*/ 3 h 98"/>
                <a:gd name="T10" fmla="*/ 0 w 67"/>
                <a:gd name="T11" fmla="*/ 4 h 98"/>
                <a:gd name="T12" fmla="*/ 0 60000 65536"/>
                <a:gd name="T13" fmla="*/ 0 60000 65536"/>
                <a:gd name="T14" fmla="*/ 0 60000 65536"/>
                <a:gd name="T15" fmla="*/ 0 60000 65536"/>
                <a:gd name="T16" fmla="*/ 0 60000 65536"/>
                <a:gd name="T17" fmla="*/ 0 60000 65536"/>
                <a:gd name="T18" fmla="*/ 0 w 67"/>
                <a:gd name="T19" fmla="*/ 0 h 98"/>
                <a:gd name="T20" fmla="*/ 67 w 67"/>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67" h="98">
                  <a:moveTo>
                    <a:pt x="0" y="98"/>
                  </a:moveTo>
                  <a:lnTo>
                    <a:pt x="6" y="64"/>
                  </a:lnTo>
                  <a:lnTo>
                    <a:pt x="64" y="0"/>
                  </a:lnTo>
                  <a:lnTo>
                    <a:pt x="67" y="1"/>
                  </a:lnTo>
                  <a:lnTo>
                    <a:pt x="9" y="68"/>
                  </a:lnTo>
                  <a:lnTo>
                    <a:pt x="2" y="9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42" name="Freeform 444"/>
            <p:cNvSpPr>
              <a:spLocks noChangeArrowheads="1"/>
            </p:cNvSpPr>
            <p:nvPr/>
          </p:nvSpPr>
          <p:spPr bwMode="auto">
            <a:xfrm>
              <a:off x="1375" y="1923"/>
              <a:ext cx="28" cy="60"/>
            </a:xfrm>
            <a:custGeom>
              <a:avLst/>
              <a:gdLst>
                <a:gd name="T0" fmla="*/ 2 w 52"/>
                <a:gd name="T1" fmla="*/ 0 h 109"/>
                <a:gd name="T2" fmla="*/ 1 w 52"/>
                <a:gd name="T3" fmla="*/ 4 h 109"/>
                <a:gd name="T4" fmla="*/ 0 w 52"/>
                <a:gd name="T5" fmla="*/ 4 h 109"/>
                <a:gd name="T6" fmla="*/ 0 60000 65536"/>
                <a:gd name="T7" fmla="*/ 0 60000 65536"/>
                <a:gd name="T8" fmla="*/ 0 60000 65536"/>
                <a:gd name="T9" fmla="*/ 0 w 52"/>
                <a:gd name="T10" fmla="*/ 0 h 109"/>
                <a:gd name="T11" fmla="*/ 52 w 52"/>
                <a:gd name="T12" fmla="*/ 109 h 109"/>
              </a:gdLst>
              <a:ahLst/>
              <a:cxnLst>
                <a:cxn ang="T6">
                  <a:pos x="T0" y="T1"/>
                </a:cxn>
                <a:cxn ang="T7">
                  <a:pos x="T2" y="T3"/>
                </a:cxn>
                <a:cxn ang="T8">
                  <a:pos x="T4" y="T5"/>
                </a:cxn>
              </a:cxnLst>
              <a:rect l="T9" t="T10" r="T11" b="T12"/>
              <a:pathLst>
                <a:path w="52" h="109">
                  <a:moveTo>
                    <a:pt x="52" y="0"/>
                  </a:moveTo>
                  <a:lnTo>
                    <a:pt x="27" y="85"/>
                  </a:lnTo>
                  <a:lnTo>
                    <a:pt x="0" y="109"/>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43" name="Line 445"/>
            <p:cNvSpPr>
              <a:spLocks noChangeShapeType="1"/>
            </p:cNvSpPr>
            <p:nvPr/>
          </p:nvSpPr>
          <p:spPr bwMode="auto">
            <a:xfrm flipH="1">
              <a:off x="1381" y="1932"/>
              <a:ext cx="15" cy="4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44" name="Line 446"/>
            <p:cNvSpPr>
              <a:spLocks noChangeShapeType="1"/>
            </p:cNvSpPr>
            <p:nvPr/>
          </p:nvSpPr>
          <p:spPr bwMode="auto">
            <a:xfrm flipH="1">
              <a:off x="1380" y="1933"/>
              <a:ext cx="15" cy="4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45" name="Line 447"/>
            <p:cNvSpPr>
              <a:spLocks noChangeShapeType="1"/>
            </p:cNvSpPr>
            <p:nvPr/>
          </p:nvSpPr>
          <p:spPr bwMode="auto">
            <a:xfrm flipH="1">
              <a:off x="1376" y="1943"/>
              <a:ext cx="10" cy="3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46" name="Line 448"/>
            <p:cNvSpPr>
              <a:spLocks noChangeShapeType="1"/>
            </p:cNvSpPr>
            <p:nvPr/>
          </p:nvSpPr>
          <p:spPr bwMode="auto">
            <a:xfrm flipH="1">
              <a:off x="1373" y="1945"/>
              <a:ext cx="10" cy="3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47" name="Line 449"/>
            <p:cNvSpPr>
              <a:spLocks noChangeShapeType="1"/>
            </p:cNvSpPr>
            <p:nvPr/>
          </p:nvSpPr>
          <p:spPr bwMode="auto">
            <a:xfrm flipH="1">
              <a:off x="1371" y="1951"/>
              <a:ext cx="7" cy="2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48" name="Line 450"/>
            <p:cNvSpPr>
              <a:spLocks noChangeShapeType="1"/>
            </p:cNvSpPr>
            <p:nvPr/>
          </p:nvSpPr>
          <p:spPr bwMode="auto">
            <a:xfrm flipH="1">
              <a:off x="1370" y="1953"/>
              <a:ext cx="7" cy="2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49" name="Line 451"/>
            <p:cNvSpPr>
              <a:spLocks noChangeShapeType="1"/>
            </p:cNvSpPr>
            <p:nvPr/>
          </p:nvSpPr>
          <p:spPr bwMode="auto">
            <a:xfrm flipH="1">
              <a:off x="1386" y="1953"/>
              <a:ext cx="10" cy="8"/>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50" name="Line 452"/>
            <p:cNvSpPr>
              <a:spLocks noChangeShapeType="1"/>
            </p:cNvSpPr>
            <p:nvPr/>
          </p:nvSpPr>
          <p:spPr bwMode="auto">
            <a:xfrm flipH="1">
              <a:off x="1378" y="1962"/>
              <a:ext cx="8" cy="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51" name="Line 453"/>
            <p:cNvSpPr>
              <a:spLocks noChangeShapeType="1"/>
            </p:cNvSpPr>
            <p:nvPr/>
          </p:nvSpPr>
          <p:spPr bwMode="auto">
            <a:xfrm flipH="1">
              <a:off x="1371" y="1971"/>
              <a:ext cx="7" cy="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52" name="Line 454"/>
            <p:cNvSpPr>
              <a:spLocks noChangeShapeType="1"/>
            </p:cNvSpPr>
            <p:nvPr/>
          </p:nvSpPr>
          <p:spPr bwMode="auto">
            <a:xfrm flipH="1">
              <a:off x="1386" y="1951"/>
              <a:ext cx="10" cy="7"/>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53" name="Line 455"/>
            <p:cNvSpPr>
              <a:spLocks noChangeShapeType="1"/>
            </p:cNvSpPr>
            <p:nvPr/>
          </p:nvSpPr>
          <p:spPr bwMode="auto">
            <a:xfrm flipH="1">
              <a:off x="1379" y="1962"/>
              <a:ext cx="8" cy="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54" name="Line 456"/>
            <p:cNvSpPr>
              <a:spLocks noChangeShapeType="1"/>
            </p:cNvSpPr>
            <p:nvPr/>
          </p:nvSpPr>
          <p:spPr bwMode="auto">
            <a:xfrm flipH="1">
              <a:off x="1371" y="1970"/>
              <a:ext cx="8" cy="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55" name="Line 457"/>
            <p:cNvSpPr>
              <a:spLocks noChangeShapeType="1"/>
            </p:cNvSpPr>
            <p:nvPr/>
          </p:nvSpPr>
          <p:spPr bwMode="auto">
            <a:xfrm flipH="1">
              <a:off x="1370" y="1976"/>
              <a:ext cx="2"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56" name="Freeform 458"/>
            <p:cNvSpPr>
              <a:spLocks noChangeArrowheads="1"/>
            </p:cNvSpPr>
            <p:nvPr/>
          </p:nvSpPr>
          <p:spPr bwMode="auto">
            <a:xfrm>
              <a:off x="1362" y="1965"/>
              <a:ext cx="5" cy="10"/>
            </a:xfrm>
            <a:custGeom>
              <a:avLst/>
              <a:gdLst>
                <a:gd name="T0" fmla="*/ 0 w 11"/>
                <a:gd name="T1" fmla="*/ 0 h 18"/>
                <a:gd name="T2" fmla="*/ 0 w 11"/>
                <a:gd name="T3" fmla="*/ 0 h 18"/>
                <a:gd name="T4" fmla="*/ 0 w 11"/>
                <a:gd name="T5" fmla="*/ 1 h 18"/>
                <a:gd name="T6" fmla="*/ 0 w 11"/>
                <a:gd name="T7" fmla="*/ 1 h 18"/>
                <a:gd name="T8" fmla="*/ 0 w 11"/>
                <a:gd name="T9" fmla="*/ 1 h 18"/>
                <a:gd name="T10" fmla="*/ 0 w 11"/>
                <a:gd name="T11" fmla="*/ 1 h 18"/>
                <a:gd name="T12" fmla="*/ 0 w 11"/>
                <a:gd name="T13" fmla="*/ 1 h 18"/>
                <a:gd name="T14" fmla="*/ 0 w 11"/>
                <a:gd name="T15" fmla="*/ 1 h 18"/>
                <a:gd name="T16" fmla="*/ 0 w 11"/>
                <a:gd name="T17" fmla="*/ 1 h 18"/>
                <a:gd name="T18" fmla="*/ 0 w 11"/>
                <a:gd name="T19" fmla="*/ 1 h 18"/>
                <a:gd name="T20" fmla="*/ 0 w 11"/>
                <a:gd name="T21" fmla="*/ 1 h 18"/>
                <a:gd name="T22" fmla="*/ 0 w 11"/>
                <a:gd name="T23" fmla="*/ 1 h 18"/>
                <a:gd name="T24" fmla="*/ 0 w 11"/>
                <a:gd name="T25" fmla="*/ 1 h 18"/>
                <a:gd name="T26" fmla="*/ 0 w 11"/>
                <a:gd name="T27" fmla="*/ 1 h 18"/>
                <a:gd name="T28" fmla="*/ 0 w 11"/>
                <a:gd name="T29" fmla="*/ 1 h 18"/>
                <a:gd name="T30" fmla="*/ 0 w 11"/>
                <a:gd name="T31" fmla="*/ 1 h 18"/>
                <a:gd name="T32" fmla="*/ 0 w 11"/>
                <a:gd name="T33" fmla="*/ 1 h 18"/>
                <a:gd name="T34" fmla="*/ 0 w 11"/>
                <a:gd name="T35" fmla="*/ 1 h 18"/>
                <a:gd name="T36" fmla="*/ 0 w 11"/>
                <a:gd name="T37" fmla="*/ 1 h 18"/>
                <a:gd name="T38" fmla="*/ 0 w 11"/>
                <a:gd name="T39" fmla="*/ 1 h 18"/>
                <a:gd name="T40" fmla="*/ 0 w 11"/>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8"/>
                <a:gd name="T65" fmla="*/ 11 w 11"/>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8">
                  <a:moveTo>
                    <a:pt x="11" y="0"/>
                  </a:moveTo>
                  <a:lnTo>
                    <a:pt x="10" y="0"/>
                  </a:lnTo>
                  <a:lnTo>
                    <a:pt x="10" y="1"/>
                  </a:lnTo>
                  <a:lnTo>
                    <a:pt x="9" y="1"/>
                  </a:lnTo>
                  <a:lnTo>
                    <a:pt x="6" y="1"/>
                  </a:lnTo>
                  <a:lnTo>
                    <a:pt x="6" y="3"/>
                  </a:lnTo>
                  <a:lnTo>
                    <a:pt x="5" y="3"/>
                  </a:lnTo>
                  <a:lnTo>
                    <a:pt x="5" y="4"/>
                  </a:lnTo>
                  <a:lnTo>
                    <a:pt x="3" y="5"/>
                  </a:lnTo>
                  <a:lnTo>
                    <a:pt x="3" y="6"/>
                  </a:lnTo>
                  <a:lnTo>
                    <a:pt x="2" y="8"/>
                  </a:lnTo>
                  <a:lnTo>
                    <a:pt x="2" y="9"/>
                  </a:lnTo>
                  <a:lnTo>
                    <a:pt x="1" y="9"/>
                  </a:lnTo>
                  <a:lnTo>
                    <a:pt x="1" y="11"/>
                  </a:lnTo>
                  <a:lnTo>
                    <a:pt x="1" y="12"/>
                  </a:lnTo>
                  <a:lnTo>
                    <a:pt x="0" y="12"/>
                  </a:lnTo>
                  <a:lnTo>
                    <a:pt x="0" y="13"/>
                  </a:lnTo>
                  <a:lnTo>
                    <a:pt x="0" y="14"/>
                  </a:lnTo>
                  <a:lnTo>
                    <a:pt x="0" y="15"/>
                  </a:lnTo>
                  <a:lnTo>
                    <a:pt x="0" y="17"/>
                  </a:lnTo>
                  <a:lnTo>
                    <a:pt x="0" y="1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57" name="Freeform 459"/>
            <p:cNvSpPr>
              <a:spLocks noChangeArrowheads="1"/>
            </p:cNvSpPr>
            <p:nvPr/>
          </p:nvSpPr>
          <p:spPr bwMode="auto">
            <a:xfrm>
              <a:off x="1362" y="1966"/>
              <a:ext cx="5" cy="9"/>
            </a:xfrm>
            <a:custGeom>
              <a:avLst/>
              <a:gdLst>
                <a:gd name="T0" fmla="*/ 1 w 10"/>
                <a:gd name="T1" fmla="*/ 0 h 16"/>
                <a:gd name="T2" fmla="*/ 1 w 10"/>
                <a:gd name="T3" fmla="*/ 0 h 16"/>
                <a:gd name="T4" fmla="*/ 1 w 10"/>
                <a:gd name="T5" fmla="*/ 1 h 16"/>
                <a:gd name="T6" fmla="*/ 1 w 10"/>
                <a:gd name="T7" fmla="*/ 1 h 16"/>
                <a:gd name="T8" fmla="*/ 1 w 10"/>
                <a:gd name="T9" fmla="*/ 1 h 16"/>
                <a:gd name="T10" fmla="*/ 1 w 10"/>
                <a:gd name="T11" fmla="*/ 1 h 16"/>
                <a:gd name="T12" fmla="*/ 1 w 10"/>
                <a:gd name="T13" fmla="*/ 1 h 16"/>
                <a:gd name="T14" fmla="*/ 1 w 10"/>
                <a:gd name="T15" fmla="*/ 1 h 16"/>
                <a:gd name="T16" fmla="*/ 1 w 10"/>
                <a:gd name="T17" fmla="*/ 1 h 16"/>
                <a:gd name="T18" fmla="*/ 1 w 10"/>
                <a:gd name="T19" fmla="*/ 1 h 16"/>
                <a:gd name="T20" fmla="*/ 1 w 10"/>
                <a:gd name="T21" fmla="*/ 1 h 16"/>
                <a:gd name="T22" fmla="*/ 1 w 10"/>
                <a:gd name="T23" fmla="*/ 1 h 16"/>
                <a:gd name="T24" fmla="*/ 1 w 10"/>
                <a:gd name="T25" fmla="*/ 1 h 16"/>
                <a:gd name="T26" fmla="*/ 0 w 10"/>
                <a:gd name="T27" fmla="*/ 1 h 16"/>
                <a:gd name="T28" fmla="*/ 0 w 10"/>
                <a:gd name="T29" fmla="*/ 1 h 16"/>
                <a:gd name="T30" fmla="*/ 0 w 10"/>
                <a:gd name="T31" fmla="*/ 1 h 16"/>
                <a:gd name="T32" fmla="*/ 0 w 10"/>
                <a:gd name="T33" fmla="*/ 1 h 16"/>
                <a:gd name="T34" fmla="*/ 0 w 10"/>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6"/>
                <a:gd name="T56" fmla="*/ 10 w 10"/>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6">
                  <a:moveTo>
                    <a:pt x="10" y="0"/>
                  </a:moveTo>
                  <a:lnTo>
                    <a:pt x="9" y="0"/>
                  </a:lnTo>
                  <a:lnTo>
                    <a:pt x="9" y="1"/>
                  </a:lnTo>
                  <a:lnTo>
                    <a:pt x="8" y="1"/>
                  </a:lnTo>
                  <a:lnTo>
                    <a:pt x="5" y="2"/>
                  </a:lnTo>
                  <a:lnTo>
                    <a:pt x="4" y="4"/>
                  </a:lnTo>
                  <a:lnTo>
                    <a:pt x="3" y="5"/>
                  </a:lnTo>
                  <a:lnTo>
                    <a:pt x="3" y="6"/>
                  </a:lnTo>
                  <a:lnTo>
                    <a:pt x="2" y="6"/>
                  </a:lnTo>
                  <a:lnTo>
                    <a:pt x="2" y="7"/>
                  </a:lnTo>
                  <a:lnTo>
                    <a:pt x="1" y="7"/>
                  </a:lnTo>
                  <a:lnTo>
                    <a:pt x="1" y="9"/>
                  </a:lnTo>
                  <a:lnTo>
                    <a:pt x="1" y="11"/>
                  </a:lnTo>
                  <a:lnTo>
                    <a:pt x="0" y="11"/>
                  </a:lnTo>
                  <a:lnTo>
                    <a:pt x="0" y="12"/>
                  </a:lnTo>
                  <a:lnTo>
                    <a:pt x="0" y="14"/>
                  </a:lnTo>
                  <a:lnTo>
                    <a:pt x="0" y="15"/>
                  </a:lnTo>
                  <a:lnTo>
                    <a:pt x="0" y="16"/>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grpSp>
      <p:grpSp>
        <p:nvGrpSpPr>
          <p:cNvPr id="158" name="Group 371"/>
          <p:cNvGrpSpPr>
            <a:grpSpLocks/>
          </p:cNvGrpSpPr>
          <p:nvPr/>
        </p:nvGrpSpPr>
        <p:grpSpPr bwMode="auto">
          <a:xfrm>
            <a:off x="6444208" y="4080087"/>
            <a:ext cx="165100" cy="155575"/>
            <a:chOff x="1262" y="1899"/>
            <a:chExt cx="145" cy="198"/>
          </a:xfrm>
        </p:grpSpPr>
        <p:sp>
          <p:nvSpPr>
            <p:cNvPr id="159" name="Freeform 372"/>
            <p:cNvSpPr>
              <a:spLocks noChangeArrowheads="1"/>
            </p:cNvSpPr>
            <p:nvPr/>
          </p:nvSpPr>
          <p:spPr bwMode="auto">
            <a:xfrm>
              <a:off x="1343" y="1991"/>
              <a:ext cx="34" cy="41"/>
            </a:xfrm>
            <a:custGeom>
              <a:avLst/>
              <a:gdLst>
                <a:gd name="T0" fmla="*/ 1 w 61"/>
                <a:gd name="T1" fmla="*/ 1 h 74"/>
                <a:gd name="T2" fmla="*/ 1 w 61"/>
                <a:gd name="T3" fmla="*/ 1 h 74"/>
                <a:gd name="T4" fmla="*/ 1 w 61"/>
                <a:gd name="T5" fmla="*/ 1 h 74"/>
                <a:gd name="T6" fmla="*/ 1 w 61"/>
                <a:gd name="T7" fmla="*/ 1 h 74"/>
                <a:gd name="T8" fmla="*/ 1 w 61"/>
                <a:gd name="T9" fmla="*/ 1 h 74"/>
                <a:gd name="T10" fmla="*/ 1 w 61"/>
                <a:gd name="T11" fmla="*/ 1 h 74"/>
                <a:gd name="T12" fmla="*/ 1 w 61"/>
                <a:gd name="T13" fmla="*/ 1 h 74"/>
                <a:gd name="T14" fmla="*/ 0 w 61"/>
                <a:gd name="T15" fmla="*/ 1 h 74"/>
                <a:gd name="T16" fmla="*/ 1 w 61"/>
                <a:gd name="T17" fmla="*/ 2 h 74"/>
                <a:gd name="T18" fmla="*/ 1 w 61"/>
                <a:gd name="T19" fmla="*/ 2 h 74"/>
                <a:gd name="T20" fmla="*/ 1 w 61"/>
                <a:gd name="T21" fmla="*/ 2 h 74"/>
                <a:gd name="T22" fmla="*/ 1 w 61"/>
                <a:gd name="T23" fmla="*/ 2 h 74"/>
                <a:gd name="T24" fmla="*/ 1 w 61"/>
                <a:gd name="T25" fmla="*/ 2 h 74"/>
                <a:gd name="T26" fmla="*/ 1 w 61"/>
                <a:gd name="T27" fmla="*/ 2 h 74"/>
                <a:gd name="T28" fmla="*/ 1 w 61"/>
                <a:gd name="T29" fmla="*/ 3 h 74"/>
                <a:gd name="T30" fmla="*/ 1 w 61"/>
                <a:gd name="T31" fmla="*/ 3 h 74"/>
                <a:gd name="T32" fmla="*/ 1 w 61"/>
                <a:gd name="T33" fmla="*/ 3 h 74"/>
                <a:gd name="T34" fmla="*/ 2 w 61"/>
                <a:gd name="T35" fmla="*/ 3 h 74"/>
                <a:gd name="T36" fmla="*/ 2 w 61"/>
                <a:gd name="T37" fmla="*/ 3 h 74"/>
                <a:gd name="T38" fmla="*/ 2 w 61"/>
                <a:gd name="T39" fmla="*/ 3 h 74"/>
                <a:gd name="T40" fmla="*/ 2 w 61"/>
                <a:gd name="T41" fmla="*/ 3 h 74"/>
                <a:gd name="T42" fmla="*/ 2 w 61"/>
                <a:gd name="T43" fmla="*/ 3 h 74"/>
                <a:gd name="T44" fmla="*/ 2 w 61"/>
                <a:gd name="T45" fmla="*/ 3 h 74"/>
                <a:gd name="T46" fmla="*/ 2 w 61"/>
                <a:gd name="T47" fmla="*/ 3 h 74"/>
                <a:gd name="T48" fmla="*/ 2 w 61"/>
                <a:gd name="T49" fmla="*/ 2 h 74"/>
                <a:gd name="T50" fmla="*/ 2 w 61"/>
                <a:gd name="T51" fmla="*/ 2 h 74"/>
                <a:gd name="T52" fmla="*/ 3 w 61"/>
                <a:gd name="T53" fmla="*/ 2 h 74"/>
                <a:gd name="T54" fmla="*/ 3 w 61"/>
                <a:gd name="T55" fmla="*/ 2 h 74"/>
                <a:gd name="T56" fmla="*/ 3 w 61"/>
                <a:gd name="T57" fmla="*/ 2 h 74"/>
                <a:gd name="T58" fmla="*/ 2 w 61"/>
                <a:gd name="T59" fmla="*/ 2 h 74"/>
                <a:gd name="T60" fmla="*/ 2 w 61"/>
                <a:gd name="T61" fmla="*/ 1 h 74"/>
                <a:gd name="T62" fmla="*/ 2 w 61"/>
                <a:gd name="T63" fmla="*/ 1 h 74"/>
                <a:gd name="T64" fmla="*/ 2 w 61"/>
                <a:gd name="T65" fmla="*/ 1 h 74"/>
                <a:gd name="T66" fmla="*/ 2 w 61"/>
                <a:gd name="T67" fmla="*/ 1 h 74"/>
                <a:gd name="T68" fmla="*/ 2 w 61"/>
                <a:gd name="T69" fmla="*/ 1 h 74"/>
                <a:gd name="T70" fmla="*/ 2 w 61"/>
                <a:gd name="T71" fmla="*/ 1 h 74"/>
                <a:gd name="T72" fmla="*/ 2 w 61"/>
                <a:gd name="T73" fmla="*/ 1 h 74"/>
                <a:gd name="T74" fmla="*/ 1 w 61"/>
                <a:gd name="T75" fmla="*/ 1 h 74"/>
                <a:gd name="T76" fmla="*/ 1 w 61"/>
                <a:gd name="T77" fmla="*/ 0 h 74"/>
                <a:gd name="T78" fmla="*/ 1 w 61"/>
                <a:gd name="T79" fmla="*/ 0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74"/>
                <a:gd name="T122" fmla="*/ 61 w 6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74">
                  <a:moveTo>
                    <a:pt x="19" y="1"/>
                  </a:moveTo>
                  <a:lnTo>
                    <a:pt x="15" y="1"/>
                  </a:lnTo>
                  <a:lnTo>
                    <a:pt x="14" y="2"/>
                  </a:lnTo>
                  <a:lnTo>
                    <a:pt x="12" y="4"/>
                  </a:lnTo>
                  <a:lnTo>
                    <a:pt x="10" y="4"/>
                  </a:lnTo>
                  <a:lnTo>
                    <a:pt x="9" y="6"/>
                  </a:lnTo>
                  <a:lnTo>
                    <a:pt x="6" y="7"/>
                  </a:lnTo>
                  <a:lnTo>
                    <a:pt x="4" y="8"/>
                  </a:lnTo>
                  <a:lnTo>
                    <a:pt x="3" y="12"/>
                  </a:lnTo>
                  <a:lnTo>
                    <a:pt x="3" y="13"/>
                  </a:lnTo>
                  <a:lnTo>
                    <a:pt x="2" y="16"/>
                  </a:lnTo>
                  <a:lnTo>
                    <a:pt x="1" y="17"/>
                  </a:lnTo>
                  <a:lnTo>
                    <a:pt x="1" y="20"/>
                  </a:lnTo>
                  <a:lnTo>
                    <a:pt x="1" y="23"/>
                  </a:lnTo>
                  <a:lnTo>
                    <a:pt x="0" y="26"/>
                  </a:lnTo>
                  <a:lnTo>
                    <a:pt x="0" y="28"/>
                  </a:lnTo>
                  <a:lnTo>
                    <a:pt x="1" y="31"/>
                  </a:lnTo>
                  <a:lnTo>
                    <a:pt x="1" y="35"/>
                  </a:lnTo>
                  <a:lnTo>
                    <a:pt x="1" y="37"/>
                  </a:lnTo>
                  <a:lnTo>
                    <a:pt x="2" y="39"/>
                  </a:lnTo>
                  <a:lnTo>
                    <a:pt x="3" y="43"/>
                  </a:lnTo>
                  <a:lnTo>
                    <a:pt x="3" y="45"/>
                  </a:lnTo>
                  <a:lnTo>
                    <a:pt x="4" y="48"/>
                  </a:lnTo>
                  <a:lnTo>
                    <a:pt x="6" y="51"/>
                  </a:lnTo>
                  <a:lnTo>
                    <a:pt x="9" y="53"/>
                  </a:lnTo>
                  <a:lnTo>
                    <a:pt x="10" y="56"/>
                  </a:lnTo>
                  <a:lnTo>
                    <a:pt x="12" y="59"/>
                  </a:lnTo>
                  <a:lnTo>
                    <a:pt x="14" y="61"/>
                  </a:lnTo>
                  <a:lnTo>
                    <a:pt x="15" y="63"/>
                  </a:lnTo>
                  <a:lnTo>
                    <a:pt x="19" y="64"/>
                  </a:lnTo>
                  <a:lnTo>
                    <a:pt x="21" y="67"/>
                  </a:lnTo>
                  <a:lnTo>
                    <a:pt x="22" y="68"/>
                  </a:lnTo>
                  <a:lnTo>
                    <a:pt x="24" y="70"/>
                  </a:lnTo>
                  <a:lnTo>
                    <a:pt x="27" y="72"/>
                  </a:lnTo>
                  <a:lnTo>
                    <a:pt x="30" y="73"/>
                  </a:lnTo>
                  <a:lnTo>
                    <a:pt x="33" y="73"/>
                  </a:lnTo>
                  <a:lnTo>
                    <a:pt x="34" y="74"/>
                  </a:lnTo>
                  <a:lnTo>
                    <a:pt x="36" y="74"/>
                  </a:lnTo>
                  <a:lnTo>
                    <a:pt x="38" y="74"/>
                  </a:lnTo>
                  <a:lnTo>
                    <a:pt x="42" y="74"/>
                  </a:lnTo>
                  <a:lnTo>
                    <a:pt x="43" y="74"/>
                  </a:lnTo>
                  <a:lnTo>
                    <a:pt x="46" y="73"/>
                  </a:lnTo>
                  <a:lnTo>
                    <a:pt x="48" y="73"/>
                  </a:lnTo>
                  <a:lnTo>
                    <a:pt x="49" y="72"/>
                  </a:lnTo>
                  <a:lnTo>
                    <a:pt x="52" y="70"/>
                  </a:lnTo>
                  <a:lnTo>
                    <a:pt x="54" y="68"/>
                  </a:lnTo>
                  <a:lnTo>
                    <a:pt x="55" y="67"/>
                  </a:lnTo>
                  <a:lnTo>
                    <a:pt x="56" y="64"/>
                  </a:lnTo>
                  <a:lnTo>
                    <a:pt x="57" y="63"/>
                  </a:lnTo>
                  <a:lnTo>
                    <a:pt x="59" y="61"/>
                  </a:lnTo>
                  <a:lnTo>
                    <a:pt x="59" y="59"/>
                  </a:lnTo>
                  <a:lnTo>
                    <a:pt x="60" y="56"/>
                  </a:lnTo>
                  <a:lnTo>
                    <a:pt x="60" y="53"/>
                  </a:lnTo>
                  <a:lnTo>
                    <a:pt x="61" y="51"/>
                  </a:lnTo>
                  <a:lnTo>
                    <a:pt x="61" y="48"/>
                  </a:lnTo>
                  <a:lnTo>
                    <a:pt x="61" y="45"/>
                  </a:lnTo>
                  <a:lnTo>
                    <a:pt x="61" y="43"/>
                  </a:lnTo>
                  <a:lnTo>
                    <a:pt x="61" y="41"/>
                  </a:lnTo>
                  <a:lnTo>
                    <a:pt x="60" y="37"/>
                  </a:lnTo>
                  <a:lnTo>
                    <a:pt x="60" y="35"/>
                  </a:lnTo>
                  <a:lnTo>
                    <a:pt x="59" y="31"/>
                  </a:lnTo>
                  <a:lnTo>
                    <a:pt x="57" y="28"/>
                  </a:lnTo>
                  <a:lnTo>
                    <a:pt x="56" y="26"/>
                  </a:lnTo>
                  <a:lnTo>
                    <a:pt x="55" y="23"/>
                  </a:lnTo>
                  <a:lnTo>
                    <a:pt x="54" y="20"/>
                  </a:lnTo>
                  <a:lnTo>
                    <a:pt x="52" y="17"/>
                  </a:lnTo>
                  <a:lnTo>
                    <a:pt x="49" y="16"/>
                  </a:lnTo>
                  <a:lnTo>
                    <a:pt x="48" y="14"/>
                  </a:lnTo>
                  <a:lnTo>
                    <a:pt x="46" y="12"/>
                  </a:lnTo>
                  <a:lnTo>
                    <a:pt x="43" y="8"/>
                  </a:lnTo>
                  <a:lnTo>
                    <a:pt x="42" y="7"/>
                  </a:lnTo>
                  <a:lnTo>
                    <a:pt x="38" y="6"/>
                  </a:lnTo>
                  <a:lnTo>
                    <a:pt x="36" y="4"/>
                  </a:lnTo>
                  <a:lnTo>
                    <a:pt x="34" y="4"/>
                  </a:lnTo>
                  <a:lnTo>
                    <a:pt x="33" y="2"/>
                  </a:lnTo>
                  <a:lnTo>
                    <a:pt x="30" y="1"/>
                  </a:lnTo>
                  <a:lnTo>
                    <a:pt x="27" y="1"/>
                  </a:lnTo>
                  <a:lnTo>
                    <a:pt x="24" y="0"/>
                  </a:lnTo>
                  <a:lnTo>
                    <a:pt x="22" y="0"/>
                  </a:lnTo>
                  <a:lnTo>
                    <a:pt x="21" y="0"/>
                  </a:lnTo>
                  <a:lnTo>
                    <a:pt x="19" y="1"/>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0" name="Freeform 373"/>
            <p:cNvSpPr>
              <a:spLocks noChangeArrowheads="1"/>
            </p:cNvSpPr>
            <p:nvPr/>
          </p:nvSpPr>
          <p:spPr bwMode="auto">
            <a:xfrm>
              <a:off x="1355" y="1991"/>
              <a:ext cx="16" cy="32"/>
            </a:xfrm>
            <a:custGeom>
              <a:avLst/>
              <a:gdLst>
                <a:gd name="T0" fmla="*/ 1 w 30"/>
                <a:gd name="T1" fmla="*/ 3 h 56"/>
                <a:gd name="T2" fmla="*/ 1 w 30"/>
                <a:gd name="T3" fmla="*/ 3 h 56"/>
                <a:gd name="T4" fmla="*/ 1 w 30"/>
                <a:gd name="T5" fmla="*/ 3 h 56"/>
                <a:gd name="T6" fmla="*/ 1 w 30"/>
                <a:gd name="T7" fmla="*/ 3 h 56"/>
                <a:gd name="T8" fmla="*/ 1 w 30"/>
                <a:gd name="T9" fmla="*/ 2 h 56"/>
                <a:gd name="T10" fmla="*/ 1 w 30"/>
                <a:gd name="T11" fmla="*/ 2 h 56"/>
                <a:gd name="T12" fmla="*/ 1 w 30"/>
                <a:gd name="T13" fmla="*/ 2 h 56"/>
                <a:gd name="T14" fmla="*/ 1 w 30"/>
                <a:gd name="T15" fmla="*/ 2 h 56"/>
                <a:gd name="T16" fmla="*/ 1 w 30"/>
                <a:gd name="T17" fmla="*/ 2 h 56"/>
                <a:gd name="T18" fmla="*/ 1 w 30"/>
                <a:gd name="T19" fmla="*/ 2 h 56"/>
                <a:gd name="T20" fmla="*/ 1 w 30"/>
                <a:gd name="T21" fmla="*/ 2 h 56"/>
                <a:gd name="T22" fmla="*/ 1 w 30"/>
                <a:gd name="T23" fmla="*/ 2 h 56"/>
                <a:gd name="T24" fmla="*/ 1 w 30"/>
                <a:gd name="T25" fmla="*/ 2 h 56"/>
                <a:gd name="T26" fmla="*/ 1 w 30"/>
                <a:gd name="T27" fmla="*/ 2 h 56"/>
                <a:gd name="T28" fmla="*/ 1 w 30"/>
                <a:gd name="T29" fmla="*/ 2 h 56"/>
                <a:gd name="T30" fmla="*/ 1 w 30"/>
                <a:gd name="T31" fmla="*/ 1 h 56"/>
                <a:gd name="T32" fmla="*/ 1 w 30"/>
                <a:gd name="T33" fmla="*/ 1 h 56"/>
                <a:gd name="T34" fmla="*/ 1 w 30"/>
                <a:gd name="T35" fmla="*/ 1 h 56"/>
                <a:gd name="T36" fmla="*/ 1 w 30"/>
                <a:gd name="T37" fmla="*/ 1 h 56"/>
                <a:gd name="T38" fmla="*/ 1 w 30"/>
                <a:gd name="T39" fmla="*/ 1 h 56"/>
                <a:gd name="T40" fmla="*/ 1 w 30"/>
                <a:gd name="T41" fmla="*/ 1 h 56"/>
                <a:gd name="T42" fmla="*/ 1 w 30"/>
                <a:gd name="T43" fmla="*/ 1 h 56"/>
                <a:gd name="T44" fmla="*/ 1 w 30"/>
                <a:gd name="T45" fmla="*/ 1 h 56"/>
                <a:gd name="T46" fmla="*/ 1 w 30"/>
                <a:gd name="T47" fmla="*/ 1 h 56"/>
                <a:gd name="T48" fmla="*/ 1 w 30"/>
                <a:gd name="T49" fmla="*/ 1 h 56"/>
                <a:gd name="T50" fmla="*/ 1 w 30"/>
                <a:gd name="T51" fmla="*/ 1 h 56"/>
                <a:gd name="T52" fmla="*/ 1 w 30"/>
                <a:gd name="T53" fmla="*/ 1 h 56"/>
                <a:gd name="T54" fmla="*/ 1 w 30"/>
                <a:gd name="T55" fmla="*/ 1 h 56"/>
                <a:gd name="T56" fmla="*/ 1 w 30"/>
                <a:gd name="T57" fmla="*/ 1 h 56"/>
                <a:gd name="T58" fmla="*/ 1 w 30"/>
                <a:gd name="T59" fmla="*/ 1 h 56"/>
                <a:gd name="T60" fmla="*/ 1 w 30"/>
                <a:gd name="T61" fmla="*/ 1 h 56"/>
                <a:gd name="T62" fmla="*/ 1 w 30"/>
                <a:gd name="T63" fmla="*/ 0 h 56"/>
                <a:gd name="T64" fmla="*/ 1 w 30"/>
                <a:gd name="T65" fmla="*/ 0 h 56"/>
                <a:gd name="T66" fmla="*/ 0 w 30"/>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56"/>
                <a:gd name="T104" fmla="*/ 30 w 30"/>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56">
                  <a:moveTo>
                    <a:pt x="15" y="56"/>
                  </a:moveTo>
                  <a:lnTo>
                    <a:pt x="17" y="56"/>
                  </a:lnTo>
                  <a:lnTo>
                    <a:pt x="20" y="55"/>
                  </a:lnTo>
                  <a:lnTo>
                    <a:pt x="21" y="54"/>
                  </a:lnTo>
                  <a:lnTo>
                    <a:pt x="23" y="51"/>
                  </a:lnTo>
                  <a:lnTo>
                    <a:pt x="24" y="50"/>
                  </a:lnTo>
                  <a:lnTo>
                    <a:pt x="25" y="49"/>
                  </a:lnTo>
                  <a:lnTo>
                    <a:pt x="26" y="47"/>
                  </a:lnTo>
                  <a:lnTo>
                    <a:pt x="28" y="45"/>
                  </a:lnTo>
                  <a:lnTo>
                    <a:pt x="28" y="42"/>
                  </a:lnTo>
                  <a:lnTo>
                    <a:pt x="30" y="40"/>
                  </a:lnTo>
                  <a:lnTo>
                    <a:pt x="30" y="37"/>
                  </a:lnTo>
                  <a:lnTo>
                    <a:pt x="30" y="36"/>
                  </a:lnTo>
                  <a:lnTo>
                    <a:pt x="30" y="33"/>
                  </a:lnTo>
                  <a:lnTo>
                    <a:pt x="30" y="31"/>
                  </a:lnTo>
                  <a:lnTo>
                    <a:pt x="30" y="28"/>
                  </a:lnTo>
                  <a:lnTo>
                    <a:pt x="30" y="26"/>
                  </a:lnTo>
                  <a:lnTo>
                    <a:pt x="28" y="23"/>
                  </a:lnTo>
                  <a:lnTo>
                    <a:pt x="26" y="21"/>
                  </a:lnTo>
                  <a:lnTo>
                    <a:pt x="26" y="19"/>
                  </a:lnTo>
                  <a:lnTo>
                    <a:pt x="25" y="16"/>
                  </a:lnTo>
                  <a:lnTo>
                    <a:pt x="24" y="14"/>
                  </a:lnTo>
                  <a:lnTo>
                    <a:pt x="23" y="13"/>
                  </a:lnTo>
                  <a:lnTo>
                    <a:pt x="21" y="10"/>
                  </a:lnTo>
                  <a:lnTo>
                    <a:pt x="20" y="9"/>
                  </a:lnTo>
                  <a:lnTo>
                    <a:pt x="17" y="7"/>
                  </a:lnTo>
                  <a:lnTo>
                    <a:pt x="15" y="5"/>
                  </a:lnTo>
                  <a:lnTo>
                    <a:pt x="13" y="4"/>
                  </a:lnTo>
                  <a:lnTo>
                    <a:pt x="12" y="2"/>
                  </a:lnTo>
                  <a:lnTo>
                    <a:pt x="10" y="2"/>
                  </a:lnTo>
                  <a:lnTo>
                    <a:pt x="6" y="1"/>
                  </a:lnTo>
                  <a:lnTo>
                    <a:pt x="5" y="0"/>
                  </a:lnTo>
                  <a:lnTo>
                    <a:pt x="3" y="0"/>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1" name="Freeform 374"/>
            <p:cNvSpPr>
              <a:spLocks noChangeArrowheads="1"/>
            </p:cNvSpPr>
            <p:nvPr/>
          </p:nvSpPr>
          <p:spPr bwMode="auto">
            <a:xfrm>
              <a:off x="1347" y="1993"/>
              <a:ext cx="22" cy="30"/>
            </a:xfrm>
            <a:custGeom>
              <a:avLst/>
              <a:gdLst>
                <a:gd name="T0" fmla="*/ 1 w 38"/>
                <a:gd name="T1" fmla="*/ 2 h 54"/>
                <a:gd name="T2" fmla="*/ 1 w 38"/>
                <a:gd name="T3" fmla="*/ 2 h 54"/>
                <a:gd name="T4" fmla="*/ 1 w 38"/>
                <a:gd name="T5" fmla="*/ 2 h 54"/>
                <a:gd name="T6" fmla="*/ 1 w 38"/>
                <a:gd name="T7" fmla="*/ 2 h 54"/>
                <a:gd name="T8" fmla="*/ 2 w 38"/>
                <a:gd name="T9" fmla="*/ 2 h 54"/>
                <a:gd name="T10" fmla="*/ 2 w 38"/>
                <a:gd name="T11" fmla="*/ 2 h 54"/>
                <a:gd name="T12" fmla="*/ 2 w 38"/>
                <a:gd name="T13" fmla="*/ 2 h 54"/>
                <a:gd name="T14" fmla="*/ 2 w 38"/>
                <a:gd name="T15" fmla="*/ 2 h 54"/>
                <a:gd name="T16" fmla="*/ 2 w 38"/>
                <a:gd name="T17" fmla="*/ 2 h 54"/>
                <a:gd name="T18" fmla="*/ 2 w 38"/>
                <a:gd name="T19" fmla="*/ 2 h 54"/>
                <a:gd name="T20" fmla="*/ 2 w 38"/>
                <a:gd name="T21" fmla="*/ 2 h 54"/>
                <a:gd name="T22" fmla="*/ 2 w 38"/>
                <a:gd name="T23" fmla="*/ 2 h 54"/>
                <a:gd name="T24" fmla="*/ 2 w 38"/>
                <a:gd name="T25" fmla="*/ 2 h 54"/>
                <a:gd name="T26" fmla="*/ 2 w 38"/>
                <a:gd name="T27" fmla="*/ 1 h 54"/>
                <a:gd name="T28" fmla="*/ 2 w 38"/>
                <a:gd name="T29" fmla="*/ 1 h 54"/>
                <a:gd name="T30" fmla="*/ 2 w 38"/>
                <a:gd name="T31" fmla="*/ 1 h 54"/>
                <a:gd name="T32" fmla="*/ 2 w 38"/>
                <a:gd name="T33" fmla="*/ 1 h 54"/>
                <a:gd name="T34" fmla="*/ 2 w 38"/>
                <a:gd name="T35" fmla="*/ 1 h 54"/>
                <a:gd name="T36" fmla="*/ 2 w 38"/>
                <a:gd name="T37" fmla="*/ 1 h 54"/>
                <a:gd name="T38" fmla="*/ 2 w 38"/>
                <a:gd name="T39" fmla="*/ 1 h 54"/>
                <a:gd name="T40" fmla="*/ 2 w 38"/>
                <a:gd name="T41" fmla="*/ 1 h 54"/>
                <a:gd name="T42" fmla="*/ 2 w 38"/>
                <a:gd name="T43" fmla="*/ 1 h 54"/>
                <a:gd name="T44" fmla="*/ 2 w 38"/>
                <a:gd name="T45" fmla="*/ 1 h 54"/>
                <a:gd name="T46" fmla="*/ 2 w 38"/>
                <a:gd name="T47" fmla="*/ 1 h 54"/>
                <a:gd name="T48" fmla="*/ 1 w 38"/>
                <a:gd name="T49" fmla="*/ 1 h 54"/>
                <a:gd name="T50" fmla="*/ 1 w 38"/>
                <a:gd name="T51" fmla="*/ 1 h 54"/>
                <a:gd name="T52" fmla="*/ 1 w 38"/>
                <a:gd name="T53" fmla="*/ 1 h 54"/>
                <a:gd name="T54" fmla="*/ 1 w 38"/>
                <a:gd name="T55" fmla="*/ 1 h 54"/>
                <a:gd name="T56" fmla="*/ 1 w 38"/>
                <a:gd name="T57" fmla="*/ 1 h 54"/>
                <a:gd name="T58" fmla="*/ 1 w 38"/>
                <a:gd name="T59" fmla="*/ 1 h 54"/>
                <a:gd name="T60" fmla="*/ 1 w 38"/>
                <a:gd name="T61" fmla="*/ 1 h 54"/>
                <a:gd name="T62" fmla="*/ 1 w 38"/>
                <a:gd name="T63" fmla="*/ 0 h 54"/>
                <a:gd name="T64" fmla="*/ 1 w 38"/>
                <a:gd name="T65" fmla="*/ 0 h 54"/>
                <a:gd name="T66" fmla="*/ 1 w 38"/>
                <a:gd name="T67" fmla="*/ 0 h 54"/>
                <a:gd name="T68" fmla="*/ 1 w 38"/>
                <a:gd name="T69" fmla="*/ 0 h 54"/>
                <a:gd name="T70" fmla="*/ 0 w 38"/>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54"/>
                <a:gd name="T110" fmla="*/ 38 w 38"/>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54">
                  <a:moveTo>
                    <a:pt x="20" y="54"/>
                  </a:moveTo>
                  <a:lnTo>
                    <a:pt x="24" y="52"/>
                  </a:lnTo>
                  <a:lnTo>
                    <a:pt x="25" y="51"/>
                  </a:lnTo>
                  <a:lnTo>
                    <a:pt x="27" y="49"/>
                  </a:lnTo>
                  <a:lnTo>
                    <a:pt x="28" y="48"/>
                  </a:lnTo>
                  <a:lnTo>
                    <a:pt x="31" y="47"/>
                  </a:lnTo>
                  <a:lnTo>
                    <a:pt x="33" y="44"/>
                  </a:lnTo>
                  <a:lnTo>
                    <a:pt x="34" y="44"/>
                  </a:lnTo>
                  <a:lnTo>
                    <a:pt x="35" y="40"/>
                  </a:lnTo>
                  <a:lnTo>
                    <a:pt x="35" y="39"/>
                  </a:lnTo>
                  <a:lnTo>
                    <a:pt x="37" y="36"/>
                  </a:lnTo>
                  <a:lnTo>
                    <a:pt x="37" y="34"/>
                  </a:lnTo>
                  <a:lnTo>
                    <a:pt x="38" y="33"/>
                  </a:lnTo>
                  <a:lnTo>
                    <a:pt x="38" y="29"/>
                  </a:lnTo>
                  <a:lnTo>
                    <a:pt x="38" y="27"/>
                  </a:lnTo>
                  <a:lnTo>
                    <a:pt x="38" y="25"/>
                  </a:lnTo>
                  <a:lnTo>
                    <a:pt x="37" y="24"/>
                  </a:lnTo>
                  <a:lnTo>
                    <a:pt x="37" y="21"/>
                  </a:lnTo>
                  <a:lnTo>
                    <a:pt x="35" y="19"/>
                  </a:lnTo>
                  <a:lnTo>
                    <a:pt x="34" y="17"/>
                  </a:lnTo>
                  <a:lnTo>
                    <a:pt x="33" y="14"/>
                  </a:lnTo>
                  <a:lnTo>
                    <a:pt x="31" y="13"/>
                  </a:lnTo>
                  <a:lnTo>
                    <a:pt x="29" y="11"/>
                  </a:lnTo>
                  <a:lnTo>
                    <a:pt x="28" y="10"/>
                  </a:lnTo>
                  <a:lnTo>
                    <a:pt x="26" y="8"/>
                  </a:lnTo>
                  <a:lnTo>
                    <a:pt x="25" y="6"/>
                  </a:lnTo>
                  <a:lnTo>
                    <a:pt x="23" y="5"/>
                  </a:lnTo>
                  <a:lnTo>
                    <a:pt x="19" y="4"/>
                  </a:lnTo>
                  <a:lnTo>
                    <a:pt x="18" y="2"/>
                  </a:lnTo>
                  <a:lnTo>
                    <a:pt x="15" y="1"/>
                  </a:lnTo>
                  <a:lnTo>
                    <a:pt x="13" y="1"/>
                  </a:lnTo>
                  <a:lnTo>
                    <a:pt x="11" y="0"/>
                  </a:lnTo>
                  <a:lnTo>
                    <a:pt x="7" y="0"/>
                  </a:lnTo>
                  <a:lnTo>
                    <a:pt x="5" y="0"/>
                  </a:lnTo>
                  <a:lnTo>
                    <a:pt x="2" y="0"/>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2" name="Freeform 375"/>
            <p:cNvSpPr>
              <a:spLocks noChangeArrowheads="1"/>
            </p:cNvSpPr>
            <p:nvPr/>
          </p:nvSpPr>
          <p:spPr bwMode="auto">
            <a:xfrm>
              <a:off x="1347" y="2006"/>
              <a:ext cx="13" cy="15"/>
            </a:xfrm>
            <a:custGeom>
              <a:avLst/>
              <a:gdLst>
                <a:gd name="T0" fmla="*/ 1 w 25"/>
                <a:gd name="T1" fmla="*/ 0 h 28"/>
                <a:gd name="T2" fmla="*/ 1 w 25"/>
                <a:gd name="T3" fmla="*/ 1 h 28"/>
                <a:gd name="T4" fmla="*/ 1 w 25"/>
                <a:gd name="T5" fmla="*/ 1 h 28"/>
                <a:gd name="T6" fmla="*/ 0 w 25"/>
                <a:gd name="T7" fmla="*/ 1 h 28"/>
                <a:gd name="T8" fmla="*/ 0 w 25"/>
                <a:gd name="T9" fmla="*/ 1 h 28"/>
                <a:gd name="T10" fmla="*/ 0 w 25"/>
                <a:gd name="T11" fmla="*/ 1 h 28"/>
                <a:gd name="T12" fmla="*/ 0 w 25"/>
                <a:gd name="T13" fmla="*/ 1 h 28"/>
                <a:gd name="T14" fmla="*/ 0 w 25"/>
                <a:gd name="T15" fmla="*/ 1 h 28"/>
                <a:gd name="T16" fmla="*/ 0 w 25"/>
                <a:gd name="T17" fmla="*/ 1 h 28"/>
                <a:gd name="T18" fmla="*/ 0 w 25"/>
                <a:gd name="T19" fmla="*/ 1 h 28"/>
                <a:gd name="T20" fmla="*/ 1 w 25"/>
                <a:gd name="T21" fmla="*/ 1 h 28"/>
                <a:gd name="T22" fmla="*/ 1 w 25"/>
                <a:gd name="T23" fmla="*/ 1 h 28"/>
                <a:gd name="T24" fmla="*/ 1 w 25"/>
                <a:gd name="T25" fmla="*/ 1 h 28"/>
                <a:gd name="T26" fmla="*/ 1 w 25"/>
                <a:gd name="T27" fmla="*/ 1 h 28"/>
                <a:gd name="T28" fmla="*/ 1 w 25"/>
                <a:gd name="T29" fmla="*/ 1 h 28"/>
                <a:gd name="T30" fmla="*/ 1 w 25"/>
                <a:gd name="T31" fmla="*/ 1 h 28"/>
                <a:gd name="T32" fmla="*/ 1 w 25"/>
                <a:gd name="T33" fmla="*/ 1 h 28"/>
                <a:gd name="T34" fmla="*/ 1 w 25"/>
                <a:gd name="T35" fmla="*/ 1 h 28"/>
                <a:gd name="T36" fmla="*/ 1 w 25"/>
                <a:gd name="T37" fmla="*/ 1 h 28"/>
                <a:gd name="T38" fmla="*/ 1 w 25"/>
                <a:gd name="T39" fmla="*/ 1 h 28"/>
                <a:gd name="T40" fmla="*/ 1 w 25"/>
                <a:gd name="T41" fmla="*/ 1 h 28"/>
                <a:gd name="T42" fmla="*/ 1 w 25"/>
                <a:gd name="T43" fmla="*/ 1 h 28"/>
                <a:gd name="T44" fmla="*/ 1 w 25"/>
                <a:gd name="T45" fmla="*/ 1 h 28"/>
                <a:gd name="T46" fmla="*/ 1 w 25"/>
                <a:gd name="T47" fmla="*/ 1 h 28"/>
                <a:gd name="T48" fmla="*/ 1 w 25"/>
                <a:gd name="T49" fmla="*/ 1 h 28"/>
                <a:gd name="T50" fmla="*/ 1 w 25"/>
                <a:gd name="T51" fmla="*/ 1 h 28"/>
                <a:gd name="T52" fmla="*/ 1 w 25"/>
                <a:gd name="T53" fmla="*/ 1 h 28"/>
                <a:gd name="T54" fmla="*/ 1 w 25"/>
                <a:gd name="T55" fmla="*/ 1 h 28"/>
                <a:gd name="T56" fmla="*/ 1 w 25"/>
                <a:gd name="T57" fmla="*/ 1 h 28"/>
                <a:gd name="T58" fmla="*/ 1 w 25"/>
                <a:gd name="T59" fmla="*/ 1 h 28"/>
                <a:gd name="T60" fmla="*/ 1 w 25"/>
                <a:gd name="T61" fmla="*/ 1 h 28"/>
                <a:gd name="T62" fmla="*/ 1 w 25"/>
                <a:gd name="T63" fmla="*/ 0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8"/>
                <a:gd name="T98" fmla="*/ 25 w 25"/>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8">
                  <a:moveTo>
                    <a:pt x="10" y="0"/>
                  </a:moveTo>
                  <a:lnTo>
                    <a:pt x="9" y="0"/>
                  </a:lnTo>
                  <a:lnTo>
                    <a:pt x="7" y="1"/>
                  </a:lnTo>
                  <a:lnTo>
                    <a:pt x="6" y="1"/>
                  </a:lnTo>
                  <a:lnTo>
                    <a:pt x="5" y="2"/>
                  </a:lnTo>
                  <a:lnTo>
                    <a:pt x="4" y="2"/>
                  </a:lnTo>
                  <a:lnTo>
                    <a:pt x="4" y="4"/>
                  </a:lnTo>
                  <a:lnTo>
                    <a:pt x="2" y="5"/>
                  </a:lnTo>
                  <a:lnTo>
                    <a:pt x="2" y="6"/>
                  </a:lnTo>
                  <a:lnTo>
                    <a:pt x="0" y="7"/>
                  </a:lnTo>
                  <a:lnTo>
                    <a:pt x="0" y="8"/>
                  </a:lnTo>
                  <a:lnTo>
                    <a:pt x="0" y="10"/>
                  </a:lnTo>
                  <a:lnTo>
                    <a:pt x="0" y="12"/>
                  </a:lnTo>
                  <a:lnTo>
                    <a:pt x="0" y="13"/>
                  </a:lnTo>
                  <a:lnTo>
                    <a:pt x="0" y="14"/>
                  </a:lnTo>
                  <a:lnTo>
                    <a:pt x="0" y="15"/>
                  </a:lnTo>
                  <a:lnTo>
                    <a:pt x="0" y="16"/>
                  </a:lnTo>
                  <a:lnTo>
                    <a:pt x="0" y="18"/>
                  </a:lnTo>
                  <a:lnTo>
                    <a:pt x="2" y="19"/>
                  </a:lnTo>
                  <a:lnTo>
                    <a:pt x="2" y="20"/>
                  </a:lnTo>
                  <a:lnTo>
                    <a:pt x="4" y="20"/>
                  </a:lnTo>
                  <a:lnTo>
                    <a:pt x="4" y="22"/>
                  </a:lnTo>
                  <a:lnTo>
                    <a:pt x="5" y="23"/>
                  </a:lnTo>
                  <a:lnTo>
                    <a:pt x="6" y="24"/>
                  </a:lnTo>
                  <a:lnTo>
                    <a:pt x="6" y="26"/>
                  </a:lnTo>
                  <a:lnTo>
                    <a:pt x="7" y="26"/>
                  </a:lnTo>
                  <a:lnTo>
                    <a:pt x="9" y="26"/>
                  </a:lnTo>
                  <a:lnTo>
                    <a:pt x="9" y="27"/>
                  </a:lnTo>
                  <a:lnTo>
                    <a:pt x="10" y="27"/>
                  </a:lnTo>
                  <a:lnTo>
                    <a:pt x="11" y="27"/>
                  </a:lnTo>
                  <a:lnTo>
                    <a:pt x="11" y="28"/>
                  </a:lnTo>
                  <a:lnTo>
                    <a:pt x="13" y="28"/>
                  </a:lnTo>
                  <a:lnTo>
                    <a:pt x="14" y="28"/>
                  </a:lnTo>
                  <a:lnTo>
                    <a:pt x="15" y="28"/>
                  </a:lnTo>
                  <a:lnTo>
                    <a:pt x="16" y="28"/>
                  </a:lnTo>
                  <a:lnTo>
                    <a:pt x="18" y="27"/>
                  </a:lnTo>
                  <a:lnTo>
                    <a:pt x="19" y="27"/>
                  </a:lnTo>
                  <a:lnTo>
                    <a:pt x="20" y="26"/>
                  </a:lnTo>
                  <a:lnTo>
                    <a:pt x="21" y="26"/>
                  </a:lnTo>
                  <a:lnTo>
                    <a:pt x="21" y="24"/>
                  </a:lnTo>
                  <a:lnTo>
                    <a:pt x="24" y="23"/>
                  </a:lnTo>
                  <a:lnTo>
                    <a:pt x="24" y="22"/>
                  </a:lnTo>
                  <a:lnTo>
                    <a:pt x="25" y="20"/>
                  </a:lnTo>
                  <a:lnTo>
                    <a:pt x="25" y="19"/>
                  </a:lnTo>
                  <a:lnTo>
                    <a:pt x="25" y="18"/>
                  </a:lnTo>
                  <a:lnTo>
                    <a:pt x="25" y="16"/>
                  </a:lnTo>
                  <a:lnTo>
                    <a:pt x="25" y="15"/>
                  </a:lnTo>
                  <a:lnTo>
                    <a:pt x="25" y="14"/>
                  </a:lnTo>
                  <a:lnTo>
                    <a:pt x="25" y="13"/>
                  </a:lnTo>
                  <a:lnTo>
                    <a:pt x="25" y="12"/>
                  </a:lnTo>
                  <a:lnTo>
                    <a:pt x="24" y="10"/>
                  </a:lnTo>
                  <a:lnTo>
                    <a:pt x="24" y="8"/>
                  </a:lnTo>
                  <a:lnTo>
                    <a:pt x="24" y="7"/>
                  </a:lnTo>
                  <a:lnTo>
                    <a:pt x="21" y="7"/>
                  </a:lnTo>
                  <a:lnTo>
                    <a:pt x="21" y="6"/>
                  </a:lnTo>
                  <a:lnTo>
                    <a:pt x="20" y="5"/>
                  </a:lnTo>
                  <a:lnTo>
                    <a:pt x="19" y="4"/>
                  </a:lnTo>
                  <a:lnTo>
                    <a:pt x="18" y="2"/>
                  </a:lnTo>
                  <a:lnTo>
                    <a:pt x="16" y="2"/>
                  </a:lnTo>
                  <a:lnTo>
                    <a:pt x="16" y="1"/>
                  </a:lnTo>
                  <a:lnTo>
                    <a:pt x="15" y="1"/>
                  </a:lnTo>
                  <a:lnTo>
                    <a:pt x="14" y="1"/>
                  </a:lnTo>
                  <a:lnTo>
                    <a:pt x="13" y="0"/>
                  </a:lnTo>
                  <a:lnTo>
                    <a:pt x="11" y="0"/>
                  </a:lnTo>
                  <a:lnTo>
                    <a:pt x="10"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3" name="Freeform 376"/>
            <p:cNvSpPr>
              <a:spLocks noChangeArrowheads="1"/>
            </p:cNvSpPr>
            <p:nvPr/>
          </p:nvSpPr>
          <p:spPr bwMode="auto">
            <a:xfrm>
              <a:off x="1347" y="1996"/>
              <a:ext cx="6" cy="7"/>
            </a:xfrm>
            <a:custGeom>
              <a:avLst/>
              <a:gdLst>
                <a:gd name="T0" fmla="*/ 1 w 12"/>
                <a:gd name="T1" fmla="*/ 1 h 14"/>
                <a:gd name="T2" fmla="*/ 1 w 12"/>
                <a:gd name="T3" fmla="*/ 1 h 14"/>
                <a:gd name="T4" fmla="*/ 0 w 12"/>
                <a:gd name="T5" fmla="*/ 1 h 14"/>
                <a:gd name="T6" fmla="*/ 0 w 12"/>
                <a:gd name="T7" fmla="*/ 1 h 14"/>
                <a:gd name="T8" fmla="*/ 0 w 12"/>
                <a:gd name="T9" fmla="*/ 1 h 14"/>
                <a:gd name="T10" fmla="*/ 0 w 12"/>
                <a:gd name="T11" fmla="*/ 1 h 14"/>
                <a:gd name="T12" fmla="*/ 0 w 12"/>
                <a:gd name="T13" fmla="*/ 1 h 14"/>
                <a:gd name="T14" fmla="*/ 0 w 12"/>
                <a:gd name="T15" fmla="*/ 1 h 14"/>
                <a:gd name="T16" fmla="*/ 0 w 12"/>
                <a:gd name="T17" fmla="*/ 1 h 14"/>
                <a:gd name="T18" fmla="*/ 1 w 12"/>
                <a:gd name="T19" fmla="*/ 1 h 14"/>
                <a:gd name="T20" fmla="*/ 1 w 12"/>
                <a:gd name="T21" fmla="*/ 1 h 14"/>
                <a:gd name="T22" fmla="*/ 1 w 12"/>
                <a:gd name="T23" fmla="*/ 1 h 14"/>
                <a:gd name="T24" fmla="*/ 1 w 12"/>
                <a:gd name="T25" fmla="*/ 1 h 14"/>
                <a:gd name="T26" fmla="*/ 1 w 12"/>
                <a:gd name="T27" fmla="*/ 1 h 14"/>
                <a:gd name="T28" fmla="*/ 1 w 12"/>
                <a:gd name="T29" fmla="*/ 1 h 14"/>
                <a:gd name="T30" fmla="*/ 1 w 12"/>
                <a:gd name="T31" fmla="*/ 1 h 14"/>
                <a:gd name="T32" fmla="*/ 1 w 12"/>
                <a:gd name="T33" fmla="*/ 1 h 14"/>
                <a:gd name="T34" fmla="*/ 1 w 12"/>
                <a:gd name="T35" fmla="*/ 1 h 14"/>
                <a:gd name="T36" fmla="*/ 1 w 12"/>
                <a:gd name="T37" fmla="*/ 1 h 14"/>
                <a:gd name="T38" fmla="*/ 1 w 12"/>
                <a:gd name="T39" fmla="*/ 1 h 14"/>
                <a:gd name="T40" fmla="*/ 1 w 12"/>
                <a:gd name="T41" fmla="*/ 1 h 14"/>
                <a:gd name="T42" fmla="*/ 1 w 12"/>
                <a:gd name="T43" fmla="*/ 1 h 14"/>
                <a:gd name="T44" fmla="*/ 1 w 12"/>
                <a:gd name="T45" fmla="*/ 1 h 14"/>
                <a:gd name="T46" fmla="*/ 1 w 12"/>
                <a:gd name="T47" fmla="*/ 1 h 14"/>
                <a:gd name="T48" fmla="*/ 1 w 12"/>
                <a:gd name="T49" fmla="*/ 1 h 14"/>
                <a:gd name="T50" fmla="*/ 1 w 12"/>
                <a:gd name="T51" fmla="*/ 1 h 14"/>
                <a:gd name="T52" fmla="*/ 1 w 12"/>
                <a:gd name="T53" fmla="*/ 1 h 14"/>
                <a:gd name="T54" fmla="*/ 1 w 12"/>
                <a:gd name="T55" fmla="*/ 1 h 14"/>
                <a:gd name="T56" fmla="*/ 1 w 12"/>
                <a:gd name="T57" fmla="*/ 1 h 14"/>
                <a:gd name="T58" fmla="*/ 1 w 12"/>
                <a:gd name="T59" fmla="*/ 1 h 14"/>
                <a:gd name="T60" fmla="*/ 1 w 12"/>
                <a:gd name="T61" fmla="*/ 1 h 14"/>
                <a:gd name="T62" fmla="*/ 1 w 12"/>
                <a:gd name="T63" fmla="*/ 1 h 14"/>
                <a:gd name="T64" fmla="*/ 1 w 12"/>
                <a:gd name="T65" fmla="*/ 1 h 14"/>
                <a:gd name="T66" fmla="*/ 1 w 12"/>
                <a:gd name="T67" fmla="*/ 1 h 14"/>
                <a:gd name="T68" fmla="*/ 1 w 12"/>
                <a:gd name="T69" fmla="*/ 1 h 14"/>
                <a:gd name="T70" fmla="*/ 1 w 12"/>
                <a:gd name="T71" fmla="*/ 0 h 14"/>
                <a:gd name="T72" fmla="*/ 1 w 12"/>
                <a:gd name="T73" fmla="*/ 0 h 14"/>
                <a:gd name="T74" fmla="*/ 1 w 12"/>
                <a:gd name="T75" fmla="*/ 0 h 14"/>
                <a:gd name="T76" fmla="*/ 1 w 12"/>
                <a:gd name="T77" fmla="*/ 1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14"/>
                <a:gd name="T119" fmla="*/ 12 w 12"/>
                <a:gd name="T120" fmla="*/ 14 h 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14">
                  <a:moveTo>
                    <a:pt x="3" y="1"/>
                  </a:moveTo>
                  <a:lnTo>
                    <a:pt x="1" y="1"/>
                  </a:lnTo>
                  <a:lnTo>
                    <a:pt x="0" y="1"/>
                  </a:lnTo>
                  <a:lnTo>
                    <a:pt x="0" y="2"/>
                  </a:lnTo>
                  <a:lnTo>
                    <a:pt x="0" y="5"/>
                  </a:lnTo>
                  <a:lnTo>
                    <a:pt x="0" y="6"/>
                  </a:lnTo>
                  <a:lnTo>
                    <a:pt x="0" y="7"/>
                  </a:lnTo>
                  <a:lnTo>
                    <a:pt x="0" y="8"/>
                  </a:lnTo>
                  <a:lnTo>
                    <a:pt x="0" y="9"/>
                  </a:lnTo>
                  <a:lnTo>
                    <a:pt x="1" y="9"/>
                  </a:lnTo>
                  <a:lnTo>
                    <a:pt x="1" y="10"/>
                  </a:lnTo>
                  <a:lnTo>
                    <a:pt x="3" y="12"/>
                  </a:lnTo>
                  <a:lnTo>
                    <a:pt x="4" y="13"/>
                  </a:lnTo>
                  <a:lnTo>
                    <a:pt x="5" y="13"/>
                  </a:lnTo>
                  <a:lnTo>
                    <a:pt x="5" y="14"/>
                  </a:lnTo>
                  <a:lnTo>
                    <a:pt x="6" y="14"/>
                  </a:lnTo>
                  <a:lnTo>
                    <a:pt x="8" y="14"/>
                  </a:lnTo>
                  <a:lnTo>
                    <a:pt x="9" y="14"/>
                  </a:lnTo>
                  <a:lnTo>
                    <a:pt x="11" y="14"/>
                  </a:lnTo>
                  <a:lnTo>
                    <a:pt x="11" y="13"/>
                  </a:lnTo>
                  <a:lnTo>
                    <a:pt x="12" y="13"/>
                  </a:lnTo>
                  <a:lnTo>
                    <a:pt x="12" y="12"/>
                  </a:lnTo>
                  <a:lnTo>
                    <a:pt x="12" y="10"/>
                  </a:lnTo>
                  <a:lnTo>
                    <a:pt x="12" y="9"/>
                  </a:lnTo>
                  <a:lnTo>
                    <a:pt x="12" y="8"/>
                  </a:lnTo>
                  <a:lnTo>
                    <a:pt x="12" y="7"/>
                  </a:lnTo>
                  <a:lnTo>
                    <a:pt x="12" y="6"/>
                  </a:lnTo>
                  <a:lnTo>
                    <a:pt x="11" y="6"/>
                  </a:lnTo>
                  <a:lnTo>
                    <a:pt x="11" y="5"/>
                  </a:lnTo>
                  <a:lnTo>
                    <a:pt x="9" y="5"/>
                  </a:lnTo>
                  <a:lnTo>
                    <a:pt x="9" y="2"/>
                  </a:lnTo>
                  <a:lnTo>
                    <a:pt x="8" y="2"/>
                  </a:lnTo>
                  <a:lnTo>
                    <a:pt x="8" y="1"/>
                  </a:lnTo>
                  <a:lnTo>
                    <a:pt x="6" y="1"/>
                  </a:lnTo>
                  <a:lnTo>
                    <a:pt x="5" y="1"/>
                  </a:lnTo>
                  <a:lnTo>
                    <a:pt x="5" y="0"/>
                  </a:lnTo>
                  <a:lnTo>
                    <a:pt x="4" y="0"/>
                  </a:lnTo>
                  <a:lnTo>
                    <a:pt x="3" y="0"/>
                  </a:lnTo>
                  <a:lnTo>
                    <a:pt x="3" y="1"/>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4" name="Freeform 377"/>
            <p:cNvSpPr>
              <a:spLocks noChangeArrowheads="1"/>
            </p:cNvSpPr>
            <p:nvPr/>
          </p:nvSpPr>
          <p:spPr bwMode="auto">
            <a:xfrm>
              <a:off x="1360" y="2018"/>
              <a:ext cx="6" cy="6"/>
            </a:xfrm>
            <a:custGeom>
              <a:avLst/>
              <a:gdLst>
                <a:gd name="T0" fmla="*/ 0 w 14"/>
                <a:gd name="T1" fmla="*/ 0 h 13"/>
                <a:gd name="T2" fmla="*/ 0 w 14"/>
                <a:gd name="T3" fmla="*/ 0 h 13"/>
                <a:gd name="T4" fmla="*/ 0 w 14"/>
                <a:gd name="T5" fmla="*/ 0 h 13"/>
                <a:gd name="T6" fmla="*/ 0 w 14"/>
                <a:gd name="T7" fmla="*/ 0 h 13"/>
                <a:gd name="T8" fmla="*/ 0 w 14"/>
                <a:gd name="T9" fmla="*/ 0 h 13"/>
                <a:gd name="T10" fmla="*/ 0 w 14"/>
                <a:gd name="T11" fmla="*/ 0 h 13"/>
                <a:gd name="T12" fmla="*/ 0 w 14"/>
                <a:gd name="T13" fmla="*/ 0 h 13"/>
                <a:gd name="T14" fmla="*/ 0 w 14"/>
                <a:gd name="T15" fmla="*/ 0 h 13"/>
                <a:gd name="T16" fmla="*/ 0 w 14"/>
                <a:gd name="T17" fmla="*/ 0 h 13"/>
                <a:gd name="T18" fmla="*/ 0 w 14"/>
                <a:gd name="T19" fmla="*/ 0 h 13"/>
                <a:gd name="T20" fmla="*/ 0 w 14"/>
                <a:gd name="T21" fmla="*/ 0 h 13"/>
                <a:gd name="T22" fmla="*/ 0 w 14"/>
                <a:gd name="T23" fmla="*/ 0 h 13"/>
                <a:gd name="T24" fmla="*/ 0 w 14"/>
                <a:gd name="T25" fmla="*/ 0 h 13"/>
                <a:gd name="T26" fmla="*/ 0 w 14"/>
                <a:gd name="T27" fmla="*/ 0 h 13"/>
                <a:gd name="T28" fmla="*/ 0 w 14"/>
                <a:gd name="T29" fmla="*/ 0 h 13"/>
                <a:gd name="T30" fmla="*/ 0 w 14"/>
                <a:gd name="T31" fmla="*/ 0 h 13"/>
                <a:gd name="T32" fmla="*/ 0 w 14"/>
                <a:gd name="T33" fmla="*/ 0 h 13"/>
                <a:gd name="T34" fmla="*/ 0 w 14"/>
                <a:gd name="T35" fmla="*/ 0 h 13"/>
                <a:gd name="T36" fmla="*/ 0 w 14"/>
                <a:gd name="T37" fmla="*/ 0 h 13"/>
                <a:gd name="T38" fmla="*/ 0 w 14"/>
                <a:gd name="T39" fmla="*/ 0 h 13"/>
                <a:gd name="T40" fmla="*/ 0 w 14"/>
                <a:gd name="T41" fmla="*/ 0 h 13"/>
                <a:gd name="T42" fmla="*/ 0 w 14"/>
                <a:gd name="T43" fmla="*/ 0 h 13"/>
                <a:gd name="T44" fmla="*/ 0 w 14"/>
                <a:gd name="T45" fmla="*/ 0 h 13"/>
                <a:gd name="T46" fmla="*/ 0 w 14"/>
                <a:gd name="T47" fmla="*/ 0 h 13"/>
                <a:gd name="T48" fmla="*/ 0 w 14"/>
                <a:gd name="T49" fmla="*/ 0 h 13"/>
                <a:gd name="T50" fmla="*/ 0 w 14"/>
                <a:gd name="T51" fmla="*/ 0 h 13"/>
                <a:gd name="T52" fmla="*/ 0 w 14"/>
                <a:gd name="T53" fmla="*/ 0 h 13"/>
                <a:gd name="T54" fmla="*/ 0 w 14"/>
                <a:gd name="T55" fmla="*/ 0 h 13"/>
                <a:gd name="T56" fmla="*/ 0 w 14"/>
                <a:gd name="T57" fmla="*/ 0 h 13"/>
                <a:gd name="T58" fmla="*/ 0 w 14"/>
                <a:gd name="T59" fmla="*/ 0 h 13"/>
                <a:gd name="T60" fmla="*/ 0 w 14"/>
                <a:gd name="T61" fmla="*/ 0 h 13"/>
                <a:gd name="T62" fmla="*/ 0 w 14"/>
                <a:gd name="T63" fmla="*/ 0 h 13"/>
                <a:gd name="T64" fmla="*/ 0 w 14"/>
                <a:gd name="T65" fmla="*/ 0 h 13"/>
                <a:gd name="T66" fmla="*/ 0 w 14"/>
                <a:gd name="T67" fmla="*/ 0 h 13"/>
                <a:gd name="T68" fmla="*/ 0 w 14"/>
                <a:gd name="T69" fmla="*/ 0 h 13"/>
                <a:gd name="T70" fmla="*/ 0 w 14"/>
                <a:gd name="T71" fmla="*/ 0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3"/>
                <a:gd name="T110" fmla="*/ 14 w 14"/>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3">
                  <a:moveTo>
                    <a:pt x="4" y="1"/>
                  </a:moveTo>
                  <a:lnTo>
                    <a:pt x="2" y="1"/>
                  </a:lnTo>
                  <a:lnTo>
                    <a:pt x="2" y="2"/>
                  </a:lnTo>
                  <a:lnTo>
                    <a:pt x="0" y="2"/>
                  </a:lnTo>
                  <a:lnTo>
                    <a:pt x="0" y="3"/>
                  </a:lnTo>
                  <a:lnTo>
                    <a:pt x="0" y="4"/>
                  </a:lnTo>
                  <a:lnTo>
                    <a:pt x="0" y="5"/>
                  </a:lnTo>
                  <a:lnTo>
                    <a:pt x="0" y="6"/>
                  </a:lnTo>
                  <a:lnTo>
                    <a:pt x="2" y="6"/>
                  </a:lnTo>
                  <a:lnTo>
                    <a:pt x="2" y="7"/>
                  </a:lnTo>
                  <a:lnTo>
                    <a:pt x="2" y="9"/>
                  </a:lnTo>
                  <a:lnTo>
                    <a:pt x="4" y="9"/>
                  </a:lnTo>
                  <a:lnTo>
                    <a:pt x="4" y="11"/>
                  </a:lnTo>
                  <a:lnTo>
                    <a:pt x="5" y="11"/>
                  </a:lnTo>
                  <a:lnTo>
                    <a:pt x="5" y="12"/>
                  </a:lnTo>
                  <a:lnTo>
                    <a:pt x="6" y="12"/>
                  </a:lnTo>
                  <a:lnTo>
                    <a:pt x="7" y="13"/>
                  </a:lnTo>
                  <a:lnTo>
                    <a:pt x="8" y="13"/>
                  </a:lnTo>
                  <a:lnTo>
                    <a:pt x="9" y="13"/>
                  </a:lnTo>
                  <a:lnTo>
                    <a:pt x="10" y="13"/>
                  </a:lnTo>
                  <a:lnTo>
                    <a:pt x="13" y="12"/>
                  </a:lnTo>
                  <a:lnTo>
                    <a:pt x="14" y="11"/>
                  </a:lnTo>
                  <a:lnTo>
                    <a:pt x="14" y="9"/>
                  </a:lnTo>
                  <a:lnTo>
                    <a:pt x="14" y="7"/>
                  </a:lnTo>
                  <a:lnTo>
                    <a:pt x="14" y="6"/>
                  </a:lnTo>
                  <a:lnTo>
                    <a:pt x="13" y="5"/>
                  </a:lnTo>
                  <a:lnTo>
                    <a:pt x="13" y="4"/>
                  </a:lnTo>
                  <a:lnTo>
                    <a:pt x="10" y="3"/>
                  </a:lnTo>
                  <a:lnTo>
                    <a:pt x="10" y="2"/>
                  </a:lnTo>
                  <a:lnTo>
                    <a:pt x="9" y="2"/>
                  </a:lnTo>
                  <a:lnTo>
                    <a:pt x="8" y="1"/>
                  </a:lnTo>
                  <a:lnTo>
                    <a:pt x="7" y="1"/>
                  </a:lnTo>
                  <a:lnTo>
                    <a:pt x="6" y="1"/>
                  </a:lnTo>
                  <a:lnTo>
                    <a:pt x="6" y="0"/>
                  </a:lnTo>
                  <a:lnTo>
                    <a:pt x="5" y="0"/>
                  </a:lnTo>
                  <a:lnTo>
                    <a:pt x="4" y="1"/>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5" name="Freeform 378"/>
            <p:cNvSpPr>
              <a:spLocks noChangeArrowheads="1"/>
            </p:cNvSpPr>
            <p:nvPr/>
          </p:nvSpPr>
          <p:spPr bwMode="auto">
            <a:xfrm>
              <a:off x="1353" y="2024"/>
              <a:ext cx="7" cy="7"/>
            </a:xfrm>
            <a:custGeom>
              <a:avLst/>
              <a:gdLst>
                <a:gd name="T0" fmla="*/ 1 w 14"/>
                <a:gd name="T1" fmla="*/ 0 h 13"/>
                <a:gd name="T2" fmla="*/ 1 w 14"/>
                <a:gd name="T3" fmla="*/ 0 h 13"/>
                <a:gd name="T4" fmla="*/ 1 w 14"/>
                <a:gd name="T5" fmla="*/ 1 h 13"/>
                <a:gd name="T6" fmla="*/ 0 w 14"/>
                <a:gd name="T7" fmla="*/ 1 h 13"/>
                <a:gd name="T8" fmla="*/ 0 w 14"/>
                <a:gd name="T9" fmla="*/ 1 h 13"/>
                <a:gd name="T10" fmla="*/ 0 w 14"/>
                <a:gd name="T11" fmla="*/ 1 h 13"/>
                <a:gd name="T12" fmla="*/ 0 w 14"/>
                <a:gd name="T13" fmla="*/ 1 h 13"/>
                <a:gd name="T14" fmla="*/ 1 w 14"/>
                <a:gd name="T15" fmla="*/ 1 h 13"/>
                <a:gd name="T16" fmla="*/ 1 w 14"/>
                <a:gd name="T17" fmla="*/ 1 h 13"/>
                <a:gd name="T18" fmla="*/ 1 w 14"/>
                <a:gd name="T19" fmla="*/ 1 h 13"/>
                <a:gd name="T20" fmla="*/ 1 w 14"/>
                <a:gd name="T21" fmla="*/ 1 h 13"/>
                <a:gd name="T22" fmla="*/ 1 w 14"/>
                <a:gd name="T23" fmla="*/ 1 h 13"/>
                <a:gd name="T24" fmla="*/ 1 w 14"/>
                <a:gd name="T25" fmla="*/ 1 h 13"/>
                <a:gd name="T26" fmla="*/ 1 w 14"/>
                <a:gd name="T27" fmla="*/ 1 h 13"/>
                <a:gd name="T28" fmla="*/ 1 w 14"/>
                <a:gd name="T29" fmla="*/ 1 h 13"/>
                <a:gd name="T30" fmla="*/ 1 w 14"/>
                <a:gd name="T31" fmla="*/ 1 h 13"/>
                <a:gd name="T32" fmla="*/ 1 w 14"/>
                <a:gd name="T33" fmla="*/ 1 h 13"/>
                <a:gd name="T34" fmla="*/ 1 w 14"/>
                <a:gd name="T35" fmla="*/ 1 h 13"/>
                <a:gd name="T36" fmla="*/ 1 w 14"/>
                <a:gd name="T37" fmla="*/ 1 h 13"/>
                <a:gd name="T38" fmla="*/ 1 w 14"/>
                <a:gd name="T39" fmla="*/ 1 h 13"/>
                <a:gd name="T40" fmla="*/ 1 w 14"/>
                <a:gd name="T41" fmla="*/ 1 h 13"/>
                <a:gd name="T42" fmla="*/ 1 w 14"/>
                <a:gd name="T43" fmla="*/ 1 h 13"/>
                <a:gd name="T44" fmla="*/ 1 w 14"/>
                <a:gd name="T45" fmla="*/ 1 h 13"/>
                <a:gd name="T46" fmla="*/ 1 w 14"/>
                <a:gd name="T47" fmla="*/ 1 h 13"/>
                <a:gd name="T48" fmla="*/ 1 w 14"/>
                <a:gd name="T49" fmla="*/ 1 h 13"/>
                <a:gd name="T50" fmla="*/ 1 w 14"/>
                <a:gd name="T51" fmla="*/ 1 h 13"/>
                <a:gd name="T52" fmla="*/ 1 w 14"/>
                <a:gd name="T53" fmla="*/ 1 h 13"/>
                <a:gd name="T54" fmla="*/ 1 w 14"/>
                <a:gd name="T55" fmla="*/ 1 h 13"/>
                <a:gd name="T56" fmla="*/ 1 w 14"/>
                <a:gd name="T57" fmla="*/ 1 h 13"/>
                <a:gd name="T58" fmla="*/ 1 w 14"/>
                <a:gd name="T59" fmla="*/ 1 h 13"/>
                <a:gd name="T60" fmla="*/ 1 w 14"/>
                <a:gd name="T61" fmla="*/ 1 h 13"/>
                <a:gd name="T62" fmla="*/ 1 w 14"/>
                <a:gd name="T63" fmla="*/ 0 h 13"/>
                <a:gd name="T64" fmla="*/ 1 w 14"/>
                <a:gd name="T65" fmla="*/ 0 h 13"/>
                <a:gd name="T66" fmla="*/ 1 w 14"/>
                <a:gd name="T67" fmla="*/ 0 h 13"/>
                <a:gd name="T68" fmla="*/ 1 w 14"/>
                <a:gd name="T69" fmla="*/ 0 h 13"/>
                <a:gd name="T70" fmla="*/ 1 w 14"/>
                <a:gd name="T71" fmla="*/ 0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13"/>
                <a:gd name="T110" fmla="*/ 14 w 14"/>
                <a:gd name="T111" fmla="*/ 13 h 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13">
                  <a:moveTo>
                    <a:pt x="3" y="0"/>
                  </a:moveTo>
                  <a:lnTo>
                    <a:pt x="2" y="0"/>
                  </a:lnTo>
                  <a:lnTo>
                    <a:pt x="2" y="1"/>
                  </a:lnTo>
                  <a:lnTo>
                    <a:pt x="0" y="3"/>
                  </a:lnTo>
                  <a:lnTo>
                    <a:pt x="0" y="4"/>
                  </a:lnTo>
                  <a:lnTo>
                    <a:pt x="0" y="5"/>
                  </a:lnTo>
                  <a:lnTo>
                    <a:pt x="0" y="6"/>
                  </a:lnTo>
                  <a:lnTo>
                    <a:pt x="2" y="6"/>
                  </a:lnTo>
                  <a:lnTo>
                    <a:pt x="2" y="7"/>
                  </a:lnTo>
                  <a:lnTo>
                    <a:pt x="2" y="8"/>
                  </a:lnTo>
                  <a:lnTo>
                    <a:pt x="3" y="8"/>
                  </a:lnTo>
                  <a:lnTo>
                    <a:pt x="3" y="9"/>
                  </a:lnTo>
                  <a:lnTo>
                    <a:pt x="4" y="9"/>
                  </a:lnTo>
                  <a:lnTo>
                    <a:pt x="4" y="12"/>
                  </a:lnTo>
                  <a:lnTo>
                    <a:pt x="5" y="12"/>
                  </a:lnTo>
                  <a:lnTo>
                    <a:pt x="7" y="13"/>
                  </a:lnTo>
                  <a:lnTo>
                    <a:pt x="8" y="13"/>
                  </a:lnTo>
                  <a:lnTo>
                    <a:pt x="9" y="13"/>
                  </a:lnTo>
                  <a:lnTo>
                    <a:pt x="10" y="13"/>
                  </a:lnTo>
                  <a:lnTo>
                    <a:pt x="13" y="13"/>
                  </a:lnTo>
                  <a:lnTo>
                    <a:pt x="13" y="12"/>
                  </a:lnTo>
                  <a:lnTo>
                    <a:pt x="14" y="12"/>
                  </a:lnTo>
                  <a:lnTo>
                    <a:pt x="14" y="9"/>
                  </a:lnTo>
                  <a:lnTo>
                    <a:pt x="14" y="8"/>
                  </a:lnTo>
                  <a:lnTo>
                    <a:pt x="14" y="7"/>
                  </a:lnTo>
                  <a:lnTo>
                    <a:pt x="14" y="6"/>
                  </a:lnTo>
                  <a:lnTo>
                    <a:pt x="14" y="5"/>
                  </a:lnTo>
                  <a:lnTo>
                    <a:pt x="13" y="5"/>
                  </a:lnTo>
                  <a:lnTo>
                    <a:pt x="13" y="4"/>
                  </a:lnTo>
                  <a:lnTo>
                    <a:pt x="10" y="3"/>
                  </a:lnTo>
                  <a:lnTo>
                    <a:pt x="9" y="1"/>
                  </a:lnTo>
                  <a:lnTo>
                    <a:pt x="8" y="0"/>
                  </a:lnTo>
                  <a:lnTo>
                    <a:pt x="7" y="0"/>
                  </a:lnTo>
                  <a:lnTo>
                    <a:pt x="5" y="0"/>
                  </a:lnTo>
                  <a:lnTo>
                    <a:pt x="4" y="0"/>
                  </a:lnTo>
                  <a:lnTo>
                    <a:pt x="3"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6" name="Freeform 379"/>
            <p:cNvSpPr>
              <a:spLocks noChangeArrowheads="1"/>
            </p:cNvSpPr>
            <p:nvPr/>
          </p:nvSpPr>
          <p:spPr bwMode="auto">
            <a:xfrm>
              <a:off x="1360" y="2007"/>
              <a:ext cx="7" cy="8"/>
            </a:xfrm>
            <a:custGeom>
              <a:avLst/>
              <a:gdLst>
                <a:gd name="T0" fmla="*/ 0 w 16"/>
                <a:gd name="T1" fmla="*/ 1 h 14"/>
                <a:gd name="T2" fmla="*/ 0 w 16"/>
                <a:gd name="T3" fmla="*/ 0 h 14"/>
                <a:gd name="T4" fmla="*/ 0 w 16"/>
                <a:gd name="T5" fmla="*/ 1 h 14"/>
                <a:gd name="T6" fmla="*/ 0 w 16"/>
                <a:gd name="T7" fmla="*/ 1 h 14"/>
                <a:gd name="T8" fmla="*/ 0 w 16"/>
                <a:gd name="T9" fmla="*/ 1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6" y="10"/>
                  </a:moveTo>
                  <a:lnTo>
                    <a:pt x="9" y="0"/>
                  </a:lnTo>
                  <a:lnTo>
                    <a:pt x="0" y="3"/>
                  </a:lnTo>
                  <a:lnTo>
                    <a:pt x="6" y="14"/>
                  </a:lnTo>
                  <a:lnTo>
                    <a:pt x="16" y="1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7" name="Freeform 380"/>
            <p:cNvSpPr>
              <a:spLocks noChangeArrowheads="1"/>
            </p:cNvSpPr>
            <p:nvPr/>
          </p:nvSpPr>
          <p:spPr bwMode="auto">
            <a:xfrm>
              <a:off x="1343" y="2005"/>
              <a:ext cx="2" cy="7"/>
            </a:xfrm>
            <a:custGeom>
              <a:avLst/>
              <a:gdLst>
                <a:gd name="T0" fmla="*/ 0 w 5"/>
                <a:gd name="T1" fmla="*/ 1 h 14"/>
                <a:gd name="T2" fmla="*/ 0 w 5"/>
                <a:gd name="T3" fmla="*/ 1 h 14"/>
                <a:gd name="T4" fmla="*/ 0 w 5"/>
                <a:gd name="T5" fmla="*/ 1 h 14"/>
                <a:gd name="T6" fmla="*/ 0 w 5"/>
                <a:gd name="T7" fmla="*/ 1 h 14"/>
                <a:gd name="T8" fmla="*/ 0 w 5"/>
                <a:gd name="T9" fmla="*/ 1 h 14"/>
                <a:gd name="T10" fmla="*/ 0 w 5"/>
                <a:gd name="T11" fmla="*/ 1 h 14"/>
                <a:gd name="T12" fmla="*/ 0 w 5"/>
                <a:gd name="T13" fmla="*/ 1 h 14"/>
                <a:gd name="T14" fmla="*/ 0 w 5"/>
                <a:gd name="T15" fmla="*/ 1 h 14"/>
                <a:gd name="T16" fmla="*/ 0 w 5"/>
                <a:gd name="T17" fmla="*/ 1 h 14"/>
                <a:gd name="T18" fmla="*/ 0 w 5"/>
                <a:gd name="T19" fmla="*/ 1 h 14"/>
                <a:gd name="T20" fmla="*/ 0 w 5"/>
                <a:gd name="T21" fmla="*/ 1 h 14"/>
                <a:gd name="T22" fmla="*/ 0 w 5"/>
                <a:gd name="T23" fmla="*/ 1 h 14"/>
                <a:gd name="T24" fmla="*/ 0 w 5"/>
                <a:gd name="T25" fmla="*/ 1 h 14"/>
                <a:gd name="T26" fmla="*/ 0 w 5"/>
                <a:gd name="T27" fmla="*/ 1 h 14"/>
                <a:gd name="T28" fmla="*/ 0 w 5"/>
                <a:gd name="T29" fmla="*/ 1 h 14"/>
                <a:gd name="T30" fmla="*/ 0 w 5"/>
                <a:gd name="T31" fmla="*/ 1 h 14"/>
                <a:gd name="T32" fmla="*/ 0 w 5"/>
                <a:gd name="T33" fmla="*/ 1 h 14"/>
                <a:gd name="T34" fmla="*/ 0 w 5"/>
                <a:gd name="T35" fmla="*/ 1 h 14"/>
                <a:gd name="T36" fmla="*/ 0 w 5"/>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14"/>
                <a:gd name="T59" fmla="*/ 5 w 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14">
                  <a:moveTo>
                    <a:pt x="0" y="14"/>
                  </a:moveTo>
                  <a:lnTo>
                    <a:pt x="1" y="14"/>
                  </a:lnTo>
                  <a:lnTo>
                    <a:pt x="3" y="14"/>
                  </a:lnTo>
                  <a:lnTo>
                    <a:pt x="3" y="13"/>
                  </a:lnTo>
                  <a:lnTo>
                    <a:pt x="4" y="13"/>
                  </a:lnTo>
                  <a:lnTo>
                    <a:pt x="4" y="12"/>
                  </a:lnTo>
                  <a:lnTo>
                    <a:pt x="5" y="12"/>
                  </a:lnTo>
                  <a:lnTo>
                    <a:pt x="5" y="9"/>
                  </a:lnTo>
                  <a:lnTo>
                    <a:pt x="5" y="8"/>
                  </a:lnTo>
                  <a:lnTo>
                    <a:pt x="5" y="7"/>
                  </a:lnTo>
                  <a:lnTo>
                    <a:pt x="5" y="6"/>
                  </a:lnTo>
                  <a:lnTo>
                    <a:pt x="5" y="5"/>
                  </a:lnTo>
                  <a:lnTo>
                    <a:pt x="5" y="4"/>
                  </a:lnTo>
                  <a:lnTo>
                    <a:pt x="4" y="4"/>
                  </a:lnTo>
                  <a:lnTo>
                    <a:pt x="4" y="2"/>
                  </a:lnTo>
                  <a:lnTo>
                    <a:pt x="3" y="2"/>
                  </a:lnTo>
                  <a:lnTo>
                    <a:pt x="3" y="1"/>
                  </a:lnTo>
                  <a:lnTo>
                    <a:pt x="1" y="1"/>
                  </a:lnTo>
                  <a:lnTo>
                    <a:pt x="1"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8" name="Freeform 381"/>
            <p:cNvSpPr>
              <a:spLocks noChangeArrowheads="1"/>
            </p:cNvSpPr>
            <p:nvPr/>
          </p:nvSpPr>
          <p:spPr bwMode="auto">
            <a:xfrm>
              <a:off x="1353" y="1979"/>
              <a:ext cx="1" cy="1"/>
            </a:xfrm>
            <a:custGeom>
              <a:avLst/>
              <a:gdLst>
                <a:gd name="T0" fmla="*/ 0 w 6"/>
                <a:gd name="T1" fmla="*/ 0 h 4"/>
                <a:gd name="T2" fmla="*/ 0 w 6"/>
                <a:gd name="T3" fmla="*/ 0 h 4"/>
                <a:gd name="T4" fmla="*/ 0 w 6"/>
                <a:gd name="T5" fmla="*/ 0 h 4"/>
                <a:gd name="T6" fmla="*/ 0 w 6"/>
                <a:gd name="T7" fmla="*/ 0 h 4"/>
                <a:gd name="T8" fmla="*/ 0 w 6"/>
                <a:gd name="T9" fmla="*/ 0 h 4"/>
                <a:gd name="T10" fmla="*/ 0 w 6"/>
                <a:gd name="T11" fmla="*/ 0 h 4"/>
                <a:gd name="T12" fmla="*/ 0 w 6"/>
                <a:gd name="T13" fmla="*/ 0 h 4"/>
                <a:gd name="T14" fmla="*/ 0 w 6"/>
                <a:gd name="T15" fmla="*/ 0 h 4"/>
                <a:gd name="T16" fmla="*/ 0 w 6"/>
                <a:gd name="T17" fmla="*/ 0 h 4"/>
                <a:gd name="T18" fmla="*/ 0 w 6"/>
                <a:gd name="T19" fmla="*/ 0 h 4"/>
                <a:gd name="T20" fmla="*/ 0 w 6"/>
                <a:gd name="T21" fmla="*/ 0 h 4"/>
                <a:gd name="T22" fmla="*/ 0 w 6"/>
                <a:gd name="T23" fmla="*/ 0 h 4"/>
                <a:gd name="T24" fmla="*/ 0 w 6"/>
                <a:gd name="T25" fmla="*/ 0 h 4"/>
                <a:gd name="T26" fmla="*/ 0 w 6"/>
                <a:gd name="T27" fmla="*/ 0 h 4"/>
                <a:gd name="T28" fmla="*/ 0 w 6"/>
                <a:gd name="T29" fmla="*/ 0 h 4"/>
                <a:gd name="T30" fmla="*/ 0 w 6"/>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4"/>
                <a:gd name="T50" fmla="*/ 6 w 6"/>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4">
                  <a:moveTo>
                    <a:pt x="1" y="0"/>
                  </a:moveTo>
                  <a:lnTo>
                    <a:pt x="0" y="0"/>
                  </a:lnTo>
                  <a:lnTo>
                    <a:pt x="0" y="1"/>
                  </a:lnTo>
                  <a:lnTo>
                    <a:pt x="0" y="2"/>
                  </a:lnTo>
                  <a:lnTo>
                    <a:pt x="1" y="3"/>
                  </a:lnTo>
                  <a:lnTo>
                    <a:pt x="3" y="3"/>
                  </a:lnTo>
                  <a:lnTo>
                    <a:pt x="3" y="4"/>
                  </a:lnTo>
                  <a:lnTo>
                    <a:pt x="4" y="4"/>
                  </a:lnTo>
                  <a:lnTo>
                    <a:pt x="5" y="4"/>
                  </a:lnTo>
                  <a:lnTo>
                    <a:pt x="5" y="3"/>
                  </a:lnTo>
                  <a:lnTo>
                    <a:pt x="6" y="2"/>
                  </a:lnTo>
                  <a:lnTo>
                    <a:pt x="5" y="1"/>
                  </a:lnTo>
                  <a:lnTo>
                    <a:pt x="5" y="0"/>
                  </a:lnTo>
                  <a:lnTo>
                    <a:pt x="4" y="0"/>
                  </a:lnTo>
                  <a:lnTo>
                    <a:pt x="3" y="0"/>
                  </a:lnTo>
                  <a:lnTo>
                    <a:pt x="1"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69" name="Freeform 382"/>
            <p:cNvSpPr>
              <a:spLocks noChangeArrowheads="1"/>
            </p:cNvSpPr>
            <p:nvPr/>
          </p:nvSpPr>
          <p:spPr bwMode="auto">
            <a:xfrm>
              <a:off x="1368" y="2017"/>
              <a:ext cx="28" cy="18"/>
            </a:xfrm>
            <a:custGeom>
              <a:avLst/>
              <a:gdLst>
                <a:gd name="T0" fmla="*/ 3 w 48"/>
                <a:gd name="T1" fmla="*/ 1 h 34"/>
                <a:gd name="T2" fmla="*/ 2 w 48"/>
                <a:gd name="T3" fmla="*/ 1 h 34"/>
                <a:gd name="T4" fmla="*/ 2 w 48"/>
                <a:gd name="T5" fmla="*/ 0 h 34"/>
                <a:gd name="T6" fmla="*/ 2 w 48"/>
                <a:gd name="T7" fmla="*/ 0 h 34"/>
                <a:gd name="T8" fmla="*/ 2 w 48"/>
                <a:gd name="T9" fmla="*/ 1 h 34"/>
                <a:gd name="T10" fmla="*/ 2 w 48"/>
                <a:gd name="T11" fmla="*/ 1 h 34"/>
                <a:gd name="T12" fmla="*/ 1 w 48"/>
                <a:gd name="T13" fmla="*/ 1 h 34"/>
                <a:gd name="T14" fmla="*/ 1 w 48"/>
                <a:gd name="T15" fmla="*/ 1 h 34"/>
                <a:gd name="T16" fmla="*/ 1 w 48"/>
                <a:gd name="T17" fmla="*/ 1 h 34"/>
                <a:gd name="T18" fmla="*/ 1 w 48"/>
                <a:gd name="T19" fmla="*/ 1 h 34"/>
                <a:gd name="T20" fmla="*/ 1 w 48"/>
                <a:gd name="T21" fmla="*/ 1 h 34"/>
                <a:gd name="T22" fmla="*/ 1 w 48"/>
                <a:gd name="T23" fmla="*/ 1 h 34"/>
                <a:gd name="T24" fmla="*/ 1 w 48"/>
                <a:gd name="T25" fmla="*/ 1 h 34"/>
                <a:gd name="T26" fmla="*/ 1 w 48"/>
                <a:gd name="T27" fmla="*/ 1 h 34"/>
                <a:gd name="T28" fmla="*/ 1 w 48"/>
                <a:gd name="T29" fmla="*/ 1 h 34"/>
                <a:gd name="T30" fmla="*/ 1 w 48"/>
                <a:gd name="T31" fmla="*/ 1 h 34"/>
                <a:gd name="T32" fmla="*/ 0 w 48"/>
                <a:gd name="T33" fmla="*/ 1 h 34"/>
                <a:gd name="T34" fmla="*/ 1 w 48"/>
                <a:gd name="T35" fmla="*/ 1 h 34"/>
                <a:gd name="T36" fmla="*/ 1 w 48"/>
                <a:gd name="T37" fmla="*/ 1 h 34"/>
                <a:gd name="T38" fmla="*/ 1 w 48"/>
                <a:gd name="T39" fmla="*/ 2 h 34"/>
                <a:gd name="T40" fmla="*/ 1 w 48"/>
                <a:gd name="T41" fmla="*/ 2 h 34"/>
                <a:gd name="T42" fmla="*/ 1 w 48"/>
                <a:gd name="T43" fmla="*/ 2 h 34"/>
                <a:gd name="T44" fmla="*/ 1 w 48"/>
                <a:gd name="T45" fmla="*/ 2 h 34"/>
                <a:gd name="T46" fmla="*/ 1 w 48"/>
                <a:gd name="T47" fmla="*/ 2 h 34"/>
                <a:gd name="T48" fmla="*/ 1 w 48"/>
                <a:gd name="T49" fmla="*/ 1 h 34"/>
                <a:gd name="T50" fmla="*/ 1 w 48"/>
                <a:gd name="T51" fmla="*/ 1 h 34"/>
                <a:gd name="T52" fmla="*/ 2 w 48"/>
                <a:gd name="T53" fmla="*/ 1 h 34"/>
                <a:gd name="T54" fmla="*/ 2 w 48"/>
                <a:gd name="T55" fmla="*/ 1 h 34"/>
                <a:gd name="T56" fmla="*/ 2 w 48"/>
                <a:gd name="T57" fmla="*/ 1 h 34"/>
                <a:gd name="T58" fmla="*/ 2 w 48"/>
                <a:gd name="T59" fmla="*/ 1 h 34"/>
                <a:gd name="T60" fmla="*/ 2 w 48"/>
                <a:gd name="T61" fmla="*/ 1 h 34"/>
                <a:gd name="T62" fmla="*/ 3 w 48"/>
                <a:gd name="T63" fmla="*/ 1 h 34"/>
                <a:gd name="T64" fmla="*/ 3 w 48"/>
                <a:gd name="T65" fmla="*/ 1 h 34"/>
                <a:gd name="T66" fmla="*/ 3 w 48"/>
                <a:gd name="T67" fmla="*/ 1 h 34"/>
                <a:gd name="T68" fmla="*/ 3 w 48"/>
                <a:gd name="T69" fmla="*/ 1 h 34"/>
                <a:gd name="T70" fmla="*/ 3 w 48"/>
                <a:gd name="T71" fmla="*/ 1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34"/>
                <a:gd name="T110" fmla="*/ 48 w 48"/>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34">
                  <a:moveTo>
                    <a:pt x="47" y="3"/>
                  </a:moveTo>
                  <a:lnTo>
                    <a:pt x="46" y="1"/>
                  </a:lnTo>
                  <a:lnTo>
                    <a:pt x="44" y="1"/>
                  </a:lnTo>
                  <a:lnTo>
                    <a:pt x="43" y="1"/>
                  </a:lnTo>
                  <a:lnTo>
                    <a:pt x="42" y="0"/>
                  </a:lnTo>
                  <a:lnTo>
                    <a:pt x="41" y="0"/>
                  </a:lnTo>
                  <a:lnTo>
                    <a:pt x="39" y="0"/>
                  </a:lnTo>
                  <a:lnTo>
                    <a:pt x="38" y="0"/>
                  </a:lnTo>
                  <a:lnTo>
                    <a:pt x="36" y="1"/>
                  </a:lnTo>
                  <a:lnTo>
                    <a:pt x="34" y="1"/>
                  </a:lnTo>
                  <a:lnTo>
                    <a:pt x="33" y="1"/>
                  </a:lnTo>
                  <a:lnTo>
                    <a:pt x="32" y="1"/>
                  </a:lnTo>
                  <a:lnTo>
                    <a:pt x="28" y="3"/>
                  </a:lnTo>
                  <a:lnTo>
                    <a:pt x="27" y="3"/>
                  </a:lnTo>
                  <a:lnTo>
                    <a:pt x="24" y="4"/>
                  </a:lnTo>
                  <a:lnTo>
                    <a:pt x="23" y="5"/>
                  </a:lnTo>
                  <a:lnTo>
                    <a:pt x="22" y="5"/>
                  </a:lnTo>
                  <a:lnTo>
                    <a:pt x="20" y="7"/>
                  </a:lnTo>
                  <a:lnTo>
                    <a:pt x="19" y="8"/>
                  </a:lnTo>
                  <a:lnTo>
                    <a:pt x="15" y="9"/>
                  </a:lnTo>
                  <a:lnTo>
                    <a:pt x="14" y="10"/>
                  </a:lnTo>
                  <a:lnTo>
                    <a:pt x="13" y="12"/>
                  </a:lnTo>
                  <a:lnTo>
                    <a:pt x="10" y="12"/>
                  </a:lnTo>
                  <a:lnTo>
                    <a:pt x="9" y="14"/>
                  </a:lnTo>
                  <a:lnTo>
                    <a:pt x="8" y="15"/>
                  </a:lnTo>
                  <a:lnTo>
                    <a:pt x="5" y="17"/>
                  </a:lnTo>
                  <a:lnTo>
                    <a:pt x="4" y="19"/>
                  </a:lnTo>
                  <a:lnTo>
                    <a:pt x="2" y="21"/>
                  </a:lnTo>
                  <a:lnTo>
                    <a:pt x="1" y="22"/>
                  </a:lnTo>
                  <a:lnTo>
                    <a:pt x="1" y="23"/>
                  </a:lnTo>
                  <a:lnTo>
                    <a:pt x="1" y="24"/>
                  </a:lnTo>
                  <a:lnTo>
                    <a:pt x="0" y="27"/>
                  </a:lnTo>
                  <a:lnTo>
                    <a:pt x="0" y="28"/>
                  </a:lnTo>
                  <a:lnTo>
                    <a:pt x="0" y="29"/>
                  </a:lnTo>
                  <a:lnTo>
                    <a:pt x="1" y="30"/>
                  </a:lnTo>
                  <a:lnTo>
                    <a:pt x="1" y="32"/>
                  </a:lnTo>
                  <a:lnTo>
                    <a:pt x="2" y="32"/>
                  </a:lnTo>
                  <a:lnTo>
                    <a:pt x="4" y="33"/>
                  </a:lnTo>
                  <a:lnTo>
                    <a:pt x="5" y="33"/>
                  </a:lnTo>
                  <a:lnTo>
                    <a:pt x="6" y="34"/>
                  </a:lnTo>
                  <a:lnTo>
                    <a:pt x="8" y="34"/>
                  </a:lnTo>
                  <a:lnTo>
                    <a:pt x="9" y="34"/>
                  </a:lnTo>
                  <a:lnTo>
                    <a:pt x="12" y="34"/>
                  </a:lnTo>
                  <a:lnTo>
                    <a:pt x="13" y="33"/>
                  </a:lnTo>
                  <a:lnTo>
                    <a:pt x="14" y="33"/>
                  </a:lnTo>
                  <a:lnTo>
                    <a:pt x="15" y="33"/>
                  </a:lnTo>
                  <a:lnTo>
                    <a:pt x="19" y="33"/>
                  </a:lnTo>
                  <a:lnTo>
                    <a:pt x="20" y="32"/>
                  </a:lnTo>
                  <a:lnTo>
                    <a:pt x="22" y="32"/>
                  </a:lnTo>
                  <a:lnTo>
                    <a:pt x="23" y="30"/>
                  </a:lnTo>
                  <a:lnTo>
                    <a:pt x="26" y="29"/>
                  </a:lnTo>
                  <a:lnTo>
                    <a:pt x="27" y="29"/>
                  </a:lnTo>
                  <a:lnTo>
                    <a:pt x="28" y="28"/>
                  </a:lnTo>
                  <a:lnTo>
                    <a:pt x="32" y="27"/>
                  </a:lnTo>
                  <a:lnTo>
                    <a:pt x="33" y="24"/>
                  </a:lnTo>
                  <a:lnTo>
                    <a:pt x="34" y="23"/>
                  </a:lnTo>
                  <a:lnTo>
                    <a:pt x="36" y="22"/>
                  </a:lnTo>
                  <a:lnTo>
                    <a:pt x="38" y="22"/>
                  </a:lnTo>
                  <a:lnTo>
                    <a:pt x="39" y="21"/>
                  </a:lnTo>
                  <a:lnTo>
                    <a:pt x="41" y="19"/>
                  </a:lnTo>
                  <a:lnTo>
                    <a:pt x="43" y="17"/>
                  </a:lnTo>
                  <a:lnTo>
                    <a:pt x="44" y="16"/>
                  </a:lnTo>
                  <a:lnTo>
                    <a:pt x="46" y="15"/>
                  </a:lnTo>
                  <a:lnTo>
                    <a:pt x="46" y="14"/>
                  </a:lnTo>
                  <a:lnTo>
                    <a:pt x="47" y="12"/>
                  </a:lnTo>
                  <a:lnTo>
                    <a:pt x="48" y="10"/>
                  </a:lnTo>
                  <a:lnTo>
                    <a:pt x="48" y="9"/>
                  </a:lnTo>
                  <a:lnTo>
                    <a:pt x="48" y="8"/>
                  </a:lnTo>
                  <a:lnTo>
                    <a:pt x="48" y="7"/>
                  </a:lnTo>
                  <a:lnTo>
                    <a:pt x="48" y="5"/>
                  </a:lnTo>
                  <a:lnTo>
                    <a:pt x="48" y="4"/>
                  </a:lnTo>
                  <a:lnTo>
                    <a:pt x="47" y="3"/>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0" name="Freeform 383"/>
            <p:cNvSpPr>
              <a:spLocks noChangeArrowheads="1"/>
            </p:cNvSpPr>
            <p:nvPr/>
          </p:nvSpPr>
          <p:spPr bwMode="auto">
            <a:xfrm>
              <a:off x="1401" y="2014"/>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4"/>
                  </a:moveTo>
                  <a:lnTo>
                    <a:pt x="3" y="4"/>
                  </a:lnTo>
                  <a:lnTo>
                    <a:pt x="3" y="3"/>
                  </a:lnTo>
                  <a:lnTo>
                    <a:pt x="4" y="3"/>
                  </a:lnTo>
                  <a:lnTo>
                    <a:pt x="4" y="1"/>
                  </a:lnTo>
                  <a:lnTo>
                    <a:pt x="4" y="0"/>
                  </a:lnTo>
                  <a:lnTo>
                    <a:pt x="3" y="0"/>
                  </a:lnTo>
                  <a:lnTo>
                    <a:pt x="1" y="0"/>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1" name="Freeform 384"/>
            <p:cNvSpPr>
              <a:spLocks noChangeArrowheads="1"/>
            </p:cNvSpPr>
            <p:nvPr/>
          </p:nvSpPr>
          <p:spPr bwMode="auto">
            <a:xfrm>
              <a:off x="1385" y="2017"/>
              <a:ext cx="15" cy="19"/>
            </a:xfrm>
            <a:custGeom>
              <a:avLst/>
              <a:gdLst>
                <a:gd name="T0" fmla="*/ 0 w 29"/>
                <a:gd name="T1" fmla="*/ 2 h 38"/>
                <a:gd name="T2" fmla="*/ 0 w 29"/>
                <a:gd name="T3" fmla="*/ 2 h 38"/>
                <a:gd name="T4" fmla="*/ 0 w 29"/>
                <a:gd name="T5" fmla="*/ 2 h 38"/>
                <a:gd name="T6" fmla="*/ 1 w 29"/>
                <a:gd name="T7" fmla="*/ 1 h 38"/>
                <a:gd name="T8" fmla="*/ 1 w 29"/>
                <a:gd name="T9" fmla="*/ 1 h 38"/>
                <a:gd name="T10" fmla="*/ 1 w 29"/>
                <a:gd name="T11" fmla="*/ 1 h 38"/>
                <a:gd name="T12" fmla="*/ 1 w 29"/>
                <a:gd name="T13" fmla="*/ 1 h 38"/>
                <a:gd name="T14" fmla="*/ 1 w 29"/>
                <a:gd name="T15" fmla="*/ 1 h 38"/>
                <a:gd name="T16" fmla="*/ 1 w 29"/>
                <a:gd name="T17" fmla="*/ 1 h 38"/>
                <a:gd name="T18" fmla="*/ 1 w 29"/>
                <a:gd name="T19" fmla="*/ 1 h 38"/>
                <a:gd name="T20" fmla="*/ 1 w 29"/>
                <a:gd name="T21" fmla="*/ 1 h 38"/>
                <a:gd name="T22" fmla="*/ 1 w 29"/>
                <a:gd name="T23" fmla="*/ 1 h 38"/>
                <a:gd name="T24" fmla="*/ 1 w 29"/>
                <a:gd name="T25" fmla="*/ 1 h 38"/>
                <a:gd name="T26" fmla="*/ 1 w 29"/>
                <a:gd name="T27" fmla="*/ 1 h 38"/>
                <a:gd name="T28" fmla="*/ 1 w 29"/>
                <a:gd name="T29" fmla="*/ 1 h 38"/>
                <a:gd name="T30" fmla="*/ 1 w 29"/>
                <a:gd name="T31" fmla="*/ 1 h 38"/>
                <a:gd name="T32" fmla="*/ 1 w 29"/>
                <a:gd name="T33" fmla="*/ 1 h 38"/>
                <a:gd name="T34" fmla="*/ 1 w 29"/>
                <a:gd name="T35" fmla="*/ 1 h 38"/>
                <a:gd name="T36" fmla="*/ 1 w 29"/>
                <a:gd name="T37" fmla="*/ 1 h 38"/>
                <a:gd name="T38" fmla="*/ 1 w 29"/>
                <a:gd name="T39" fmla="*/ 1 h 38"/>
                <a:gd name="T40" fmla="*/ 1 w 29"/>
                <a:gd name="T41" fmla="*/ 1 h 38"/>
                <a:gd name="T42" fmla="*/ 1 w 29"/>
                <a:gd name="T43" fmla="*/ 1 h 38"/>
                <a:gd name="T44" fmla="*/ 1 w 29"/>
                <a:gd name="T45" fmla="*/ 1 h 38"/>
                <a:gd name="T46" fmla="*/ 1 w 29"/>
                <a:gd name="T47" fmla="*/ 1 h 38"/>
                <a:gd name="T48" fmla="*/ 1 w 29"/>
                <a:gd name="T49" fmla="*/ 1 h 38"/>
                <a:gd name="T50" fmla="*/ 1 w 29"/>
                <a:gd name="T51" fmla="*/ 1 h 38"/>
                <a:gd name="T52" fmla="*/ 1 w 29"/>
                <a:gd name="T53" fmla="*/ 1 h 38"/>
                <a:gd name="T54" fmla="*/ 1 w 29"/>
                <a:gd name="T55" fmla="*/ 1 h 38"/>
                <a:gd name="T56" fmla="*/ 1 w 29"/>
                <a:gd name="T57" fmla="*/ 1 h 38"/>
                <a:gd name="T58" fmla="*/ 1 w 29"/>
                <a:gd name="T59" fmla="*/ 1 h 38"/>
                <a:gd name="T60" fmla="*/ 1 w 29"/>
                <a:gd name="T61" fmla="*/ 1 h 38"/>
                <a:gd name="T62" fmla="*/ 1 w 29"/>
                <a:gd name="T63" fmla="*/ 1 h 38"/>
                <a:gd name="T64" fmla="*/ 1 w 29"/>
                <a:gd name="T65" fmla="*/ 1 h 38"/>
                <a:gd name="T66" fmla="*/ 1 w 29"/>
                <a:gd name="T67" fmla="*/ 1 h 38"/>
                <a:gd name="T68" fmla="*/ 1 w 29"/>
                <a:gd name="T69" fmla="*/ 1 h 38"/>
                <a:gd name="T70" fmla="*/ 1 w 29"/>
                <a:gd name="T71" fmla="*/ 0 h 38"/>
                <a:gd name="T72" fmla="*/ 1 w 29"/>
                <a:gd name="T73" fmla="*/ 0 h 38"/>
                <a:gd name="T74" fmla="*/ 1 w 29"/>
                <a:gd name="T75" fmla="*/ 0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
                <a:gd name="T115" fmla="*/ 0 h 38"/>
                <a:gd name="T116" fmla="*/ 29 w 29"/>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 h="38">
                  <a:moveTo>
                    <a:pt x="0" y="38"/>
                  </a:moveTo>
                  <a:lnTo>
                    <a:pt x="2" y="37"/>
                  </a:lnTo>
                  <a:lnTo>
                    <a:pt x="3" y="37"/>
                  </a:lnTo>
                  <a:lnTo>
                    <a:pt x="5" y="35"/>
                  </a:lnTo>
                  <a:lnTo>
                    <a:pt x="6" y="35"/>
                  </a:lnTo>
                  <a:lnTo>
                    <a:pt x="7" y="34"/>
                  </a:lnTo>
                  <a:lnTo>
                    <a:pt x="8" y="33"/>
                  </a:lnTo>
                  <a:lnTo>
                    <a:pt x="10" y="33"/>
                  </a:lnTo>
                  <a:lnTo>
                    <a:pt x="11" y="31"/>
                  </a:lnTo>
                  <a:lnTo>
                    <a:pt x="13" y="30"/>
                  </a:lnTo>
                  <a:lnTo>
                    <a:pt x="14" y="30"/>
                  </a:lnTo>
                  <a:lnTo>
                    <a:pt x="14" y="29"/>
                  </a:lnTo>
                  <a:lnTo>
                    <a:pt x="15" y="28"/>
                  </a:lnTo>
                  <a:lnTo>
                    <a:pt x="16" y="28"/>
                  </a:lnTo>
                  <a:lnTo>
                    <a:pt x="16" y="26"/>
                  </a:lnTo>
                  <a:lnTo>
                    <a:pt x="17" y="24"/>
                  </a:lnTo>
                  <a:lnTo>
                    <a:pt x="19" y="23"/>
                  </a:lnTo>
                  <a:lnTo>
                    <a:pt x="20" y="22"/>
                  </a:lnTo>
                  <a:lnTo>
                    <a:pt x="21" y="21"/>
                  </a:lnTo>
                  <a:lnTo>
                    <a:pt x="21" y="19"/>
                  </a:lnTo>
                  <a:lnTo>
                    <a:pt x="22" y="19"/>
                  </a:lnTo>
                  <a:lnTo>
                    <a:pt x="22" y="17"/>
                  </a:lnTo>
                  <a:lnTo>
                    <a:pt x="25" y="17"/>
                  </a:lnTo>
                  <a:lnTo>
                    <a:pt x="25" y="16"/>
                  </a:lnTo>
                  <a:lnTo>
                    <a:pt x="26" y="15"/>
                  </a:lnTo>
                  <a:lnTo>
                    <a:pt x="26" y="14"/>
                  </a:lnTo>
                  <a:lnTo>
                    <a:pt x="26" y="12"/>
                  </a:lnTo>
                  <a:lnTo>
                    <a:pt x="27" y="12"/>
                  </a:lnTo>
                  <a:lnTo>
                    <a:pt x="27" y="10"/>
                  </a:lnTo>
                  <a:lnTo>
                    <a:pt x="27" y="9"/>
                  </a:lnTo>
                  <a:lnTo>
                    <a:pt x="27" y="8"/>
                  </a:lnTo>
                  <a:lnTo>
                    <a:pt x="28" y="8"/>
                  </a:lnTo>
                  <a:lnTo>
                    <a:pt x="28" y="7"/>
                  </a:lnTo>
                  <a:lnTo>
                    <a:pt x="28" y="5"/>
                  </a:lnTo>
                  <a:lnTo>
                    <a:pt x="28" y="4"/>
                  </a:lnTo>
                  <a:lnTo>
                    <a:pt x="29" y="3"/>
                  </a:lnTo>
                  <a:lnTo>
                    <a:pt x="29" y="1"/>
                  </a:lnTo>
                  <a:lnTo>
                    <a:pt x="29"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2" name="Freeform 385"/>
            <p:cNvSpPr>
              <a:spLocks noChangeArrowheads="1"/>
            </p:cNvSpPr>
            <p:nvPr/>
          </p:nvSpPr>
          <p:spPr bwMode="auto">
            <a:xfrm>
              <a:off x="1400" y="2016"/>
              <a:ext cx="7" cy="5"/>
            </a:xfrm>
            <a:custGeom>
              <a:avLst/>
              <a:gdLst>
                <a:gd name="T0" fmla="*/ 1 w 13"/>
                <a:gd name="T1" fmla="*/ 1 h 10"/>
                <a:gd name="T2" fmla="*/ 1 w 13"/>
                <a:gd name="T3" fmla="*/ 0 h 10"/>
                <a:gd name="T4" fmla="*/ 1 w 13"/>
                <a:gd name="T5" fmla="*/ 1 h 10"/>
                <a:gd name="T6" fmla="*/ 0 w 13"/>
                <a:gd name="T7" fmla="*/ 1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2" y="2"/>
                  </a:moveTo>
                  <a:lnTo>
                    <a:pt x="13" y="0"/>
                  </a:lnTo>
                  <a:lnTo>
                    <a:pt x="6" y="9"/>
                  </a:lnTo>
                  <a:lnTo>
                    <a:pt x="0" y="1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3" name="Freeform 386"/>
            <p:cNvSpPr>
              <a:spLocks noChangeArrowheads="1"/>
            </p:cNvSpPr>
            <p:nvPr/>
          </p:nvSpPr>
          <p:spPr bwMode="auto">
            <a:xfrm>
              <a:off x="1392" y="2028"/>
              <a:ext cx="6" cy="6"/>
            </a:xfrm>
            <a:custGeom>
              <a:avLst/>
              <a:gdLst>
                <a:gd name="T0" fmla="*/ 1 w 12"/>
                <a:gd name="T1" fmla="*/ 0 h 12"/>
                <a:gd name="T2" fmla="*/ 1 w 12"/>
                <a:gd name="T3" fmla="*/ 0 h 12"/>
                <a:gd name="T4" fmla="*/ 1 w 12"/>
                <a:gd name="T5" fmla="*/ 1 h 12"/>
                <a:gd name="T6" fmla="*/ 0 w 12"/>
                <a:gd name="T7" fmla="*/ 1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6" y="0"/>
                  </a:moveTo>
                  <a:lnTo>
                    <a:pt x="12" y="0"/>
                  </a:lnTo>
                  <a:lnTo>
                    <a:pt x="2" y="12"/>
                  </a:lnTo>
                  <a:lnTo>
                    <a:pt x="0" y="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4" name="Freeform 387"/>
            <p:cNvSpPr>
              <a:spLocks noChangeArrowheads="1"/>
            </p:cNvSpPr>
            <p:nvPr/>
          </p:nvSpPr>
          <p:spPr bwMode="auto">
            <a:xfrm>
              <a:off x="1330" y="1974"/>
              <a:ext cx="56" cy="71"/>
            </a:xfrm>
            <a:custGeom>
              <a:avLst/>
              <a:gdLst>
                <a:gd name="T0" fmla="*/ 4 w 100"/>
                <a:gd name="T1" fmla="*/ 3 h 127"/>
                <a:gd name="T2" fmla="*/ 4 w 100"/>
                <a:gd name="T3" fmla="*/ 2 h 127"/>
                <a:gd name="T4" fmla="*/ 3 w 100"/>
                <a:gd name="T5" fmla="*/ 1 h 127"/>
                <a:gd name="T6" fmla="*/ 2 w 100"/>
                <a:gd name="T7" fmla="*/ 0 h 127"/>
                <a:gd name="T8" fmla="*/ 0 w 100"/>
                <a:gd name="T9" fmla="*/ 1 h 127"/>
                <a:gd name="T10" fmla="*/ 0 w 100"/>
                <a:gd name="T11" fmla="*/ 4 h 127"/>
                <a:gd name="T12" fmla="*/ 1 w 100"/>
                <a:gd name="T13" fmla="*/ 6 h 127"/>
                <a:gd name="T14" fmla="*/ 3 w 100"/>
                <a:gd name="T15" fmla="*/ 6 h 127"/>
                <a:gd name="T16" fmla="*/ 3 w 100"/>
                <a:gd name="T17" fmla="*/ 6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27"/>
                <a:gd name="T29" fmla="*/ 100 w 100"/>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27">
                  <a:moveTo>
                    <a:pt x="98" y="76"/>
                  </a:moveTo>
                  <a:lnTo>
                    <a:pt x="100" y="49"/>
                  </a:lnTo>
                  <a:lnTo>
                    <a:pt x="72" y="6"/>
                  </a:lnTo>
                  <a:lnTo>
                    <a:pt x="36" y="0"/>
                  </a:lnTo>
                  <a:lnTo>
                    <a:pt x="0" y="31"/>
                  </a:lnTo>
                  <a:lnTo>
                    <a:pt x="0" y="84"/>
                  </a:lnTo>
                  <a:lnTo>
                    <a:pt x="25" y="124"/>
                  </a:lnTo>
                  <a:lnTo>
                    <a:pt x="66" y="127"/>
                  </a:lnTo>
                  <a:lnTo>
                    <a:pt x="75" y="12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5" name="Freeform 388"/>
            <p:cNvSpPr>
              <a:spLocks noChangeArrowheads="1"/>
            </p:cNvSpPr>
            <p:nvPr/>
          </p:nvSpPr>
          <p:spPr bwMode="auto">
            <a:xfrm>
              <a:off x="1367" y="2046"/>
              <a:ext cx="25" cy="6"/>
            </a:xfrm>
            <a:custGeom>
              <a:avLst/>
              <a:gdLst>
                <a:gd name="T0" fmla="*/ 1 w 46"/>
                <a:gd name="T1" fmla="*/ 0 h 11"/>
                <a:gd name="T2" fmla="*/ 2 w 46"/>
                <a:gd name="T3" fmla="*/ 1 h 11"/>
                <a:gd name="T4" fmla="*/ 2 w 46"/>
                <a:gd name="T5" fmla="*/ 1 h 11"/>
                <a:gd name="T6" fmla="*/ 0 w 46"/>
                <a:gd name="T7" fmla="*/ 1 h 11"/>
                <a:gd name="T8" fmla="*/ 0 60000 65536"/>
                <a:gd name="T9" fmla="*/ 0 60000 65536"/>
                <a:gd name="T10" fmla="*/ 0 60000 65536"/>
                <a:gd name="T11" fmla="*/ 0 60000 65536"/>
                <a:gd name="T12" fmla="*/ 0 w 46"/>
                <a:gd name="T13" fmla="*/ 0 h 11"/>
                <a:gd name="T14" fmla="*/ 46 w 46"/>
                <a:gd name="T15" fmla="*/ 11 h 11"/>
              </a:gdLst>
              <a:ahLst/>
              <a:cxnLst>
                <a:cxn ang="T8">
                  <a:pos x="T0" y="T1"/>
                </a:cxn>
                <a:cxn ang="T9">
                  <a:pos x="T2" y="T3"/>
                </a:cxn>
                <a:cxn ang="T10">
                  <a:pos x="T4" y="T5"/>
                </a:cxn>
                <a:cxn ang="T11">
                  <a:pos x="T6" y="T7"/>
                </a:cxn>
              </a:cxnLst>
              <a:rect l="T12" t="T13" r="T14" b="T15"/>
              <a:pathLst>
                <a:path w="46" h="11">
                  <a:moveTo>
                    <a:pt x="1" y="0"/>
                  </a:moveTo>
                  <a:lnTo>
                    <a:pt x="46" y="6"/>
                  </a:lnTo>
                  <a:lnTo>
                    <a:pt x="46" y="11"/>
                  </a:lnTo>
                  <a:lnTo>
                    <a:pt x="0" y="1"/>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6" name="Line 389"/>
            <p:cNvSpPr>
              <a:spLocks noChangeShapeType="1"/>
            </p:cNvSpPr>
            <p:nvPr/>
          </p:nvSpPr>
          <p:spPr bwMode="auto">
            <a:xfrm flipH="1" flipV="1">
              <a:off x="1381" y="2040"/>
              <a:ext cx="10" cy="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77" name="Freeform 390"/>
            <p:cNvSpPr>
              <a:spLocks noChangeArrowheads="1"/>
            </p:cNvSpPr>
            <p:nvPr/>
          </p:nvSpPr>
          <p:spPr bwMode="auto">
            <a:xfrm>
              <a:off x="1386" y="2038"/>
              <a:ext cx="11" cy="13"/>
            </a:xfrm>
            <a:custGeom>
              <a:avLst/>
              <a:gdLst>
                <a:gd name="T0" fmla="*/ 0 w 23"/>
                <a:gd name="T1" fmla="*/ 0 h 24"/>
                <a:gd name="T2" fmla="*/ 0 w 23"/>
                <a:gd name="T3" fmla="*/ 1 h 24"/>
                <a:gd name="T4" fmla="*/ 0 w 23"/>
                <a:gd name="T5" fmla="*/ 1 h 24"/>
                <a:gd name="T6" fmla="*/ 0 60000 65536"/>
                <a:gd name="T7" fmla="*/ 0 60000 65536"/>
                <a:gd name="T8" fmla="*/ 0 60000 65536"/>
                <a:gd name="T9" fmla="*/ 0 w 23"/>
                <a:gd name="T10" fmla="*/ 0 h 24"/>
                <a:gd name="T11" fmla="*/ 23 w 23"/>
                <a:gd name="T12" fmla="*/ 24 h 24"/>
              </a:gdLst>
              <a:ahLst/>
              <a:cxnLst>
                <a:cxn ang="T6">
                  <a:pos x="T0" y="T1"/>
                </a:cxn>
                <a:cxn ang="T7">
                  <a:pos x="T2" y="T3"/>
                </a:cxn>
                <a:cxn ang="T8">
                  <a:pos x="T4" y="T5"/>
                </a:cxn>
              </a:cxnLst>
              <a:rect l="T9" t="T10" r="T11" b="T12"/>
              <a:pathLst>
                <a:path w="23" h="24">
                  <a:moveTo>
                    <a:pt x="0" y="0"/>
                  </a:moveTo>
                  <a:lnTo>
                    <a:pt x="23" y="14"/>
                  </a:lnTo>
                  <a:lnTo>
                    <a:pt x="14" y="2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8" name="Freeform 391"/>
            <p:cNvSpPr>
              <a:spLocks noChangeArrowheads="1"/>
            </p:cNvSpPr>
            <p:nvPr/>
          </p:nvSpPr>
          <p:spPr bwMode="auto">
            <a:xfrm>
              <a:off x="1318" y="2047"/>
              <a:ext cx="49" cy="2"/>
            </a:xfrm>
            <a:custGeom>
              <a:avLst/>
              <a:gdLst>
                <a:gd name="T0" fmla="*/ 4 w 87"/>
                <a:gd name="T1" fmla="*/ 0 h 6"/>
                <a:gd name="T2" fmla="*/ 2 w 87"/>
                <a:gd name="T3" fmla="*/ 0 h 6"/>
                <a:gd name="T4" fmla="*/ 0 w 87"/>
                <a:gd name="T5" fmla="*/ 0 h 6"/>
                <a:gd name="T6" fmla="*/ 0 60000 65536"/>
                <a:gd name="T7" fmla="*/ 0 60000 65536"/>
                <a:gd name="T8" fmla="*/ 0 60000 65536"/>
                <a:gd name="T9" fmla="*/ 0 w 87"/>
                <a:gd name="T10" fmla="*/ 0 h 6"/>
                <a:gd name="T11" fmla="*/ 87 w 87"/>
                <a:gd name="T12" fmla="*/ 6 h 6"/>
              </a:gdLst>
              <a:ahLst/>
              <a:cxnLst>
                <a:cxn ang="T6">
                  <a:pos x="T0" y="T1"/>
                </a:cxn>
                <a:cxn ang="T7">
                  <a:pos x="T2" y="T3"/>
                </a:cxn>
                <a:cxn ang="T8">
                  <a:pos x="T4" y="T5"/>
                </a:cxn>
              </a:cxnLst>
              <a:rect l="T9" t="T10" r="T11" b="T12"/>
              <a:pathLst>
                <a:path w="87" h="6">
                  <a:moveTo>
                    <a:pt x="87" y="0"/>
                  </a:moveTo>
                  <a:lnTo>
                    <a:pt x="36" y="6"/>
                  </a:lnTo>
                  <a:lnTo>
                    <a:pt x="0" y="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79" name="Line 392"/>
            <p:cNvSpPr>
              <a:spLocks noChangeShapeType="1"/>
            </p:cNvSpPr>
            <p:nvPr/>
          </p:nvSpPr>
          <p:spPr bwMode="auto">
            <a:xfrm flipH="1">
              <a:off x="1317" y="2045"/>
              <a:ext cx="28"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80" name="Line 393"/>
            <p:cNvSpPr>
              <a:spLocks noChangeShapeType="1"/>
            </p:cNvSpPr>
            <p:nvPr/>
          </p:nvSpPr>
          <p:spPr bwMode="auto">
            <a:xfrm flipH="1">
              <a:off x="1302" y="1992"/>
              <a:ext cx="28" cy="1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81" name="Line 394"/>
            <p:cNvSpPr>
              <a:spLocks noChangeShapeType="1"/>
            </p:cNvSpPr>
            <p:nvPr/>
          </p:nvSpPr>
          <p:spPr bwMode="auto">
            <a:xfrm flipH="1">
              <a:off x="1317" y="2022"/>
              <a:ext cx="12"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82" name="Line 395"/>
            <p:cNvSpPr>
              <a:spLocks noChangeShapeType="1"/>
            </p:cNvSpPr>
            <p:nvPr/>
          </p:nvSpPr>
          <p:spPr bwMode="auto">
            <a:xfrm flipH="1">
              <a:off x="1302" y="2030"/>
              <a:ext cx="3"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83" name="Freeform 396"/>
            <p:cNvSpPr>
              <a:spLocks noChangeArrowheads="1"/>
            </p:cNvSpPr>
            <p:nvPr/>
          </p:nvSpPr>
          <p:spPr bwMode="auto">
            <a:xfrm>
              <a:off x="1311" y="1984"/>
              <a:ext cx="15" cy="39"/>
            </a:xfrm>
            <a:custGeom>
              <a:avLst/>
              <a:gdLst>
                <a:gd name="T0" fmla="*/ 1 w 27"/>
                <a:gd name="T1" fmla="*/ 0 h 69"/>
                <a:gd name="T2" fmla="*/ 1 w 27"/>
                <a:gd name="T3" fmla="*/ 1 h 69"/>
                <a:gd name="T4" fmla="*/ 0 w 27"/>
                <a:gd name="T5" fmla="*/ 3 h 69"/>
                <a:gd name="T6" fmla="*/ 0 60000 65536"/>
                <a:gd name="T7" fmla="*/ 0 60000 65536"/>
                <a:gd name="T8" fmla="*/ 0 60000 65536"/>
                <a:gd name="T9" fmla="*/ 0 w 27"/>
                <a:gd name="T10" fmla="*/ 0 h 69"/>
                <a:gd name="T11" fmla="*/ 27 w 27"/>
                <a:gd name="T12" fmla="*/ 69 h 69"/>
              </a:gdLst>
              <a:ahLst/>
              <a:cxnLst>
                <a:cxn ang="T6">
                  <a:pos x="T0" y="T1"/>
                </a:cxn>
                <a:cxn ang="T7">
                  <a:pos x="T2" y="T3"/>
                </a:cxn>
                <a:cxn ang="T8">
                  <a:pos x="T4" y="T5"/>
                </a:cxn>
              </a:cxnLst>
              <a:rect l="T9" t="T10" r="T11" b="T12"/>
              <a:pathLst>
                <a:path w="27" h="69">
                  <a:moveTo>
                    <a:pt x="27" y="0"/>
                  </a:moveTo>
                  <a:lnTo>
                    <a:pt x="5" y="27"/>
                  </a:lnTo>
                  <a:lnTo>
                    <a:pt x="0" y="69"/>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4" name="Freeform 397"/>
            <p:cNvSpPr>
              <a:spLocks noChangeArrowheads="1"/>
            </p:cNvSpPr>
            <p:nvPr/>
          </p:nvSpPr>
          <p:spPr bwMode="auto">
            <a:xfrm>
              <a:off x="1320" y="1988"/>
              <a:ext cx="9" cy="26"/>
            </a:xfrm>
            <a:custGeom>
              <a:avLst/>
              <a:gdLst>
                <a:gd name="T0" fmla="*/ 0 w 19"/>
                <a:gd name="T1" fmla="*/ 0 h 48"/>
                <a:gd name="T2" fmla="*/ 0 w 19"/>
                <a:gd name="T3" fmla="*/ 1 h 48"/>
                <a:gd name="T4" fmla="*/ 0 w 19"/>
                <a:gd name="T5" fmla="*/ 2 h 48"/>
                <a:gd name="T6" fmla="*/ 0 60000 65536"/>
                <a:gd name="T7" fmla="*/ 0 60000 65536"/>
                <a:gd name="T8" fmla="*/ 0 60000 65536"/>
                <a:gd name="T9" fmla="*/ 0 w 19"/>
                <a:gd name="T10" fmla="*/ 0 h 48"/>
                <a:gd name="T11" fmla="*/ 19 w 19"/>
                <a:gd name="T12" fmla="*/ 48 h 48"/>
              </a:gdLst>
              <a:ahLst/>
              <a:cxnLst>
                <a:cxn ang="T6">
                  <a:pos x="T0" y="T1"/>
                </a:cxn>
                <a:cxn ang="T7">
                  <a:pos x="T2" y="T3"/>
                </a:cxn>
                <a:cxn ang="T8">
                  <a:pos x="T4" y="T5"/>
                </a:cxn>
              </a:cxnLst>
              <a:rect l="T9" t="T10" r="T11" b="T12"/>
              <a:pathLst>
                <a:path w="19" h="48">
                  <a:moveTo>
                    <a:pt x="19" y="0"/>
                  </a:moveTo>
                  <a:lnTo>
                    <a:pt x="6" y="14"/>
                  </a:lnTo>
                  <a:lnTo>
                    <a:pt x="0" y="4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5" name="Freeform 398"/>
            <p:cNvSpPr>
              <a:spLocks noChangeArrowheads="1"/>
            </p:cNvSpPr>
            <p:nvPr/>
          </p:nvSpPr>
          <p:spPr bwMode="auto">
            <a:xfrm>
              <a:off x="1318" y="2025"/>
              <a:ext cx="32" cy="23"/>
            </a:xfrm>
            <a:custGeom>
              <a:avLst/>
              <a:gdLst>
                <a:gd name="T0" fmla="*/ 2 w 57"/>
                <a:gd name="T1" fmla="*/ 2 h 40"/>
                <a:gd name="T2" fmla="*/ 1 w 57"/>
                <a:gd name="T3" fmla="*/ 2 h 40"/>
                <a:gd name="T4" fmla="*/ 0 w 57"/>
                <a:gd name="T5" fmla="*/ 0 h 40"/>
                <a:gd name="T6" fmla="*/ 0 60000 65536"/>
                <a:gd name="T7" fmla="*/ 0 60000 65536"/>
                <a:gd name="T8" fmla="*/ 0 60000 65536"/>
                <a:gd name="T9" fmla="*/ 0 w 57"/>
                <a:gd name="T10" fmla="*/ 0 h 40"/>
                <a:gd name="T11" fmla="*/ 57 w 57"/>
                <a:gd name="T12" fmla="*/ 40 h 40"/>
              </a:gdLst>
              <a:ahLst/>
              <a:cxnLst>
                <a:cxn ang="T6">
                  <a:pos x="T0" y="T1"/>
                </a:cxn>
                <a:cxn ang="T7">
                  <a:pos x="T2" y="T3"/>
                </a:cxn>
                <a:cxn ang="T8">
                  <a:pos x="T4" y="T5"/>
                </a:cxn>
              </a:cxnLst>
              <a:rect l="T9" t="T10" r="T11" b="T12"/>
              <a:pathLst>
                <a:path w="57" h="40">
                  <a:moveTo>
                    <a:pt x="57" y="40"/>
                  </a:moveTo>
                  <a:lnTo>
                    <a:pt x="25" y="36"/>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6" name="Freeform 399"/>
            <p:cNvSpPr>
              <a:spLocks noChangeArrowheads="1"/>
            </p:cNvSpPr>
            <p:nvPr/>
          </p:nvSpPr>
          <p:spPr bwMode="auto">
            <a:xfrm>
              <a:off x="1317" y="2038"/>
              <a:ext cx="22" cy="11"/>
            </a:xfrm>
            <a:custGeom>
              <a:avLst/>
              <a:gdLst>
                <a:gd name="T0" fmla="*/ 2 w 40"/>
                <a:gd name="T1" fmla="*/ 1 h 22"/>
                <a:gd name="T2" fmla="*/ 1 w 40"/>
                <a:gd name="T3" fmla="*/ 1 h 22"/>
                <a:gd name="T4" fmla="*/ 0 w 40"/>
                <a:gd name="T5" fmla="*/ 0 h 22"/>
                <a:gd name="T6" fmla="*/ 0 60000 65536"/>
                <a:gd name="T7" fmla="*/ 0 60000 65536"/>
                <a:gd name="T8" fmla="*/ 0 60000 65536"/>
                <a:gd name="T9" fmla="*/ 0 w 40"/>
                <a:gd name="T10" fmla="*/ 0 h 22"/>
                <a:gd name="T11" fmla="*/ 40 w 40"/>
                <a:gd name="T12" fmla="*/ 22 h 22"/>
              </a:gdLst>
              <a:ahLst/>
              <a:cxnLst>
                <a:cxn ang="T6">
                  <a:pos x="T0" y="T1"/>
                </a:cxn>
                <a:cxn ang="T7">
                  <a:pos x="T2" y="T3"/>
                </a:cxn>
                <a:cxn ang="T8">
                  <a:pos x="T4" y="T5"/>
                </a:cxn>
              </a:cxnLst>
              <a:rect l="T9" t="T10" r="T11" b="T12"/>
              <a:pathLst>
                <a:path w="40" h="22">
                  <a:moveTo>
                    <a:pt x="40" y="22"/>
                  </a:moveTo>
                  <a:lnTo>
                    <a:pt x="8" y="16"/>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7" name="Freeform 400"/>
            <p:cNvSpPr>
              <a:spLocks noChangeArrowheads="1"/>
            </p:cNvSpPr>
            <p:nvPr/>
          </p:nvSpPr>
          <p:spPr bwMode="auto">
            <a:xfrm>
              <a:off x="1318" y="2009"/>
              <a:ext cx="9" cy="7"/>
            </a:xfrm>
            <a:custGeom>
              <a:avLst/>
              <a:gdLst>
                <a:gd name="T0" fmla="*/ 1 w 16"/>
                <a:gd name="T1" fmla="*/ 0 h 13"/>
                <a:gd name="T2" fmla="*/ 1 w 16"/>
                <a:gd name="T3" fmla="*/ 0 h 13"/>
                <a:gd name="T4" fmla="*/ 1 w 16"/>
                <a:gd name="T5" fmla="*/ 1 h 13"/>
                <a:gd name="T6" fmla="*/ 1 w 16"/>
                <a:gd name="T7" fmla="*/ 1 h 13"/>
                <a:gd name="T8" fmla="*/ 1 w 16"/>
                <a:gd name="T9" fmla="*/ 1 h 13"/>
                <a:gd name="T10" fmla="*/ 1 w 16"/>
                <a:gd name="T11" fmla="*/ 1 h 13"/>
                <a:gd name="T12" fmla="*/ 1 w 16"/>
                <a:gd name="T13" fmla="*/ 1 h 13"/>
                <a:gd name="T14" fmla="*/ 1 w 16"/>
                <a:gd name="T15" fmla="*/ 1 h 13"/>
                <a:gd name="T16" fmla="*/ 1 w 16"/>
                <a:gd name="T17" fmla="*/ 1 h 13"/>
                <a:gd name="T18" fmla="*/ 1 w 16"/>
                <a:gd name="T19" fmla="*/ 1 h 13"/>
                <a:gd name="T20" fmla="*/ 1 w 16"/>
                <a:gd name="T21" fmla="*/ 1 h 13"/>
                <a:gd name="T22" fmla="*/ 1 w 16"/>
                <a:gd name="T23" fmla="*/ 1 h 13"/>
                <a:gd name="T24" fmla="*/ 1 w 16"/>
                <a:gd name="T25" fmla="*/ 1 h 13"/>
                <a:gd name="T26" fmla="*/ 1 w 16"/>
                <a:gd name="T27" fmla="*/ 1 h 13"/>
                <a:gd name="T28" fmla="*/ 1 w 16"/>
                <a:gd name="T29" fmla="*/ 1 h 13"/>
                <a:gd name="T30" fmla="*/ 1 w 16"/>
                <a:gd name="T31" fmla="*/ 1 h 13"/>
                <a:gd name="T32" fmla="*/ 1 w 16"/>
                <a:gd name="T33" fmla="*/ 1 h 13"/>
                <a:gd name="T34" fmla="*/ 1 w 16"/>
                <a:gd name="T35" fmla="*/ 1 h 13"/>
                <a:gd name="T36" fmla="*/ 0 w 16"/>
                <a:gd name="T37" fmla="*/ 1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3"/>
                <a:gd name="T59" fmla="*/ 16 w 1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3">
                  <a:moveTo>
                    <a:pt x="16" y="0"/>
                  </a:moveTo>
                  <a:lnTo>
                    <a:pt x="15" y="0"/>
                  </a:lnTo>
                  <a:lnTo>
                    <a:pt x="14" y="1"/>
                  </a:lnTo>
                  <a:lnTo>
                    <a:pt x="13" y="1"/>
                  </a:lnTo>
                  <a:lnTo>
                    <a:pt x="12" y="2"/>
                  </a:lnTo>
                  <a:lnTo>
                    <a:pt x="11" y="2"/>
                  </a:lnTo>
                  <a:lnTo>
                    <a:pt x="11" y="5"/>
                  </a:lnTo>
                  <a:lnTo>
                    <a:pt x="9" y="5"/>
                  </a:lnTo>
                  <a:lnTo>
                    <a:pt x="9" y="6"/>
                  </a:lnTo>
                  <a:lnTo>
                    <a:pt x="8" y="6"/>
                  </a:lnTo>
                  <a:lnTo>
                    <a:pt x="6" y="7"/>
                  </a:lnTo>
                  <a:lnTo>
                    <a:pt x="5" y="7"/>
                  </a:lnTo>
                  <a:lnTo>
                    <a:pt x="5" y="8"/>
                  </a:lnTo>
                  <a:lnTo>
                    <a:pt x="4" y="9"/>
                  </a:lnTo>
                  <a:lnTo>
                    <a:pt x="2" y="9"/>
                  </a:lnTo>
                  <a:lnTo>
                    <a:pt x="2" y="11"/>
                  </a:lnTo>
                  <a:lnTo>
                    <a:pt x="1" y="12"/>
                  </a:lnTo>
                  <a:lnTo>
                    <a:pt x="1" y="13"/>
                  </a:lnTo>
                  <a:lnTo>
                    <a:pt x="0" y="13"/>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8" name="Freeform 401"/>
            <p:cNvSpPr>
              <a:spLocks noChangeArrowheads="1"/>
            </p:cNvSpPr>
            <p:nvPr/>
          </p:nvSpPr>
          <p:spPr bwMode="auto">
            <a:xfrm>
              <a:off x="1319" y="2010"/>
              <a:ext cx="8" cy="7"/>
            </a:xfrm>
            <a:custGeom>
              <a:avLst/>
              <a:gdLst>
                <a:gd name="T0" fmla="*/ 1 w 16"/>
                <a:gd name="T1" fmla="*/ 0 h 15"/>
                <a:gd name="T2" fmla="*/ 1 w 16"/>
                <a:gd name="T3" fmla="*/ 0 h 15"/>
                <a:gd name="T4" fmla="*/ 1 w 16"/>
                <a:gd name="T5" fmla="*/ 0 h 15"/>
                <a:gd name="T6" fmla="*/ 1 w 16"/>
                <a:gd name="T7" fmla="*/ 0 h 15"/>
                <a:gd name="T8" fmla="*/ 1 w 16"/>
                <a:gd name="T9" fmla="*/ 0 h 15"/>
                <a:gd name="T10" fmla="*/ 1 w 16"/>
                <a:gd name="T11" fmla="*/ 0 h 15"/>
                <a:gd name="T12" fmla="*/ 1 w 16"/>
                <a:gd name="T13" fmla="*/ 0 h 15"/>
                <a:gd name="T14" fmla="*/ 1 w 16"/>
                <a:gd name="T15" fmla="*/ 0 h 15"/>
                <a:gd name="T16" fmla="*/ 1 w 16"/>
                <a:gd name="T17" fmla="*/ 0 h 15"/>
                <a:gd name="T18" fmla="*/ 1 w 16"/>
                <a:gd name="T19" fmla="*/ 0 h 15"/>
                <a:gd name="T20" fmla="*/ 1 w 16"/>
                <a:gd name="T21" fmla="*/ 0 h 15"/>
                <a:gd name="T22" fmla="*/ 1 w 16"/>
                <a:gd name="T23" fmla="*/ 0 h 15"/>
                <a:gd name="T24" fmla="*/ 1 w 16"/>
                <a:gd name="T25" fmla="*/ 0 h 15"/>
                <a:gd name="T26" fmla="*/ 1 w 16"/>
                <a:gd name="T27" fmla="*/ 0 h 15"/>
                <a:gd name="T28" fmla="*/ 1 w 16"/>
                <a:gd name="T29" fmla="*/ 0 h 15"/>
                <a:gd name="T30" fmla="*/ 1 w 16"/>
                <a:gd name="T31" fmla="*/ 0 h 15"/>
                <a:gd name="T32" fmla="*/ 1 w 16"/>
                <a:gd name="T33" fmla="*/ 0 h 15"/>
                <a:gd name="T34" fmla="*/ 1 w 16"/>
                <a:gd name="T35" fmla="*/ 0 h 15"/>
                <a:gd name="T36" fmla="*/ 1 w 16"/>
                <a:gd name="T37" fmla="*/ 0 h 15"/>
                <a:gd name="T38" fmla="*/ 1 w 16"/>
                <a:gd name="T39" fmla="*/ 0 h 15"/>
                <a:gd name="T40" fmla="*/ 1 w 16"/>
                <a:gd name="T41" fmla="*/ 0 h 15"/>
                <a:gd name="T42" fmla="*/ 0 w 16"/>
                <a:gd name="T43" fmla="*/ 0 h 15"/>
                <a:gd name="T44" fmla="*/ 0 w 16"/>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15"/>
                <a:gd name="T71" fmla="*/ 16 w 16"/>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15">
                  <a:moveTo>
                    <a:pt x="16" y="0"/>
                  </a:moveTo>
                  <a:lnTo>
                    <a:pt x="15" y="0"/>
                  </a:lnTo>
                  <a:lnTo>
                    <a:pt x="15" y="2"/>
                  </a:lnTo>
                  <a:lnTo>
                    <a:pt x="14" y="2"/>
                  </a:lnTo>
                  <a:lnTo>
                    <a:pt x="12" y="2"/>
                  </a:lnTo>
                  <a:lnTo>
                    <a:pt x="12" y="3"/>
                  </a:lnTo>
                  <a:lnTo>
                    <a:pt x="11" y="3"/>
                  </a:lnTo>
                  <a:lnTo>
                    <a:pt x="11" y="5"/>
                  </a:lnTo>
                  <a:lnTo>
                    <a:pt x="9" y="5"/>
                  </a:lnTo>
                  <a:lnTo>
                    <a:pt x="9" y="6"/>
                  </a:lnTo>
                  <a:lnTo>
                    <a:pt x="8" y="6"/>
                  </a:lnTo>
                  <a:lnTo>
                    <a:pt x="8" y="7"/>
                  </a:lnTo>
                  <a:lnTo>
                    <a:pt x="7" y="7"/>
                  </a:lnTo>
                  <a:lnTo>
                    <a:pt x="5" y="7"/>
                  </a:lnTo>
                  <a:lnTo>
                    <a:pt x="5" y="8"/>
                  </a:lnTo>
                  <a:lnTo>
                    <a:pt x="4" y="10"/>
                  </a:lnTo>
                  <a:lnTo>
                    <a:pt x="2" y="11"/>
                  </a:lnTo>
                  <a:lnTo>
                    <a:pt x="2" y="12"/>
                  </a:lnTo>
                  <a:lnTo>
                    <a:pt x="1" y="12"/>
                  </a:lnTo>
                  <a:lnTo>
                    <a:pt x="1" y="14"/>
                  </a:lnTo>
                  <a:lnTo>
                    <a:pt x="0" y="14"/>
                  </a:lnTo>
                  <a:lnTo>
                    <a:pt x="0" y="15"/>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89" name="Freeform 402"/>
            <p:cNvSpPr>
              <a:spLocks noChangeArrowheads="1"/>
            </p:cNvSpPr>
            <p:nvPr/>
          </p:nvSpPr>
          <p:spPr bwMode="auto">
            <a:xfrm>
              <a:off x="1273" y="2015"/>
              <a:ext cx="45" cy="82"/>
            </a:xfrm>
            <a:custGeom>
              <a:avLst/>
              <a:gdLst>
                <a:gd name="T0" fmla="*/ 3 w 80"/>
                <a:gd name="T1" fmla="*/ 0 h 146"/>
                <a:gd name="T2" fmla="*/ 0 w 80"/>
                <a:gd name="T3" fmla="*/ 4 h 146"/>
                <a:gd name="T4" fmla="*/ 1 w 80"/>
                <a:gd name="T5" fmla="*/ 7 h 146"/>
                <a:gd name="T6" fmla="*/ 1 w 80"/>
                <a:gd name="T7" fmla="*/ 7 h 146"/>
                <a:gd name="T8" fmla="*/ 1 w 80"/>
                <a:gd name="T9" fmla="*/ 4 h 146"/>
                <a:gd name="T10" fmla="*/ 3 w 80"/>
                <a:gd name="T11" fmla="*/ 1 h 146"/>
                <a:gd name="T12" fmla="*/ 0 60000 65536"/>
                <a:gd name="T13" fmla="*/ 0 60000 65536"/>
                <a:gd name="T14" fmla="*/ 0 60000 65536"/>
                <a:gd name="T15" fmla="*/ 0 60000 65536"/>
                <a:gd name="T16" fmla="*/ 0 60000 65536"/>
                <a:gd name="T17" fmla="*/ 0 60000 65536"/>
                <a:gd name="T18" fmla="*/ 0 w 80"/>
                <a:gd name="T19" fmla="*/ 0 h 146"/>
                <a:gd name="T20" fmla="*/ 80 w 80"/>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0" h="146">
                  <a:moveTo>
                    <a:pt x="80" y="0"/>
                  </a:moveTo>
                  <a:lnTo>
                    <a:pt x="0" y="91"/>
                  </a:lnTo>
                  <a:lnTo>
                    <a:pt x="12" y="146"/>
                  </a:lnTo>
                  <a:lnTo>
                    <a:pt x="14" y="146"/>
                  </a:lnTo>
                  <a:lnTo>
                    <a:pt x="2" y="91"/>
                  </a:lnTo>
                  <a:lnTo>
                    <a:pt x="80" y="2"/>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0" name="Freeform 403"/>
            <p:cNvSpPr>
              <a:spLocks noChangeArrowheads="1"/>
            </p:cNvSpPr>
            <p:nvPr/>
          </p:nvSpPr>
          <p:spPr bwMode="auto">
            <a:xfrm>
              <a:off x="1310" y="2017"/>
              <a:ext cx="8" cy="24"/>
            </a:xfrm>
            <a:custGeom>
              <a:avLst/>
              <a:gdLst>
                <a:gd name="T0" fmla="*/ 1 w 15"/>
                <a:gd name="T1" fmla="*/ 0 h 45"/>
                <a:gd name="T2" fmla="*/ 1 w 15"/>
                <a:gd name="T3" fmla="*/ 1 h 45"/>
                <a:gd name="T4" fmla="*/ 0 w 15"/>
                <a:gd name="T5" fmla="*/ 2 h 45"/>
                <a:gd name="T6" fmla="*/ 0 60000 65536"/>
                <a:gd name="T7" fmla="*/ 0 60000 65536"/>
                <a:gd name="T8" fmla="*/ 0 60000 65536"/>
                <a:gd name="T9" fmla="*/ 0 w 15"/>
                <a:gd name="T10" fmla="*/ 0 h 45"/>
                <a:gd name="T11" fmla="*/ 15 w 15"/>
                <a:gd name="T12" fmla="*/ 45 h 45"/>
              </a:gdLst>
              <a:ahLst/>
              <a:cxnLst>
                <a:cxn ang="T6">
                  <a:pos x="T0" y="T1"/>
                </a:cxn>
                <a:cxn ang="T7">
                  <a:pos x="T2" y="T3"/>
                </a:cxn>
                <a:cxn ang="T8">
                  <a:pos x="T4" y="T5"/>
                </a:cxn>
              </a:cxnLst>
              <a:rect l="T9" t="T10" r="T11" b="T12"/>
              <a:pathLst>
                <a:path w="15" h="45">
                  <a:moveTo>
                    <a:pt x="15" y="0"/>
                  </a:moveTo>
                  <a:lnTo>
                    <a:pt x="14" y="32"/>
                  </a:lnTo>
                  <a:lnTo>
                    <a:pt x="0" y="45"/>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1" name="Line 404"/>
            <p:cNvSpPr>
              <a:spLocks noChangeShapeType="1"/>
            </p:cNvSpPr>
            <p:nvPr/>
          </p:nvSpPr>
          <p:spPr bwMode="auto">
            <a:xfrm>
              <a:off x="1285" y="2056"/>
              <a:ext cx="5" cy="3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92" name="Line 405"/>
            <p:cNvSpPr>
              <a:spLocks noChangeShapeType="1"/>
            </p:cNvSpPr>
            <p:nvPr/>
          </p:nvSpPr>
          <p:spPr bwMode="auto">
            <a:xfrm flipH="1">
              <a:off x="1309" y="2046"/>
              <a:ext cx="8" cy="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93" name="Freeform 406"/>
            <p:cNvSpPr>
              <a:spLocks noChangeArrowheads="1"/>
            </p:cNvSpPr>
            <p:nvPr/>
          </p:nvSpPr>
          <p:spPr bwMode="auto">
            <a:xfrm>
              <a:off x="1281" y="2046"/>
              <a:ext cx="35" cy="51"/>
            </a:xfrm>
            <a:custGeom>
              <a:avLst/>
              <a:gdLst>
                <a:gd name="T0" fmla="*/ 0 w 64"/>
                <a:gd name="T1" fmla="*/ 4 h 92"/>
                <a:gd name="T2" fmla="*/ 2 w 64"/>
                <a:gd name="T3" fmla="*/ 1 h 92"/>
                <a:gd name="T4" fmla="*/ 3 w 64"/>
                <a:gd name="T5" fmla="*/ 1 h 92"/>
                <a:gd name="T6" fmla="*/ 2 w 64"/>
                <a:gd name="T7" fmla="*/ 0 h 92"/>
                <a:gd name="T8" fmla="*/ 2 w 64"/>
                <a:gd name="T9" fmla="*/ 1 h 92"/>
                <a:gd name="T10" fmla="*/ 0 60000 65536"/>
                <a:gd name="T11" fmla="*/ 0 60000 65536"/>
                <a:gd name="T12" fmla="*/ 0 60000 65536"/>
                <a:gd name="T13" fmla="*/ 0 60000 65536"/>
                <a:gd name="T14" fmla="*/ 0 60000 65536"/>
                <a:gd name="T15" fmla="*/ 0 w 64"/>
                <a:gd name="T16" fmla="*/ 0 h 92"/>
                <a:gd name="T17" fmla="*/ 64 w 64"/>
                <a:gd name="T18" fmla="*/ 92 h 92"/>
              </a:gdLst>
              <a:ahLst/>
              <a:cxnLst>
                <a:cxn ang="T10">
                  <a:pos x="T0" y="T1"/>
                </a:cxn>
                <a:cxn ang="T11">
                  <a:pos x="T2" y="T3"/>
                </a:cxn>
                <a:cxn ang="T12">
                  <a:pos x="T4" y="T5"/>
                </a:cxn>
                <a:cxn ang="T13">
                  <a:pos x="T6" y="T7"/>
                </a:cxn>
                <a:cxn ang="T14">
                  <a:pos x="T8" y="T9"/>
                </a:cxn>
              </a:cxnLst>
              <a:rect l="T15" t="T16" r="T17" b="T18"/>
              <a:pathLst>
                <a:path w="64" h="92">
                  <a:moveTo>
                    <a:pt x="0" y="92"/>
                  </a:moveTo>
                  <a:lnTo>
                    <a:pt x="63" y="24"/>
                  </a:lnTo>
                  <a:lnTo>
                    <a:pt x="64" y="1"/>
                  </a:lnTo>
                  <a:lnTo>
                    <a:pt x="60" y="0"/>
                  </a:lnTo>
                  <a:lnTo>
                    <a:pt x="53" y="7"/>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194" name="Line 407"/>
            <p:cNvSpPr>
              <a:spLocks noChangeShapeType="1"/>
            </p:cNvSpPr>
            <p:nvPr/>
          </p:nvSpPr>
          <p:spPr bwMode="auto">
            <a:xfrm flipH="1" flipV="1">
              <a:off x="1283" y="2053"/>
              <a:ext cx="8" cy="33"/>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95" name="Line 408"/>
            <p:cNvSpPr>
              <a:spLocks noChangeShapeType="1"/>
            </p:cNvSpPr>
            <p:nvPr/>
          </p:nvSpPr>
          <p:spPr bwMode="auto">
            <a:xfrm flipV="1">
              <a:off x="1278" y="2072"/>
              <a:ext cx="9" cy="1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96" name="Line 409"/>
            <p:cNvSpPr>
              <a:spLocks noChangeShapeType="1"/>
            </p:cNvSpPr>
            <p:nvPr/>
          </p:nvSpPr>
          <p:spPr bwMode="auto">
            <a:xfrm flipV="1">
              <a:off x="1278" y="2071"/>
              <a:ext cx="8" cy="1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97" name="Line 410"/>
            <p:cNvSpPr>
              <a:spLocks noChangeShapeType="1"/>
            </p:cNvSpPr>
            <p:nvPr/>
          </p:nvSpPr>
          <p:spPr bwMode="auto">
            <a:xfrm flipH="1" flipV="1">
              <a:off x="1296" y="2039"/>
              <a:ext cx="6" cy="3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98" name="Line 411"/>
            <p:cNvSpPr>
              <a:spLocks noChangeShapeType="1"/>
            </p:cNvSpPr>
            <p:nvPr/>
          </p:nvSpPr>
          <p:spPr bwMode="auto">
            <a:xfrm flipH="1" flipV="1">
              <a:off x="1296" y="2040"/>
              <a:ext cx="6" cy="3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199" name="Line 412"/>
            <p:cNvSpPr>
              <a:spLocks noChangeShapeType="1"/>
            </p:cNvSpPr>
            <p:nvPr/>
          </p:nvSpPr>
          <p:spPr bwMode="auto">
            <a:xfrm flipV="1">
              <a:off x="1289" y="2059"/>
              <a:ext cx="9" cy="13"/>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0" name="Line 413"/>
            <p:cNvSpPr>
              <a:spLocks noChangeShapeType="1"/>
            </p:cNvSpPr>
            <p:nvPr/>
          </p:nvSpPr>
          <p:spPr bwMode="auto">
            <a:xfrm flipV="1">
              <a:off x="1289" y="2059"/>
              <a:ext cx="9" cy="13"/>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1" name="Line 414"/>
            <p:cNvSpPr>
              <a:spLocks noChangeShapeType="1"/>
            </p:cNvSpPr>
            <p:nvPr/>
          </p:nvSpPr>
          <p:spPr bwMode="auto">
            <a:xfrm flipH="1">
              <a:off x="1299" y="2049"/>
              <a:ext cx="10" cy="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2" name="Line 415"/>
            <p:cNvSpPr>
              <a:spLocks noChangeShapeType="1"/>
            </p:cNvSpPr>
            <p:nvPr/>
          </p:nvSpPr>
          <p:spPr bwMode="auto">
            <a:xfrm flipH="1">
              <a:off x="1299" y="2049"/>
              <a:ext cx="10" cy="8"/>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3" name="Line 416"/>
            <p:cNvSpPr>
              <a:spLocks noChangeShapeType="1"/>
            </p:cNvSpPr>
            <p:nvPr/>
          </p:nvSpPr>
          <p:spPr bwMode="auto">
            <a:xfrm flipH="1" flipV="1">
              <a:off x="1307" y="2027"/>
              <a:ext cx="4" cy="3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4" name="Line 417"/>
            <p:cNvSpPr>
              <a:spLocks noChangeShapeType="1"/>
            </p:cNvSpPr>
            <p:nvPr/>
          </p:nvSpPr>
          <p:spPr bwMode="auto">
            <a:xfrm flipH="1" flipV="1">
              <a:off x="1308" y="2028"/>
              <a:ext cx="3" cy="37"/>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5" name="Line 418"/>
            <p:cNvSpPr>
              <a:spLocks noChangeShapeType="1"/>
            </p:cNvSpPr>
            <p:nvPr/>
          </p:nvSpPr>
          <p:spPr bwMode="auto">
            <a:xfrm>
              <a:off x="1318" y="2048"/>
              <a:ext cx="0"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6" name="Line 419"/>
            <p:cNvSpPr>
              <a:spLocks noChangeShapeType="1"/>
            </p:cNvSpPr>
            <p:nvPr/>
          </p:nvSpPr>
          <p:spPr bwMode="auto">
            <a:xfrm>
              <a:off x="1318" y="2049"/>
              <a:ext cx="0"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07" name="Freeform 420"/>
            <p:cNvSpPr>
              <a:spLocks noChangeArrowheads="1"/>
            </p:cNvSpPr>
            <p:nvPr/>
          </p:nvSpPr>
          <p:spPr bwMode="auto">
            <a:xfrm>
              <a:off x="1302" y="1983"/>
              <a:ext cx="27" cy="48"/>
            </a:xfrm>
            <a:custGeom>
              <a:avLst/>
              <a:gdLst>
                <a:gd name="T0" fmla="*/ 1 w 50"/>
                <a:gd name="T1" fmla="*/ 4 h 87"/>
                <a:gd name="T2" fmla="*/ 0 w 50"/>
                <a:gd name="T3" fmla="*/ 3 h 87"/>
                <a:gd name="T4" fmla="*/ 1 w 50"/>
                <a:gd name="T5" fmla="*/ 2 h 87"/>
                <a:gd name="T6" fmla="*/ 2 w 50"/>
                <a:gd name="T7" fmla="*/ 1 h 87"/>
                <a:gd name="T8" fmla="*/ 2 w 50"/>
                <a:gd name="T9" fmla="*/ 0 h 87"/>
                <a:gd name="T10" fmla="*/ 0 60000 65536"/>
                <a:gd name="T11" fmla="*/ 0 60000 65536"/>
                <a:gd name="T12" fmla="*/ 0 60000 65536"/>
                <a:gd name="T13" fmla="*/ 0 60000 65536"/>
                <a:gd name="T14" fmla="*/ 0 60000 65536"/>
                <a:gd name="T15" fmla="*/ 0 w 50"/>
                <a:gd name="T16" fmla="*/ 0 h 87"/>
                <a:gd name="T17" fmla="*/ 50 w 50"/>
                <a:gd name="T18" fmla="*/ 87 h 87"/>
              </a:gdLst>
              <a:ahLst/>
              <a:cxnLst>
                <a:cxn ang="T10">
                  <a:pos x="T0" y="T1"/>
                </a:cxn>
                <a:cxn ang="T11">
                  <a:pos x="T2" y="T3"/>
                </a:cxn>
                <a:cxn ang="T12">
                  <a:pos x="T4" y="T5"/>
                </a:cxn>
                <a:cxn ang="T13">
                  <a:pos x="T6" y="T7"/>
                </a:cxn>
                <a:cxn ang="T14">
                  <a:pos x="T8" y="T9"/>
                </a:cxn>
              </a:cxnLst>
              <a:rect l="T15" t="T16" r="T17" b="T18"/>
              <a:pathLst>
                <a:path w="50" h="87">
                  <a:moveTo>
                    <a:pt x="1" y="87"/>
                  </a:moveTo>
                  <a:lnTo>
                    <a:pt x="0" y="82"/>
                  </a:lnTo>
                  <a:lnTo>
                    <a:pt x="2" y="36"/>
                  </a:lnTo>
                  <a:lnTo>
                    <a:pt x="34" y="7"/>
                  </a:lnTo>
                  <a:lnTo>
                    <a:pt x="5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08" name="Freeform 421"/>
            <p:cNvSpPr>
              <a:spLocks noChangeArrowheads="1"/>
            </p:cNvSpPr>
            <p:nvPr/>
          </p:nvSpPr>
          <p:spPr bwMode="auto">
            <a:xfrm>
              <a:off x="1303" y="2015"/>
              <a:ext cx="4" cy="6"/>
            </a:xfrm>
            <a:custGeom>
              <a:avLst/>
              <a:gdLst>
                <a:gd name="T0" fmla="*/ 0 w 9"/>
                <a:gd name="T1" fmla="*/ 0 h 12"/>
                <a:gd name="T2" fmla="*/ 0 w 9"/>
                <a:gd name="T3" fmla="*/ 0 h 12"/>
                <a:gd name="T4" fmla="*/ 0 w 9"/>
                <a:gd name="T5" fmla="*/ 1 h 12"/>
                <a:gd name="T6" fmla="*/ 0 w 9"/>
                <a:gd name="T7" fmla="*/ 1 h 12"/>
                <a:gd name="T8" fmla="*/ 0 w 9"/>
                <a:gd name="T9" fmla="*/ 1 h 12"/>
                <a:gd name="T10" fmla="*/ 0 w 9"/>
                <a:gd name="T11" fmla="*/ 1 h 12"/>
                <a:gd name="T12" fmla="*/ 0 w 9"/>
                <a:gd name="T13" fmla="*/ 1 h 12"/>
                <a:gd name="T14" fmla="*/ 0 w 9"/>
                <a:gd name="T15" fmla="*/ 1 h 12"/>
                <a:gd name="T16" fmla="*/ 0 w 9"/>
                <a:gd name="T17" fmla="*/ 1 h 12"/>
                <a:gd name="T18" fmla="*/ 0 w 9"/>
                <a:gd name="T19" fmla="*/ 1 h 12"/>
                <a:gd name="T20" fmla="*/ 0 w 9"/>
                <a:gd name="T21" fmla="*/ 1 h 12"/>
                <a:gd name="T22" fmla="*/ 0 w 9"/>
                <a:gd name="T23" fmla="*/ 1 h 12"/>
                <a:gd name="T24" fmla="*/ 0 w 9"/>
                <a:gd name="T25" fmla="*/ 1 h 12"/>
                <a:gd name="T26" fmla="*/ 0 w 9"/>
                <a:gd name="T27" fmla="*/ 1 h 12"/>
                <a:gd name="T28" fmla="*/ 0 w 9"/>
                <a:gd name="T29" fmla="*/ 1 h 12"/>
                <a:gd name="T30" fmla="*/ 0 w 9"/>
                <a:gd name="T31" fmla="*/ 1 h 12"/>
                <a:gd name="T32" fmla="*/ 0 w 9"/>
                <a:gd name="T33" fmla="*/ 1 h 12"/>
                <a:gd name="T34" fmla="*/ 0 w 9"/>
                <a:gd name="T35" fmla="*/ 1 h 12"/>
                <a:gd name="T36" fmla="*/ 0 w 9"/>
                <a:gd name="T37" fmla="*/ 1 h 12"/>
                <a:gd name="T38" fmla="*/ 0 w 9"/>
                <a:gd name="T39" fmla="*/ 1 h 12"/>
                <a:gd name="T40" fmla="*/ 0 w 9"/>
                <a:gd name="T41" fmla="*/ 1 h 12"/>
                <a:gd name="T42" fmla="*/ 0 w 9"/>
                <a:gd name="T43" fmla="*/ 1 h 12"/>
                <a:gd name="T44" fmla="*/ 0 w 9"/>
                <a:gd name="T45" fmla="*/ 1 h 12"/>
                <a:gd name="T46" fmla="*/ 0 w 9"/>
                <a:gd name="T47" fmla="*/ 1 h 12"/>
                <a:gd name="T48" fmla="*/ 0 w 9"/>
                <a:gd name="T49" fmla="*/ 1 h 12"/>
                <a:gd name="T50" fmla="*/ 0 w 9"/>
                <a:gd name="T51" fmla="*/ 1 h 12"/>
                <a:gd name="T52" fmla="*/ 0 w 9"/>
                <a:gd name="T53" fmla="*/ 1 h 12"/>
                <a:gd name="T54" fmla="*/ 0 w 9"/>
                <a:gd name="T55" fmla="*/ 1 h 12"/>
                <a:gd name="T56" fmla="*/ 0 w 9"/>
                <a:gd name="T57" fmla="*/ 1 h 12"/>
                <a:gd name="T58" fmla="*/ 0 w 9"/>
                <a:gd name="T59" fmla="*/ 1 h 12"/>
                <a:gd name="T60" fmla="*/ 0 w 9"/>
                <a:gd name="T61" fmla="*/ 1 h 12"/>
                <a:gd name="T62" fmla="*/ 0 w 9"/>
                <a:gd name="T63" fmla="*/ 0 h 12"/>
                <a:gd name="T64" fmla="*/ 0 w 9"/>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2"/>
                <a:gd name="T101" fmla="*/ 9 w 9"/>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2">
                  <a:moveTo>
                    <a:pt x="5" y="0"/>
                  </a:moveTo>
                  <a:lnTo>
                    <a:pt x="4" y="0"/>
                  </a:lnTo>
                  <a:lnTo>
                    <a:pt x="4" y="1"/>
                  </a:lnTo>
                  <a:lnTo>
                    <a:pt x="1" y="1"/>
                  </a:lnTo>
                  <a:lnTo>
                    <a:pt x="1" y="2"/>
                  </a:lnTo>
                  <a:lnTo>
                    <a:pt x="0" y="2"/>
                  </a:lnTo>
                  <a:lnTo>
                    <a:pt x="0" y="3"/>
                  </a:lnTo>
                  <a:lnTo>
                    <a:pt x="0" y="6"/>
                  </a:lnTo>
                  <a:lnTo>
                    <a:pt x="0" y="7"/>
                  </a:lnTo>
                  <a:lnTo>
                    <a:pt x="0" y="9"/>
                  </a:lnTo>
                  <a:lnTo>
                    <a:pt x="0" y="10"/>
                  </a:lnTo>
                  <a:lnTo>
                    <a:pt x="1" y="10"/>
                  </a:lnTo>
                  <a:lnTo>
                    <a:pt x="1" y="11"/>
                  </a:lnTo>
                  <a:lnTo>
                    <a:pt x="4" y="11"/>
                  </a:lnTo>
                  <a:lnTo>
                    <a:pt x="4" y="12"/>
                  </a:lnTo>
                  <a:lnTo>
                    <a:pt x="5" y="12"/>
                  </a:lnTo>
                  <a:lnTo>
                    <a:pt x="6" y="12"/>
                  </a:lnTo>
                  <a:lnTo>
                    <a:pt x="6" y="11"/>
                  </a:lnTo>
                  <a:lnTo>
                    <a:pt x="8" y="11"/>
                  </a:lnTo>
                  <a:lnTo>
                    <a:pt x="8" y="10"/>
                  </a:lnTo>
                  <a:lnTo>
                    <a:pt x="8" y="9"/>
                  </a:lnTo>
                  <a:lnTo>
                    <a:pt x="9" y="9"/>
                  </a:lnTo>
                  <a:lnTo>
                    <a:pt x="9" y="7"/>
                  </a:lnTo>
                  <a:lnTo>
                    <a:pt x="9" y="6"/>
                  </a:lnTo>
                  <a:lnTo>
                    <a:pt x="9" y="3"/>
                  </a:lnTo>
                  <a:lnTo>
                    <a:pt x="8" y="3"/>
                  </a:lnTo>
                  <a:lnTo>
                    <a:pt x="8" y="2"/>
                  </a:lnTo>
                  <a:lnTo>
                    <a:pt x="8" y="1"/>
                  </a:lnTo>
                  <a:lnTo>
                    <a:pt x="6" y="1"/>
                  </a:lnTo>
                  <a:lnTo>
                    <a:pt x="6" y="0"/>
                  </a:lnTo>
                  <a:lnTo>
                    <a:pt x="5" y="0"/>
                  </a:lnTo>
                  <a:close/>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09" name="Freeform 422"/>
            <p:cNvSpPr>
              <a:spLocks noChangeArrowheads="1"/>
            </p:cNvSpPr>
            <p:nvPr/>
          </p:nvSpPr>
          <p:spPr bwMode="auto">
            <a:xfrm>
              <a:off x="1297" y="2017"/>
              <a:ext cx="7" cy="7"/>
            </a:xfrm>
            <a:custGeom>
              <a:avLst/>
              <a:gdLst>
                <a:gd name="T0" fmla="*/ 1 w 13"/>
                <a:gd name="T1" fmla="*/ 0 h 15"/>
                <a:gd name="T2" fmla="*/ 0 w 13"/>
                <a:gd name="T3" fmla="*/ 0 h 15"/>
                <a:gd name="T4" fmla="*/ 1 w 13"/>
                <a:gd name="T5" fmla="*/ 0 h 15"/>
                <a:gd name="T6" fmla="*/ 1 w 13"/>
                <a:gd name="T7" fmla="*/ 0 h 15"/>
                <a:gd name="T8" fmla="*/ 1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lnTo>
                    <a:pt x="0" y="3"/>
                  </a:lnTo>
                  <a:lnTo>
                    <a:pt x="2" y="15"/>
                  </a:lnTo>
                  <a:lnTo>
                    <a:pt x="13" y="7"/>
                  </a:lnTo>
                  <a:lnTo>
                    <a:pt x="12" y="0"/>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0" name="Freeform 423"/>
            <p:cNvSpPr>
              <a:spLocks noChangeArrowheads="1"/>
            </p:cNvSpPr>
            <p:nvPr/>
          </p:nvSpPr>
          <p:spPr bwMode="auto">
            <a:xfrm>
              <a:off x="1303" y="2016"/>
              <a:ext cx="2" cy="5"/>
            </a:xfrm>
            <a:custGeom>
              <a:avLst/>
              <a:gdLst>
                <a:gd name="T0" fmla="*/ 0 w 6"/>
                <a:gd name="T1" fmla="*/ 0 h 10"/>
                <a:gd name="T2" fmla="*/ 0 w 6"/>
                <a:gd name="T3" fmla="*/ 0 h 10"/>
                <a:gd name="T4" fmla="*/ 0 w 6"/>
                <a:gd name="T5" fmla="*/ 1 h 10"/>
                <a:gd name="T6" fmla="*/ 0 w 6"/>
                <a:gd name="T7" fmla="*/ 1 h 10"/>
                <a:gd name="T8" fmla="*/ 0 w 6"/>
                <a:gd name="T9" fmla="*/ 1 h 10"/>
                <a:gd name="T10" fmla="*/ 0 w 6"/>
                <a:gd name="T11" fmla="*/ 1 h 10"/>
                <a:gd name="T12" fmla="*/ 0 w 6"/>
                <a:gd name="T13" fmla="*/ 1 h 10"/>
                <a:gd name="T14" fmla="*/ 0 w 6"/>
                <a:gd name="T15" fmla="*/ 1 h 10"/>
                <a:gd name="T16" fmla="*/ 0 w 6"/>
                <a:gd name="T17" fmla="*/ 1 h 10"/>
                <a:gd name="T18" fmla="*/ 0 w 6"/>
                <a:gd name="T19" fmla="*/ 1 h 10"/>
                <a:gd name="T20" fmla="*/ 0 w 6"/>
                <a:gd name="T21" fmla="*/ 1 h 10"/>
                <a:gd name="T22" fmla="*/ 0 w 6"/>
                <a:gd name="T23" fmla="*/ 1 h 10"/>
                <a:gd name="T24" fmla="*/ 0 w 6"/>
                <a:gd name="T25" fmla="*/ 1 h 10"/>
                <a:gd name="T26" fmla="*/ 0 w 6"/>
                <a:gd name="T27" fmla="*/ 1 h 10"/>
                <a:gd name="T28" fmla="*/ 0 w 6"/>
                <a:gd name="T29" fmla="*/ 1 h 10"/>
                <a:gd name="T30" fmla="*/ 0 w 6"/>
                <a:gd name="T31" fmla="*/ 1 h 10"/>
                <a:gd name="T32" fmla="*/ 0 w 6"/>
                <a:gd name="T33" fmla="*/ 1 h 10"/>
                <a:gd name="T34" fmla="*/ 0 w 6"/>
                <a:gd name="T35" fmla="*/ 1 h 10"/>
                <a:gd name="T36" fmla="*/ 0 w 6"/>
                <a:gd name="T37" fmla="*/ 1 h 10"/>
                <a:gd name="T38" fmla="*/ 0 w 6"/>
                <a:gd name="T39" fmla="*/ 1 h 10"/>
                <a:gd name="T40" fmla="*/ 0 w 6"/>
                <a:gd name="T41" fmla="*/ 1 h 10"/>
                <a:gd name="T42" fmla="*/ 0 w 6"/>
                <a:gd name="T43" fmla="*/ 1 h 10"/>
                <a:gd name="T44" fmla="*/ 0 w 6"/>
                <a:gd name="T45" fmla="*/ 0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0"/>
                <a:gd name="T71" fmla="*/ 6 w 6"/>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0">
                  <a:moveTo>
                    <a:pt x="3" y="0"/>
                  </a:moveTo>
                  <a:lnTo>
                    <a:pt x="2" y="0"/>
                  </a:lnTo>
                  <a:lnTo>
                    <a:pt x="2" y="1"/>
                  </a:lnTo>
                  <a:lnTo>
                    <a:pt x="0" y="2"/>
                  </a:lnTo>
                  <a:lnTo>
                    <a:pt x="0" y="5"/>
                  </a:lnTo>
                  <a:lnTo>
                    <a:pt x="0" y="6"/>
                  </a:lnTo>
                  <a:lnTo>
                    <a:pt x="0" y="8"/>
                  </a:lnTo>
                  <a:lnTo>
                    <a:pt x="0" y="9"/>
                  </a:lnTo>
                  <a:lnTo>
                    <a:pt x="2" y="9"/>
                  </a:lnTo>
                  <a:lnTo>
                    <a:pt x="2" y="10"/>
                  </a:lnTo>
                  <a:lnTo>
                    <a:pt x="3" y="10"/>
                  </a:lnTo>
                  <a:lnTo>
                    <a:pt x="5" y="10"/>
                  </a:lnTo>
                  <a:lnTo>
                    <a:pt x="5" y="9"/>
                  </a:lnTo>
                  <a:lnTo>
                    <a:pt x="5" y="8"/>
                  </a:lnTo>
                  <a:lnTo>
                    <a:pt x="6" y="8"/>
                  </a:lnTo>
                  <a:lnTo>
                    <a:pt x="6" y="6"/>
                  </a:lnTo>
                  <a:lnTo>
                    <a:pt x="6" y="5"/>
                  </a:lnTo>
                  <a:lnTo>
                    <a:pt x="6" y="2"/>
                  </a:lnTo>
                  <a:lnTo>
                    <a:pt x="5" y="2"/>
                  </a:lnTo>
                  <a:lnTo>
                    <a:pt x="5" y="1"/>
                  </a:lnTo>
                  <a:lnTo>
                    <a:pt x="3" y="0"/>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1" name="Freeform 424"/>
            <p:cNvSpPr>
              <a:spLocks noChangeArrowheads="1"/>
            </p:cNvSpPr>
            <p:nvPr/>
          </p:nvSpPr>
          <p:spPr bwMode="auto">
            <a:xfrm>
              <a:off x="1297" y="2018"/>
              <a:ext cx="1" cy="5"/>
            </a:xfrm>
            <a:custGeom>
              <a:avLst/>
              <a:gdLst>
                <a:gd name="T0" fmla="*/ 0 w 5"/>
                <a:gd name="T1" fmla="*/ 0 h 9"/>
                <a:gd name="T2" fmla="*/ 0 w 5"/>
                <a:gd name="T3" fmla="*/ 0 h 9"/>
                <a:gd name="T4" fmla="*/ 0 w 5"/>
                <a:gd name="T5" fmla="*/ 1 h 9"/>
                <a:gd name="T6" fmla="*/ 0 w 5"/>
                <a:gd name="T7" fmla="*/ 1 h 9"/>
                <a:gd name="T8" fmla="*/ 0 w 5"/>
                <a:gd name="T9" fmla="*/ 1 h 9"/>
                <a:gd name="T10" fmla="*/ 0 w 5"/>
                <a:gd name="T11" fmla="*/ 1 h 9"/>
                <a:gd name="T12" fmla="*/ 0 w 5"/>
                <a:gd name="T13" fmla="*/ 1 h 9"/>
                <a:gd name="T14" fmla="*/ 0 w 5"/>
                <a:gd name="T15" fmla="*/ 1 h 9"/>
                <a:gd name="T16" fmla="*/ 0 w 5"/>
                <a:gd name="T17" fmla="*/ 1 h 9"/>
                <a:gd name="T18" fmla="*/ 0 w 5"/>
                <a:gd name="T19" fmla="*/ 1 h 9"/>
                <a:gd name="T20" fmla="*/ 0 w 5"/>
                <a:gd name="T21" fmla="*/ 1 h 9"/>
                <a:gd name="T22" fmla="*/ 0 w 5"/>
                <a:gd name="T23" fmla="*/ 1 h 9"/>
                <a:gd name="T24" fmla="*/ 0 w 5"/>
                <a:gd name="T25" fmla="*/ 1 h 9"/>
                <a:gd name="T26" fmla="*/ 0 w 5"/>
                <a:gd name="T27" fmla="*/ 1 h 9"/>
                <a:gd name="T28" fmla="*/ 0 w 5"/>
                <a:gd name="T29" fmla="*/ 1 h 9"/>
                <a:gd name="T30" fmla="*/ 0 w 5"/>
                <a:gd name="T31" fmla="*/ 1 h 9"/>
                <a:gd name="T32" fmla="*/ 0 w 5"/>
                <a:gd name="T33" fmla="*/ 1 h 9"/>
                <a:gd name="T34" fmla="*/ 0 w 5"/>
                <a:gd name="T35" fmla="*/ 1 h 9"/>
                <a:gd name="T36" fmla="*/ 0 w 5"/>
                <a:gd name="T37" fmla="*/ 1 h 9"/>
                <a:gd name="T38" fmla="*/ 0 w 5"/>
                <a:gd name="T39" fmla="*/ 1 h 9"/>
                <a:gd name="T40" fmla="*/ 0 w 5"/>
                <a:gd name="T41" fmla="*/ 1 h 9"/>
                <a:gd name="T42" fmla="*/ 0 w 5"/>
                <a:gd name="T43" fmla="*/ 1 h 9"/>
                <a:gd name="T44" fmla="*/ 0 w 5"/>
                <a:gd name="T45" fmla="*/ 0 h 9"/>
                <a:gd name="T46" fmla="*/ 0 w 5"/>
                <a:gd name="T47" fmla="*/ 0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9"/>
                <a:gd name="T74" fmla="*/ 5 w 5"/>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9">
                  <a:moveTo>
                    <a:pt x="2" y="0"/>
                  </a:moveTo>
                  <a:lnTo>
                    <a:pt x="0" y="0"/>
                  </a:lnTo>
                  <a:lnTo>
                    <a:pt x="0" y="1"/>
                  </a:lnTo>
                  <a:lnTo>
                    <a:pt x="0" y="2"/>
                  </a:lnTo>
                  <a:lnTo>
                    <a:pt x="0" y="3"/>
                  </a:lnTo>
                  <a:lnTo>
                    <a:pt x="0" y="4"/>
                  </a:lnTo>
                  <a:lnTo>
                    <a:pt x="0" y="5"/>
                  </a:lnTo>
                  <a:lnTo>
                    <a:pt x="2" y="5"/>
                  </a:lnTo>
                  <a:lnTo>
                    <a:pt x="2" y="7"/>
                  </a:lnTo>
                  <a:lnTo>
                    <a:pt x="3" y="8"/>
                  </a:lnTo>
                  <a:lnTo>
                    <a:pt x="4" y="8"/>
                  </a:lnTo>
                  <a:lnTo>
                    <a:pt x="4" y="9"/>
                  </a:lnTo>
                  <a:lnTo>
                    <a:pt x="4" y="8"/>
                  </a:lnTo>
                  <a:lnTo>
                    <a:pt x="5" y="8"/>
                  </a:lnTo>
                  <a:lnTo>
                    <a:pt x="5" y="7"/>
                  </a:lnTo>
                  <a:lnTo>
                    <a:pt x="5" y="5"/>
                  </a:lnTo>
                  <a:lnTo>
                    <a:pt x="5" y="4"/>
                  </a:lnTo>
                  <a:lnTo>
                    <a:pt x="5" y="3"/>
                  </a:lnTo>
                  <a:lnTo>
                    <a:pt x="4" y="3"/>
                  </a:lnTo>
                  <a:lnTo>
                    <a:pt x="4" y="2"/>
                  </a:lnTo>
                  <a:lnTo>
                    <a:pt x="4" y="1"/>
                  </a:lnTo>
                  <a:lnTo>
                    <a:pt x="3" y="1"/>
                  </a:lnTo>
                  <a:lnTo>
                    <a:pt x="3" y="0"/>
                  </a:lnTo>
                  <a:lnTo>
                    <a:pt x="2" y="0"/>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2" name="Line 425"/>
            <p:cNvSpPr>
              <a:spLocks noChangeShapeType="1"/>
            </p:cNvSpPr>
            <p:nvPr/>
          </p:nvSpPr>
          <p:spPr bwMode="auto">
            <a:xfrm>
              <a:off x="1319" y="2014"/>
              <a:ext cx="0" cy="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13" name="Freeform 426"/>
            <p:cNvSpPr>
              <a:spLocks noChangeArrowheads="1"/>
            </p:cNvSpPr>
            <p:nvPr/>
          </p:nvSpPr>
          <p:spPr bwMode="auto">
            <a:xfrm>
              <a:off x="1327" y="2009"/>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5" y="5"/>
                  </a:moveTo>
                  <a:lnTo>
                    <a:pt x="0" y="5"/>
                  </a:lnTo>
                  <a:lnTo>
                    <a:pt x="0" y="1"/>
                  </a:lnTo>
                  <a:lnTo>
                    <a:pt x="5" y="0"/>
                  </a:lnTo>
                  <a:lnTo>
                    <a:pt x="6" y="4"/>
                  </a:lnTo>
                  <a:lnTo>
                    <a:pt x="5" y="5"/>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4" name="Line 427"/>
            <p:cNvSpPr>
              <a:spLocks noChangeShapeType="1"/>
            </p:cNvSpPr>
            <p:nvPr/>
          </p:nvSpPr>
          <p:spPr bwMode="auto">
            <a:xfrm flipH="1">
              <a:off x="1400" y="2017"/>
              <a:ext cx="2"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15" name="Freeform 428"/>
            <p:cNvSpPr>
              <a:spLocks noChangeArrowheads="1"/>
            </p:cNvSpPr>
            <p:nvPr/>
          </p:nvSpPr>
          <p:spPr bwMode="auto">
            <a:xfrm>
              <a:off x="1389" y="2020"/>
              <a:ext cx="5" cy="11"/>
            </a:xfrm>
            <a:custGeom>
              <a:avLst/>
              <a:gdLst>
                <a:gd name="T0" fmla="*/ 1 w 9"/>
                <a:gd name="T1" fmla="*/ 0 h 21"/>
                <a:gd name="T2" fmla="*/ 1 w 9"/>
                <a:gd name="T3" fmla="*/ 1 h 21"/>
                <a:gd name="T4" fmla="*/ 1 w 9"/>
                <a:gd name="T5" fmla="*/ 1 h 21"/>
                <a:gd name="T6" fmla="*/ 1 w 9"/>
                <a:gd name="T7" fmla="*/ 1 h 21"/>
                <a:gd name="T8" fmla="*/ 1 w 9"/>
                <a:gd name="T9" fmla="*/ 1 h 21"/>
                <a:gd name="T10" fmla="*/ 1 w 9"/>
                <a:gd name="T11" fmla="*/ 1 h 21"/>
                <a:gd name="T12" fmla="*/ 1 w 9"/>
                <a:gd name="T13" fmla="*/ 1 h 21"/>
                <a:gd name="T14" fmla="*/ 1 w 9"/>
                <a:gd name="T15" fmla="*/ 1 h 21"/>
                <a:gd name="T16" fmla="*/ 1 w 9"/>
                <a:gd name="T17" fmla="*/ 1 h 21"/>
                <a:gd name="T18" fmla="*/ 1 w 9"/>
                <a:gd name="T19" fmla="*/ 1 h 21"/>
                <a:gd name="T20" fmla="*/ 1 w 9"/>
                <a:gd name="T21" fmla="*/ 1 h 21"/>
                <a:gd name="T22" fmla="*/ 1 w 9"/>
                <a:gd name="T23" fmla="*/ 1 h 21"/>
                <a:gd name="T24" fmla="*/ 1 w 9"/>
                <a:gd name="T25" fmla="*/ 1 h 21"/>
                <a:gd name="T26" fmla="*/ 1 w 9"/>
                <a:gd name="T27" fmla="*/ 1 h 21"/>
                <a:gd name="T28" fmla="*/ 1 w 9"/>
                <a:gd name="T29" fmla="*/ 1 h 21"/>
                <a:gd name="T30" fmla="*/ 1 w 9"/>
                <a:gd name="T31" fmla="*/ 1 h 21"/>
                <a:gd name="T32" fmla="*/ 1 w 9"/>
                <a:gd name="T33" fmla="*/ 1 h 21"/>
                <a:gd name="T34" fmla="*/ 1 w 9"/>
                <a:gd name="T35" fmla="*/ 1 h 21"/>
                <a:gd name="T36" fmla="*/ 1 w 9"/>
                <a:gd name="T37" fmla="*/ 1 h 21"/>
                <a:gd name="T38" fmla="*/ 1 w 9"/>
                <a:gd name="T39" fmla="*/ 1 h 21"/>
                <a:gd name="T40" fmla="*/ 1 w 9"/>
                <a:gd name="T41" fmla="*/ 1 h 21"/>
                <a:gd name="T42" fmla="*/ 0 w 9"/>
                <a:gd name="T43" fmla="*/ 1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21"/>
                <a:gd name="T68" fmla="*/ 9 w 9"/>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21">
                  <a:moveTo>
                    <a:pt x="8" y="0"/>
                  </a:moveTo>
                  <a:lnTo>
                    <a:pt x="8" y="1"/>
                  </a:lnTo>
                  <a:lnTo>
                    <a:pt x="9" y="1"/>
                  </a:lnTo>
                  <a:lnTo>
                    <a:pt x="9" y="2"/>
                  </a:lnTo>
                  <a:lnTo>
                    <a:pt x="9" y="4"/>
                  </a:lnTo>
                  <a:lnTo>
                    <a:pt x="9" y="5"/>
                  </a:lnTo>
                  <a:lnTo>
                    <a:pt x="9" y="6"/>
                  </a:lnTo>
                  <a:lnTo>
                    <a:pt x="9" y="8"/>
                  </a:lnTo>
                  <a:lnTo>
                    <a:pt x="9" y="10"/>
                  </a:lnTo>
                  <a:lnTo>
                    <a:pt x="8" y="10"/>
                  </a:lnTo>
                  <a:lnTo>
                    <a:pt x="8" y="11"/>
                  </a:lnTo>
                  <a:lnTo>
                    <a:pt x="8" y="12"/>
                  </a:lnTo>
                  <a:lnTo>
                    <a:pt x="7" y="13"/>
                  </a:lnTo>
                  <a:lnTo>
                    <a:pt x="7" y="14"/>
                  </a:lnTo>
                  <a:lnTo>
                    <a:pt x="5" y="14"/>
                  </a:lnTo>
                  <a:lnTo>
                    <a:pt x="5" y="15"/>
                  </a:lnTo>
                  <a:lnTo>
                    <a:pt x="4" y="16"/>
                  </a:lnTo>
                  <a:lnTo>
                    <a:pt x="4" y="18"/>
                  </a:lnTo>
                  <a:lnTo>
                    <a:pt x="2" y="18"/>
                  </a:lnTo>
                  <a:lnTo>
                    <a:pt x="2" y="20"/>
                  </a:lnTo>
                  <a:lnTo>
                    <a:pt x="1" y="20"/>
                  </a:lnTo>
                  <a:lnTo>
                    <a:pt x="0" y="21"/>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6" name="Freeform 429"/>
            <p:cNvSpPr>
              <a:spLocks noChangeArrowheads="1"/>
            </p:cNvSpPr>
            <p:nvPr/>
          </p:nvSpPr>
          <p:spPr bwMode="auto">
            <a:xfrm>
              <a:off x="1374" y="2032"/>
              <a:ext cx="15" cy="7"/>
            </a:xfrm>
            <a:custGeom>
              <a:avLst/>
              <a:gdLst>
                <a:gd name="T0" fmla="*/ 1 w 28"/>
                <a:gd name="T1" fmla="*/ 0 h 14"/>
                <a:gd name="T2" fmla="*/ 1 w 28"/>
                <a:gd name="T3" fmla="*/ 1 h 14"/>
                <a:gd name="T4" fmla="*/ 1 w 28"/>
                <a:gd name="T5" fmla="*/ 1 h 14"/>
                <a:gd name="T6" fmla="*/ 1 w 28"/>
                <a:gd name="T7" fmla="*/ 1 h 14"/>
                <a:gd name="T8" fmla="*/ 1 w 28"/>
                <a:gd name="T9" fmla="*/ 1 h 14"/>
                <a:gd name="T10" fmla="*/ 1 w 28"/>
                <a:gd name="T11" fmla="*/ 1 h 14"/>
                <a:gd name="T12" fmla="*/ 1 w 28"/>
                <a:gd name="T13" fmla="*/ 1 h 14"/>
                <a:gd name="T14" fmla="*/ 1 w 28"/>
                <a:gd name="T15" fmla="*/ 1 h 14"/>
                <a:gd name="T16" fmla="*/ 1 w 28"/>
                <a:gd name="T17" fmla="*/ 1 h 14"/>
                <a:gd name="T18" fmla="*/ 1 w 28"/>
                <a:gd name="T19" fmla="*/ 1 h 14"/>
                <a:gd name="T20" fmla="*/ 1 w 28"/>
                <a:gd name="T21" fmla="*/ 1 h 14"/>
                <a:gd name="T22" fmla="*/ 1 w 28"/>
                <a:gd name="T23" fmla="*/ 1 h 14"/>
                <a:gd name="T24" fmla="*/ 1 w 28"/>
                <a:gd name="T25" fmla="*/ 1 h 14"/>
                <a:gd name="T26" fmla="*/ 1 w 28"/>
                <a:gd name="T27" fmla="*/ 1 h 14"/>
                <a:gd name="T28" fmla="*/ 1 w 28"/>
                <a:gd name="T29" fmla="*/ 1 h 14"/>
                <a:gd name="T30" fmla="*/ 1 w 28"/>
                <a:gd name="T31" fmla="*/ 1 h 14"/>
                <a:gd name="T32" fmla="*/ 1 w 28"/>
                <a:gd name="T33" fmla="*/ 1 h 14"/>
                <a:gd name="T34" fmla="*/ 1 w 28"/>
                <a:gd name="T35" fmla="*/ 1 h 14"/>
                <a:gd name="T36" fmla="*/ 1 w 28"/>
                <a:gd name="T37" fmla="*/ 1 h 14"/>
                <a:gd name="T38" fmla="*/ 1 w 28"/>
                <a:gd name="T39" fmla="*/ 1 h 14"/>
                <a:gd name="T40" fmla="*/ 1 w 28"/>
                <a:gd name="T41" fmla="*/ 1 h 14"/>
                <a:gd name="T42" fmla="*/ 1 w 28"/>
                <a:gd name="T43" fmla="*/ 1 h 14"/>
                <a:gd name="T44" fmla="*/ 1 w 28"/>
                <a:gd name="T45" fmla="*/ 1 h 14"/>
                <a:gd name="T46" fmla="*/ 1 w 28"/>
                <a:gd name="T47" fmla="*/ 1 h 14"/>
                <a:gd name="T48" fmla="*/ 1 w 28"/>
                <a:gd name="T49" fmla="*/ 1 h 14"/>
                <a:gd name="T50" fmla="*/ 1 w 28"/>
                <a:gd name="T51" fmla="*/ 1 h 14"/>
                <a:gd name="T52" fmla="*/ 1 w 28"/>
                <a:gd name="T53" fmla="*/ 1 h 14"/>
                <a:gd name="T54" fmla="*/ 1 w 28"/>
                <a:gd name="T55" fmla="*/ 1 h 14"/>
                <a:gd name="T56" fmla="*/ 1 w 28"/>
                <a:gd name="T57" fmla="*/ 1 h 14"/>
                <a:gd name="T58" fmla="*/ 0 w 28"/>
                <a:gd name="T59" fmla="*/ 1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14"/>
                <a:gd name="T92" fmla="*/ 28 w 28"/>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14">
                  <a:moveTo>
                    <a:pt x="28" y="0"/>
                  </a:moveTo>
                  <a:lnTo>
                    <a:pt x="28" y="1"/>
                  </a:lnTo>
                  <a:lnTo>
                    <a:pt x="27" y="1"/>
                  </a:lnTo>
                  <a:lnTo>
                    <a:pt x="25" y="2"/>
                  </a:lnTo>
                  <a:lnTo>
                    <a:pt x="24" y="2"/>
                  </a:lnTo>
                  <a:lnTo>
                    <a:pt x="24" y="4"/>
                  </a:lnTo>
                  <a:lnTo>
                    <a:pt x="23" y="4"/>
                  </a:lnTo>
                  <a:lnTo>
                    <a:pt x="23" y="5"/>
                  </a:lnTo>
                  <a:lnTo>
                    <a:pt x="22" y="5"/>
                  </a:lnTo>
                  <a:lnTo>
                    <a:pt x="19" y="6"/>
                  </a:lnTo>
                  <a:lnTo>
                    <a:pt x="18" y="6"/>
                  </a:lnTo>
                  <a:lnTo>
                    <a:pt x="18" y="7"/>
                  </a:lnTo>
                  <a:lnTo>
                    <a:pt x="17" y="7"/>
                  </a:lnTo>
                  <a:lnTo>
                    <a:pt x="17" y="10"/>
                  </a:lnTo>
                  <a:lnTo>
                    <a:pt x="16" y="10"/>
                  </a:lnTo>
                  <a:lnTo>
                    <a:pt x="14" y="10"/>
                  </a:lnTo>
                  <a:lnTo>
                    <a:pt x="12" y="10"/>
                  </a:lnTo>
                  <a:lnTo>
                    <a:pt x="12" y="12"/>
                  </a:lnTo>
                  <a:lnTo>
                    <a:pt x="11" y="12"/>
                  </a:lnTo>
                  <a:lnTo>
                    <a:pt x="10" y="12"/>
                  </a:lnTo>
                  <a:lnTo>
                    <a:pt x="8" y="13"/>
                  </a:lnTo>
                  <a:lnTo>
                    <a:pt x="6" y="13"/>
                  </a:lnTo>
                  <a:lnTo>
                    <a:pt x="5" y="13"/>
                  </a:lnTo>
                  <a:lnTo>
                    <a:pt x="4" y="13"/>
                  </a:lnTo>
                  <a:lnTo>
                    <a:pt x="4" y="14"/>
                  </a:lnTo>
                  <a:lnTo>
                    <a:pt x="3" y="14"/>
                  </a:lnTo>
                  <a:lnTo>
                    <a:pt x="1" y="14"/>
                  </a:lnTo>
                  <a:lnTo>
                    <a:pt x="0" y="1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7" name="Line 430"/>
            <p:cNvSpPr>
              <a:spLocks noChangeShapeType="1"/>
            </p:cNvSpPr>
            <p:nvPr/>
          </p:nvSpPr>
          <p:spPr bwMode="auto">
            <a:xfrm flipV="1">
              <a:off x="1374" y="2020"/>
              <a:ext cx="18" cy="2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18" name="Freeform 431"/>
            <p:cNvSpPr>
              <a:spLocks noChangeArrowheads="1"/>
            </p:cNvSpPr>
            <p:nvPr/>
          </p:nvSpPr>
          <p:spPr bwMode="auto">
            <a:xfrm>
              <a:off x="1358" y="2014"/>
              <a:ext cx="42" cy="30"/>
            </a:xfrm>
            <a:custGeom>
              <a:avLst/>
              <a:gdLst>
                <a:gd name="T0" fmla="*/ 2 w 76"/>
                <a:gd name="T1" fmla="*/ 2 h 54"/>
                <a:gd name="T2" fmla="*/ 2 w 76"/>
                <a:gd name="T3" fmla="*/ 2 h 54"/>
                <a:gd name="T4" fmla="*/ 0 w 76"/>
                <a:gd name="T5" fmla="*/ 2 h 54"/>
                <a:gd name="T6" fmla="*/ 2 w 76"/>
                <a:gd name="T7" fmla="*/ 1 h 54"/>
                <a:gd name="T8" fmla="*/ 3 w 76"/>
                <a:gd name="T9" fmla="*/ 0 h 54"/>
                <a:gd name="T10" fmla="*/ 0 60000 65536"/>
                <a:gd name="T11" fmla="*/ 0 60000 65536"/>
                <a:gd name="T12" fmla="*/ 0 60000 65536"/>
                <a:gd name="T13" fmla="*/ 0 60000 65536"/>
                <a:gd name="T14" fmla="*/ 0 60000 65536"/>
                <a:gd name="T15" fmla="*/ 0 w 76"/>
                <a:gd name="T16" fmla="*/ 0 h 54"/>
                <a:gd name="T17" fmla="*/ 76 w 76"/>
                <a:gd name="T18" fmla="*/ 54 h 54"/>
              </a:gdLst>
              <a:ahLst/>
              <a:cxnLst>
                <a:cxn ang="T10">
                  <a:pos x="T0" y="T1"/>
                </a:cxn>
                <a:cxn ang="T11">
                  <a:pos x="T2" y="T3"/>
                </a:cxn>
                <a:cxn ang="T12">
                  <a:pos x="T4" y="T5"/>
                </a:cxn>
                <a:cxn ang="T13">
                  <a:pos x="T6" y="T7"/>
                </a:cxn>
                <a:cxn ang="T14">
                  <a:pos x="T8" y="T9"/>
                </a:cxn>
              </a:cxnLst>
              <a:rect l="T15" t="T16" r="T17" b="T18"/>
              <a:pathLst>
                <a:path w="76" h="54">
                  <a:moveTo>
                    <a:pt x="47" y="43"/>
                  </a:moveTo>
                  <a:lnTo>
                    <a:pt x="38" y="54"/>
                  </a:lnTo>
                  <a:lnTo>
                    <a:pt x="0" y="54"/>
                  </a:lnTo>
                  <a:lnTo>
                    <a:pt x="41" y="9"/>
                  </a:lnTo>
                  <a:lnTo>
                    <a:pt x="76"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19" name="Line 432"/>
            <p:cNvSpPr>
              <a:spLocks noChangeShapeType="1"/>
            </p:cNvSpPr>
            <p:nvPr/>
          </p:nvSpPr>
          <p:spPr bwMode="auto">
            <a:xfrm flipH="1" flipV="1">
              <a:off x="1271" y="1905"/>
              <a:ext cx="80" cy="6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0" name="Line 433"/>
            <p:cNvSpPr>
              <a:spLocks noChangeShapeType="1"/>
            </p:cNvSpPr>
            <p:nvPr/>
          </p:nvSpPr>
          <p:spPr bwMode="auto">
            <a:xfrm flipH="1" flipV="1">
              <a:off x="1266" y="1906"/>
              <a:ext cx="81" cy="6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1" name="Freeform 434"/>
            <p:cNvSpPr>
              <a:spLocks noChangeArrowheads="1"/>
            </p:cNvSpPr>
            <p:nvPr/>
          </p:nvSpPr>
          <p:spPr bwMode="auto">
            <a:xfrm>
              <a:off x="1262" y="1899"/>
              <a:ext cx="11" cy="11"/>
            </a:xfrm>
            <a:custGeom>
              <a:avLst/>
              <a:gdLst>
                <a:gd name="T0" fmla="*/ 1 w 22"/>
                <a:gd name="T1" fmla="*/ 1 h 20"/>
                <a:gd name="T2" fmla="*/ 1 w 22"/>
                <a:gd name="T3" fmla="*/ 0 h 20"/>
                <a:gd name="T4" fmla="*/ 0 w 22"/>
                <a:gd name="T5" fmla="*/ 1 h 20"/>
                <a:gd name="T6" fmla="*/ 1 w 22"/>
                <a:gd name="T7" fmla="*/ 1 h 20"/>
                <a:gd name="T8" fmla="*/ 1 w 22"/>
                <a:gd name="T9" fmla="*/ 1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22" y="12"/>
                  </a:moveTo>
                  <a:lnTo>
                    <a:pt x="8" y="0"/>
                  </a:lnTo>
                  <a:lnTo>
                    <a:pt x="0" y="7"/>
                  </a:lnTo>
                  <a:lnTo>
                    <a:pt x="14" y="20"/>
                  </a:lnTo>
                  <a:lnTo>
                    <a:pt x="22" y="12"/>
                  </a:lnTo>
                  <a:close/>
                </a:path>
              </a:pathLst>
            </a:custGeom>
            <a:solidFill>
              <a:srgbClr val="FFFFFF"/>
            </a:solidFill>
            <a:ln w="14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22" name="Line 435"/>
            <p:cNvSpPr>
              <a:spLocks noChangeShapeType="1"/>
            </p:cNvSpPr>
            <p:nvPr/>
          </p:nvSpPr>
          <p:spPr bwMode="auto">
            <a:xfrm flipH="1">
              <a:off x="1340" y="1974"/>
              <a:ext cx="10" cy="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3" name="Freeform 436"/>
            <p:cNvSpPr>
              <a:spLocks noChangeArrowheads="1"/>
            </p:cNvSpPr>
            <p:nvPr/>
          </p:nvSpPr>
          <p:spPr bwMode="auto">
            <a:xfrm>
              <a:off x="1327" y="1958"/>
              <a:ext cx="5" cy="30"/>
            </a:xfrm>
            <a:custGeom>
              <a:avLst/>
              <a:gdLst>
                <a:gd name="T0" fmla="*/ 0 w 11"/>
                <a:gd name="T1" fmla="*/ 0 h 53"/>
                <a:gd name="T2" fmla="*/ 0 w 11"/>
                <a:gd name="T3" fmla="*/ 3 h 53"/>
                <a:gd name="T4" fmla="*/ 0 w 11"/>
                <a:gd name="T5" fmla="*/ 2 h 53"/>
                <a:gd name="T6" fmla="*/ 0 w 11"/>
                <a:gd name="T7" fmla="*/ 1 h 53"/>
                <a:gd name="T8" fmla="*/ 0 60000 65536"/>
                <a:gd name="T9" fmla="*/ 0 60000 65536"/>
                <a:gd name="T10" fmla="*/ 0 60000 65536"/>
                <a:gd name="T11" fmla="*/ 0 60000 65536"/>
                <a:gd name="T12" fmla="*/ 0 w 11"/>
                <a:gd name="T13" fmla="*/ 0 h 53"/>
                <a:gd name="T14" fmla="*/ 11 w 11"/>
                <a:gd name="T15" fmla="*/ 53 h 53"/>
              </a:gdLst>
              <a:ahLst/>
              <a:cxnLst>
                <a:cxn ang="T8">
                  <a:pos x="T0" y="T1"/>
                </a:cxn>
                <a:cxn ang="T9">
                  <a:pos x="T2" y="T3"/>
                </a:cxn>
                <a:cxn ang="T10">
                  <a:pos x="T4" y="T5"/>
                </a:cxn>
                <a:cxn ang="T11">
                  <a:pos x="T6" y="T7"/>
                </a:cxn>
              </a:cxnLst>
              <a:rect l="T12" t="T13" r="T14" b="T15"/>
              <a:pathLst>
                <a:path w="11" h="53">
                  <a:moveTo>
                    <a:pt x="0" y="0"/>
                  </a:moveTo>
                  <a:lnTo>
                    <a:pt x="8" y="53"/>
                  </a:lnTo>
                  <a:lnTo>
                    <a:pt x="11" y="52"/>
                  </a:lnTo>
                  <a:lnTo>
                    <a:pt x="8" y="6"/>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24" name="Freeform 437"/>
            <p:cNvSpPr>
              <a:spLocks noChangeArrowheads="1"/>
            </p:cNvSpPr>
            <p:nvPr/>
          </p:nvSpPr>
          <p:spPr bwMode="auto">
            <a:xfrm>
              <a:off x="1334" y="1964"/>
              <a:ext cx="7" cy="14"/>
            </a:xfrm>
            <a:custGeom>
              <a:avLst/>
              <a:gdLst>
                <a:gd name="T0" fmla="*/ 1 w 14"/>
                <a:gd name="T1" fmla="*/ 1 h 27"/>
                <a:gd name="T2" fmla="*/ 1 w 14"/>
                <a:gd name="T3" fmla="*/ 1 h 27"/>
                <a:gd name="T4" fmla="*/ 1 w 14"/>
                <a:gd name="T5" fmla="*/ 1 h 27"/>
                <a:gd name="T6" fmla="*/ 0 w 14"/>
                <a:gd name="T7" fmla="*/ 0 h 27"/>
                <a:gd name="T8" fmla="*/ 0 60000 65536"/>
                <a:gd name="T9" fmla="*/ 0 60000 65536"/>
                <a:gd name="T10" fmla="*/ 0 60000 65536"/>
                <a:gd name="T11" fmla="*/ 0 60000 65536"/>
                <a:gd name="T12" fmla="*/ 0 w 14"/>
                <a:gd name="T13" fmla="*/ 0 h 27"/>
                <a:gd name="T14" fmla="*/ 14 w 14"/>
                <a:gd name="T15" fmla="*/ 27 h 27"/>
              </a:gdLst>
              <a:ahLst/>
              <a:cxnLst>
                <a:cxn ang="T8">
                  <a:pos x="T0" y="T1"/>
                </a:cxn>
                <a:cxn ang="T9">
                  <a:pos x="T2" y="T3"/>
                </a:cxn>
                <a:cxn ang="T10">
                  <a:pos x="T4" y="T5"/>
                </a:cxn>
                <a:cxn ang="T11">
                  <a:pos x="T6" y="T7"/>
                </a:cxn>
              </a:cxnLst>
              <a:rect l="T12" t="T13" r="T14" b="T15"/>
              <a:pathLst>
                <a:path w="14" h="27">
                  <a:moveTo>
                    <a:pt x="8" y="7"/>
                  </a:moveTo>
                  <a:lnTo>
                    <a:pt x="14" y="26"/>
                  </a:lnTo>
                  <a:lnTo>
                    <a:pt x="10" y="27"/>
                  </a:lnTo>
                  <a:lnTo>
                    <a:pt x="0" y="0"/>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25" name="Line 438"/>
            <p:cNvSpPr>
              <a:spLocks noChangeShapeType="1"/>
            </p:cNvSpPr>
            <p:nvPr/>
          </p:nvSpPr>
          <p:spPr bwMode="auto">
            <a:xfrm flipH="1">
              <a:off x="1330" y="1979"/>
              <a:ext cx="9"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6" name="Freeform 439"/>
            <p:cNvSpPr>
              <a:spLocks noChangeArrowheads="1"/>
            </p:cNvSpPr>
            <p:nvPr/>
          </p:nvSpPr>
          <p:spPr bwMode="auto">
            <a:xfrm>
              <a:off x="1329" y="1954"/>
              <a:ext cx="6" cy="8"/>
            </a:xfrm>
            <a:custGeom>
              <a:avLst/>
              <a:gdLst>
                <a:gd name="T0" fmla="*/ 1 w 12"/>
                <a:gd name="T1" fmla="*/ 1 h 16"/>
                <a:gd name="T2" fmla="*/ 1 w 12"/>
                <a:gd name="T3" fmla="*/ 1 h 16"/>
                <a:gd name="T4" fmla="*/ 1 w 12"/>
                <a:gd name="T5" fmla="*/ 0 h 16"/>
                <a:gd name="T6" fmla="*/ 0 w 12"/>
                <a:gd name="T7" fmla="*/ 1 h 16"/>
                <a:gd name="T8" fmla="*/ 0 60000 65536"/>
                <a:gd name="T9" fmla="*/ 0 60000 65536"/>
                <a:gd name="T10" fmla="*/ 0 60000 65536"/>
                <a:gd name="T11" fmla="*/ 0 60000 65536"/>
                <a:gd name="T12" fmla="*/ 0 w 12"/>
                <a:gd name="T13" fmla="*/ 0 h 16"/>
                <a:gd name="T14" fmla="*/ 12 w 12"/>
                <a:gd name="T15" fmla="*/ 16 h 16"/>
              </a:gdLst>
              <a:ahLst/>
              <a:cxnLst>
                <a:cxn ang="T8">
                  <a:pos x="T0" y="T1"/>
                </a:cxn>
                <a:cxn ang="T9">
                  <a:pos x="T2" y="T3"/>
                </a:cxn>
                <a:cxn ang="T10">
                  <a:pos x="T4" y="T5"/>
                </a:cxn>
                <a:cxn ang="T11">
                  <a:pos x="T6" y="T7"/>
                </a:cxn>
              </a:cxnLst>
              <a:rect l="T12" t="T13" r="T14" b="T15"/>
              <a:pathLst>
                <a:path w="12" h="16">
                  <a:moveTo>
                    <a:pt x="12" y="16"/>
                  </a:moveTo>
                  <a:lnTo>
                    <a:pt x="8" y="3"/>
                  </a:lnTo>
                  <a:lnTo>
                    <a:pt x="6" y="0"/>
                  </a:lnTo>
                  <a:lnTo>
                    <a:pt x="0" y="4"/>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27" name="Line 440"/>
            <p:cNvSpPr>
              <a:spLocks noChangeShapeType="1"/>
            </p:cNvSpPr>
            <p:nvPr/>
          </p:nvSpPr>
          <p:spPr bwMode="auto">
            <a:xfrm flipH="1">
              <a:off x="1347" y="1979"/>
              <a:ext cx="6" cy="1"/>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8" name="Line 441"/>
            <p:cNvSpPr>
              <a:spLocks noChangeShapeType="1"/>
            </p:cNvSpPr>
            <p:nvPr/>
          </p:nvSpPr>
          <p:spPr bwMode="auto">
            <a:xfrm flipH="1">
              <a:off x="1348" y="1983"/>
              <a:ext cx="7" cy="2"/>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29" name="Line 442"/>
            <p:cNvSpPr>
              <a:spLocks noChangeShapeType="1"/>
            </p:cNvSpPr>
            <p:nvPr/>
          </p:nvSpPr>
          <p:spPr bwMode="auto">
            <a:xfrm flipH="1">
              <a:off x="1352" y="1991"/>
              <a:ext cx="4"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0" name="Freeform 443"/>
            <p:cNvSpPr>
              <a:spLocks noChangeArrowheads="1"/>
            </p:cNvSpPr>
            <p:nvPr/>
          </p:nvSpPr>
          <p:spPr bwMode="auto">
            <a:xfrm>
              <a:off x="1367" y="1921"/>
              <a:ext cx="36" cy="55"/>
            </a:xfrm>
            <a:custGeom>
              <a:avLst/>
              <a:gdLst>
                <a:gd name="T0" fmla="*/ 0 w 67"/>
                <a:gd name="T1" fmla="*/ 4 h 98"/>
                <a:gd name="T2" fmla="*/ 1 w 67"/>
                <a:gd name="T3" fmla="*/ 3 h 98"/>
                <a:gd name="T4" fmla="*/ 3 w 67"/>
                <a:gd name="T5" fmla="*/ 0 h 98"/>
                <a:gd name="T6" fmla="*/ 3 w 67"/>
                <a:gd name="T7" fmla="*/ 1 h 98"/>
                <a:gd name="T8" fmla="*/ 1 w 67"/>
                <a:gd name="T9" fmla="*/ 3 h 98"/>
                <a:gd name="T10" fmla="*/ 0 w 67"/>
                <a:gd name="T11" fmla="*/ 4 h 98"/>
                <a:gd name="T12" fmla="*/ 0 60000 65536"/>
                <a:gd name="T13" fmla="*/ 0 60000 65536"/>
                <a:gd name="T14" fmla="*/ 0 60000 65536"/>
                <a:gd name="T15" fmla="*/ 0 60000 65536"/>
                <a:gd name="T16" fmla="*/ 0 60000 65536"/>
                <a:gd name="T17" fmla="*/ 0 60000 65536"/>
                <a:gd name="T18" fmla="*/ 0 w 67"/>
                <a:gd name="T19" fmla="*/ 0 h 98"/>
                <a:gd name="T20" fmla="*/ 67 w 67"/>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67" h="98">
                  <a:moveTo>
                    <a:pt x="0" y="98"/>
                  </a:moveTo>
                  <a:lnTo>
                    <a:pt x="6" y="64"/>
                  </a:lnTo>
                  <a:lnTo>
                    <a:pt x="64" y="0"/>
                  </a:lnTo>
                  <a:lnTo>
                    <a:pt x="67" y="1"/>
                  </a:lnTo>
                  <a:lnTo>
                    <a:pt x="9" y="68"/>
                  </a:lnTo>
                  <a:lnTo>
                    <a:pt x="2" y="9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31" name="Freeform 444"/>
            <p:cNvSpPr>
              <a:spLocks noChangeArrowheads="1"/>
            </p:cNvSpPr>
            <p:nvPr/>
          </p:nvSpPr>
          <p:spPr bwMode="auto">
            <a:xfrm>
              <a:off x="1375" y="1923"/>
              <a:ext cx="28" cy="60"/>
            </a:xfrm>
            <a:custGeom>
              <a:avLst/>
              <a:gdLst>
                <a:gd name="T0" fmla="*/ 2 w 52"/>
                <a:gd name="T1" fmla="*/ 0 h 109"/>
                <a:gd name="T2" fmla="*/ 1 w 52"/>
                <a:gd name="T3" fmla="*/ 4 h 109"/>
                <a:gd name="T4" fmla="*/ 0 w 52"/>
                <a:gd name="T5" fmla="*/ 4 h 109"/>
                <a:gd name="T6" fmla="*/ 0 60000 65536"/>
                <a:gd name="T7" fmla="*/ 0 60000 65536"/>
                <a:gd name="T8" fmla="*/ 0 60000 65536"/>
                <a:gd name="T9" fmla="*/ 0 w 52"/>
                <a:gd name="T10" fmla="*/ 0 h 109"/>
                <a:gd name="T11" fmla="*/ 52 w 52"/>
                <a:gd name="T12" fmla="*/ 109 h 109"/>
              </a:gdLst>
              <a:ahLst/>
              <a:cxnLst>
                <a:cxn ang="T6">
                  <a:pos x="T0" y="T1"/>
                </a:cxn>
                <a:cxn ang="T7">
                  <a:pos x="T2" y="T3"/>
                </a:cxn>
                <a:cxn ang="T8">
                  <a:pos x="T4" y="T5"/>
                </a:cxn>
              </a:cxnLst>
              <a:rect l="T9" t="T10" r="T11" b="T12"/>
              <a:pathLst>
                <a:path w="52" h="109">
                  <a:moveTo>
                    <a:pt x="52" y="0"/>
                  </a:moveTo>
                  <a:lnTo>
                    <a:pt x="27" y="85"/>
                  </a:lnTo>
                  <a:lnTo>
                    <a:pt x="0" y="109"/>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32" name="Line 445"/>
            <p:cNvSpPr>
              <a:spLocks noChangeShapeType="1"/>
            </p:cNvSpPr>
            <p:nvPr/>
          </p:nvSpPr>
          <p:spPr bwMode="auto">
            <a:xfrm flipH="1">
              <a:off x="1381" y="1932"/>
              <a:ext cx="15" cy="4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3" name="Line 446"/>
            <p:cNvSpPr>
              <a:spLocks noChangeShapeType="1"/>
            </p:cNvSpPr>
            <p:nvPr/>
          </p:nvSpPr>
          <p:spPr bwMode="auto">
            <a:xfrm flipH="1">
              <a:off x="1380" y="1933"/>
              <a:ext cx="15" cy="4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4" name="Line 447"/>
            <p:cNvSpPr>
              <a:spLocks noChangeShapeType="1"/>
            </p:cNvSpPr>
            <p:nvPr/>
          </p:nvSpPr>
          <p:spPr bwMode="auto">
            <a:xfrm flipH="1">
              <a:off x="1376" y="1943"/>
              <a:ext cx="10" cy="3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5" name="Line 448"/>
            <p:cNvSpPr>
              <a:spLocks noChangeShapeType="1"/>
            </p:cNvSpPr>
            <p:nvPr/>
          </p:nvSpPr>
          <p:spPr bwMode="auto">
            <a:xfrm flipH="1">
              <a:off x="1373" y="1945"/>
              <a:ext cx="10" cy="39"/>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6" name="Line 449"/>
            <p:cNvSpPr>
              <a:spLocks noChangeShapeType="1"/>
            </p:cNvSpPr>
            <p:nvPr/>
          </p:nvSpPr>
          <p:spPr bwMode="auto">
            <a:xfrm flipH="1">
              <a:off x="1371" y="1951"/>
              <a:ext cx="7" cy="2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7" name="Line 450"/>
            <p:cNvSpPr>
              <a:spLocks noChangeShapeType="1"/>
            </p:cNvSpPr>
            <p:nvPr/>
          </p:nvSpPr>
          <p:spPr bwMode="auto">
            <a:xfrm flipH="1">
              <a:off x="1370" y="1953"/>
              <a:ext cx="7" cy="24"/>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8" name="Line 451"/>
            <p:cNvSpPr>
              <a:spLocks noChangeShapeType="1"/>
            </p:cNvSpPr>
            <p:nvPr/>
          </p:nvSpPr>
          <p:spPr bwMode="auto">
            <a:xfrm flipH="1">
              <a:off x="1386" y="1953"/>
              <a:ext cx="10" cy="8"/>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39" name="Line 452"/>
            <p:cNvSpPr>
              <a:spLocks noChangeShapeType="1"/>
            </p:cNvSpPr>
            <p:nvPr/>
          </p:nvSpPr>
          <p:spPr bwMode="auto">
            <a:xfrm flipH="1">
              <a:off x="1378" y="1962"/>
              <a:ext cx="8" cy="6"/>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0" name="Line 453"/>
            <p:cNvSpPr>
              <a:spLocks noChangeShapeType="1"/>
            </p:cNvSpPr>
            <p:nvPr/>
          </p:nvSpPr>
          <p:spPr bwMode="auto">
            <a:xfrm flipH="1">
              <a:off x="1371" y="1971"/>
              <a:ext cx="7" cy="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1" name="Line 454"/>
            <p:cNvSpPr>
              <a:spLocks noChangeShapeType="1"/>
            </p:cNvSpPr>
            <p:nvPr/>
          </p:nvSpPr>
          <p:spPr bwMode="auto">
            <a:xfrm flipH="1">
              <a:off x="1386" y="1951"/>
              <a:ext cx="10" cy="7"/>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2" name="Line 455"/>
            <p:cNvSpPr>
              <a:spLocks noChangeShapeType="1"/>
            </p:cNvSpPr>
            <p:nvPr/>
          </p:nvSpPr>
          <p:spPr bwMode="auto">
            <a:xfrm flipH="1">
              <a:off x="1379" y="1962"/>
              <a:ext cx="8" cy="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3" name="Line 456"/>
            <p:cNvSpPr>
              <a:spLocks noChangeShapeType="1"/>
            </p:cNvSpPr>
            <p:nvPr/>
          </p:nvSpPr>
          <p:spPr bwMode="auto">
            <a:xfrm flipH="1">
              <a:off x="1371" y="1970"/>
              <a:ext cx="8" cy="5"/>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4" name="Line 457"/>
            <p:cNvSpPr>
              <a:spLocks noChangeShapeType="1"/>
            </p:cNvSpPr>
            <p:nvPr/>
          </p:nvSpPr>
          <p:spPr bwMode="auto">
            <a:xfrm flipH="1">
              <a:off x="1370" y="1976"/>
              <a:ext cx="2" cy="0"/>
            </a:xfrm>
            <a:prstGeom prst="line">
              <a:avLst/>
            </a:prstGeom>
            <a:noFill/>
            <a:ln w="1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solidFill>
                  <a:srgbClr val="0000CC"/>
                </a:solidFill>
              </a:endParaRPr>
            </a:p>
          </p:txBody>
        </p:sp>
        <p:sp>
          <p:nvSpPr>
            <p:cNvPr id="245" name="Freeform 458"/>
            <p:cNvSpPr>
              <a:spLocks noChangeArrowheads="1"/>
            </p:cNvSpPr>
            <p:nvPr/>
          </p:nvSpPr>
          <p:spPr bwMode="auto">
            <a:xfrm>
              <a:off x="1362" y="1965"/>
              <a:ext cx="5" cy="10"/>
            </a:xfrm>
            <a:custGeom>
              <a:avLst/>
              <a:gdLst>
                <a:gd name="T0" fmla="*/ 0 w 11"/>
                <a:gd name="T1" fmla="*/ 0 h 18"/>
                <a:gd name="T2" fmla="*/ 0 w 11"/>
                <a:gd name="T3" fmla="*/ 0 h 18"/>
                <a:gd name="T4" fmla="*/ 0 w 11"/>
                <a:gd name="T5" fmla="*/ 1 h 18"/>
                <a:gd name="T6" fmla="*/ 0 w 11"/>
                <a:gd name="T7" fmla="*/ 1 h 18"/>
                <a:gd name="T8" fmla="*/ 0 w 11"/>
                <a:gd name="T9" fmla="*/ 1 h 18"/>
                <a:gd name="T10" fmla="*/ 0 w 11"/>
                <a:gd name="T11" fmla="*/ 1 h 18"/>
                <a:gd name="T12" fmla="*/ 0 w 11"/>
                <a:gd name="T13" fmla="*/ 1 h 18"/>
                <a:gd name="T14" fmla="*/ 0 w 11"/>
                <a:gd name="T15" fmla="*/ 1 h 18"/>
                <a:gd name="T16" fmla="*/ 0 w 11"/>
                <a:gd name="T17" fmla="*/ 1 h 18"/>
                <a:gd name="T18" fmla="*/ 0 w 11"/>
                <a:gd name="T19" fmla="*/ 1 h 18"/>
                <a:gd name="T20" fmla="*/ 0 w 11"/>
                <a:gd name="T21" fmla="*/ 1 h 18"/>
                <a:gd name="T22" fmla="*/ 0 w 11"/>
                <a:gd name="T23" fmla="*/ 1 h 18"/>
                <a:gd name="T24" fmla="*/ 0 w 11"/>
                <a:gd name="T25" fmla="*/ 1 h 18"/>
                <a:gd name="T26" fmla="*/ 0 w 11"/>
                <a:gd name="T27" fmla="*/ 1 h 18"/>
                <a:gd name="T28" fmla="*/ 0 w 11"/>
                <a:gd name="T29" fmla="*/ 1 h 18"/>
                <a:gd name="T30" fmla="*/ 0 w 11"/>
                <a:gd name="T31" fmla="*/ 1 h 18"/>
                <a:gd name="T32" fmla="*/ 0 w 11"/>
                <a:gd name="T33" fmla="*/ 1 h 18"/>
                <a:gd name="T34" fmla="*/ 0 w 11"/>
                <a:gd name="T35" fmla="*/ 1 h 18"/>
                <a:gd name="T36" fmla="*/ 0 w 11"/>
                <a:gd name="T37" fmla="*/ 1 h 18"/>
                <a:gd name="T38" fmla="*/ 0 w 11"/>
                <a:gd name="T39" fmla="*/ 1 h 18"/>
                <a:gd name="T40" fmla="*/ 0 w 11"/>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8"/>
                <a:gd name="T65" fmla="*/ 11 w 11"/>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8">
                  <a:moveTo>
                    <a:pt x="11" y="0"/>
                  </a:moveTo>
                  <a:lnTo>
                    <a:pt x="10" y="0"/>
                  </a:lnTo>
                  <a:lnTo>
                    <a:pt x="10" y="1"/>
                  </a:lnTo>
                  <a:lnTo>
                    <a:pt x="9" y="1"/>
                  </a:lnTo>
                  <a:lnTo>
                    <a:pt x="6" y="1"/>
                  </a:lnTo>
                  <a:lnTo>
                    <a:pt x="6" y="3"/>
                  </a:lnTo>
                  <a:lnTo>
                    <a:pt x="5" y="3"/>
                  </a:lnTo>
                  <a:lnTo>
                    <a:pt x="5" y="4"/>
                  </a:lnTo>
                  <a:lnTo>
                    <a:pt x="3" y="5"/>
                  </a:lnTo>
                  <a:lnTo>
                    <a:pt x="3" y="6"/>
                  </a:lnTo>
                  <a:lnTo>
                    <a:pt x="2" y="8"/>
                  </a:lnTo>
                  <a:lnTo>
                    <a:pt x="2" y="9"/>
                  </a:lnTo>
                  <a:lnTo>
                    <a:pt x="1" y="9"/>
                  </a:lnTo>
                  <a:lnTo>
                    <a:pt x="1" y="11"/>
                  </a:lnTo>
                  <a:lnTo>
                    <a:pt x="1" y="12"/>
                  </a:lnTo>
                  <a:lnTo>
                    <a:pt x="0" y="12"/>
                  </a:lnTo>
                  <a:lnTo>
                    <a:pt x="0" y="13"/>
                  </a:lnTo>
                  <a:lnTo>
                    <a:pt x="0" y="14"/>
                  </a:lnTo>
                  <a:lnTo>
                    <a:pt x="0" y="15"/>
                  </a:lnTo>
                  <a:lnTo>
                    <a:pt x="0" y="17"/>
                  </a:lnTo>
                  <a:lnTo>
                    <a:pt x="0" y="18"/>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sp>
          <p:nvSpPr>
            <p:cNvPr id="246" name="Freeform 459"/>
            <p:cNvSpPr>
              <a:spLocks noChangeArrowheads="1"/>
            </p:cNvSpPr>
            <p:nvPr/>
          </p:nvSpPr>
          <p:spPr bwMode="auto">
            <a:xfrm>
              <a:off x="1362" y="1966"/>
              <a:ext cx="5" cy="9"/>
            </a:xfrm>
            <a:custGeom>
              <a:avLst/>
              <a:gdLst>
                <a:gd name="T0" fmla="*/ 1 w 10"/>
                <a:gd name="T1" fmla="*/ 0 h 16"/>
                <a:gd name="T2" fmla="*/ 1 w 10"/>
                <a:gd name="T3" fmla="*/ 0 h 16"/>
                <a:gd name="T4" fmla="*/ 1 w 10"/>
                <a:gd name="T5" fmla="*/ 1 h 16"/>
                <a:gd name="T6" fmla="*/ 1 w 10"/>
                <a:gd name="T7" fmla="*/ 1 h 16"/>
                <a:gd name="T8" fmla="*/ 1 w 10"/>
                <a:gd name="T9" fmla="*/ 1 h 16"/>
                <a:gd name="T10" fmla="*/ 1 w 10"/>
                <a:gd name="T11" fmla="*/ 1 h 16"/>
                <a:gd name="T12" fmla="*/ 1 w 10"/>
                <a:gd name="T13" fmla="*/ 1 h 16"/>
                <a:gd name="T14" fmla="*/ 1 w 10"/>
                <a:gd name="T15" fmla="*/ 1 h 16"/>
                <a:gd name="T16" fmla="*/ 1 w 10"/>
                <a:gd name="T17" fmla="*/ 1 h 16"/>
                <a:gd name="T18" fmla="*/ 1 w 10"/>
                <a:gd name="T19" fmla="*/ 1 h 16"/>
                <a:gd name="T20" fmla="*/ 1 w 10"/>
                <a:gd name="T21" fmla="*/ 1 h 16"/>
                <a:gd name="T22" fmla="*/ 1 w 10"/>
                <a:gd name="T23" fmla="*/ 1 h 16"/>
                <a:gd name="T24" fmla="*/ 1 w 10"/>
                <a:gd name="T25" fmla="*/ 1 h 16"/>
                <a:gd name="T26" fmla="*/ 0 w 10"/>
                <a:gd name="T27" fmla="*/ 1 h 16"/>
                <a:gd name="T28" fmla="*/ 0 w 10"/>
                <a:gd name="T29" fmla="*/ 1 h 16"/>
                <a:gd name="T30" fmla="*/ 0 w 10"/>
                <a:gd name="T31" fmla="*/ 1 h 16"/>
                <a:gd name="T32" fmla="*/ 0 w 10"/>
                <a:gd name="T33" fmla="*/ 1 h 16"/>
                <a:gd name="T34" fmla="*/ 0 w 10"/>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6"/>
                <a:gd name="T56" fmla="*/ 10 w 10"/>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6">
                  <a:moveTo>
                    <a:pt x="10" y="0"/>
                  </a:moveTo>
                  <a:lnTo>
                    <a:pt x="9" y="0"/>
                  </a:lnTo>
                  <a:lnTo>
                    <a:pt x="9" y="1"/>
                  </a:lnTo>
                  <a:lnTo>
                    <a:pt x="8" y="1"/>
                  </a:lnTo>
                  <a:lnTo>
                    <a:pt x="5" y="2"/>
                  </a:lnTo>
                  <a:lnTo>
                    <a:pt x="4" y="4"/>
                  </a:lnTo>
                  <a:lnTo>
                    <a:pt x="3" y="5"/>
                  </a:lnTo>
                  <a:lnTo>
                    <a:pt x="3" y="6"/>
                  </a:lnTo>
                  <a:lnTo>
                    <a:pt x="2" y="6"/>
                  </a:lnTo>
                  <a:lnTo>
                    <a:pt x="2" y="7"/>
                  </a:lnTo>
                  <a:lnTo>
                    <a:pt x="1" y="7"/>
                  </a:lnTo>
                  <a:lnTo>
                    <a:pt x="1" y="9"/>
                  </a:lnTo>
                  <a:lnTo>
                    <a:pt x="1" y="11"/>
                  </a:lnTo>
                  <a:lnTo>
                    <a:pt x="0" y="11"/>
                  </a:lnTo>
                  <a:lnTo>
                    <a:pt x="0" y="12"/>
                  </a:lnTo>
                  <a:lnTo>
                    <a:pt x="0" y="14"/>
                  </a:lnTo>
                  <a:lnTo>
                    <a:pt x="0" y="15"/>
                  </a:lnTo>
                  <a:lnTo>
                    <a:pt x="0" y="16"/>
                  </a:lnTo>
                </a:path>
              </a:pathLst>
            </a:custGeom>
            <a:noFill/>
            <a:ln w="144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CC"/>
                </a:solidFill>
              </a:endParaRPr>
            </a:p>
          </p:txBody>
        </p:sp>
      </p:grpSp>
    </p:spTree>
    <p:extLst>
      <p:ext uri="{BB962C8B-B14F-4D97-AF65-F5344CB8AC3E}">
        <p14:creationId xmlns:p14="http://schemas.microsoft.com/office/powerpoint/2010/main" val="3427219716"/>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dirty="0" smtClean="0">
                <a:solidFill>
                  <a:srgbClr val="FFFF00"/>
                </a:solidFill>
                <a:latin typeface="Times" pitchFamily="18" charset="0"/>
              </a:rPr>
              <a:t>Improving the accuracy of GPS</a:t>
            </a:r>
            <a:endParaRPr lang="en-GB" dirty="0">
              <a:solidFill>
                <a:srgbClr val="FFFF00"/>
              </a:solidFill>
              <a:latin typeface="Times" pitchFamily="18" charset="0"/>
            </a:endParaRPr>
          </a:p>
        </p:txBody>
      </p:sp>
      <p:sp>
        <p:nvSpPr>
          <p:cNvPr id="3" name="Content Placeholder 2"/>
          <p:cNvSpPr>
            <a:spLocks noGrp="1"/>
          </p:cNvSpPr>
          <p:nvPr>
            <p:ph idx="1"/>
          </p:nvPr>
        </p:nvSpPr>
        <p:spPr>
          <a:xfrm>
            <a:off x="457200" y="1600200"/>
            <a:ext cx="8507288" cy="5069160"/>
          </a:xfrm>
        </p:spPr>
        <p:txBody>
          <a:bodyPr>
            <a:normAutofit/>
          </a:bodyPr>
          <a:lstStyle/>
          <a:p>
            <a:pPr>
              <a:buClr>
                <a:srgbClr val="FF0000"/>
              </a:buClr>
              <a:buFont typeface="Wingdings" pitchFamily="2" charset="2"/>
              <a:buChar char="§"/>
            </a:pPr>
            <a:r>
              <a:rPr lang="en-GB" sz="2400" dirty="0" smtClean="0">
                <a:solidFill>
                  <a:schemeClr val="bg1"/>
                </a:solidFill>
                <a:latin typeface="Times" pitchFamily="18" charset="0"/>
              </a:rPr>
              <a:t>The various error sources that affect GPS observations causes for point  positioning to have an accuracy of around 10-20m using C/A code on L1.</a:t>
            </a:r>
          </a:p>
          <a:p>
            <a:pPr>
              <a:buClr>
                <a:srgbClr val="FF0000"/>
              </a:buClr>
              <a:buFont typeface="Wingdings" pitchFamily="2" charset="2"/>
              <a:buChar char="§"/>
            </a:pPr>
            <a:endParaRPr lang="en-GB" sz="2400" dirty="0" smtClean="0">
              <a:solidFill>
                <a:schemeClr val="bg1"/>
              </a:solidFill>
              <a:latin typeface="Times" pitchFamily="18" charset="0"/>
            </a:endParaRPr>
          </a:p>
          <a:p>
            <a:pPr>
              <a:buClr>
                <a:srgbClr val="FF0000"/>
              </a:buClr>
              <a:buFont typeface="Wingdings" pitchFamily="2" charset="2"/>
              <a:buChar char="§"/>
            </a:pPr>
            <a:r>
              <a:rPr lang="en-GB" sz="2400" dirty="0">
                <a:solidFill>
                  <a:schemeClr val="bg1"/>
                </a:solidFill>
                <a:latin typeface="Times" pitchFamily="18" charset="0"/>
              </a:rPr>
              <a:t>For high end applications such as </a:t>
            </a:r>
            <a:r>
              <a:rPr lang="en-GB" sz="2400" b="1" dirty="0" smtClean="0">
                <a:solidFill>
                  <a:srgbClr val="FFC000"/>
                </a:solidFill>
                <a:latin typeface="Times" pitchFamily="18" charset="0"/>
              </a:rPr>
              <a:t>surveying </a:t>
            </a:r>
            <a:r>
              <a:rPr lang="en-GB" sz="2400" dirty="0">
                <a:solidFill>
                  <a:schemeClr val="bg1"/>
                </a:solidFill>
                <a:latin typeface="Times" pitchFamily="18" charset="0"/>
              </a:rPr>
              <a:t>the accuracy can be improved using </a:t>
            </a:r>
            <a:r>
              <a:rPr lang="en-GB" sz="2400" b="1" dirty="0">
                <a:solidFill>
                  <a:srgbClr val="FFFF00"/>
                </a:solidFill>
                <a:latin typeface="Times" pitchFamily="18" charset="0"/>
              </a:rPr>
              <a:t>differential</a:t>
            </a:r>
            <a:r>
              <a:rPr lang="en-GB" sz="2400" dirty="0">
                <a:solidFill>
                  <a:schemeClr val="bg1"/>
                </a:solidFill>
                <a:latin typeface="Times" pitchFamily="18" charset="0"/>
              </a:rPr>
              <a:t> and </a:t>
            </a:r>
            <a:r>
              <a:rPr lang="en-GB" sz="2400" b="1" dirty="0">
                <a:solidFill>
                  <a:srgbClr val="FFFF00"/>
                </a:solidFill>
                <a:latin typeface="Times" pitchFamily="18" charset="0"/>
              </a:rPr>
              <a:t>relative</a:t>
            </a:r>
            <a:r>
              <a:rPr lang="en-GB" sz="2400" dirty="0">
                <a:solidFill>
                  <a:schemeClr val="bg1"/>
                </a:solidFill>
                <a:latin typeface="Times" pitchFamily="18" charset="0"/>
              </a:rPr>
              <a:t> techniques in which two or more receivers work together</a:t>
            </a:r>
            <a:r>
              <a:rPr lang="en-GB" sz="2400" dirty="0" smtClean="0">
                <a:solidFill>
                  <a:schemeClr val="bg1"/>
                </a:solidFill>
                <a:latin typeface="Times" pitchFamily="18" charset="0"/>
              </a:rPr>
              <a:t>.</a:t>
            </a:r>
          </a:p>
          <a:p>
            <a:pPr>
              <a:buClr>
                <a:srgbClr val="FF0000"/>
              </a:buClr>
              <a:buFont typeface="Wingdings" pitchFamily="2" charset="2"/>
              <a:buChar char="§"/>
            </a:pPr>
            <a:endParaRPr lang="en-GB" sz="2400" dirty="0">
              <a:solidFill>
                <a:schemeClr val="bg1"/>
              </a:solidFill>
              <a:latin typeface="Times" pitchFamily="18" charset="0"/>
            </a:endParaRPr>
          </a:p>
          <a:p>
            <a:pPr>
              <a:buClr>
                <a:srgbClr val="FF0000"/>
              </a:buClr>
              <a:buFont typeface="Wingdings" pitchFamily="2" charset="2"/>
              <a:buChar char="§"/>
            </a:pPr>
            <a:r>
              <a:rPr lang="en-GB" sz="2400" dirty="0">
                <a:solidFill>
                  <a:schemeClr val="bg1"/>
                </a:solidFill>
                <a:latin typeface="Times" pitchFamily="18" charset="0"/>
              </a:rPr>
              <a:t>One of the receivers is located at a point whose coordinate is known – a </a:t>
            </a:r>
            <a:r>
              <a:rPr lang="en-GB" sz="2400" b="1" dirty="0">
                <a:solidFill>
                  <a:srgbClr val="FFC000"/>
                </a:solidFill>
                <a:latin typeface="Times" pitchFamily="18" charset="0"/>
              </a:rPr>
              <a:t>reference</a:t>
            </a:r>
            <a:r>
              <a:rPr lang="en-GB" sz="2400" dirty="0">
                <a:solidFill>
                  <a:schemeClr val="bg1"/>
                </a:solidFill>
                <a:latin typeface="Times" pitchFamily="18" charset="0"/>
              </a:rPr>
              <a:t> receiver  and another receiver called a </a:t>
            </a:r>
            <a:r>
              <a:rPr lang="en-GB" sz="2400" b="1" dirty="0">
                <a:solidFill>
                  <a:srgbClr val="FFC000"/>
                </a:solidFill>
                <a:latin typeface="Times" pitchFamily="18" charset="0"/>
              </a:rPr>
              <a:t>rover</a:t>
            </a:r>
            <a:r>
              <a:rPr lang="en-GB" sz="2400" dirty="0">
                <a:solidFill>
                  <a:schemeClr val="bg1"/>
                </a:solidFill>
                <a:latin typeface="Times" pitchFamily="18" charset="0"/>
              </a:rPr>
              <a:t> moves around the survey area collecting data.</a:t>
            </a:r>
          </a:p>
          <a:p>
            <a:pPr>
              <a:buClr>
                <a:srgbClr val="FF0000"/>
              </a:buClr>
              <a:buFont typeface="Wingdings" pitchFamily="2" charset="2"/>
              <a:buChar char="§"/>
            </a:pPr>
            <a:endParaRPr lang="en-GB" sz="2400" dirty="0" smtClean="0">
              <a:solidFill>
                <a:schemeClr val="bg1"/>
              </a:solidFill>
              <a:latin typeface="Times" pitchFamily="18" charset="0"/>
            </a:endParaRPr>
          </a:p>
          <a:p>
            <a:endParaRPr lang="en-GB" sz="2400" dirty="0" smtClean="0">
              <a:solidFill>
                <a:schemeClr val="bg1"/>
              </a:solidFill>
              <a:latin typeface="Times" pitchFamily="18" charset="0"/>
            </a:endParaRPr>
          </a:p>
          <a:p>
            <a:pPr marL="0" indent="0">
              <a:buNone/>
            </a:pPr>
            <a:endParaRPr lang="en-GB" sz="2400" dirty="0" smtClean="0">
              <a:solidFill>
                <a:schemeClr val="bg1"/>
              </a:solidFill>
              <a:latin typeface="Times" pitchFamily="18" charset="0"/>
            </a:endParaRPr>
          </a:p>
          <a:p>
            <a:endParaRPr lang="en-GB" sz="2400" dirty="0">
              <a:solidFill>
                <a:schemeClr val="bg1"/>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24</a:t>
            </a:fld>
            <a:endParaRPr lang="en-GB"/>
          </a:p>
        </p:txBody>
      </p:sp>
    </p:spTree>
    <p:extLst>
      <p:ext uri="{BB962C8B-B14F-4D97-AF65-F5344CB8AC3E}">
        <p14:creationId xmlns:p14="http://schemas.microsoft.com/office/powerpoint/2010/main" val="3907009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noFill/>
          <a:ln/>
        </p:spPr>
        <p:txBody>
          <a:bodyPr/>
          <a:lstStyle/>
          <a:p>
            <a:r>
              <a:rPr lang="en-US" dirty="0" smtClean="0">
                <a:solidFill>
                  <a:srgbClr val="FFFF00"/>
                </a:solidFill>
                <a:latin typeface="Times" pitchFamily="18" charset="0"/>
              </a:rPr>
              <a:t>Differential GPS (DGPS)</a:t>
            </a:r>
            <a:endParaRPr lang="en-US" dirty="0">
              <a:solidFill>
                <a:srgbClr val="FFFF00"/>
              </a:solidFill>
              <a:latin typeface="Times" pitchFamily="18" charset="0"/>
            </a:endParaRPr>
          </a:p>
        </p:txBody>
      </p:sp>
      <p:sp>
        <p:nvSpPr>
          <p:cNvPr id="96259" name="Rectangle 3"/>
          <p:cNvSpPr>
            <a:spLocks noGrp="1" noChangeArrowheads="1"/>
          </p:cNvSpPr>
          <p:nvPr>
            <p:ph type="body" idx="1"/>
          </p:nvPr>
        </p:nvSpPr>
        <p:spPr>
          <a:xfrm>
            <a:off x="457200" y="1600200"/>
            <a:ext cx="8291264" cy="4997152"/>
          </a:xfrm>
          <a:noFill/>
          <a:ln/>
        </p:spPr>
        <p:txBody>
          <a:bodyPr>
            <a:noAutofit/>
          </a:bodyPr>
          <a:lstStyle/>
          <a:p>
            <a:pPr marL="0" indent="0">
              <a:buClr>
                <a:srgbClr val="FF0000"/>
              </a:buClr>
              <a:buNone/>
            </a:pPr>
            <a:endParaRPr lang="en-US" sz="2400" dirty="0" smtClean="0">
              <a:solidFill>
                <a:schemeClr val="bg1"/>
              </a:solidFill>
              <a:latin typeface="Times" pitchFamily="18" charset="0"/>
            </a:endParaRPr>
          </a:p>
          <a:p>
            <a:pPr>
              <a:buClr>
                <a:srgbClr val="FF0000"/>
              </a:buClr>
              <a:buFont typeface="Wingdings" pitchFamily="2" charset="2"/>
              <a:buChar char="§"/>
            </a:pPr>
            <a:r>
              <a:rPr lang="en-US" sz="2400" dirty="0">
                <a:solidFill>
                  <a:schemeClr val="bg1"/>
                </a:solidFill>
                <a:latin typeface="Times" pitchFamily="18" charset="0"/>
              </a:rPr>
              <a:t>Generally refers to real-time correction of code-based </a:t>
            </a:r>
            <a:r>
              <a:rPr lang="en-US" sz="2400" dirty="0" smtClean="0">
                <a:solidFill>
                  <a:schemeClr val="bg1"/>
                </a:solidFill>
                <a:latin typeface="Times" pitchFamily="18" charset="0"/>
              </a:rPr>
              <a:t>positions</a:t>
            </a:r>
          </a:p>
          <a:p>
            <a:pPr>
              <a:buClr>
                <a:srgbClr val="FF0000"/>
              </a:buClr>
              <a:buFont typeface="Wingdings" pitchFamily="2" charset="2"/>
              <a:buChar char="§"/>
            </a:pPr>
            <a:endParaRPr lang="en-US" sz="2400" dirty="0">
              <a:solidFill>
                <a:schemeClr val="bg1"/>
              </a:solidFill>
              <a:latin typeface="Times" pitchFamily="18" charset="0"/>
            </a:endParaRPr>
          </a:p>
          <a:p>
            <a:pPr>
              <a:buClr>
                <a:srgbClr val="FF0000"/>
              </a:buClr>
              <a:buFont typeface="Wingdings" pitchFamily="2" charset="2"/>
              <a:buChar char="§"/>
            </a:pPr>
            <a:r>
              <a:rPr lang="en-US" sz="2400" dirty="0">
                <a:solidFill>
                  <a:schemeClr val="bg1"/>
                </a:solidFill>
                <a:latin typeface="Times" pitchFamily="18" charset="0"/>
              </a:rPr>
              <a:t>Compared to point positioning DGPS accuracy of about </a:t>
            </a:r>
            <a:r>
              <a:rPr lang="en-US" sz="2400" dirty="0" smtClean="0">
                <a:solidFill>
                  <a:srgbClr val="FFFF00"/>
                </a:solidFill>
                <a:latin typeface="Times" pitchFamily="18" charset="0"/>
              </a:rPr>
              <a:t>0.5-5m</a:t>
            </a:r>
          </a:p>
          <a:p>
            <a:pPr>
              <a:buClr>
                <a:srgbClr val="FF0000"/>
              </a:buClr>
              <a:buFont typeface="Wingdings" pitchFamily="2" charset="2"/>
              <a:buChar char="§"/>
            </a:pPr>
            <a:endParaRPr lang="en-US" sz="2400" dirty="0">
              <a:solidFill>
                <a:schemeClr val="bg1"/>
              </a:solidFill>
              <a:latin typeface="Times" pitchFamily="18" charset="0"/>
            </a:endParaRPr>
          </a:p>
          <a:p>
            <a:pPr>
              <a:buClr>
                <a:srgbClr val="FF0000"/>
              </a:buClr>
              <a:buFont typeface="Wingdings" pitchFamily="2" charset="2"/>
              <a:buChar char="§"/>
            </a:pPr>
            <a:r>
              <a:rPr lang="en-US" sz="2400" dirty="0">
                <a:solidFill>
                  <a:schemeClr val="bg1"/>
                </a:solidFill>
                <a:latin typeface="Times" pitchFamily="18" charset="0"/>
              </a:rPr>
              <a:t>Real-time capabilities presume radio link between </a:t>
            </a:r>
            <a:r>
              <a:rPr lang="en-US" sz="2400" dirty="0" smtClean="0">
                <a:solidFill>
                  <a:schemeClr val="bg1"/>
                </a:solidFill>
                <a:latin typeface="Times" pitchFamily="18" charset="0"/>
              </a:rPr>
              <a:t>receivers</a:t>
            </a:r>
          </a:p>
          <a:p>
            <a:pPr>
              <a:buClr>
                <a:srgbClr val="FF0000"/>
              </a:buClr>
              <a:buFont typeface="Wingdings" pitchFamily="2" charset="2"/>
              <a:buChar char="§"/>
            </a:pPr>
            <a:endParaRPr lang="en-US" sz="2400" dirty="0">
              <a:solidFill>
                <a:schemeClr val="bg1"/>
              </a:solidFill>
              <a:latin typeface="Times" pitchFamily="18" charset="0"/>
            </a:endParaRPr>
          </a:p>
          <a:p>
            <a:pPr>
              <a:buClr>
                <a:srgbClr val="FF0000"/>
              </a:buClr>
              <a:buFont typeface="Wingdings" pitchFamily="2" charset="2"/>
              <a:buChar char="§"/>
            </a:pPr>
            <a:r>
              <a:rPr lang="en-US" sz="2400" dirty="0">
                <a:solidFill>
                  <a:schemeClr val="bg1"/>
                </a:solidFill>
                <a:latin typeface="Times" pitchFamily="18" charset="0"/>
              </a:rPr>
              <a:t>The “</a:t>
            </a:r>
            <a:r>
              <a:rPr lang="en-US" sz="2400" dirty="0">
                <a:solidFill>
                  <a:srgbClr val="FFFF00"/>
                </a:solidFill>
                <a:latin typeface="Times" pitchFamily="18" charset="0"/>
              </a:rPr>
              <a:t>differential</a:t>
            </a:r>
            <a:r>
              <a:rPr lang="en-US" sz="2400" dirty="0">
                <a:solidFill>
                  <a:schemeClr val="bg1"/>
                </a:solidFill>
                <a:latin typeface="Times" pitchFamily="18" charset="0"/>
              </a:rPr>
              <a:t>” is the difference between a GPS code position and a known position at a </a:t>
            </a:r>
            <a:r>
              <a:rPr lang="en-US" sz="2400" b="1" dirty="0">
                <a:solidFill>
                  <a:srgbClr val="FFFF00"/>
                </a:solidFill>
                <a:latin typeface="Times" pitchFamily="18" charset="0"/>
              </a:rPr>
              <a:t>single</a:t>
            </a:r>
            <a:r>
              <a:rPr lang="en-US" sz="2400" b="1" dirty="0">
                <a:solidFill>
                  <a:schemeClr val="bg1"/>
                </a:solidFill>
                <a:latin typeface="Times" pitchFamily="18" charset="0"/>
              </a:rPr>
              <a:t> </a:t>
            </a:r>
            <a:r>
              <a:rPr lang="en-US" sz="2400" dirty="0">
                <a:solidFill>
                  <a:schemeClr val="bg1"/>
                </a:solidFill>
                <a:latin typeface="Times" pitchFamily="18" charset="0"/>
              </a:rPr>
              <a:t>receiver</a:t>
            </a:r>
          </a:p>
          <a:p>
            <a:pPr>
              <a:buClr>
                <a:srgbClr val="FF0000"/>
              </a:buClr>
              <a:buFont typeface="Wingdings" pitchFamily="2" charset="2"/>
              <a:buChar char="§"/>
            </a:pPr>
            <a:endParaRPr lang="en-US" sz="2400" dirty="0" smtClean="0">
              <a:solidFill>
                <a:schemeClr val="bg1"/>
              </a:solidFill>
              <a:latin typeface="Times" pitchFamily="18" charset="0"/>
            </a:endParaRPr>
          </a:p>
          <a:p>
            <a:pPr marL="0" indent="0">
              <a:buNone/>
            </a:pPr>
            <a:endParaRPr lang="en-US" sz="2400" dirty="0">
              <a:solidFill>
                <a:schemeClr val="bg1"/>
              </a:solidFill>
              <a:latin typeface="Times" pitchFamily="18" charset="0"/>
            </a:endParaRPr>
          </a:p>
          <a:p>
            <a:endParaRPr lang="en-US" sz="2400" dirty="0" smtClean="0">
              <a:solidFill>
                <a:schemeClr val="bg1"/>
              </a:solidFill>
              <a:latin typeface="Times" pitchFamily="18" charset="0"/>
            </a:endParaRPr>
          </a:p>
          <a:p>
            <a:endParaRPr lang="en-US" sz="2400" dirty="0">
              <a:solidFill>
                <a:schemeClr val="bg1"/>
              </a:solidFill>
              <a:latin typeface="Times" pitchFamily="18" charset="0"/>
            </a:endParaRPr>
          </a:p>
          <a:p>
            <a:pPr marL="0" indent="0">
              <a:buNone/>
            </a:pPr>
            <a:endParaRPr lang="en-US" sz="2400" dirty="0">
              <a:solidFill>
                <a:schemeClr val="bg1"/>
              </a:solidFill>
              <a:latin typeface="Times" pitchFamily="18" charset="0"/>
            </a:endParaRPr>
          </a:p>
        </p:txBody>
      </p:sp>
      <p:sp>
        <p:nvSpPr>
          <p:cNvPr id="2" name="Slide Number Placeholder 1"/>
          <p:cNvSpPr>
            <a:spLocks noGrp="1"/>
          </p:cNvSpPr>
          <p:nvPr>
            <p:ph type="sldNum" sz="quarter" idx="12"/>
          </p:nvPr>
        </p:nvSpPr>
        <p:spPr/>
        <p:txBody>
          <a:bodyPr/>
          <a:lstStyle/>
          <a:p>
            <a:fld id="{B8E46DEE-15D5-4039-836C-0562E02347E2}" type="slidenum">
              <a:rPr lang="en-GB" smtClean="0"/>
              <a:pPr/>
              <a:t>25</a:t>
            </a:fld>
            <a:endParaRPr lang="en-GB"/>
          </a:p>
        </p:txBody>
      </p:sp>
    </p:spTree>
    <p:extLst>
      <p:ext uri="{BB962C8B-B14F-4D97-AF65-F5344CB8AC3E}">
        <p14:creationId xmlns:p14="http://schemas.microsoft.com/office/powerpoint/2010/main" val="2827360289"/>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719" y="3458883"/>
            <a:ext cx="1680242" cy="1541337"/>
          </a:xfrm>
          <a:prstGeom prst="rect">
            <a:avLst/>
          </a:prstGeom>
        </p:spPr>
      </p:pic>
      <p:sp>
        <p:nvSpPr>
          <p:cNvPr id="276484" name="Rectangle 4"/>
          <p:cNvSpPr>
            <a:spLocks noChangeArrowheads="1"/>
          </p:cNvSpPr>
          <p:nvPr/>
        </p:nvSpPr>
        <p:spPr bwMode="auto">
          <a:xfrm>
            <a:off x="1703021" y="188640"/>
            <a:ext cx="6037331"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838" tIns="47625" rIns="96838" bIns="47625" anchor="ctr"/>
          <a:lstStyle/>
          <a:p>
            <a:pPr algn="ctr"/>
            <a:r>
              <a:rPr lang="en-US" sz="4000" dirty="0" smtClean="0">
                <a:solidFill>
                  <a:srgbClr val="FFFF00"/>
                </a:solidFill>
                <a:latin typeface="Times" pitchFamily="18" charset="0"/>
              </a:rPr>
              <a:t>Differential </a:t>
            </a:r>
            <a:r>
              <a:rPr lang="en-US" sz="4000" dirty="0">
                <a:solidFill>
                  <a:srgbClr val="FFFF00"/>
                </a:solidFill>
                <a:latin typeface="Times" pitchFamily="18" charset="0"/>
              </a:rPr>
              <a:t>GPS (DGPS)</a:t>
            </a:r>
            <a:r>
              <a:rPr lang="en-US" sz="4400" dirty="0">
                <a:solidFill>
                  <a:srgbClr val="FFFF00"/>
                </a:solidFill>
                <a:latin typeface="Times" pitchFamily="18" charset="0"/>
              </a:rPr>
              <a:t> </a:t>
            </a:r>
          </a:p>
        </p:txBody>
      </p:sp>
      <p:sp>
        <p:nvSpPr>
          <p:cNvPr id="276522" name="Rectangle 42"/>
          <p:cNvSpPr>
            <a:spLocks noChangeArrowheads="1"/>
          </p:cNvSpPr>
          <p:nvPr/>
        </p:nvSpPr>
        <p:spPr bwMode="auto">
          <a:xfrm>
            <a:off x="7614534" y="5042345"/>
            <a:ext cx="1274581"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000" b="1" dirty="0">
                <a:solidFill>
                  <a:srgbClr val="FFFF00"/>
                </a:solidFill>
                <a:latin typeface="Times" pitchFamily="18" charset="0"/>
              </a:rPr>
              <a:t>Reference</a:t>
            </a:r>
            <a:br>
              <a:rPr lang="en-US" sz="2000" b="1" dirty="0">
                <a:solidFill>
                  <a:srgbClr val="FFFF00"/>
                </a:solidFill>
                <a:latin typeface="Times" pitchFamily="18" charset="0"/>
              </a:rPr>
            </a:br>
            <a:r>
              <a:rPr lang="en-US" sz="2000" b="1" dirty="0">
                <a:solidFill>
                  <a:srgbClr val="FFFF00"/>
                </a:solidFill>
                <a:latin typeface="Times" pitchFamily="18" charset="0"/>
              </a:rPr>
              <a:t>Station</a:t>
            </a:r>
          </a:p>
        </p:txBody>
      </p:sp>
      <p:grpSp>
        <p:nvGrpSpPr>
          <p:cNvPr id="276523" name="Group 43"/>
          <p:cNvGrpSpPr>
            <a:grpSpLocks/>
          </p:cNvGrpSpPr>
          <p:nvPr/>
        </p:nvGrpSpPr>
        <p:grpSpPr bwMode="auto">
          <a:xfrm>
            <a:off x="2494828" y="1844794"/>
            <a:ext cx="5251103" cy="2250800"/>
            <a:chOff x="1580" y="1166"/>
            <a:chExt cx="3197" cy="1361"/>
          </a:xfrm>
        </p:grpSpPr>
        <p:sp>
          <p:nvSpPr>
            <p:cNvPr id="276524" name="Line 44"/>
            <p:cNvSpPr>
              <a:spLocks noChangeShapeType="1"/>
            </p:cNvSpPr>
            <p:nvPr/>
          </p:nvSpPr>
          <p:spPr bwMode="auto">
            <a:xfrm>
              <a:off x="2545" y="1166"/>
              <a:ext cx="2229" cy="1353"/>
            </a:xfrm>
            <a:prstGeom prst="line">
              <a:avLst/>
            </a:prstGeom>
            <a:noFill/>
            <a:ln w="28575">
              <a:solidFill>
                <a:srgbClr val="FFFF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25" name="Line 45"/>
            <p:cNvSpPr>
              <a:spLocks noChangeShapeType="1"/>
            </p:cNvSpPr>
            <p:nvPr/>
          </p:nvSpPr>
          <p:spPr bwMode="auto">
            <a:xfrm>
              <a:off x="1580" y="1396"/>
              <a:ext cx="3197" cy="1131"/>
            </a:xfrm>
            <a:prstGeom prst="line">
              <a:avLst/>
            </a:prstGeom>
            <a:noFill/>
            <a:ln w="28575">
              <a:solidFill>
                <a:srgbClr val="FFFF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26" name="Line 46"/>
            <p:cNvSpPr>
              <a:spLocks noChangeShapeType="1"/>
            </p:cNvSpPr>
            <p:nvPr/>
          </p:nvSpPr>
          <p:spPr bwMode="auto">
            <a:xfrm>
              <a:off x="3496" y="1166"/>
              <a:ext cx="1278" cy="1348"/>
            </a:xfrm>
            <a:prstGeom prst="line">
              <a:avLst/>
            </a:prstGeom>
            <a:noFill/>
            <a:ln w="28575">
              <a:solidFill>
                <a:srgbClr val="FFFF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27" name="Line 47"/>
            <p:cNvSpPr>
              <a:spLocks noChangeShapeType="1"/>
            </p:cNvSpPr>
            <p:nvPr/>
          </p:nvSpPr>
          <p:spPr bwMode="auto">
            <a:xfrm>
              <a:off x="4468" y="1406"/>
              <a:ext cx="262" cy="1113"/>
            </a:xfrm>
            <a:prstGeom prst="line">
              <a:avLst/>
            </a:prstGeom>
            <a:noFill/>
            <a:ln w="28575">
              <a:solidFill>
                <a:srgbClr val="FFFF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276538" name="Picture 58"/>
          <p:cNvPicPr>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2710" y="1499400"/>
            <a:ext cx="1440000"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9" name="Picture 59"/>
          <p:cNvPicPr>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5822" y="1075403"/>
            <a:ext cx="1440000"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0" name="Picture 60"/>
          <p:cNvPicPr>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1719" y="1093800"/>
            <a:ext cx="1440000"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1" name="Picture 61"/>
          <p:cNvPicPr>
            <a:picLocks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8396" y="1404149"/>
            <a:ext cx="1440000"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42"/>
          <p:cNvSpPr>
            <a:spLocks noChangeArrowheads="1"/>
          </p:cNvSpPr>
          <p:nvPr/>
        </p:nvSpPr>
        <p:spPr bwMode="auto">
          <a:xfrm>
            <a:off x="2565368" y="5257241"/>
            <a:ext cx="91230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2000" b="1" dirty="0" smtClean="0">
                <a:solidFill>
                  <a:srgbClr val="FF0000"/>
                </a:solidFill>
                <a:latin typeface="Times" pitchFamily="18" charset="0"/>
              </a:rPr>
              <a:t>Rover</a:t>
            </a:r>
            <a:r>
              <a:rPr lang="en-US" sz="2000" b="1" dirty="0" smtClean="0">
                <a:solidFill>
                  <a:schemeClr val="bg1"/>
                </a:solidFill>
                <a:effectLst>
                  <a:outerShdw blurRad="38100" dist="38100" dir="2700000" algn="tl">
                    <a:srgbClr val="000000"/>
                  </a:outerShdw>
                </a:effectLst>
                <a:latin typeface="Times" pitchFamily="18" charset="0"/>
              </a:rPr>
              <a:t> </a:t>
            </a:r>
            <a:endParaRPr lang="en-US" sz="2000" b="1" dirty="0">
              <a:solidFill>
                <a:schemeClr val="bg1"/>
              </a:solidFill>
              <a:effectLst>
                <a:outerShdw blurRad="38100" dist="38100" dir="2700000" algn="tl">
                  <a:srgbClr val="000000"/>
                </a:outerShdw>
              </a:effectLst>
              <a:latin typeface="Times" pitchFamily="18" charset="0"/>
            </a:endParaRPr>
          </a:p>
        </p:txBody>
      </p:sp>
      <p:pic>
        <p:nvPicPr>
          <p:cNvPr id="64"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1292" y="3920811"/>
            <a:ext cx="2075824" cy="138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180186896"/>
              </p:ext>
            </p:extLst>
          </p:nvPr>
        </p:nvGraphicFramePr>
        <p:xfrm>
          <a:off x="6804248" y="5877272"/>
          <a:ext cx="1624012" cy="447675"/>
        </p:xfrm>
        <a:graphic>
          <a:graphicData uri="http://schemas.openxmlformats.org/presentationml/2006/ole">
            <mc:AlternateContent xmlns:mc="http://schemas.openxmlformats.org/markup-compatibility/2006">
              <mc:Choice xmlns:v="urn:schemas-microsoft-com:vml" Requires="v">
                <p:oleObj spid="_x0000_s33689" name="Equation" r:id="rId7" imgW="914400" imgH="253800" progId="Equation.3">
                  <p:embed/>
                </p:oleObj>
              </mc:Choice>
              <mc:Fallback>
                <p:oleObj name="Equation" r:id="rId7" imgW="914400" imgH="253800" progId="Equation.3">
                  <p:embed/>
                  <p:pic>
                    <p:nvPicPr>
                      <p:cNvPr id="0" name="Picture 9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5877272"/>
                        <a:ext cx="1624012" cy="447675"/>
                      </a:xfrm>
                      <a:prstGeom prst="rect">
                        <a:avLst/>
                      </a:prstGeom>
                      <a:solidFill>
                        <a:schemeClr val="bg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74462483"/>
              </p:ext>
            </p:extLst>
          </p:nvPr>
        </p:nvGraphicFramePr>
        <p:xfrm>
          <a:off x="6692107" y="4512753"/>
          <a:ext cx="484187" cy="508000"/>
        </p:xfrm>
        <a:graphic>
          <a:graphicData uri="http://schemas.openxmlformats.org/presentationml/2006/ole">
            <mc:AlternateContent xmlns:mc="http://schemas.openxmlformats.org/markup-compatibility/2006">
              <mc:Choice xmlns:v="urn:schemas-microsoft-com:vml" Requires="v">
                <p:oleObj spid="_x0000_s33690" name="Equation" r:id="rId9" imgW="228600" imgH="241300" progId="Equation.3">
                  <p:embed/>
                </p:oleObj>
              </mc:Choice>
              <mc:Fallback>
                <p:oleObj name="Equation" r:id="rId9" imgW="228600" imgH="241300" progId="Equation.3">
                  <p:embed/>
                  <p:pic>
                    <p:nvPicPr>
                      <p:cNvPr id="0" name="Picture 9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2107" y="4512753"/>
                        <a:ext cx="484187" cy="508000"/>
                      </a:xfrm>
                      <a:prstGeom prst="rect">
                        <a:avLst/>
                      </a:prstGeom>
                      <a:solidFill>
                        <a:schemeClr val="bg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26216337"/>
              </p:ext>
            </p:extLst>
          </p:nvPr>
        </p:nvGraphicFramePr>
        <p:xfrm>
          <a:off x="107504" y="4271676"/>
          <a:ext cx="1908000" cy="455998"/>
        </p:xfrm>
        <a:graphic>
          <a:graphicData uri="http://schemas.openxmlformats.org/presentationml/2006/ole">
            <mc:AlternateContent xmlns:mc="http://schemas.openxmlformats.org/markup-compatibility/2006">
              <mc:Choice xmlns:v="urn:schemas-microsoft-com:vml" Requires="v">
                <p:oleObj spid="_x0000_s33691" name="Equation" r:id="rId11" imgW="1002865" imgH="241195" progId="Equation.3">
                  <p:embed/>
                </p:oleObj>
              </mc:Choice>
              <mc:Fallback>
                <p:oleObj name="Equation" r:id="rId11" imgW="1002865" imgH="241195" progId="Equation.3">
                  <p:embed/>
                  <p:pic>
                    <p:nvPicPr>
                      <p:cNvPr id="0" name="Picture 9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4271676"/>
                        <a:ext cx="1908000" cy="455998"/>
                      </a:xfrm>
                      <a:prstGeom prst="rect">
                        <a:avLst/>
                      </a:prstGeom>
                      <a:solidFill>
                        <a:schemeClr val="bg1"/>
                      </a:solidFill>
                      <a:ln w="9525">
                        <a:solidFill>
                          <a:schemeClr val="bg1"/>
                        </a:solidFill>
                        <a:miter lim="800000"/>
                        <a:headEnd/>
                        <a:tailEnd/>
                      </a:ln>
                    </p:spPr>
                  </p:pic>
                </p:oleObj>
              </mc:Fallback>
            </mc:AlternateContent>
          </a:graphicData>
        </a:graphic>
      </p:graphicFrame>
      <p:sp>
        <p:nvSpPr>
          <p:cNvPr id="30" name="Text Box 970"/>
          <p:cNvSpPr txBox="1">
            <a:spLocks noChangeArrowheads="1"/>
          </p:cNvSpPr>
          <p:nvPr/>
        </p:nvSpPr>
        <p:spPr bwMode="auto">
          <a:xfrm>
            <a:off x="323529" y="6001468"/>
            <a:ext cx="4968552"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dirty="0">
                <a:solidFill>
                  <a:srgbClr val="FFFF00"/>
                </a:solidFill>
                <a:latin typeface="Times" pitchFamily="18" charset="0"/>
              </a:rPr>
              <a:t>Problem</a:t>
            </a:r>
            <a:r>
              <a:rPr lang="en-GB" dirty="0">
                <a:solidFill>
                  <a:schemeClr val="bg1"/>
                </a:solidFill>
                <a:latin typeface="Times" pitchFamily="18" charset="0"/>
              </a:rPr>
              <a:t>: Must use </a:t>
            </a:r>
            <a:r>
              <a:rPr lang="en-GB" dirty="0">
                <a:solidFill>
                  <a:srgbClr val="FFFF00"/>
                </a:solidFill>
                <a:latin typeface="Times" pitchFamily="18" charset="0"/>
              </a:rPr>
              <a:t>IDENTICAL</a:t>
            </a:r>
            <a:r>
              <a:rPr lang="en-GB" dirty="0">
                <a:solidFill>
                  <a:schemeClr val="bg1"/>
                </a:solidFill>
                <a:latin typeface="Times" pitchFamily="18" charset="0"/>
              </a:rPr>
              <a:t> satellites</a:t>
            </a:r>
          </a:p>
          <a:p>
            <a:r>
              <a:rPr lang="en-GB" dirty="0">
                <a:solidFill>
                  <a:schemeClr val="bg1"/>
                </a:solidFill>
                <a:latin typeface="Times" pitchFamily="18" charset="0"/>
              </a:rPr>
              <a:t>for </a:t>
            </a:r>
            <a:r>
              <a:rPr lang="en-GB" dirty="0">
                <a:solidFill>
                  <a:schemeClr val="bg1"/>
                </a:solidFill>
                <a:latin typeface="Times" pitchFamily="18" charset="0"/>
                <a:sym typeface="Symbol" pitchFamily="18" charset="2"/>
              </a:rPr>
              <a:t>X to be valid</a:t>
            </a:r>
            <a:endParaRPr lang="en-GB" dirty="0">
              <a:solidFill>
                <a:schemeClr val="bg1"/>
              </a:solidFill>
              <a:latin typeface="Times" pitchFamily="18" charset="0"/>
            </a:endParaRPr>
          </a:p>
        </p:txBody>
      </p:sp>
      <p:sp>
        <p:nvSpPr>
          <p:cNvPr id="7" name="Slide Number Placeholder 6"/>
          <p:cNvSpPr>
            <a:spLocks noGrp="1"/>
          </p:cNvSpPr>
          <p:nvPr>
            <p:ph type="sldNum" sz="quarter" idx="12"/>
          </p:nvPr>
        </p:nvSpPr>
        <p:spPr/>
        <p:txBody>
          <a:bodyPr/>
          <a:lstStyle/>
          <a:p>
            <a:fld id="{B8E46DEE-15D5-4039-836C-0562E02347E2}" type="slidenum">
              <a:rPr lang="en-GB" smtClean="0"/>
              <a:pPr/>
              <a:t>26</a:t>
            </a:fld>
            <a:endParaRPr lang="en-GB"/>
          </a:p>
        </p:txBody>
      </p:sp>
      <p:cxnSp>
        <p:nvCxnSpPr>
          <p:cNvPr id="11" name="Curved Connector 10"/>
          <p:cNvCxnSpPr>
            <a:endCxn id="3" idx="0"/>
          </p:cNvCxnSpPr>
          <p:nvPr/>
        </p:nvCxnSpPr>
        <p:spPr>
          <a:xfrm rot="16200000" flipH="1">
            <a:off x="6709464" y="4970482"/>
            <a:ext cx="1058450" cy="755130"/>
          </a:xfrm>
          <a:prstGeom prst="curvedConnector3">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68165" y="4882788"/>
            <a:ext cx="830997" cy="369332"/>
          </a:xfrm>
          <a:prstGeom prst="rect">
            <a:avLst/>
          </a:prstGeom>
          <a:noFill/>
        </p:spPr>
        <p:txBody>
          <a:bodyPr wrap="none" rtlCol="0">
            <a:spAutoFit/>
          </a:bodyPr>
          <a:lstStyle/>
          <a:p>
            <a:r>
              <a:rPr lang="en-GB" dirty="0" smtClean="0">
                <a:solidFill>
                  <a:srgbClr val="FFFF00"/>
                </a:solidFill>
              </a:rPr>
              <a:t>Known</a:t>
            </a:r>
            <a:endParaRPr lang="en-GB" dirty="0">
              <a:solidFill>
                <a:srgbClr val="FFFF00"/>
              </a:solidFill>
            </a:endParaRPr>
          </a:p>
        </p:txBody>
      </p:sp>
      <p:cxnSp>
        <p:nvCxnSpPr>
          <p:cNvPr id="10" name="Curved Connector 9"/>
          <p:cNvCxnSpPr>
            <a:endCxn id="4" idx="1"/>
          </p:cNvCxnSpPr>
          <p:nvPr/>
        </p:nvCxnSpPr>
        <p:spPr>
          <a:xfrm flipV="1">
            <a:off x="6149451" y="4766753"/>
            <a:ext cx="542656" cy="300701"/>
          </a:xfrm>
          <a:prstGeom prst="curvedConnector3">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276529" name="Group 49"/>
          <p:cNvGrpSpPr>
            <a:grpSpLocks/>
          </p:cNvGrpSpPr>
          <p:nvPr/>
        </p:nvGrpSpPr>
        <p:grpSpPr bwMode="auto">
          <a:xfrm>
            <a:off x="2362710" y="1845546"/>
            <a:ext cx="4739534" cy="2228223"/>
            <a:chOff x="1632" y="1196"/>
            <a:chExt cx="2832" cy="1223"/>
          </a:xfrm>
        </p:grpSpPr>
        <p:sp>
          <p:nvSpPr>
            <p:cNvPr id="276530" name="Line 50"/>
            <p:cNvSpPr>
              <a:spLocks noChangeShapeType="1"/>
            </p:cNvSpPr>
            <p:nvPr/>
          </p:nvSpPr>
          <p:spPr bwMode="auto">
            <a:xfrm flipH="1">
              <a:off x="2290" y="1260"/>
              <a:ext cx="300" cy="1142"/>
            </a:xfrm>
            <a:prstGeom prst="line">
              <a:avLst/>
            </a:prstGeom>
            <a:noFill/>
            <a:ln w="25400">
              <a:solidFill>
                <a:schemeClr val="bg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31" name="Line 51"/>
            <p:cNvSpPr>
              <a:spLocks noChangeShapeType="1"/>
            </p:cNvSpPr>
            <p:nvPr/>
          </p:nvSpPr>
          <p:spPr bwMode="auto">
            <a:xfrm>
              <a:off x="1632" y="1413"/>
              <a:ext cx="658" cy="989"/>
            </a:xfrm>
            <a:prstGeom prst="line">
              <a:avLst/>
            </a:prstGeom>
            <a:noFill/>
            <a:ln w="25400">
              <a:solidFill>
                <a:schemeClr val="bg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32" name="Line 52"/>
            <p:cNvSpPr>
              <a:spLocks noChangeShapeType="1"/>
            </p:cNvSpPr>
            <p:nvPr/>
          </p:nvSpPr>
          <p:spPr bwMode="auto">
            <a:xfrm flipH="1">
              <a:off x="2270" y="1196"/>
              <a:ext cx="1234" cy="1223"/>
            </a:xfrm>
            <a:prstGeom prst="line">
              <a:avLst/>
            </a:prstGeom>
            <a:noFill/>
            <a:ln w="25400">
              <a:solidFill>
                <a:schemeClr val="bg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33" name="Line 53"/>
            <p:cNvSpPr>
              <a:spLocks noChangeShapeType="1"/>
            </p:cNvSpPr>
            <p:nvPr/>
          </p:nvSpPr>
          <p:spPr bwMode="auto">
            <a:xfrm flipH="1">
              <a:off x="2298" y="1354"/>
              <a:ext cx="2166" cy="1048"/>
            </a:xfrm>
            <a:prstGeom prst="line">
              <a:avLst/>
            </a:prstGeom>
            <a:noFill/>
            <a:ln w="25400">
              <a:solidFill>
                <a:schemeClr val="bg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mc:AlternateContent xmlns:mc="http://schemas.openxmlformats.org/markup-compatibility/2006" xmlns:a14="http://schemas.microsoft.com/office/drawing/2010/main">
        <mc:Choice Requires="a14">
          <p:sp>
            <p:nvSpPr>
              <p:cNvPr id="73" name="Text Box 10"/>
              <p:cNvSpPr txBox="1">
                <a:spLocks noChangeArrowheads="1"/>
              </p:cNvSpPr>
              <p:nvPr/>
            </p:nvSpPr>
            <p:spPr bwMode="auto">
              <a:xfrm rot="20889567">
                <a:off x="4828966" y="3390494"/>
                <a:ext cx="1790925" cy="584775"/>
              </a:xfrm>
              <a:prstGeom prst="rect">
                <a:avLst/>
              </a:prstGeom>
              <a:noFill/>
              <a:ln>
                <a:noFill/>
              </a:ln>
              <a:effectLst/>
              <a:extLst>
                <a:ext uri="{909E8E84-426E-40DD-AFC4-6F175D3DCCD1}">
                  <a14:hiddenFill>
                    <a:solidFill>
                      <a:schemeClr val="bg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14:m>
                  <m:oMath xmlns:m="http://schemas.openxmlformats.org/officeDocument/2006/math">
                    <m:r>
                      <a:rPr lang="en-GB" sz="1600" b="1" i="1" smtClean="0">
                        <a:solidFill>
                          <a:srgbClr val="FF0000"/>
                        </a:solidFill>
                        <a:latin typeface="Cambria Math"/>
                        <a:ea typeface="Cambria Math"/>
                      </a:rPr>
                      <m:t>∆</m:t>
                    </m:r>
                    <m:r>
                      <a:rPr lang="en-GB" sz="1600" b="1" i="1" smtClean="0">
                        <a:solidFill>
                          <a:srgbClr val="FF0000"/>
                        </a:solidFill>
                        <a:latin typeface="Cambria Math"/>
                        <a:ea typeface="Cambria Math"/>
                      </a:rPr>
                      <m:t>𝑿</m:t>
                    </m:r>
                  </m:oMath>
                </a14:m>
                <a:r>
                  <a:rPr lang="en-GB" sz="1600" b="1" dirty="0" smtClean="0">
                    <a:solidFill>
                      <a:srgbClr val="FFFF00"/>
                    </a:solidFill>
                    <a:latin typeface="Times" pitchFamily="18" charset="0"/>
                  </a:rPr>
                  <a:t>corrections by Radio </a:t>
                </a:r>
                <a:r>
                  <a:rPr lang="en-GB" sz="1600" b="1" dirty="0">
                    <a:solidFill>
                      <a:srgbClr val="FFFF00"/>
                    </a:solidFill>
                    <a:latin typeface="Times" pitchFamily="18" charset="0"/>
                  </a:rPr>
                  <a:t>Link</a:t>
                </a:r>
              </a:p>
            </p:txBody>
          </p:sp>
        </mc:Choice>
        <mc:Fallback xmlns="">
          <p:sp>
            <p:nvSpPr>
              <p:cNvPr id="73" name="Text Box 10"/>
              <p:cNvSpPr txBox="1">
                <a:spLocks noRot="1" noChangeAspect="1" noMove="1" noResize="1" noEditPoints="1" noAdjustHandles="1" noChangeArrowheads="1" noChangeShapeType="1" noTextEdit="1"/>
              </p:cNvSpPr>
              <p:nvPr/>
            </p:nvSpPr>
            <p:spPr bwMode="auto">
              <a:xfrm rot="20889567">
                <a:off x="4828966" y="3390494"/>
                <a:ext cx="1790925" cy="584775"/>
              </a:xfrm>
              <a:prstGeom prst="rect">
                <a:avLst/>
              </a:prstGeom>
              <a:blipFill rotWithShape="1">
                <a:blip r:embed="rId13"/>
                <a:stretch>
                  <a:fillRect t="-2581" b="-7742"/>
                </a:stretch>
              </a:blip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161119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6523"/>
                                        </p:tgtEl>
                                        <p:attrNameLst>
                                          <p:attrName>style.visibility</p:attrName>
                                        </p:attrNameLst>
                                      </p:cBhvr>
                                      <p:to>
                                        <p:strVal val="visible"/>
                                      </p:to>
                                    </p:set>
                                    <p:animEffect transition="in" filter="wipe(up)">
                                      <p:cBhvr>
                                        <p:cTn id="7" dur="500"/>
                                        <p:tgtEl>
                                          <p:spTgt spid="276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76529"/>
                                        </p:tgtEl>
                                        <p:attrNameLst>
                                          <p:attrName>style.visibility</p:attrName>
                                        </p:attrNameLst>
                                      </p:cBhvr>
                                      <p:to>
                                        <p:strVal val="visible"/>
                                      </p:to>
                                    </p:set>
                                    <p:animEffect transition="in" filter="wipe(up)">
                                      <p:cBhvr>
                                        <p:cTn id="12" dur="500"/>
                                        <p:tgtEl>
                                          <p:spTgt spid="276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36104"/>
          </a:xfrm>
        </p:spPr>
        <p:txBody>
          <a:bodyPr/>
          <a:lstStyle/>
          <a:p>
            <a:r>
              <a:rPr lang="en-GB" dirty="0" smtClean="0">
                <a:solidFill>
                  <a:srgbClr val="FFFF00"/>
                </a:solidFill>
                <a:latin typeface="Times" pitchFamily="18" charset="0"/>
              </a:rPr>
              <a:t>Precise relative GPS</a:t>
            </a:r>
            <a:endParaRPr lang="en-GB" dirty="0">
              <a:solidFill>
                <a:srgbClr val="FFFF00"/>
              </a:solidFill>
              <a:latin typeface="Times" pitchFamily="18" charset="0"/>
            </a:endParaRPr>
          </a:p>
        </p:txBody>
      </p:sp>
      <p:sp>
        <p:nvSpPr>
          <p:cNvPr id="3" name="Content Placeholder 2"/>
          <p:cNvSpPr>
            <a:spLocks noGrp="1"/>
          </p:cNvSpPr>
          <p:nvPr>
            <p:ph idx="1"/>
          </p:nvPr>
        </p:nvSpPr>
        <p:spPr>
          <a:xfrm>
            <a:off x="457200" y="1268760"/>
            <a:ext cx="8229600" cy="5328592"/>
          </a:xfrm>
        </p:spPr>
        <p:txBody>
          <a:bodyPr>
            <a:normAutofit/>
          </a:bodyPr>
          <a:lstStyle/>
          <a:p>
            <a:pPr>
              <a:buClr>
                <a:srgbClr val="00FF00"/>
              </a:buClr>
              <a:buFont typeface="Wingdings" pitchFamily="2" charset="2"/>
              <a:buChar char="§"/>
            </a:pPr>
            <a:r>
              <a:rPr lang="en-GB" sz="2000" dirty="0" smtClean="0">
                <a:solidFill>
                  <a:schemeClr val="bg1"/>
                </a:solidFill>
                <a:latin typeface="Times" pitchFamily="18" charset="0"/>
              </a:rPr>
              <a:t>With an accuracy of DGPS at the meter level, DGPS is not good enough for work on site. In order to improve the accuracy another type of differential  surveying known as a precise relative GPS is applied to carrier phase measurements</a:t>
            </a:r>
          </a:p>
          <a:p>
            <a:pPr>
              <a:buClr>
                <a:schemeClr val="tx1"/>
              </a:buClr>
              <a:buFont typeface="Wingdings" pitchFamily="2" charset="2"/>
              <a:buChar char="§"/>
            </a:pPr>
            <a:endParaRPr lang="en-GB" sz="2000" dirty="0">
              <a:solidFill>
                <a:schemeClr val="bg1"/>
              </a:solidFill>
              <a:latin typeface="Times" pitchFamily="18" charset="0"/>
            </a:endParaRPr>
          </a:p>
          <a:p>
            <a:pPr>
              <a:buClr>
                <a:srgbClr val="00FF00"/>
              </a:buClr>
              <a:buFont typeface="Wingdings" pitchFamily="2" charset="2"/>
              <a:buChar char="§"/>
            </a:pPr>
            <a:r>
              <a:rPr lang="en-GB" sz="2000" dirty="0" smtClean="0">
                <a:solidFill>
                  <a:schemeClr val="bg1"/>
                </a:solidFill>
                <a:latin typeface="Times" pitchFamily="18" charset="0"/>
              </a:rPr>
              <a:t>Two </a:t>
            </a:r>
            <a:r>
              <a:rPr lang="en-GB" sz="2000" dirty="0">
                <a:solidFill>
                  <a:schemeClr val="bg1"/>
                </a:solidFill>
                <a:latin typeface="Times" pitchFamily="18" charset="0"/>
              </a:rPr>
              <a:t>or more receivers are </a:t>
            </a:r>
            <a:r>
              <a:rPr lang="en-GB" sz="2000" dirty="0" smtClean="0">
                <a:solidFill>
                  <a:schemeClr val="bg1"/>
                </a:solidFill>
                <a:latin typeface="Times" pitchFamily="18" charset="0"/>
              </a:rPr>
              <a:t>required</a:t>
            </a:r>
          </a:p>
          <a:p>
            <a:pPr>
              <a:buClr>
                <a:schemeClr val="tx1"/>
              </a:buClr>
              <a:buFont typeface="Wingdings" pitchFamily="2" charset="2"/>
              <a:buChar char="§"/>
            </a:pPr>
            <a:endParaRPr lang="en-GB" sz="2000" dirty="0">
              <a:solidFill>
                <a:schemeClr val="bg1"/>
              </a:solidFill>
              <a:latin typeface="Times" pitchFamily="18" charset="0"/>
            </a:endParaRPr>
          </a:p>
          <a:p>
            <a:pPr>
              <a:buClr>
                <a:srgbClr val="00FF00"/>
              </a:buClr>
              <a:buFont typeface="Wingdings" pitchFamily="2" charset="2"/>
              <a:buChar char="§"/>
            </a:pPr>
            <a:r>
              <a:rPr lang="en-GB" sz="2000" dirty="0">
                <a:solidFill>
                  <a:schemeClr val="bg1"/>
                </a:solidFill>
                <a:latin typeface="Times" pitchFamily="18" charset="0"/>
              </a:rPr>
              <a:t>In precise relative  GPS, differencing techniques are used to remove most errors, differencing involves forming </a:t>
            </a:r>
            <a:r>
              <a:rPr lang="en-GB" sz="2000" dirty="0" smtClean="0">
                <a:solidFill>
                  <a:schemeClr val="bg1"/>
                </a:solidFill>
                <a:latin typeface="Times" pitchFamily="18" charset="0"/>
              </a:rPr>
              <a:t>several types of differences. </a:t>
            </a:r>
            <a:endParaRPr lang="en-GB" sz="2000" dirty="0">
              <a:solidFill>
                <a:schemeClr val="bg1"/>
              </a:solidFill>
              <a:latin typeface="Times" pitchFamily="18" charset="0"/>
            </a:endParaRPr>
          </a:p>
          <a:p>
            <a:pPr marL="0" indent="0">
              <a:buClr>
                <a:schemeClr val="tx1"/>
              </a:buClr>
              <a:buNone/>
            </a:pPr>
            <a:endParaRPr lang="en-GB" sz="2000" dirty="0" smtClean="0">
              <a:solidFill>
                <a:schemeClr val="bg1"/>
              </a:solidFill>
              <a:latin typeface="Times" pitchFamily="18" charset="0"/>
            </a:endParaRPr>
          </a:p>
          <a:p>
            <a:pPr>
              <a:buClr>
                <a:srgbClr val="00FF00"/>
              </a:buClr>
            </a:pPr>
            <a:r>
              <a:rPr lang="en-GB" sz="2000" b="1" dirty="0" smtClean="0">
                <a:solidFill>
                  <a:srgbClr val="FFC000"/>
                </a:solidFill>
                <a:latin typeface="Times" pitchFamily="18" charset="0"/>
              </a:rPr>
              <a:t>Single difference</a:t>
            </a:r>
          </a:p>
          <a:p>
            <a:pPr>
              <a:buClr>
                <a:srgbClr val="00FF00"/>
              </a:buClr>
            </a:pPr>
            <a:endParaRPr lang="en-GB" sz="2000" b="1" dirty="0" smtClean="0">
              <a:solidFill>
                <a:srgbClr val="FFC000"/>
              </a:solidFill>
              <a:latin typeface="Times" pitchFamily="18" charset="0"/>
            </a:endParaRPr>
          </a:p>
          <a:p>
            <a:pPr>
              <a:buClr>
                <a:srgbClr val="00FF00"/>
              </a:buClr>
            </a:pPr>
            <a:r>
              <a:rPr lang="en-GB" sz="2000" b="1" dirty="0" smtClean="0">
                <a:solidFill>
                  <a:srgbClr val="FFC000"/>
                </a:solidFill>
                <a:latin typeface="Times" pitchFamily="18" charset="0"/>
              </a:rPr>
              <a:t>Double difference </a:t>
            </a:r>
          </a:p>
          <a:p>
            <a:pPr>
              <a:buClr>
                <a:srgbClr val="00FF00"/>
              </a:buClr>
            </a:pPr>
            <a:endParaRPr lang="en-GB" sz="2000" b="1" dirty="0" smtClean="0">
              <a:solidFill>
                <a:srgbClr val="FFC000"/>
              </a:solidFill>
              <a:latin typeface="Times" pitchFamily="18" charset="0"/>
            </a:endParaRPr>
          </a:p>
          <a:p>
            <a:pPr>
              <a:buClr>
                <a:srgbClr val="00FF00"/>
              </a:buClr>
            </a:pPr>
            <a:r>
              <a:rPr lang="en-GB" sz="2000" b="1" dirty="0" smtClean="0">
                <a:solidFill>
                  <a:srgbClr val="FFC000"/>
                </a:solidFill>
                <a:latin typeface="Times" pitchFamily="18" charset="0"/>
              </a:rPr>
              <a:t>Triple difference</a:t>
            </a:r>
            <a:endParaRPr lang="en-GB" sz="2000" b="1" dirty="0">
              <a:solidFill>
                <a:srgbClr val="FFC000"/>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27</a:t>
            </a:fld>
            <a:endParaRPr lang="en-GB"/>
          </a:p>
        </p:txBody>
      </p:sp>
    </p:spTree>
    <p:extLst>
      <p:ext uri="{BB962C8B-B14F-4D97-AF65-F5344CB8AC3E}">
        <p14:creationId xmlns:p14="http://schemas.microsoft.com/office/powerpoint/2010/main" val="2117443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Freeform 53"/>
          <p:cNvSpPr/>
          <p:nvPr/>
        </p:nvSpPr>
        <p:spPr>
          <a:xfrm>
            <a:off x="1676400" y="5810809"/>
            <a:ext cx="6096000" cy="611762"/>
          </a:xfrm>
          <a:custGeom>
            <a:avLst/>
            <a:gdLst>
              <a:gd name="connsiteX0" fmla="*/ 0 w 6096000"/>
              <a:gd name="connsiteY0" fmla="*/ 611762 h 611762"/>
              <a:gd name="connsiteX1" fmla="*/ 2155371 w 6096000"/>
              <a:gd name="connsiteY1" fmla="*/ 263420 h 611762"/>
              <a:gd name="connsiteX2" fmla="*/ 3472543 w 6096000"/>
              <a:gd name="connsiteY2" fmla="*/ 111020 h 611762"/>
              <a:gd name="connsiteX3" fmla="*/ 4561114 w 6096000"/>
              <a:gd name="connsiteY3" fmla="*/ 2162 h 611762"/>
              <a:gd name="connsiteX4" fmla="*/ 5617029 w 6096000"/>
              <a:gd name="connsiteY4" fmla="*/ 45705 h 611762"/>
              <a:gd name="connsiteX5" fmla="*/ 6096000 w 6096000"/>
              <a:gd name="connsiteY5" fmla="*/ 132791 h 61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11762">
                <a:moveTo>
                  <a:pt x="0" y="611762"/>
                </a:moveTo>
                <a:lnTo>
                  <a:pt x="2155371" y="263420"/>
                </a:lnTo>
                <a:cubicBezTo>
                  <a:pt x="2734128" y="179963"/>
                  <a:pt x="3472543" y="111020"/>
                  <a:pt x="3472543" y="111020"/>
                </a:cubicBezTo>
                <a:cubicBezTo>
                  <a:pt x="3873500" y="67477"/>
                  <a:pt x="4203700" y="13048"/>
                  <a:pt x="4561114" y="2162"/>
                </a:cubicBezTo>
                <a:cubicBezTo>
                  <a:pt x="4918528" y="-8724"/>
                  <a:pt x="5361215" y="23933"/>
                  <a:pt x="5617029" y="45705"/>
                </a:cubicBezTo>
                <a:cubicBezTo>
                  <a:pt x="5872843" y="67476"/>
                  <a:pt x="5984421" y="100133"/>
                  <a:pt x="6096000" y="132791"/>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1162"/>
            <a:ext cx="8229600" cy="815550"/>
          </a:xfrm>
        </p:spPr>
        <p:txBody>
          <a:bodyPr/>
          <a:lstStyle/>
          <a:p>
            <a:r>
              <a:rPr lang="en-GB" dirty="0">
                <a:solidFill>
                  <a:srgbClr val="FF0000"/>
                </a:solidFill>
                <a:latin typeface="Times" pitchFamily="18" charset="0"/>
              </a:rPr>
              <a:t>Precise relative GPS</a:t>
            </a:r>
            <a:endParaRPr lang="en-GB"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836712"/>
                <a:ext cx="9144000" cy="6021288"/>
              </a:xfrm>
              <a:solidFill>
                <a:schemeClr val="bg1"/>
              </a:solidFill>
              <a:ln>
                <a:solidFill>
                  <a:srgbClr val="FF0000"/>
                </a:solidFill>
              </a:ln>
            </p:spPr>
            <p:txBody>
              <a:bodyPr>
                <a:normAutofit/>
              </a:bodyPr>
              <a:lstStyle/>
              <a:p>
                <a:endParaRPr lang="en-GB" dirty="0" smtClean="0">
                  <a:solidFill>
                    <a:schemeClr val="bg1"/>
                  </a:solidFill>
                  <a:latin typeface="Times" pitchFamily="18" charset="0"/>
                </a:endParaRPr>
              </a:p>
              <a:p>
                <a:endParaRPr lang="en-GB" dirty="0">
                  <a:solidFill>
                    <a:schemeClr val="bg1"/>
                  </a:solidFill>
                  <a:latin typeface="Times" pitchFamily="18" charset="0"/>
                </a:endParaRPr>
              </a:p>
              <a:p>
                <a:endParaRPr lang="en-GB" dirty="0" smtClean="0">
                  <a:solidFill>
                    <a:schemeClr val="bg1"/>
                  </a:solidFill>
                  <a:latin typeface="Times" pitchFamily="18" charset="0"/>
                </a:endParaRPr>
              </a:p>
              <a:p>
                <a:endParaRPr lang="en-GB" dirty="0">
                  <a:solidFill>
                    <a:schemeClr val="bg1"/>
                  </a:solidFill>
                  <a:latin typeface="Times" pitchFamily="18" charset="0"/>
                </a:endParaRPr>
              </a:p>
              <a:p>
                <a:pPr marL="0" indent="0">
                  <a:buNone/>
                </a:pPr>
                <a:r>
                  <a:rPr lang="en-GB" sz="2400" dirty="0" smtClean="0">
                    <a:latin typeface="Times" pitchFamily="18" charset="0"/>
                  </a:rPr>
                  <a:t>(a)   Single difference                          (b) Double difference</a:t>
                </a:r>
                <a:endParaRPr lang="en-GB" sz="2400" dirty="0">
                  <a:latin typeface="Times" pitchFamily="18" charset="0"/>
                </a:endParaRPr>
              </a:p>
              <a:p>
                <a:r>
                  <a:rPr lang="en-GB" dirty="0" smtClean="0">
                    <a:latin typeface="Times" pitchFamily="18" charset="0"/>
                  </a:rPr>
                  <a:t>(</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𝑡</m:t>
                        </m:r>
                      </m:e>
                      <m:sub>
                        <m:r>
                          <a:rPr lang="en-GB" b="0" i="1" smtClean="0">
                            <a:latin typeface="Cambria Math"/>
                          </a:rPr>
                          <m:t>1</m:t>
                        </m:r>
                      </m:sub>
                    </m:sSub>
                  </m:oMath>
                </a14:m>
                <a:r>
                  <a:rPr lang="en-GB" dirty="0">
                    <a:latin typeface="Times" pitchFamily="18" charset="0"/>
                  </a:rPr>
                  <a:t>) (</a:t>
                </a:r>
                <a14:m>
                  <m:oMath xmlns:m="http://schemas.openxmlformats.org/officeDocument/2006/math">
                    <m:sSub>
                      <m:sSubPr>
                        <m:ctrlPr>
                          <a:rPr lang="en-GB" i="1">
                            <a:latin typeface="Cambria Math" panose="02040503050406030204" pitchFamily="18" charset="0"/>
                          </a:rPr>
                        </m:ctrlPr>
                      </m:sSubPr>
                      <m:e>
                        <m:r>
                          <a:rPr lang="en-GB" i="1">
                            <a:latin typeface="Cambria Math"/>
                          </a:rPr>
                          <m:t>𝑡</m:t>
                        </m:r>
                      </m:e>
                      <m:sub>
                        <m:r>
                          <a:rPr lang="en-GB" b="0" i="1" smtClean="0">
                            <a:latin typeface="Cambria Math"/>
                          </a:rPr>
                          <m:t>2</m:t>
                        </m:r>
                      </m:sub>
                    </m:sSub>
                  </m:oMath>
                </a14:m>
                <a:r>
                  <a:rPr lang="en-GB" dirty="0">
                    <a:latin typeface="Times" pitchFamily="18" charset="0"/>
                  </a:rPr>
                  <a:t>)</a:t>
                </a:r>
              </a:p>
              <a:p>
                <a:endParaRPr lang="en-GB" dirty="0" smtClean="0">
                  <a:solidFill>
                    <a:schemeClr val="bg1"/>
                  </a:solidFill>
                  <a:latin typeface="Times" pitchFamily="18" charset="0"/>
                </a:endParaRP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836712"/>
                <a:ext cx="9144000" cy="6021288"/>
              </a:xfrm>
              <a:blipFill rotWithShape="1">
                <a:blip r:embed="rId3"/>
                <a:stretch>
                  <a:fillRect l="-1398"/>
                </a:stretch>
              </a:blipFill>
              <a:ln>
                <a:solidFill>
                  <a:srgbClr val="FF0000"/>
                </a:solidFill>
              </a:ln>
            </p:spPr>
            <p:txBody>
              <a:bodyPr/>
              <a:lstStyle/>
              <a:p>
                <a:r>
                  <a:rPr lang="en-GB">
                    <a:noFill/>
                  </a:rPr>
                  <a:t> </a:t>
                </a:r>
              </a:p>
            </p:txBody>
          </p:sp>
        </mc:Fallback>
      </mc:AlternateContent>
      <p:sp>
        <p:nvSpPr>
          <p:cNvPr id="6" name="Line 7"/>
          <p:cNvSpPr>
            <a:spLocks noChangeShapeType="1"/>
          </p:cNvSpPr>
          <p:nvPr/>
        </p:nvSpPr>
        <p:spPr bwMode="auto">
          <a:xfrm flipH="1">
            <a:off x="1393776" y="1596948"/>
            <a:ext cx="737287" cy="148245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utoShape 13"/>
          <p:cNvSpPr>
            <a:spLocks noChangeArrowheads="1"/>
          </p:cNvSpPr>
          <p:nvPr/>
        </p:nvSpPr>
        <p:spPr bwMode="auto">
          <a:xfrm>
            <a:off x="1289348" y="3014093"/>
            <a:ext cx="228600" cy="228600"/>
          </a:xfrm>
          <a:prstGeom prst="triangle">
            <a:avLst>
              <a:gd name="adj" fmla="val 50000"/>
            </a:avLst>
          </a:prstGeom>
          <a:solidFill>
            <a:srgbClr val="00B050"/>
          </a:solidFill>
          <a:ln w="9525">
            <a:solidFill>
              <a:srgbClr val="FF0000"/>
            </a:solidFill>
            <a:miter lim="800000"/>
            <a:headEnd/>
            <a:tailEnd/>
          </a:ln>
          <a:effectLst/>
        </p:spPr>
        <p:txBody>
          <a:bodyPr wrap="none" anchor="ctr"/>
          <a:lstStyle/>
          <a:p>
            <a:endParaRPr lang="en-GB"/>
          </a:p>
        </p:txBody>
      </p:sp>
      <p:sp>
        <p:nvSpPr>
          <p:cNvPr id="14" name="Line 7"/>
          <p:cNvSpPr>
            <a:spLocks noChangeShapeType="1"/>
          </p:cNvSpPr>
          <p:nvPr/>
        </p:nvSpPr>
        <p:spPr bwMode="auto">
          <a:xfrm flipH="1">
            <a:off x="5895601" y="1445684"/>
            <a:ext cx="1747535" cy="1600505"/>
          </a:xfrm>
          <a:prstGeom prst="line">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9" name="Group 18"/>
          <p:cNvGrpSpPr/>
          <p:nvPr/>
        </p:nvGrpSpPr>
        <p:grpSpPr>
          <a:xfrm>
            <a:off x="5334340" y="959724"/>
            <a:ext cx="2807502" cy="2390092"/>
            <a:chOff x="5351951" y="1038098"/>
            <a:chExt cx="2807502" cy="2390092"/>
          </a:xfrm>
        </p:grpSpPr>
        <p:graphicFrame>
          <p:nvGraphicFramePr>
            <p:cNvPr id="8" name="Object 12"/>
            <p:cNvGraphicFramePr>
              <a:graphicFrameLocks/>
            </p:cNvGraphicFramePr>
            <p:nvPr>
              <p:extLst>
                <p:ext uri="{D42A27DB-BD31-4B8C-83A1-F6EECF244321}">
                  <p14:modId xmlns:p14="http://schemas.microsoft.com/office/powerpoint/2010/main" val="712647992"/>
                </p:ext>
              </p:extLst>
            </p:nvPr>
          </p:nvGraphicFramePr>
          <p:xfrm>
            <a:off x="7321253" y="1038098"/>
            <a:ext cx="838200" cy="609600"/>
          </p:xfrm>
          <a:graphic>
            <a:graphicData uri="http://schemas.openxmlformats.org/presentationml/2006/ole">
              <mc:AlternateContent xmlns:mc="http://schemas.openxmlformats.org/markup-compatibility/2006">
                <mc:Choice xmlns:v="urn:schemas-microsoft-com:vml" Requires="v">
                  <p:oleObj spid="_x0000_s36090" name="Microsoft ClipArt Gallery" r:id="rId4" imgW="1066800" imgH="749300" progId="">
                    <p:embed/>
                  </p:oleObj>
                </mc:Choice>
                <mc:Fallback>
                  <p:oleObj name="Microsoft ClipArt Gallery" r:id="rId4" imgW="1066800" imgH="749300" progId="">
                    <p:embed/>
                    <p:pic>
                      <p:nvPicPr>
                        <p:cNvPr id="0" name="Picture 126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253" y="1038098"/>
                          <a:ext cx="83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p:cNvGraphicFramePr>
            <p:nvPr>
              <p:extLst>
                <p:ext uri="{D42A27DB-BD31-4B8C-83A1-F6EECF244321}">
                  <p14:modId xmlns:p14="http://schemas.microsoft.com/office/powerpoint/2010/main" val="1859286108"/>
                </p:ext>
              </p:extLst>
            </p:nvPr>
          </p:nvGraphicFramePr>
          <p:xfrm>
            <a:off x="5351951" y="1130593"/>
            <a:ext cx="838200" cy="609600"/>
          </p:xfrm>
          <a:graphic>
            <a:graphicData uri="http://schemas.openxmlformats.org/presentationml/2006/ole">
              <mc:AlternateContent xmlns:mc="http://schemas.openxmlformats.org/markup-compatibility/2006">
                <mc:Choice xmlns:v="urn:schemas-microsoft-com:vml" Requires="v">
                  <p:oleObj spid="_x0000_s36091" name="Microsoft ClipArt Gallery" r:id="rId6" imgW="1066800" imgH="749300" progId="">
                    <p:embed/>
                  </p:oleObj>
                </mc:Choice>
                <mc:Fallback>
                  <p:oleObj name="Microsoft ClipArt Gallery" r:id="rId6" imgW="1066800" imgH="749300" progId="">
                    <p:embed/>
                    <p:pic>
                      <p:nvPicPr>
                        <p:cNvPr id="0" name="Picture 126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951" y="1130593"/>
                          <a:ext cx="83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Freeform 8"/>
            <p:cNvSpPr>
              <a:spLocks/>
            </p:cNvSpPr>
            <p:nvPr/>
          </p:nvSpPr>
          <p:spPr bwMode="auto">
            <a:xfrm>
              <a:off x="5627608" y="2954695"/>
              <a:ext cx="2520280" cy="473495"/>
            </a:xfrm>
            <a:custGeom>
              <a:avLst/>
              <a:gdLst>
                <a:gd name="T0" fmla="*/ 0 w 3216"/>
                <a:gd name="T1" fmla="*/ 792 h 792"/>
                <a:gd name="T2" fmla="*/ 240 w 3216"/>
                <a:gd name="T3" fmla="*/ 504 h 792"/>
                <a:gd name="T4" fmla="*/ 528 w 3216"/>
                <a:gd name="T5" fmla="*/ 312 h 792"/>
                <a:gd name="T6" fmla="*/ 816 w 3216"/>
                <a:gd name="T7" fmla="*/ 168 h 792"/>
                <a:gd name="T8" fmla="*/ 1152 w 3216"/>
                <a:gd name="T9" fmla="*/ 120 h 792"/>
                <a:gd name="T10" fmla="*/ 1680 w 3216"/>
                <a:gd name="T11" fmla="*/ 24 h 792"/>
                <a:gd name="T12" fmla="*/ 2112 w 3216"/>
                <a:gd name="T13" fmla="*/ 24 h 792"/>
                <a:gd name="T14" fmla="*/ 2592 w 3216"/>
                <a:gd name="T15" fmla="*/ 168 h 792"/>
                <a:gd name="T16" fmla="*/ 3024 w 3216"/>
                <a:gd name="T17" fmla="*/ 360 h 792"/>
                <a:gd name="T18" fmla="*/ 3216 w 3216"/>
                <a:gd name="T19" fmla="*/ 456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6" h="792">
                  <a:moveTo>
                    <a:pt x="0" y="792"/>
                  </a:moveTo>
                  <a:cubicBezTo>
                    <a:pt x="76" y="688"/>
                    <a:pt x="152" y="584"/>
                    <a:pt x="240" y="504"/>
                  </a:cubicBezTo>
                  <a:cubicBezTo>
                    <a:pt x="328" y="424"/>
                    <a:pt x="431" y="368"/>
                    <a:pt x="528" y="312"/>
                  </a:cubicBezTo>
                  <a:cubicBezTo>
                    <a:pt x="624" y="255"/>
                    <a:pt x="712" y="199"/>
                    <a:pt x="816" y="168"/>
                  </a:cubicBezTo>
                  <a:cubicBezTo>
                    <a:pt x="919" y="136"/>
                    <a:pt x="1007" y="144"/>
                    <a:pt x="1152" y="120"/>
                  </a:cubicBezTo>
                  <a:cubicBezTo>
                    <a:pt x="1296" y="95"/>
                    <a:pt x="1520" y="40"/>
                    <a:pt x="1680" y="24"/>
                  </a:cubicBezTo>
                  <a:cubicBezTo>
                    <a:pt x="1840" y="8"/>
                    <a:pt x="1960" y="0"/>
                    <a:pt x="2112" y="24"/>
                  </a:cubicBezTo>
                  <a:cubicBezTo>
                    <a:pt x="2263" y="47"/>
                    <a:pt x="2440" y="112"/>
                    <a:pt x="2592" y="168"/>
                  </a:cubicBezTo>
                  <a:cubicBezTo>
                    <a:pt x="2744" y="224"/>
                    <a:pt x="2920" y="312"/>
                    <a:pt x="3024" y="360"/>
                  </a:cubicBezTo>
                  <a:cubicBezTo>
                    <a:pt x="3128" y="408"/>
                    <a:pt x="3172" y="432"/>
                    <a:pt x="3216" y="456"/>
                  </a:cubicBezTo>
                </a:path>
              </a:pathLst>
            </a:custGeom>
            <a:noFill/>
            <a:ln w="19050">
              <a:solidFill>
                <a:schemeClr val="accent6">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Line 7"/>
            <p:cNvSpPr>
              <a:spLocks noChangeShapeType="1"/>
            </p:cNvSpPr>
            <p:nvPr/>
          </p:nvSpPr>
          <p:spPr bwMode="auto">
            <a:xfrm>
              <a:off x="5885348" y="1487860"/>
              <a:ext cx="3" cy="1540567"/>
            </a:xfrm>
            <a:prstGeom prst="line">
              <a:avLst/>
            </a:prstGeom>
            <a:noFill/>
            <a:ln w="222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AutoShape 13"/>
            <p:cNvSpPr>
              <a:spLocks noChangeArrowheads="1"/>
            </p:cNvSpPr>
            <p:nvPr/>
          </p:nvSpPr>
          <p:spPr bwMode="auto">
            <a:xfrm>
              <a:off x="5771051" y="2997796"/>
              <a:ext cx="228600" cy="228600"/>
            </a:xfrm>
            <a:prstGeom prst="triangle">
              <a:avLst>
                <a:gd name="adj" fmla="val 50000"/>
              </a:avLst>
            </a:prstGeom>
            <a:solidFill>
              <a:srgbClr val="00B050"/>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Line 7"/>
            <p:cNvSpPr>
              <a:spLocks noChangeShapeType="1"/>
            </p:cNvSpPr>
            <p:nvPr/>
          </p:nvSpPr>
          <p:spPr bwMode="auto">
            <a:xfrm>
              <a:off x="5922671" y="1527887"/>
              <a:ext cx="1501794" cy="1386239"/>
            </a:xfrm>
            <a:prstGeom prst="line">
              <a:avLst/>
            </a:prstGeom>
            <a:noFill/>
            <a:ln w="222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AutoShape 9"/>
            <p:cNvSpPr>
              <a:spLocks noChangeArrowheads="1"/>
            </p:cNvSpPr>
            <p:nvPr/>
          </p:nvSpPr>
          <p:spPr bwMode="auto">
            <a:xfrm>
              <a:off x="7295982" y="2799827"/>
              <a:ext cx="228600" cy="228600"/>
            </a:xfrm>
            <a:prstGeom prst="triangle">
              <a:avLst>
                <a:gd name="adj" fmla="val 50000"/>
              </a:avLst>
            </a:prstGeom>
            <a:solidFill>
              <a:srgbClr val="00B050"/>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Line 7"/>
            <p:cNvSpPr>
              <a:spLocks noChangeShapeType="1"/>
            </p:cNvSpPr>
            <p:nvPr/>
          </p:nvSpPr>
          <p:spPr bwMode="auto">
            <a:xfrm flipH="1">
              <a:off x="7424465" y="1487860"/>
              <a:ext cx="245740" cy="1358096"/>
            </a:xfrm>
            <a:prstGeom prst="line">
              <a:avLst/>
            </a:prstGeom>
            <a:noFill/>
            <a:ln w="952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1" name="Group 40"/>
          <p:cNvGrpSpPr/>
          <p:nvPr/>
        </p:nvGrpSpPr>
        <p:grpSpPr>
          <a:xfrm>
            <a:off x="1575858" y="3933056"/>
            <a:ext cx="5311890" cy="2548338"/>
            <a:chOff x="1575858" y="3933056"/>
            <a:chExt cx="5311890" cy="2548338"/>
          </a:xfrm>
        </p:grpSpPr>
        <p:grpSp>
          <p:nvGrpSpPr>
            <p:cNvPr id="31" name="Group 30"/>
            <p:cNvGrpSpPr/>
            <p:nvPr/>
          </p:nvGrpSpPr>
          <p:grpSpPr>
            <a:xfrm>
              <a:off x="1575858" y="3933056"/>
              <a:ext cx="5311890" cy="2548338"/>
              <a:chOff x="5351951" y="678058"/>
              <a:chExt cx="5311890" cy="2548338"/>
            </a:xfrm>
          </p:grpSpPr>
          <p:graphicFrame>
            <p:nvGraphicFramePr>
              <p:cNvPr id="32" name="Object 12"/>
              <p:cNvGraphicFramePr>
                <a:graphicFrameLocks/>
              </p:cNvGraphicFramePr>
              <p:nvPr>
                <p:extLst>
                  <p:ext uri="{D42A27DB-BD31-4B8C-83A1-F6EECF244321}">
                    <p14:modId xmlns:p14="http://schemas.microsoft.com/office/powerpoint/2010/main" val="2437886600"/>
                  </p:ext>
                </p:extLst>
              </p:nvPr>
            </p:nvGraphicFramePr>
            <p:xfrm>
              <a:off x="7235591" y="678058"/>
              <a:ext cx="838200" cy="609600"/>
            </p:xfrm>
            <a:graphic>
              <a:graphicData uri="http://schemas.openxmlformats.org/presentationml/2006/ole">
                <mc:AlternateContent xmlns:mc="http://schemas.openxmlformats.org/markup-compatibility/2006">
                  <mc:Choice xmlns:v="urn:schemas-microsoft-com:vml" Requires="v">
                    <p:oleObj spid="_x0000_s36092" name="Microsoft ClipArt Gallery" r:id="rId7" imgW="1066800" imgH="749300" progId="">
                      <p:embed/>
                    </p:oleObj>
                  </mc:Choice>
                  <mc:Fallback>
                    <p:oleObj name="Microsoft ClipArt Gallery" r:id="rId7" imgW="1066800" imgH="749300" progId="">
                      <p:embed/>
                      <p:pic>
                        <p:nvPicPr>
                          <p:cNvPr id="0" name="Picture 12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591" y="678058"/>
                            <a:ext cx="83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32"/>
              <p:cNvGraphicFramePr>
                <a:graphicFrameLocks/>
              </p:cNvGraphicFramePr>
              <p:nvPr>
                <p:extLst>
                  <p:ext uri="{D42A27DB-BD31-4B8C-83A1-F6EECF244321}">
                    <p14:modId xmlns:p14="http://schemas.microsoft.com/office/powerpoint/2010/main" val="1792260970"/>
                  </p:ext>
                </p:extLst>
              </p:nvPr>
            </p:nvGraphicFramePr>
            <p:xfrm>
              <a:off x="5351951" y="816933"/>
              <a:ext cx="838200" cy="609600"/>
            </p:xfrm>
            <a:graphic>
              <a:graphicData uri="http://schemas.openxmlformats.org/presentationml/2006/ole">
                <mc:AlternateContent xmlns:mc="http://schemas.openxmlformats.org/markup-compatibility/2006">
                  <mc:Choice xmlns:v="urn:schemas-microsoft-com:vml" Requires="v">
                    <p:oleObj spid="_x0000_s36093" name="Microsoft ClipArt Gallery" r:id="rId8" imgW="1066800" imgH="749300" progId="">
                      <p:embed/>
                    </p:oleObj>
                  </mc:Choice>
                  <mc:Fallback>
                    <p:oleObj name="Microsoft ClipArt Gallery" r:id="rId8" imgW="1066800" imgH="749300" progId="">
                      <p:embed/>
                      <p:pic>
                        <p:nvPicPr>
                          <p:cNvPr id="0" name="Picture 126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951" y="816933"/>
                            <a:ext cx="83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Line 7"/>
              <p:cNvSpPr>
                <a:spLocks noChangeShapeType="1"/>
              </p:cNvSpPr>
              <p:nvPr/>
            </p:nvSpPr>
            <p:spPr bwMode="auto">
              <a:xfrm>
                <a:off x="5771052" y="1225960"/>
                <a:ext cx="114298" cy="17547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AutoShape 13"/>
              <p:cNvSpPr>
                <a:spLocks noChangeArrowheads="1"/>
              </p:cNvSpPr>
              <p:nvPr/>
            </p:nvSpPr>
            <p:spPr bwMode="auto">
              <a:xfrm>
                <a:off x="5771051" y="2997796"/>
                <a:ext cx="228600" cy="228600"/>
              </a:xfrm>
              <a:prstGeom prst="triangle">
                <a:avLst>
                  <a:gd name="adj" fmla="val 50000"/>
                </a:avLst>
              </a:prstGeom>
              <a:solidFill>
                <a:srgbClr val="00B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 name="Line 7"/>
              <p:cNvSpPr>
                <a:spLocks noChangeShapeType="1"/>
              </p:cNvSpPr>
              <p:nvPr/>
            </p:nvSpPr>
            <p:spPr bwMode="auto">
              <a:xfrm>
                <a:off x="5771052" y="1225959"/>
                <a:ext cx="4892789" cy="17953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Line 7"/>
              <p:cNvSpPr>
                <a:spLocks noChangeShapeType="1"/>
              </p:cNvSpPr>
              <p:nvPr/>
            </p:nvSpPr>
            <p:spPr bwMode="auto">
              <a:xfrm flipH="1">
                <a:off x="5922669" y="1066393"/>
                <a:ext cx="4649859" cy="20258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0" name="Line 7"/>
            <p:cNvSpPr>
              <a:spLocks noChangeShapeType="1"/>
            </p:cNvSpPr>
            <p:nvPr/>
          </p:nvSpPr>
          <p:spPr bwMode="auto">
            <a:xfrm flipH="1">
              <a:off x="2131061" y="4440931"/>
              <a:ext cx="1648849" cy="1835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3" name="Group 42"/>
          <p:cNvGrpSpPr/>
          <p:nvPr/>
        </p:nvGrpSpPr>
        <p:grpSpPr>
          <a:xfrm>
            <a:off x="4936059" y="3880995"/>
            <a:ext cx="2396632" cy="2545502"/>
            <a:chOff x="5521289" y="851418"/>
            <a:chExt cx="2396632" cy="2545502"/>
          </a:xfrm>
        </p:grpSpPr>
        <p:graphicFrame>
          <p:nvGraphicFramePr>
            <p:cNvPr id="45" name="Object 12"/>
            <p:cNvGraphicFramePr>
              <a:graphicFrameLocks/>
            </p:cNvGraphicFramePr>
            <p:nvPr>
              <p:extLst>
                <p:ext uri="{D42A27DB-BD31-4B8C-83A1-F6EECF244321}">
                  <p14:modId xmlns:p14="http://schemas.microsoft.com/office/powerpoint/2010/main" val="3718595461"/>
                </p:ext>
              </p:extLst>
            </p:nvPr>
          </p:nvGraphicFramePr>
          <p:xfrm>
            <a:off x="7079721" y="878261"/>
            <a:ext cx="838200" cy="609600"/>
          </p:xfrm>
          <a:graphic>
            <a:graphicData uri="http://schemas.openxmlformats.org/presentationml/2006/ole">
              <mc:AlternateContent xmlns:mc="http://schemas.openxmlformats.org/markup-compatibility/2006">
                <mc:Choice xmlns:v="urn:schemas-microsoft-com:vml" Requires="v">
                  <p:oleObj spid="_x0000_s36094" name="Microsoft ClipArt Gallery" r:id="rId9" imgW="1066800" imgH="749300" progId="">
                    <p:embed/>
                  </p:oleObj>
                </mc:Choice>
                <mc:Fallback>
                  <p:oleObj name="Microsoft ClipArt Gallery" r:id="rId9" imgW="1066800" imgH="749300" progId="">
                    <p:embed/>
                    <p:pic>
                      <p:nvPicPr>
                        <p:cNvPr id="0" name="Picture 12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721" y="878261"/>
                          <a:ext cx="83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45"/>
            <p:cNvGraphicFramePr>
              <a:graphicFrameLocks/>
            </p:cNvGraphicFramePr>
            <p:nvPr>
              <p:extLst>
                <p:ext uri="{D42A27DB-BD31-4B8C-83A1-F6EECF244321}">
                  <p14:modId xmlns:p14="http://schemas.microsoft.com/office/powerpoint/2010/main" val="2723097419"/>
                </p:ext>
              </p:extLst>
            </p:nvPr>
          </p:nvGraphicFramePr>
          <p:xfrm>
            <a:off x="5521289" y="851418"/>
            <a:ext cx="838200" cy="609600"/>
          </p:xfrm>
          <a:graphic>
            <a:graphicData uri="http://schemas.openxmlformats.org/presentationml/2006/ole">
              <mc:AlternateContent xmlns:mc="http://schemas.openxmlformats.org/markup-compatibility/2006">
                <mc:Choice xmlns:v="urn:schemas-microsoft-com:vml" Requires="v">
                  <p:oleObj spid="_x0000_s36095" name="Microsoft ClipArt Gallery" r:id="rId10" imgW="1066800" imgH="749300" progId="">
                    <p:embed/>
                  </p:oleObj>
                </mc:Choice>
                <mc:Fallback>
                  <p:oleObj name="Microsoft ClipArt Gallery" r:id="rId10" imgW="1066800" imgH="749300" progId="">
                    <p:embed/>
                    <p:pic>
                      <p:nvPicPr>
                        <p:cNvPr id="0" name="Picture 126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289" y="851418"/>
                          <a:ext cx="83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 name="Line 7"/>
            <p:cNvSpPr>
              <a:spLocks noChangeShapeType="1"/>
            </p:cNvSpPr>
            <p:nvPr/>
          </p:nvSpPr>
          <p:spPr bwMode="auto">
            <a:xfrm>
              <a:off x="5897513" y="1309936"/>
              <a:ext cx="1629923" cy="1936744"/>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Line 7"/>
            <p:cNvSpPr>
              <a:spLocks noChangeShapeType="1"/>
            </p:cNvSpPr>
            <p:nvPr/>
          </p:nvSpPr>
          <p:spPr bwMode="auto">
            <a:xfrm>
              <a:off x="7426967" y="1353478"/>
              <a:ext cx="100470" cy="1893202"/>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9"/>
            <p:cNvSpPr>
              <a:spLocks noChangeArrowheads="1"/>
            </p:cNvSpPr>
            <p:nvPr/>
          </p:nvSpPr>
          <p:spPr bwMode="auto">
            <a:xfrm>
              <a:off x="7399308" y="3168320"/>
              <a:ext cx="228600" cy="228600"/>
            </a:xfrm>
            <a:prstGeom prst="triangle">
              <a:avLst>
                <a:gd name="adj" fmla="val 50000"/>
              </a:avLst>
            </a:prstGeom>
            <a:solidFill>
              <a:srgbClr val="00B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58" name="Line 7"/>
          <p:cNvSpPr>
            <a:spLocks noChangeShapeType="1"/>
          </p:cNvSpPr>
          <p:nvPr/>
        </p:nvSpPr>
        <p:spPr bwMode="auto">
          <a:xfrm flipH="1">
            <a:off x="2146577" y="4321391"/>
            <a:ext cx="3031506" cy="20258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 name="Line 7"/>
          <p:cNvSpPr>
            <a:spLocks noChangeShapeType="1"/>
          </p:cNvSpPr>
          <p:nvPr/>
        </p:nvSpPr>
        <p:spPr bwMode="auto">
          <a:xfrm flipH="1" flipV="1">
            <a:off x="3878598" y="4383055"/>
            <a:ext cx="3049780" cy="189320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 name="TextBox 60"/>
          <p:cNvSpPr txBox="1"/>
          <p:nvPr/>
        </p:nvSpPr>
        <p:spPr>
          <a:xfrm>
            <a:off x="3312025" y="6308101"/>
            <a:ext cx="3248069" cy="523220"/>
          </a:xfrm>
          <a:prstGeom prst="rect">
            <a:avLst/>
          </a:prstGeom>
          <a:noFill/>
        </p:spPr>
        <p:txBody>
          <a:bodyPr wrap="none" rtlCol="0">
            <a:spAutoFit/>
          </a:bodyPr>
          <a:lstStyle/>
          <a:p>
            <a:r>
              <a:rPr lang="en-GB" sz="2800" dirty="0" smtClean="0">
                <a:latin typeface="Times" pitchFamily="18" charset="0"/>
              </a:rPr>
              <a:t>(c)  Triple difference </a:t>
            </a:r>
            <a:endParaRPr lang="en-GB" sz="2800" dirty="0">
              <a:latin typeface="Times" pitchFamily="18" charset="0"/>
            </a:endParaRPr>
          </a:p>
        </p:txBody>
      </p:sp>
      <p:grpSp>
        <p:nvGrpSpPr>
          <p:cNvPr id="21" name="Group 20"/>
          <p:cNvGrpSpPr/>
          <p:nvPr/>
        </p:nvGrpSpPr>
        <p:grpSpPr>
          <a:xfrm>
            <a:off x="1043608" y="1029943"/>
            <a:ext cx="2520280" cy="2415825"/>
            <a:chOff x="1043608" y="1029943"/>
            <a:chExt cx="2520280" cy="2415825"/>
          </a:xfrm>
        </p:grpSpPr>
        <p:graphicFrame>
          <p:nvGraphicFramePr>
            <p:cNvPr id="5" name="Object 6"/>
            <p:cNvGraphicFramePr>
              <a:graphicFrameLocks/>
            </p:cNvGraphicFramePr>
            <p:nvPr>
              <p:extLst>
                <p:ext uri="{D42A27DB-BD31-4B8C-83A1-F6EECF244321}">
                  <p14:modId xmlns:p14="http://schemas.microsoft.com/office/powerpoint/2010/main" val="818107031"/>
                </p:ext>
              </p:extLst>
            </p:nvPr>
          </p:nvGraphicFramePr>
          <p:xfrm>
            <a:off x="1626332" y="1029943"/>
            <a:ext cx="1066800" cy="749300"/>
          </p:xfrm>
          <a:graphic>
            <a:graphicData uri="http://schemas.openxmlformats.org/presentationml/2006/ole">
              <mc:AlternateContent xmlns:mc="http://schemas.openxmlformats.org/markup-compatibility/2006">
                <mc:Choice xmlns:v="urn:schemas-microsoft-com:vml" Requires="v">
                  <p:oleObj spid="_x0000_s36096" name="Microsoft ClipArt Gallery" r:id="rId11" imgW="1066800" imgH="749300" progId="">
                    <p:embed/>
                  </p:oleObj>
                </mc:Choice>
                <mc:Fallback>
                  <p:oleObj name="Microsoft ClipArt Gallery" r:id="rId11" imgW="1066800" imgH="749300" progId="">
                    <p:embed/>
                    <p:pic>
                      <p:nvPicPr>
                        <p:cNvPr id="0" name="Picture 126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332" y="1029943"/>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 name="Group 19"/>
            <p:cNvGrpSpPr/>
            <p:nvPr/>
          </p:nvGrpSpPr>
          <p:grpSpPr>
            <a:xfrm>
              <a:off x="1043608" y="1321327"/>
              <a:ext cx="2520280" cy="2124441"/>
              <a:chOff x="1043608" y="1321327"/>
              <a:chExt cx="2520280" cy="2124441"/>
            </a:xfrm>
          </p:grpSpPr>
          <p:sp>
            <p:nvSpPr>
              <p:cNvPr id="4" name="Line 2"/>
              <p:cNvSpPr>
                <a:spLocks noChangeShapeType="1"/>
              </p:cNvSpPr>
              <p:nvPr/>
            </p:nvSpPr>
            <p:spPr bwMode="auto">
              <a:xfrm>
                <a:off x="2223558" y="1527888"/>
                <a:ext cx="641751" cy="145280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Freeform 8"/>
              <p:cNvSpPr>
                <a:spLocks/>
              </p:cNvSpPr>
              <p:nvPr/>
            </p:nvSpPr>
            <p:spPr bwMode="auto">
              <a:xfrm>
                <a:off x="1043608" y="2994890"/>
                <a:ext cx="2520280" cy="450878"/>
              </a:xfrm>
              <a:custGeom>
                <a:avLst/>
                <a:gdLst>
                  <a:gd name="T0" fmla="*/ 0 w 3216"/>
                  <a:gd name="T1" fmla="*/ 792 h 792"/>
                  <a:gd name="T2" fmla="*/ 240 w 3216"/>
                  <a:gd name="T3" fmla="*/ 504 h 792"/>
                  <a:gd name="T4" fmla="*/ 528 w 3216"/>
                  <a:gd name="T5" fmla="*/ 312 h 792"/>
                  <a:gd name="T6" fmla="*/ 816 w 3216"/>
                  <a:gd name="T7" fmla="*/ 168 h 792"/>
                  <a:gd name="T8" fmla="*/ 1152 w 3216"/>
                  <a:gd name="T9" fmla="*/ 120 h 792"/>
                  <a:gd name="T10" fmla="*/ 1680 w 3216"/>
                  <a:gd name="T11" fmla="*/ 24 h 792"/>
                  <a:gd name="T12" fmla="*/ 2112 w 3216"/>
                  <a:gd name="T13" fmla="*/ 24 h 792"/>
                  <a:gd name="T14" fmla="*/ 2592 w 3216"/>
                  <a:gd name="T15" fmla="*/ 168 h 792"/>
                  <a:gd name="T16" fmla="*/ 3024 w 3216"/>
                  <a:gd name="T17" fmla="*/ 360 h 792"/>
                  <a:gd name="T18" fmla="*/ 3216 w 3216"/>
                  <a:gd name="T19" fmla="*/ 456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6" h="792">
                    <a:moveTo>
                      <a:pt x="0" y="792"/>
                    </a:moveTo>
                    <a:cubicBezTo>
                      <a:pt x="76" y="688"/>
                      <a:pt x="152" y="584"/>
                      <a:pt x="240" y="504"/>
                    </a:cubicBezTo>
                    <a:cubicBezTo>
                      <a:pt x="328" y="424"/>
                      <a:pt x="431" y="368"/>
                      <a:pt x="528" y="312"/>
                    </a:cubicBezTo>
                    <a:cubicBezTo>
                      <a:pt x="624" y="255"/>
                      <a:pt x="712" y="199"/>
                      <a:pt x="816" y="168"/>
                    </a:cubicBezTo>
                    <a:cubicBezTo>
                      <a:pt x="919" y="136"/>
                      <a:pt x="1007" y="144"/>
                      <a:pt x="1152" y="120"/>
                    </a:cubicBezTo>
                    <a:cubicBezTo>
                      <a:pt x="1296" y="95"/>
                      <a:pt x="1520" y="40"/>
                      <a:pt x="1680" y="24"/>
                    </a:cubicBezTo>
                    <a:cubicBezTo>
                      <a:pt x="1840" y="8"/>
                      <a:pt x="1960" y="0"/>
                      <a:pt x="2112" y="24"/>
                    </a:cubicBezTo>
                    <a:cubicBezTo>
                      <a:pt x="2263" y="47"/>
                      <a:pt x="2440" y="112"/>
                      <a:pt x="2592" y="168"/>
                    </a:cubicBezTo>
                    <a:cubicBezTo>
                      <a:pt x="2744" y="224"/>
                      <a:pt x="2920" y="312"/>
                      <a:pt x="3024" y="360"/>
                    </a:cubicBezTo>
                    <a:cubicBezTo>
                      <a:pt x="3128" y="408"/>
                      <a:pt x="3172" y="432"/>
                      <a:pt x="3216" y="456"/>
                    </a:cubicBezTo>
                  </a:path>
                </a:pathLst>
              </a:custGeom>
              <a:noFill/>
              <a:ln w="19050">
                <a:solidFill>
                  <a:schemeClr val="accent6">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Freeform 28"/>
              <p:cNvSpPr/>
              <p:nvPr/>
            </p:nvSpPr>
            <p:spPr>
              <a:xfrm>
                <a:off x="1187624" y="1321327"/>
                <a:ext cx="1944216" cy="166533"/>
              </a:xfrm>
              <a:custGeom>
                <a:avLst/>
                <a:gdLst>
                  <a:gd name="connsiteX0" fmla="*/ 0 w 2660072"/>
                  <a:gd name="connsiteY0" fmla="*/ 197635 h 197635"/>
                  <a:gd name="connsiteX1" fmla="*/ 597005 w 2660072"/>
                  <a:gd name="connsiteY1" fmla="*/ 91837 h 197635"/>
                  <a:gd name="connsiteX2" fmla="*/ 1216681 w 2660072"/>
                  <a:gd name="connsiteY2" fmla="*/ 31380 h 197635"/>
                  <a:gd name="connsiteX3" fmla="*/ 1692773 w 2660072"/>
                  <a:gd name="connsiteY3" fmla="*/ 8709 h 197635"/>
                  <a:gd name="connsiteX4" fmla="*/ 2342677 w 2660072"/>
                  <a:gd name="connsiteY4" fmla="*/ 1152 h 197635"/>
                  <a:gd name="connsiteX5" fmla="*/ 2660072 w 2660072"/>
                  <a:gd name="connsiteY5" fmla="*/ 31380 h 19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072" h="197635">
                    <a:moveTo>
                      <a:pt x="0" y="197635"/>
                    </a:moveTo>
                    <a:cubicBezTo>
                      <a:pt x="197112" y="158590"/>
                      <a:pt x="394225" y="119546"/>
                      <a:pt x="597005" y="91837"/>
                    </a:cubicBezTo>
                    <a:cubicBezTo>
                      <a:pt x="799785" y="64128"/>
                      <a:pt x="1034053" y="45235"/>
                      <a:pt x="1216681" y="31380"/>
                    </a:cubicBezTo>
                    <a:cubicBezTo>
                      <a:pt x="1399309" y="17525"/>
                      <a:pt x="1505107" y="13747"/>
                      <a:pt x="1692773" y="8709"/>
                    </a:cubicBezTo>
                    <a:cubicBezTo>
                      <a:pt x="1880439" y="3671"/>
                      <a:pt x="2181461" y="-2626"/>
                      <a:pt x="2342677" y="1152"/>
                    </a:cubicBezTo>
                    <a:cubicBezTo>
                      <a:pt x="2503893" y="4930"/>
                      <a:pt x="2581982" y="18155"/>
                      <a:pt x="2660072" y="31380"/>
                    </a:cubicBezTo>
                  </a:path>
                </a:pathLst>
              </a:custGeom>
              <a:noFill/>
              <a:ln w="95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3" name="Freeform 52"/>
          <p:cNvSpPr/>
          <p:nvPr/>
        </p:nvSpPr>
        <p:spPr>
          <a:xfrm>
            <a:off x="5178082" y="1321327"/>
            <a:ext cx="1618353" cy="166533"/>
          </a:xfrm>
          <a:custGeom>
            <a:avLst/>
            <a:gdLst>
              <a:gd name="connsiteX0" fmla="*/ 0 w 2660072"/>
              <a:gd name="connsiteY0" fmla="*/ 197635 h 197635"/>
              <a:gd name="connsiteX1" fmla="*/ 597005 w 2660072"/>
              <a:gd name="connsiteY1" fmla="*/ 91837 h 197635"/>
              <a:gd name="connsiteX2" fmla="*/ 1216681 w 2660072"/>
              <a:gd name="connsiteY2" fmla="*/ 31380 h 197635"/>
              <a:gd name="connsiteX3" fmla="*/ 1692773 w 2660072"/>
              <a:gd name="connsiteY3" fmla="*/ 8709 h 197635"/>
              <a:gd name="connsiteX4" fmla="*/ 2342677 w 2660072"/>
              <a:gd name="connsiteY4" fmla="*/ 1152 h 197635"/>
              <a:gd name="connsiteX5" fmla="*/ 2660072 w 2660072"/>
              <a:gd name="connsiteY5" fmla="*/ 31380 h 19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072" h="197635">
                <a:moveTo>
                  <a:pt x="0" y="197635"/>
                </a:moveTo>
                <a:cubicBezTo>
                  <a:pt x="197112" y="158590"/>
                  <a:pt x="394225" y="119546"/>
                  <a:pt x="597005" y="91837"/>
                </a:cubicBezTo>
                <a:cubicBezTo>
                  <a:pt x="799785" y="64128"/>
                  <a:pt x="1034053" y="45235"/>
                  <a:pt x="1216681" y="31380"/>
                </a:cubicBezTo>
                <a:cubicBezTo>
                  <a:pt x="1399309" y="17525"/>
                  <a:pt x="1505107" y="13747"/>
                  <a:pt x="1692773" y="8709"/>
                </a:cubicBezTo>
                <a:cubicBezTo>
                  <a:pt x="1880439" y="3671"/>
                  <a:pt x="2181461" y="-2626"/>
                  <a:pt x="2342677" y="1152"/>
                </a:cubicBezTo>
                <a:cubicBezTo>
                  <a:pt x="2503893" y="4930"/>
                  <a:pt x="2581982" y="18155"/>
                  <a:pt x="2660072" y="31380"/>
                </a:cubicBezTo>
              </a:path>
            </a:pathLst>
          </a:custGeom>
          <a:noFill/>
          <a:ln w="95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7092280" y="1306321"/>
            <a:ext cx="1508212" cy="83266"/>
          </a:xfrm>
          <a:custGeom>
            <a:avLst/>
            <a:gdLst>
              <a:gd name="connsiteX0" fmla="*/ 0 w 2660072"/>
              <a:gd name="connsiteY0" fmla="*/ 197635 h 197635"/>
              <a:gd name="connsiteX1" fmla="*/ 597005 w 2660072"/>
              <a:gd name="connsiteY1" fmla="*/ 91837 h 197635"/>
              <a:gd name="connsiteX2" fmla="*/ 1216681 w 2660072"/>
              <a:gd name="connsiteY2" fmla="*/ 31380 h 197635"/>
              <a:gd name="connsiteX3" fmla="*/ 1692773 w 2660072"/>
              <a:gd name="connsiteY3" fmla="*/ 8709 h 197635"/>
              <a:gd name="connsiteX4" fmla="*/ 2342677 w 2660072"/>
              <a:gd name="connsiteY4" fmla="*/ 1152 h 197635"/>
              <a:gd name="connsiteX5" fmla="*/ 2660072 w 2660072"/>
              <a:gd name="connsiteY5" fmla="*/ 31380 h 19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072" h="197635">
                <a:moveTo>
                  <a:pt x="0" y="197635"/>
                </a:moveTo>
                <a:cubicBezTo>
                  <a:pt x="197112" y="158590"/>
                  <a:pt x="394225" y="119546"/>
                  <a:pt x="597005" y="91837"/>
                </a:cubicBezTo>
                <a:cubicBezTo>
                  <a:pt x="799785" y="64128"/>
                  <a:pt x="1034053" y="45235"/>
                  <a:pt x="1216681" y="31380"/>
                </a:cubicBezTo>
                <a:cubicBezTo>
                  <a:pt x="1399309" y="17525"/>
                  <a:pt x="1505107" y="13747"/>
                  <a:pt x="1692773" y="8709"/>
                </a:cubicBezTo>
                <a:cubicBezTo>
                  <a:pt x="1880439" y="3671"/>
                  <a:pt x="2181461" y="-2626"/>
                  <a:pt x="2342677" y="1152"/>
                </a:cubicBezTo>
                <a:cubicBezTo>
                  <a:pt x="2503893" y="4930"/>
                  <a:pt x="2581982" y="18155"/>
                  <a:pt x="2660072" y="31380"/>
                </a:cubicBezTo>
              </a:path>
            </a:pathLst>
          </a:custGeom>
          <a:noFill/>
          <a:ln w="95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p:nvSpPr>
        <p:spPr>
          <a:xfrm>
            <a:off x="1383610" y="4221088"/>
            <a:ext cx="2900357" cy="259869"/>
          </a:xfrm>
          <a:custGeom>
            <a:avLst/>
            <a:gdLst>
              <a:gd name="connsiteX0" fmla="*/ 0 w 2660072"/>
              <a:gd name="connsiteY0" fmla="*/ 197635 h 197635"/>
              <a:gd name="connsiteX1" fmla="*/ 597005 w 2660072"/>
              <a:gd name="connsiteY1" fmla="*/ 91837 h 197635"/>
              <a:gd name="connsiteX2" fmla="*/ 1216681 w 2660072"/>
              <a:gd name="connsiteY2" fmla="*/ 31380 h 197635"/>
              <a:gd name="connsiteX3" fmla="*/ 1692773 w 2660072"/>
              <a:gd name="connsiteY3" fmla="*/ 8709 h 197635"/>
              <a:gd name="connsiteX4" fmla="*/ 2342677 w 2660072"/>
              <a:gd name="connsiteY4" fmla="*/ 1152 h 197635"/>
              <a:gd name="connsiteX5" fmla="*/ 2660072 w 2660072"/>
              <a:gd name="connsiteY5" fmla="*/ 31380 h 19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072" h="197635">
                <a:moveTo>
                  <a:pt x="0" y="197635"/>
                </a:moveTo>
                <a:cubicBezTo>
                  <a:pt x="197112" y="158590"/>
                  <a:pt x="394225" y="119546"/>
                  <a:pt x="597005" y="91837"/>
                </a:cubicBezTo>
                <a:cubicBezTo>
                  <a:pt x="799785" y="64128"/>
                  <a:pt x="1034053" y="45235"/>
                  <a:pt x="1216681" y="31380"/>
                </a:cubicBezTo>
                <a:cubicBezTo>
                  <a:pt x="1399309" y="17525"/>
                  <a:pt x="1505107" y="13747"/>
                  <a:pt x="1692773" y="8709"/>
                </a:cubicBezTo>
                <a:cubicBezTo>
                  <a:pt x="1880439" y="3671"/>
                  <a:pt x="2181461" y="-2626"/>
                  <a:pt x="2342677" y="1152"/>
                </a:cubicBezTo>
                <a:cubicBezTo>
                  <a:pt x="2503893" y="4930"/>
                  <a:pt x="2581982" y="18155"/>
                  <a:pt x="2660072" y="31380"/>
                </a:cubicBezTo>
              </a:path>
            </a:pathLst>
          </a:custGeom>
          <a:noFill/>
          <a:ln w="95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56"/>
          <p:cNvSpPr/>
          <p:nvPr/>
        </p:nvSpPr>
        <p:spPr>
          <a:xfrm>
            <a:off x="4788024" y="4221087"/>
            <a:ext cx="2736558" cy="83267"/>
          </a:xfrm>
          <a:custGeom>
            <a:avLst/>
            <a:gdLst>
              <a:gd name="connsiteX0" fmla="*/ 0 w 2660072"/>
              <a:gd name="connsiteY0" fmla="*/ 197635 h 197635"/>
              <a:gd name="connsiteX1" fmla="*/ 597005 w 2660072"/>
              <a:gd name="connsiteY1" fmla="*/ 91837 h 197635"/>
              <a:gd name="connsiteX2" fmla="*/ 1216681 w 2660072"/>
              <a:gd name="connsiteY2" fmla="*/ 31380 h 197635"/>
              <a:gd name="connsiteX3" fmla="*/ 1692773 w 2660072"/>
              <a:gd name="connsiteY3" fmla="*/ 8709 h 197635"/>
              <a:gd name="connsiteX4" fmla="*/ 2342677 w 2660072"/>
              <a:gd name="connsiteY4" fmla="*/ 1152 h 197635"/>
              <a:gd name="connsiteX5" fmla="*/ 2660072 w 2660072"/>
              <a:gd name="connsiteY5" fmla="*/ 31380 h 19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0072" h="197635">
                <a:moveTo>
                  <a:pt x="0" y="197635"/>
                </a:moveTo>
                <a:cubicBezTo>
                  <a:pt x="197112" y="158590"/>
                  <a:pt x="394225" y="119546"/>
                  <a:pt x="597005" y="91837"/>
                </a:cubicBezTo>
                <a:cubicBezTo>
                  <a:pt x="799785" y="64128"/>
                  <a:pt x="1034053" y="45235"/>
                  <a:pt x="1216681" y="31380"/>
                </a:cubicBezTo>
                <a:cubicBezTo>
                  <a:pt x="1399309" y="17525"/>
                  <a:pt x="1505107" y="13747"/>
                  <a:pt x="1692773" y="8709"/>
                </a:cubicBezTo>
                <a:cubicBezTo>
                  <a:pt x="1880439" y="3671"/>
                  <a:pt x="2181461" y="-2626"/>
                  <a:pt x="2342677" y="1152"/>
                </a:cubicBezTo>
                <a:cubicBezTo>
                  <a:pt x="2503893" y="4930"/>
                  <a:pt x="2581982" y="18155"/>
                  <a:pt x="2660072" y="31380"/>
                </a:cubicBezTo>
              </a:path>
            </a:pathLst>
          </a:custGeom>
          <a:noFill/>
          <a:ln w="95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utoShape 9"/>
          <p:cNvSpPr>
            <a:spLocks noChangeArrowheads="1"/>
          </p:cNvSpPr>
          <p:nvPr/>
        </p:nvSpPr>
        <p:spPr bwMode="auto">
          <a:xfrm>
            <a:off x="2751009" y="2866391"/>
            <a:ext cx="228600" cy="228600"/>
          </a:xfrm>
          <a:prstGeom prst="triangle">
            <a:avLst>
              <a:gd name="adj" fmla="val 50000"/>
            </a:avLst>
          </a:prstGeom>
          <a:solidFill>
            <a:srgbClr val="00B050"/>
          </a:solidFill>
          <a:ln w="9525">
            <a:solidFill>
              <a:srgbClr val="FF0000"/>
            </a:solidFill>
            <a:miter lim="800000"/>
            <a:headEnd/>
            <a:tailEnd/>
          </a:ln>
          <a:effectLst/>
        </p:spPr>
        <p:txBody>
          <a:bodyPr wrap="none" anchor="ctr"/>
          <a:lstStyle/>
          <a:p>
            <a:endParaRPr lang="en-GB"/>
          </a:p>
        </p:txBody>
      </p:sp>
      <p:sp>
        <p:nvSpPr>
          <p:cNvPr id="47" name="Freeform 8"/>
          <p:cNvSpPr>
            <a:spLocks/>
          </p:cNvSpPr>
          <p:nvPr/>
        </p:nvSpPr>
        <p:spPr bwMode="auto">
          <a:xfrm>
            <a:off x="1676400" y="6226855"/>
            <a:ext cx="5853323" cy="342856"/>
          </a:xfrm>
          <a:custGeom>
            <a:avLst/>
            <a:gdLst>
              <a:gd name="T0" fmla="*/ 0 w 3216"/>
              <a:gd name="T1" fmla="*/ 792 h 792"/>
              <a:gd name="T2" fmla="*/ 240 w 3216"/>
              <a:gd name="T3" fmla="*/ 504 h 792"/>
              <a:gd name="T4" fmla="*/ 528 w 3216"/>
              <a:gd name="T5" fmla="*/ 312 h 792"/>
              <a:gd name="T6" fmla="*/ 816 w 3216"/>
              <a:gd name="T7" fmla="*/ 168 h 792"/>
              <a:gd name="T8" fmla="*/ 1152 w 3216"/>
              <a:gd name="T9" fmla="*/ 120 h 792"/>
              <a:gd name="T10" fmla="*/ 1680 w 3216"/>
              <a:gd name="T11" fmla="*/ 24 h 792"/>
              <a:gd name="T12" fmla="*/ 2112 w 3216"/>
              <a:gd name="T13" fmla="*/ 24 h 792"/>
              <a:gd name="T14" fmla="*/ 2592 w 3216"/>
              <a:gd name="T15" fmla="*/ 168 h 792"/>
              <a:gd name="T16" fmla="*/ 3024 w 3216"/>
              <a:gd name="T17" fmla="*/ 360 h 792"/>
              <a:gd name="T18" fmla="*/ 3216 w 3216"/>
              <a:gd name="T19" fmla="*/ 456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6" h="792">
                <a:moveTo>
                  <a:pt x="0" y="792"/>
                </a:moveTo>
                <a:cubicBezTo>
                  <a:pt x="76" y="688"/>
                  <a:pt x="152" y="584"/>
                  <a:pt x="240" y="504"/>
                </a:cubicBezTo>
                <a:cubicBezTo>
                  <a:pt x="328" y="424"/>
                  <a:pt x="431" y="368"/>
                  <a:pt x="528" y="312"/>
                </a:cubicBezTo>
                <a:cubicBezTo>
                  <a:pt x="624" y="255"/>
                  <a:pt x="712" y="199"/>
                  <a:pt x="816" y="168"/>
                </a:cubicBezTo>
                <a:cubicBezTo>
                  <a:pt x="919" y="136"/>
                  <a:pt x="1007" y="144"/>
                  <a:pt x="1152" y="120"/>
                </a:cubicBezTo>
                <a:cubicBezTo>
                  <a:pt x="1296" y="95"/>
                  <a:pt x="1520" y="40"/>
                  <a:pt x="1680" y="24"/>
                </a:cubicBezTo>
                <a:cubicBezTo>
                  <a:pt x="1840" y="8"/>
                  <a:pt x="1960" y="0"/>
                  <a:pt x="2112" y="24"/>
                </a:cubicBezTo>
                <a:cubicBezTo>
                  <a:pt x="2263" y="47"/>
                  <a:pt x="2440" y="112"/>
                  <a:pt x="2592" y="168"/>
                </a:cubicBezTo>
                <a:cubicBezTo>
                  <a:pt x="2744" y="224"/>
                  <a:pt x="2920" y="312"/>
                  <a:pt x="3024" y="360"/>
                </a:cubicBezTo>
                <a:cubicBezTo>
                  <a:pt x="3128" y="408"/>
                  <a:pt x="3172" y="432"/>
                  <a:pt x="3216" y="456"/>
                </a:cubicBezTo>
              </a:path>
            </a:pathLst>
          </a:custGeom>
          <a:noFill/>
          <a:ln w="19050">
            <a:solidFill>
              <a:schemeClr val="accent6">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Slide Number Placeholder 21"/>
          <p:cNvSpPr>
            <a:spLocks noGrp="1"/>
          </p:cNvSpPr>
          <p:nvPr>
            <p:ph type="sldNum" sz="quarter" idx="12"/>
          </p:nvPr>
        </p:nvSpPr>
        <p:spPr/>
        <p:txBody>
          <a:bodyPr/>
          <a:lstStyle/>
          <a:p>
            <a:fld id="{B8E46DEE-15D5-4039-836C-0562E02347E2}" type="slidenum">
              <a:rPr lang="en-GB" smtClean="0"/>
              <a:pPr/>
              <a:t>28</a:t>
            </a:fld>
            <a:endParaRPr lang="en-GB"/>
          </a:p>
        </p:txBody>
      </p:sp>
      <p:sp>
        <p:nvSpPr>
          <p:cNvPr id="24" name="TextBox 23"/>
          <p:cNvSpPr txBox="1"/>
          <p:nvPr/>
        </p:nvSpPr>
        <p:spPr>
          <a:xfrm>
            <a:off x="1032165" y="2754526"/>
            <a:ext cx="426720" cy="369332"/>
          </a:xfrm>
          <a:prstGeom prst="rect">
            <a:avLst/>
          </a:prstGeom>
          <a:noFill/>
        </p:spPr>
        <p:txBody>
          <a:bodyPr wrap="none" rtlCol="0">
            <a:spAutoFit/>
          </a:bodyPr>
          <a:lstStyle/>
          <a:p>
            <a:r>
              <a:rPr lang="en-GB" dirty="0" smtClean="0"/>
              <a:t>R1</a:t>
            </a:r>
            <a:endParaRPr lang="en-GB" dirty="0"/>
          </a:p>
        </p:txBody>
      </p:sp>
      <p:sp>
        <p:nvSpPr>
          <p:cNvPr id="60" name="TextBox 59"/>
          <p:cNvSpPr txBox="1"/>
          <p:nvPr/>
        </p:nvSpPr>
        <p:spPr>
          <a:xfrm>
            <a:off x="2955485" y="2657735"/>
            <a:ext cx="426720" cy="369332"/>
          </a:xfrm>
          <a:prstGeom prst="rect">
            <a:avLst/>
          </a:prstGeom>
          <a:noFill/>
        </p:spPr>
        <p:txBody>
          <a:bodyPr wrap="none" rtlCol="0">
            <a:spAutoFit/>
          </a:bodyPr>
          <a:lstStyle/>
          <a:p>
            <a:r>
              <a:rPr lang="en-GB" dirty="0" smtClean="0"/>
              <a:t>R2</a:t>
            </a:r>
            <a:endParaRPr lang="en-GB" dirty="0"/>
          </a:p>
        </p:txBody>
      </p:sp>
      <p:sp>
        <p:nvSpPr>
          <p:cNvPr id="62" name="TextBox 61"/>
          <p:cNvSpPr txBox="1"/>
          <p:nvPr/>
        </p:nvSpPr>
        <p:spPr>
          <a:xfrm>
            <a:off x="5458195" y="2710068"/>
            <a:ext cx="426720" cy="369332"/>
          </a:xfrm>
          <a:prstGeom prst="rect">
            <a:avLst/>
          </a:prstGeom>
          <a:noFill/>
        </p:spPr>
        <p:txBody>
          <a:bodyPr wrap="none" rtlCol="0">
            <a:spAutoFit/>
          </a:bodyPr>
          <a:lstStyle/>
          <a:p>
            <a:r>
              <a:rPr lang="en-GB" dirty="0" smtClean="0"/>
              <a:t>R1</a:t>
            </a:r>
            <a:endParaRPr lang="en-GB" dirty="0"/>
          </a:p>
        </p:txBody>
      </p:sp>
      <p:sp>
        <p:nvSpPr>
          <p:cNvPr id="63" name="TextBox 62"/>
          <p:cNvSpPr txBox="1"/>
          <p:nvPr/>
        </p:nvSpPr>
        <p:spPr>
          <a:xfrm>
            <a:off x="7529656" y="2708920"/>
            <a:ext cx="426720" cy="369332"/>
          </a:xfrm>
          <a:prstGeom prst="rect">
            <a:avLst/>
          </a:prstGeom>
          <a:noFill/>
        </p:spPr>
        <p:txBody>
          <a:bodyPr wrap="none" rtlCol="0">
            <a:spAutoFit/>
          </a:bodyPr>
          <a:lstStyle/>
          <a:p>
            <a:r>
              <a:rPr lang="en-GB" dirty="0" smtClean="0"/>
              <a:t>R2</a:t>
            </a:r>
            <a:endParaRPr lang="en-GB" dirty="0"/>
          </a:p>
        </p:txBody>
      </p:sp>
      <p:sp>
        <p:nvSpPr>
          <p:cNvPr id="64" name="TextBox 63"/>
          <p:cNvSpPr txBox="1"/>
          <p:nvPr/>
        </p:nvSpPr>
        <p:spPr>
          <a:xfrm>
            <a:off x="1913032" y="6444044"/>
            <a:ext cx="426720" cy="369332"/>
          </a:xfrm>
          <a:prstGeom prst="rect">
            <a:avLst/>
          </a:prstGeom>
          <a:noFill/>
        </p:spPr>
        <p:txBody>
          <a:bodyPr wrap="none" rtlCol="0">
            <a:spAutoFit/>
          </a:bodyPr>
          <a:lstStyle/>
          <a:p>
            <a:r>
              <a:rPr lang="en-GB" dirty="0" smtClean="0"/>
              <a:t>R1</a:t>
            </a:r>
            <a:endParaRPr lang="en-GB" dirty="0"/>
          </a:p>
        </p:txBody>
      </p:sp>
      <p:sp>
        <p:nvSpPr>
          <p:cNvPr id="65" name="TextBox 64"/>
          <p:cNvSpPr txBox="1"/>
          <p:nvPr/>
        </p:nvSpPr>
        <p:spPr>
          <a:xfrm>
            <a:off x="6732240" y="6372036"/>
            <a:ext cx="426720" cy="369332"/>
          </a:xfrm>
          <a:prstGeom prst="rect">
            <a:avLst/>
          </a:prstGeom>
          <a:noFill/>
        </p:spPr>
        <p:txBody>
          <a:bodyPr wrap="none" rtlCol="0">
            <a:spAutoFit/>
          </a:bodyPr>
          <a:lstStyle/>
          <a:p>
            <a:r>
              <a:rPr lang="en-GB" dirty="0" smtClean="0"/>
              <a:t>R2</a:t>
            </a:r>
            <a:endParaRPr lang="en-GB" dirty="0"/>
          </a:p>
        </p:txBody>
      </p:sp>
    </p:spTree>
    <p:extLst>
      <p:ext uri="{BB962C8B-B14F-4D97-AF65-F5344CB8AC3E}">
        <p14:creationId xmlns:p14="http://schemas.microsoft.com/office/powerpoint/2010/main" val="836857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1559" y="56198"/>
            <a:ext cx="7178347" cy="996538"/>
          </a:xfrm>
          <a:noFill/>
          <a:ln/>
        </p:spPr>
        <p:txBody>
          <a:bodyPr>
            <a:normAutofit fontScale="90000"/>
          </a:bodyPr>
          <a:lstStyle/>
          <a:p>
            <a:r>
              <a:rPr lang="en-GB" dirty="0">
                <a:solidFill>
                  <a:srgbClr val="FFFF00"/>
                </a:solidFill>
                <a:latin typeface="Times" pitchFamily="18" charset="0"/>
              </a:rPr>
              <a:t>  </a:t>
            </a:r>
            <a:r>
              <a:rPr lang="en-GB" sz="4000" dirty="0">
                <a:solidFill>
                  <a:srgbClr val="FF0066"/>
                </a:solidFill>
                <a:latin typeface="Times" pitchFamily="18" charset="0"/>
              </a:rPr>
              <a:t>R</a:t>
            </a:r>
            <a:r>
              <a:rPr lang="en-GB" sz="4000" dirty="0">
                <a:solidFill>
                  <a:srgbClr val="FFFF00"/>
                </a:solidFill>
                <a:latin typeface="Times" pitchFamily="18" charset="0"/>
              </a:rPr>
              <a:t>eal </a:t>
            </a:r>
            <a:r>
              <a:rPr lang="en-GB" sz="4000" dirty="0">
                <a:solidFill>
                  <a:srgbClr val="FF0066"/>
                </a:solidFill>
                <a:latin typeface="Times" pitchFamily="18" charset="0"/>
              </a:rPr>
              <a:t>T</a:t>
            </a:r>
            <a:r>
              <a:rPr lang="en-GB" sz="4000" dirty="0">
                <a:solidFill>
                  <a:srgbClr val="FFFF00"/>
                </a:solidFill>
                <a:latin typeface="Times" pitchFamily="18" charset="0"/>
              </a:rPr>
              <a:t>ime </a:t>
            </a:r>
            <a:r>
              <a:rPr lang="en-GB" sz="4000" dirty="0">
                <a:solidFill>
                  <a:srgbClr val="FF0066"/>
                </a:solidFill>
                <a:latin typeface="Times" pitchFamily="18" charset="0"/>
              </a:rPr>
              <a:t>K</a:t>
            </a:r>
            <a:r>
              <a:rPr lang="en-GB" sz="4000" dirty="0">
                <a:solidFill>
                  <a:srgbClr val="FFFF00"/>
                </a:solidFill>
                <a:latin typeface="Times" pitchFamily="18" charset="0"/>
              </a:rPr>
              <a:t>inematic GPS (</a:t>
            </a:r>
            <a:r>
              <a:rPr lang="en-GB" sz="4000" dirty="0">
                <a:solidFill>
                  <a:srgbClr val="FF0000"/>
                </a:solidFill>
                <a:latin typeface="Times" pitchFamily="18" charset="0"/>
              </a:rPr>
              <a:t>RTK</a:t>
            </a:r>
            <a:r>
              <a:rPr lang="en-GB" sz="4000" dirty="0">
                <a:solidFill>
                  <a:srgbClr val="FFFF00"/>
                </a:solidFill>
                <a:latin typeface="Times" pitchFamily="18" charset="0"/>
              </a:rPr>
              <a:t>)</a:t>
            </a:r>
          </a:p>
        </p:txBody>
      </p:sp>
      <mc:AlternateContent xmlns:mc="http://schemas.openxmlformats.org/markup-compatibility/2006">
        <mc:Choice xmlns:a14="http://schemas.microsoft.com/office/drawing/2010/main" Requires="a14">
          <p:sp>
            <p:nvSpPr>
              <p:cNvPr id="11267" name="Rectangle 3"/>
              <p:cNvSpPr>
                <a:spLocks noGrp="1" noChangeArrowheads="1"/>
              </p:cNvSpPr>
              <p:nvPr>
                <p:ph type="body" idx="1"/>
              </p:nvPr>
            </p:nvSpPr>
            <p:spPr>
              <a:xfrm>
                <a:off x="152400" y="1196752"/>
                <a:ext cx="7481888" cy="5464326"/>
              </a:xfrm>
              <a:noFill/>
              <a:ln/>
            </p:spPr>
            <p:txBody>
              <a:bodyPr>
                <a:normAutofit fontScale="85000" lnSpcReduction="20000"/>
              </a:bodyPr>
              <a:lstStyle/>
              <a:p>
                <a:pPr>
                  <a:buClr>
                    <a:srgbClr val="FF0000"/>
                  </a:buClr>
                  <a:buFont typeface="Wingdings" pitchFamily="2" charset="2"/>
                  <a:buChar char="§"/>
                </a:pPr>
                <a:r>
                  <a:rPr lang="en-GB" dirty="0" smtClean="0">
                    <a:solidFill>
                      <a:schemeClr val="bg1"/>
                    </a:solidFill>
                  </a:rPr>
                  <a:t>“</a:t>
                </a:r>
                <a:r>
                  <a:rPr lang="en-GB" dirty="0">
                    <a:solidFill>
                      <a:schemeClr val="bg1"/>
                    </a:solidFill>
                    <a:latin typeface="Times" pitchFamily="18" charset="0"/>
                  </a:rPr>
                  <a:t>RTK GPS” similar to “Differential GPS</a:t>
                </a:r>
                <a:r>
                  <a:rPr lang="en-GB" dirty="0" smtClean="0">
                    <a:solidFill>
                      <a:schemeClr val="bg1"/>
                    </a:solidFill>
                    <a:latin typeface="Times" pitchFamily="18" charset="0"/>
                  </a:rPr>
                  <a:t>”</a:t>
                </a:r>
              </a:p>
              <a:p>
                <a:pPr marL="0" indent="0">
                  <a:buNone/>
                </a:pPr>
                <a:endParaRPr lang="en-GB" dirty="0">
                  <a:solidFill>
                    <a:schemeClr val="bg1"/>
                  </a:solidFill>
                  <a:latin typeface="Times" pitchFamily="18" charset="0"/>
                </a:endParaRPr>
              </a:p>
              <a:p>
                <a:pPr lvl="2">
                  <a:buClr>
                    <a:srgbClr val="FFFF00"/>
                  </a:buClr>
                </a:pPr>
                <a:r>
                  <a:rPr lang="en-GB" dirty="0">
                    <a:solidFill>
                      <a:schemeClr val="bg1"/>
                    </a:solidFill>
                    <a:latin typeface="Times" pitchFamily="18" charset="0"/>
                  </a:rPr>
                  <a:t>Both use radio transmissions from a </a:t>
                </a:r>
                <a:r>
                  <a:rPr lang="en-GB" b="1" dirty="0" smtClean="0">
                    <a:solidFill>
                      <a:srgbClr val="FFFF00"/>
                    </a:solidFill>
                    <a:latin typeface="Times" pitchFamily="18" charset="0"/>
                  </a:rPr>
                  <a:t>reference</a:t>
                </a:r>
                <a:r>
                  <a:rPr lang="en-GB" dirty="0" smtClean="0">
                    <a:solidFill>
                      <a:schemeClr val="bg1"/>
                    </a:solidFill>
                    <a:latin typeface="Times" pitchFamily="18" charset="0"/>
                  </a:rPr>
                  <a:t>  station</a:t>
                </a:r>
                <a:endParaRPr lang="en-GB" dirty="0">
                  <a:solidFill>
                    <a:schemeClr val="bg1"/>
                  </a:solidFill>
                  <a:latin typeface="Times" pitchFamily="18" charset="0"/>
                </a:endParaRPr>
              </a:p>
              <a:p>
                <a:pPr lvl="3">
                  <a:buFont typeface="Courier New" panose="02070309020205020404" pitchFamily="49" charset="0"/>
                  <a:buChar char="o"/>
                </a:pPr>
                <a:r>
                  <a:rPr lang="en-GB" dirty="0">
                    <a:solidFill>
                      <a:schemeClr val="bg1"/>
                    </a:solidFill>
                    <a:latin typeface="Times" pitchFamily="18" charset="0"/>
                  </a:rPr>
                  <a:t>“Differential GPS</a:t>
                </a:r>
                <a:r>
                  <a:rPr lang="en-GB" dirty="0">
                    <a:solidFill>
                      <a:schemeClr val="bg1"/>
                    </a:solidFill>
                  </a:rPr>
                  <a:t>”</a:t>
                </a:r>
                <a:r>
                  <a:rPr lang="en-GB" dirty="0" smtClean="0">
                    <a:solidFill>
                      <a:schemeClr val="bg1"/>
                    </a:solidFill>
                    <a:latin typeface="Symbol" pitchFamily="18" charset="2"/>
                  </a:rPr>
                  <a:t> </a:t>
                </a:r>
                <a:r>
                  <a:rPr lang="en-GB" dirty="0" err="1" smtClean="0">
                    <a:solidFill>
                      <a:srgbClr val="FFFF00"/>
                    </a:solidFill>
                    <a:latin typeface="Times" pitchFamily="18" charset="0"/>
                  </a:rPr>
                  <a:t>Pseudorange</a:t>
                </a:r>
                <a:r>
                  <a:rPr lang="en-GB" dirty="0">
                    <a:solidFill>
                      <a:schemeClr val="bg1"/>
                    </a:solidFill>
                    <a:latin typeface="Times" pitchFamily="18" charset="0"/>
                  </a:rPr>
                  <a:t>corrections</a:t>
                </a:r>
              </a:p>
              <a:p>
                <a:pPr lvl="3">
                  <a:buFont typeface="Courier New" panose="02070309020205020404" pitchFamily="49" charset="0"/>
                  <a:buChar char="o"/>
                </a:pPr>
                <a:r>
                  <a:rPr lang="en-GB" dirty="0">
                    <a:solidFill>
                      <a:schemeClr val="bg1"/>
                    </a:solidFill>
                  </a:rPr>
                  <a:t>“RTK GPS” </a:t>
                </a:r>
                <a:r>
                  <a:rPr lang="en-GB" dirty="0" smtClean="0">
                    <a:solidFill>
                      <a:schemeClr val="bg1"/>
                    </a:solidFill>
                    <a:latin typeface="Symbol" pitchFamily="18" charset="2"/>
                  </a:rPr>
                  <a:t>      </a:t>
                </a:r>
                <a:r>
                  <a:rPr lang="en-GB" dirty="0" smtClean="0">
                    <a:solidFill>
                      <a:schemeClr val="bg1"/>
                    </a:solidFill>
                    <a:latin typeface="Times" pitchFamily="18" charset="0"/>
                  </a:rPr>
                  <a:t>dual </a:t>
                </a:r>
                <a:r>
                  <a:rPr lang="en-GB" dirty="0">
                    <a:solidFill>
                      <a:schemeClr val="bg1"/>
                    </a:solidFill>
                    <a:latin typeface="Times" pitchFamily="18" charset="0"/>
                  </a:rPr>
                  <a:t>frequency </a:t>
                </a:r>
                <a:r>
                  <a:rPr lang="en-GB" sz="2100" b="1" dirty="0">
                    <a:solidFill>
                      <a:srgbClr val="FF0000"/>
                    </a:solidFill>
                    <a:latin typeface="Times" pitchFamily="18" charset="0"/>
                  </a:rPr>
                  <a:t>phase </a:t>
                </a:r>
                <a:r>
                  <a:rPr lang="en-GB" sz="2100" b="1" dirty="0" smtClean="0">
                    <a:solidFill>
                      <a:srgbClr val="FF0000"/>
                    </a:solidFill>
                    <a:latin typeface="Times" pitchFamily="18" charset="0"/>
                  </a:rPr>
                  <a:t>data</a:t>
                </a:r>
                <a:endParaRPr lang="en-GB" b="1" dirty="0">
                  <a:solidFill>
                    <a:srgbClr val="FF0000"/>
                  </a:solidFill>
                  <a:latin typeface="Times" pitchFamily="18" charset="0"/>
                </a:endParaRPr>
              </a:p>
              <a:p>
                <a:pPr lvl="2">
                  <a:buClr>
                    <a:schemeClr val="accent6"/>
                  </a:buClr>
                </a:pPr>
                <a:r>
                  <a:rPr lang="en-GB" dirty="0">
                    <a:solidFill>
                      <a:schemeClr val="bg1"/>
                    </a:solidFill>
                    <a:latin typeface="Times" pitchFamily="18" charset="0"/>
                  </a:rPr>
                  <a:t>RTK requires FM radio </a:t>
                </a:r>
                <a:r>
                  <a:rPr lang="en-GB" dirty="0" smtClean="0">
                    <a:solidFill>
                      <a:schemeClr val="bg1"/>
                    </a:solidFill>
                    <a:latin typeface="Times" pitchFamily="18" charset="0"/>
                  </a:rPr>
                  <a:t>link, or mobile, or internet </a:t>
                </a:r>
                <a:endParaRPr lang="en-GB" dirty="0">
                  <a:solidFill>
                    <a:schemeClr val="bg1"/>
                  </a:solidFill>
                  <a:latin typeface="Times" pitchFamily="18" charset="0"/>
                </a:endParaRPr>
              </a:p>
              <a:p>
                <a:pPr lvl="3">
                  <a:buFont typeface="Courier New" panose="02070309020205020404" pitchFamily="49" charset="0"/>
                  <a:buChar char="o"/>
                </a:pPr>
                <a:r>
                  <a:rPr lang="en-GB" dirty="0">
                    <a:solidFill>
                      <a:schemeClr val="bg1"/>
                    </a:solidFill>
                    <a:latin typeface="Times" pitchFamily="18" charset="0"/>
                  </a:rPr>
                  <a:t>Higher data rate required than for differential GPS (10 </a:t>
                </a:r>
                <a:r>
                  <a:rPr lang="en-GB" dirty="0" smtClean="0">
                    <a:solidFill>
                      <a:schemeClr val="bg1"/>
                    </a:solidFill>
                    <a:latin typeface="Times" pitchFamily="18" charset="0"/>
                  </a:rPr>
                  <a:t>Hz -1Hz)</a:t>
                </a:r>
                <a:endParaRPr lang="en-GB" dirty="0">
                  <a:solidFill>
                    <a:schemeClr val="bg1"/>
                  </a:solidFill>
                  <a:latin typeface="Times" pitchFamily="18" charset="0"/>
                </a:endParaRPr>
              </a:p>
              <a:p>
                <a:pPr lvl="3">
                  <a:buFont typeface="Courier New" panose="02070309020205020404" pitchFamily="49" charset="0"/>
                  <a:buChar char="o"/>
                </a:pPr>
                <a:r>
                  <a:rPr lang="en-GB" dirty="0">
                    <a:solidFill>
                      <a:schemeClr val="bg1"/>
                    </a:solidFill>
                    <a:latin typeface="Times" pitchFamily="18" charset="0"/>
                  </a:rPr>
                  <a:t>Limit on radio transmitter power due to legal restrictions </a:t>
                </a:r>
                <a:r>
                  <a:rPr lang="en-GB" dirty="0" smtClean="0">
                    <a:solidFill>
                      <a:schemeClr val="bg1"/>
                    </a:solidFill>
                    <a:latin typeface="Times" pitchFamily="18" charset="0"/>
                  </a:rPr>
                  <a:t>(UK 0.5 Watt)</a:t>
                </a:r>
                <a:endParaRPr lang="en-GB" dirty="0">
                  <a:solidFill>
                    <a:schemeClr val="bg1"/>
                  </a:solidFill>
                  <a:latin typeface="Times" pitchFamily="18" charset="0"/>
                </a:endParaRPr>
              </a:p>
              <a:p>
                <a:pPr lvl="3">
                  <a:buFont typeface="Courier New" panose="02070309020205020404" pitchFamily="49" charset="0"/>
                  <a:buChar char="o"/>
                </a:pPr>
                <a:r>
                  <a:rPr lang="en-GB" dirty="0">
                    <a:solidFill>
                      <a:schemeClr val="bg1"/>
                    </a:solidFill>
                    <a:latin typeface="Times" pitchFamily="18" charset="0"/>
                  </a:rPr>
                  <a:t>Short range </a:t>
                </a:r>
                <a:r>
                  <a:rPr lang="en-GB" dirty="0" smtClean="0">
                    <a:solidFill>
                      <a:schemeClr val="bg1"/>
                    </a:solidFill>
                    <a:latin typeface="Times" pitchFamily="18" charset="0"/>
                  </a:rPr>
                  <a:t>(</a:t>
                </a:r>
                <a:r>
                  <a:rPr lang="en-GB" b="1" dirty="0" smtClean="0">
                    <a:solidFill>
                      <a:srgbClr val="FFFF00"/>
                    </a:solidFill>
                    <a:latin typeface="Times" pitchFamily="18" charset="0"/>
                  </a:rPr>
                  <a:t>~</a:t>
                </a:r>
                <a:r>
                  <a:rPr lang="en-GB" dirty="0" smtClean="0">
                    <a:solidFill>
                      <a:schemeClr val="bg1"/>
                    </a:solidFill>
                    <a:latin typeface="Times" pitchFamily="18" charset="0"/>
                  </a:rPr>
                  <a:t>15 </a:t>
                </a:r>
                <a:r>
                  <a:rPr lang="en-GB" dirty="0">
                    <a:solidFill>
                      <a:schemeClr val="bg1"/>
                    </a:solidFill>
                    <a:latin typeface="Times" pitchFamily="18" charset="0"/>
                  </a:rPr>
                  <a:t>km)</a:t>
                </a:r>
              </a:p>
              <a:p>
                <a:pPr lvl="3">
                  <a:buFont typeface="Courier New" panose="02070309020205020404" pitchFamily="49" charset="0"/>
                  <a:buChar char="o"/>
                </a:pPr>
                <a:r>
                  <a:rPr lang="en-GB" dirty="0">
                    <a:solidFill>
                      <a:schemeClr val="bg1"/>
                    </a:solidFill>
                    <a:latin typeface="Times" pitchFamily="18" charset="0"/>
                  </a:rPr>
                  <a:t>Generally line of sight works best</a:t>
                </a:r>
              </a:p>
              <a:p>
                <a:pPr lvl="2">
                  <a:buClr>
                    <a:srgbClr val="FFFF00"/>
                  </a:buClr>
                </a:pPr>
                <a:r>
                  <a:rPr lang="en-GB" dirty="0">
                    <a:solidFill>
                      <a:schemeClr val="bg1"/>
                    </a:solidFill>
                    <a:latin typeface="Times" pitchFamily="18" charset="0"/>
                  </a:rPr>
                  <a:t>RTK must find correct values for </a:t>
                </a:r>
                <a14:m>
                  <m:oMath xmlns:m="http://schemas.openxmlformats.org/officeDocument/2006/math">
                    <m:r>
                      <a:rPr lang="en-GB" b="1" i="1" smtClean="0">
                        <a:solidFill>
                          <a:srgbClr val="FF0000"/>
                        </a:solidFill>
                        <a:latin typeface="Cambria Math"/>
                      </a:rPr>
                      <m:t>𝑵</m:t>
                    </m:r>
                  </m:oMath>
                </a14:m>
                <a:endParaRPr lang="en-GB" b="1" dirty="0">
                  <a:solidFill>
                    <a:srgbClr val="FF0000"/>
                  </a:solidFill>
                </a:endParaRPr>
              </a:p>
              <a:p>
                <a:pPr lvl="3">
                  <a:buFont typeface="Courier New" panose="02070309020205020404" pitchFamily="49" charset="0"/>
                  <a:buChar char="o"/>
                </a:pPr>
                <a:r>
                  <a:rPr lang="en-GB" dirty="0">
                    <a:solidFill>
                      <a:schemeClr val="bg1"/>
                    </a:solidFill>
                    <a:latin typeface="Times" pitchFamily="18" charset="0"/>
                  </a:rPr>
                  <a:t>More difficult if receiver is moving</a:t>
                </a:r>
              </a:p>
              <a:p>
                <a:pPr lvl="3">
                  <a:buFont typeface="Courier New" panose="02070309020205020404" pitchFamily="49" charset="0"/>
                  <a:buChar char="o"/>
                </a:pPr>
                <a:r>
                  <a:rPr lang="en-GB" dirty="0">
                    <a:solidFill>
                      <a:schemeClr val="bg1"/>
                    </a:solidFill>
                    <a:latin typeface="Times" pitchFamily="18" charset="0"/>
                  </a:rPr>
                  <a:t>“On the fly” ambiguity resolution</a:t>
                </a:r>
              </a:p>
              <a:p>
                <a:pPr lvl="3">
                  <a:buFont typeface="Courier New" panose="02070309020205020404" pitchFamily="49" charset="0"/>
                  <a:buChar char="o"/>
                </a:pPr>
                <a:r>
                  <a:rPr lang="en-GB" dirty="0">
                    <a:solidFill>
                      <a:schemeClr val="bg1"/>
                    </a:solidFill>
                    <a:latin typeface="Times" pitchFamily="18" charset="0"/>
                  </a:rPr>
                  <a:t>Range limited by effect of ionosphere on finding </a:t>
                </a:r>
                <a14:m>
                  <m:oMath xmlns:m="http://schemas.openxmlformats.org/officeDocument/2006/math">
                    <m:r>
                      <a:rPr lang="en-GB" b="1" i="1" smtClean="0">
                        <a:solidFill>
                          <a:srgbClr val="FF0000"/>
                        </a:solidFill>
                        <a:latin typeface="Cambria Math"/>
                      </a:rPr>
                      <m:t>𝑵</m:t>
                    </m:r>
                  </m:oMath>
                </a14:m>
                <a:endParaRPr lang="en-GB" b="1" dirty="0" smtClean="0">
                  <a:solidFill>
                    <a:srgbClr val="FF0000"/>
                  </a:solidFill>
                </a:endParaRPr>
              </a:p>
              <a:p>
                <a:pPr lvl="3"/>
                <a:endParaRPr lang="en-GB" dirty="0">
                  <a:solidFill>
                    <a:schemeClr val="bg1"/>
                  </a:solidFill>
                  <a:latin typeface="Times" pitchFamily="18" charset="0"/>
                </a:endParaRPr>
              </a:p>
              <a:p>
                <a:pPr>
                  <a:buClr>
                    <a:srgbClr val="FF0000"/>
                  </a:buClr>
                  <a:buFont typeface="Wingdings" pitchFamily="2" charset="2"/>
                  <a:buChar char="§"/>
                </a:pPr>
                <a:r>
                  <a:rPr lang="en-GB" sz="2600" dirty="0" err="1" smtClean="0">
                    <a:solidFill>
                      <a:schemeClr val="bg1"/>
                    </a:solidFill>
                    <a:latin typeface="Times" pitchFamily="18" charset="0"/>
                  </a:rPr>
                  <a:t>UoL</a:t>
                </a:r>
                <a:r>
                  <a:rPr lang="en-GB" sz="2600" dirty="0">
                    <a:solidFill>
                      <a:schemeClr val="bg1"/>
                    </a:solidFill>
                    <a:latin typeface="Times" pitchFamily="18" charset="0"/>
                  </a:rPr>
                  <a:t>has Leica’s RTK system </a:t>
                </a:r>
                <a:r>
                  <a:rPr lang="en-GB" sz="2600" dirty="0" smtClean="0">
                    <a:solidFill>
                      <a:schemeClr val="bg1"/>
                    </a:solidFill>
                    <a:latin typeface="Times" pitchFamily="18" charset="0"/>
                  </a:rPr>
                  <a:t>500 and GS15</a:t>
                </a:r>
                <a:endParaRPr lang="en-GB" sz="2600" dirty="0">
                  <a:solidFill>
                    <a:schemeClr val="bg1"/>
                  </a:solidFill>
                  <a:latin typeface="Times" pitchFamily="18" charset="0"/>
                </a:endParaRPr>
              </a:p>
              <a:p>
                <a:pPr lvl="1">
                  <a:buFont typeface="Wingdings" panose="05000000000000000000" pitchFamily="2" charset="2"/>
                  <a:buChar char="§"/>
                </a:pPr>
                <a:r>
                  <a:rPr lang="en-GB" sz="2600" dirty="0" smtClean="0">
                    <a:solidFill>
                      <a:schemeClr val="bg1"/>
                    </a:solidFill>
                    <a:latin typeface="Times" pitchFamily="18" charset="0"/>
                  </a:rPr>
                  <a:t>plus mobile link </a:t>
                </a:r>
                <a:r>
                  <a:rPr lang="en-GB" sz="2600" dirty="0">
                    <a:solidFill>
                      <a:schemeClr val="bg1"/>
                    </a:solidFill>
                    <a:latin typeface="Times" pitchFamily="18" charset="0"/>
                  </a:rPr>
                  <a:t>and hand held controller</a:t>
                </a:r>
              </a:p>
            </p:txBody>
          </p:sp>
        </mc:Choice>
        <mc:Fallback>
          <p:sp>
            <p:nvSpPr>
              <p:cNvPr id="11267" name="Rectangle 3"/>
              <p:cNvSpPr>
                <a:spLocks noGrp="1" noRot="1" noChangeAspect="1" noMove="1" noResize="1" noEditPoints="1" noAdjustHandles="1" noChangeArrowheads="1" noChangeShapeType="1" noTextEdit="1"/>
              </p:cNvSpPr>
              <p:nvPr>
                <p:ph type="body" idx="1"/>
              </p:nvPr>
            </p:nvSpPr>
            <p:spPr>
              <a:xfrm>
                <a:off x="152400" y="1196752"/>
                <a:ext cx="7481888" cy="5464326"/>
              </a:xfrm>
              <a:blipFill rotWithShape="0">
                <a:blip r:embed="rId2"/>
                <a:stretch>
                  <a:fillRect l="-1304" t="-2453" r="-815"/>
                </a:stretch>
              </a:blipFill>
              <a:ln/>
            </p:spPr>
            <p:txBody>
              <a:bodyPr/>
              <a:lstStyle/>
              <a:p>
                <a:r>
                  <a:rPr lang="en-US">
                    <a:noFill/>
                  </a:rPr>
                  <a:t> </a:t>
                </a:r>
              </a:p>
            </p:txBody>
          </p:sp>
        </mc:Fallback>
      </mc:AlternateContent>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475" y="3573016"/>
            <a:ext cx="1361217" cy="2246008"/>
          </a:xfrm>
          <a:prstGeom prst="rect">
            <a:avLst/>
          </a:prstGeom>
          <a:noFill/>
          <a:ln w="476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532" y="1038744"/>
            <a:ext cx="1552756" cy="1711615"/>
          </a:xfrm>
          <a:prstGeom prst="rect">
            <a:avLst/>
          </a:prstGeom>
          <a:ln w="31750">
            <a:solidFill>
              <a:srgbClr val="7030A0"/>
            </a:solidFill>
          </a:ln>
        </p:spPr>
      </p:pic>
      <p:sp>
        <p:nvSpPr>
          <p:cNvPr id="3" name="TextBox 2"/>
          <p:cNvSpPr txBox="1"/>
          <p:nvPr/>
        </p:nvSpPr>
        <p:spPr>
          <a:xfrm>
            <a:off x="7710061" y="2401491"/>
            <a:ext cx="1389739" cy="369332"/>
          </a:xfrm>
          <a:prstGeom prst="rect">
            <a:avLst/>
          </a:prstGeom>
          <a:noFill/>
        </p:spPr>
        <p:txBody>
          <a:bodyPr wrap="none" rtlCol="0">
            <a:spAutoFit/>
          </a:bodyPr>
          <a:lstStyle/>
          <a:p>
            <a:r>
              <a:rPr lang="en-GB" dirty="0" smtClean="0"/>
              <a:t>GS15 System</a:t>
            </a:r>
            <a:endParaRPr lang="en-GB" dirty="0"/>
          </a:p>
        </p:txBody>
      </p:sp>
      <p:sp>
        <p:nvSpPr>
          <p:cNvPr id="7" name="TextBox 6"/>
          <p:cNvSpPr txBox="1"/>
          <p:nvPr/>
        </p:nvSpPr>
        <p:spPr>
          <a:xfrm>
            <a:off x="7379907" y="4005064"/>
            <a:ext cx="1691489" cy="369332"/>
          </a:xfrm>
          <a:prstGeom prst="rect">
            <a:avLst/>
          </a:prstGeom>
          <a:noFill/>
        </p:spPr>
        <p:txBody>
          <a:bodyPr wrap="none" rtlCol="0">
            <a:spAutoFit/>
          </a:bodyPr>
          <a:lstStyle/>
          <a:p>
            <a:r>
              <a:rPr lang="en-GB" dirty="0" smtClean="0">
                <a:latin typeface="Times" pitchFamily="18" charset="0"/>
              </a:rPr>
              <a:t>GPS500 System</a:t>
            </a:r>
            <a:endParaRPr lang="en-GB" dirty="0">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29</a:t>
            </a:fld>
            <a:endParaRPr lang="en-GB"/>
          </a:p>
        </p:txBody>
      </p:sp>
    </p:spTree>
    <p:extLst>
      <p:ext uri="{BB962C8B-B14F-4D97-AF65-F5344CB8AC3E}">
        <p14:creationId xmlns:p14="http://schemas.microsoft.com/office/powerpoint/2010/main" val="21336694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457200"/>
            <a:ext cx="7162800" cy="1143000"/>
          </a:xfrm>
          <a:noFill/>
          <a:ln/>
        </p:spPr>
        <p:txBody>
          <a:bodyPr/>
          <a:lstStyle/>
          <a:p>
            <a:r>
              <a:rPr lang="en-GB" dirty="0">
                <a:solidFill>
                  <a:srgbClr val="FFFF00"/>
                </a:solidFill>
                <a:latin typeface="Times" pitchFamily="18" charset="0"/>
              </a:rPr>
              <a:t>GPS Segments</a:t>
            </a:r>
          </a:p>
        </p:txBody>
      </p:sp>
      <p:sp>
        <p:nvSpPr>
          <p:cNvPr id="11267" name="Rectangle 3"/>
          <p:cNvSpPr>
            <a:spLocks noGrp="1" noChangeArrowheads="1"/>
          </p:cNvSpPr>
          <p:nvPr>
            <p:ph type="body" idx="1"/>
          </p:nvPr>
        </p:nvSpPr>
        <p:spPr>
          <a:xfrm>
            <a:off x="1066800" y="1676400"/>
            <a:ext cx="7162800" cy="4114800"/>
          </a:xfrm>
          <a:solidFill>
            <a:srgbClr val="0000CC"/>
          </a:solidFill>
          <a:ln/>
        </p:spPr>
        <p:txBody>
          <a:bodyPr>
            <a:normAutofit/>
          </a:bodyPr>
          <a:lstStyle/>
          <a:p>
            <a:pPr marL="0" indent="0">
              <a:buNone/>
            </a:pPr>
            <a:r>
              <a:rPr lang="en-GB" dirty="0">
                <a:solidFill>
                  <a:schemeClr val="bg1"/>
                </a:solidFill>
                <a:latin typeface="Times" pitchFamily="18" charset="0"/>
              </a:rPr>
              <a:t>3</a:t>
            </a:r>
            <a:r>
              <a:rPr lang="en-GB" dirty="0" smtClean="0">
                <a:solidFill>
                  <a:schemeClr val="bg1"/>
                </a:solidFill>
                <a:latin typeface="Times" pitchFamily="18" charset="0"/>
              </a:rPr>
              <a:t> </a:t>
            </a:r>
            <a:r>
              <a:rPr lang="en-GB" dirty="0">
                <a:solidFill>
                  <a:schemeClr val="bg1"/>
                </a:solidFill>
                <a:latin typeface="Times" pitchFamily="18" charset="0"/>
              </a:rPr>
              <a:t>segments</a:t>
            </a:r>
            <a:r>
              <a:rPr lang="en-GB" dirty="0" smtClean="0">
                <a:solidFill>
                  <a:schemeClr val="bg1"/>
                </a:solidFill>
                <a:latin typeface="Times" pitchFamily="18" charset="0"/>
              </a:rPr>
              <a:t>:</a:t>
            </a:r>
          </a:p>
          <a:p>
            <a:pPr marL="0" indent="0">
              <a:buNone/>
            </a:pPr>
            <a:endParaRPr lang="en-GB" dirty="0">
              <a:solidFill>
                <a:schemeClr val="bg1"/>
              </a:solidFill>
              <a:latin typeface="Times" pitchFamily="18" charset="0"/>
            </a:endParaRPr>
          </a:p>
          <a:p>
            <a:pPr lvl="1"/>
            <a:r>
              <a:rPr lang="en-GB" b="1" dirty="0">
                <a:solidFill>
                  <a:srgbClr val="FF0000"/>
                </a:solidFill>
                <a:latin typeface="Times" pitchFamily="18" charset="0"/>
              </a:rPr>
              <a:t>Space Segment</a:t>
            </a:r>
          </a:p>
          <a:p>
            <a:pPr lvl="2">
              <a:buClr>
                <a:schemeClr val="bg1"/>
              </a:buClr>
              <a:buFont typeface="Wingdings" pitchFamily="2" charset="2"/>
              <a:buChar char="§"/>
            </a:pPr>
            <a:r>
              <a:rPr lang="en-GB" dirty="0">
                <a:solidFill>
                  <a:schemeClr val="bg1"/>
                </a:solidFill>
                <a:latin typeface="Times" pitchFamily="18" charset="0"/>
              </a:rPr>
              <a:t>Constellation of </a:t>
            </a:r>
            <a:r>
              <a:rPr lang="en-GB" dirty="0" smtClean="0">
                <a:solidFill>
                  <a:schemeClr val="bg1"/>
                </a:solidFill>
                <a:latin typeface="Times" pitchFamily="18" charset="0"/>
              </a:rPr>
              <a:t>satellites orbiting the Earth</a:t>
            </a:r>
            <a:endParaRPr lang="en-GB" dirty="0">
              <a:solidFill>
                <a:schemeClr val="bg1"/>
              </a:solidFill>
              <a:latin typeface="Times" pitchFamily="18" charset="0"/>
            </a:endParaRPr>
          </a:p>
          <a:p>
            <a:pPr lvl="1"/>
            <a:r>
              <a:rPr lang="en-GB" b="1" dirty="0">
                <a:solidFill>
                  <a:srgbClr val="FFFF00"/>
                </a:solidFill>
                <a:latin typeface="Times" pitchFamily="18" charset="0"/>
              </a:rPr>
              <a:t>Control Segment</a:t>
            </a:r>
          </a:p>
          <a:p>
            <a:pPr lvl="2">
              <a:buClr>
                <a:schemeClr val="bg1"/>
              </a:buClr>
              <a:buFont typeface="Wingdings" pitchFamily="2" charset="2"/>
              <a:buChar char="§"/>
            </a:pPr>
            <a:r>
              <a:rPr lang="en-GB" dirty="0">
                <a:solidFill>
                  <a:schemeClr val="bg1"/>
                </a:solidFill>
                <a:latin typeface="Times" pitchFamily="18" charset="0"/>
              </a:rPr>
              <a:t>Monitor and operation of satellites and signals</a:t>
            </a:r>
          </a:p>
          <a:p>
            <a:pPr lvl="1"/>
            <a:r>
              <a:rPr lang="en-GB" b="1" dirty="0">
                <a:solidFill>
                  <a:srgbClr val="00FF00"/>
                </a:solidFill>
                <a:latin typeface="Times" pitchFamily="18" charset="0"/>
              </a:rPr>
              <a:t>User Segment</a:t>
            </a:r>
          </a:p>
          <a:p>
            <a:pPr lvl="2">
              <a:buFont typeface="Wingdings" pitchFamily="2" charset="2"/>
              <a:buChar char="§"/>
            </a:pPr>
            <a:r>
              <a:rPr lang="en-GB" dirty="0" smtClean="0">
                <a:solidFill>
                  <a:schemeClr val="bg1"/>
                </a:solidFill>
                <a:latin typeface="Times" pitchFamily="18" charset="0"/>
              </a:rPr>
              <a:t>Anybody that receives and uses a GPS signal</a:t>
            </a:r>
            <a:endParaRPr lang="en-GB" dirty="0">
              <a:solidFill>
                <a:schemeClr val="bg1"/>
              </a:solidFill>
              <a:latin typeface="Times" pitchFamily="18" charset="0"/>
            </a:endParaRPr>
          </a:p>
        </p:txBody>
      </p:sp>
      <p:sp>
        <p:nvSpPr>
          <p:cNvPr id="2" name="Slide Number Placeholder 1"/>
          <p:cNvSpPr>
            <a:spLocks noGrp="1"/>
          </p:cNvSpPr>
          <p:nvPr>
            <p:ph type="sldNum" sz="quarter" idx="12"/>
          </p:nvPr>
        </p:nvSpPr>
        <p:spPr/>
        <p:txBody>
          <a:bodyPr/>
          <a:lstStyle/>
          <a:p>
            <a:fld id="{B8E46DEE-15D5-4039-836C-0562E02347E2}" type="slidenum">
              <a:rPr lang="en-GB" smtClean="0"/>
              <a:pPr/>
              <a:t>3</a:t>
            </a:fld>
            <a:endParaRPr lang="en-GB"/>
          </a:p>
        </p:txBody>
      </p:sp>
    </p:spTree>
    <p:extLst>
      <p:ext uri="{BB962C8B-B14F-4D97-AF65-F5344CB8AC3E}">
        <p14:creationId xmlns:p14="http://schemas.microsoft.com/office/powerpoint/2010/main" val="30992518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latin typeface="Times" pitchFamily="18" charset="0"/>
              </a:rPr>
              <a:t>More on </a:t>
            </a:r>
            <a:r>
              <a:rPr lang="en-GB" dirty="0" smtClean="0">
                <a:solidFill>
                  <a:srgbClr val="FF0000"/>
                </a:solidFill>
                <a:latin typeface="Times" pitchFamily="18" charset="0"/>
              </a:rPr>
              <a:t>RTK …</a:t>
            </a:r>
            <a:endParaRPr lang="en-GB" dirty="0">
              <a:solidFill>
                <a:srgbClr val="FF0000"/>
              </a:solidFill>
              <a:latin typeface="Times" pitchFamily="18" charset="0"/>
            </a:endParaRPr>
          </a:p>
        </p:txBody>
      </p:sp>
      <p:sp>
        <p:nvSpPr>
          <p:cNvPr id="3" name="Content Placeholder 2"/>
          <p:cNvSpPr>
            <a:spLocks noGrp="1"/>
          </p:cNvSpPr>
          <p:nvPr>
            <p:ph idx="1"/>
          </p:nvPr>
        </p:nvSpPr>
        <p:spPr>
          <a:xfrm>
            <a:off x="457200" y="1340768"/>
            <a:ext cx="8229600" cy="5328592"/>
          </a:xfrm>
        </p:spPr>
        <p:txBody>
          <a:bodyPr>
            <a:normAutofit fontScale="92500" lnSpcReduction="10000"/>
          </a:bodyPr>
          <a:lstStyle/>
          <a:p>
            <a:pPr>
              <a:buFont typeface="Wingdings" pitchFamily="2" charset="2"/>
              <a:buChar char="§"/>
            </a:pPr>
            <a:r>
              <a:rPr lang="en-GB" sz="2000" dirty="0" smtClean="0">
                <a:solidFill>
                  <a:schemeClr val="bg1"/>
                </a:solidFill>
                <a:latin typeface="Times" pitchFamily="18" charset="0"/>
              </a:rPr>
              <a:t>The Key component of RTK survey is the communication link between the reference (base) station and rover- many systems use UHF or VHF radio  modems.</a:t>
            </a:r>
          </a:p>
          <a:p>
            <a:endParaRPr lang="en-GB" sz="2000" dirty="0" smtClean="0">
              <a:solidFill>
                <a:schemeClr val="bg1"/>
              </a:solidFill>
              <a:latin typeface="Times" pitchFamily="18" charset="0"/>
            </a:endParaRPr>
          </a:p>
          <a:p>
            <a:pPr>
              <a:buFont typeface="Wingdings" pitchFamily="2" charset="2"/>
              <a:buChar char="§"/>
            </a:pPr>
            <a:r>
              <a:rPr lang="en-GB" sz="2000" dirty="0" smtClean="0">
                <a:solidFill>
                  <a:schemeClr val="bg1"/>
                </a:solidFill>
                <a:latin typeface="Times" pitchFamily="18" charset="0"/>
              </a:rPr>
              <a:t>The range of the radio link depends on the power of the transmitter at base station  (</a:t>
            </a:r>
            <a:r>
              <a:rPr lang="en-GB" sz="2000" dirty="0" smtClean="0">
                <a:solidFill>
                  <a:srgbClr val="FFFF00"/>
                </a:solidFill>
                <a:latin typeface="Times" pitchFamily="18" charset="0"/>
              </a:rPr>
              <a:t>the accuracy degrade @1ppm ~ 1cm every 10km</a:t>
            </a:r>
            <a:r>
              <a:rPr lang="en-GB" sz="2000" dirty="0" smtClean="0">
                <a:solidFill>
                  <a:schemeClr val="bg1"/>
                </a:solidFill>
                <a:latin typeface="Times" pitchFamily="18" charset="0"/>
              </a:rPr>
              <a:t>)</a:t>
            </a:r>
          </a:p>
          <a:p>
            <a:pPr>
              <a:buFont typeface="Wingdings" pitchFamily="2" charset="2"/>
              <a:buChar char="§"/>
            </a:pPr>
            <a:endParaRPr lang="en-GB" sz="2000" dirty="0" smtClean="0">
              <a:solidFill>
                <a:schemeClr val="bg1"/>
              </a:solidFill>
              <a:latin typeface="Times" pitchFamily="18" charset="0"/>
            </a:endParaRPr>
          </a:p>
          <a:p>
            <a:pPr>
              <a:buFont typeface="Wingdings" pitchFamily="2" charset="2"/>
              <a:buChar char="§"/>
            </a:pPr>
            <a:r>
              <a:rPr lang="en-GB" sz="2000" dirty="0" smtClean="0">
                <a:solidFill>
                  <a:schemeClr val="bg1"/>
                </a:solidFill>
                <a:latin typeface="Times" pitchFamily="18" charset="0"/>
              </a:rPr>
              <a:t>A radio  link should generally be line of site between base and rover station</a:t>
            </a:r>
          </a:p>
          <a:p>
            <a:pPr>
              <a:buFont typeface="Wingdings" pitchFamily="2" charset="2"/>
              <a:buChar char="§"/>
            </a:pPr>
            <a:endParaRPr lang="en-GB" sz="2000" dirty="0" smtClean="0">
              <a:solidFill>
                <a:schemeClr val="bg1"/>
              </a:solidFill>
              <a:latin typeface="Times" pitchFamily="18" charset="0"/>
            </a:endParaRPr>
          </a:p>
          <a:p>
            <a:pPr>
              <a:buFont typeface="Wingdings" pitchFamily="2" charset="2"/>
              <a:buChar char="§"/>
            </a:pPr>
            <a:r>
              <a:rPr lang="en-GB" sz="2000" dirty="0" smtClean="0">
                <a:solidFill>
                  <a:schemeClr val="bg1"/>
                </a:solidFill>
                <a:latin typeface="Times" pitchFamily="18" charset="0"/>
              </a:rPr>
              <a:t>To avoid signal obstructions the base station should </a:t>
            </a:r>
            <a:r>
              <a:rPr lang="en-GB" sz="2000" dirty="0">
                <a:solidFill>
                  <a:schemeClr val="bg1"/>
                </a:solidFill>
                <a:latin typeface="Times" pitchFamily="18" charset="0"/>
              </a:rPr>
              <a:t>b</a:t>
            </a:r>
            <a:r>
              <a:rPr lang="en-GB" sz="2000" dirty="0" smtClean="0">
                <a:solidFill>
                  <a:schemeClr val="bg1"/>
                </a:solidFill>
                <a:latin typeface="Times" pitchFamily="18" charset="0"/>
              </a:rPr>
              <a:t>e located on high ground or the transmitter can be mounted on a pole or mast or tall building. </a:t>
            </a:r>
          </a:p>
          <a:p>
            <a:endParaRPr lang="en-GB" sz="2000" dirty="0" smtClean="0">
              <a:solidFill>
                <a:schemeClr val="bg1"/>
              </a:solidFill>
              <a:latin typeface="Times" pitchFamily="18" charset="0"/>
            </a:endParaRPr>
          </a:p>
          <a:p>
            <a:pPr>
              <a:buFont typeface="Wingdings" pitchFamily="2" charset="2"/>
              <a:buChar char="§"/>
            </a:pPr>
            <a:r>
              <a:rPr lang="en-GB" sz="2000" dirty="0" smtClean="0">
                <a:solidFill>
                  <a:schemeClr val="bg1"/>
                </a:solidFill>
                <a:latin typeface="Times" pitchFamily="18" charset="0"/>
              </a:rPr>
              <a:t>The latest technology for linking a base station to a rover is to use mobile telephones; but this can be more expensive </a:t>
            </a:r>
          </a:p>
          <a:p>
            <a:endParaRPr lang="en-GB" sz="2000" dirty="0" smtClean="0">
              <a:solidFill>
                <a:schemeClr val="bg1"/>
              </a:solidFill>
              <a:latin typeface="Times" pitchFamily="18" charset="0"/>
            </a:endParaRPr>
          </a:p>
          <a:p>
            <a:pPr>
              <a:buFont typeface="Wingdings" pitchFamily="2" charset="2"/>
              <a:buChar char="§"/>
            </a:pPr>
            <a:r>
              <a:rPr lang="en-GB" sz="2000" dirty="0" smtClean="0">
                <a:solidFill>
                  <a:schemeClr val="bg1"/>
                </a:solidFill>
                <a:latin typeface="Times" pitchFamily="18" charset="0"/>
              </a:rPr>
              <a:t>Example </a:t>
            </a:r>
            <a:r>
              <a:rPr lang="en-GB" sz="2000" b="1" dirty="0" smtClean="0">
                <a:solidFill>
                  <a:srgbClr val="00FF00"/>
                </a:solidFill>
                <a:latin typeface="Times" pitchFamily="18" charset="0"/>
              </a:rPr>
              <a:t>GSM</a:t>
            </a:r>
            <a:r>
              <a:rPr lang="en-GB" sz="2000" dirty="0" smtClean="0">
                <a:solidFill>
                  <a:schemeClr val="bg1"/>
                </a:solidFill>
                <a:latin typeface="Times" pitchFamily="18" charset="0"/>
              </a:rPr>
              <a:t> (</a:t>
            </a:r>
            <a:r>
              <a:rPr lang="en-GB" sz="2000" b="1" dirty="0">
                <a:solidFill>
                  <a:srgbClr val="FFFF00"/>
                </a:solidFill>
              </a:rPr>
              <a:t>Global System for Mobile </a:t>
            </a:r>
            <a:r>
              <a:rPr lang="en-GB" sz="2000" b="1" dirty="0" smtClean="0">
                <a:solidFill>
                  <a:srgbClr val="FFFF00"/>
                </a:solidFill>
              </a:rPr>
              <a:t>Communications, originally called </a:t>
            </a:r>
            <a:r>
              <a:rPr lang="en-GB" sz="2000" b="1" dirty="0" smtClean="0">
                <a:solidFill>
                  <a:srgbClr val="00FF00"/>
                </a:solidFill>
                <a:latin typeface="Times" pitchFamily="18" charset="0"/>
              </a:rPr>
              <a:t>G</a:t>
            </a:r>
            <a:r>
              <a:rPr lang="en-GB" sz="2000" dirty="0" smtClean="0">
                <a:solidFill>
                  <a:srgbClr val="FFFF00"/>
                </a:solidFill>
                <a:latin typeface="Times" pitchFamily="18" charset="0"/>
              </a:rPr>
              <a:t>roup </a:t>
            </a:r>
            <a:r>
              <a:rPr lang="en-GB" sz="2000" b="1" dirty="0" err="1" smtClean="0">
                <a:solidFill>
                  <a:srgbClr val="00FF00"/>
                </a:solidFill>
                <a:latin typeface="Times" pitchFamily="18" charset="0"/>
              </a:rPr>
              <a:t>S</a:t>
            </a:r>
            <a:r>
              <a:rPr lang="en-GB" sz="2000" dirty="0" err="1" smtClean="0">
                <a:solidFill>
                  <a:srgbClr val="FFFF00"/>
                </a:solidFill>
                <a:latin typeface="Times" pitchFamily="18" charset="0"/>
              </a:rPr>
              <a:t>peciale</a:t>
            </a:r>
            <a:r>
              <a:rPr lang="en-GB" sz="2000" dirty="0" smtClean="0">
                <a:solidFill>
                  <a:srgbClr val="FFFF00"/>
                </a:solidFill>
                <a:latin typeface="Times" pitchFamily="18" charset="0"/>
              </a:rPr>
              <a:t> </a:t>
            </a:r>
            <a:r>
              <a:rPr lang="en-GB" sz="2000" b="1" dirty="0" smtClean="0">
                <a:solidFill>
                  <a:srgbClr val="00FF00"/>
                </a:solidFill>
                <a:latin typeface="Times" pitchFamily="18" charset="0"/>
              </a:rPr>
              <a:t>M</a:t>
            </a:r>
            <a:r>
              <a:rPr lang="en-GB" sz="2000" dirty="0" smtClean="0">
                <a:solidFill>
                  <a:srgbClr val="FFFF00"/>
                </a:solidFill>
                <a:latin typeface="Times" pitchFamily="18" charset="0"/>
              </a:rPr>
              <a:t>obile</a:t>
            </a:r>
            <a:r>
              <a:rPr lang="en-GB" sz="2000" dirty="0" smtClean="0">
                <a:solidFill>
                  <a:schemeClr val="bg1"/>
                </a:solidFill>
                <a:latin typeface="Times" pitchFamily="18" charset="0"/>
              </a:rPr>
              <a:t>)</a:t>
            </a:r>
          </a:p>
          <a:p>
            <a:endParaRPr lang="en-GB" sz="2000" dirty="0" smtClean="0">
              <a:solidFill>
                <a:schemeClr val="bg1"/>
              </a:solidFill>
              <a:latin typeface="Times" pitchFamily="18" charset="0"/>
            </a:endParaRPr>
          </a:p>
          <a:p>
            <a:endParaRPr lang="en-GB" sz="2000" dirty="0" smtClean="0">
              <a:solidFill>
                <a:schemeClr val="bg1"/>
              </a:solidFill>
              <a:latin typeface="Times" pitchFamily="18" charset="0"/>
            </a:endParaRPr>
          </a:p>
          <a:p>
            <a:endParaRPr lang="en-GB" sz="2000" dirty="0">
              <a:solidFill>
                <a:schemeClr val="bg1"/>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30</a:t>
            </a:fld>
            <a:endParaRPr lang="en-GB"/>
          </a:p>
        </p:txBody>
      </p:sp>
    </p:spTree>
    <p:extLst>
      <p:ext uri="{BB962C8B-B14F-4D97-AF65-F5344CB8AC3E}">
        <p14:creationId xmlns:p14="http://schemas.microsoft.com/office/powerpoint/2010/main" val="1703216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rgbClr val="FFFF00"/>
                </a:solidFill>
                <a:latin typeface="Times" pitchFamily="18" charset="0"/>
              </a:rPr>
              <a:t>Network-</a:t>
            </a:r>
            <a:r>
              <a:rPr lang="en-US" altLang="zh-TW" dirty="0" smtClean="0">
                <a:solidFill>
                  <a:srgbClr val="FF0000"/>
                </a:solidFill>
                <a:latin typeface="Times" pitchFamily="18" charset="0"/>
              </a:rPr>
              <a:t>RTK</a:t>
            </a:r>
            <a:endParaRPr lang="en-GB" dirty="0">
              <a:solidFill>
                <a:srgbClr val="FF0000"/>
              </a:solidFill>
              <a:latin typeface="Times" pitchFamily="18" charset="0"/>
            </a:endParaRPr>
          </a:p>
        </p:txBody>
      </p:sp>
      <p:sp>
        <p:nvSpPr>
          <p:cNvPr id="3" name="Content Placeholder 2"/>
          <p:cNvSpPr>
            <a:spLocks noGrp="1"/>
          </p:cNvSpPr>
          <p:nvPr>
            <p:ph idx="1"/>
          </p:nvPr>
        </p:nvSpPr>
        <p:spPr>
          <a:xfrm>
            <a:off x="457200" y="1600200"/>
            <a:ext cx="8229600" cy="4925144"/>
          </a:xfrm>
        </p:spPr>
        <p:txBody>
          <a:bodyPr>
            <a:normAutofit fontScale="62500" lnSpcReduction="20000"/>
          </a:bodyPr>
          <a:lstStyle/>
          <a:p>
            <a:r>
              <a:rPr lang="en-GB" dirty="0" smtClean="0">
                <a:solidFill>
                  <a:schemeClr val="bg1"/>
                </a:solidFill>
                <a:latin typeface="Times" pitchFamily="18" charset="0"/>
              </a:rPr>
              <a:t>An </a:t>
            </a:r>
            <a:r>
              <a:rPr lang="en-GB" dirty="0">
                <a:solidFill>
                  <a:srgbClr val="FF0000"/>
                </a:solidFill>
                <a:latin typeface="Times" pitchFamily="18" charset="0"/>
              </a:rPr>
              <a:t>RTK</a:t>
            </a:r>
            <a:r>
              <a:rPr lang="en-GB" dirty="0">
                <a:solidFill>
                  <a:schemeClr val="bg1"/>
                </a:solidFill>
                <a:latin typeface="Times" pitchFamily="18" charset="0"/>
              </a:rPr>
              <a:t> Network is a network of permanent GPS and/or GNSS receivers whose combined data is used to generate RTK corrections for a </a:t>
            </a:r>
            <a:r>
              <a:rPr lang="en-GB" dirty="0" smtClean="0">
                <a:solidFill>
                  <a:schemeClr val="bg1"/>
                </a:solidFill>
                <a:latin typeface="Times" pitchFamily="18" charset="0"/>
              </a:rPr>
              <a:t>rover</a:t>
            </a:r>
          </a:p>
          <a:p>
            <a:endParaRPr lang="en-GB" dirty="0">
              <a:solidFill>
                <a:schemeClr val="bg1"/>
              </a:solidFill>
              <a:latin typeface="Times" pitchFamily="18" charset="0"/>
            </a:endParaRPr>
          </a:p>
          <a:p>
            <a:r>
              <a:rPr lang="en-GB" dirty="0">
                <a:solidFill>
                  <a:srgbClr val="FF0000"/>
                </a:solidFill>
                <a:latin typeface="Times" pitchFamily="18" charset="0"/>
              </a:rPr>
              <a:t>RTK</a:t>
            </a:r>
            <a:r>
              <a:rPr lang="en-GB" dirty="0">
                <a:solidFill>
                  <a:schemeClr val="bg1"/>
                </a:solidFill>
                <a:latin typeface="Times" pitchFamily="18" charset="0"/>
              </a:rPr>
              <a:t> Networks can vary in size, from small local networks consisting of only a few reference stations, to dozens of reference stations covering a whole </a:t>
            </a:r>
            <a:r>
              <a:rPr lang="en-GB" dirty="0" smtClean="0">
                <a:solidFill>
                  <a:schemeClr val="bg1"/>
                </a:solidFill>
                <a:latin typeface="Times" pitchFamily="18" charset="0"/>
              </a:rPr>
              <a:t>country (e.g. SPSLUX,</a:t>
            </a:r>
            <a:r>
              <a:rPr lang="en-GB" dirty="0"/>
              <a:t> </a:t>
            </a:r>
            <a:r>
              <a:rPr lang="en-GB" dirty="0" smtClean="0">
                <a:solidFill>
                  <a:schemeClr val="bg1"/>
                </a:solidFill>
                <a:latin typeface="Times" pitchFamily="18" charset="0"/>
              </a:rPr>
              <a:t>SAPOS, WALCORS).</a:t>
            </a:r>
          </a:p>
          <a:p>
            <a:endParaRPr lang="en-GB" dirty="0" smtClean="0">
              <a:solidFill>
                <a:schemeClr val="bg1"/>
              </a:solidFill>
              <a:latin typeface="Times" pitchFamily="18" charset="0"/>
            </a:endParaRPr>
          </a:p>
          <a:p>
            <a:r>
              <a:rPr lang="en-GB" dirty="0" smtClean="0">
                <a:solidFill>
                  <a:schemeClr val="bg1"/>
                </a:solidFill>
                <a:latin typeface="Times" pitchFamily="18" charset="0"/>
              </a:rPr>
              <a:t>A </a:t>
            </a:r>
            <a:r>
              <a:rPr lang="en-GB" dirty="0">
                <a:solidFill>
                  <a:schemeClr val="bg1"/>
                </a:solidFill>
                <a:latin typeface="Times" pitchFamily="18" charset="0"/>
              </a:rPr>
              <a:t>user subscribes to a Network </a:t>
            </a:r>
            <a:r>
              <a:rPr lang="en-GB" dirty="0">
                <a:solidFill>
                  <a:srgbClr val="FF0000"/>
                </a:solidFill>
                <a:latin typeface="Times" pitchFamily="18" charset="0"/>
              </a:rPr>
              <a:t>RTK</a:t>
            </a:r>
            <a:r>
              <a:rPr lang="en-GB" dirty="0">
                <a:solidFill>
                  <a:schemeClr val="bg1"/>
                </a:solidFill>
                <a:latin typeface="Times" pitchFamily="18" charset="0"/>
              </a:rPr>
              <a:t> Service to receive </a:t>
            </a:r>
            <a:r>
              <a:rPr lang="en-GB" dirty="0">
                <a:solidFill>
                  <a:srgbClr val="FF0000"/>
                </a:solidFill>
                <a:latin typeface="Times" pitchFamily="18" charset="0"/>
              </a:rPr>
              <a:t>RTK</a:t>
            </a:r>
            <a:r>
              <a:rPr lang="en-GB" dirty="0">
                <a:solidFill>
                  <a:schemeClr val="bg1"/>
                </a:solidFill>
                <a:latin typeface="Times" pitchFamily="18" charset="0"/>
              </a:rPr>
              <a:t> corrections with their rover (instead of setting up their own reference/base station).</a:t>
            </a:r>
            <a:br>
              <a:rPr lang="en-GB" dirty="0">
                <a:solidFill>
                  <a:schemeClr val="bg1"/>
                </a:solidFill>
                <a:latin typeface="Times" pitchFamily="18" charset="0"/>
              </a:rPr>
            </a:br>
            <a:r>
              <a:rPr lang="en-GB" dirty="0">
                <a:solidFill>
                  <a:schemeClr val="bg1"/>
                </a:solidFill>
                <a:latin typeface="Times" pitchFamily="18" charset="0"/>
              </a:rPr>
              <a:t>These </a:t>
            </a:r>
            <a:r>
              <a:rPr lang="en-GB" dirty="0">
                <a:solidFill>
                  <a:srgbClr val="FF0000"/>
                </a:solidFill>
                <a:latin typeface="Times" pitchFamily="18" charset="0"/>
              </a:rPr>
              <a:t>RTK</a:t>
            </a:r>
            <a:r>
              <a:rPr lang="en-GB" dirty="0">
                <a:solidFill>
                  <a:schemeClr val="bg1"/>
                </a:solidFill>
                <a:latin typeface="Times" pitchFamily="18" charset="0"/>
              </a:rPr>
              <a:t> corrections can be </a:t>
            </a:r>
            <a:r>
              <a:rPr lang="en-GB" dirty="0" smtClean="0">
                <a:solidFill>
                  <a:schemeClr val="bg1"/>
                </a:solidFill>
                <a:latin typeface="Times" pitchFamily="18" charset="0"/>
              </a:rPr>
              <a:t>implemented </a:t>
            </a:r>
            <a:r>
              <a:rPr lang="en-GB" dirty="0">
                <a:solidFill>
                  <a:schemeClr val="bg1"/>
                </a:solidFill>
                <a:latin typeface="Times" pitchFamily="18" charset="0"/>
              </a:rPr>
              <a:t>by more than one </a:t>
            </a:r>
            <a:r>
              <a:rPr lang="en-GB" dirty="0" smtClean="0">
                <a:solidFill>
                  <a:schemeClr val="bg1"/>
                </a:solidFill>
                <a:latin typeface="Times" pitchFamily="18" charset="0"/>
              </a:rPr>
              <a:t>technique </a:t>
            </a:r>
            <a:r>
              <a:rPr lang="en-GB" dirty="0">
                <a:solidFill>
                  <a:schemeClr val="bg1"/>
                </a:solidFill>
                <a:latin typeface="Times" pitchFamily="18" charset="0"/>
              </a:rPr>
              <a:t>- </a:t>
            </a:r>
            <a:r>
              <a:rPr lang="en-GB" dirty="0">
                <a:solidFill>
                  <a:srgbClr val="FFFF00"/>
                </a:solidFill>
                <a:latin typeface="Times" pitchFamily="18" charset="0"/>
              </a:rPr>
              <a:t>Master-Auxiliary corrections (MAX</a:t>
            </a:r>
            <a:r>
              <a:rPr lang="en-GB" dirty="0">
                <a:solidFill>
                  <a:schemeClr val="bg1"/>
                </a:solidFill>
                <a:latin typeface="Times" pitchFamily="18" charset="0"/>
              </a:rPr>
              <a:t>), </a:t>
            </a:r>
            <a:r>
              <a:rPr lang="en-GB" dirty="0">
                <a:solidFill>
                  <a:srgbClr val="FFFF00"/>
                </a:solidFill>
                <a:latin typeface="Times" pitchFamily="18" charset="0"/>
              </a:rPr>
              <a:t>Individualized MAX (</a:t>
            </a:r>
            <a:r>
              <a:rPr lang="en-GB" dirty="0" err="1">
                <a:solidFill>
                  <a:srgbClr val="FFFF00"/>
                </a:solidFill>
                <a:latin typeface="Times" pitchFamily="18" charset="0"/>
              </a:rPr>
              <a:t>i</a:t>
            </a:r>
            <a:r>
              <a:rPr lang="en-GB" dirty="0">
                <a:solidFill>
                  <a:srgbClr val="FFFF00"/>
                </a:solidFill>
                <a:latin typeface="Times" pitchFamily="18" charset="0"/>
              </a:rPr>
              <a:t>-MAX) </a:t>
            </a:r>
            <a:r>
              <a:rPr lang="en-GB" dirty="0">
                <a:solidFill>
                  <a:schemeClr val="bg1"/>
                </a:solidFill>
                <a:latin typeface="Times" pitchFamily="18" charset="0"/>
              </a:rPr>
              <a:t>and </a:t>
            </a:r>
            <a:r>
              <a:rPr lang="en-GB" dirty="0">
                <a:solidFill>
                  <a:srgbClr val="FFFF00"/>
                </a:solidFill>
                <a:latin typeface="Times" pitchFamily="18" charset="0"/>
              </a:rPr>
              <a:t>Virtual Reference Station </a:t>
            </a:r>
            <a:r>
              <a:rPr lang="en-GB" dirty="0">
                <a:solidFill>
                  <a:schemeClr val="bg1"/>
                </a:solidFill>
                <a:latin typeface="Times" pitchFamily="18" charset="0"/>
              </a:rPr>
              <a:t>– more information on these methods in the next section</a:t>
            </a:r>
            <a:r>
              <a:rPr lang="en-GB" dirty="0" smtClean="0">
                <a:solidFill>
                  <a:schemeClr val="bg1"/>
                </a:solidFill>
                <a:latin typeface="Times" pitchFamily="18" charset="0"/>
              </a:rPr>
              <a:t>.</a:t>
            </a:r>
          </a:p>
          <a:p>
            <a:endParaRPr lang="en-GB" dirty="0" smtClean="0">
              <a:solidFill>
                <a:schemeClr val="bg1"/>
              </a:solidFill>
              <a:latin typeface="Times" pitchFamily="18" charset="0"/>
            </a:endParaRPr>
          </a:p>
          <a:p>
            <a:r>
              <a:rPr lang="en-GB" dirty="0" smtClean="0">
                <a:solidFill>
                  <a:schemeClr val="bg1"/>
                </a:solidFill>
                <a:latin typeface="Times" pitchFamily="18" charset="0"/>
              </a:rPr>
              <a:t>But </a:t>
            </a:r>
            <a:r>
              <a:rPr lang="en-GB" dirty="0">
                <a:solidFill>
                  <a:schemeClr val="bg1"/>
                </a:solidFill>
                <a:latin typeface="Times" pitchFamily="18" charset="0"/>
              </a:rPr>
              <a:t>before going too deep it is useful to give an overview of what exactly Network </a:t>
            </a:r>
            <a:r>
              <a:rPr lang="en-GB" dirty="0">
                <a:solidFill>
                  <a:srgbClr val="FF0000"/>
                </a:solidFill>
                <a:latin typeface="Times" pitchFamily="18" charset="0"/>
              </a:rPr>
              <a:t>RTK</a:t>
            </a:r>
            <a:r>
              <a:rPr lang="en-GB" dirty="0">
                <a:solidFill>
                  <a:schemeClr val="bg1"/>
                </a:solidFill>
                <a:latin typeface="Times" pitchFamily="18" charset="0"/>
              </a:rPr>
              <a:t> is. The easiest way to explain this is by comparing Single Reference Station</a:t>
            </a:r>
            <a:r>
              <a:rPr lang="en-GB" dirty="0">
                <a:solidFill>
                  <a:srgbClr val="FF0000"/>
                </a:solidFill>
                <a:latin typeface="Times" pitchFamily="18" charset="0"/>
              </a:rPr>
              <a:t> RTK </a:t>
            </a:r>
            <a:r>
              <a:rPr lang="en-GB" dirty="0">
                <a:solidFill>
                  <a:schemeClr val="bg1"/>
                </a:solidFill>
                <a:latin typeface="Times" pitchFamily="18" charset="0"/>
              </a:rPr>
              <a:t>and Network </a:t>
            </a:r>
            <a:r>
              <a:rPr lang="en-GB" dirty="0">
                <a:solidFill>
                  <a:srgbClr val="FF0000"/>
                </a:solidFill>
                <a:latin typeface="Times" pitchFamily="18" charset="0"/>
              </a:rPr>
              <a:t>RTK</a:t>
            </a:r>
            <a:r>
              <a:rPr lang="en-GB" dirty="0">
                <a:solidFill>
                  <a:schemeClr val="bg1"/>
                </a:solidFill>
                <a:latin typeface="Times" pitchFamily="18" charset="0"/>
              </a:rPr>
              <a:t>.</a:t>
            </a:r>
          </a:p>
          <a:p>
            <a:endParaRPr lang="en-GB" dirty="0">
              <a:solidFill>
                <a:schemeClr val="bg1"/>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31</a:t>
            </a:fld>
            <a:endParaRPr lang="en-GB"/>
          </a:p>
        </p:txBody>
      </p:sp>
    </p:spTree>
    <p:extLst>
      <p:ext uri="{BB962C8B-B14F-4D97-AF65-F5344CB8AC3E}">
        <p14:creationId xmlns:p14="http://schemas.microsoft.com/office/powerpoint/2010/main" val="4222224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smtClean="0">
                <a:solidFill>
                  <a:srgbClr val="FFFF00"/>
                </a:solidFill>
                <a:latin typeface="Times" pitchFamily="18" charset="0"/>
              </a:rPr>
              <a:t/>
            </a:r>
            <a:br>
              <a:rPr lang="en-GB" dirty="0" smtClean="0">
                <a:solidFill>
                  <a:srgbClr val="FFFF00"/>
                </a:solidFill>
                <a:latin typeface="Times" pitchFamily="18" charset="0"/>
              </a:rPr>
            </a:br>
            <a:r>
              <a:rPr lang="en-GB" dirty="0" smtClean="0">
                <a:solidFill>
                  <a:srgbClr val="FFFF00"/>
                </a:solidFill>
                <a:latin typeface="Times" pitchFamily="18" charset="0"/>
              </a:rPr>
              <a:t>Single </a:t>
            </a:r>
            <a:r>
              <a:rPr lang="en-GB" dirty="0">
                <a:solidFill>
                  <a:srgbClr val="FFFF00"/>
                </a:solidFill>
                <a:latin typeface="Times" pitchFamily="18" charset="0"/>
              </a:rPr>
              <a:t>Reference Station </a:t>
            </a:r>
            <a:r>
              <a:rPr lang="en-GB" dirty="0">
                <a:solidFill>
                  <a:srgbClr val="FF0000"/>
                </a:solidFill>
                <a:latin typeface="Times" pitchFamily="18" charset="0"/>
              </a:rPr>
              <a:t>RTK</a:t>
            </a:r>
            <a:r>
              <a:rPr lang="en-GB" dirty="0">
                <a:solidFill>
                  <a:srgbClr val="FFFF00"/>
                </a:solidFill>
              </a:rPr>
              <a:t/>
            </a:r>
            <a:br>
              <a:rPr lang="en-GB" dirty="0">
                <a:solidFill>
                  <a:srgbClr val="FFFF00"/>
                </a:solidFill>
              </a:rPr>
            </a:br>
            <a:endParaRPr lang="en-GB" dirty="0">
              <a:solidFill>
                <a:srgbClr val="FFFF00"/>
              </a:solidFill>
            </a:endParaRPr>
          </a:p>
        </p:txBody>
      </p:sp>
      <p:sp>
        <p:nvSpPr>
          <p:cNvPr id="3" name="Content Placeholder 2"/>
          <p:cNvSpPr>
            <a:spLocks noGrp="1"/>
          </p:cNvSpPr>
          <p:nvPr>
            <p:ph idx="1"/>
          </p:nvPr>
        </p:nvSpPr>
        <p:spPr/>
        <p:txBody>
          <a:bodyPr>
            <a:normAutofit lnSpcReduction="10000"/>
          </a:bodyPr>
          <a:lstStyle/>
          <a:p>
            <a:pPr algn="just">
              <a:buFont typeface="Wingdings" pitchFamily="2" charset="2"/>
              <a:buChar char="§"/>
            </a:pPr>
            <a:r>
              <a:rPr lang="en-GB" sz="2000" dirty="0">
                <a:solidFill>
                  <a:srgbClr val="FF0000"/>
                </a:solidFill>
                <a:latin typeface="Times" pitchFamily="18" charset="0"/>
              </a:rPr>
              <a:t>RTK</a:t>
            </a:r>
            <a:r>
              <a:rPr lang="en-GB" sz="2000" dirty="0">
                <a:solidFill>
                  <a:schemeClr val="bg1"/>
                </a:solidFill>
                <a:latin typeface="Times" pitchFamily="18" charset="0"/>
              </a:rPr>
              <a:t> rovers traditionally receive </a:t>
            </a:r>
            <a:r>
              <a:rPr lang="en-GB" sz="2000" dirty="0">
                <a:solidFill>
                  <a:srgbClr val="FF0000"/>
                </a:solidFill>
                <a:latin typeface="Times" pitchFamily="18" charset="0"/>
              </a:rPr>
              <a:t>RTK</a:t>
            </a:r>
            <a:r>
              <a:rPr lang="en-GB" sz="2000" dirty="0">
                <a:solidFill>
                  <a:schemeClr val="bg1"/>
                </a:solidFill>
                <a:latin typeface="Times" pitchFamily="18" charset="0"/>
              </a:rPr>
              <a:t> data from a single </a:t>
            </a:r>
            <a:r>
              <a:rPr lang="en-GB" sz="2000" dirty="0">
                <a:solidFill>
                  <a:srgbClr val="FF0000"/>
                </a:solidFill>
                <a:latin typeface="Times" pitchFamily="18" charset="0"/>
              </a:rPr>
              <a:t>RTK</a:t>
            </a:r>
            <a:r>
              <a:rPr lang="en-GB" sz="2000" dirty="0">
                <a:solidFill>
                  <a:schemeClr val="bg1"/>
                </a:solidFill>
                <a:latin typeface="Times" pitchFamily="18" charset="0"/>
              </a:rPr>
              <a:t> reference station. The reference station may be permanently setup (e.g. on the roof of the office) or it might be temporarily set up in the field. In both cases the principle is the </a:t>
            </a:r>
            <a:r>
              <a:rPr lang="en-GB" sz="2000" dirty="0" smtClean="0">
                <a:solidFill>
                  <a:schemeClr val="bg1"/>
                </a:solidFill>
                <a:latin typeface="Times" pitchFamily="18" charset="0"/>
              </a:rPr>
              <a:t>same.</a:t>
            </a:r>
          </a:p>
          <a:p>
            <a:pPr marL="0" indent="0" algn="just">
              <a:buNone/>
            </a:pPr>
            <a:endParaRPr lang="en-GB" sz="2000" dirty="0" smtClean="0">
              <a:solidFill>
                <a:schemeClr val="bg1"/>
              </a:solidFill>
              <a:latin typeface="Times" pitchFamily="18" charset="0"/>
            </a:endParaRPr>
          </a:p>
          <a:p>
            <a:pPr>
              <a:buClr>
                <a:srgbClr val="FF0000"/>
              </a:buClr>
              <a:buFont typeface="Wingdings" pitchFamily="2" charset="2"/>
              <a:buChar char="§"/>
            </a:pPr>
            <a:r>
              <a:rPr lang="en-GB" sz="2000" dirty="0">
                <a:solidFill>
                  <a:schemeClr val="bg1"/>
                </a:solidFill>
                <a:latin typeface="Times" pitchFamily="18" charset="0"/>
              </a:rPr>
              <a:t>The Principle</a:t>
            </a:r>
            <a:r>
              <a:rPr lang="en-GB" sz="2000" b="1" dirty="0">
                <a:solidFill>
                  <a:schemeClr val="bg1"/>
                </a:solidFill>
                <a:latin typeface="Times" pitchFamily="18" charset="0"/>
              </a:rPr>
              <a:t/>
            </a:r>
            <a:br>
              <a:rPr lang="en-GB" sz="2000" b="1" dirty="0">
                <a:solidFill>
                  <a:schemeClr val="bg1"/>
                </a:solidFill>
                <a:latin typeface="Times" pitchFamily="18" charset="0"/>
              </a:rPr>
            </a:br>
            <a:r>
              <a:rPr lang="en-GB" sz="2000" dirty="0" smtClean="0">
                <a:solidFill>
                  <a:schemeClr val="bg1"/>
                </a:solidFill>
                <a:latin typeface="Times" pitchFamily="18" charset="0"/>
              </a:rPr>
              <a:t>Setup </a:t>
            </a:r>
            <a:r>
              <a:rPr lang="en-GB" sz="2000" dirty="0">
                <a:solidFill>
                  <a:schemeClr val="bg1"/>
                </a:solidFill>
                <a:latin typeface="Times" pitchFamily="18" charset="0"/>
              </a:rPr>
              <a:t>up on a known </a:t>
            </a:r>
            <a:r>
              <a:rPr lang="en-GB" sz="2000" dirty="0" smtClean="0">
                <a:solidFill>
                  <a:schemeClr val="bg1"/>
                </a:solidFill>
                <a:latin typeface="Times" pitchFamily="18" charset="0"/>
              </a:rPr>
              <a:t>point;  compute corrections and send these to </a:t>
            </a:r>
            <a:r>
              <a:rPr lang="en-GB" sz="2000" dirty="0">
                <a:solidFill>
                  <a:schemeClr val="bg1"/>
                </a:solidFill>
                <a:latin typeface="Times" pitchFamily="18" charset="0"/>
              </a:rPr>
              <a:t>the rover via a communication link (normally a one-way radio modem or </a:t>
            </a:r>
            <a:r>
              <a:rPr lang="en-GB" sz="2000" dirty="0">
                <a:solidFill>
                  <a:srgbClr val="00FF00"/>
                </a:solidFill>
                <a:latin typeface="Times" pitchFamily="18" charset="0"/>
              </a:rPr>
              <a:t>GSM</a:t>
            </a:r>
            <a:r>
              <a:rPr lang="en-GB" sz="2000" dirty="0">
                <a:solidFill>
                  <a:schemeClr val="bg1"/>
                </a:solidFill>
                <a:latin typeface="Times" pitchFamily="18" charset="0"/>
              </a:rPr>
              <a:t> connection</a:t>
            </a:r>
            <a:r>
              <a:rPr lang="en-GB" sz="2000" dirty="0" smtClean="0">
                <a:solidFill>
                  <a:schemeClr val="bg1"/>
                </a:solidFill>
                <a:latin typeface="Times" pitchFamily="18" charset="0"/>
              </a:rPr>
              <a:t>)</a:t>
            </a:r>
          </a:p>
          <a:p>
            <a:endParaRPr lang="en-GB" sz="2000" dirty="0">
              <a:solidFill>
                <a:schemeClr val="bg1"/>
              </a:solidFill>
              <a:latin typeface="Times" pitchFamily="18" charset="0"/>
            </a:endParaRPr>
          </a:p>
          <a:p>
            <a:endParaRPr lang="en-GB" sz="2000" dirty="0" smtClean="0">
              <a:solidFill>
                <a:schemeClr val="bg1"/>
              </a:solidFill>
              <a:latin typeface="Times" pitchFamily="18" charset="0"/>
            </a:endParaRPr>
          </a:p>
          <a:p>
            <a:pPr marL="457200" indent="-457200">
              <a:buFont typeface="+mj-lt"/>
              <a:buAutoNum type="arabicPeriod"/>
            </a:pPr>
            <a:r>
              <a:rPr lang="en-GB" sz="1600" dirty="0">
                <a:solidFill>
                  <a:schemeClr val="bg1"/>
                </a:solidFill>
                <a:latin typeface="Times" pitchFamily="18" charset="0"/>
              </a:rPr>
              <a:t>Both the reference and rover are observing a </a:t>
            </a:r>
            <a:r>
              <a:rPr lang="en-GB" sz="1600" b="1" dirty="0">
                <a:solidFill>
                  <a:srgbClr val="FF0000"/>
                </a:solidFill>
                <a:latin typeface="Times" pitchFamily="18" charset="0"/>
              </a:rPr>
              <a:t>common</a:t>
            </a:r>
            <a:r>
              <a:rPr lang="en-GB" sz="1600" dirty="0">
                <a:solidFill>
                  <a:schemeClr val="bg1"/>
                </a:solidFill>
                <a:latin typeface="Times" pitchFamily="18" charset="0"/>
              </a:rPr>
              <a:t> set of satellites</a:t>
            </a:r>
            <a:r>
              <a:rPr lang="en-GB" sz="1600" dirty="0" smtClean="0">
                <a:solidFill>
                  <a:schemeClr val="bg1"/>
                </a:solidFill>
                <a:latin typeface="Times" pitchFamily="18" charset="0"/>
              </a:rPr>
              <a:t>.</a:t>
            </a:r>
          </a:p>
          <a:p>
            <a:pPr marL="457200" indent="-457200">
              <a:buFont typeface="+mj-lt"/>
              <a:buAutoNum type="arabicPeriod"/>
            </a:pPr>
            <a:r>
              <a:rPr lang="en-GB" sz="1600" dirty="0">
                <a:solidFill>
                  <a:schemeClr val="bg1"/>
                </a:solidFill>
                <a:latin typeface="Times" pitchFamily="18" charset="0"/>
              </a:rPr>
              <a:t>The reference sends all its position and satellite </a:t>
            </a:r>
            <a:r>
              <a:rPr lang="en-GB" sz="1600" dirty="0" smtClean="0">
                <a:solidFill>
                  <a:schemeClr val="bg1"/>
                </a:solidFill>
                <a:latin typeface="Times" pitchFamily="18" charset="0"/>
              </a:rPr>
              <a:t>observations </a:t>
            </a:r>
            <a:r>
              <a:rPr lang="en-GB" sz="1600" dirty="0">
                <a:solidFill>
                  <a:schemeClr val="bg1"/>
                </a:solidFill>
                <a:latin typeface="Times" pitchFamily="18" charset="0"/>
              </a:rPr>
              <a:t>to the rover.</a:t>
            </a:r>
          </a:p>
          <a:p>
            <a:pPr marL="457200" indent="-457200">
              <a:buFont typeface="+mj-lt"/>
              <a:buAutoNum type="arabicPeriod"/>
            </a:pPr>
            <a:r>
              <a:rPr lang="en-GB" sz="1600" dirty="0" smtClean="0">
                <a:solidFill>
                  <a:schemeClr val="bg1"/>
                </a:solidFill>
                <a:latin typeface="Times" pitchFamily="18" charset="0"/>
              </a:rPr>
              <a:t>The </a:t>
            </a:r>
            <a:r>
              <a:rPr lang="en-GB" sz="1600" dirty="0">
                <a:solidFill>
                  <a:schemeClr val="bg1"/>
                </a:solidFill>
                <a:latin typeface="Times" pitchFamily="18" charset="0"/>
              </a:rPr>
              <a:t>rover combines these reference station observations with its own </a:t>
            </a:r>
            <a:endParaRPr lang="en-GB" sz="1600" dirty="0" smtClean="0">
              <a:solidFill>
                <a:schemeClr val="bg1"/>
              </a:solidFill>
              <a:latin typeface="Times" pitchFamily="18" charset="0"/>
            </a:endParaRPr>
          </a:p>
          <a:p>
            <a:pPr marL="0" indent="0">
              <a:buNone/>
            </a:pPr>
            <a:r>
              <a:rPr lang="en-GB" sz="1600" dirty="0">
                <a:solidFill>
                  <a:schemeClr val="bg1"/>
                </a:solidFill>
                <a:latin typeface="Times" pitchFamily="18" charset="0"/>
              </a:rPr>
              <a:t> </a:t>
            </a:r>
            <a:r>
              <a:rPr lang="en-GB" sz="1600" dirty="0" smtClean="0">
                <a:solidFill>
                  <a:schemeClr val="bg1"/>
                </a:solidFill>
                <a:latin typeface="Times" pitchFamily="18" charset="0"/>
              </a:rPr>
              <a:t>           observations </a:t>
            </a:r>
            <a:r>
              <a:rPr lang="en-GB" sz="1600" dirty="0">
                <a:solidFill>
                  <a:schemeClr val="bg1"/>
                </a:solidFill>
                <a:latin typeface="Times" pitchFamily="18" charset="0"/>
              </a:rPr>
              <a:t>to compute an </a:t>
            </a:r>
            <a:r>
              <a:rPr lang="en-GB" sz="1600" dirty="0">
                <a:solidFill>
                  <a:srgbClr val="FF0000"/>
                </a:solidFill>
                <a:latin typeface="Times" pitchFamily="18" charset="0"/>
              </a:rPr>
              <a:t>RTK</a:t>
            </a:r>
            <a:r>
              <a:rPr lang="en-GB" sz="1600" dirty="0">
                <a:solidFill>
                  <a:schemeClr val="bg1"/>
                </a:solidFill>
                <a:latin typeface="Times" pitchFamily="18" charset="0"/>
              </a:rPr>
              <a:t> </a:t>
            </a:r>
            <a:r>
              <a:rPr lang="en-GB" sz="1600" dirty="0" smtClean="0">
                <a:solidFill>
                  <a:schemeClr val="bg1"/>
                </a:solidFill>
                <a:latin typeface="Times" pitchFamily="18" charset="0"/>
              </a:rPr>
              <a:t>position.</a:t>
            </a:r>
            <a:endParaRPr lang="en-GB" sz="1600" dirty="0">
              <a:solidFill>
                <a:schemeClr val="bg1"/>
              </a:solidFill>
              <a:latin typeface="Times" pitchFamily="18" charset="0"/>
            </a:endParaRPr>
          </a:p>
          <a:p>
            <a:pPr marL="0" indent="0">
              <a:buNone/>
            </a:pPr>
            <a:endParaRPr lang="en-GB" sz="1600" dirty="0" smtClean="0">
              <a:solidFill>
                <a:schemeClr val="bg1"/>
              </a:solidFill>
              <a:latin typeface="Times"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4176782"/>
            <a:ext cx="1872208" cy="1950216"/>
          </a:xfrm>
          <a:prstGeom prst="rect">
            <a:avLst/>
          </a:prstGeom>
          <a:ln>
            <a:solidFill>
              <a:srgbClr val="FF0066"/>
            </a:solidFill>
          </a:ln>
        </p:spPr>
      </p:pic>
      <p:sp>
        <p:nvSpPr>
          <p:cNvPr id="5" name="Slide Number Placeholder 4"/>
          <p:cNvSpPr>
            <a:spLocks noGrp="1"/>
          </p:cNvSpPr>
          <p:nvPr>
            <p:ph type="sldNum" sz="quarter" idx="12"/>
          </p:nvPr>
        </p:nvSpPr>
        <p:spPr/>
        <p:txBody>
          <a:bodyPr/>
          <a:lstStyle/>
          <a:p>
            <a:fld id="{B8E46DEE-15D5-4039-836C-0562E02347E2}" type="slidenum">
              <a:rPr lang="en-GB" smtClean="0"/>
              <a:pPr/>
              <a:t>32</a:t>
            </a:fld>
            <a:endParaRPr lang="en-GB" dirty="0"/>
          </a:p>
        </p:txBody>
      </p:sp>
    </p:spTree>
    <p:extLst>
      <p:ext uri="{BB962C8B-B14F-4D97-AF65-F5344CB8AC3E}">
        <p14:creationId xmlns:p14="http://schemas.microsoft.com/office/powerpoint/2010/main" val="1929562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solidFill>
                  <a:srgbClr val="FFFF00"/>
                </a:solidFill>
                <a:latin typeface="Times" pitchFamily="18" charset="0"/>
              </a:rPr>
              <a:t/>
            </a:r>
            <a:br>
              <a:rPr lang="en-GB" dirty="0" smtClean="0">
                <a:solidFill>
                  <a:srgbClr val="FFFF00"/>
                </a:solidFill>
                <a:latin typeface="Times" pitchFamily="18" charset="0"/>
              </a:rPr>
            </a:br>
            <a:r>
              <a:rPr lang="en-GB" dirty="0" smtClean="0">
                <a:solidFill>
                  <a:srgbClr val="FFFF00"/>
                </a:solidFill>
                <a:latin typeface="Times" pitchFamily="18" charset="0"/>
              </a:rPr>
              <a:t>Network </a:t>
            </a:r>
            <a:r>
              <a:rPr lang="en-GB" dirty="0">
                <a:solidFill>
                  <a:srgbClr val="FF0000"/>
                </a:solidFill>
                <a:latin typeface="Times" pitchFamily="18" charset="0"/>
              </a:rPr>
              <a:t>RTK</a:t>
            </a:r>
            <a:r>
              <a:rPr lang="en-GB" dirty="0">
                <a:solidFill>
                  <a:srgbClr val="FFFF00"/>
                </a:solidFill>
                <a:latin typeface="Times" pitchFamily="18" charset="0"/>
              </a:rPr>
              <a:t/>
            </a:r>
            <a:br>
              <a:rPr lang="en-GB" dirty="0">
                <a:solidFill>
                  <a:srgbClr val="FFFF00"/>
                </a:solidFill>
                <a:latin typeface="Times" pitchFamily="18" charset="0"/>
              </a:rPr>
            </a:br>
            <a:endParaRPr lang="en-GB" dirty="0">
              <a:solidFill>
                <a:srgbClr val="FFFF00"/>
              </a:solidFill>
              <a:latin typeface="Times" pitchFamily="18" charset="0"/>
            </a:endParaRPr>
          </a:p>
        </p:txBody>
      </p:sp>
      <p:sp>
        <p:nvSpPr>
          <p:cNvPr id="3" name="Content Placeholder 2"/>
          <p:cNvSpPr>
            <a:spLocks noGrp="1"/>
          </p:cNvSpPr>
          <p:nvPr>
            <p:ph idx="1"/>
          </p:nvPr>
        </p:nvSpPr>
        <p:spPr>
          <a:xfrm>
            <a:off x="467544" y="1124744"/>
            <a:ext cx="8514984" cy="5616624"/>
          </a:xfrm>
        </p:spPr>
        <p:txBody>
          <a:bodyPr>
            <a:normAutofit/>
          </a:bodyPr>
          <a:lstStyle/>
          <a:p>
            <a:pPr marL="0" indent="0" algn="ctr">
              <a:buNone/>
            </a:pPr>
            <a:r>
              <a:rPr lang="en-GB" sz="2000" b="1" dirty="0" smtClean="0">
                <a:solidFill>
                  <a:schemeClr val="bg1"/>
                </a:solidFill>
                <a:latin typeface="Times" pitchFamily="18" charset="0"/>
              </a:rPr>
              <a:t>The </a:t>
            </a:r>
            <a:r>
              <a:rPr lang="en-GB" sz="2000" b="1" dirty="0">
                <a:solidFill>
                  <a:schemeClr val="bg1"/>
                </a:solidFill>
                <a:latin typeface="Times" pitchFamily="18" charset="0"/>
              </a:rPr>
              <a:t>Principle</a:t>
            </a:r>
            <a:endParaRPr lang="en-GB" sz="2000" dirty="0">
              <a:solidFill>
                <a:schemeClr val="bg1"/>
              </a:solidFill>
              <a:latin typeface="Times" pitchFamily="18" charset="0"/>
            </a:endParaRPr>
          </a:p>
          <a:p>
            <a:r>
              <a:rPr lang="en-GB" sz="2000" dirty="0">
                <a:solidFill>
                  <a:schemeClr val="bg1"/>
                </a:solidFill>
                <a:latin typeface="Times" pitchFamily="18" charset="0"/>
              </a:rPr>
              <a:t>The principle of Network RTK begins with all reference stations within the </a:t>
            </a:r>
            <a:r>
              <a:rPr lang="en-GB" sz="2000" dirty="0">
                <a:solidFill>
                  <a:srgbClr val="FF0000"/>
                </a:solidFill>
                <a:latin typeface="Times" pitchFamily="18" charset="0"/>
              </a:rPr>
              <a:t>RTK </a:t>
            </a:r>
            <a:r>
              <a:rPr lang="en-GB" sz="2000" dirty="0">
                <a:solidFill>
                  <a:schemeClr val="bg1"/>
                </a:solidFill>
                <a:latin typeface="Times" pitchFamily="18" charset="0"/>
              </a:rPr>
              <a:t>Network continuously streaming satellite observations to </a:t>
            </a:r>
            <a:r>
              <a:rPr lang="en-GB" sz="2000" b="1" dirty="0">
                <a:solidFill>
                  <a:schemeClr val="bg1"/>
                </a:solidFill>
                <a:latin typeface="Times" pitchFamily="18" charset="0"/>
              </a:rPr>
              <a:t>a </a:t>
            </a:r>
            <a:r>
              <a:rPr lang="en-GB" sz="2000" b="1" dirty="0">
                <a:solidFill>
                  <a:srgbClr val="FFFF00"/>
                </a:solidFill>
                <a:latin typeface="Times" pitchFamily="18" charset="0"/>
              </a:rPr>
              <a:t>central server</a:t>
            </a:r>
            <a:r>
              <a:rPr lang="en-GB" sz="2000" b="1" dirty="0">
                <a:solidFill>
                  <a:schemeClr val="bg1"/>
                </a:solidFill>
                <a:latin typeface="Times" pitchFamily="18" charset="0"/>
              </a:rPr>
              <a:t> </a:t>
            </a:r>
            <a:r>
              <a:rPr lang="en-GB" sz="2000" dirty="0">
                <a:solidFill>
                  <a:schemeClr val="bg1"/>
                </a:solidFill>
                <a:latin typeface="Times" pitchFamily="18" charset="0"/>
              </a:rPr>
              <a:t>running Network </a:t>
            </a:r>
            <a:r>
              <a:rPr lang="en-GB" sz="2000" dirty="0">
                <a:solidFill>
                  <a:srgbClr val="FF0000"/>
                </a:solidFill>
                <a:latin typeface="Times" pitchFamily="18" charset="0"/>
              </a:rPr>
              <a:t>RTK</a:t>
            </a:r>
            <a:r>
              <a:rPr lang="en-GB" sz="2000" dirty="0">
                <a:solidFill>
                  <a:schemeClr val="bg1"/>
                </a:solidFill>
                <a:latin typeface="Times" pitchFamily="18" charset="0"/>
              </a:rPr>
              <a:t> software, such as </a:t>
            </a:r>
            <a:r>
              <a:rPr lang="en-GB" sz="2000" i="1" dirty="0">
                <a:solidFill>
                  <a:srgbClr val="FFFF00"/>
                </a:solidFill>
                <a:latin typeface="Times" pitchFamily="18" charset="0"/>
              </a:rPr>
              <a:t>Leica GNSS Spider</a:t>
            </a:r>
            <a:r>
              <a:rPr lang="en-GB" sz="2000" dirty="0" smtClean="0">
                <a:solidFill>
                  <a:schemeClr val="bg1"/>
                </a:solidFill>
                <a:latin typeface="Times" pitchFamily="18" charset="0"/>
              </a:rPr>
              <a:t>.</a:t>
            </a:r>
          </a:p>
          <a:p>
            <a:pPr marL="0" indent="0">
              <a:buNone/>
            </a:pPr>
            <a:endParaRPr lang="en-GB" sz="2000" dirty="0" smtClean="0">
              <a:solidFill>
                <a:schemeClr val="bg1"/>
              </a:solidFill>
              <a:latin typeface="Times" pitchFamily="18" charset="0"/>
            </a:endParaRPr>
          </a:p>
          <a:p>
            <a:pPr marL="0" indent="0">
              <a:buNone/>
            </a:pPr>
            <a:r>
              <a:rPr lang="en-GB" sz="1400" b="1" dirty="0">
                <a:solidFill>
                  <a:schemeClr val="bg1"/>
                </a:solidFill>
                <a:latin typeface="Times" pitchFamily="18" charset="0"/>
              </a:rPr>
              <a:t>The Network </a:t>
            </a:r>
            <a:r>
              <a:rPr lang="en-GB" sz="1400" b="1" dirty="0">
                <a:solidFill>
                  <a:srgbClr val="FF0000"/>
                </a:solidFill>
                <a:latin typeface="Times" pitchFamily="18" charset="0"/>
              </a:rPr>
              <a:t>RTK</a:t>
            </a:r>
            <a:r>
              <a:rPr lang="en-GB" sz="1400" b="1" dirty="0">
                <a:solidFill>
                  <a:schemeClr val="bg1"/>
                </a:solidFill>
                <a:latin typeface="Times" pitchFamily="18" charset="0"/>
              </a:rPr>
              <a:t> server software begins </a:t>
            </a:r>
            <a:endParaRPr lang="en-GB" sz="1400" b="1" dirty="0" smtClean="0">
              <a:solidFill>
                <a:schemeClr val="bg1"/>
              </a:solidFill>
              <a:latin typeface="Times" pitchFamily="18" charset="0"/>
            </a:endParaRPr>
          </a:p>
          <a:p>
            <a:pPr marL="0" indent="0">
              <a:buNone/>
            </a:pPr>
            <a:r>
              <a:rPr lang="en-GB" sz="1400" b="1" dirty="0" smtClean="0">
                <a:solidFill>
                  <a:schemeClr val="bg1"/>
                </a:solidFill>
                <a:latin typeface="Times" pitchFamily="18" charset="0"/>
              </a:rPr>
              <a:t>the </a:t>
            </a:r>
            <a:r>
              <a:rPr lang="en-GB" sz="1400" b="1" dirty="0">
                <a:solidFill>
                  <a:schemeClr val="bg1"/>
                </a:solidFill>
                <a:latin typeface="Times" pitchFamily="18" charset="0"/>
              </a:rPr>
              <a:t>process by</a:t>
            </a:r>
            <a:r>
              <a:rPr lang="en-GB" sz="1800" b="1" dirty="0">
                <a:solidFill>
                  <a:schemeClr val="bg1"/>
                </a:solidFill>
                <a:latin typeface="Times" pitchFamily="18" charset="0"/>
              </a:rPr>
              <a:t>:</a:t>
            </a:r>
          </a:p>
          <a:p>
            <a:pPr marL="0" indent="0">
              <a:buNone/>
            </a:pPr>
            <a:r>
              <a:rPr lang="en-GB" sz="1400" dirty="0">
                <a:solidFill>
                  <a:schemeClr val="bg1"/>
                </a:solidFill>
                <a:latin typeface="Times" pitchFamily="18" charset="0"/>
              </a:rPr>
              <a:t>Fixing the </a:t>
            </a:r>
            <a:r>
              <a:rPr lang="en-GB" sz="1400" dirty="0" smtClean="0">
                <a:solidFill>
                  <a:schemeClr val="bg1"/>
                </a:solidFill>
                <a:latin typeface="Times" pitchFamily="18" charset="0"/>
              </a:rPr>
              <a:t>integer ambiguities of the satellites (</a:t>
            </a:r>
            <a:r>
              <a:rPr lang="en-GB" sz="1400" dirty="0">
                <a:solidFill>
                  <a:schemeClr val="bg1"/>
                </a:solidFill>
                <a:latin typeface="Times" pitchFamily="18" charset="0"/>
              </a:rPr>
              <a:t>being </a:t>
            </a:r>
            <a:endParaRPr lang="en-GB" sz="1400" dirty="0" smtClean="0">
              <a:solidFill>
                <a:schemeClr val="bg1"/>
              </a:solidFill>
              <a:latin typeface="Times" pitchFamily="18" charset="0"/>
            </a:endParaRPr>
          </a:p>
          <a:p>
            <a:pPr marL="0" indent="0">
              <a:buNone/>
            </a:pPr>
            <a:r>
              <a:rPr lang="en-GB" sz="1400" dirty="0" smtClean="0">
                <a:solidFill>
                  <a:schemeClr val="bg1"/>
                </a:solidFill>
                <a:latin typeface="Times" pitchFamily="18" charset="0"/>
              </a:rPr>
              <a:t>observed </a:t>
            </a:r>
            <a:r>
              <a:rPr lang="en-GB" sz="1400" dirty="0">
                <a:solidFill>
                  <a:schemeClr val="bg1"/>
                </a:solidFill>
                <a:latin typeface="Times" pitchFamily="18" charset="0"/>
              </a:rPr>
              <a:t>by the reference </a:t>
            </a:r>
            <a:r>
              <a:rPr lang="en-GB" sz="1400" dirty="0" smtClean="0">
                <a:solidFill>
                  <a:schemeClr val="bg1"/>
                </a:solidFill>
                <a:latin typeface="Times" pitchFamily="18" charset="0"/>
              </a:rPr>
              <a:t>stations) within  the network</a:t>
            </a:r>
          </a:p>
          <a:p>
            <a:pPr marL="0" indent="0">
              <a:buNone/>
            </a:pPr>
            <a:r>
              <a:rPr lang="en-GB" sz="1400" dirty="0" smtClean="0">
                <a:solidFill>
                  <a:schemeClr val="bg1"/>
                </a:solidFill>
                <a:latin typeface="Times" pitchFamily="18" charset="0"/>
              </a:rPr>
              <a:t>; and  using </a:t>
            </a:r>
            <a:r>
              <a:rPr lang="en-GB" sz="1400" dirty="0">
                <a:solidFill>
                  <a:schemeClr val="bg1"/>
                </a:solidFill>
                <a:latin typeface="Times" pitchFamily="18" charset="0"/>
              </a:rPr>
              <a:t>the data  </a:t>
            </a:r>
            <a:r>
              <a:rPr lang="en-GB" sz="1400" dirty="0" smtClean="0">
                <a:solidFill>
                  <a:schemeClr val="bg1"/>
                </a:solidFill>
                <a:latin typeface="Times" pitchFamily="18" charset="0"/>
              </a:rPr>
              <a:t>from </a:t>
            </a:r>
            <a:r>
              <a:rPr lang="en-GB" sz="1400" dirty="0">
                <a:solidFill>
                  <a:schemeClr val="bg1"/>
                </a:solidFill>
                <a:latin typeface="Times" pitchFamily="18" charset="0"/>
              </a:rPr>
              <a:t>all (or a </a:t>
            </a:r>
            <a:r>
              <a:rPr lang="en-GB" sz="1400" dirty="0" smtClean="0">
                <a:solidFill>
                  <a:schemeClr val="bg1"/>
                </a:solidFill>
                <a:latin typeface="Times" pitchFamily="18" charset="0"/>
              </a:rPr>
              <a:t>subset  </a:t>
            </a:r>
            <a:r>
              <a:rPr lang="en-GB" sz="1400" dirty="0">
                <a:solidFill>
                  <a:schemeClr val="bg1"/>
                </a:solidFill>
                <a:latin typeface="Times" pitchFamily="18" charset="0"/>
              </a:rPr>
              <a:t>of)  </a:t>
            </a:r>
            <a:r>
              <a:rPr lang="en-GB" sz="1400" dirty="0" smtClean="0">
                <a:solidFill>
                  <a:schemeClr val="bg1"/>
                </a:solidFill>
                <a:latin typeface="Times" pitchFamily="18" charset="0"/>
              </a:rPr>
              <a:t>reference</a:t>
            </a:r>
          </a:p>
          <a:p>
            <a:pPr marL="0" indent="0">
              <a:buNone/>
            </a:pPr>
            <a:r>
              <a:rPr lang="en-GB" sz="1400" dirty="0" smtClean="0">
                <a:solidFill>
                  <a:schemeClr val="bg1"/>
                </a:solidFill>
                <a:latin typeface="Times" pitchFamily="18" charset="0"/>
              </a:rPr>
              <a:t>stations to </a:t>
            </a:r>
            <a:r>
              <a:rPr lang="en-GB" sz="1400" dirty="0">
                <a:solidFill>
                  <a:schemeClr val="bg1"/>
                </a:solidFill>
                <a:latin typeface="Times" pitchFamily="18" charset="0"/>
              </a:rPr>
              <a:t> </a:t>
            </a:r>
            <a:r>
              <a:rPr lang="en-GB" sz="1400" dirty="0" smtClean="0">
                <a:solidFill>
                  <a:schemeClr val="bg1"/>
                </a:solidFill>
                <a:latin typeface="Times" pitchFamily="18" charset="0"/>
              </a:rPr>
              <a:t>generate  corrections </a:t>
            </a:r>
            <a:r>
              <a:rPr lang="en-GB" sz="1400" dirty="0">
                <a:solidFill>
                  <a:schemeClr val="bg1"/>
                </a:solidFill>
                <a:latin typeface="Times" pitchFamily="18" charset="0"/>
              </a:rPr>
              <a:t>that </a:t>
            </a:r>
            <a:r>
              <a:rPr lang="en-GB" sz="1400" dirty="0" smtClean="0">
                <a:solidFill>
                  <a:schemeClr val="bg1"/>
                </a:solidFill>
                <a:latin typeface="Times" pitchFamily="18" charset="0"/>
              </a:rPr>
              <a:t> are sent </a:t>
            </a:r>
            <a:r>
              <a:rPr lang="en-GB" sz="1400" dirty="0">
                <a:solidFill>
                  <a:schemeClr val="bg1"/>
                </a:solidFill>
                <a:latin typeface="Times" pitchFamily="18" charset="0"/>
              </a:rPr>
              <a:t>out </a:t>
            </a:r>
            <a:r>
              <a:rPr lang="en-GB" sz="1400" dirty="0" smtClean="0">
                <a:solidFill>
                  <a:schemeClr val="bg1"/>
                </a:solidFill>
                <a:latin typeface="Times" pitchFamily="18" charset="0"/>
              </a:rPr>
              <a:t>to the</a:t>
            </a:r>
          </a:p>
          <a:p>
            <a:pPr marL="0" indent="0">
              <a:buNone/>
            </a:pPr>
            <a:r>
              <a:rPr lang="en-GB" sz="1400" dirty="0" smtClean="0">
                <a:solidFill>
                  <a:schemeClr val="bg1"/>
                </a:solidFill>
                <a:latin typeface="Times" pitchFamily="18" charset="0"/>
              </a:rPr>
              <a:t> rover</a:t>
            </a:r>
            <a:r>
              <a:rPr lang="en-GB" sz="1600" dirty="0" smtClean="0">
                <a:solidFill>
                  <a:schemeClr val="bg1"/>
                </a:solidFill>
                <a:latin typeface="Times" pitchFamily="18" charset="0"/>
              </a:rPr>
              <a:t>.</a:t>
            </a:r>
            <a:endParaRPr lang="en-GB" sz="1600" dirty="0">
              <a:solidFill>
                <a:schemeClr val="bg1"/>
              </a:solidFill>
              <a:latin typeface="Times" pitchFamily="18" charset="0"/>
            </a:endParaRPr>
          </a:p>
          <a:p>
            <a:endParaRPr lang="en-GB" sz="1200" dirty="0" smtClean="0">
              <a:solidFill>
                <a:schemeClr val="bg1"/>
              </a:solidFill>
              <a:latin typeface="Times" pitchFamily="18" charset="0"/>
            </a:endParaRPr>
          </a:p>
          <a:p>
            <a:endParaRPr lang="en-GB" sz="2000" dirty="0">
              <a:solidFill>
                <a:schemeClr val="bg1"/>
              </a:solidFill>
              <a:latin typeface="Times" pitchFamily="18" charset="0"/>
            </a:endParaRPr>
          </a:p>
          <a:p>
            <a:endParaRPr lang="en-GB" dirty="0">
              <a:solidFill>
                <a:schemeClr val="bg1"/>
              </a:solidFill>
              <a:latin typeface="Times"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248" y="3068961"/>
            <a:ext cx="4453288" cy="3168352"/>
          </a:xfrm>
          <a:prstGeom prst="rect">
            <a:avLst/>
          </a:prstGeom>
        </p:spPr>
      </p:pic>
      <p:sp>
        <p:nvSpPr>
          <p:cNvPr id="5" name="Slide Number Placeholder 4"/>
          <p:cNvSpPr>
            <a:spLocks noGrp="1"/>
          </p:cNvSpPr>
          <p:nvPr>
            <p:ph type="sldNum" sz="quarter" idx="12"/>
          </p:nvPr>
        </p:nvSpPr>
        <p:spPr/>
        <p:txBody>
          <a:bodyPr/>
          <a:lstStyle/>
          <a:p>
            <a:fld id="{B8E46DEE-15D5-4039-836C-0562E02347E2}" type="slidenum">
              <a:rPr lang="en-GB" smtClean="0"/>
              <a:pPr/>
              <a:t>33</a:t>
            </a:fld>
            <a:endParaRPr lang="en-GB"/>
          </a:p>
        </p:txBody>
      </p:sp>
    </p:spTree>
    <p:extLst>
      <p:ext uri="{BB962C8B-B14F-4D97-AF65-F5344CB8AC3E}">
        <p14:creationId xmlns:p14="http://schemas.microsoft.com/office/powerpoint/2010/main" val="3928388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normAutofit fontScale="90000"/>
          </a:bodyPr>
          <a:lstStyle/>
          <a:p>
            <a:r>
              <a:rPr lang="en-GB" dirty="0" smtClean="0">
                <a:solidFill>
                  <a:srgbClr val="FFFF00"/>
                </a:solidFill>
                <a:latin typeface="Times" pitchFamily="18" charset="0"/>
              </a:rPr>
              <a:t/>
            </a:r>
            <a:br>
              <a:rPr lang="en-GB" dirty="0" smtClean="0">
                <a:solidFill>
                  <a:srgbClr val="FFFF00"/>
                </a:solidFill>
                <a:latin typeface="Times" pitchFamily="18" charset="0"/>
              </a:rPr>
            </a:br>
            <a:r>
              <a:rPr lang="en-GB" dirty="0" smtClean="0">
                <a:solidFill>
                  <a:srgbClr val="FFFF00"/>
                </a:solidFill>
                <a:latin typeface="Times" pitchFamily="18" charset="0"/>
              </a:rPr>
              <a:t>Different Methods of Network RTK</a:t>
            </a:r>
            <a:r>
              <a:rPr lang="en-GB" dirty="0">
                <a:latin typeface="Times" pitchFamily="18" charset="0"/>
              </a:rPr>
              <a:t/>
            </a:r>
            <a:br>
              <a:rPr lang="en-GB" dirty="0">
                <a:latin typeface="Times" pitchFamily="18" charset="0"/>
              </a:rPr>
            </a:br>
            <a:endParaRPr lang="en-GB" dirty="0">
              <a:latin typeface="Times" pitchFamily="18" charset="0"/>
            </a:endParaRPr>
          </a:p>
        </p:txBody>
      </p:sp>
      <p:sp>
        <p:nvSpPr>
          <p:cNvPr id="3" name="Content Placeholder 2"/>
          <p:cNvSpPr>
            <a:spLocks noGrp="1"/>
          </p:cNvSpPr>
          <p:nvPr>
            <p:ph idx="1"/>
          </p:nvPr>
        </p:nvSpPr>
        <p:spPr>
          <a:xfrm>
            <a:off x="323528" y="1124744"/>
            <a:ext cx="8301608" cy="5429200"/>
          </a:xfrm>
        </p:spPr>
        <p:txBody>
          <a:bodyPr>
            <a:normAutofit/>
          </a:bodyPr>
          <a:lstStyle/>
          <a:p>
            <a:r>
              <a:rPr lang="en-GB" sz="1800" dirty="0" smtClean="0">
                <a:solidFill>
                  <a:schemeClr val="bg1"/>
                </a:solidFill>
                <a:latin typeface="Times" pitchFamily="18" charset="0"/>
              </a:rPr>
              <a:t>Three </a:t>
            </a:r>
            <a:r>
              <a:rPr lang="en-GB" sz="1800" dirty="0">
                <a:solidFill>
                  <a:schemeClr val="bg1"/>
                </a:solidFill>
                <a:latin typeface="Times" pitchFamily="18" charset="0"/>
              </a:rPr>
              <a:t>different Network RTK methods, </a:t>
            </a:r>
            <a:r>
              <a:rPr lang="en-GB" sz="1800" b="1" dirty="0">
                <a:solidFill>
                  <a:srgbClr val="FFFF00"/>
                </a:solidFill>
                <a:latin typeface="Times" pitchFamily="18" charset="0"/>
              </a:rPr>
              <a:t>MAX</a:t>
            </a:r>
            <a:r>
              <a:rPr lang="en-GB" sz="1800" b="1" dirty="0">
                <a:solidFill>
                  <a:srgbClr val="FF0000"/>
                </a:solidFill>
                <a:latin typeface="Times" pitchFamily="18" charset="0"/>
              </a:rPr>
              <a:t>, </a:t>
            </a:r>
            <a:r>
              <a:rPr lang="en-GB" sz="1800" b="1" dirty="0" err="1">
                <a:solidFill>
                  <a:srgbClr val="FF0000"/>
                </a:solidFill>
                <a:latin typeface="Times" pitchFamily="18" charset="0"/>
              </a:rPr>
              <a:t>i</a:t>
            </a:r>
            <a:r>
              <a:rPr lang="en-GB" sz="1800" b="1" dirty="0">
                <a:solidFill>
                  <a:srgbClr val="FF0000"/>
                </a:solidFill>
                <a:latin typeface="Times" pitchFamily="18" charset="0"/>
              </a:rPr>
              <a:t>-MAX</a:t>
            </a:r>
            <a:r>
              <a:rPr lang="en-GB" sz="1800" dirty="0">
                <a:solidFill>
                  <a:schemeClr val="bg1"/>
                </a:solidFill>
                <a:latin typeface="Times" pitchFamily="18" charset="0"/>
              </a:rPr>
              <a:t> and </a:t>
            </a:r>
            <a:r>
              <a:rPr lang="en-GB" sz="1800" b="1" dirty="0">
                <a:solidFill>
                  <a:schemeClr val="accent6">
                    <a:lumMod val="60000"/>
                    <a:lumOff val="40000"/>
                  </a:schemeClr>
                </a:solidFill>
                <a:latin typeface="Times" pitchFamily="18" charset="0"/>
              </a:rPr>
              <a:t>Virtual Reference Station</a:t>
            </a:r>
            <a:r>
              <a:rPr lang="en-GB" sz="1800" dirty="0">
                <a:solidFill>
                  <a:schemeClr val="bg1"/>
                </a:solidFill>
                <a:latin typeface="Times" pitchFamily="18" charset="0"/>
              </a:rPr>
              <a:t>. There are significant differences between these methods and therefore different quality RTK solutions are achieved</a:t>
            </a:r>
            <a:r>
              <a:rPr lang="en-GB" sz="1800" dirty="0" smtClean="0">
                <a:solidFill>
                  <a:schemeClr val="bg1"/>
                </a:solidFill>
                <a:latin typeface="Times" pitchFamily="18" charset="0"/>
              </a:rPr>
              <a:t>.</a:t>
            </a:r>
          </a:p>
          <a:p>
            <a:endParaRPr lang="en-GB" sz="1800" dirty="0" smtClean="0">
              <a:solidFill>
                <a:schemeClr val="bg1"/>
              </a:solidFill>
              <a:latin typeface="Times" pitchFamily="18" charset="0"/>
            </a:endParaRPr>
          </a:p>
          <a:p>
            <a:endParaRPr lang="en-GB" sz="1800" dirty="0">
              <a:solidFill>
                <a:schemeClr val="bg1"/>
              </a:solidFill>
              <a:latin typeface="Times" pitchFamily="18" charset="0"/>
            </a:endParaRPr>
          </a:p>
          <a:p>
            <a:r>
              <a:rPr lang="en-GB" sz="1800" b="1" dirty="0">
                <a:solidFill>
                  <a:schemeClr val="bg1"/>
                </a:solidFill>
                <a:latin typeface="Times" pitchFamily="18" charset="0"/>
              </a:rPr>
              <a:t>The </a:t>
            </a:r>
            <a:r>
              <a:rPr lang="en-GB" sz="1800" b="1" dirty="0">
                <a:solidFill>
                  <a:srgbClr val="FF0000"/>
                </a:solidFill>
                <a:latin typeface="Times" pitchFamily="18" charset="0"/>
              </a:rPr>
              <a:t>MAX</a:t>
            </a:r>
            <a:r>
              <a:rPr lang="en-GB" sz="1800" b="1" dirty="0">
                <a:solidFill>
                  <a:schemeClr val="bg1"/>
                </a:solidFill>
                <a:latin typeface="Times" pitchFamily="18" charset="0"/>
              </a:rPr>
              <a:t> Method</a:t>
            </a:r>
            <a:br>
              <a:rPr lang="en-GB" sz="1800" b="1" dirty="0">
                <a:solidFill>
                  <a:schemeClr val="bg1"/>
                </a:solidFill>
                <a:latin typeface="Times" pitchFamily="18" charset="0"/>
              </a:rPr>
            </a:br>
            <a:r>
              <a:rPr lang="en-GB" sz="1800" dirty="0">
                <a:solidFill>
                  <a:schemeClr val="bg1"/>
                </a:solidFill>
                <a:latin typeface="Times" pitchFamily="18" charset="0"/>
              </a:rPr>
              <a:t>The transmission of Master Auxiliary Corrections (MAX) is based on the Master Auxiliary Concept (MAC) proposed by </a:t>
            </a:r>
            <a:r>
              <a:rPr lang="en-GB" sz="1800" dirty="0" smtClean="0">
                <a:solidFill>
                  <a:schemeClr val="bg1"/>
                </a:solidFill>
                <a:latin typeface="Times" pitchFamily="18" charset="0"/>
              </a:rPr>
              <a:t>Leica</a:t>
            </a:r>
          </a:p>
          <a:p>
            <a:endParaRPr lang="en-GB" sz="1800" b="1" dirty="0" smtClean="0">
              <a:solidFill>
                <a:schemeClr val="bg1"/>
              </a:solidFill>
              <a:latin typeface="Times" pitchFamily="18" charset="0"/>
            </a:endParaRPr>
          </a:p>
          <a:p>
            <a:r>
              <a:rPr lang="en-GB" sz="1800" b="1" dirty="0">
                <a:solidFill>
                  <a:schemeClr val="bg1"/>
                </a:solidFill>
                <a:latin typeface="Times" pitchFamily="18" charset="0"/>
              </a:rPr>
              <a:t/>
            </a:r>
            <a:br>
              <a:rPr lang="en-GB" sz="1800" b="1" dirty="0">
                <a:solidFill>
                  <a:schemeClr val="bg1"/>
                </a:solidFill>
                <a:latin typeface="Times" pitchFamily="18" charset="0"/>
              </a:rPr>
            </a:br>
            <a:r>
              <a:rPr lang="en-GB" sz="1800" b="1" dirty="0">
                <a:solidFill>
                  <a:srgbClr val="FFFF00"/>
                </a:solidFill>
                <a:latin typeface="Times" pitchFamily="18" charset="0"/>
              </a:rPr>
              <a:t>The </a:t>
            </a:r>
            <a:r>
              <a:rPr lang="en-GB" sz="1800" b="1" dirty="0" err="1">
                <a:solidFill>
                  <a:srgbClr val="FFFF00"/>
                </a:solidFill>
                <a:latin typeface="Times" pitchFamily="18" charset="0"/>
              </a:rPr>
              <a:t>i</a:t>
            </a:r>
            <a:r>
              <a:rPr lang="en-GB" sz="1800" b="1" dirty="0">
                <a:solidFill>
                  <a:srgbClr val="FFFF00"/>
                </a:solidFill>
                <a:latin typeface="Times" pitchFamily="18" charset="0"/>
              </a:rPr>
              <a:t>-MAX </a:t>
            </a:r>
            <a:r>
              <a:rPr lang="en-GB" sz="1800" b="1" dirty="0">
                <a:solidFill>
                  <a:schemeClr val="bg1"/>
                </a:solidFill>
                <a:latin typeface="Times" pitchFamily="18" charset="0"/>
              </a:rPr>
              <a:t>Method</a:t>
            </a:r>
            <a:br>
              <a:rPr lang="en-GB" sz="1800" b="1" dirty="0">
                <a:solidFill>
                  <a:schemeClr val="bg1"/>
                </a:solidFill>
                <a:latin typeface="Times" pitchFamily="18" charset="0"/>
              </a:rPr>
            </a:br>
            <a:r>
              <a:rPr lang="en-GB" sz="1800" dirty="0">
                <a:solidFill>
                  <a:schemeClr val="bg1"/>
                </a:solidFill>
                <a:latin typeface="Times" pitchFamily="18" charset="0"/>
              </a:rPr>
              <a:t>Individualized MAX (</a:t>
            </a:r>
            <a:r>
              <a:rPr lang="en-GB" sz="1800" dirty="0" err="1">
                <a:solidFill>
                  <a:schemeClr val="bg1"/>
                </a:solidFill>
                <a:latin typeface="Times" pitchFamily="18" charset="0"/>
              </a:rPr>
              <a:t>i</a:t>
            </a:r>
            <a:r>
              <a:rPr lang="en-GB" sz="1800" dirty="0">
                <a:solidFill>
                  <a:schemeClr val="bg1"/>
                </a:solidFill>
                <a:latin typeface="Times" pitchFamily="18" charset="0"/>
              </a:rPr>
              <a:t>-MAX) was developed at the same time as MAX to support older receivers that cannot support the MAX corrections.</a:t>
            </a:r>
          </a:p>
          <a:p>
            <a:endParaRPr lang="en-GB" sz="1800" b="1" dirty="0" smtClean="0">
              <a:solidFill>
                <a:schemeClr val="bg1"/>
              </a:solidFill>
              <a:latin typeface="Times" pitchFamily="18" charset="0"/>
            </a:endParaRPr>
          </a:p>
          <a:p>
            <a:r>
              <a:rPr lang="en-GB" sz="1800" b="1" dirty="0">
                <a:solidFill>
                  <a:schemeClr val="bg1"/>
                </a:solidFill>
                <a:latin typeface="Times" pitchFamily="18" charset="0"/>
              </a:rPr>
              <a:t/>
            </a:r>
            <a:br>
              <a:rPr lang="en-GB" sz="1800" b="1" dirty="0">
                <a:solidFill>
                  <a:schemeClr val="bg1"/>
                </a:solidFill>
                <a:latin typeface="Times" pitchFamily="18" charset="0"/>
              </a:rPr>
            </a:br>
            <a:r>
              <a:rPr lang="en-GB" sz="1800" b="1" dirty="0">
                <a:solidFill>
                  <a:schemeClr val="accent6">
                    <a:lumMod val="60000"/>
                    <a:lumOff val="40000"/>
                  </a:schemeClr>
                </a:solidFill>
                <a:latin typeface="Times" pitchFamily="18" charset="0"/>
              </a:rPr>
              <a:t>The Virtual Reference Station</a:t>
            </a:r>
            <a:r>
              <a:rPr lang="en-GB" sz="1800" b="1" dirty="0">
                <a:solidFill>
                  <a:schemeClr val="bg1"/>
                </a:solidFill>
                <a:latin typeface="Times" pitchFamily="18" charset="0"/>
              </a:rPr>
              <a:t> Method</a:t>
            </a:r>
            <a:br>
              <a:rPr lang="en-GB" sz="1800" b="1" dirty="0">
                <a:solidFill>
                  <a:schemeClr val="bg1"/>
                </a:solidFill>
                <a:latin typeface="Times" pitchFamily="18" charset="0"/>
              </a:rPr>
            </a:br>
            <a:r>
              <a:rPr lang="en-GB" sz="1800" dirty="0" err="1">
                <a:solidFill>
                  <a:schemeClr val="bg1"/>
                </a:solidFill>
                <a:latin typeface="Times" pitchFamily="18" charset="0"/>
              </a:rPr>
              <a:t>Terrasat</a:t>
            </a:r>
            <a:r>
              <a:rPr lang="en-GB" sz="1800" dirty="0">
                <a:solidFill>
                  <a:schemeClr val="bg1"/>
                </a:solidFill>
                <a:latin typeface="Times" pitchFamily="18" charset="0"/>
              </a:rPr>
              <a:t> developed the Virtual Reference Station method in the late 1990s and is comparable to </a:t>
            </a:r>
            <a:r>
              <a:rPr lang="en-GB" sz="1800" dirty="0" err="1">
                <a:solidFill>
                  <a:schemeClr val="bg1"/>
                </a:solidFill>
                <a:latin typeface="Times" pitchFamily="18" charset="0"/>
              </a:rPr>
              <a:t>i</a:t>
            </a:r>
            <a:r>
              <a:rPr lang="en-GB" sz="1800" dirty="0">
                <a:solidFill>
                  <a:schemeClr val="bg1"/>
                </a:solidFill>
                <a:latin typeface="Times" pitchFamily="18" charset="0"/>
              </a:rPr>
              <a:t>-MAX.</a:t>
            </a:r>
          </a:p>
          <a:p>
            <a:endParaRPr lang="en-GB" sz="1800" dirty="0">
              <a:solidFill>
                <a:schemeClr val="bg1"/>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34</a:t>
            </a:fld>
            <a:endParaRPr lang="en-GB"/>
          </a:p>
        </p:txBody>
      </p:sp>
    </p:spTree>
    <p:extLst>
      <p:ext uri="{BB962C8B-B14F-4D97-AF65-F5344CB8AC3E}">
        <p14:creationId xmlns:p14="http://schemas.microsoft.com/office/powerpoint/2010/main" val="2813832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40960" cy="1143000"/>
          </a:xfrm>
        </p:spPr>
        <p:txBody>
          <a:bodyPr>
            <a:normAutofit fontScale="90000"/>
          </a:bodyPr>
          <a:lstStyle/>
          <a:p>
            <a:r>
              <a:rPr lang="en-GB" dirty="0" smtClean="0">
                <a:solidFill>
                  <a:srgbClr val="FFFF00"/>
                </a:solidFill>
                <a:latin typeface="Times" pitchFamily="18" charset="0"/>
              </a:rPr>
              <a:t/>
            </a:r>
            <a:br>
              <a:rPr lang="en-GB" dirty="0" smtClean="0">
                <a:solidFill>
                  <a:srgbClr val="FFFF00"/>
                </a:solidFill>
                <a:latin typeface="Times" pitchFamily="18" charset="0"/>
              </a:rPr>
            </a:br>
            <a:r>
              <a:rPr lang="en-GB" dirty="0" smtClean="0">
                <a:solidFill>
                  <a:srgbClr val="FFFF00"/>
                </a:solidFill>
                <a:latin typeface="Times" pitchFamily="18" charset="0"/>
              </a:rPr>
              <a:t>Satellite-based </a:t>
            </a:r>
            <a:r>
              <a:rPr lang="en-GB" dirty="0">
                <a:solidFill>
                  <a:srgbClr val="FFFF00"/>
                </a:solidFill>
                <a:latin typeface="Times" pitchFamily="18" charset="0"/>
              </a:rPr>
              <a:t>Augmentation </a:t>
            </a:r>
            <a:r>
              <a:rPr lang="en-GB" dirty="0" smtClean="0">
                <a:solidFill>
                  <a:srgbClr val="FFFF00"/>
                </a:solidFill>
                <a:latin typeface="Times" pitchFamily="18" charset="0"/>
              </a:rPr>
              <a:t>Systems(SBAS)</a:t>
            </a:r>
            <a:r>
              <a:rPr lang="en-GB" dirty="0">
                <a:solidFill>
                  <a:srgbClr val="FFFF00"/>
                </a:solidFill>
                <a:latin typeface="Times" pitchFamily="18" charset="0"/>
              </a:rPr>
              <a:t/>
            </a:r>
            <a:br>
              <a:rPr lang="en-GB" dirty="0">
                <a:solidFill>
                  <a:srgbClr val="FFFF00"/>
                </a:solidFill>
                <a:latin typeface="Times" pitchFamily="18" charset="0"/>
              </a:rPr>
            </a:br>
            <a:endParaRPr lang="en-GB" dirty="0">
              <a:solidFill>
                <a:srgbClr val="FFFF00"/>
              </a:solidFill>
              <a:latin typeface="Times" pitchFamily="18" charset="0"/>
            </a:endParaRPr>
          </a:p>
        </p:txBody>
      </p:sp>
      <p:sp>
        <p:nvSpPr>
          <p:cNvPr id="3" name="Content Placeholder 2"/>
          <p:cNvSpPr>
            <a:spLocks noGrp="1"/>
          </p:cNvSpPr>
          <p:nvPr>
            <p:ph idx="1"/>
          </p:nvPr>
        </p:nvSpPr>
        <p:spPr>
          <a:xfrm>
            <a:off x="179512" y="1268760"/>
            <a:ext cx="8640960" cy="5472608"/>
          </a:xfrm>
        </p:spPr>
        <p:txBody>
          <a:bodyPr>
            <a:normAutofit fontScale="92500" lnSpcReduction="20000"/>
          </a:bodyPr>
          <a:lstStyle/>
          <a:p>
            <a:pPr algn="just">
              <a:buClr>
                <a:srgbClr val="FF0066"/>
              </a:buClr>
              <a:buFont typeface="Wingdings" pitchFamily="2" charset="2"/>
              <a:buChar char="§"/>
            </a:pPr>
            <a:r>
              <a:rPr lang="en-GB" sz="2000" dirty="0" smtClean="0">
                <a:solidFill>
                  <a:schemeClr val="bg1"/>
                </a:solidFill>
                <a:latin typeface="Times" pitchFamily="18" charset="0"/>
              </a:rPr>
              <a:t>In addition to ground based communications links, satellite are used to submit differential corrections to GNSS receivers derived from measurements taken at  base stations:</a:t>
            </a:r>
          </a:p>
          <a:p>
            <a:pPr algn="just">
              <a:buClr>
                <a:srgbClr val="FF0066"/>
              </a:buClr>
              <a:buFont typeface="Wingdings" pitchFamily="2" charset="2"/>
              <a:buChar char="§"/>
            </a:pPr>
            <a:endParaRPr lang="en-GB" sz="2000" dirty="0" smtClean="0">
              <a:solidFill>
                <a:schemeClr val="bg1"/>
              </a:solidFill>
              <a:latin typeface="Times" pitchFamily="18" charset="0"/>
            </a:endParaRPr>
          </a:p>
          <a:p>
            <a:pPr algn="just">
              <a:buClr>
                <a:srgbClr val="FF0066"/>
              </a:buClr>
              <a:buFont typeface="Wingdings" pitchFamily="2" charset="2"/>
              <a:buChar char="§"/>
            </a:pPr>
            <a:endParaRPr lang="en-GB" sz="2000" dirty="0" smtClean="0">
              <a:solidFill>
                <a:schemeClr val="bg1"/>
              </a:solidFill>
              <a:latin typeface="Times" pitchFamily="18" charset="0"/>
            </a:endParaRPr>
          </a:p>
          <a:p>
            <a:pPr algn="just">
              <a:buClr>
                <a:srgbClr val="FF0066"/>
              </a:buClr>
              <a:buFont typeface="Wingdings" pitchFamily="2" charset="2"/>
              <a:buChar char="§"/>
            </a:pPr>
            <a:r>
              <a:rPr lang="en-GB" sz="2000" dirty="0">
                <a:solidFill>
                  <a:schemeClr val="bg1"/>
                </a:solidFill>
                <a:latin typeface="Times" pitchFamily="18" charset="0"/>
              </a:rPr>
              <a:t>The corrections </a:t>
            </a:r>
            <a:r>
              <a:rPr lang="en-GB" sz="2000" dirty="0" smtClean="0">
                <a:solidFill>
                  <a:schemeClr val="bg1"/>
                </a:solidFill>
                <a:latin typeface="Times" pitchFamily="18" charset="0"/>
              </a:rPr>
              <a:t>are </a:t>
            </a:r>
            <a:r>
              <a:rPr lang="en-GB" sz="2000" dirty="0">
                <a:solidFill>
                  <a:schemeClr val="bg1"/>
                </a:solidFill>
                <a:latin typeface="Times" pitchFamily="18" charset="0"/>
              </a:rPr>
              <a:t>first sent to one or more satellites which broadcast them to enabled receivers.</a:t>
            </a:r>
          </a:p>
          <a:p>
            <a:pPr algn="just">
              <a:buClr>
                <a:srgbClr val="FF0066"/>
              </a:buClr>
              <a:buFont typeface="Wingdings" pitchFamily="2" charset="2"/>
              <a:buChar char="§"/>
            </a:pPr>
            <a:endParaRPr lang="en-GB" sz="2000" dirty="0" smtClean="0">
              <a:solidFill>
                <a:schemeClr val="bg1"/>
              </a:solidFill>
              <a:latin typeface="Times" pitchFamily="18" charset="0"/>
            </a:endParaRPr>
          </a:p>
          <a:p>
            <a:pPr marL="0" indent="0" algn="ctr">
              <a:buNone/>
            </a:pPr>
            <a:r>
              <a:rPr lang="en-GB" sz="2000" dirty="0" smtClean="0">
                <a:solidFill>
                  <a:schemeClr val="bg1"/>
                </a:solidFill>
                <a:latin typeface="Times" pitchFamily="18" charset="0"/>
              </a:rPr>
              <a:t>     </a:t>
            </a:r>
            <a:r>
              <a:rPr lang="en-GB" sz="2000" b="1" dirty="0" smtClean="0">
                <a:solidFill>
                  <a:schemeClr val="bg1"/>
                </a:solidFill>
                <a:latin typeface="Times" pitchFamily="18" charset="0"/>
              </a:rPr>
              <a:t>There are several service around the world:</a:t>
            </a:r>
          </a:p>
          <a:p>
            <a:pPr marL="0" indent="0" algn="ctr">
              <a:buNone/>
            </a:pPr>
            <a:endParaRPr lang="en-GB" sz="2000" dirty="0" smtClean="0">
              <a:solidFill>
                <a:schemeClr val="bg1"/>
              </a:solidFill>
              <a:latin typeface="Times" pitchFamily="18" charset="0"/>
            </a:endParaRPr>
          </a:p>
          <a:p>
            <a:pPr marL="457200" indent="-457200" algn="just">
              <a:buFont typeface="+mj-lt"/>
              <a:buAutoNum type="arabicPeriod"/>
            </a:pPr>
            <a:r>
              <a:rPr lang="en-GB" sz="2000" dirty="0" smtClean="0">
                <a:solidFill>
                  <a:schemeClr val="bg1"/>
                </a:solidFill>
                <a:latin typeface="Times" pitchFamily="18" charset="0"/>
              </a:rPr>
              <a:t>Euro Geostationary Navigation Overlay Service (EGNOS), </a:t>
            </a:r>
            <a:r>
              <a:rPr lang="en-GB" sz="2000" dirty="0" smtClean="0">
                <a:solidFill>
                  <a:srgbClr val="FF0000"/>
                </a:solidFill>
                <a:latin typeface="Times" pitchFamily="18" charset="0"/>
              </a:rPr>
              <a:t>EUROPE</a:t>
            </a:r>
          </a:p>
          <a:p>
            <a:pPr marL="457200" indent="-457200" algn="just">
              <a:buFont typeface="+mj-lt"/>
              <a:buAutoNum type="arabicPeriod"/>
            </a:pPr>
            <a:endParaRPr lang="en-GB" sz="2000" dirty="0" smtClean="0">
              <a:solidFill>
                <a:srgbClr val="FF0000"/>
              </a:solidFill>
              <a:latin typeface="Times" pitchFamily="18" charset="0"/>
            </a:endParaRPr>
          </a:p>
          <a:p>
            <a:pPr marL="457200" indent="-457200" algn="just">
              <a:buFont typeface="+mj-lt"/>
              <a:buAutoNum type="arabicPeriod"/>
            </a:pPr>
            <a:r>
              <a:rPr lang="en-GB" sz="2000" dirty="0" smtClean="0">
                <a:solidFill>
                  <a:schemeClr val="bg1"/>
                </a:solidFill>
                <a:latin typeface="Times" pitchFamily="18" charset="0"/>
              </a:rPr>
              <a:t>Wide Area Augmentation Systems (WAAS), </a:t>
            </a:r>
            <a:r>
              <a:rPr lang="en-GB" sz="2000" dirty="0" smtClean="0">
                <a:solidFill>
                  <a:srgbClr val="FF0000"/>
                </a:solidFill>
                <a:latin typeface="Times" pitchFamily="18" charset="0"/>
              </a:rPr>
              <a:t>USA</a:t>
            </a:r>
          </a:p>
          <a:p>
            <a:pPr marL="457200" indent="-457200" algn="just">
              <a:buFont typeface="+mj-lt"/>
              <a:buAutoNum type="arabicPeriod"/>
            </a:pPr>
            <a:endParaRPr lang="en-GB" sz="2000" dirty="0">
              <a:solidFill>
                <a:srgbClr val="FF0000"/>
              </a:solidFill>
              <a:latin typeface="Times" pitchFamily="18" charset="0"/>
            </a:endParaRPr>
          </a:p>
          <a:p>
            <a:pPr marL="457200" indent="-457200" algn="just">
              <a:buFont typeface="+mj-lt"/>
              <a:buAutoNum type="arabicPeriod"/>
            </a:pPr>
            <a:r>
              <a:rPr lang="en-GB" sz="2000" dirty="0">
                <a:solidFill>
                  <a:schemeClr val="bg1"/>
                </a:solidFill>
                <a:latin typeface="Times" pitchFamily="18" charset="0"/>
              </a:rPr>
              <a:t>Multifunctional Satellite Augmentation System (MSAS</a:t>
            </a:r>
            <a:r>
              <a:rPr lang="en-GB" sz="2000" dirty="0" smtClean="0">
                <a:solidFill>
                  <a:schemeClr val="bg1"/>
                </a:solidFill>
                <a:latin typeface="Times" pitchFamily="18" charset="0"/>
              </a:rPr>
              <a:t>), </a:t>
            </a:r>
            <a:r>
              <a:rPr lang="en-GB" sz="2000" dirty="0" smtClean="0">
                <a:solidFill>
                  <a:srgbClr val="FF0000"/>
                </a:solidFill>
                <a:latin typeface="Times" pitchFamily="18" charset="0"/>
              </a:rPr>
              <a:t>JAPAN</a:t>
            </a:r>
          </a:p>
          <a:p>
            <a:pPr marL="457200" indent="-457200" algn="just">
              <a:buFont typeface="+mj-lt"/>
              <a:buAutoNum type="arabicPeriod"/>
            </a:pPr>
            <a:endParaRPr lang="en-GB" sz="2000" dirty="0">
              <a:solidFill>
                <a:srgbClr val="FF0000"/>
              </a:solidFill>
              <a:latin typeface="Times" pitchFamily="18" charset="0"/>
            </a:endParaRPr>
          </a:p>
          <a:p>
            <a:pPr marL="457200" indent="-457200" algn="just">
              <a:buFont typeface="+mj-lt"/>
              <a:buAutoNum type="arabicPeriod"/>
            </a:pPr>
            <a:r>
              <a:rPr lang="en-GB" sz="2000" dirty="0">
                <a:solidFill>
                  <a:schemeClr val="bg1"/>
                </a:solidFill>
                <a:latin typeface="Times" pitchFamily="18" charset="0"/>
              </a:rPr>
              <a:t>GPS Aided GEO Augmented Navigation technology Demonstration System (GAGAN</a:t>
            </a:r>
            <a:r>
              <a:rPr lang="en-GB" sz="2000" dirty="0" smtClean="0">
                <a:solidFill>
                  <a:schemeClr val="bg1"/>
                </a:solidFill>
                <a:latin typeface="Times" pitchFamily="18" charset="0"/>
              </a:rPr>
              <a:t>), </a:t>
            </a:r>
            <a:r>
              <a:rPr lang="en-GB" sz="2000" dirty="0" smtClean="0">
                <a:solidFill>
                  <a:srgbClr val="FF0000"/>
                </a:solidFill>
                <a:latin typeface="Times" pitchFamily="18" charset="0"/>
              </a:rPr>
              <a:t>INDIA</a:t>
            </a:r>
            <a:endParaRPr lang="en-GB" sz="2000" dirty="0">
              <a:solidFill>
                <a:srgbClr val="FF0000"/>
              </a:solidFill>
              <a:latin typeface="Times" pitchFamily="18" charset="0"/>
            </a:endParaRPr>
          </a:p>
          <a:p>
            <a:pPr marL="0" indent="0" algn="just">
              <a:buNone/>
            </a:pPr>
            <a:r>
              <a:rPr lang="en-GB" sz="2000" dirty="0" smtClean="0">
                <a:solidFill>
                  <a:schemeClr val="bg1"/>
                </a:solidFill>
                <a:latin typeface="Times" pitchFamily="18" charset="0"/>
              </a:rPr>
              <a:t> </a:t>
            </a:r>
            <a:endParaRPr lang="en-GB" sz="2800" dirty="0">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35</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5" y="1268760"/>
            <a:ext cx="9066109" cy="5040560"/>
          </a:xfrm>
          <a:prstGeom prst="rect">
            <a:avLst/>
          </a:prstGeom>
        </p:spPr>
      </p:pic>
    </p:spTree>
    <p:extLst>
      <p:ext uri="{BB962C8B-B14F-4D97-AF65-F5344CB8AC3E}">
        <p14:creationId xmlns:p14="http://schemas.microsoft.com/office/powerpoint/2010/main" val="225508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0" y="-27385"/>
            <a:ext cx="9144000" cy="849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3800" dirty="0" smtClean="0">
                <a:solidFill>
                  <a:srgbClr val="701139"/>
                </a:solidFill>
                <a:latin typeface="Arial Narrow" pitchFamily="34" charset="0"/>
              </a:rPr>
              <a:t>Achievable GPS accuracy</a:t>
            </a:r>
            <a:endParaRPr lang="de-DE" sz="3800" dirty="0">
              <a:solidFill>
                <a:srgbClr val="701139"/>
              </a:solidFill>
              <a:latin typeface="Arial Narrow" pitchFamily="34" charset="0"/>
            </a:endParaRPr>
          </a:p>
        </p:txBody>
      </p:sp>
      <p:grpSp>
        <p:nvGrpSpPr>
          <p:cNvPr id="20483" name="Group 3"/>
          <p:cNvGrpSpPr>
            <a:grpSpLocks/>
          </p:cNvGrpSpPr>
          <p:nvPr/>
        </p:nvGrpSpPr>
        <p:grpSpPr bwMode="auto">
          <a:xfrm>
            <a:off x="3995738" y="5264155"/>
            <a:ext cx="3435352" cy="519113"/>
            <a:chOff x="2517" y="3316"/>
            <a:chExt cx="2164" cy="327"/>
          </a:xfrm>
        </p:grpSpPr>
        <p:sp>
          <p:nvSpPr>
            <p:cNvPr id="19574" name="Rectangle 4"/>
            <p:cNvSpPr>
              <a:spLocks noChangeArrowheads="1"/>
            </p:cNvSpPr>
            <p:nvPr/>
          </p:nvSpPr>
          <p:spPr bwMode="auto">
            <a:xfrm>
              <a:off x="2517" y="3317"/>
              <a:ext cx="442"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400" dirty="0" smtClean="0">
                  <a:solidFill>
                    <a:srgbClr val="002060"/>
                  </a:solidFill>
                </a:rPr>
                <a:t>Detail </a:t>
              </a:r>
            </a:p>
            <a:p>
              <a:pPr algn="ctr">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400" dirty="0" smtClean="0">
                  <a:solidFill>
                    <a:srgbClr val="002060"/>
                  </a:solidFill>
                </a:rPr>
                <a:t>surveying</a:t>
              </a:r>
              <a:endParaRPr lang="de-DE" sz="1400" dirty="0">
                <a:solidFill>
                  <a:srgbClr val="002060"/>
                </a:solidFill>
              </a:endParaRPr>
            </a:p>
            <a:p>
              <a:pPr algn="ctr">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DE" sz="1400" dirty="0">
                <a:solidFill>
                  <a:srgbClr val="002060"/>
                </a:solidFill>
              </a:endParaRPr>
            </a:p>
          </p:txBody>
        </p:sp>
        <p:sp>
          <p:nvSpPr>
            <p:cNvPr id="19575" name="Rectangle 5"/>
            <p:cNvSpPr>
              <a:spLocks noChangeArrowheads="1"/>
            </p:cNvSpPr>
            <p:nvPr/>
          </p:nvSpPr>
          <p:spPr bwMode="auto">
            <a:xfrm>
              <a:off x="3439" y="3317"/>
              <a:ext cx="544"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400" dirty="0" smtClean="0">
                  <a:solidFill>
                    <a:srgbClr val="002060"/>
                  </a:solidFill>
                </a:rPr>
                <a:t>Spatial data</a:t>
              </a:r>
              <a:endParaRPr lang="de-DE" sz="1400" dirty="0">
                <a:solidFill>
                  <a:srgbClr val="002060"/>
                </a:solidFill>
              </a:endParaRPr>
            </a:p>
            <a:p>
              <a:pPr algn="ctr">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400" dirty="0" smtClean="0">
                  <a:solidFill>
                    <a:srgbClr val="002060"/>
                  </a:solidFill>
                </a:rPr>
                <a:t>collections</a:t>
              </a:r>
              <a:endParaRPr lang="de-DE" sz="1400" dirty="0">
                <a:solidFill>
                  <a:srgbClr val="002060"/>
                </a:solidFill>
              </a:endParaRPr>
            </a:p>
          </p:txBody>
        </p:sp>
        <p:sp>
          <p:nvSpPr>
            <p:cNvPr id="19576" name="Rectangle 6"/>
            <p:cNvSpPr>
              <a:spLocks noChangeArrowheads="1"/>
            </p:cNvSpPr>
            <p:nvPr/>
          </p:nvSpPr>
          <p:spPr bwMode="auto">
            <a:xfrm>
              <a:off x="4179" y="3316"/>
              <a:ext cx="502"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400" dirty="0" smtClean="0">
                  <a:solidFill>
                    <a:srgbClr val="002060"/>
                  </a:solidFill>
                </a:rPr>
                <a:t>Location,</a:t>
              </a:r>
              <a:endParaRPr lang="de-DE" sz="1400" dirty="0">
                <a:solidFill>
                  <a:srgbClr val="002060"/>
                </a:solidFill>
              </a:endParaRPr>
            </a:p>
            <a:p>
              <a:pPr algn="ctr">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sz="1400" dirty="0">
                  <a:solidFill>
                    <a:srgbClr val="002060"/>
                  </a:solidFill>
                </a:rPr>
                <a:t>Navigation</a:t>
              </a:r>
            </a:p>
          </p:txBody>
        </p:sp>
      </p:grpSp>
      <p:grpSp>
        <p:nvGrpSpPr>
          <p:cNvPr id="19461" name="Group 7"/>
          <p:cNvGrpSpPr>
            <a:grpSpLocks/>
          </p:cNvGrpSpPr>
          <p:nvPr/>
        </p:nvGrpSpPr>
        <p:grpSpPr bwMode="auto">
          <a:xfrm>
            <a:off x="3144838" y="2457450"/>
            <a:ext cx="5999164" cy="2771775"/>
            <a:chOff x="1981" y="1548"/>
            <a:chExt cx="3779" cy="1746"/>
          </a:xfrm>
        </p:grpSpPr>
        <p:grpSp>
          <p:nvGrpSpPr>
            <p:cNvPr id="19482" name="Group 8"/>
            <p:cNvGrpSpPr>
              <a:grpSpLocks/>
            </p:cNvGrpSpPr>
            <p:nvPr/>
          </p:nvGrpSpPr>
          <p:grpSpPr bwMode="auto">
            <a:xfrm>
              <a:off x="2185" y="1548"/>
              <a:ext cx="2733" cy="1495"/>
              <a:chOff x="2185" y="1548"/>
              <a:chExt cx="2733" cy="1495"/>
            </a:xfrm>
          </p:grpSpPr>
          <p:sp>
            <p:nvSpPr>
              <p:cNvPr id="19532" name="Line 9"/>
              <p:cNvSpPr>
                <a:spLocks noChangeShapeType="1"/>
              </p:cNvSpPr>
              <p:nvPr/>
            </p:nvSpPr>
            <p:spPr bwMode="auto">
              <a:xfrm>
                <a:off x="2191" y="1548"/>
                <a:ext cx="0" cy="0"/>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33" name="Line 10"/>
              <p:cNvSpPr>
                <a:spLocks noChangeShapeType="1"/>
              </p:cNvSpPr>
              <p:nvPr/>
            </p:nvSpPr>
            <p:spPr bwMode="auto">
              <a:xfrm>
                <a:off x="2185"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34" name="Line 11"/>
              <p:cNvSpPr>
                <a:spLocks noChangeShapeType="1"/>
              </p:cNvSpPr>
              <p:nvPr/>
            </p:nvSpPr>
            <p:spPr bwMode="auto">
              <a:xfrm>
                <a:off x="2770"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35" name="Line 12"/>
              <p:cNvSpPr>
                <a:spLocks noChangeShapeType="1"/>
              </p:cNvSpPr>
              <p:nvPr/>
            </p:nvSpPr>
            <p:spPr bwMode="auto">
              <a:xfrm>
                <a:off x="3352"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36" name="Line 13"/>
              <p:cNvSpPr>
                <a:spLocks noChangeShapeType="1"/>
              </p:cNvSpPr>
              <p:nvPr/>
            </p:nvSpPr>
            <p:spPr bwMode="auto">
              <a:xfrm>
                <a:off x="3931"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37" name="Line 14"/>
              <p:cNvSpPr>
                <a:spLocks noChangeShapeType="1"/>
              </p:cNvSpPr>
              <p:nvPr/>
            </p:nvSpPr>
            <p:spPr bwMode="auto">
              <a:xfrm>
                <a:off x="4510"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38" name="Line 15"/>
              <p:cNvSpPr>
                <a:spLocks noChangeShapeType="1"/>
              </p:cNvSpPr>
              <p:nvPr/>
            </p:nvSpPr>
            <p:spPr bwMode="auto">
              <a:xfrm>
                <a:off x="2364"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39" name="Line 16"/>
              <p:cNvSpPr>
                <a:spLocks noChangeShapeType="1"/>
              </p:cNvSpPr>
              <p:nvPr/>
            </p:nvSpPr>
            <p:spPr bwMode="auto">
              <a:xfrm>
                <a:off x="2467"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0" name="Line 17"/>
              <p:cNvSpPr>
                <a:spLocks noChangeShapeType="1"/>
              </p:cNvSpPr>
              <p:nvPr/>
            </p:nvSpPr>
            <p:spPr bwMode="auto">
              <a:xfrm>
                <a:off x="2541"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1" name="Line 18"/>
              <p:cNvSpPr>
                <a:spLocks noChangeShapeType="1"/>
              </p:cNvSpPr>
              <p:nvPr/>
            </p:nvSpPr>
            <p:spPr bwMode="auto">
              <a:xfrm>
                <a:off x="2599"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2" name="Line 19"/>
              <p:cNvSpPr>
                <a:spLocks noChangeShapeType="1"/>
              </p:cNvSpPr>
              <p:nvPr/>
            </p:nvSpPr>
            <p:spPr bwMode="auto">
              <a:xfrm>
                <a:off x="2641"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3" name="Line 20"/>
              <p:cNvSpPr>
                <a:spLocks noChangeShapeType="1"/>
              </p:cNvSpPr>
              <p:nvPr/>
            </p:nvSpPr>
            <p:spPr bwMode="auto">
              <a:xfrm>
                <a:off x="2682"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4" name="Line 21"/>
              <p:cNvSpPr>
                <a:spLocks noChangeShapeType="1"/>
              </p:cNvSpPr>
              <p:nvPr/>
            </p:nvSpPr>
            <p:spPr bwMode="auto">
              <a:xfrm>
                <a:off x="2714"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5" name="Line 22"/>
              <p:cNvSpPr>
                <a:spLocks noChangeShapeType="1"/>
              </p:cNvSpPr>
              <p:nvPr/>
            </p:nvSpPr>
            <p:spPr bwMode="auto">
              <a:xfrm>
                <a:off x="2743"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6" name="Line 23"/>
              <p:cNvSpPr>
                <a:spLocks noChangeShapeType="1"/>
              </p:cNvSpPr>
              <p:nvPr/>
            </p:nvSpPr>
            <p:spPr bwMode="auto">
              <a:xfrm>
                <a:off x="2946"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7" name="Line 24"/>
              <p:cNvSpPr>
                <a:spLocks noChangeShapeType="1"/>
              </p:cNvSpPr>
              <p:nvPr/>
            </p:nvSpPr>
            <p:spPr bwMode="auto">
              <a:xfrm>
                <a:off x="3049"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8" name="Line 25"/>
              <p:cNvSpPr>
                <a:spLocks noChangeShapeType="1"/>
              </p:cNvSpPr>
              <p:nvPr/>
            </p:nvSpPr>
            <p:spPr bwMode="auto">
              <a:xfrm>
                <a:off x="3123"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49" name="Line 26"/>
              <p:cNvSpPr>
                <a:spLocks noChangeShapeType="1"/>
              </p:cNvSpPr>
              <p:nvPr/>
            </p:nvSpPr>
            <p:spPr bwMode="auto">
              <a:xfrm>
                <a:off x="3181"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0" name="Line 27"/>
              <p:cNvSpPr>
                <a:spLocks noChangeShapeType="1"/>
              </p:cNvSpPr>
              <p:nvPr/>
            </p:nvSpPr>
            <p:spPr bwMode="auto">
              <a:xfrm>
                <a:off x="3223"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1" name="Line 28"/>
              <p:cNvSpPr>
                <a:spLocks noChangeShapeType="1"/>
              </p:cNvSpPr>
              <p:nvPr/>
            </p:nvSpPr>
            <p:spPr bwMode="auto">
              <a:xfrm>
                <a:off x="3264"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2" name="Line 29"/>
              <p:cNvSpPr>
                <a:spLocks noChangeShapeType="1"/>
              </p:cNvSpPr>
              <p:nvPr/>
            </p:nvSpPr>
            <p:spPr bwMode="auto">
              <a:xfrm>
                <a:off x="3296"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3" name="Line 30"/>
              <p:cNvSpPr>
                <a:spLocks noChangeShapeType="1"/>
              </p:cNvSpPr>
              <p:nvPr/>
            </p:nvSpPr>
            <p:spPr bwMode="auto">
              <a:xfrm>
                <a:off x="3325"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4" name="Line 31"/>
              <p:cNvSpPr>
                <a:spLocks noChangeShapeType="1"/>
              </p:cNvSpPr>
              <p:nvPr/>
            </p:nvSpPr>
            <p:spPr bwMode="auto">
              <a:xfrm>
                <a:off x="3525"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5" name="Line 32"/>
              <p:cNvSpPr>
                <a:spLocks noChangeShapeType="1"/>
              </p:cNvSpPr>
              <p:nvPr/>
            </p:nvSpPr>
            <p:spPr bwMode="auto">
              <a:xfrm>
                <a:off x="3628"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6" name="Line 33"/>
              <p:cNvSpPr>
                <a:spLocks noChangeShapeType="1"/>
              </p:cNvSpPr>
              <p:nvPr/>
            </p:nvSpPr>
            <p:spPr bwMode="auto">
              <a:xfrm>
                <a:off x="3702"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7" name="Line 34"/>
              <p:cNvSpPr>
                <a:spLocks noChangeShapeType="1"/>
              </p:cNvSpPr>
              <p:nvPr/>
            </p:nvSpPr>
            <p:spPr bwMode="auto">
              <a:xfrm>
                <a:off x="3760"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8" name="Line 35"/>
              <p:cNvSpPr>
                <a:spLocks noChangeShapeType="1"/>
              </p:cNvSpPr>
              <p:nvPr/>
            </p:nvSpPr>
            <p:spPr bwMode="auto">
              <a:xfrm>
                <a:off x="3802"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59" name="Line 36"/>
              <p:cNvSpPr>
                <a:spLocks noChangeShapeType="1"/>
              </p:cNvSpPr>
              <p:nvPr/>
            </p:nvSpPr>
            <p:spPr bwMode="auto">
              <a:xfrm>
                <a:off x="3843"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0" name="Line 37"/>
              <p:cNvSpPr>
                <a:spLocks noChangeShapeType="1"/>
              </p:cNvSpPr>
              <p:nvPr/>
            </p:nvSpPr>
            <p:spPr bwMode="auto">
              <a:xfrm>
                <a:off x="3875"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1" name="Line 38"/>
              <p:cNvSpPr>
                <a:spLocks noChangeShapeType="1"/>
              </p:cNvSpPr>
              <p:nvPr/>
            </p:nvSpPr>
            <p:spPr bwMode="auto">
              <a:xfrm>
                <a:off x="3904"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2" name="Line 39"/>
              <p:cNvSpPr>
                <a:spLocks noChangeShapeType="1"/>
              </p:cNvSpPr>
              <p:nvPr/>
            </p:nvSpPr>
            <p:spPr bwMode="auto">
              <a:xfrm>
                <a:off x="4104"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3" name="Line 40"/>
              <p:cNvSpPr>
                <a:spLocks noChangeShapeType="1"/>
              </p:cNvSpPr>
              <p:nvPr/>
            </p:nvSpPr>
            <p:spPr bwMode="auto">
              <a:xfrm>
                <a:off x="4207"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4" name="Line 41"/>
              <p:cNvSpPr>
                <a:spLocks noChangeShapeType="1"/>
              </p:cNvSpPr>
              <p:nvPr/>
            </p:nvSpPr>
            <p:spPr bwMode="auto">
              <a:xfrm>
                <a:off x="4281"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5" name="Line 42"/>
              <p:cNvSpPr>
                <a:spLocks noChangeShapeType="1"/>
              </p:cNvSpPr>
              <p:nvPr/>
            </p:nvSpPr>
            <p:spPr bwMode="auto">
              <a:xfrm>
                <a:off x="4339"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6" name="Line 43"/>
              <p:cNvSpPr>
                <a:spLocks noChangeShapeType="1"/>
              </p:cNvSpPr>
              <p:nvPr/>
            </p:nvSpPr>
            <p:spPr bwMode="auto">
              <a:xfrm>
                <a:off x="4381"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7" name="Line 44"/>
              <p:cNvSpPr>
                <a:spLocks noChangeShapeType="1"/>
              </p:cNvSpPr>
              <p:nvPr/>
            </p:nvSpPr>
            <p:spPr bwMode="auto">
              <a:xfrm>
                <a:off x="4422"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8" name="Line 45"/>
              <p:cNvSpPr>
                <a:spLocks noChangeShapeType="1"/>
              </p:cNvSpPr>
              <p:nvPr/>
            </p:nvSpPr>
            <p:spPr bwMode="auto">
              <a:xfrm>
                <a:off x="4454"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69" name="Line 46"/>
              <p:cNvSpPr>
                <a:spLocks noChangeShapeType="1"/>
              </p:cNvSpPr>
              <p:nvPr/>
            </p:nvSpPr>
            <p:spPr bwMode="auto">
              <a:xfrm>
                <a:off x="4484"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70" name="Line 47"/>
              <p:cNvSpPr>
                <a:spLocks noChangeShapeType="1"/>
              </p:cNvSpPr>
              <p:nvPr/>
            </p:nvSpPr>
            <p:spPr bwMode="auto">
              <a:xfrm>
                <a:off x="4683"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71" name="Line 48"/>
              <p:cNvSpPr>
                <a:spLocks noChangeShapeType="1"/>
              </p:cNvSpPr>
              <p:nvPr/>
            </p:nvSpPr>
            <p:spPr bwMode="auto">
              <a:xfrm>
                <a:off x="4786"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72" name="Line 49"/>
              <p:cNvSpPr>
                <a:spLocks noChangeShapeType="1"/>
              </p:cNvSpPr>
              <p:nvPr/>
            </p:nvSpPr>
            <p:spPr bwMode="auto">
              <a:xfrm>
                <a:off x="4860"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73" name="Line 50"/>
              <p:cNvSpPr>
                <a:spLocks noChangeShapeType="1"/>
              </p:cNvSpPr>
              <p:nvPr/>
            </p:nvSpPr>
            <p:spPr bwMode="auto">
              <a:xfrm>
                <a:off x="4919" y="1548"/>
                <a:ext cx="0" cy="1495"/>
              </a:xfrm>
              <a:prstGeom prst="line">
                <a:avLst/>
              </a:prstGeom>
              <a:noFill/>
              <a:ln w="3240">
                <a:solidFill>
                  <a:srgbClr val="000099"/>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9483" name="Text Box 51"/>
            <p:cNvSpPr txBox="1">
              <a:spLocks noChangeArrowheads="1"/>
            </p:cNvSpPr>
            <p:nvPr/>
          </p:nvSpPr>
          <p:spPr bwMode="auto">
            <a:xfrm>
              <a:off x="1981" y="3099"/>
              <a:ext cx="396"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400">
                  <a:solidFill>
                    <a:srgbClr val="002060"/>
                  </a:solidFill>
                </a:rPr>
                <a:t>0,001</a:t>
              </a:r>
            </a:p>
          </p:txBody>
        </p:sp>
        <p:sp>
          <p:nvSpPr>
            <p:cNvPr id="19484" name="Text Box 52"/>
            <p:cNvSpPr txBox="1">
              <a:spLocks noChangeArrowheads="1"/>
            </p:cNvSpPr>
            <p:nvPr/>
          </p:nvSpPr>
          <p:spPr bwMode="auto">
            <a:xfrm>
              <a:off x="2600" y="3099"/>
              <a:ext cx="334"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400">
                  <a:solidFill>
                    <a:srgbClr val="002060"/>
                  </a:solidFill>
                </a:rPr>
                <a:t>0,01</a:t>
              </a:r>
            </a:p>
          </p:txBody>
        </p:sp>
        <p:sp>
          <p:nvSpPr>
            <p:cNvPr id="19485" name="Text Box 53"/>
            <p:cNvSpPr txBox="1">
              <a:spLocks noChangeArrowheads="1"/>
            </p:cNvSpPr>
            <p:nvPr/>
          </p:nvSpPr>
          <p:spPr bwMode="auto">
            <a:xfrm>
              <a:off x="3213" y="3099"/>
              <a:ext cx="271"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400">
                  <a:solidFill>
                    <a:srgbClr val="002060"/>
                  </a:solidFill>
                </a:rPr>
                <a:t>0,1</a:t>
              </a:r>
            </a:p>
          </p:txBody>
        </p:sp>
        <p:sp>
          <p:nvSpPr>
            <p:cNvPr id="19486" name="Text Box 54"/>
            <p:cNvSpPr txBox="1">
              <a:spLocks noChangeArrowheads="1"/>
            </p:cNvSpPr>
            <p:nvPr/>
          </p:nvSpPr>
          <p:spPr bwMode="auto">
            <a:xfrm>
              <a:off x="3786" y="3099"/>
              <a:ext cx="271"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400">
                  <a:solidFill>
                    <a:srgbClr val="002060"/>
                  </a:solidFill>
                </a:rPr>
                <a:t>1,0</a:t>
              </a:r>
            </a:p>
          </p:txBody>
        </p:sp>
        <p:sp>
          <p:nvSpPr>
            <p:cNvPr id="19487" name="Text Box 55"/>
            <p:cNvSpPr txBox="1">
              <a:spLocks noChangeArrowheads="1"/>
            </p:cNvSpPr>
            <p:nvPr/>
          </p:nvSpPr>
          <p:spPr bwMode="auto">
            <a:xfrm>
              <a:off x="4326" y="3099"/>
              <a:ext cx="334"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400">
                  <a:solidFill>
                    <a:srgbClr val="002060"/>
                  </a:solidFill>
                </a:rPr>
                <a:t>10,0</a:t>
              </a:r>
            </a:p>
          </p:txBody>
        </p:sp>
        <p:sp>
          <p:nvSpPr>
            <p:cNvPr id="19488" name="Text Box 56"/>
            <p:cNvSpPr txBox="1">
              <a:spLocks noChangeArrowheads="1"/>
            </p:cNvSpPr>
            <p:nvPr/>
          </p:nvSpPr>
          <p:spPr bwMode="auto">
            <a:xfrm>
              <a:off x="4883" y="3134"/>
              <a:ext cx="877" cy="15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600" dirty="0" smtClean="0">
                  <a:solidFill>
                    <a:srgbClr val="002060"/>
                  </a:solidFill>
                </a:rPr>
                <a:t> Accuracy in[m</a:t>
              </a:r>
              <a:r>
                <a:rPr lang="de-DE" sz="1600" dirty="0">
                  <a:solidFill>
                    <a:srgbClr val="002060"/>
                  </a:solidFill>
                </a:rPr>
                <a:t>]</a:t>
              </a:r>
            </a:p>
          </p:txBody>
        </p:sp>
        <p:sp>
          <p:nvSpPr>
            <p:cNvPr id="19489" name="Line 57"/>
            <p:cNvSpPr>
              <a:spLocks noChangeShapeType="1"/>
            </p:cNvSpPr>
            <p:nvPr/>
          </p:nvSpPr>
          <p:spPr bwMode="auto">
            <a:xfrm>
              <a:off x="2147" y="3044"/>
              <a:ext cx="2827" cy="0"/>
            </a:xfrm>
            <a:prstGeom prst="line">
              <a:avLst/>
            </a:prstGeom>
            <a:noFill/>
            <a:ln w="19080">
              <a:solidFill>
                <a:srgbClr val="0000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0" name="Line 58"/>
            <p:cNvSpPr>
              <a:spLocks noChangeShapeType="1"/>
            </p:cNvSpPr>
            <p:nvPr/>
          </p:nvSpPr>
          <p:spPr bwMode="auto">
            <a:xfrm>
              <a:off x="2191" y="3048"/>
              <a:ext cx="0" cy="0"/>
            </a:xfrm>
            <a:prstGeom prst="line">
              <a:avLst/>
            </a:prstGeom>
            <a:noFill/>
            <a:ln w="936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1" name="Line 59"/>
            <p:cNvSpPr>
              <a:spLocks noChangeShapeType="1"/>
            </p:cNvSpPr>
            <p:nvPr/>
          </p:nvSpPr>
          <p:spPr bwMode="auto">
            <a:xfrm>
              <a:off x="2185"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2" name="Line 60"/>
            <p:cNvSpPr>
              <a:spLocks noChangeShapeType="1"/>
            </p:cNvSpPr>
            <p:nvPr/>
          </p:nvSpPr>
          <p:spPr bwMode="auto">
            <a:xfrm>
              <a:off x="2770"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3" name="Line 61"/>
            <p:cNvSpPr>
              <a:spLocks noChangeShapeType="1"/>
            </p:cNvSpPr>
            <p:nvPr/>
          </p:nvSpPr>
          <p:spPr bwMode="auto">
            <a:xfrm>
              <a:off x="3352"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4" name="Line 62"/>
            <p:cNvSpPr>
              <a:spLocks noChangeShapeType="1"/>
            </p:cNvSpPr>
            <p:nvPr/>
          </p:nvSpPr>
          <p:spPr bwMode="auto">
            <a:xfrm>
              <a:off x="3931"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5" name="Line 63"/>
            <p:cNvSpPr>
              <a:spLocks noChangeShapeType="1"/>
            </p:cNvSpPr>
            <p:nvPr/>
          </p:nvSpPr>
          <p:spPr bwMode="auto">
            <a:xfrm>
              <a:off x="4510"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6" name="Line 64"/>
            <p:cNvSpPr>
              <a:spLocks noChangeShapeType="1"/>
            </p:cNvSpPr>
            <p:nvPr/>
          </p:nvSpPr>
          <p:spPr bwMode="auto">
            <a:xfrm>
              <a:off x="2364"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7" name="Line 65"/>
            <p:cNvSpPr>
              <a:spLocks noChangeShapeType="1"/>
            </p:cNvSpPr>
            <p:nvPr/>
          </p:nvSpPr>
          <p:spPr bwMode="auto">
            <a:xfrm>
              <a:off x="2467"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8" name="Line 66"/>
            <p:cNvSpPr>
              <a:spLocks noChangeShapeType="1"/>
            </p:cNvSpPr>
            <p:nvPr/>
          </p:nvSpPr>
          <p:spPr bwMode="auto">
            <a:xfrm>
              <a:off x="2541"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499" name="Line 67"/>
            <p:cNvSpPr>
              <a:spLocks noChangeShapeType="1"/>
            </p:cNvSpPr>
            <p:nvPr/>
          </p:nvSpPr>
          <p:spPr bwMode="auto">
            <a:xfrm>
              <a:off x="2599"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0" name="Line 68"/>
            <p:cNvSpPr>
              <a:spLocks noChangeShapeType="1"/>
            </p:cNvSpPr>
            <p:nvPr/>
          </p:nvSpPr>
          <p:spPr bwMode="auto">
            <a:xfrm>
              <a:off x="2641"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1" name="Line 69"/>
            <p:cNvSpPr>
              <a:spLocks noChangeShapeType="1"/>
            </p:cNvSpPr>
            <p:nvPr/>
          </p:nvSpPr>
          <p:spPr bwMode="auto">
            <a:xfrm>
              <a:off x="2682"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2" name="Line 70"/>
            <p:cNvSpPr>
              <a:spLocks noChangeShapeType="1"/>
            </p:cNvSpPr>
            <p:nvPr/>
          </p:nvSpPr>
          <p:spPr bwMode="auto">
            <a:xfrm>
              <a:off x="2714"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3" name="Line 71"/>
            <p:cNvSpPr>
              <a:spLocks noChangeShapeType="1"/>
            </p:cNvSpPr>
            <p:nvPr/>
          </p:nvSpPr>
          <p:spPr bwMode="auto">
            <a:xfrm>
              <a:off x="2743"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4" name="Line 72"/>
            <p:cNvSpPr>
              <a:spLocks noChangeShapeType="1"/>
            </p:cNvSpPr>
            <p:nvPr/>
          </p:nvSpPr>
          <p:spPr bwMode="auto">
            <a:xfrm>
              <a:off x="2946"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5" name="Line 73"/>
            <p:cNvSpPr>
              <a:spLocks noChangeShapeType="1"/>
            </p:cNvSpPr>
            <p:nvPr/>
          </p:nvSpPr>
          <p:spPr bwMode="auto">
            <a:xfrm>
              <a:off x="3049"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6" name="Line 74"/>
            <p:cNvSpPr>
              <a:spLocks noChangeShapeType="1"/>
            </p:cNvSpPr>
            <p:nvPr/>
          </p:nvSpPr>
          <p:spPr bwMode="auto">
            <a:xfrm>
              <a:off x="3123"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7" name="Line 75"/>
            <p:cNvSpPr>
              <a:spLocks noChangeShapeType="1"/>
            </p:cNvSpPr>
            <p:nvPr/>
          </p:nvSpPr>
          <p:spPr bwMode="auto">
            <a:xfrm>
              <a:off x="3181"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8" name="Line 76"/>
            <p:cNvSpPr>
              <a:spLocks noChangeShapeType="1"/>
            </p:cNvSpPr>
            <p:nvPr/>
          </p:nvSpPr>
          <p:spPr bwMode="auto">
            <a:xfrm>
              <a:off x="3223"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09" name="Line 77"/>
            <p:cNvSpPr>
              <a:spLocks noChangeShapeType="1"/>
            </p:cNvSpPr>
            <p:nvPr/>
          </p:nvSpPr>
          <p:spPr bwMode="auto">
            <a:xfrm>
              <a:off x="3264"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0" name="Line 78"/>
            <p:cNvSpPr>
              <a:spLocks noChangeShapeType="1"/>
            </p:cNvSpPr>
            <p:nvPr/>
          </p:nvSpPr>
          <p:spPr bwMode="auto">
            <a:xfrm>
              <a:off x="3296"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1" name="Line 79"/>
            <p:cNvSpPr>
              <a:spLocks noChangeShapeType="1"/>
            </p:cNvSpPr>
            <p:nvPr/>
          </p:nvSpPr>
          <p:spPr bwMode="auto">
            <a:xfrm>
              <a:off x="3325"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2" name="Line 80"/>
            <p:cNvSpPr>
              <a:spLocks noChangeShapeType="1"/>
            </p:cNvSpPr>
            <p:nvPr/>
          </p:nvSpPr>
          <p:spPr bwMode="auto">
            <a:xfrm>
              <a:off x="3525"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3" name="Line 81"/>
            <p:cNvSpPr>
              <a:spLocks noChangeShapeType="1"/>
            </p:cNvSpPr>
            <p:nvPr/>
          </p:nvSpPr>
          <p:spPr bwMode="auto">
            <a:xfrm>
              <a:off x="3628"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4" name="Line 82"/>
            <p:cNvSpPr>
              <a:spLocks noChangeShapeType="1"/>
            </p:cNvSpPr>
            <p:nvPr/>
          </p:nvSpPr>
          <p:spPr bwMode="auto">
            <a:xfrm>
              <a:off x="3702"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5" name="Line 83"/>
            <p:cNvSpPr>
              <a:spLocks noChangeShapeType="1"/>
            </p:cNvSpPr>
            <p:nvPr/>
          </p:nvSpPr>
          <p:spPr bwMode="auto">
            <a:xfrm>
              <a:off x="3760"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6" name="Line 84"/>
            <p:cNvSpPr>
              <a:spLocks noChangeShapeType="1"/>
            </p:cNvSpPr>
            <p:nvPr/>
          </p:nvSpPr>
          <p:spPr bwMode="auto">
            <a:xfrm>
              <a:off x="3802"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7" name="Line 85"/>
            <p:cNvSpPr>
              <a:spLocks noChangeShapeType="1"/>
            </p:cNvSpPr>
            <p:nvPr/>
          </p:nvSpPr>
          <p:spPr bwMode="auto">
            <a:xfrm>
              <a:off x="3843"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8" name="Line 86"/>
            <p:cNvSpPr>
              <a:spLocks noChangeShapeType="1"/>
            </p:cNvSpPr>
            <p:nvPr/>
          </p:nvSpPr>
          <p:spPr bwMode="auto">
            <a:xfrm>
              <a:off x="3875"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19" name="Line 87"/>
            <p:cNvSpPr>
              <a:spLocks noChangeShapeType="1"/>
            </p:cNvSpPr>
            <p:nvPr/>
          </p:nvSpPr>
          <p:spPr bwMode="auto">
            <a:xfrm>
              <a:off x="3904"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0" name="Line 88"/>
            <p:cNvSpPr>
              <a:spLocks noChangeShapeType="1"/>
            </p:cNvSpPr>
            <p:nvPr/>
          </p:nvSpPr>
          <p:spPr bwMode="auto">
            <a:xfrm>
              <a:off x="4104"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1" name="Line 89"/>
            <p:cNvSpPr>
              <a:spLocks noChangeShapeType="1"/>
            </p:cNvSpPr>
            <p:nvPr/>
          </p:nvSpPr>
          <p:spPr bwMode="auto">
            <a:xfrm>
              <a:off x="4207"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2" name="Line 90"/>
            <p:cNvSpPr>
              <a:spLocks noChangeShapeType="1"/>
            </p:cNvSpPr>
            <p:nvPr/>
          </p:nvSpPr>
          <p:spPr bwMode="auto">
            <a:xfrm>
              <a:off x="4281"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3" name="Line 91"/>
            <p:cNvSpPr>
              <a:spLocks noChangeShapeType="1"/>
            </p:cNvSpPr>
            <p:nvPr/>
          </p:nvSpPr>
          <p:spPr bwMode="auto">
            <a:xfrm>
              <a:off x="4339"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4" name="Line 92"/>
            <p:cNvSpPr>
              <a:spLocks noChangeShapeType="1"/>
            </p:cNvSpPr>
            <p:nvPr/>
          </p:nvSpPr>
          <p:spPr bwMode="auto">
            <a:xfrm>
              <a:off x="4381"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5" name="Line 93"/>
            <p:cNvSpPr>
              <a:spLocks noChangeShapeType="1"/>
            </p:cNvSpPr>
            <p:nvPr/>
          </p:nvSpPr>
          <p:spPr bwMode="auto">
            <a:xfrm>
              <a:off x="4422"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6" name="Line 94"/>
            <p:cNvSpPr>
              <a:spLocks noChangeShapeType="1"/>
            </p:cNvSpPr>
            <p:nvPr/>
          </p:nvSpPr>
          <p:spPr bwMode="auto">
            <a:xfrm>
              <a:off x="4454"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7" name="Line 95"/>
            <p:cNvSpPr>
              <a:spLocks noChangeShapeType="1"/>
            </p:cNvSpPr>
            <p:nvPr/>
          </p:nvSpPr>
          <p:spPr bwMode="auto">
            <a:xfrm>
              <a:off x="4484"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8" name="Line 96"/>
            <p:cNvSpPr>
              <a:spLocks noChangeShapeType="1"/>
            </p:cNvSpPr>
            <p:nvPr/>
          </p:nvSpPr>
          <p:spPr bwMode="auto">
            <a:xfrm>
              <a:off x="4683"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29" name="Line 97"/>
            <p:cNvSpPr>
              <a:spLocks noChangeShapeType="1"/>
            </p:cNvSpPr>
            <p:nvPr/>
          </p:nvSpPr>
          <p:spPr bwMode="auto">
            <a:xfrm>
              <a:off x="4786"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30" name="Line 98"/>
            <p:cNvSpPr>
              <a:spLocks noChangeShapeType="1"/>
            </p:cNvSpPr>
            <p:nvPr/>
          </p:nvSpPr>
          <p:spPr bwMode="auto">
            <a:xfrm>
              <a:off x="4860"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531" name="Line 99"/>
            <p:cNvSpPr>
              <a:spLocks noChangeShapeType="1"/>
            </p:cNvSpPr>
            <p:nvPr/>
          </p:nvSpPr>
          <p:spPr bwMode="auto">
            <a:xfrm>
              <a:off x="4919" y="3048"/>
              <a:ext cx="0" cy="63"/>
            </a:xfrm>
            <a:prstGeom prst="line">
              <a:avLst/>
            </a:prstGeom>
            <a:noFill/>
            <a:ln w="19080">
              <a:solidFill>
                <a:srgbClr val="0000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20580" name="Group 100"/>
          <p:cNvGrpSpPr>
            <a:grpSpLocks/>
          </p:cNvGrpSpPr>
          <p:nvPr/>
        </p:nvGrpSpPr>
        <p:grpSpPr bwMode="auto">
          <a:xfrm>
            <a:off x="1930400" y="4430713"/>
            <a:ext cx="5895974" cy="344487"/>
            <a:chOff x="1216" y="2791"/>
            <a:chExt cx="3714" cy="217"/>
          </a:xfrm>
        </p:grpSpPr>
        <p:sp>
          <p:nvSpPr>
            <p:cNvPr id="19478" name="Text Box 101"/>
            <p:cNvSpPr txBox="1">
              <a:spLocks noChangeArrowheads="1"/>
            </p:cNvSpPr>
            <p:nvPr/>
          </p:nvSpPr>
          <p:spPr bwMode="auto">
            <a:xfrm>
              <a:off x="1216" y="2791"/>
              <a:ext cx="626" cy="217"/>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lnSpc>
                  <a:spcPct val="80000"/>
                </a:lnSpc>
                <a:buClrTx/>
                <a:buFontTx/>
                <a:buNone/>
              </a:pPr>
              <a:r>
                <a:rPr lang="de-DE" sz="1400" dirty="0">
                  <a:solidFill>
                    <a:srgbClr val="002060"/>
                  </a:solidFill>
                </a:rPr>
                <a:t>Code-</a:t>
              </a:r>
            </a:p>
            <a:p>
              <a:pPr algn="ctr" eaLnBrk="1" hangingPunct="1">
                <a:lnSpc>
                  <a:spcPct val="80000"/>
                </a:lnSpc>
                <a:buClrTx/>
                <a:buFontTx/>
                <a:buNone/>
              </a:pPr>
              <a:r>
                <a:rPr lang="de-DE" sz="1400" dirty="0" smtClean="0">
                  <a:solidFill>
                    <a:srgbClr val="002060"/>
                  </a:solidFill>
                </a:rPr>
                <a:t>measuremnt</a:t>
              </a:r>
              <a:endParaRPr lang="de-DE" sz="1400" dirty="0">
                <a:solidFill>
                  <a:srgbClr val="002060"/>
                </a:solidFill>
              </a:endParaRPr>
            </a:p>
          </p:txBody>
        </p:sp>
        <p:grpSp>
          <p:nvGrpSpPr>
            <p:cNvPr id="19479" name="Group 102"/>
            <p:cNvGrpSpPr>
              <a:grpSpLocks/>
            </p:cNvGrpSpPr>
            <p:nvPr/>
          </p:nvGrpSpPr>
          <p:grpSpPr bwMode="auto">
            <a:xfrm>
              <a:off x="4286" y="2809"/>
              <a:ext cx="644" cy="175"/>
              <a:chOff x="4286" y="2809"/>
              <a:chExt cx="644" cy="175"/>
            </a:xfrm>
          </p:grpSpPr>
          <p:sp>
            <p:nvSpPr>
              <p:cNvPr id="19480" name="Rectangle 103"/>
              <p:cNvSpPr>
                <a:spLocks noChangeArrowheads="1"/>
              </p:cNvSpPr>
              <p:nvPr/>
            </p:nvSpPr>
            <p:spPr bwMode="auto">
              <a:xfrm>
                <a:off x="4286" y="2809"/>
                <a:ext cx="644" cy="175"/>
              </a:xfrm>
              <a:prstGeom prst="rect">
                <a:avLst/>
              </a:prstGeom>
              <a:solidFill>
                <a:srgbClr val="FFFFFF"/>
              </a:solidFill>
              <a:ln w="19080">
                <a:solidFill>
                  <a:srgbClr val="0000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2060"/>
                  </a:solidFill>
                </a:endParaRPr>
              </a:p>
            </p:txBody>
          </p:sp>
          <p:sp>
            <p:nvSpPr>
              <p:cNvPr id="19481" name="Text Box 104"/>
              <p:cNvSpPr txBox="1">
                <a:spLocks noChangeArrowheads="1"/>
              </p:cNvSpPr>
              <p:nvPr/>
            </p:nvSpPr>
            <p:spPr bwMode="auto">
              <a:xfrm>
                <a:off x="4436" y="2823"/>
                <a:ext cx="273"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600" dirty="0" smtClean="0">
                    <a:solidFill>
                      <a:srgbClr val="002060"/>
                    </a:solidFill>
                  </a:rPr>
                  <a:t>GPS</a:t>
                </a:r>
                <a:endParaRPr lang="de-DE" sz="1600" dirty="0">
                  <a:solidFill>
                    <a:srgbClr val="002060"/>
                  </a:solidFill>
                </a:endParaRPr>
              </a:p>
            </p:txBody>
          </p:sp>
        </p:grpSp>
      </p:grpSp>
      <p:grpSp>
        <p:nvGrpSpPr>
          <p:cNvPr id="20585" name="Group 105"/>
          <p:cNvGrpSpPr>
            <a:grpSpLocks/>
          </p:cNvGrpSpPr>
          <p:nvPr/>
        </p:nvGrpSpPr>
        <p:grpSpPr bwMode="auto">
          <a:xfrm>
            <a:off x="1928813" y="3732213"/>
            <a:ext cx="5097463" cy="517525"/>
            <a:chOff x="1215" y="2351"/>
            <a:chExt cx="3211" cy="326"/>
          </a:xfrm>
        </p:grpSpPr>
        <p:sp>
          <p:nvSpPr>
            <p:cNvPr id="19474" name="Text Box 106"/>
            <p:cNvSpPr txBox="1">
              <a:spLocks noChangeArrowheads="1"/>
            </p:cNvSpPr>
            <p:nvPr/>
          </p:nvSpPr>
          <p:spPr bwMode="auto">
            <a:xfrm>
              <a:off x="1215" y="2351"/>
              <a:ext cx="626" cy="326"/>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lnSpc>
                  <a:spcPct val="80000"/>
                </a:lnSpc>
                <a:buClrTx/>
                <a:buFontTx/>
                <a:buNone/>
              </a:pPr>
              <a:r>
                <a:rPr lang="de-DE" sz="1400" dirty="0">
                  <a:solidFill>
                    <a:srgbClr val="002060"/>
                  </a:solidFill>
                </a:rPr>
                <a:t>Relative</a:t>
              </a:r>
            </a:p>
            <a:p>
              <a:pPr algn="ctr" eaLnBrk="1" hangingPunct="1">
                <a:lnSpc>
                  <a:spcPct val="80000"/>
                </a:lnSpc>
                <a:buClrTx/>
                <a:buFontTx/>
                <a:buNone/>
              </a:pPr>
              <a:r>
                <a:rPr lang="de-DE" sz="1400" dirty="0">
                  <a:solidFill>
                    <a:srgbClr val="002060"/>
                  </a:solidFill>
                </a:rPr>
                <a:t>Code-</a:t>
              </a:r>
            </a:p>
            <a:p>
              <a:pPr algn="ctr" eaLnBrk="1" hangingPunct="1">
                <a:lnSpc>
                  <a:spcPct val="80000"/>
                </a:lnSpc>
                <a:buClrTx/>
                <a:buFontTx/>
                <a:buNone/>
              </a:pPr>
              <a:r>
                <a:rPr lang="de-DE" sz="1400" dirty="0" smtClean="0">
                  <a:solidFill>
                    <a:srgbClr val="002060"/>
                  </a:solidFill>
                </a:rPr>
                <a:t>measurment</a:t>
              </a:r>
              <a:endParaRPr lang="de-DE" sz="1400" dirty="0">
                <a:solidFill>
                  <a:srgbClr val="002060"/>
                </a:solidFill>
              </a:endParaRPr>
            </a:p>
          </p:txBody>
        </p:sp>
        <p:grpSp>
          <p:nvGrpSpPr>
            <p:cNvPr id="19475" name="Group 107"/>
            <p:cNvGrpSpPr>
              <a:grpSpLocks/>
            </p:cNvGrpSpPr>
            <p:nvPr/>
          </p:nvGrpSpPr>
          <p:grpSpPr bwMode="auto">
            <a:xfrm>
              <a:off x="3782" y="2406"/>
              <a:ext cx="644" cy="215"/>
              <a:chOff x="3782" y="2406"/>
              <a:chExt cx="644" cy="215"/>
            </a:xfrm>
          </p:grpSpPr>
          <p:sp>
            <p:nvSpPr>
              <p:cNvPr id="19476" name="Rectangle 108"/>
              <p:cNvSpPr>
                <a:spLocks noChangeArrowheads="1"/>
              </p:cNvSpPr>
              <p:nvPr/>
            </p:nvSpPr>
            <p:spPr bwMode="auto">
              <a:xfrm>
                <a:off x="3782" y="2408"/>
                <a:ext cx="644" cy="175"/>
              </a:xfrm>
              <a:prstGeom prst="rect">
                <a:avLst/>
              </a:prstGeom>
              <a:solidFill>
                <a:srgbClr val="FFFFFF"/>
              </a:solidFill>
              <a:ln w="19080">
                <a:solidFill>
                  <a:srgbClr val="0000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2060"/>
                  </a:solidFill>
                </a:endParaRPr>
              </a:p>
            </p:txBody>
          </p:sp>
          <p:sp>
            <p:nvSpPr>
              <p:cNvPr id="19477" name="Text Box 109"/>
              <p:cNvSpPr txBox="1">
                <a:spLocks noChangeArrowheads="1"/>
              </p:cNvSpPr>
              <p:nvPr/>
            </p:nvSpPr>
            <p:spPr bwMode="auto">
              <a:xfrm>
                <a:off x="3863" y="2406"/>
                <a:ext cx="480"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buClrTx/>
                  <a:buFontTx/>
                  <a:buNone/>
                </a:pPr>
                <a:r>
                  <a:rPr lang="de-DE" sz="1600" dirty="0" smtClean="0">
                    <a:solidFill>
                      <a:srgbClr val="002060"/>
                    </a:solidFill>
                  </a:rPr>
                  <a:t>DGPS</a:t>
                </a:r>
                <a:endParaRPr lang="de-DE" sz="1600" dirty="0">
                  <a:solidFill>
                    <a:srgbClr val="002060"/>
                  </a:solidFill>
                </a:endParaRPr>
              </a:p>
            </p:txBody>
          </p:sp>
        </p:grpSp>
      </p:grpSp>
      <p:grpSp>
        <p:nvGrpSpPr>
          <p:cNvPr id="20590" name="Group 110"/>
          <p:cNvGrpSpPr>
            <a:grpSpLocks/>
          </p:cNvGrpSpPr>
          <p:nvPr/>
        </p:nvGrpSpPr>
        <p:grpSpPr bwMode="auto">
          <a:xfrm>
            <a:off x="1597026" y="2590800"/>
            <a:ext cx="3816351" cy="1135063"/>
            <a:chOff x="1006" y="1632"/>
            <a:chExt cx="2404" cy="715"/>
          </a:xfrm>
        </p:grpSpPr>
        <p:sp>
          <p:nvSpPr>
            <p:cNvPr id="19466" name="Text Box 111"/>
            <p:cNvSpPr txBox="1">
              <a:spLocks noChangeArrowheads="1"/>
            </p:cNvSpPr>
            <p:nvPr/>
          </p:nvSpPr>
          <p:spPr bwMode="auto">
            <a:xfrm>
              <a:off x="1006" y="1827"/>
              <a:ext cx="1040" cy="217"/>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lnSpc>
                  <a:spcPct val="80000"/>
                </a:lnSpc>
                <a:buClrTx/>
                <a:buFontTx/>
                <a:buNone/>
              </a:pPr>
              <a:r>
                <a:rPr lang="de-DE" sz="1400" dirty="0">
                  <a:solidFill>
                    <a:srgbClr val="002060"/>
                  </a:solidFill>
                </a:rPr>
                <a:t>Relative</a:t>
              </a:r>
            </a:p>
            <a:p>
              <a:pPr algn="ctr" eaLnBrk="1" hangingPunct="1">
                <a:lnSpc>
                  <a:spcPct val="80000"/>
                </a:lnSpc>
                <a:buClrTx/>
                <a:buFontTx/>
                <a:buNone/>
              </a:pPr>
              <a:r>
                <a:rPr lang="de-DE" sz="1400" dirty="0" smtClean="0">
                  <a:solidFill>
                    <a:srgbClr val="002060"/>
                  </a:solidFill>
                </a:rPr>
                <a:t>Phase Measurement</a:t>
              </a:r>
              <a:endParaRPr lang="de-DE" sz="1400" dirty="0">
                <a:solidFill>
                  <a:srgbClr val="002060"/>
                </a:solidFill>
              </a:endParaRPr>
            </a:p>
          </p:txBody>
        </p:sp>
        <p:grpSp>
          <p:nvGrpSpPr>
            <p:cNvPr id="19467" name="Group 112"/>
            <p:cNvGrpSpPr>
              <a:grpSpLocks/>
            </p:cNvGrpSpPr>
            <p:nvPr/>
          </p:nvGrpSpPr>
          <p:grpSpPr bwMode="auto">
            <a:xfrm>
              <a:off x="2230" y="1632"/>
              <a:ext cx="1180" cy="715"/>
              <a:chOff x="2230" y="1632"/>
              <a:chExt cx="1180" cy="715"/>
            </a:xfrm>
          </p:grpSpPr>
          <p:grpSp>
            <p:nvGrpSpPr>
              <p:cNvPr id="19468" name="Group 113"/>
              <p:cNvGrpSpPr>
                <a:grpSpLocks/>
              </p:cNvGrpSpPr>
              <p:nvPr/>
            </p:nvGrpSpPr>
            <p:grpSpPr bwMode="auto">
              <a:xfrm>
                <a:off x="2766" y="2024"/>
                <a:ext cx="644" cy="323"/>
                <a:chOff x="2766" y="2024"/>
                <a:chExt cx="644" cy="323"/>
              </a:xfrm>
            </p:grpSpPr>
            <p:sp>
              <p:nvSpPr>
                <p:cNvPr id="19472" name="Rectangle 114"/>
                <p:cNvSpPr>
                  <a:spLocks noChangeArrowheads="1"/>
                </p:cNvSpPr>
                <p:nvPr/>
              </p:nvSpPr>
              <p:spPr bwMode="auto">
                <a:xfrm>
                  <a:off x="2766" y="2024"/>
                  <a:ext cx="644" cy="287"/>
                </a:xfrm>
                <a:prstGeom prst="rect">
                  <a:avLst/>
                </a:prstGeom>
                <a:solidFill>
                  <a:srgbClr val="FFFFFF"/>
                </a:solidFill>
                <a:ln w="19080">
                  <a:solidFill>
                    <a:srgbClr val="0000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2060"/>
                    </a:solidFill>
                  </a:endParaRPr>
                </a:p>
              </p:txBody>
            </p:sp>
            <p:sp>
              <p:nvSpPr>
                <p:cNvPr id="19473" name="Text Box 115"/>
                <p:cNvSpPr txBox="1">
                  <a:spLocks noChangeArrowheads="1"/>
                </p:cNvSpPr>
                <p:nvPr/>
              </p:nvSpPr>
              <p:spPr bwMode="auto">
                <a:xfrm>
                  <a:off x="2843" y="2039"/>
                  <a:ext cx="480"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lnSpc>
                      <a:spcPct val="80000"/>
                    </a:lnSpc>
                    <a:buClrTx/>
                    <a:buFontTx/>
                    <a:buNone/>
                  </a:pPr>
                  <a:r>
                    <a:rPr lang="de-DE" sz="1600" dirty="0" smtClean="0">
                      <a:solidFill>
                        <a:srgbClr val="002060"/>
                      </a:solidFill>
                    </a:rPr>
                    <a:t>DGPS</a:t>
                  </a:r>
                  <a:endParaRPr lang="de-DE" sz="1600" dirty="0">
                    <a:solidFill>
                      <a:srgbClr val="002060"/>
                    </a:solidFill>
                  </a:endParaRPr>
                </a:p>
                <a:p>
                  <a:pPr algn="ctr" eaLnBrk="1" hangingPunct="1">
                    <a:lnSpc>
                      <a:spcPct val="80000"/>
                    </a:lnSpc>
                    <a:buClrTx/>
                    <a:buFontTx/>
                    <a:buNone/>
                  </a:pPr>
                  <a:r>
                    <a:rPr lang="de-DE" sz="1600" dirty="0">
                      <a:solidFill>
                        <a:srgbClr val="002060"/>
                      </a:solidFill>
                    </a:rPr>
                    <a:t>RTK</a:t>
                  </a:r>
                </a:p>
              </p:txBody>
            </p:sp>
          </p:grpSp>
          <p:grpSp>
            <p:nvGrpSpPr>
              <p:cNvPr id="19469" name="Group 116"/>
              <p:cNvGrpSpPr>
                <a:grpSpLocks/>
              </p:cNvGrpSpPr>
              <p:nvPr/>
            </p:nvGrpSpPr>
            <p:grpSpPr bwMode="auto">
              <a:xfrm>
                <a:off x="2230" y="1632"/>
                <a:ext cx="700" cy="280"/>
                <a:chOff x="2230" y="1632"/>
                <a:chExt cx="700" cy="280"/>
              </a:xfrm>
            </p:grpSpPr>
            <p:sp>
              <p:nvSpPr>
                <p:cNvPr id="19470" name="Rectangle 117"/>
                <p:cNvSpPr>
                  <a:spLocks noChangeArrowheads="1"/>
                </p:cNvSpPr>
                <p:nvPr/>
              </p:nvSpPr>
              <p:spPr bwMode="auto">
                <a:xfrm>
                  <a:off x="2230" y="1632"/>
                  <a:ext cx="700" cy="247"/>
                </a:xfrm>
                <a:prstGeom prst="rect">
                  <a:avLst/>
                </a:prstGeom>
                <a:solidFill>
                  <a:srgbClr val="FFFFFF"/>
                </a:solidFill>
                <a:ln w="19080">
                  <a:solidFill>
                    <a:srgbClr val="0000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2060"/>
                    </a:solidFill>
                  </a:endParaRPr>
                </a:p>
              </p:txBody>
            </p:sp>
            <p:sp>
              <p:nvSpPr>
                <p:cNvPr id="19471" name="Text Box 118"/>
                <p:cNvSpPr txBox="1">
                  <a:spLocks noChangeArrowheads="1"/>
                </p:cNvSpPr>
                <p:nvPr/>
              </p:nvSpPr>
              <p:spPr bwMode="auto">
                <a:xfrm>
                  <a:off x="2301" y="1635"/>
                  <a:ext cx="603"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eaLnBrk="1" hangingPunct="1">
                    <a:lnSpc>
                      <a:spcPct val="70000"/>
                    </a:lnSpc>
                    <a:buClrTx/>
                    <a:buFontTx/>
                    <a:buNone/>
                  </a:pPr>
                  <a:r>
                    <a:rPr lang="de-DE" sz="1600">
                      <a:solidFill>
                        <a:srgbClr val="002060"/>
                      </a:solidFill>
                    </a:rPr>
                    <a:t>Postpro-</a:t>
                  </a:r>
                </a:p>
                <a:p>
                  <a:pPr algn="ctr" eaLnBrk="1" hangingPunct="1">
                    <a:lnSpc>
                      <a:spcPct val="70000"/>
                    </a:lnSpc>
                    <a:buClrTx/>
                    <a:buFontTx/>
                    <a:buNone/>
                  </a:pPr>
                  <a:r>
                    <a:rPr lang="de-DE" sz="1600">
                      <a:solidFill>
                        <a:srgbClr val="002060"/>
                      </a:solidFill>
                    </a:rPr>
                    <a:t>cessing</a:t>
                  </a:r>
                </a:p>
              </p:txBody>
            </p:sp>
          </p:grpSp>
        </p:grpSp>
      </p:grpSp>
      <p:sp>
        <p:nvSpPr>
          <p:cNvPr id="19465" name="Text Box 119"/>
          <p:cNvSpPr txBox="1">
            <a:spLocks noChangeArrowheads="1"/>
          </p:cNvSpPr>
          <p:nvPr/>
        </p:nvSpPr>
        <p:spPr bwMode="auto">
          <a:xfrm>
            <a:off x="0" y="908720"/>
            <a:ext cx="8964488" cy="648512"/>
          </a:xfrm>
          <a:prstGeom prst="rect">
            <a:avLst/>
          </a:prstGeom>
          <a:solidFill>
            <a:srgbClr val="F8F8F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just" eaLnBrk="1" hangingPunct="1">
              <a:buClrTx/>
              <a:buFontTx/>
              <a:buNone/>
            </a:pPr>
            <a:r>
              <a:rPr lang="de-DE" sz="1800" dirty="0" smtClean="0">
                <a:solidFill>
                  <a:srgbClr val="002060"/>
                </a:solidFill>
              </a:rPr>
              <a:t>Accuracies that can be achived depending on techniques of GPS used for the observations</a:t>
            </a:r>
            <a:endParaRPr lang="de-DE" sz="1800" dirty="0">
              <a:solidFill>
                <a:srgbClr val="002060"/>
              </a:solidFill>
            </a:endParaRPr>
          </a:p>
        </p:txBody>
      </p:sp>
      <p:sp>
        <p:nvSpPr>
          <p:cNvPr id="2" name="Rectangle 1"/>
          <p:cNvSpPr/>
          <p:nvPr/>
        </p:nvSpPr>
        <p:spPr>
          <a:xfrm>
            <a:off x="1802525" y="3691174"/>
            <a:ext cx="5282655" cy="624383"/>
          </a:xfrm>
          <a:prstGeom prst="rect">
            <a:avLst/>
          </a:prstGeom>
          <a:solidFill>
            <a:schemeClr val="bg1">
              <a:alpha val="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p:cNvSpPr/>
          <p:nvPr/>
        </p:nvSpPr>
        <p:spPr>
          <a:xfrm>
            <a:off x="1835696" y="4430712"/>
            <a:ext cx="5990678" cy="344487"/>
          </a:xfrm>
          <a:prstGeom prst="rect">
            <a:avLst/>
          </a:prstGeom>
          <a:solidFill>
            <a:schemeClr val="bg1">
              <a:alpha val="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p:cNvSpPr/>
          <p:nvPr/>
        </p:nvSpPr>
        <p:spPr>
          <a:xfrm>
            <a:off x="1513435" y="2580006"/>
            <a:ext cx="3945980" cy="1064100"/>
          </a:xfrm>
          <a:prstGeom prst="rect">
            <a:avLst/>
          </a:prstGeom>
          <a:solidFill>
            <a:schemeClr val="bg1">
              <a:alpha val="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B8E46DEE-15D5-4039-836C-0562E02347E2}" type="slidenum">
              <a:rPr lang="en-GB" smtClean="0"/>
              <a:pPr/>
              <a:t>36</a:t>
            </a:fld>
            <a:endParaRPr lang="en-GB"/>
          </a:p>
        </p:txBody>
      </p:sp>
    </p:spTree>
    <p:extLst>
      <p:ext uri="{BB962C8B-B14F-4D97-AF65-F5344CB8AC3E}">
        <p14:creationId xmlns:p14="http://schemas.microsoft.com/office/powerpoint/2010/main" val="11481452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20580"/>
                                        </p:tgtEl>
                                        <p:attrNameLst>
                                          <p:attrName>style.visibility</p:attrName>
                                        </p:attrNameLst>
                                      </p:cBhvr>
                                      <p:to>
                                        <p:strVal val="visible"/>
                                      </p:to>
                                    </p:set>
                                    <p:animEffect transition="in" filter="wipe(left)">
                                      <p:cBhvr additive="repl">
                                        <p:cTn id="7" dur="500"/>
                                        <p:tgtEl>
                                          <p:spTgt spid="2058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20585"/>
                                        </p:tgtEl>
                                        <p:attrNameLst>
                                          <p:attrName>style.visibility</p:attrName>
                                        </p:attrNameLst>
                                      </p:cBhvr>
                                      <p:to>
                                        <p:strVal val="visible"/>
                                      </p:to>
                                    </p:set>
                                    <p:animEffect transition="in" filter="wipe(left)">
                                      <p:cBhvr additive="repl">
                                        <p:cTn id="11" dur="500"/>
                                        <p:tgtEl>
                                          <p:spTgt spid="2058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additive="repl">
                                        <p:cTn id="14" dur="1" fill="hold">
                                          <p:stCondLst>
                                            <p:cond delay="0"/>
                                          </p:stCondLst>
                                        </p:cTn>
                                        <p:tgtEl>
                                          <p:spTgt spid="20590"/>
                                        </p:tgtEl>
                                        <p:attrNameLst>
                                          <p:attrName>style.visibility</p:attrName>
                                        </p:attrNameLst>
                                      </p:cBhvr>
                                      <p:to>
                                        <p:strVal val="visible"/>
                                      </p:to>
                                    </p:set>
                                    <p:animEffect transition="in" filter="wipe(left)">
                                      <p:cBhvr additive="repl">
                                        <p:cTn id="15" dur="500"/>
                                        <p:tgtEl>
                                          <p:spTgt spid="2059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additive="repl">
                                        <p:cTn id="18" dur="1" fill="hold">
                                          <p:stCondLst>
                                            <p:cond delay="0"/>
                                          </p:stCondLst>
                                        </p:cTn>
                                        <p:tgtEl>
                                          <p:spTgt spid="20483"/>
                                        </p:tgtEl>
                                        <p:attrNameLst>
                                          <p:attrName>style.visibility</p:attrName>
                                        </p:attrNameLst>
                                      </p:cBhvr>
                                      <p:to>
                                        <p:strVal val="visible"/>
                                      </p:to>
                                    </p:set>
                                    <p:animEffect transition="in" filter="wipe(left)">
                                      <p:cBhvr additive="repl">
                                        <p:cTn id="19"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504056"/>
          </a:xfrm>
        </p:spPr>
        <p:txBody>
          <a:bodyPr>
            <a:noAutofit/>
          </a:bodyPr>
          <a:lstStyle/>
          <a:p>
            <a:r>
              <a:rPr lang="en-GB" sz="3200" dirty="0" smtClean="0">
                <a:solidFill>
                  <a:srgbClr val="FFFF00"/>
                </a:solidFill>
                <a:latin typeface="Times" pitchFamily="18" charset="0"/>
              </a:rPr>
              <a:t>Developments and Future for satellite surveying</a:t>
            </a:r>
            <a:endParaRPr lang="en-GB" sz="3200" dirty="0">
              <a:solidFill>
                <a:srgbClr val="FFFF00"/>
              </a:solidFill>
              <a:latin typeface="Times" pitchFamily="18" charset="0"/>
            </a:endParaRPr>
          </a:p>
        </p:txBody>
      </p:sp>
      <p:sp>
        <p:nvSpPr>
          <p:cNvPr id="3" name="Content Placeholder 2"/>
          <p:cNvSpPr>
            <a:spLocks noGrp="1"/>
          </p:cNvSpPr>
          <p:nvPr>
            <p:ph idx="1"/>
          </p:nvPr>
        </p:nvSpPr>
        <p:spPr>
          <a:xfrm>
            <a:off x="457200" y="836712"/>
            <a:ext cx="8229600" cy="5904656"/>
          </a:xfrm>
        </p:spPr>
        <p:txBody>
          <a:bodyPr>
            <a:normAutofit/>
          </a:bodyPr>
          <a:lstStyle/>
          <a:p>
            <a:pPr algn="just">
              <a:buFont typeface="Wingdings" pitchFamily="2" charset="2"/>
              <a:buChar char="§"/>
            </a:pPr>
            <a:r>
              <a:rPr lang="en-GB" sz="1800" dirty="0" smtClean="0">
                <a:solidFill>
                  <a:schemeClr val="bg1"/>
                </a:solidFill>
                <a:latin typeface="Times" pitchFamily="18" charset="0"/>
              </a:rPr>
              <a:t>The American GPS improvements are planned and new satellite systems are emerging</a:t>
            </a:r>
          </a:p>
          <a:p>
            <a:pPr algn="ctr">
              <a:buClr>
                <a:srgbClr val="FFFF00"/>
              </a:buClr>
              <a:buFont typeface="Wingdings" pitchFamily="2" charset="2"/>
              <a:buChar char="§"/>
            </a:pPr>
            <a:r>
              <a:rPr lang="en-GB" sz="1800" b="1" dirty="0" smtClean="0">
                <a:solidFill>
                  <a:srgbClr val="FF0000"/>
                </a:solidFill>
                <a:latin typeface="Times" pitchFamily="18" charset="0"/>
              </a:rPr>
              <a:t>GPS</a:t>
            </a:r>
          </a:p>
          <a:p>
            <a:pPr marL="400050" indent="-400050" algn="just">
              <a:buFont typeface="+mj-lt"/>
              <a:buAutoNum type="romanUcPeriod"/>
            </a:pPr>
            <a:r>
              <a:rPr lang="en-GB" sz="1800" dirty="0" smtClean="0">
                <a:solidFill>
                  <a:schemeClr val="bg1"/>
                </a:solidFill>
                <a:latin typeface="Times" pitchFamily="18" charset="0"/>
              </a:rPr>
              <a:t>Due to the success of GPS for Civilian user, the </a:t>
            </a:r>
            <a:r>
              <a:rPr lang="en-GB" sz="1800" dirty="0" err="1" smtClean="0">
                <a:solidFill>
                  <a:schemeClr val="bg1"/>
                </a:solidFill>
                <a:latin typeface="Times" pitchFamily="18" charset="0"/>
              </a:rPr>
              <a:t>DoD</a:t>
            </a:r>
            <a:r>
              <a:rPr lang="en-GB" sz="1800" dirty="0" smtClean="0">
                <a:solidFill>
                  <a:schemeClr val="bg1"/>
                </a:solidFill>
                <a:latin typeface="Times" pitchFamily="18" charset="0"/>
              </a:rPr>
              <a:t> is adding a second civilian frequency to L2 signal which is called L2C</a:t>
            </a:r>
          </a:p>
          <a:p>
            <a:pPr marL="400050" indent="-400050" algn="just">
              <a:buFont typeface="+mj-lt"/>
              <a:buAutoNum type="romanUcPeriod"/>
            </a:pPr>
            <a:r>
              <a:rPr lang="en-GB" sz="1800" dirty="0">
                <a:solidFill>
                  <a:schemeClr val="bg1"/>
                </a:solidFill>
                <a:latin typeface="Times" pitchFamily="18" charset="0"/>
              </a:rPr>
              <a:t> </a:t>
            </a:r>
            <a:r>
              <a:rPr lang="en-GB" sz="1800" dirty="0" smtClean="0">
                <a:solidFill>
                  <a:schemeClr val="bg1"/>
                </a:solidFill>
                <a:latin typeface="Times" pitchFamily="18" charset="0"/>
              </a:rPr>
              <a:t>C/A code will become available across the GPS constellation on L2 signal as well as L1 signal </a:t>
            </a:r>
          </a:p>
          <a:p>
            <a:pPr marL="400050" indent="-400050" algn="just">
              <a:buFont typeface="+mj-lt"/>
              <a:buAutoNum type="romanUcPeriod"/>
            </a:pPr>
            <a:r>
              <a:rPr lang="en-GB" sz="1800" dirty="0" smtClean="0">
                <a:solidFill>
                  <a:schemeClr val="bg1"/>
                </a:solidFill>
                <a:latin typeface="Times" pitchFamily="18" charset="0"/>
              </a:rPr>
              <a:t>To add a third civilian frequency known as L5 at 1176.45MHz</a:t>
            </a:r>
          </a:p>
          <a:p>
            <a:pPr marL="0" indent="0" algn="just">
              <a:buNone/>
            </a:pPr>
            <a:endParaRPr lang="en-GB" sz="1800" dirty="0" smtClean="0">
              <a:solidFill>
                <a:schemeClr val="bg1"/>
              </a:solidFill>
              <a:latin typeface="Times" pitchFamily="18" charset="0"/>
            </a:endParaRPr>
          </a:p>
          <a:p>
            <a:pPr algn="ctr">
              <a:buClr>
                <a:srgbClr val="FFFF00"/>
              </a:buClr>
              <a:buFont typeface="Wingdings" pitchFamily="2" charset="2"/>
              <a:buChar char="§"/>
            </a:pPr>
            <a:r>
              <a:rPr lang="en-GB" sz="1800" b="1" dirty="0" smtClean="0">
                <a:solidFill>
                  <a:srgbClr val="FF0000"/>
                </a:solidFill>
                <a:latin typeface="Times" pitchFamily="18" charset="0"/>
              </a:rPr>
              <a:t>GLONASS</a:t>
            </a:r>
            <a:r>
              <a:rPr lang="en-GB" sz="1800" dirty="0" smtClean="0">
                <a:solidFill>
                  <a:srgbClr val="FF0000"/>
                </a:solidFill>
                <a:latin typeface="Times" pitchFamily="18" charset="0"/>
              </a:rPr>
              <a:t> </a:t>
            </a:r>
          </a:p>
          <a:p>
            <a:pPr marL="400050" indent="-400050">
              <a:buFont typeface="+mj-lt"/>
              <a:buAutoNum type="romanUcPeriod"/>
            </a:pPr>
            <a:r>
              <a:rPr lang="en-GB" sz="1800" dirty="0" smtClean="0">
                <a:solidFill>
                  <a:srgbClr val="FF0000"/>
                </a:solidFill>
                <a:latin typeface="Times" pitchFamily="18" charset="0"/>
              </a:rPr>
              <a:t> </a:t>
            </a:r>
            <a:r>
              <a:rPr lang="en-GB" sz="1800" dirty="0">
                <a:solidFill>
                  <a:schemeClr val="bg1"/>
                </a:solidFill>
                <a:latin typeface="Times" pitchFamily="18" charset="0"/>
              </a:rPr>
              <a:t>O</a:t>
            </a:r>
            <a:r>
              <a:rPr lang="en-GB" sz="1800" dirty="0" smtClean="0">
                <a:solidFill>
                  <a:schemeClr val="bg1"/>
                </a:solidFill>
                <a:latin typeface="Times" pitchFamily="18" charset="0"/>
              </a:rPr>
              <a:t>perated by Russian, now it is fully operational  since October 2011</a:t>
            </a:r>
          </a:p>
          <a:p>
            <a:pPr algn="ctr">
              <a:buClr>
                <a:srgbClr val="FFFF00"/>
              </a:buClr>
              <a:buFont typeface="Wingdings" pitchFamily="2" charset="2"/>
              <a:buChar char="§"/>
            </a:pPr>
            <a:r>
              <a:rPr lang="en-GB" sz="1800" b="1" dirty="0" smtClean="0">
                <a:solidFill>
                  <a:srgbClr val="FF0000"/>
                </a:solidFill>
                <a:latin typeface="Times" pitchFamily="18" charset="0"/>
              </a:rPr>
              <a:t>GALILEO</a:t>
            </a:r>
          </a:p>
          <a:p>
            <a:pPr marL="400050" indent="-400050" algn="just">
              <a:buFont typeface="+mj-lt"/>
              <a:buAutoNum type="romanUcPeriod"/>
            </a:pPr>
            <a:r>
              <a:rPr lang="en-GB" sz="1800" dirty="0">
                <a:solidFill>
                  <a:schemeClr val="bg1"/>
                </a:solidFill>
                <a:latin typeface="Times" pitchFamily="18" charset="0"/>
              </a:rPr>
              <a:t> </a:t>
            </a:r>
            <a:r>
              <a:rPr lang="en-GB" sz="1800" dirty="0" smtClean="0">
                <a:solidFill>
                  <a:schemeClr val="bg1"/>
                </a:solidFill>
                <a:latin typeface="Times" pitchFamily="18" charset="0"/>
              </a:rPr>
              <a:t>Developed by the European Union  and will provided a guaranteed global positioning service </a:t>
            </a:r>
            <a:r>
              <a:rPr lang="en-GB" sz="1800" dirty="0" smtClean="0">
                <a:solidFill>
                  <a:srgbClr val="FFFF00"/>
                </a:solidFill>
                <a:latin typeface="Times" pitchFamily="18" charset="0"/>
              </a:rPr>
              <a:t>under civilian control</a:t>
            </a:r>
          </a:p>
          <a:p>
            <a:pPr marL="400050" indent="-400050" algn="just">
              <a:buFont typeface="+mj-lt"/>
              <a:buAutoNum type="romanUcPeriod"/>
            </a:pPr>
            <a:r>
              <a:rPr lang="en-GB" sz="1800" dirty="0" smtClean="0">
                <a:solidFill>
                  <a:schemeClr val="bg1"/>
                </a:solidFill>
                <a:latin typeface="Times" pitchFamily="18" charset="0"/>
              </a:rPr>
              <a:t>Will consists of 30 satellite (27 operational + 3 spares)</a:t>
            </a:r>
          </a:p>
          <a:p>
            <a:pPr marL="400050" indent="-400050" algn="just">
              <a:buFont typeface="+mj-lt"/>
              <a:buAutoNum type="romanUcPeriod"/>
            </a:pPr>
            <a:r>
              <a:rPr lang="en-GB" sz="1800" dirty="0" smtClean="0">
                <a:solidFill>
                  <a:schemeClr val="bg1"/>
                </a:solidFill>
                <a:latin typeface="Times" pitchFamily="18" charset="0"/>
              </a:rPr>
              <a:t>With a ground  control segment located in Europe.</a:t>
            </a:r>
          </a:p>
          <a:p>
            <a:pPr marL="0" indent="0" algn="just">
              <a:buNone/>
            </a:pPr>
            <a:endParaRPr lang="en-GB" sz="1800" dirty="0" smtClean="0">
              <a:solidFill>
                <a:schemeClr val="bg1"/>
              </a:solidFill>
              <a:latin typeface="Times" pitchFamily="18" charset="0"/>
            </a:endParaRPr>
          </a:p>
          <a:p>
            <a:pPr algn="ctr">
              <a:buClr>
                <a:srgbClr val="FFFF00"/>
              </a:buClr>
              <a:buFont typeface="Wingdings" pitchFamily="2" charset="2"/>
              <a:buChar char="§"/>
            </a:pPr>
            <a:r>
              <a:rPr lang="en-GB" sz="1800" b="1" dirty="0" err="1">
                <a:solidFill>
                  <a:srgbClr val="FF0000"/>
                </a:solidFill>
                <a:latin typeface="Times" pitchFamily="18" charset="0"/>
              </a:rPr>
              <a:t>B</a:t>
            </a:r>
            <a:r>
              <a:rPr lang="en-GB" sz="1800" b="1" dirty="0" err="1" smtClean="0">
                <a:solidFill>
                  <a:srgbClr val="FF0000"/>
                </a:solidFill>
                <a:latin typeface="Times" pitchFamily="18" charset="0"/>
              </a:rPr>
              <a:t>eidou</a:t>
            </a:r>
            <a:r>
              <a:rPr lang="en-GB" sz="1800" dirty="0" smtClean="0">
                <a:solidFill>
                  <a:schemeClr val="bg1"/>
                </a:solidFill>
                <a:latin typeface="Times" pitchFamily="18" charset="0"/>
              </a:rPr>
              <a:t> (Chinese GPS constellation)</a:t>
            </a:r>
          </a:p>
          <a:p>
            <a:pPr algn="just"/>
            <a:endParaRPr lang="en-GB" sz="2000" dirty="0">
              <a:solidFill>
                <a:schemeClr val="bg1"/>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37</a:t>
            </a:fld>
            <a:endParaRPr lang="en-GB"/>
          </a:p>
        </p:txBody>
      </p:sp>
    </p:spTree>
    <p:extLst>
      <p:ext uri="{BB962C8B-B14F-4D97-AF65-F5344CB8AC3E}">
        <p14:creationId xmlns:p14="http://schemas.microsoft.com/office/powerpoint/2010/main" val="2754520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084" y="32657"/>
            <a:ext cx="8229600" cy="725962"/>
          </a:xfrm>
        </p:spPr>
        <p:txBody>
          <a:bodyPr>
            <a:normAutofit fontScale="90000"/>
          </a:bodyPr>
          <a:lstStyle/>
          <a:p>
            <a:r>
              <a:rPr lang="en-GB" dirty="0" smtClean="0">
                <a:latin typeface="Times" pitchFamily="18" charset="0"/>
              </a:rPr>
              <a:t>Height from GPS</a:t>
            </a:r>
            <a:endParaRPr lang="en-GB" dirty="0">
              <a:latin typeface="Times"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8313" y="620688"/>
                <a:ext cx="8686175" cy="6205768"/>
              </a:xfrm>
            </p:spPr>
            <p:txBody>
              <a:bodyPr>
                <a:normAutofit/>
              </a:bodyPr>
              <a:lstStyle/>
              <a:p>
                <a:pPr algn="just">
                  <a:buClr>
                    <a:srgbClr val="0000FF"/>
                  </a:buClr>
                  <a:buFont typeface="Wingdings" pitchFamily="2" charset="2"/>
                  <a:buChar char="§"/>
                </a:pPr>
                <a:endParaRPr lang="en-GB" sz="2000" dirty="0" smtClean="0">
                  <a:solidFill>
                    <a:schemeClr val="tx1"/>
                  </a:solidFill>
                  <a:latin typeface="Times" pitchFamily="18" charset="0"/>
                </a:endParaRPr>
              </a:p>
              <a:p>
                <a:pPr algn="just">
                  <a:buClr>
                    <a:srgbClr val="0000FF"/>
                  </a:buClr>
                  <a:buFont typeface="Wingdings" pitchFamily="2" charset="2"/>
                  <a:buChar char="§"/>
                </a:pPr>
                <a:r>
                  <a:rPr lang="en-GB" sz="2000" dirty="0" err="1" smtClean="0">
                    <a:solidFill>
                      <a:schemeClr val="tx1"/>
                    </a:solidFill>
                    <a:latin typeface="Times" pitchFamily="18" charset="0"/>
                  </a:rPr>
                  <a:t>Orthometric</a:t>
                </a:r>
                <a:r>
                  <a:rPr lang="en-GB" sz="2000" dirty="0" smtClean="0">
                    <a:solidFill>
                      <a:schemeClr val="tx1"/>
                    </a:solidFill>
                    <a:latin typeface="Times" pitchFamily="18" charset="0"/>
                  </a:rPr>
                  <a:t> height and Ellipsoidal heights</a:t>
                </a:r>
              </a:p>
              <a:p>
                <a:pPr algn="just">
                  <a:buClr>
                    <a:srgbClr val="0000FF"/>
                  </a:buClr>
                  <a:buFont typeface="Wingdings" pitchFamily="2" charset="2"/>
                  <a:buChar char="§"/>
                </a:pPr>
                <a:r>
                  <a:rPr lang="en-GB" sz="2000" dirty="0" smtClean="0">
                    <a:solidFill>
                      <a:schemeClr val="tx1"/>
                    </a:solidFill>
                    <a:latin typeface="Times" pitchFamily="18" charset="0"/>
                  </a:rPr>
                  <a:t>The ellipsoidal height </a:t>
                </a:r>
                <a14:m>
                  <m:oMath xmlns:m="http://schemas.openxmlformats.org/officeDocument/2006/math">
                    <m:r>
                      <a:rPr lang="en-GB" sz="2000" b="1" i="1" smtClean="0">
                        <a:solidFill>
                          <a:srgbClr val="0000FF"/>
                        </a:solidFill>
                        <a:latin typeface="Cambria Math"/>
                      </a:rPr>
                      <m:t>𝒉</m:t>
                    </m:r>
                    <m:r>
                      <a:rPr lang="en-GB" sz="2000" b="0" i="0" smtClean="0">
                        <a:solidFill>
                          <a:schemeClr val="tx1"/>
                        </a:solidFill>
                        <a:latin typeface="Cambria Math"/>
                      </a:rPr>
                      <m:t> </m:t>
                    </m:r>
                  </m:oMath>
                </a14:m>
                <a:r>
                  <a:rPr lang="en-GB" sz="2000" dirty="0" smtClean="0">
                    <a:solidFill>
                      <a:schemeClr val="tx1"/>
                    </a:solidFill>
                    <a:latin typeface="Times" pitchFamily="18" charset="0"/>
                  </a:rPr>
                  <a:t> is not a height referenced to any level surface but simply a distance along a normal above or below the surface of an ellipsoid. </a:t>
                </a:r>
              </a:p>
              <a:p>
                <a:pPr algn="just">
                  <a:buClr>
                    <a:srgbClr val="0000FF"/>
                  </a:buClr>
                  <a:buFont typeface="Wingdings" pitchFamily="2" charset="2"/>
                  <a:buChar char="§"/>
                </a:pPr>
                <a:r>
                  <a:rPr lang="en-GB" sz="2000" dirty="0" err="1" smtClean="0">
                    <a:solidFill>
                      <a:schemeClr val="tx1"/>
                    </a:solidFill>
                    <a:latin typeface="Times" pitchFamily="18" charset="0"/>
                  </a:rPr>
                  <a:t>Orthometric</a:t>
                </a:r>
                <a:r>
                  <a:rPr lang="en-GB" sz="2000" dirty="0" smtClean="0">
                    <a:solidFill>
                      <a:schemeClr val="tx1"/>
                    </a:solidFill>
                    <a:latin typeface="Times" pitchFamily="18" charset="0"/>
                  </a:rPr>
                  <a:t> height (</a:t>
                </a:r>
                <a14:m>
                  <m:oMath xmlns:m="http://schemas.openxmlformats.org/officeDocument/2006/math">
                    <m:r>
                      <a:rPr lang="en-GB" sz="2000" b="1" i="1" smtClean="0">
                        <a:solidFill>
                          <a:srgbClr val="0000FF"/>
                        </a:solidFill>
                        <a:latin typeface="Cambria Math"/>
                      </a:rPr>
                      <m:t>𝑯</m:t>
                    </m:r>
                  </m:oMath>
                </a14:m>
                <a:r>
                  <a:rPr lang="en-GB" sz="2000" dirty="0" smtClean="0">
                    <a:solidFill>
                      <a:schemeClr val="tx1"/>
                    </a:solidFill>
                    <a:latin typeface="Times" pitchFamily="18" charset="0"/>
                  </a:rPr>
                  <a:t>) is measured when a levelling or using total station is referred to the geoid and is a distance measured along the local gravity vector (the vertical) from the geoid</a:t>
                </a:r>
              </a:p>
              <a:p>
                <a:pPr algn="just"/>
                <a:endParaRPr lang="en-GB" sz="2000" dirty="0" smtClean="0">
                  <a:solidFill>
                    <a:schemeClr val="tx1"/>
                  </a:solidFill>
                </a:endParaRPr>
              </a:p>
              <a:p>
                <a:pPr algn="just"/>
                <a:endParaRPr lang="en-GB" sz="2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8313" y="620688"/>
                <a:ext cx="8686175" cy="6205768"/>
              </a:xfrm>
              <a:blipFill rotWithShape="1">
                <a:blip r:embed="rId2"/>
                <a:stretch>
                  <a:fillRect l="-632" r="-702"/>
                </a:stretch>
              </a:blipFill>
            </p:spPr>
            <p:txBody>
              <a:bodyPr/>
              <a:lstStyle/>
              <a:p>
                <a:r>
                  <a:rPr lang="en-GB">
                    <a:noFill/>
                  </a:rPr>
                  <a:t> </a:t>
                </a:r>
              </a:p>
            </p:txBody>
          </p:sp>
        </mc:Fallback>
      </mc:AlternateContent>
      <p:sp>
        <p:nvSpPr>
          <p:cNvPr id="4" name="Freeform 2" descr="Brown marble"/>
          <p:cNvSpPr>
            <a:spLocks/>
          </p:cNvSpPr>
          <p:nvPr/>
        </p:nvSpPr>
        <p:spPr bwMode="auto">
          <a:xfrm rot="429579">
            <a:off x="681067" y="3943465"/>
            <a:ext cx="7150100" cy="1895351"/>
          </a:xfrm>
          <a:custGeom>
            <a:avLst/>
            <a:gdLst>
              <a:gd name="T0" fmla="*/ 0 w 8399"/>
              <a:gd name="T1" fmla="*/ 1807 h 3347"/>
              <a:gd name="T2" fmla="*/ 1877 w 8399"/>
              <a:gd name="T3" fmla="*/ 647 h 3347"/>
              <a:gd name="T4" fmla="*/ 3821 w 8399"/>
              <a:gd name="T5" fmla="*/ 869 h 3347"/>
              <a:gd name="T6" fmla="*/ 6000 w 8399"/>
              <a:gd name="T7" fmla="*/ 7 h 3347"/>
              <a:gd name="T8" fmla="*/ 8399 w 8399"/>
              <a:gd name="T9" fmla="*/ 827 h 3347"/>
              <a:gd name="T10" fmla="*/ 7620 w 8399"/>
              <a:gd name="T11" fmla="*/ 3167 h 3347"/>
              <a:gd name="T12" fmla="*/ 3977 w 8399"/>
              <a:gd name="T13" fmla="*/ 2645 h 3347"/>
              <a:gd name="T14" fmla="*/ 700 w 8399"/>
              <a:gd name="T15" fmla="*/ 3347 h 3347"/>
              <a:gd name="T16" fmla="*/ 0 w 8399"/>
              <a:gd name="T17" fmla="*/ 1807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99" h="3347">
                <a:moveTo>
                  <a:pt x="0" y="1807"/>
                </a:moveTo>
                <a:cubicBezTo>
                  <a:pt x="440" y="1467"/>
                  <a:pt x="1240" y="803"/>
                  <a:pt x="1877" y="647"/>
                </a:cubicBezTo>
                <a:cubicBezTo>
                  <a:pt x="2514" y="491"/>
                  <a:pt x="3134" y="976"/>
                  <a:pt x="3821" y="869"/>
                </a:cubicBezTo>
                <a:cubicBezTo>
                  <a:pt x="4508" y="762"/>
                  <a:pt x="5237" y="14"/>
                  <a:pt x="6000" y="7"/>
                </a:cubicBezTo>
                <a:cubicBezTo>
                  <a:pt x="6763" y="0"/>
                  <a:pt x="7780" y="547"/>
                  <a:pt x="8399" y="827"/>
                </a:cubicBezTo>
                <a:cubicBezTo>
                  <a:pt x="8039" y="1988"/>
                  <a:pt x="7581" y="3205"/>
                  <a:pt x="7620" y="3167"/>
                </a:cubicBezTo>
                <a:cubicBezTo>
                  <a:pt x="6521" y="2805"/>
                  <a:pt x="5140" y="2612"/>
                  <a:pt x="3977" y="2645"/>
                </a:cubicBezTo>
                <a:cubicBezTo>
                  <a:pt x="2814" y="2678"/>
                  <a:pt x="1460" y="3027"/>
                  <a:pt x="700" y="3347"/>
                </a:cubicBezTo>
                <a:cubicBezTo>
                  <a:pt x="700" y="3347"/>
                  <a:pt x="0" y="1807"/>
                  <a:pt x="0" y="1807"/>
                </a:cubicBezTo>
                <a:close/>
              </a:path>
            </a:pathLst>
          </a:custGeom>
          <a:blipFill dpi="0" rotWithShape="1">
            <a:blip r:embed="rId3">
              <a:alphaModFix amt="55000"/>
            </a:blip>
            <a:srcRect/>
            <a:tile tx="0" ty="0" sx="100000" sy="100000" flip="none" algn="tl"/>
          </a:blipFill>
          <a:ln w="9525">
            <a:solidFill>
              <a:srgbClr val="000000"/>
            </a:solidFill>
            <a:round/>
            <a:headEnd/>
            <a:tailEnd/>
          </a:ln>
        </p:spPr>
        <p:txBody>
          <a:bodyPr/>
          <a:lstStyle/>
          <a:p>
            <a:endParaRPr lang="en-GB"/>
          </a:p>
        </p:txBody>
      </p:sp>
      <p:sp>
        <p:nvSpPr>
          <p:cNvPr id="5" name="Freeform 4"/>
          <p:cNvSpPr/>
          <p:nvPr/>
        </p:nvSpPr>
        <p:spPr>
          <a:xfrm>
            <a:off x="1547664" y="6322567"/>
            <a:ext cx="6193972" cy="327405"/>
          </a:xfrm>
          <a:custGeom>
            <a:avLst/>
            <a:gdLst>
              <a:gd name="connsiteX0" fmla="*/ 0 w 6193972"/>
              <a:gd name="connsiteY0" fmla="*/ 327405 h 327405"/>
              <a:gd name="connsiteX1" fmla="*/ 1066800 w 6193972"/>
              <a:gd name="connsiteY1" fmla="*/ 131462 h 327405"/>
              <a:gd name="connsiteX2" fmla="*/ 2307772 w 6193972"/>
              <a:gd name="connsiteY2" fmla="*/ 33491 h 327405"/>
              <a:gd name="connsiteX3" fmla="*/ 3211286 w 6193972"/>
              <a:gd name="connsiteY3" fmla="*/ 11719 h 327405"/>
              <a:gd name="connsiteX4" fmla="*/ 3886200 w 6193972"/>
              <a:gd name="connsiteY4" fmla="*/ 833 h 327405"/>
              <a:gd name="connsiteX5" fmla="*/ 4593772 w 6193972"/>
              <a:gd name="connsiteY5" fmla="*/ 33491 h 327405"/>
              <a:gd name="connsiteX6" fmla="*/ 5344886 w 6193972"/>
              <a:gd name="connsiteY6" fmla="*/ 77033 h 327405"/>
              <a:gd name="connsiteX7" fmla="*/ 5845629 w 6193972"/>
              <a:gd name="connsiteY7" fmla="*/ 153233 h 327405"/>
              <a:gd name="connsiteX8" fmla="*/ 6193972 w 6193972"/>
              <a:gd name="connsiteY8" fmla="*/ 229433 h 32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3972" h="327405">
                <a:moveTo>
                  <a:pt x="0" y="327405"/>
                </a:moveTo>
                <a:cubicBezTo>
                  <a:pt x="341085" y="253926"/>
                  <a:pt x="682171" y="180448"/>
                  <a:pt x="1066800" y="131462"/>
                </a:cubicBezTo>
                <a:cubicBezTo>
                  <a:pt x="1451429" y="82476"/>
                  <a:pt x="1950358" y="53448"/>
                  <a:pt x="2307772" y="33491"/>
                </a:cubicBezTo>
                <a:cubicBezTo>
                  <a:pt x="2665186" y="13534"/>
                  <a:pt x="3211286" y="11719"/>
                  <a:pt x="3211286" y="11719"/>
                </a:cubicBezTo>
                <a:cubicBezTo>
                  <a:pt x="3474357" y="6276"/>
                  <a:pt x="3655786" y="-2796"/>
                  <a:pt x="3886200" y="833"/>
                </a:cubicBezTo>
                <a:cubicBezTo>
                  <a:pt x="4116614" y="4462"/>
                  <a:pt x="4593772" y="33491"/>
                  <a:pt x="4593772" y="33491"/>
                </a:cubicBezTo>
                <a:cubicBezTo>
                  <a:pt x="4836886" y="46191"/>
                  <a:pt x="5136243" y="57076"/>
                  <a:pt x="5344886" y="77033"/>
                </a:cubicBezTo>
                <a:cubicBezTo>
                  <a:pt x="5553529" y="96990"/>
                  <a:pt x="5704115" y="127833"/>
                  <a:pt x="5845629" y="153233"/>
                </a:cubicBezTo>
                <a:cubicBezTo>
                  <a:pt x="5987143" y="178633"/>
                  <a:pt x="6090557" y="204033"/>
                  <a:pt x="6193972" y="229433"/>
                </a:cubicBezTo>
              </a:path>
            </a:pathLst>
          </a:cu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78313" y="5735333"/>
            <a:ext cx="774571" cy="369332"/>
          </a:xfrm>
          <a:prstGeom prst="rect">
            <a:avLst/>
          </a:prstGeom>
          <a:noFill/>
        </p:spPr>
        <p:txBody>
          <a:bodyPr wrap="none" rtlCol="0">
            <a:spAutoFit/>
          </a:bodyPr>
          <a:lstStyle/>
          <a:p>
            <a:r>
              <a:rPr lang="en-GB" b="1" dirty="0" smtClean="0">
                <a:solidFill>
                  <a:schemeClr val="accent6">
                    <a:lumMod val="50000"/>
                  </a:schemeClr>
                </a:solidFill>
                <a:latin typeface="Times" pitchFamily="18" charset="0"/>
              </a:rPr>
              <a:t>Geoid</a:t>
            </a:r>
            <a:endParaRPr lang="en-GB" b="1" dirty="0">
              <a:solidFill>
                <a:schemeClr val="accent6">
                  <a:lumMod val="50000"/>
                </a:schemeClr>
              </a:solidFill>
              <a:latin typeface="Times" pitchFamily="18" charset="0"/>
            </a:endParaRPr>
          </a:p>
        </p:txBody>
      </p:sp>
      <p:sp>
        <p:nvSpPr>
          <p:cNvPr id="8" name="TextBox 7"/>
          <p:cNvSpPr txBox="1"/>
          <p:nvPr/>
        </p:nvSpPr>
        <p:spPr>
          <a:xfrm>
            <a:off x="7250732" y="6488668"/>
            <a:ext cx="981807" cy="369332"/>
          </a:xfrm>
          <a:prstGeom prst="rect">
            <a:avLst/>
          </a:prstGeom>
          <a:noFill/>
        </p:spPr>
        <p:txBody>
          <a:bodyPr wrap="none" rtlCol="0">
            <a:spAutoFit/>
          </a:bodyPr>
          <a:lstStyle/>
          <a:p>
            <a:r>
              <a:rPr lang="en-GB" b="1" dirty="0" smtClean="0">
                <a:solidFill>
                  <a:srgbClr val="0000FF"/>
                </a:solidFill>
              </a:rPr>
              <a:t>Ellipsoid</a:t>
            </a:r>
            <a:endParaRPr lang="en-GB" b="1" dirty="0">
              <a:solidFill>
                <a:srgbClr val="0000FF"/>
              </a:solidFill>
            </a:endParaRPr>
          </a:p>
        </p:txBody>
      </p:sp>
      <p:sp>
        <p:nvSpPr>
          <p:cNvPr id="9" name="TextBox 8"/>
          <p:cNvSpPr txBox="1"/>
          <p:nvPr/>
        </p:nvSpPr>
        <p:spPr>
          <a:xfrm>
            <a:off x="0" y="3565370"/>
            <a:ext cx="1331198" cy="646331"/>
          </a:xfrm>
          <a:prstGeom prst="rect">
            <a:avLst/>
          </a:prstGeom>
          <a:noFill/>
        </p:spPr>
        <p:txBody>
          <a:bodyPr wrap="none" rtlCol="0">
            <a:spAutoFit/>
          </a:bodyPr>
          <a:lstStyle/>
          <a:p>
            <a:r>
              <a:rPr lang="en-GB" dirty="0" smtClean="0"/>
              <a:t>Topographic</a:t>
            </a:r>
          </a:p>
          <a:p>
            <a:r>
              <a:rPr lang="en-GB" dirty="0" smtClean="0"/>
              <a:t>surface</a:t>
            </a:r>
            <a:endParaRPr lang="en-GB" dirty="0"/>
          </a:p>
        </p:txBody>
      </p:sp>
      <p:grpSp>
        <p:nvGrpSpPr>
          <p:cNvPr id="10" name="Group 92"/>
          <p:cNvGrpSpPr>
            <a:grpSpLocks/>
          </p:cNvGrpSpPr>
          <p:nvPr/>
        </p:nvGrpSpPr>
        <p:grpSpPr bwMode="auto">
          <a:xfrm>
            <a:off x="5394115" y="3134270"/>
            <a:ext cx="955749" cy="1093525"/>
            <a:chOff x="2880" y="1352"/>
            <a:chExt cx="1372" cy="2859"/>
          </a:xfrm>
        </p:grpSpPr>
        <p:sp>
          <p:nvSpPr>
            <p:cNvPr id="11" name="Freeform 74"/>
            <p:cNvSpPr>
              <a:spLocks/>
            </p:cNvSpPr>
            <p:nvPr/>
          </p:nvSpPr>
          <p:spPr bwMode="auto">
            <a:xfrm>
              <a:off x="2880" y="1970"/>
              <a:ext cx="1372" cy="2241"/>
            </a:xfrm>
            <a:custGeom>
              <a:avLst/>
              <a:gdLst/>
              <a:ahLst/>
              <a:cxnLst>
                <a:cxn ang="0">
                  <a:pos x="130" y="1243"/>
                </a:cxn>
                <a:cxn ang="0">
                  <a:pos x="115" y="1238"/>
                </a:cxn>
                <a:cxn ang="0">
                  <a:pos x="302" y="663"/>
                </a:cxn>
                <a:cxn ang="0">
                  <a:pos x="293" y="661"/>
                </a:cxn>
                <a:cxn ang="0">
                  <a:pos x="497" y="39"/>
                </a:cxn>
                <a:cxn ang="0">
                  <a:pos x="485" y="39"/>
                </a:cxn>
                <a:cxn ang="0">
                  <a:pos x="485" y="0"/>
                </a:cxn>
                <a:cxn ang="0">
                  <a:pos x="685" y="0"/>
                </a:cxn>
                <a:cxn ang="0">
                  <a:pos x="685" y="39"/>
                </a:cxn>
                <a:cxn ang="0">
                  <a:pos x="673" y="39"/>
                </a:cxn>
                <a:cxn ang="0">
                  <a:pos x="878" y="661"/>
                </a:cxn>
                <a:cxn ang="0">
                  <a:pos x="868" y="663"/>
                </a:cxn>
                <a:cxn ang="0">
                  <a:pos x="1053" y="1238"/>
                </a:cxn>
                <a:cxn ang="0">
                  <a:pos x="1038" y="1243"/>
                </a:cxn>
                <a:cxn ang="0">
                  <a:pos x="1179" y="1670"/>
                </a:cxn>
                <a:cxn ang="0">
                  <a:pos x="1152" y="1680"/>
                </a:cxn>
                <a:cxn ang="0">
                  <a:pos x="1011" y="1253"/>
                </a:cxn>
                <a:cxn ang="0">
                  <a:pos x="996" y="1258"/>
                </a:cxn>
                <a:cxn ang="0">
                  <a:pos x="808" y="683"/>
                </a:cxn>
                <a:cxn ang="0">
                  <a:pos x="799" y="686"/>
                </a:cxn>
                <a:cxn ang="0">
                  <a:pos x="623" y="158"/>
                </a:cxn>
                <a:cxn ang="0">
                  <a:pos x="623" y="708"/>
                </a:cxn>
                <a:cxn ang="0">
                  <a:pos x="611" y="708"/>
                </a:cxn>
                <a:cxn ang="0">
                  <a:pos x="611" y="1312"/>
                </a:cxn>
                <a:cxn ang="0">
                  <a:pos x="594" y="1312"/>
                </a:cxn>
                <a:cxn ang="0">
                  <a:pos x="587" y="1926"/>
                </a:cxn>
                <a:cxn ang="0">
                  <a:pos x="566" y="1926"/>
                </a:cxn>
                <a:cxn ang="0">
                  <a:pos x="567" y="1312"/>
                </a:cxn>
                <a:cxn ang="0">
                  <a:pos x="549" y="1312"/>
                </a:cxn>
                <a:cxn ang="0">
                  <a:pos x="549" y="708"/>
                </a:cxn>
                <a:cxn ang="0">
                  <a:pos x="537" y="708"/>
                </a:cxn>
                <a:cxn ang="0">
                  <a:pos x="537" y="187"/>
                </a:cxn>
                <a:cxn ang="0">
                  <a:pos x="372" y="686"/>
                </a:cxn>
                <a:cxn ang="0">
                  <a:pos x="362" y="683"/>
                </a:cxn>
                <a:cxn ang="0">
                  <a:pos x="172" y="1258"/>
                </a:cxn>
                <a:cxn ang="0">
                  <a:pos x="157" y="1253"/>
                </a:cxn>
                <a:cxn ang="0">
                  <a:pos x="16" y="1680"/>
                </a:cxn>
                <a:cxn ang="0">
                  <a:pos x="0" y="1688"/>
                </a:cxn>
                <a:cxn ang="0">
                  <a:pos x="130" y="1243"/>
                </a:cxn>
              </a:cxnLst>
              <a:rect l="0" t="0" r="r" b="b"/>
              <a:pathLst>
                <a:path w="1179" h="1926">
                  <a:moveTo>
                    <a:pt x="130" y="1243"/>
                  </a:moveTo>
                  <a:lnTo>
                    <a:pt x="115" y="1238"/>
                  </a:lnTo>
                  <a:lnTo>
                    <a:pt x="302" y="663"/>
                  </a:lnTo>
                  <a:lnTo>
                    <a:pt x="293" y="661"/>
                  </a:lnTo>
                  <a:lnTo>
                    <a:pt x="497" y="39"/>
                  </a:lnTo>
                  <a:lnTo>
                    <a:pt x="485" y="39"/>
                  </a:lnTo>
                  <a:lnTo>
                    <a:pt x="485" y="0"/>
                  </a:lnTo>
                  <a:lnTo>
                    <a:pt x="685" y="0"/>
                  </a:lnTo>
                  <a:lnTo>
                    <a:pt x="685" y="39"/>
                  </a:lnTo>
                  <a:lnTo>
                    <a:pt x="673" y="39"/>
                  </a:lnTo>
                  <a:lnTo>
                    <a:pt x="878" y="661"/>
                  </a:lnTo>
                  <a:lnTo>
                    <a:pt x="868" y="663"/>
                  </a:lnTo>
                  <a:lnTo>
                    <a:pt x="1053" y="1238"/>
                  </a:lnTo>
                  <a:lnTo>
                    <a:pt x="1038" y="1243"/>
                  </a:lnTo>
                  <a:lnTo>
                    <a:pt x="1179" y="1670"/>
                  </a:lnTo>
                  <a:lnTo>
                    <a:pt x="1152" y="1680"/>
                  </a:lnTo>
                  <a:lnTo>
                    <a:pt x="1011" y="1253"/>
                  </a:lnTo>
                  <a:lnTo>
                    <a:pt x="996" y="1258"/>
                  </a:lnTo>
                  <a:lnTo>
                    <a:pt x="808" y="683"/>
                  </a:lnTo>
                  <a:lnTo>
                    <a:pt x="799" y="686"/>
                  </a:lnTo>
                  <a:lnTo>
                    <a:pt x="623" y="158"/>
                  </a:lnTo>
                  <a:lnTo>
                    <a:pt x="623" y="708"/>
                  </a:lnTo>
                  <a:lnTo>
                    <a:pt x="611" y="708"/>
                  </a:lnTo>
                  <a:lnTo>
                    <a:pt x="611" y="1312"/>
                  </a:lnTo>
                  <a:lnTo>
                    <a:pt x="594" y="1312"/>
                  </a:lnTo>
                  <a:lnTo>
                    <a:pt x="587" y="1926"/>
                  </a:lnTo>
                  <a:lnTo>
                    <a:pt x="566" y="1926"/>
                  </a:lnTo>
                  <a:lnTo>
                    <a:pt x="567" y="1312"/>
                  </a:lnTo>
                  <a:lnTo>
                    <a:pt x="549" y="1312"/>
                  </a:lnTo>
                  <a:lnTo>
                    <a:pt x="549" y="708"/>
                  </a:lnTo>
                  <a:lnTo>
                    <a:pt x="537" y="708"/>
                  </a:lnTo>
                  <a:lnTo>
                    <a:pt x="537" y="187"/>
                  </a:lnTo>
                  <a:lnTo>
                    <a:pt x="372" y="686"/>
                  </a:lnTo>
                  <a:lnTo>
                    <a:pt x="362" y="683"/>
                  </a:lnTo>
                  <a:lnTo>
                    <a:pt x="172" y="1258"/>
                  </a:lnTo>
                  <a:lnTo>
                    <a:pt x="157" y="1253"/>
                  </a:lnTo>
                  <a:lnTo>
                    <a:pt x="16" y="1680"/>
                  </a:lnTo>
                  <a:lnTo>
                    <a:pt x="0" y="1688"/>
                  </a:lnTo>
                  <a:lnTo>
                    <a:pt x="130" y="1243"/>
                  </a:lnTo>
                  <a:close/>
                </a:path>
              </a:pathLst>
            </a:custGeom>
            <a:solidFill>
              <a:schemeClr val="accent6">
                <a:lumMod val="60000"/>
                <a:lumOff val="40000"/>
              </a:schemeClr>
            </a:solidFill>
            <a:ln w="9525">
              <a:solidFill>
                <a:schemeClr val="tx2"/>
              </a:solidFill>
              <a:round/>
              <a:headEnd/>
              <a:tailEnd/>
            </a:ln>
          </p:spPr>
          <p:txBody>
            <a:bodyPr/>
            <a:lstStyle/>
            <a:p>
              <a:pPr>
                <a:defRPr/>
              </a:pPr>
              <a:endParaRPr lang="en-GB"/>
            </a:p>
          </p:txBody>
        </p:sp>
        <p:grpSp>
          <p:nvGrpSpPr>
            <p:cNvPr id="12" name="Group 75"/>
            <p:cNvGrpSpPr>
              <a:grpSpLocks/>
            </p:cNvGrpSpPr>
            <p:nvPr/>
          </p:nvGrpSpPr>
          <p:grpSpPr bwMode="auto">
            <a:xfrm>
              <a:off x="3373" y="3840"/>
              <a:ext cx="386" cy="129"/>
              <a:chOff x="3382" y="3216"/>
              <a:chExt cx="398" cy="222"/>
            </a:xfrm>
          </p:grpSpPr>
          <p:sp>
            <p:nvSpPr>
              <p:cNvPr id="18" name="Oval 76"/>
              <p:cNvSpPr>
                <a:spLocks noChangeArrowheads="1"/>
              </p:cNvSpPr>
              <p:nvPr/>
            </p:nvSpPr>
            <p:spPr bwMode="auto">
              <a:xfrm>
                <a:off x="3382" y="3216"/>
                <a:ext cx="398" cy="222"/>
              </a:xfrm>
              <a:prstGeom prst="ellipse">
                <a:avLst/>
              </a:prstGeom>
              <a:noFill/>
              <a:ln w="9525">
                <a:solidFill>
                  <a:srgbClr val="FFFFFF"/>
                </a:solidFill>
                <a:round/>
                <a:headEnd/>
                <a:tailEnd/>
              </a:ln>
              <a:effectLst/>
            </p:spPr>
            <p:txBody>
              <a:bodyPr wrap="none" anchor="ctr"/>
              <a:lstStyle/>
              <a:p>
                <a:pPr>
                  <a:defRPr/>
                </a:pPr>
                <a:endParaRPr lang="en-GB"/>
              </a:p>
            </p:txBody>
          </p:sp>
          <p:sp>
            <p:nvSpPr>
              <p:cNvPr id="19" name="Line 77"/>
              <p:cNvSpPr>
                <a:spLocks noChangeShapeType="1"/>
              </p:cNvSpPr>
              <p:nvPr/>
            </p:nvSpPr>
            <p:spPr bwMode="auto">
              <a:xfrm>
                <a:off x="3382" y="3327"/>
                <a:ext cx="398" cy="0"/>
              </a:xfrm>
              <a:prstGeom prst="line">
                <a:avLst/>
              </a:prstGeom>
              <a:noFill/>
              <a:ln w="9525">
                <a:solidFill>
                  <a:srgbClr val="FFFFFF"/>
                </a:solidFill>
                <a:round/>
                <a:headEnd/>
                <a:tailEnd/>
              </a:ln>
              <a:effectLst/>
            </p:spPr>
            <p:txBody>
              <a:bodyPr wrap="none"/>
              <a:lstStyle/>
              <a:p>
                <a:pPr>
                  <a:defRPr/>
                </a:pPr>
                <a:endParaRPr lang="en-GB"/>
              </a:p>
            </p:txBody>
          </p:sp>
          <p:sp>
            <p:nvSpPr>
              <p:cNvPr id="20" name="Line 78"/>
              <p:cNvSpPr>
                <a:spLocks noChangeShapeType="1"/>
              </p:cNvSpPr>
              <p:nvPr/>
            </p:nvSpPr>
            <p:spPr bwMode="auto">
              <a:xfrm>
                <a:off x="3581" y="3216"/>
                <a:ext cx="0" cy="222"/>
              </a:xfrm>
              <a:prstGeom prst="line">
                <a:avLst/>
              </a:prstGeom>
              <a:noFill/>
              <a:ln w="9525">
                <a:solidFill>
                  <a:srgbClr val="FFFFFF"/>
                </a:solidFill>
                <a:round/>
                <a:headEnd/>
                <a:tailEnd/>
              </a:ln>
              <a:effectLst/>
            </p:spPr>
            <p:txBody>
              <a:bodyPr wrap="none"/>
              <a:lstStyle/>
              <a:p>
                <a:pPr>
                  <a:defRPr/>
                </a:pPr>
                <a:endParaRPr lang="en-GB"/>
              </a:p>
            </p:txBody>
          </p:sp>
        </p:grpSp>
        <p:sp>
          <p:nvSpPr>
            <p:cNvPr id="13" name="Rectangle 81"/>
            <p:cNvSpPr>
              <a:spLocks noChangeArrowheads="1"/>
            </p:cNvSpPr>
            <p:nvPr/>
          </p:nvSpPr>
          <p:spPr bwMode="auto">
            <a:xfrm flipH="1">
              <a:off x="3347" y="1874"/>
              <a:ext cx="393" cy="56"/>
            </a:xfrm>
            <a:prstGeom prst="rect">
              <a:avLst/>
            </a:prstGeom>
            <a:solidFill>
              <a:srgbClr val="00B050"/>
            </a:solidFill>
            <a:ln w="9525">
              <a:solidFill>
                <a:schemeClr val="bg2"/>
              </a:solidFill>
              <a:miter lim="800000"/>
              <a:headEnd/>
              <a:tailEnd/>
            </a:ln>
          </p:spPr>
          <p:txBody>
            <a:bodyPr/>
            <a:lstStyle/>
            <a:p>
              <a:pPr>
                <a:defRPr/>
              </a:pPr>
              <a:endParaRPr lang="en-GB"/>
            </a:p>
          </p:txBody>
        </p:sp>
        <p:sp>
          <p:nvSpPr>
            <p:cNvPr id="14" name="Rectangle 82"/>
            <p:cNvSpPr>
              <a:spLocks noChangeArrowheads="1"/>
            </p:cNvSpPr>
            <p:nvPr/>
          </p:nvSpPr>
          <p:spPr bwMode="auto">
            <a:xfrm>
              <a:off x="3392" y="1454"/>
              <a:ext cx="305" cy="320"/>
            </a:xfrm>
            <a:prstGeom prst="rect">
              <a:avLst/>
            </a:prstGeom>
            <a:solidFill>
              <a:srgbClr val="00B050"/>
            </a:solidFill>
            <a:ln w="9525">
              <a:solidFill>
                <a:schemeClr val="bg2"/>
              </a:solidFill>
              <a:miter lim="800000"/>
              <a:headEnd/>
              <a:tailEnd/>
            </a:ln>
            <a:effectLst/>
          </p:spPr>
          <p:txBody>
            <a:bodyPr wrap="none" anchor="ctr"/>
            <a:lstStyle/>
            <a:p>
              <a:pPr>
                <a:defRPr/>
              </a:pPr>
              <a:endParaRPr lang="en-GB"/>
            </a:p>
          </p:txBody>
        </p:sp>
        <p:sp>
          <p:nvSpPr>
            <p:cNvPr id="15" name="Rectangle 83"/>
            <p:cNvSpPr>
              <a:spLocks noChangeArrowheads="1"/>
            </p:cNvSpPr>
            <p:nvPr/>
          </p:nvSpPr>
          <p:spPr bwMode="auto">
            <a:xfrm>
              <a:off x="3347" y="1796"/>
              <a:ext cx="151" cy="54"/>
            </a:xfrm>
            <a:prstGeom prst="rect">
              <a:avLst/>
            </a:prstGeom>
            <a:solidFill>
              <a:srgbClr val="00B050"/>
            </a:solidFill>
            <a:ln w="9525">
              <a:solidFill>
                <a:schemeClr val="bg2"/>
              </a:solidFill>
              <a:miter lim="800000"/>
              <a:headEnd/>
              <a:tailEnd/>
            </a:ln>
            <a:effectLst/>
          </p:spPr>
          <p:txBody>
            <a:bodyPr wrap="none" anchor="ctr"/>
            <a:lstStyle/>
            <a:p>
              <a:pPr>
                <a:defRPr/>
              </a:pPr>
              <a:endParaRPr lang="en-GB"/>
            </a:p>
          </p:txBody>
        </p:sp>
        <p:sp>
          <p:nvSpPr>
            <p:cNvPr id="16" name="Rectangle 84"/>
            <p:cNvSpPr>
              <a:spLocks noChangeArrowheads="1"/>
            </p:cNvSpPr>
            <p:nvPr/>
          </p:nvSpPr>
          <p:spPr bwMode="auto">
            <a:xfrm>
              <a:off x="3588" y="1796"/>
              <a:ext cx="152" cy="54"/>
            </a:xfrm>
            <a:prstGeom prst="rect">
              <a:avLst/>
            </a:prstGeom>
            <a:solidFill>
              <a:srgbClr val="00B050"/>
            </a:solidFill>
            <a:ln w="9525">
              <a:solidFill>
                <a:schemeClr val="bg2"/>
              </a:solidFill>
              <a:miter lim="800000"/>
              <a:headEnd/>
              <a:tailEnd/>
            </a:ln>
            <a:effectLst/>
          </p:spPr>
          <p:txBody>
            <a:bodyPr wrap="none" anchor="ctr"/>
            <a:lstStyle/>
            <a:p>
              <a:pPr>
                <a:defRPr/>
              </a:pPr>
              <a:endParaRPr lang="en-GB"/>
            </a:p>
          </p:txBody>
        </p:sp>
        <p:sp>
          <p:nvSpPr>
            <p:cNvPr id="17" name="Rectangle 91"/>
            <p:cNvSpPr>
              <a:spLocks noChangeArrowheads="1"/>
            </p:cNvSpPr>
            <p:nvPr/>
          </p:nvSpPr>
          <p:spPr bwMode="auto">
            <a:xfrm>
              <a:off x="3488" y="1352"/>
              <a:ext cx="112" cy="88"/>
            </a:xfrm>
            <a:prstGeom prst="rect">
              <a:avLst/>
            </a:prstGeom>
            <a:solidFill>
              <a:srgbClr val="00B050"/>
            </a:solidFill>
            <a:ln w="9525" algn="ctr">
              <a:solidFill>
                <a:schemeClr val="tx1"/>
              </a:solidFill>
              <a:miter lim="800000"/>
              <a:headEnd/>
              <a:tailEnd/>
            </a:ln>
            <a:effectLst/>
          </p:spPr>
          <p:txBody>
            <a:bodyPr wrap="none" anchor="ctr"/>
            <a:lstStyle/>
            <a:p>
              <a:pPr>
                <a:defRPr/>
              </a:pPr>
              <a:endParaRPr lang="en-US">
                <a:solidFill>
                  <a:srgbClr val="FFCC00"/>
                </a:solidFill>
                <a:effectLst>
                  <a:outerShdw blurRad="38100" dist="38100" dir="2700000" algn="tl">
                    <a:srgbClr val="000000"/>
                  </a:outerShdw>
                </a:effectLst>
              </a:endParaRPr>
            </a:p>
          </p:txBody>
        </p:sp>
      </p:grpSp>
      <p:sp>
        <p:nvSpPr>
          <p:cNvPr id="21" name="Freeform 20"/>
          <p:cNvSpPr/>
          <p:nvPr/>
        </p:nvSpPr>
        <p:spPr>
          <a:xfrm rot="625213">
            <a:off x="2898106" y="4059993"/>
            <a:ext cx="4876342" cy="449610"/>
          </a:xfrm>
          <a:custGeom>
            <a:avLst/>
            <a:gdLst>
              <a:gd name="connsiteX0" fmla="*/ 0 w 6596743"/>
              <a:gd name="connsiteY0" fmla="*/ 533400 h 533400"/>
              <a:gd name="connsiteX1" fmla="*/ 457200 w 6596743"/>
              <a:gd name="connsiteY1" fmla="*/ 391885 h 533400"/>
              <a:gd name="connsiteX2" fmla="*/ 751114 w 6596743"/>
              <a:gd name="connsiteY2" fmla="*/ 315685 h 533400"/>
              <a:gd name="connsiteX3" fmla="*/ 1186543 w 6596743"/>
              <a:gd name="connsiteY3" fmla="*/ 228600 h 533400"/>
              <a:gd name="connsiteX4" fmla="*/ 1774372 w 6596743"/>
              <a:gd name="connsiteY4" fmla="*/ 119742 h 533400"/>
              <a:gd name="connsiteX5" fmla="*/ 2286000 w 6596743"/>
              <a:gd name="connsiteY5" fmla="*/ 54428 h 533400"/>
              <a:gd name="connsiteX6" fmla="*/ 2710543 w 6596743"/>
              <a:gd name="connsiteY6" fmla="*/ 32657 h 533400"/>
              <a:gd name="connsiteX7" fmla="*/ 3178629 w 6596743"/>
              <a:gd name="connsiteY7" fmla="*/ 0 h 533400"/>
              <a:gd name="connsiteX8" fmla="*/ 3624943 w 6596743"/>
              <a:gd name="connsiteY8" fmla="*/ 10885 h 533400"/>
              <a:gd name="connsiteX9" fmla="*/ 4354286 w 6596743"/>
              <a:gd name="connsiteY9" fmla="*/ 43542 h 533400"/>
              <a:gd name="connsiteX10" fmla="*/ 4898572 w 6596743"/>
              <a:gd name="connsiteY10" fmla="*/ 119742 h 533400"/>
              <a:gd name="connsiteX11" fmla="*/ 5421086 w 6596743"/>
              <a:gd name="connsiteY11" fmla="*/ 174171 h 533400"/>
              <a:gd name="connsiteX12" fmla="*/ 5878286 w 6596743"/>
              <a:gd name="connsiteY12" fmla="*/ 272142 h 533400"/>
              <a:gd name="connsiteX13" fmla="*/ 6172200 w 6596743"/>
              <a:gd name="connsiteY13" fmla="*/ 304800 h 533400"/>
              <a:gd name="connsiteX14" fmla="*/ 6596743 w 6596743"/>
              <a:gd name="connsiteY14" fmla="*/ 424542 h 533400"/>
              <a:gd name="connsiteX0" fmla="*/ 0 w 6172200"/>
              <a:gd name="connsiteY0" fmla="*/ 533400 h 533400"/>
              <a:gd name="connsiteX1" fmla="*/ 457200 w 6172200"/>
              <a:gd name="connsiteY1" fmla="*/ 391885 h 533400"/>
              <a:gd name="connsiteX2" fmla="*/ 751114 w 6172200"/>
              <a:gd name="connsiteY2" fmla="*/ 315685 h 533400"/>
              <a:gd name="connsiteX3" fmla="*/ 1186543 w 6172200"/>
              <a:gd name="connsiteY3" fmla="*/ 228600 h 533400"/>
              <a:gd name="connsiteX4" fmla="*/ 1774372 w 6172200"/>
              <a:gd name="connsiteY4" fmla="*/ 119742 h 533400"/>
              <a:gd name="connsiteX5" fmla="*/ 2286000 w 6172200"/>
              <a:gd name="connsiteY5" fmla="*/ 54428 h 533400"/>
              <a:gd name="connsiteX6" fmla="*/ 2710543 w 6172200"/>
              <a:gd name="connsiteY6" fmla="*/ 32657 h 533400"/>
              <a:gd name="connsiteX7" fmla="*/ 3178629 w 6172200"/>
              <a:gd name="connsiteY7" fmla="*/ 0 h 533400"/>
              <a:gd name="connsiteX8" fmla="*/ 3624943 w 6172200"/>
              <a:gd name="connsiteY8" fmla="*/ 10885 h 533400"/>
              <a:gd name="connsiteX9" fmla="*/ 4354286 w 6172200"/>
              <a:gd name="connsiteY9" fmla="*/ 43542 h 533400"/>
              <a:gd name="connsiteX10" fmla="*/ 4898572 w 6172200"/>
              <a:gd name="connsiteY10" fmla="*/ 119742 h 533400"/>
              <a:gd name="connsiteX11" fmla="*/ 5421086 w 6172200"/>
              <a:gd name="connsiteY11" fmla="*/ 174171 h 533400"/>
              <a:gd name="connsiteX12" fmla="*/ 5878286 w 6172200"/>
              <a:gd name="connsiteY12" fmla="*/ 272142 h 533400"/>
              <a:gd name="connsiteX13" fmla="*/ 6172200 w 6172200"/>
              <a:gd name="connsiteY13" fmla="*/ 304800 h 533400"/>
              <a:gd name="connsiteX0" fmla="*/ 0 w 6172200"/>
              <a:gd name="connsiteY0" fmla="*/ 533400 h 533400"/>
              <a:gd name="connsiteX1" fmla="*/ 457200 w 6172200"/>
              <a:gd name="connsiteY1" fmla="*/ 391885 h 533400"/>
              <a:gd name="connsiteX2" fmla="*/ 751114 w 6172200"/>
              <a:gd name="connsiteY2" fmla="*/ 315685 h 533400"/>
              <a:gd name="connsiteX3" fmla="*/ 1186543 w 6172200"/>
              <a:gd name="connsiteY3" fmla="*/ 228600 h 533400"/>
              <a:gd name="connsiteX4" fmla="*/ 1774372 w 6172200"/>
              <a:gd name="connsiteY4" fmla="*/ 119742 h 533400"/>
              <a:gd name="connsiteX5" fmla="*/ 2286000 w 6172200"/>
              <a:gd name="connsiteY5" fmla="*/ 54428 h 533400"/>
              <a:gd name="connsiteX6" fmla="*/ 2710543 w 6172200"/>
              <a:gd name="connsiteY6" fmla="*/ 32657 h 533400"/>
              <a:gd name="connsiteX7" fmla="*/ 3178629 w 6172200"/>
              <a:gd name="connsiteY7" fmla="*/ 0 h 533400"/>
              <a:gd name="connsiteX8" fmla="*/ 3624943 w 6172200"/>
              <a:gd name="connsiteY8" fmla="*/ 10885 h 533400"/>
              <a:gd name="connsiteX9" fmla="*/ 4354286 w 6172200"/>
              <a:gd name="connsiteY9" fmla="*/ 43542 h 533400"/>
              <a:gd name="connsiteX10" fmla="*/ 4898572 w 6172200"/>
              <a:gd name="connsiteY10" fmla="*/ 119742 h 533400"/>
              <a:gd name="connsiteX11" fmla="*/ 5421086 w 6172200"/>
              <a:gd name="connsiteY11" fmla="*/ 174171 h 533400"/>
              <a:gd name="connsiteX12" fmla="*/ 6172200 w 6172200"/>
              <a:gd name="connsiteY12" fmla="*/ 304800 h 533400"/>
              <a:gd name="connsiteX0" fmla="*/ 0 w 5421086"/>
              <a:gd name="connsiteY0" fmla="*/ 533400 h 533400"/>
              <a:gd name="connsiteX1" fmla="*/ 457200 w 5421086"/>
              <a:gd name="connsiteY1" fmla="*/ 391885 h 533400"/>
              <a:gd name="connsiteX2" fmla="*/ 751114 w 5421086"/>
              <a:gd name="connsiteY2" fmla="*/ 315685 h 533400"/>
              <a:gd name="connsiteX3" fmla="*/ 1186543 w 5421086"/>
              <a:gd name="connsiteY3" fmla="*/ 228600 h 533400"/>
              <a:gd name="connsiteX4" fmla="*/ 1774372 w 5421086"/>
              <a:gd name="connsiteY4" fmla="*/ 119742 h 533400"/>
              <a:gd name="connsiteX5" fmla="*/ 2286000 w 5421086"/>
              <a:gd name="connsiteY5" fmla="*/ 54428 h 533400"/>
              <a:gd name="connsiteX6" fmla="*/ 2710543 w 5421086"/>
              <a:gd name="connsiteY6" fmla="*/ 32657 h 533400"/>
              <a:gd name="connsiteX7" fmla="*/ 3178629 w 5421086"/>
              <a:gd name="connsiteY7" fmla="*/ 0 h 533400"/>
              <a:gd name="connsiteX8" fmla="*/ 3624943 w 5421086"/>
              <a:gd name="connsiteY8" fmla="*/ 10885 h 533400"/>
              <a:gd name="connsiteX9" fmla="*/ 4354286 w 5421086"/>
              <a:gd name="connsiteY9" fmla="*/ 43542 h 533400"/>
              <a:gd name="connsiteX10" fmla="*/ 4898572 w 5421086"/>
              <a:gd name="connsiteY10" fmla="*/ 119742 h 533400"/>
              <a:gd name="connsiteX11" fmla="*/ 5421086 w 5421086"/>
              <a:gd name="connsiteY11" fmla="*/ 1741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1086" h="533400">
                <a:moveTo>
                  <a:pt x="0" y="533400"/>
                </a:moveTo>
                <a:lnTo>
                  <a:pt x="457200" y="391885"/>
                </a:lnTo>
                <a:cubicBezTo>
                  <a:pt x="582386" y="355599"/>
                  <a:pt x="629557" y="342899"/>
                  <a:pt x="751114" y="315685"/>
                </a:cubicBezTo>
                <a:cubicBezTo>
                  <a:pt x="872671" y="288471"/>
                  <a:pt x="1186543" y="228600"/>
                  <a:pt x="1186543" y="228600"/>
                </a:cubicBezTo>
                <a:cubicBezTo>
                  <a:pt x="1357086" y="195943"/>
                  <a:pt x="1591129" y="148771"/>
                  <a:pt x="1774372" y="119742"/>
                </a:cubicBezTo>
                <a:cubicBezTo>
                  <a:pt x="1957615" y="90713"/>
                  <a:pt x="2129972" y="68942"/>
                  <a:pt x="2286000" y="54428"/>
                </a:cubicBezTo>
                <a:cubicBezTo>
                  <a:pt x="2442028" y="39914"/>
                  <a:pt x="2710543" y="32657"/>
                  <a:pt x="2710543" y="32657"/>
                </a:cubicBezTo>
                <a:cubicBezTo>
                  <a:pt x="2859314" y="23586"/>
                  <a:pt x="3026229" y="3629"/>
                  <a:pt x="3178629" y="0"/>
                </a:cubicBezTo>
                <a:lnTo>
                  <a:pt x="3624943" y="10885"/>
                </a:lnTo>
                <a:cubicBezTo>
                  <a:pt x="3820886" y="18142"/>
                  <a:pt x="4142015" y="25399"/>
                  <a:pt x="4354286" y="43542"/>
                </a:cubicBezTo>
                <a:cubicBezTo>
                  <a:pt x="4566557" y="61685"/>
                  <a:pt x="4720772" y="97971"/>
                  <a:pt x="4898572" y="119742"/>
                </a:cubicBezTo>
                <a:cubicBezTo>
                  <a:pt x="5076372" y="141513"/>
                  <a:pt x="5208815" y="143328"/>
                  <a:pt x="5421086" y="174171"/>
                </a:cubicBezTo>
              </a:path>
            </a:pathLst>
          </a:cu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a:endCxn id="28" idx="10"/>
          </p:cNvCxnSpPr>
          <p:nvPr/>
        </p:nvCxnSpPr>
        <p:spPr>
          <a:xfrm flipH="1">
            <a:off x="5849031" y="4112533"/>
            <a:ext cx="475" cy="164639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46203" y="3817220"/>
            <a:ext cx="1443216" cy="923330"/>
          </a:xfrm>
          <a:prstGeom prst="rect">
            <a:avLst/>
          </a:prstGeom>
          <a:noFill/>
        </p:spPr>
        <p:txBody>
          <a:bodyPr wrap="none" rtlCol="0">
            <a:spAutoFit/>
          </a:bodyPr>
          <a:lstStyle/>
          <a:p>
            <a:r>
              <a:rPr lang="en-GB" dirty="0" smtClean="0"/>
              <a:t>Local level</a:t>
            </a:r>
          </a:p>
          <a:p>
            <a:r>
              <a:rPr lang="en-GB" dirty="0" smtClean="0"/>
              <a:t>Equipotential</a:t>
            </a:r>
          </a:p>
          <a:p>
            <a:r>
              <a:rPr lang="en-GB" dirty="0" smtClean="0"/>
              <a:t>surface</a:t>
            </a:r>
            <a:endParaRPr lang="en-GB" dirty="0"/>
          </a:p>
        </p:txBody>
      </p:sp>
      <p:cxnSp>
        <p:nvCxnSpPr>
          <p:cNvPr id="25" name="Straight Connector 24"/>
          <p:cNvCxnSpPr/>
          <p:nvPr/>
        </p:nvCxnSpPr>
        <p:spPr>
          <a:xfrm>
            <a:off x="5887315" y="4147742"/>
            <a:ext cx="39358" cy="2174825"/>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827585" y="5355654"/>
            <a:ext cx="6818110" cy="924985"/>
          </a:xfrm>
          <a:custGeom>
            <a:avLst/>
            <a:gdLst>
              <a:gd name="connsiteX0" fmla="*/ 0 w 6444343"/>
              <a:gd name="connsiteY0" fmla="*/ 130745 h 849202"/>
              <a:gd name="connsiteX1" fmla="*/ 293915 w 6444343"/>
              <a:gd name="connsiteY1" fmla="*/ 98088 h 849202"/>
              <a:gd name="connsiteX2" fmla="*/ 838200 w 6444343"/>
              <a:gd name="connsiteY2" fmla="*/ 11002 h 849202"/>
              <a:gd name="connsiteX3" fmla="*/ 1273629 w 6444343"/>
              <a:gd name="connsiteY3" fmla="*/ 32774 h 849202"/>
              <a:gd name="connsiteX4" fmla="*/ 1567543 w 6444343"/>
              <a:gd name="connsiteY4" fmla="*/ 116 h 849202"/>
              <a:gd name="connsiteX5" fmla="*/ 2057400 w 6444343"/>
              <a:gd name="connsiteY5" fmla="*/ 21888 h 849202"/>
              <a:gd name="connsiteX6" fmla="*/ 2525486 w 6444343"/>
              <a:gd name="connsiteY6" fmla="*/ 21888 h 849202"/>
              <a:gd name="connsiteX7" fmla="*/ 2960915 w 6444343"/>
              <a:gd name="connsiteY7" fmla="*/ 65431 h 849202"/>
              <a:gd name="connsiteX8" fmla="*/ 3733800 w 6444343"/>
              <a:gd name="connsiteY8" fmla="*/ 152516 h 849202"/>
              <a:gd name="connsiteX9" fmla="*/ 4354286 w 6444343"/>
              <a:gd name="connsiteY9" fmla="*/ 261374 h 849202"/>
              <a:gd name="connsiteX10" fmla="*/ 4746172 w 6444343"/>
              <a:gd name="connsiteY10" fmla="*/ 370231 h 849202"/>
              <a:gd name="connsiteX11" fmla="*/ 5214258 w 6444343"/>
              <a:gd name="connsiteY11" fmla="*/ 489974 h 849202"/>
              <a:gd name="connsiteX12" fmla="*/ 5802086 w 6444343"/>
              <a:gd name="connsiteY12" fmla="*/ 653259 h 849202"/>
              <a:gd name="connsiteX13" fmla="*/ 6139543 w 6444343"/>
              <a:gd name="connsiteY13" fmla="*/ 762116 h 849202"/>
              <a:gd name="connsiteX14" fmla="*/ 6444343 w 6444343"/>
              <a:gd name="connsiteY14" fmla="*/ 849202 h 84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4343" h="849202">
                <a:moveTo>
                  <a:pt x="0" y="130745"/>
                </a:moveTo>
                <a:cubicBezTo>
                  <a:pt x="77107" y="124395"/>
                  <a:pt x="154215" y="118045"/>
                  <a:pt x="293915" y="98088"/>
                </a:cubicBezTo>
                <a:cubicBezTo>
                  <a:pt x="433615" y="78131"/>
                  <a:pt x="674914" y="21888"/>
                  <a:pt x="838200" y="11002"/>
                </a:cubicBezTo>
                <a:cubicBezTo>
                  <a:pt x="1001486" y="116"/>
                  <a:pt x="1152072" y="34588"/>
                  <a:pt x="1273629" y="32774"/>
                </a:cubicBezTo>
                <a:cubicBezTo>
                  <a:pt x="1395186" y="30960"/>
                  <a:pt x="1436915" y="1930"/>
                  <a:pt x="1567543" y="116"/>
                </a:cubicBezTo>
                <a:cubicBezTo>
                  <a:pt x="1698171" y="-1698"/>
                  <a:pt x="1897743" y="18259"/>
                  <a:pt x="2057400" y="21888"/>
                </a:cubicBezTo>
                <a:cubicBezTo>
                  <a:pt x="2217057" y="25517"/>
                  <a:pt x="2374900" y="14631"/>
                  <a:pt x="2525486" y="21888"/>
                </a:cubicBezTo>
                <a:cubicBezTo>
                  <a:pt x="2676072" y="29145"/>
                  <a:pt x="2960915" y="65431"/>
                  <a:pt x="2960915" y="65431"/>
                </a:cubicBezTo>
                <a:cubicBezTo>
                  <a:pt x="3162301" y="87202"/>
                  <a:pt x="3501572" y="119859"/>
                  <a:pt x="3733800" y="152516"/>
                </a:cubicBezTo>
                <a:cubicBezTo>
                  <a:pt x="3966028" y="185173"/>
                  <a:pt x="4185557" y="225088"/>
                  <a:pt x="4354286" y="261374"/>
                </a:cubicBezTo>
                <a:cubicBezTo>
                  <a:pt x="4523015" y="297660"/>
                  <a:pt x="4602843" y="332131"/>
                  <a:pt x="4746172" y="370231"/>
                </a:cubicBezTo>
                <a:cubicBezTo>
                  <a:pt x="4889501" y="408331"/>
                  <a:pt x="5214258" y="489974"/>
                  <a:pt x="5214258" y="489974"/>
                </a:cubicBezTo>
                <a:lnTo>
                  <a:pt x="5802086" y="653259"/>
                </a:lnTo>
                <a:cubicBezTo>
                  <a:pt x="5956300" y="698616"/>
                  <a:pt x="6032500" y="729459"/>
                  <a:pt x="6139543" y="762116"/>
                </a:cubicBezTo>
                <a:cubicBezTo>
                  <a:pt x="6246586" y="794773"/>
                  <a:pt x="6345464" y="821987"/>
                  <a:pt x="6444343" y="849202"/>
                </a:cubicBezTo>
              </a:path>
            </a:pathLst>
          </a:cu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5318258" y="4740550"/>
                <a:ext cx="43582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𝐻</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318258" y="4740550"/>
                <a:ext cx="435824" cy="400110"/>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883270" y="4925216"/>
                <a:ext cx="38940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h</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5883270" y="4925216"/>
                <a:ext cx="389402" cy="400110"/>
              </a:xfrm>
              <a:prstGeom prst="rect">
                <a:avLst/>
              </a:prstGeom>
              <a:blipFill rotWithShape="1">
                <a:blip r:embed="rId5"/>
                <a:stretch>
                  <a:fillRect/>
                </a:stretch>
              </a:blipFill>
            </p:spPr>
            <p:txBody>
              <a:bodyPr/>
              <a:lstStyle/>
              <a:p>
                <a:r>
                  <a:rPr lang="en-GB">
                    <a:noFill/>
                  </a:rPr>
                  <a:t> </a:t>
                </a:r>
              </a:p>
            </p:txBody>
          </p:sp>
        </mc:Fallback>
      </mc:AlternateContent>
      <p:cxnSp>
        <p:nvCxnSpPr>
          <p:cNvPr id="35" name="Straight Arrow Connector 34"/>
          <p:cNvCxnSpPr/>
          <p:nvPr/>
        </p:nvCxnSpPr>
        <p:spPr>
          <a:xfrm>
            <a:off x="5750779" y="5818146"/>
            <a:ext cx="0" cy="504421"/>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48064" y="5818146"/>
            <a:ext cx="7352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5345826" y="5885690"/>
                <a:ext cx="43794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a:rPr>
                        <m:t>𝑵</m:t>
                      </m:r>
                    </m:oMath>
                  </m:oMathPara>
                </a14:m>
                <a:endParaRPr lang="en-GB" sz="20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5345826" y="5885690"/>
                <a:ext cx="437940" cy="400110"/>
              </a:xfrm>
              <a:prstGeom prst="rect">
                <a:avLst/>
              </a:prstGeom>
              <a:blipFill rotWithShape="1">
                <a:blip r:embed="rId6"/>
                <a:stretch>
                  <a:fillRect/>
                </a:stretch>
              </a:blipFill>
            </p:spPr>
            <p:txBody>
              <a:bodyPr/>
              <a:lstStyle/>
              <a:p>
                <a:r>
                  <a:rPr lang="en-GB">
                    <a:noFill/>
                  </a:rPr>
                  <a:t> </a:t>
                </a:r>
              </a:p>
            </p:txBody>
          </p:sp>
        </mc:Fallback>
      </mc:AlternateContent>
      <p:cxnSp>
        <p:nvCxnSpPr>
          <p:cNvPr id="42" name="Curved Connector 41"/>
          <p:cNvCxnSpPr/>
          <p:nvPr/>
        </p:nvCxnSpPr>
        <p:spPr>
          <a:xfrm rot="10800000" flipV="1">
            <a:off x="879096" y="5445224"/>
            <a:ext cx="596561" cy="457758"/>
          </a:xfrm>
          <a:prstGeom prst="curvedConnector3">
            <a:avLst>
              <a:gd name="adj1" fmla="val 50000"/>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76056" y="4135234"/>
            <a:ext cx="929153" cy="12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16200000" flipH="1">
            <a:off x="889500" y="4011625"/>
            <a:ext cx="389022" cy="175507"/>
          </a:xfrm>
          <a:prstGeom prst="curvedConnector4">
            <a:avLst>
              <a:gd name="adj1" fmla="val 26265"/>
              <a:gd name="adj2" fmla="val -58243"/>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5400000">
            <a:off x="7511254" y="4098968"/>
            <a:ext cx="423226" cy="397077"/>
          </a:xfrm>
          <a:prstGeom prst="curvedConnector3">
            <a:avLst>
              <a:gd name="adj1" fmla="val 50000"/>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8E46DEE-15D5-4039-836C-0562E02347E2}" type="slidenum">
              <a:rPr lang="en-GB" smtClean="0"/>
              <a:pPr/>
              <a:t>38</a:t>
            </a:fld>
            <a:endParaRPr lang="en-GB"/>
          </a:p>
        </p:txBody>
      </p:sp>
    </p:spTree>
    <p:extLst>
      <p:ext uri="{BB962C8B-B14F-4D97-AF65-F5344CB8AC3E}">
        <p14:creationId xmlns:p14="http://schemas.microsoft.com/office/powerpoint/2010/main" val="3711991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71600" y="44624"/>
            <a:ext cx="7162800" cy="936104"/>
          </a:xfrm>
          <a:noFill/>
          <a:ln/>
        </p:spPr>
        <p:txBody>
          <a:bodyPr/>
          <a:lstStyle/>
          <a:p>
            <a:r>
              <a:rPr lang="en-GB" dirty="0" smtClean="0">
                <a:solidFill>
                  <a:srgbClr val="FFFF00"/>
                </a:solidFill>
                <a:latin typeface="Times" pitchFamily="18" charset="0"/>
              </a:rPr>
              <a:t>GPS Antennas</a:t>
            </a:r>
            <a:endParaRPr lang="en-GB" dirty="0">
              <a:solidFill>
                <a:srgbClr val="FFFF00"/>
              </a:solidFill>
              <a:latin typeface="Times" pitchFamily="18" charset="0"/>
            </a:endParaRPr>
          </a:p>
        </p:txBody>
      </p:sp>
      <p:sp>
        <p:nvSpPr>
          <p:cNvPr id="7171" name="Rectangle 3"/>
          <p:cNvSpPr>
            <a:spLocks noGrp="1" noChangeArrowheads="1"/>
          </p:cNvSpPr>
          <p:nvPr>
            <p:ph type="body" idx="1"/>
          </p:nvPr>
        </p:nvSpPr>
        <p:spPr>
          <a:xfrm>
            <a:off x="-252536" y="1037641"/>
            <a:ext cx="7162800" cy="4114800"/>
          </a:xfrm>
          <a:noFill/>
          <a:ln/>
        </p:spPr>
        <p:txBody>
          <a:bodyPr>
            <a:normAutofit fontScale="70000" lnSpcReduction="20000"/>
          </a:bodyPr>
          <a:lstStyle/>
          <a:p>
            <a:pPr lvl="1"/>
            <a:r>
              <a:rPr lang="en-GB" dirty="0">
                <a:solidFill>
                  <a:schemeClr val="bg1"/>
                </a:solidFill>
                <a:latin typeface="Times" pitchFamily="18" charset="0"/>
              </a:rPr>
              <a:t>Antenna types</a:t>
            </a:r>
          </a:p>
          <a:p>
            <a:pPr lvl="2"/>
            <a:r>
              <a:rPr lang="en-GB" dirty="0">
                <a:solidFill>
                  <a:schemeClr val="bg1"/>
                </a:solidFill>
                <a:latin typeface="Times" pitchFamily="18" charset="0"/>
              </a:rPr>
              <a:t>single or dual frequency</a:t>
            </a:r>
          </a:p>
          <a:p>
            <a:pPr lvl="2"/>
            <a:r>
              <a:rPr lang="en-GB" dirty="0">
                <a:solidFill>
                  <a:schemeClr val="bg1"/>
                </a:solidFill>
                <a:latin typeface="Times" pitchFamily="18" charset="0"/>
              </a:rPr>
              <a:t>Helical (bulky) or </a:t>
            </a:r>
            <a:r>
              <a:rPr lang="en-GB" dirty="0" err="1">
                <a:solidFill>
                  <a:schemeClr val="bg1"/>
                </a:solidFill>
                <a:latin typeface="Times" pitchFamily="18" charset="0"/>
              </a:rPr>
              <a:t>microstrip</a:t>
            </a:r>
            <a:r>
              <a:rPr lang="en-GB" dirty="0">
                <a:solidFill>
                  <a:schemeClr val="bg1"/>
                </a:solidFill>
                <a:latin typeface="Times" pitchFamily="18" charset="0"/>
              </a:rPr>
              <a:t> (flat)</a:t>
            </a:r>
          </a:p>
          <a:p>
            <a:pPr lvl="1"/>
            <a:r>
              <a:rPr lang="en-GB" dirty="0">
                <a:solidFill>
                  <a:schemeClr val="bg1"/>
                </a:solidFill>
                <a:latin typeface="Times" pitchFamily="18" charset="0"/>
              </a:rPr>
              <a:t>Backplanes</a:t>
            </a:r>
          </a:p>
          <a:p>
            <a:pPr lvl="2"/>
            <a:r>
              <a:rPr lang="en-GB" dirty="0">
                <a:solidFill>
                  <a:schemeClr val="bg1"/>
                </a:solidFill>
                <a:latin typeface="Times" pitchFamily="18" charset="0"/>
              </a:rPr>
              <a:t>antenna often bolted down on top of a backplane</a:t>
            </a:r>
          </a:p>
          <a:p>
            <a:pPr lvl="2"/>
            <a:r>
              <a:rPr lang="en-GB" dirty="0">
                <a:solidFill>
                  <a:schemeClr val="bg1"/>
                </a:solidFill>
                <a:latin typeface="Times" pitchFamily="18" charset="0"/>
              </a:rPr>
              <a:t>to reduce </a:t>
            </a:r>
            <a:r>
              <a:rPr lang="en-GB" dirty="0" smtClean="0">
                <a:solidFill>
                  <a:schemeClr val="bg1"/>
                </a:solidFill>
                <a:latin typeface="Times" pitchFamily="18" charset="0"/>
              </a:rPr>
              <a:t>multi-</a:t>
            </a:r>
            <a:r>
              <a:rPr lang="en-GB" dirty="0" err="1" smtClean="0">
                <a:solidFill>
                  <a:schemeClr val="bg1"/>
                </a:solidFill>
                <a:latin typeface="Times" pitchFamily="18" charset="0"/>
              </a:rPr>
              <a:t>pathing</a:t>
            </a:r>
            <a:endParaRPr lang="en-GB" dirty="0">
              <a:solidFill>
                <a:schemeClr val="bg1"/>
              </a:solidFill>
              <a:latin typeface="Times" pitchFamily="18" charset="0"/>
            </a:endParaRPr>
          </a:p>
          <a:p>
            <a:pPr lvl="2"/>
            <a:r>
              <a:rPr lang="en-GB" dirty="0">
                <a:solidFill>
                  <a:schemeClr val="bg1"/>
                </a:solidFill>
                <a:latin typeface="Times" pitchFamily="18" charset="0"/>
              </a:rPr>
              <a:t>can be a large metallic disc</a:t>
            </a:r>
          </a:p>
          <a:p>
            <a:pPr lvl="2"/>
            <a:r>
              <a:rPr lang="en-GB" dirty="0">
                <a:solidFill>
                  <a:schemeClr val="bg1"/>
                </a:solidFill>
                <a:latin typeface="Times" pitchFamily="18" charset="0"/>
              </a:rPr>
              <a:t>can be a “choke ring”</a:t>
            </a:r>
          </a:p>
          <a:p>
            <a:pPr lvl="1"/>
            <a:r>
              <a:rPr lang="en-GB" dirty="0">
                <a:solidFill>
                  <a:schemeClr val="bg1"/>
                </a:solidFill>
                <a:latin typeface="Times" pitchFamily="18" charset="0"/>
              </a:rPr>
              <a:t>Size/Portability</a:t>
            </a:r>
          </a:p>
          <a:p>
            <a:pPr lvl="2"/>
            <a:r>
              <a:rPr lang="en-GB" dirty="0">
                <a:solidFill>
                  <a:schemeClr val="bg1"/>
                </a:solidFill>
                <a:latin typeface="Times" pitchFamily="18" charset="0"/>
              </a:rPr>
              <a:t>Backplanes are obviously heavier and larger</a:t>
            </a:r>
          </a:p>
          <a:p>
            <a:pPr lvl="2"/>
            <a:r>
              <a:rPr lang="en-GB" dirty="0">
                <a:solidFill>
                  <a:schemeClr val="bg1"/>
                </a:solidFill>
                <a:latin typeface="Times" pitchFamily="18" charset="0"/>
              </a:rPr>
              <a:t>Antennas can be </a:t>
            </a:r>
          </a:p>
          <a:p>
            <a:pPr lvl="3"/>
            <a:r>
              <a:rPr lang="en-GB" dirty="0">
                <a:solidFill>
                  <a:schemeClr val="bg1"/>
                </a:solidFill>
                <a:latin typeface="Times" pitchFamily="18" charset="0"/>
              </a:rPr>
              <a:t>mounted on ground (reduce multipath)</a:t>
            </a:r>
          </a:p>
          <a:p>
            <a:pPr lvl="3"/>
            <a:r>
              <a:rPr lang="en-GB" dirty="0">
                <a:solidFill>
                  <a:schemeClr val="bg1"/>
                </a:solidFill>
                <a:latin typeface="Times" pitchFamily="18" charset="0"/>
              </a:rPr>
              <a:t>placed on tripod (improve horizon)</a:t>
            </a:r>
          </a:p>
          <a:p>
            <a:pPr lvl="3"/>
            <a:r>
              <a:rPr lang="en-GB" dirty="0">
                <a:solidFill>
                  <a:schemeClr val="bg1"/>
                </a:solidFill>
                <a:latin typeface="Times" pitchFamily="18" charset="0"/>
              </a:rPr>
              <a:t>fixed to a “bipod” for large scale surveying</a:t>
            </a:r>
          </a:p>
          <a:p>
            <a:pPr lvl="3"/>
            <a:r>
              <a:rPr lang="en-GB" dirty="0">
                <a:solidFill>
                  <a:schemeClr val="bg1"/>
                </a:solidFill>
                <a:latin typeface="Times" pitchFamily="18" charset="0"/>
              </a:rPr>
              <a:t>can be physically integrated with receiver</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352800"/>
            <a:ext cx="3228975" cy="2143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066800"/>
            <a:ext cx="2471738" cy="1643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Text Box 6"/>
          <p:cNvSpPr txBox="1">
            <a:spLocks noChangeArrowheads="1"/>
          </p:cNvSpPr>
          <p:nvPr/>
        </p:nvSpPr>
        <p:spPr bwMode="auto">
          <a:xfrm>
            <a:off x="6248400" y="5562600"/>
            <a:ext cx="203132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err="1">
                <a:solidFill>
                  <a:srgbClr val="FFFF00"/>
                </a:solidFill>
                <a:latin typeface="Times" pitchFamily="18" charset="0"/>
              </a:rPr>
              <a:t>Ashtech</a:t>
            </a:r>
            <a:r>
              <a:rPr lang="en-GB" dirty="0">
                <a:solidFill>
                  <a:srgbClr val="FFFF00"/>
                </a:solidFill>
                <a:latin typeface="Times" pitchFamily="18" charset="0"/>
              </a:rPr>
              <a:t> Choke ring</a:t>
            </a:r>
          </a:p>
        </p:txBody>
      </p:sp>
      <p:sp>
        <p:nvSpPr>
          <p:cNvPr id="7175" name="Text Box 7"/>
          <p:cNvSpPr txBox="1">
            <a:spLocks noChangeArrowheads="1"/>
          </p:cNvSpPr>
          <p:nvPr/>
        </p:nvSpPr>
        <p:spPr bwMode="auto">
          <a:xfrm>
            <a:off x="6705600" y="2743200"/>
            <a:ext cx="137101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solidFill>
                  <a:srgbClr val="FFFF00"/>
                </a:solidFill>
                <a:latin typeface="Times" pitchFamily="18" charset="0"/>
              </a:rPr>
              <a:t>Leica AT502</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8617" r="1127" b="22827"/>
          <a:stretch/>
        </p:blipFill>
        <p:spPr>
          <a:xfrm>
            <a:off x="395536" y="5208494"/>
            <a:ext cx="2232000" cy="11880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0219" t="4965" r="7699" b="13210"/>
          <a:stretch/>
        </p:blipFill>
        <p:spPr>
          <a:xfrm>
            <a:off x="3563888" y="5046494"/>
            <a:ext cx="1980000" cy="1512000"/>
          </a:xfrm>
          <a:prstGeom prst="rect">
            <a:avLst/>
          </a:prstGeom>
        </p:spPr>
      </p:pic>
      <p:sp>
        <p:nvSpPr>
          <p:cNvPr id="10" name="Text Box 7"/>
          <p:cNvSpPr txBox="1">
            <a:spLocks noChangeArrowheads="1"/>
          </p:cNvSpPr>
          <p:nvPr/>
        </p:nvSpPr>
        <p:spPr bwMode="auto">
          <a:xfrm>
            <a:off x="2915816" y="6480813"/>
            <a:ext cx="410708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smtClean="0">
                <a:solidFill>
                  <a:srgbClr val="FFFF00"/>
                </a:solidFill>
                <a:latin typeface="Times" pitchFamily="18" charset="0"/>
              </a:rPr>
              <a:t>Trimble integrated antenna with a receiver</a:t>
            </a:r>
            <a:endParaRPr lang="en-GB" dirty="0">
              <a:solidFill>
                <a:srgbClr val="FFFF00"/>
              </a:solidFill>
              <a:latin typeface="Times" pitchFamily="18" charset="0"/>
            </a:endParaRPr>
          </a:p>
        </p:txBody>
      </p:sp>
      <p:sp>
        <p:nvSpPr>
          <p:cNvPr id="11" name="Text Box 7"/>
          <p:cNvSpPr txBox="1">
            <a:spLocks noChangeArrowheads="1"/>
          </p:cNvSpPr>
          <p:nvPr/>
        </p:nvSpPr>
        <p:spPr bwMode="auto">
          <a:xfrm>
            <a:off x="539552" y="6396494"/>
            <a:ext cx="148630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err="1" smtClean="0">
                <a:solidFill>
                  <a:srgbClr val="FFFF00"/>
                </a:solidFill>
                <a:latin typeface="Times" pitchFamily="18" charset="0"/>
              </a:rPr>
              <a:t>Javad</a:t>
            </a:r>
            <a:r>
              <a:rPr lang="en-GB" dirty="0" smtClean="0">
                <a:solidFill>
                  <a:srgbClr val="FFFF00"/>
                </a:solidFill>
                <a:latin typeface="Times" pitchFamily="18" charset="0"/>
              </a:rPr>
              <a:t> antenna</a:t>
            </a:r>
            <a:endParaRPr lang="en-GB" dirty="0">
              <a:solidFill>
                <a:srgbClr val="FFFF00"/>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39</a:t>
            </a:fld>
            <a:endParaRPr lang="en-GB"/>
          </a:p>
        </p:txBody>
      </p:sp>
    </p:spTree>
    <p:extLst>
      <p:ext uri="{BB962C8B-B14F-4D97-AF65-F5344CB8AC3E}">
        <p14:creationId xmlns:p14="http://schemas.microsoft.com/office/powerpoint/2010/main" val="5424235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solidFill>
                  <a:srgbClr val="FFFF00"/>
                </a:solidFill>
                <a:latin typeface="Times" pitchFamily="18" charset="0"/>
              </a:rPr>
              <a:t>Space Segment</a:t>
            </a:r>
            <a:endParaRPr lang="en-GB" dirty="0">
              <a:solidFill>
                <a:srgbClr val="FFFF00"/>
              </a:solidFill>
              <a:latin typeface="Times" pitchFamily="18" charset="0"/>
            </a:endParaRPr>
          </a:p>
        </p:txBody>
      </p:sp>
      <p:pic>
        <p:nvPicPr>
          <p:cNvPr id="4" name="Picture 4" descr="Satellit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196752"/>
            <a:ext cx="188739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nstellationGPS.gif"/>
          <p:cNvPicPr>
            <a:picLocks noChangeAspect="1"/>
          </p:cNvPicPr>
          <p:nvPr/>
        </p:nvPicPr>
        <p:blipFill>
          <a:blip r:embed="rId3" cstate="print"/>
          <a:srcRect/>
          <a:stretch>
            <a:fillRect/>
          </a:stretch>
        </p:blipFill>
        <p:spPr bwMode="auto">
          <a:xfrm>
            <a:off x="539552" y="1772816"/>
            <a:ext cx="4140459" cy="3312368"/>
          </a:xfrm>
          <a:prstGeom prst="rect">
            <a:avLst/>
          </a:prstGeom>
          <a:noFill/>
          <a:ln w="9525">
            <a:noFill/>
            <a:miter lim="800000"/>
            <a:headEnd/>
            <a:tailEnd/>
          </a:ln>
        </p:spPr>
      </p:pic>
      <p:sp>
        <p:nvSpPr>
          <p:cNvPr id="3" name="TextBox 2"/>
          <p:cNvSpPr txBox="1"/>
          <p:nvPr/>
        </p:nvSpPr>
        <p:spPr>
          <a:xfrm>
            <a:off x="5004048" y="2996952"/>
            <a:ext cx="3995936" cy="1815882"/>
          </a:xfrm>
          <a:prstGeom prst="rect">
            <a:avLst/>
          </a:prstGeom>
          <a:noFill/>
        </p:spPr>
        <p:txBody>
          <a:bodyPr wrap="square" rtlCol="0">
            <a:spAutoFit/>
          </a:bodyPr>
          <a:lstStyle/>
          <a:p>
            <a:r>
              <a:rPr lang="en-GB" sz="2800" dirty="0" smtClean="0">
                <a:solidFill>
                  <a:srgbClr val="FFC000"/>
                </a:solidFill>
                <a:latin typeface="Times" pitchFamily="18" charset="0"/>
              </a:rPr>
              <a:t>Very high orbit</a:t>
            </a:r>
          </a:p>
          <a:p>
            <a:pPr marL="457200" indent="-457200">
              <a:buFont typeface="Arial" pitchFamily="34" charset="0"/>
              <a:buChar char="•"/>
            </a:pPr>
            <a:r>
              <a:rPr lang="en-GB" sz="2800" dirty="0" smtClean="0">
                <a:solidFill>
                  <a:srgbClr val="FFC000"/>
                </a:solidFill>
                <a:latin typeface="Times" pitchFamily="18" charset="0"/>
              </a:rPr>
              <a:t>20,000km</a:t>
            </a:r>
          </a:p>
          <a:p>
            <a:pPr marL="457200" indent="-457200">
              <a:buFont typeface="Arial" pitchFamily="34" charset="0"/>
              <a:buChar char="•"/>
            </a:pPr>
            <a:r>
              <a:rPr lang="en-GB" sz="2800" dirty="0" smtClean="0">
                <a:solidFill>
                  <a:srgbClr val="FFC000"/>
                </a:solidFill>
                <a:latin typeface="Times" pitchFamily="18" charset="0"/>
              </a:rPr>
              <a:t>1 revolution per ~ 12 hours</a:t>
            </a:r>
          </a:p>
        </p:txBody>
      </p:sp>
      <p:sp>
        <p:nvSpPr>
          <p:cNvPr id="6" name="TextBox 5"/>
          <p:cNvSpPr txBox="1"/>
          <p:nvPr/>
        </p:nvSpPr>
        <p:spPr>
          <a:xfrm>
            <a:off x="107504" y="5373216"/>
            <a:ext cx="8712968" cy="1815882"/>
          </a:xfrm>
          <a:prstGeom prst="rect">
            <a:avLst/>
          </a:prstGeom>
          <a:noFill/>
        </p:spPr>
        <p:txBody>
          <a:bodyPr wrap="square" rtlCol="0">
            <a:spAutoFit/>
          </a:bodyPr>
          <a:lstStyle/>
          <a:p>
            <a:pPr marL="457200" indent="-457200">
              <a:buClr>
                <a:srgbClr val="00FF00"/>
              </a:buClr>
              <a:buFont typeface="Wingdings" pitchFamily="2" charset="2"/>
              <a:buChar char="§"/>
            </a:pPr>
            <a:r>
              <a:rPr lang="en-GB" sz="2800" dirty="0">
                <a:solidFill>
                  <a:schemeClr val="bg1"/>
                </a:solidFill>
                <a:latin typeface="Times" pitchFamily="18" charset="0"/>
              </a:rPr>
              <a:t>GPS satellite essentially provides a platform for </a:t>
            </a:r>
            <a:r>
              <a:rPr lang="en-GB" sz="2800" dirty="0" smtClean="0">
                <a:solidFill>
                  <a:schemeClr val="bg1"/>
                </a:solidFill>
                <a:latin typeface="Times" pitchFamily="18" charset="0"/>
              </a:rPr>
              <a:t> radio </a:t>
            </a:r>
            <a:r>
              <a:rPr lang="en-GB" sz="2800" dirty="0">
                <a:solidFill>
                  <a:schemeClr val="bg1"/>
                </a:solidFill>
                <a:latin typeface="Times" pitchFamily="18" charset="0"/>
              </a:rPr>
              <a:t>transmitter, atomic clocks, </a:t>
            </a:r>
            <a:r>
              <a:rPr lang="en-GB" sz="2800" dirty="0" smtClean="0">
                <a:solidFill>
                  <a:schemeClr val="bg1"/>
                </a:solidFill>
                <a:latin typeface="Times" pitchFamily="18" charset="0"/>
              </a:rPr>
              <a:t>computers and various ancillary equipment</a:t>
            </a:r>
            <a:endParaRPr lang="en-GB" sz="2800" dirty="0">
              <a:solidFill>
                <a:schemeClr val="bg1"/>
              </a:solidFill>
              <a:latin typeface="Times" pitchFamily="18" charset="0"/>
            </a:endParaRPr>
          </a:p>
          <a:p>
            <a:endParaRPr lang="en-GB" sz="2800" dirty="0"/>
          </a:p>
        </p:txBody>
      </p:sp>
      <p:sp>
        <p:nvSpPr>
          <p:cNvPr id="7" name="Slide Number Placeholder 6"/>
          <p:cNvSpPr>
            <a:spLocks noGrp="1"/>
          </p:cNvSpPr>
          <p:nvPr>
            <p:ph type="sldNum" sz="quarter" idx="12"/>
          </p:nvPr>
        </p:nvSpPr>
        <p:spPr/>
        <p:txBody>
          <a:bodyPr/>
          <a:lstStyle/>
          <a:p>
            <a:fld id="{B8E46DEE-15D5-4039-836C-0562E02347E2}" type="slidenum">
              <a:rPr lang="en-GB" smtClean="0"/>
              <a:pPr/>
              <a:t>4</a:t>
            </a:fld>
            <a:endParaRPr lang="en-GB"/>
          </a:p>
        </p:txBody>
      </p:sp>
    </p:spTree>
    <p:extLst>
      <p:ext uri="{BB962C8B-B14F-4D97-AF65-F5344CB8AC3E}">
        <p14:creationId xmlns:p14="http://schemas.microsoft.com/office/powerpoint/2010/main" val="4269607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576064"/>
          </a:xfrm>
        </p:spPr>
        <p:txBody>
          <a:bodyPr>
            <a:normAutofit fontScale="90000"/>
          </a:bodyPr>
          <a:lstStyle/>
          <a:p>
            <a:r>
              <a:rPr lang="en-GB" dirty="0" smtClean="0">
                <a:solidFill>
                  <a:srgbClr val="FFFF00"/>
                </a:solidFill>
                <a:latin typeface="Times" pitchFamily="18" charset="0"/>
              </a:rPr>
              <a:t>GPS receivers </a:t>
            </a:r>
            <a:endParaRPr lang="en-GB" dirty="0">
              <a:solidFill>
                <a:srgbClr val="FFFF00"/>
              </a:solidFill>
              <a:latin typeface="Times" pitchFamily="18" charset="0"/>
            </a:endParaRPr>
          </a:p>
        </p:txBody>
      </p:sp>
      <p:sp>
        <p:nvSpPr>
          <p:cNvPr id="3" name="Content Placeholder 2"/>
          <p:cNvSpPr>
            <a:spLocks noGrp="1"/>
          </p:cNvSpPr>
          <p:nvPr>
            <p:ph idx="1"/>
          </p:nvPr>
        </p:nvSpPr>
        <p:spPr>
          <a:xfrm>
            <a:off x="323528" y="620688"/>
            <a:ext cx="8568952" cy="5904656"/>
          </a:xfrm>
        </p:spPr>
        <p:txBody>
          <a:bodyPr>
            <a:noAutofit/>
          </a:bodyPr>
          <a:lstStyle/>
          <a:p>
            <a:pPr marL="0" indent="0">
              <a:buNone/>
            </a:pPr>
            <a:r>
              <a:rPr lang="en-GB" sz="2000" dirty="0" smtClean="0">
                <a:solidFill>
                  <a:schemeClr val="bg1"/>
                </a:solidFill>
                <a:latin typeface="Times" pitchFamily="18" charset="0"/>
              </a:rPr>
              <a:t>There are </a:t>
            </a:r>
            <a:r>
              <a:rPr lang="en-GB" sz="2000" dirty="0" smtClean="0">
                <a:solidFill>
                  <a:srgbClr val="FFFF00"/>
                </a:solidFill>
                <a:latin typeface="Times" pitchFamily="18" charset="0"/>
              </a:rPr>
              <a:t>three types </a:t>
            </a:r>
            <a:r>
              <a:rPr lang="en-GB" sz="2000" dirty="0" smtClean="0">
                <a:solidFill>
                  <a:schemeClr val="bg1"/>
                </a:solidFill>
                <a:latin typeface="Times" pitchFamily="18" charset="0"/>
              </a:rPr>
              <a:t>of receivers </a:t>
            </a:r>
          </a:p>
          <a:p>
            <a:pPr>
              <a:buClr>
                <a:srgbClr val="FF0000"/>
              </a:buClr>
              <a:buFont typeface="Wingdings" pitchFamily="2" charset="2"/>
              <a:buChar char="§"/>
            </a:pPr>
            <a:r>
              <a:rPr lang="en-GB" sz="2000" dirty="0" smtClean="0">
                <a:solidFill>
                  <a:schemeClr val="bg1"/>
                </a:solidFill>
                <a:latin typeface="Times" pitchFamily="18" charset="0"/>
              </a:rPr>
              <a:t>Code based</a:t>
            </a:r>
          </a:p>
          <a:p>
            <a:pPr>
              <a:buClr>
                <a:srgbClr val="00FF00"/>
              </a:buClr>
            </a:pPr>
            <a:r>
              <a:rPr lang="en-GB" sz="2000" dirty="0" smtClean="0">
                <a:solidFill>
                  <a:schemeClr val="bg1"/>
                </a:solidFill>
                <a:latin typeface="Times" pitchFamily="18" charset="0"/>
              </a:rPr>
              <a:t>Navigation grade receivers for hand held devices (your IPhone)</a:t>
            </a:r>
          </a:p>
          <a:p>
            <a:pPr>
              <a:buClr>
                <a:srgbClr val="FF0000"/>
              </a:buClr>
              <a:buFont typeface="Wingdings" pitchFamily="2" charset="2"/>
              <a:buChar char="§"/>
            </a:pPr>
            <a:r>
              <a:rPr lang="en-GB" sz="2000" dirty="0" smtClean="0">
                <a:solidFill>
                  <a:schemeClr val="bg1"/>
                </a:solidFill>
                <a:latin typeface="Times" pitchFamily="18" charset="0"/>
              </a:rPr>
              <a:t>Mapping grade</a:t>
            </a:r>
          </a:p>
          <a:p>
            <a:pPr>
              <a:buClr>
                <a:srgbClr val="00FF00"/>
              </a:buClr>
            </a:pPr>
            <a:r>
              <a:rPr lang="en-GB" sz="2000" dirty="0" smtClean="0">
                <a:solidFill>
                  <a:schemeClr val="bg1"/>
                </a:solidFill>
                <a:latin typeface="Times" pitchFamily="18" charset="0"/>
              </a:rPr>
              <a:t>For use in </a:t>
            </a:r>
            <a:r>
              <a:rPr lang="en-GB" sz="2000" dirty="0" smtClean="0">
                <a:solidFill>
                  <a:srgbClr val="FFFF00"/>
                </a:solidFill>
                <a:latin typeface="Times" pitchFamily="18" charset="0"/>
              </a:rPr>
              <a:t>GIS</a:t>
            </a:r>
            <a:r>
              <a:rPr lang="en-GB" sz="2000" dirty="0" smtClean="0">
                <a:solidFill>
                  <a:schemeClr val="bg1"/>
                </a:solidFill>
                <a:latin typeface="Times" pitchFamily="18" charset="0"/>
              </a:rPr>
              <a:t> data collections (uses code ranging and DGPS) </a:t>
            </a:r>
          </a:p>
          <a:p>
            <a:pPr marL="0" indent="0">
              <a:buNone/>
            </a:pPr>
            <a:r>
              <a:rPr lang="en-GB" sz="2000" dirty="0">
                <a:solidFill>
                  <a:schemeClr val="bg1"/>
                </a:solidFill>
                <a:latin typeface="Times" pitchFamily="18" charset="0"/>
              </a:rPr>
              <a:t> </a:t>
            </a:r>
            <a:r>
              <a:rPr lang="en-GB" sz="2000" dirty="0" smtClean="0">
                <a:solidFill>
                  <a:schemeClr val="bg1"/>
                </a:solidFill>
                <a:latin typeface="Times" pitchFamily="18" charset="0"/>
              </a:rPr>
              <a:t>     to determine position</a:t>
            </a:r>
          </a:p>
          <a:p>
            <a:endParaRPr lang="en-GB" sz="2000" dirty="0" smtClean="0">
              <a:solidFill>
                <a:schemeClr val="bg1"/>
              </a:solidFill>
              <a:latin typeface="Times" pitchFamily="18" charset="0"/>
            </a:endParaRPr>
          </a:p>
          <a:p>
            <a:pPr>
              <a:buClr>
                <a:srgbClr val="FF0000"/>
              </a:buClr>
              <a:buFont typeface="Wingdings" pitchFamily="2" charset="2"/>
              <a:buChar char="§"/>
            </a:pPr>
            <a:r>
              <a:rPr lang="en-GB" sz="2000" dirty="0" smtClean="0">
                <a:solidFill>
                  <a:schemeClr val="bg1"/>
                </a:solidFill>
                <a:latin typeface="Times" pitchFamily="18" charset="0"/>
              </a:rPr>
              <a:t>Geodetic</a:t>
            </a:r>
          </a:p>
          <a:p>
            <a:pPr>
              <a:buClr>
                <a:srgbClr val="00FF00"/>
              </a:buClr>
            </a:pPr>
            <a:r>
              <a:rPr lang="en-GB" sz="2000" dirty="0" smtClean="0">
                <a:solidFill>
                  <a:schemeClr val="bg1"/>
                </a:solidFill>
                <a:latin typeface="Times" pitchFamily="18" charset="0"/>
              </a:rPr>
              <a:t>Use nearly in all work in surveying on construction sites; </a:t>
            </a:r>
            <a:r>
              <a:rPr lang="en-GB" sz="2000" i="1" dirty="0" smtClean="0">
                <a:solidFill>
                  <a:schemeClr val="bg1"/>
                </a:solidFill>
                <a:latin typeface="Times" pitchFamily="18" charset="0"/>
              </a:rPr>
              <a:t>a high-precision geodetic dual-frequency receiver (survey grade receiver)</a:t>
            </a:r>
          </a:p>
          <a:p>
            <a:pPr>
              <a:buClr>
                <a:srgbClr val="00FF00"/>
              </a:buClr>
            </a:pPr>
            <a:r>
              <a:rPr lang="en-GB" sz="2000" i="1" dirty="0" err="1">
                <a:solidFill>
                  <a:schemeClr val="bg1"/>
                </a:solidFill>
                <a:latin typeface="Times" pitchFamily="18" charset="0"/>
              </a:rPr>
              <a:t>e</a:t>
            </a:r>
            <a:r>
              <a:rPr lang="en-GB" sz="2000" i="1" dirty="0" err="1" smtClean="0">
                <a:solidFill>
                  <a:schemeClr val="bg1"/>
                </a:solidFill>
                <a:latin typeface="Times" pitchFamily="18" charset="0"/>
              </a:rPr>
              <a:t>.g</a:t>
            </a:r>
            <a:r>
              <a:rPr lang="en-GB" sz="2000" i="1" dirty="0" smtClean="0">
                <a:solidFill>
                  <a:schemeClr val="bg1"/>
                </a:solidFill>
                <a:latin typeface="Times" pitchFamily="18" charset="0"/>
              </a:rPr>
              <a:t> </a:t>
            </a:r>
            <a:r>
              <a:rPr lang="en-GB" sz="2000" dirty="0">
                <a:solidFill>
                  <a:srgbClr val="FFFF00"/>
                </a:solidFill>
                <a:latin typeface="Times" pitchFamily="18" charset="0"/>
              </a:rPr>
              <a:t>Load Response on a Large </a:t>
            </a:r>
            <a:r>
              <a:rPr lang="en-GB" sz="2000" dirty="0" smtClean="0">
                <a:solidFill>
                  <a:srgbClr val="FFFF00"/>
                </a:solidFill>
                <a:latin typeface="Times" pitchFamily="18" charset="0"/>
              </a:rPr>
              <a:t>Suspension bridge</a:t>
            </a:r>
            <a:r>
              <a:rPr lang="en-GB" sz="2000" b="1" dirty="0"/>
              <a:t> </a:t>
            </a:r>
            <a:endParaRPr lang="en-GB" sz="2000" b="1" dirty="0" smtClean="0"/>
          </a:p>
          <a:p>
            <a:endParaRPr lang="en-GB" sz="2000" b="1" dirty="0"/>
          </a:p>
          <a:p>
            <a:endParaRPr lang="en-GB" sz="2000" i="1" dirty="0" smtClean="0">
              <a:solidFill>
                <a:schemeClr val="bg1"/>
              </a:solidFill>
              <a:latin typeface="Times" pitchFamily="18" charset="0"/>
            </a:endParaRPr>
          </a:p>
          <a:p>
            <a:endParaRPr lang="en-GB" sz="2300" dirty="0" smtClean="0">
              <a:solidFill>
                <a:schemeClr val="bg1"/>
              </a:solidFill>
              <a:latin typeface="Times"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845" r="17682"/>
          <a:stretch/>
        </p:blipFill>
        <p:spPr>
          <a:xfrm>
            <a:off x="7396104" y="4077072"/>
            <a:ext cx="934370" cy="12140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043" y="2132856"/>
            <a:ext cx="860631" cy="948680"/>
          </a:xfrm>
          <a:prstGeom prst="rect">
            <a:avLst/>
          </a:prstGeom>
          <a:ln w="31750">
            <a:solidFill>
              <a:srgbClr val="7030A0"/>
            </a:solidFill>
          </a:ln>
        </p:spPr>
      </p:pic>
      <p:pic>
        <p:nvPicPr>
          <p:cNvPr id="6" name="Picture 8" descr="streetpilotc550"/>
          <p:cNvPicPr>
            <a:picLocks noChangeAspect="1" noChangeArrowheads="1"/>
          </p:cNvPicPr>
          <p:nvPr/>
        </p:nvPicPr>
        <p:blipFill rotWithShape="1">
          <a:blip r:embed="rId4">
            <a:extLst>
              <a:ext uri="{28A0092B-C50C-407E-A947-70E740481C1C}">
                <a14:useLocalDpi xmlns:a14="http://schemas.microsoft.com/office/drawing/2010/main" val="0"/>
              </a:ext>
            </a:extLst>
          </a:blip>
          <a:srcRect l="19557" t="17907" r="9811" b="25780"/>
          <a:stretch/>
        </p:blipFill>
        <p:spPr>
          <a:xfrm>
            <a:off x="7596336" y="404664"/>
            <a:ext cx="1083814" cy="8640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7300"/>
            <a:ext cx="673931" cy="1038823"/>
          </a:xfrm>
          <a:prstGeom prst="rect">
            <a:avLst/>
          </a:prstGeom>
        </p:spPr>
      </p:pic>
      <p:sp>
        <p:nvSpPr>
          <p:cNvPr id="7" name="Slide Number Placeholder 6"/>
          <p:cNvSpPr>
            <a:spLocks noGrp="1"/>
          </p:cNvSpPr>
          <p:nvPr>
            <p:ph type="sldNum" sz="quarter" idx="12"/>
          </p:nvPr>
        </p:nvSpPr>
        <p:spPr/>
        <p:txBody>
          <a:bodyPr/>
          <a:lstStyle/>
          <a:p>
            <a:fld id="{B8E46DEE-15D5-4039-836C-0562E02347E2}" type="slidenum">
              <a:rPr lang="en-GB" smtClean="0"/>
              <a:pPr/>
              <a:t>40</a:t>
            </a:fld>
            <a:endParaRPr lang="en-GB"/>
          </a:p>
        </p:txBody>
      </p:sp>
      <p:pic>
        <p:nvPicPr>
          <p:cNvPr id="378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581128"/>
            <a:ext cx="6407207" cy="218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800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467544" y="116632"/>
            <a:ext cx="8229600" cy="1139825"/>
          </a:xfrm>
        </p:spPr>
        <p:txBody>
          <a:bodyPr/>
          <a:lstStyle/>
          <a:p>
            <a:pPr eaLnBrk="1" hangingPunct="1"/>
            <a:r>
              <a:rPr lang="en-US" dirty="0">
                <a:solidFill>
                  <a:srgbClr val="FFFF00"/>
                </a:solidFill>
                <a:latin typeface="Times" pitchFamily="18" charset="0"/>
                <a:ea typeface="ＭＳ Ｐゴシック" charset="0"/>
                <a:cs typeface="ＭＳ Ｐゴシック" charset="0"/>
              </a:rPr>
              <a:t>GPS </a:t>
            </a:r>
            <a:r>
              <a:rPr lang="en-US" dirty="0" smtClean="0">
                <a:solidFill>
                  <a:srgbClr val="FFFF00"/>
                </a:solidFill>
                <a:latin typeface="Times" pitchFamily="18" charset="0"/>
                <a:ea typeface="ＭＳ Ｐゴシック" charset="0"/>
                <a:cs typeface="ＭＳ Ｐゴシック" charset="0"/>
              </a:rPr>
              <a:t>user segment</a:t>
            </a:r>
            <a:endParaRPr lang="en-US" dirty="0">
              <a:solidFill>
                <a:srgbClr val="FFFF00"/>
              </a:solidFill>
              <a:latin typeface="Times" pitchFamily="18" charset="0"/>
              <a:ea typeface="ＭＳ Ｐゴシック" charset="0"/>
              <a:cs typeface="ＭＳ Ｐゴシック" charset="0"/>
            </a:endParaRPr>
          </a:p>
        </p:txBody>
      </p:sp>
      <p:sp>
        <p:nvSpPr>
          <p:cNvPr id="30725" name="Rectangle 3"/>
          <p:cNvSpPr>
            <a:spLocks noGrp="1" noChangeArrowheads="1"/>
          </p:cNvSpPr>
          <p:nvPr>
            <p:ph type="body" sz="half" idx="1"/>
          </p:nvPr>
        </p:nvSpPr>
        <p:spPr>
          <a:xfrm>
            <a:off x="381000" y="1124744"/>
            <a:ext cx="8675616" cy="5447506"/>
          </a:xfrm>
          <a:noFill/>
        </p:spPr>
        <p:txBody>
          <a:bodyPr/>
          <a:lstStyle/>
          <a:p>
            <a:pPr eaLnBrk="1" hangingPunct="1">
              <a:lnSpc>
                <a:spcPct val="80000"/>
              </a:lnSpc>
              <a:buClr>
                <a:srgbClr val="00FF00"/>
              </a:buClr>
              <a:buFont typeface="Wingdings" pitchFamily="2" charset="2"/>
              <a:buChar char="§"/>
            </a:pPr>
            <a:r>
              <a:rPr lang="en-US" sz="1800" dirty="0">
                <a:solidFill>
                  <a:schemeClr val="bg1"/>
                </a:solidFill>
                <a:latin typeface="Times" pitchFamily="18" charset="0"/>
                <a:ea typeface="ＭＳ Ｐゴシック" charset="0"/>
                <a:cs typeface="ＭＳ Ｐゴシック" charset="0"/>
              </a:rPr>
              <a:t>GPS receivers are specialized </a:t>
            </a:r>
            <a:r>
              <a:rPr lang="ja-JP" altLang="en-US" sz="1800" dirty="0">
                <a:solidFill>
                  <a:schemeClr val="bg1"/>
                </a:solidFill>
                <a:latin typeface="Times" pitchFamily="18" charset="0"/>
                <a:ea typeface="ＭＳ Ｐゴシック" charset="0"/>
                <a:cs typeface="ＭＳ Ｐゴシック" charset="0"/>
              </a:rPr>
              <a:t>“</a:t>
            </a:r>
            <a:r>
              <a:rPr lang="en-US" sz="1800" dirty="0">
                <a:solidFill>
                  <a:schemeClr val="bg1"/>
                </a:solidFill>
                <a:latin typeface="Times" pitchFamily="18" charset="0"/>
                <a:ea typeface="ＭＳ Ｐゴシック" charset="0"/>
                <a:cs typeface="ＭＳ Ｐゴシック" charset="0"/>
              </a:rPr>
              <a:t>radios</a:t>
            </a:r>
            <a:r>
              <a:rPr lang="ja-JP" altLang="en-US" sz="1800" dirty="0">
                <a:solidFill>
                  <a:schemeClr val="bg1"/>
                </a:solidFill>
                <a:latin typeface="Times" pitchFamily="18" charset="0"/>
                <a:ea typeface="ＭＳ Ｐゴシック" charset="0"/>
                <a:cs typeface="ＭＳ Ｐゴシック" charset="0"/>
              </a:rPr>
              <a:t>”</a:t>
            </a:r>
            <a:r>
              <a:rPr lang="en-US" sz="1800" dirty="0">
                <a:solidFill>
                  <a:schemeClr val="bg1"/>
                </a:solidFill>
                <a:latin typeface="Times" pitchFamily="18" charset="0"/>
                <a:ea typeface="ＭＳ Ｐゴシック" charset="0"/>
                <a:cs typeface="ＭＳ Ｐゴシック" charset="0"/>
              </a:rPr>
              <a:t> that track GPS signals and produce position and velocity solutions</a:t>
            </a:r>
          </a:p>
          <a:p>
            <a:pPr lvl="1" eaLnBrk="1" hangingPunct="1">
              <a:lnSpc>
                <a:spcPct val="80000"/>
              </a:lnSpc>
              <a:buClr>
                <a:schemeClr val="bg1"/>
              </a:buClr>
              <a:buFont typeface="Arial" pitchFamily="34" charset="0"/>
              <a:buChar char="•"/>
            </a:pPr>
            <a:r>
              <a:rPr lang="en-US" sz="1600" dirty="0">
                <a:solidFill>
                  <a:schemeClr val="bg1"/>
                </a:solidFill>
                <a:latin typeface="Times" pitchFamily="18" charset="0"/>
                <a:ea typeface="ＭＳ Ｐゴシック" charset="0"/>
              </a:rPr>
              <a:t>Wide range of cost/sophistication depending on the </a:t>
            </a:r>
            <a:r>
              <a:rPr lang="en-US" sz="1600" dirty="0" smtClean="0">
                <a:solidFill>
                  <a:schemeClr val="bg1"/>
                </a:solidFill>
                <a:latin typeface="Times" pitchFamily="18" charset="0"/>
                <a:ea typeface="ＭＳ Ｐゴシック" charset="0"/>
              </a:rPr>
              <a:t>application</a:t>
            </a:r>
            <a:endParaRPr lang="en-US" sz="1600" dirty="0">
              <a:solidFill>
                <a:schemeClr val="bg1"/>
              </a:solidFill>
              <a:latin typeface="Times" pitchFamily="18" charset="0"/>
              <a:ea typeface="ＭＳ Ｐゴシック" charset="0"/>
            </a:endParaRPr>
          </a:p>
          <a:p>
            <a:pPr eaLnBrk="1" hangingPunct="1">
              <a:lnSpc>
                <a:spcPct val="80000"/>
              </a:lnSpc>
              <a:buClr>
                <a:srgbClr val="00FF00"/>
              </a:buClr>
              <a:buFont typeface="Wingdings" pitchFamily="2" charset="2"/>
              <a:buChar char="§"/>
            </a:pPr>
            <a:r>
              <a:rPr lang="en-US" sz="1800" dirty="0">
                <a:solidFill>
                  <a:schemeClr val="bg1"/>
                </a:solidFill>
                <a:latin typeface="Times" pitchFamily="18" charset="0"/>
                <a:ea typeface="ＭＳ Ｐゴシック" charset="0"/>
                <a:cs typeface="ＭＳ Ｐゴシック" charset="0"/>
              </a:rPr>
              <a:t>Signals from 4 or more GPS satellites are required, but </a:t>
            </a:r>
            <a:r>
              <a:rPr lang="en-US" sz="1800" dirty="0" smtClean="0">
                <a:solidFill>
                  <a:schemeClr val="bg1"/>
                </a:solidFill>
                <a:latin typeface="Times" pitchFamily="18" charset="0"/>
                <a:ea typeface="ＭＳ Ｐゴシック" charset="0"/>
                <a:cs typeface="ＭＳ Ｐゴシック" charset="0"/>
              </a:rPr>
              <a:t>8-12 </a:t>
            </a:r>
            <a:r>
              <a:rPr lang="en-US" sz="1800" dirty="0">
                <a:solidFill>
                  <a:schemeClr val="bg1"/>
                </a:solidFill>
                <a:latin typeface="Times" pitchFamily="18" charset="0"/>
                <a:ea typeface="ＭＳ Ｐゴシック" charset="0"/>
                <a:cs typeface="ＭＳ Ｐゴシック" charset="0"/>
              </a:rPr>
              <a:t>are typically available at any </a:t>
            </a:r>
            <a:r>
              <a:rPr lang="en-US" sz="1800" dirty="0" smtClean="0">
                <a:solidFill>
                  <a:schemeClr val="bg1"/>
                </a:solidFill>
                <a:latin typeface="Times" pitchFamily="18" charset="0"/>
                <a:ea typeface="ＭＳ Ｐゴシック" charset="0"/>
                <a:cs typeface="ＭＳ Ｐゴシック" charset="0"/>
              </a:rPr>
              <a:t>time</a:t>
            </a:r>
          </a:p>
          <a:p>
            <a:pPr eaLnBrk="1" hangingPunct="1">
              <a:lnSpc>
                <a:spcPct val="80000"/>
              </a:lnSpc>
              <a:buClr>
                <a:srgbClr val="00FF00"/>
              </a:buClr>
              <a:buFont typeface="Wingdings" pitchFamily="2" charset="2"/>
              <a:buChar char="§"/>
            </a:pPr>
            <a:endParaRPr lang="en-US" sz="1800" dirty="0" smtClean="0">
              <a:solidFill>
                <a:schemeClr val="bg1"/>
              </a:solidFill>
              <a:latin typeface="Times" pitchFamily="18" charset="0"/>
              <a:ea typeface="ＭＳ Ｐゴシック" charset="0"/>
              <a:cs typeface="ＭＳ Ｐゴシック" charset="0"/>
            </a:endParaRPr>
          </a:p>
          <a:p>
            <a:pPr>
              <a:lnSpc>
                <a:spcPct val="80000"/>
              </a:lnSpc>
              <a:buClr>
                <a:srgbClr val="00FF00"/>
              </a:buClr>
              <a:buFont typeface="Wingdings" pitchFamily="2" charset="2"/>
              <a:buChar char="§"/>
            </a:pPr>
            <a:r>
              <a:rPr lang="en-US" sz="1800" dirty="0">
                <a:solidFill>
                  <a:schemeClr val="bg1"/>
                </a:solidFill>
                <a:latin typeface="Times" pitchFamily="18" charset="0"/>
                <a:ea typeface="ＭＳ Ｐゴシック" charset="0"/>
                <a:cs typeface="ＭＳ Ｐゴシック" charset="0"/>
              </a:rPr>
              <a:t>Many civil (Standard </a:t>
            </a:r>
            <a:r>
              <a:rPr lang="en-US" sz="1800" dirty="0" smtClean="0">
                <a:solidFill>
                  <a:schemeClr val="bg1"/>
                </a:solidFill>
                <a:latin typeface="Times" pitchFamily="18" charset="0"/>
                <a:ea typeface="ＭＳ Ｐゴシック" charset="0"/>
                <a:cs typeface="ＭＳ Ｐゴシック" charset="0"/>
              </a:rPr>
              <a:t>SPS</a:t>
            </a:r>
            <a:r>
              <a:rPr lang="en-US" sz="1800" dirty="0">
                <a:solidFill>
                  <a:schemeClr val="bg1"/>
                </a:solidFill>
                <a:latin typeface="Times" pitchFamily="18" charset="0"/>
                <a:ea typeface="ＭＳ Ｐゴシック" charset="0"/>
                <a:cs typeface="ＭＳ Ｐゴシック" charset="0"/>
              </a:rPr>
              <a:t>) receivers track only the L1 C/A signal</a:t>
            </a:r>
          </a:p>
          <a:p>
            <a:pPr>
              <a:lnSpc>
                <a:spcPct val="80000"/>
              </a:lnSpc>
              <a:buClr>
                <a:srgbClr val="00FF00"/>
              </a:buClr>
              <a:buFont typeface="Wingdings" pitchFamily="2" charset="2"/>
              <a:buChar char="§"/>
            </a:pPr>
            <a:r>
              <a:rPr lang="en-US" sz="1800" dirty="0">
                <a:solidFill>
                  <a:schemeClr val="bg1"/>
                </a:solidFill>
                <a:latin typeface="Times" pitchFamily="18" charset="0"/>
                <a:ea typeface="ＭＳ Ｐゴシック" charset="0"/>
                <a:cs typeface="ＭＳ Ｐゴシック" charset="0"/>
              </a:rPr>
              <a:t>Precision civil users track both L1 and L2, without the P(Y) </a:t>
            </a:r>
            <a:r>
              <a:rPr lang="en-US" sz="1800" dirty="0" smtClean="0">
                <a:solidFill>
                  <a:schemeClr val="bg1"/>
                </a:solidFill>
                <a:latin typeface="Times" pitchFamily="18" charset="0"/>
                <a:ea typeface="ＭＳ Ｐゴシック" charset="0"/>
                <a:cs typeface="ＭＳ Ｐゴシック" charset="0"/>
              </a:rPr>
              <a:t>codes</a:t>
            </a:r>
          </a:p>
          <a:p>
            <a:pPr>
              <a:lnSpc>
                <a:spcPct val="80000"/>
              </a:lnSpc>
              <a:buClr>
                <a:srgbClr val="00FF00"/>
              </a:buClr>
              <a:buFont typeface="Wingdings" pitchFamily="2" charset="2"/>
              <a:buChar char="§"/>
            </a:pPr>
            <a:endParaRPr lang="en-US" sz="1800" dirty="0">
              <a:solidFill>
                <a:schemeClr val="bg1"/>
              </a:solidFill>
              <a:latin typeface="Times" pitchFamily="18" charset="0"/>
              <a:ea typeface="ＭＳ Ｐゴシック" charset="0"/>
              <a:cs typeface="ＭＳ Ｐゴシック" charset="0"/>
            </a:endParaRPr>
          </a:p>
          <a:p>
            <a:pPr>
              <a:lnSpc>
                <a:spcPct val="80000"/>
              </a:lnSpc>
              <a:buClr>
                <a:srgbClr val="00FF00"/>
              </a:buClr>
              <a:buFont typeface="Wingdings" pitchFamily="2" charset="2"/>
              <a:buChar char="§"/>
            </a:pPr>
            <a:r>
              <a:rPr lang="en-US" sz="1800" dirty="0">
                <a:solidFill>
                  <a:schemeClr val="bg1"/>
                </a:solidFill>
                <a:latin typeface="Times" pitchFamily="18" charset="0"/>
                <a:ea typeface="ＭＳ Ｐゴシック" charset="0"/>
                <a:cs typeface="ＭＳ Ｐゴシック" charset="0"/>
              </a:rPr>
              <a:t>PPS receivers have special keys that allow tracking of the military P(Y) code over both L1 and L2 (</a:t>
            </a:r>
            <a:r>
              <a:rPr lang="en-US" sz="1800" dirty="0">
                <a:latin typeface="Times" pitchFamily="18" charset="0"/>
                <a:ea typeface="ＭＳ Ｐゴシック" charset="0"/>
                <a:cs typeface="ＭＳ Ｐゴシック" charset="0"/>
              </a:rPr>
              <a:t>more on this later</a:t>
            </a:r>
            <a:r>
              <a:rPr lang="en-US" sz="1800" dirty="0">
                <a:solidFill>
                  <a:schemeClr val="bg1"/>
                </a:solidFill>
                <a:latin typeface="Times" pitchFamily="18" charset="0"/>
                <a:ea typeface="ＭＳ Ｐゴシック" charset="0"/>
                <a:cs typeface="ＭＳ Ｐゴシック" charset="0"/>
              </a:rPr>
              <a:t>)</a:t>
            </a:r>
          </a:p>
          <a:p>
            <a:pPr eaLnBrk="1" hangingPunct="1">
              <a:lnSpc>
                <a:spcPct val="80000"/>
              </a:lnSpc>
              <a:buClr>
                <a:srgbClr val="00FF00"/>
              </a:buClr>
              <a:buFont typeface="Wingdings" pitchFamily="2" charset="2"/>
              <a:buChar char="§"/>
            </a:pPr>
            <a:endParaRPr lang="en-US" sz="1600" dirty="0" smtClean="0">
              <a:solidFill>
                <a:schemeClr val="bg1"/>
              </a:solidFill>
              <a:latin typeface="Times" pitchFamily="18" charset="0"/>
              <a:ea typeface="ＭＳ Ｐゴシック" charset="0"/>
              <a:cs typeface="ＭＳ Ｐゴシック" charset="0"/>
            </a:endParaRPr>
          </a:p>
        </p:txBody>
      </p:sp>
      <p:graphicFrame>
        <p:nvGraphicFramePr>
          <p:cNvPr id="30722" name="Object 2"/>
          <p:cNvGraphicFramePr>
            <a:graphicFrameLocks noGrp="1" noChangeAspect="1"/>
          </p:cNvGraphicFramePr>
          <p:nvPr>
            <p:ph sz="half" idx="2"/>
            <p:extLst>
              <p:ext uri="{D42A27DB-BD31-4B8C-83A1-F6EECF244321}">
                <p14:modId xmlns:p14="http://schemas.microsoft.com/office/powerpoint/2010/main" val="2861057530"/>
              </p:ext>
            </p:extLst>
          </p:nvPr>
        </p:nvGraphicFramePr>
        <p:xfrm>
          <a:off x="6528455" y="4451345"/>
          <a:ext cx="2546350" cy="1744662"/>
        </p:xfrm>
        <a:graphic>
          <a:graphicData uri="http://schemas.openxmlformats.org/presentationml/2006/ole">
            <mc:AlternateContent xmlns:mc="http://schemas.openxmlformats.org/markup-compatibility/2006">
              <mc:Choice xmlns:v="urn:schemas-microsoft-com:vml" Requires="v">
                <p:oleObj spid="_x0000_s34022" name="Photo Editor Photo" r:id="rId4" imgW="1905266" imgH="1305107" progId="">
                  <p:embed/>
                </p:oleObj>
              </mc:Choice>
              <mc:Fallback>
                <p:oleObj name="Photo Editor Photo" r:id="rId4" imgW="1905266" imgH="1305107" progId="">
                  <p:embed/>
                  <p:pic>
                    <p:nvPicPr>
                      <p:cNvPr id="0" name="Picture 228"/>
                      <p:cNvPicPr>
                        <a:picLocks noGrp="1" noChangeAspect="1" noChangeArrowheads="1"/>
                      </p:cNvPicPr>
                      <p:nvPr/>
                    </p:nvPicPr>
                    <p:blipFill>
                      <a:blip r:embed="rId5">
                        <a:extLst>
                          <a:ext uri="{28A0092B-C50C-407E-A947-70E740481C1C}">
                            <a14:useLocalDpi xmlns:a14="http://schemas.microsoft.com/office/drawing/2010/main" val="0"/>
                          </a:ext>
                        </a:extLst>
                      </a:blip>
                      <a:srcRect r="9729"/>
                      <a:stretch>
                        <a:fillRect/>
                      </a:stretch>
                    </p:blipFill>
                    <p:spPr bwMode="auto">
                      <a:xfrm>
                        <a:off x="6528455" y="4451345"/>
                        <a:ext cx="2546350" cy="174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8" name="Text Box 8"/>
          <p:cNvSpPr txBox="1">
            <a:spLocks noChangeArrowheads="1"/>
          </p:cNvSpPr>
          <p:nvPr/>
        </p:nvSpPr>
        <p:spPr bwMode="auto">
          <a:xfrm>
            <a:off x="4991893" y="5954869"/>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chemeClr val="bg1"/>
                </a:solidFill>
                <a:latin typeface="Times New Roman" charset="0"/>
              </a:rPr>
              <a:t>courtesy Garmin</a:t>
            </a:r>
          </a:p>
        </p:txBody>
      </p:sp>
      <p:sp>
        <p:nvSpPr>
          <p:cNvPr id="30729" name="Text Box 9"/>
          <p:cNvSpPr txBox="1">
            <a:spLocks noChangeArrowheads="1"/>
          </p:cNvSpPr>
          <p:nvPr/>
        </p:nvSpPr>
        <p:spPr bwMode="auto">
          <a:xfrm>
            <a:off x="6948264" y="6123574"/>
            <a:ext cx="1981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00"/>
                </a:solidFill>
                <a:latin typeface="Times New Roman" charset="0"/>
              </a:rPr>
              <a:t>courtesy General Dynamics</a:t>
            </a:r>
          </a:p>
        </p:txBody>
      </p:sp>
      <p:sp>
        <p:nvSpPr>
          <p:cNvPr id="30730" name="Text Box 10"/>
          <p:cNvSpPr txBox="1">
            <a:spLocks noChangeArrowheads="1"/>
          </p:cNvSpPr>
          <p:nvPr/>
        </p:nvSpPr>
        <p:spPr bwMode="auto">
          <a:xfrm>
            <a:off x="4572000" y="6198457"/>
            <a:ext cx="2590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dirty="0">
                <a:solidFill>
                  <a:schemeClr val="bg1"/>
                </a:solidFill>
                <a:latin typeface="Times New Roman" charset="0"/>
              </a:rPr>
              <a:t>Consumer Recreation </a:t>
            </a:r>
            <a:endParaRPr lang="en-US" sz="1200" b="1" dirty="0" smtClean="0">
              <a:solidFill>
                <a:schemeClr val="bg1"/>
              </a:solidFill>
              <a:latin typeface="Times New Roman" charset="0"/>
            </a:endParaRPr>
          </a:p>
          <a:p>
            <a:pPr algn="ctr" eaLnBrk="1" hangingPunct="1">
              <a:spcBef>
                <a:spcPct val="50000"/>
              </a:spcBef>
            </a:pPr>
            <a:r>
              <a:rPr lang="en-US" sz="1200" b="1" dirty="0" smtClean="0">
                <a:solidFill>
                  <a:schemeClr val="bg1"/>
                </a:solidFill>
                <a:latin typeface="Times New Roman" charset="0"/>
              </a:rPr>
              <a:t>(~$</a:t>
            </a:r>
            <a:r>
              <a:rPr lang="en-US" sz="1200" b="1" dirty="0">
                <a:solidFill>
                  <a:schemeClr val="bg1"/>
                </a:solidFill>
                <a:latin typeface="Times New Roman" charset="0"/>
              </a:rPr>
              <a:t>100)</a:t>
            </a:r>
          </a:p>
        </p:txBody>
      </p:sp>
      <p:sp>
        <p:nvSpPr>
          <p:cNvPr id="30731" name="Text Box 11"/>
          <p:cNvSpPr txBox="1">
            <a:spLocks noChangeArrowheads="1"/>
          </p:cNvSpPr>
          <p:nvPr/>
        </p:nvSpPr>
        <p:spPr bwMode="auto">
          <a:xfrm>
            <a:off x="6770616" y="3752165"/>
            <a:ext cx="228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dirty="0">
                <a:solidFill>
                  <a:schemeClr val="bg1"/>
                </a:solidFill>
                <a:latin typeface="Times" pitchFamily="18" charset="0"/>
              </a:rPr>
              <a:t>Military Spacecraft </a:t>
            </a:r>
            <a:r>
              <a:rPr lang="en-US" sz="1800" b="1" dirty="0" smtClean="0">
                <a:solidFill>
                  <a:schemeClr val="bg1"/>
                </a:solidFill>
                <a:latin typeface="Times" pitchFamily="18" charset="0"/>
              </a:rPr>
              <a:t>(~$</a:t>
            </a:r>
            <a:r>
              <a:rPr lang="en-US" sz="1800" b="1" dirty="0">
                <a:solidFill>
                  <a:schemeClr val="bg1"/>
                </a:solidFill>
                <a:latin typeface="Times" pitchFamily="18" charset="0"/>
              </a:rPr>
              <a:t>1,000,000)</a:t>
            </a:r>
          </a:p>
        </p:txBody>
      </p:sp>
      <p:pic>
        <p:nvPicPr>
          <p:cNvPr id="30732" name="Picture 12" descr="NetRSpd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476" y="5179977"/>
            <a:ext cx="1753228" cy="124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ectangle 15"/>
          <p:cNvSpPr>
            <a:spLocks noChangeArrowheads="1"/>
          </p:cNvSpPr>
          <p:nvPr/>
        </p:nvSpPr>
        <p:spPr bwMode="auto">
          <a:xfrm>
            <a:off x="133718" y="4431153"/>
            <a:ext cx="2667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b="1" dirty="0">
                <a:solidFill>
                  <a:schemeClr val="bg1"/>
                </a:solidFill>
                <a:latin typeface="Times" pitchFamily="18" charset="0"/>
              </a:rPr>
              <a:t>Surveying/Science </a:t>
            </a:r>
          </a:p>
          <a:p>
            <a:pPr algn="ctr">
              <a:spcBef>
                <a:spcPct val="50000"/>
              </a:spcBef>
            </a:pPr>
            <a:r>
              <a:rPr lang="en-US" b="1" dirty="0">
                <a:solidFill>
                  <a:schemeClr val="bg1"/>
                </a:solidFill>
                <a:latin typeface="Times" pitchFamily="18" charset="0"/>
              </a:rPr>
              <a:t>($10,000)</a:t>
            </a:r>
          </a:p>
        </p:txBody>
      </p:sp>
      <p:sp>
        <p:nvSpPr>
          <p:cNvPr id="30734" name="Rectangle 16"/>
          <p:cNvSpPr>
            <a:spLocks noChangeArrowheads="1"/>
          </p:cNvSpPr>
          <p:nvPr/>
        </p:nvSpPr>
        <p:spPr bwMode="auto">
          <a:xfrm>
            <a:off x="238493" y="6092188"/>
            <a:ext cx="1228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latin typeface="Times New Roman" charset="0"/>
              </a:rPr>
              <a:t>courtesy Trimble</a:t>
            </a: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27174" t="3695" r="31465" b="4081"/>
          <a:stretch/>
        </p:blipFill>
        <p:spPr>
          <a:xfrm>
            <a:off x="5260092" y="4168174"/>
            <a:ext cx="835203" cy="1756867"/>
          </a:xfrm>
          <a:prstGeom prst="rect">
            <a:avLst/>
          </a:prstGeom>
        </p:spPr>
      </p:pic>
      <p:sp>
        <p:nvSpPr>
          <p:cNvPr id="3" name="Slide Number Placeholder 2"/>
          <p:cNvSpPr>
            <a:spLocks noGrp="1"/>
          </p:cNvSpPr>
          <p:nvPr>
            <p:ph type="sldNum" sz="quarter" idx="12"/>
          </p:nvPr>
        </p:nvSpPr>
        <p:spPr/>
        <p:txBody>
          <a:bodyPr/>
          <a:lstStyle/>
          <a:p>
            <a:fld id="{BFB75C1F-DC76-7E4C-BA59-89A7E3115ADD}" type="slidenum">
              <a:rPr lang="en-US" smtClean="0"/>
              <a:pPr/>
              <a:t>5</a:t>
            </a:fld>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2855" y="4731980"/>
            <a:ext cx="1964060" cy="1666231"/>
          </a:xfrm>
          <a:prstGeom prst="rect">
            <a:avLst/>
          </a:prstGeom>
        </p:spPr>
      </p:pic>
    </p:spTree>
    <p:extLst>
      <p:ext uri="{BB962C8B-B14F-4D97-AF65-F5344CB8AC3E}">
        <p14:creationId xmlns:p14="http://schemas.microsoft.com/office/powerpoint/2010/main" val="408519464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116632"/>
            <a:ext cx="8229600" cy="576064"/>
          </a:xfrm>
        </p:spPr>
        <p:txBody>
          <a:bodyPr>
            <a:normAutofit fontScale="90000"/>
          </a:bodyPr>
          <a:lstStyle/>
          <a:p>
            <a:r>
              <a:rPr lang="en-GB" dirty="0" smtClean="0">
                <a:solidFill>
                  <a:srgbClr val="FFFF00"/>
                </a:solidFill>
                <a:latin typeface="Times" pitchFamily="18" charset="0"/>
              </a:rPr>
              <a:t>GPS signal Structure		</a:t>
            </a:r>
            <a:endParaRPr lang="en-GB" dirty="0">
              <a:solidFill>
                <a:srgbClr val="FFFF00"/>
              </a:solidFill>
              <a:latin typeface="Times" pitchFamily="18" charset="0"/>
            </a:endParaRPr>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0" y="764704"/>
                <a:ext cx="8229600" cy="5832648"/>
              </a:xfrm>
            </p:spPr>
            <p:txBody>
              <a:bodyPr>
                <a:normAutofit lnSpcReduction="10000"/>
              </a:bodyPr>
              <a:lstStyle/>
              <a:p>
                <a:pPr algn="just">
                  <a:buFont typeface="Wingdings" pitchFamily="2" charset="2"/>
                  <a:buChar char="§"/>
                </a:pPr>
                <a:r>
                  <a:rPr lang="en-GB" sz="2000" dirty="0" smtClean="0">
                    <a:solidFill>
                      <a:schemeClr val="bg1"/>
                    </a:solidFill>
                    <a:latin typeface="Times" pitchFamily="18" charset="0"/>
                  </a:rPr>
                  <a:t>Each GPS satellite continuously broadcast two electromagnetic signals that are in L-band used for radio communication.</a:t>
                </a:r>
              </a:p>
              <a:p>
                <a:pPr algn="just"/>
                <a:endParaRPr lang="en-GB" sz="2000" dirty="0" smtClean="0">
                  <a:solidFill>
                    <a:schemeClr val="bg1"/>
                  </a:solidFill>
                  <a:latin typeface="Times" pitchFamily="18" charset="0"/>
                </a:endParaRPr>
              </a:p>
              <a:p>
                <a:pPr algn="just">
                  <a:buFont typeface="Wingdings" pitchFamily="2" charset="2"/>
                  <a:buChar char="§"/>
                </a:pPr>
                <a:r>
                  <a:rPr lang="en-GB" sz="2000" dirty="0" smtClean="0">
                    <a:solidFill>
                      <a:schemeClr val="bg1"/>
                    </a:solidFill>
                    <a:latin typeface="Times" pitchFamily="18" charset="0"/>
                  </a:rPr>
                  <a:t>The precise atomic clocks in the satellite have a fundamental clock rate or frequency </a:t>
                </a:r>
                <a14:m>
                  <m:oMath xmlns:m="http://schemas.openxmlformats.org/officeDocument/2006/math">
                    <m:sSub>
                      <m:sSubPr>
                        <m:ctrlPr>
                          <a:rPr lang="en-GB" sz="2000" i="1" smtClean="0">
                            <a:solidFill>
                              <a:srgbClr val="FFFF00"/>
                            </a:solidFill>
                            <a:latin typeface="Cambria Math" panose="02040503050406030204" pitchFamily="18" charset="0"/>
                          </a:rPr>
                        </m:ctrlPr>
                      </m:sSubPr>
                      <m:e>
                        <m:r>
                          <a:rPr lang="en-GB" sz="2000" b="0" i="1" smtClean="0">
                            <a:solidFill>
                              <a:srgbClr val="FFFF00"/>
                            </a:solidFill>
                            <a:latin typeface="Cambria Math"/>
                          </a:rPr>
                          <m:t>𝑓</m:t>
                        </m:r>
                      </m:e>
                      <m:sub>
                        <m:r>
                          <a:rPr lang="en-GB" sz="2000" b="0" i="1" smtClean="0">
                            <a:solidFill>
                              <a:srgbClr val="FFFF00"/>
                            </a:solidFill>
                            <a:latin typeface="Cambria Math"/>
                          </a:rPr>
                          <m:t>0</m:t>
                        </m:r>
                      </m:sub>
                    </m:sSub>
                    <m:r>
                      <a:rPr lang="en-GB" sz="2000" b="0" i="1" smtClean="0">
                        <a:solidFill>
                          <a:srgbClr val="FFFF00"/>
                        </a:solidFill>
                        <a:latin typeface="Cambria Math"/>
                      </a:rPr>
                      <m:t>=</m:t>
                    </m:r>
                    <m:r>
                      <a:rPr lang="en-GB" sz="2000" b="0" i="1" smtClean="0">
                        <a:solidFill>
                          <a:srgbClr val="FFFF00"/>
                        </a:solidFill>
                        <a:latin typeface="Cambria Math"/>
                      </a:rPr>
                      <m:t>10</m:t>
                    </m:r>
                    <m:r>
                      <a:rPr lang="en-GB" sz="2000" b="0" i="1" smtClean="0">
                        <a:solidFill>
                          <a:srgbClr val="FFFF00"/>
                        </a:solidFill>
                        <a:latin typeface="Cambria Math"/>
                      </a:rPr>
                      <m:t>.</m:t>
                    </m:r>
                    <m:r>
                      <a:rPr lang="en-GB" sz="2000" b="0" i="1" smtClean="0">
                        <a:solidFill>
                          <a:srgbClr val="FFFF00"/>
                        </a:solidFill>
                        <a:latin typeface="Cambria Math"/>
                      </a:rPr>
                      <m:t>23</m:t>
                    </m:r>
                    <m:r>
                      <a:rPr lang="en-GB" sz="2000" b="0" i="1" smtClean="0">
                        <a:solidFill>
                          <a:srgbClr val="FFFF00"/>
                        </a:solidFill>
                        <a:latin typeface="Cambria Math"/>
                      </a:rPr>
                      <m:t> </m:t>
                    </m:r>
                    <m:r>
                      <m:rPr>
                        <m:sty m:val="p"/>
                      </m:rPr>
                      <a:rPr lang="en-GB" sz="2000" b="0" i="0" smtClean="0">
                        <a:solidFill>
                          <a:srgbClr val="FFFF00"/>
                        </a:solidFill>
                        <a:latin typeface="Cambria Math"/>
                      </a:rPr>
                      <m:t>MHz</m:t>
                    </m:r>
                  </m:oMath>
                </a14:m>
                <a:endParaRPr lang="en-GB" sz="2000" dirty="0" smtClean="0">
                  <a:solidFill>
                    <a:srgbClr val="FFFF00"/>
                  </a:solidFill>
                  <a:latin typeface="Times" pitchFamily="18" charset="0"/>
                </a:endParaRPr>
              </a:p>
              <a:p>
                <a:pPr algn="just"/>
                <a:endParaRPr lang="en-GB" sz="2000" dirty="0" smtClean="0">
                  <a:solidFill>
                    <a:schemeClr val="bg1"/>
                  </a:solidFill>
                  <a:latin typeface="Times" pitchFamily="18" charset="0"/>
                </a:endParaRPr>
              </a:p>
              <a:p>
                <a:pPr algn="just">
                  <a:buFont typeface="Wingdings" pitchFamily="2" charset="2"/>
                  <a:buChar char="§"/>
                </a:pPr>
                <a:r>
                  <a:rPr lang="en-GB" sz="2000" dirty="0" smtClean="0">
                    <a:solidFill>
                      <a:schemeClr val="bg1"/>
                    </a:solidFill>
                    <a:latin typeface="Times" pitchFamily="18" charset="0"/>
                  </a:rPr>
                  <a:t>Two L-band frequencies assigned to GPS are derived from the atomic clocks </a:t>
                </a:r>
              </a:p>
              <a:p>
                <a:pPr algn="just"/>
                <a:endParaRPr lang="en-GB" sz="2000" dirty="0" smtClean="0">
                  <a:solidFill>
                    <a:schemeClr val="bg1"/>
                  </a:solidFill>
                  <a:latin typeface="Times"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GB" sz="2000" i="1" smtClean="0">
                              <a:solidFill>
                                <a:srgbClr val="FFFF00"/>
                              </a:solidFill>
                              <a:latin typeface="Cambria Math" panose="02040503050406030204" pitchFamily="18" charset="0"/>
                            </a:rPr>
                          </m:ctrlPr>
                        </m:sSubPr>
                        <m:e>
                          <m:r>
                            <a:rPr lang="en-GB" sz="2000" b="0" i="1" smtClean="0">
                              <a:solidFill>
                                <a:srgbClr val="FFFF00"/>
                              </a:solidFill>
                              <a:latin typeface="Cambria Math"/>
                            </a:rPr>
                            <m:t>𝐿</m:t>
                          </m:r>
                        </m:e>
                        <m:sub>
                          <m:r>
                            <a:rPr lang="en-GB" sz="2000" b="0" i="1" smtClean="0">
                              <a:solidFill>
                                <a:srgbClr val="FFFF00"/>
                              </a:solidFill>
                              <a:latin typeface="Cambria Math"/>
                            </a:rPr>
                            <m:t>1</m:t>
                          </m:r>
                        </m:sub>
                      </m:sSub>
                      <m:r>
                        <a:rPr lang="en-GB" sz="2000" b="0" i="1" smtClean="0">
                          <a:solidFill>
                            <a:srgbClr val="FFFF00"/>
                          </a:solidFill>
                          <a:latin typeface="Cambria Math"/>
                        </a:rPr>
                        <m:t>=</m:t>
                      </m:r>
                      <m:r>
                        <a:rPr lang="en-GB" sz="2000" b="0" i="1" smtClean="0">
                          <a:solidFill>
                            <a:srgbClr val="FFFF00"/>
                          </a:solidFill>
                          <a:latin typeface="Cambria Math"/>
                        </a:rPr>
                        <m:t>154</m:t>
                      </m:r>
                      <m:r>
                        <a:rPr lang="en-GB" sz="2000" b="0" i="1" smtClean="0">
                          <a:solidFill>
                            <a:srgbClr val="FFFF00"/>
                          </a:solidFill>
                          <a:latin typeface="Cambria Math"/>
                          <a:ea typeface="Cambria Math"/>
                        </a:rPr>
                        <m:t>×</m:t>
                      </m:r>
                      <m:sSub>
                        <m:sSubPr>
                          <m:ctrlPr>
                            <a:rPr lang="en-GB" sz="2000" i="1" smtClean="0">
                              <a:solidFill>
                                <a:srgbClr val="FFFF00"/>
                              </a:solidFill>
                              <a:latin typeface="Cambria Math" panose="02040503050406030204" pitchFamily="18" charset="0"/>
                              <a:ea typeface="Cambria Math"/>
                            </a:rPr>
                          </m:ctrlPr>
                        </m:sSubPr>
                        <m:e>
                          <m:r>
                            <a:rPr lang="en-GB" sz="2000" b="0" i="1" smtClean="0">
                              <a:solidFill>
                                <a:srgbClr val="FFFF00"/>
                              </a:solidFill>
                              <a:latin typeface="Cambria Math"/>
                              <a:ea typeface="Cambria Math"/>
                            </a:rPr>
                            <m:t>𝑓</m:t>
                          </m:r>
                        </m:e>
                        <m:sub>
                          <m:r>
                            <a:rPr lang="en-GB" sz="2000" b="0" i="1" smtClean="0">
                              <a:solidFill>
                                <a:srgbClr val="FFFF00"/>
                              </a:solidFill>
                              <a:latin typeface="Cambria Math"/>
                              <a:ea typeface="Cambria Math"/>
                            </a:rPr>
                            <m:t>0</m:t>
                          </m:r>
                        </m:sub>
                      </m:sSub>
                      <m:r>
                        <a:rPr lang="en-GB" sz="2000" b="0" i="1" smtClean="0">
                          <a:solidFill>
                            <a:srgbClr val="FFFF00"/>
                          </a:solidFill>
                          <a:latin typeface="Cambria Math"/>
                          <a:ea typeface="Cambria Math"/>
                        </a:rPr>
                        <m:t>=</m:t>
                      </m:r>
                      <m:r>
                        <a:rPr lang="en-GB" sz="2000" b="0" i="1" smtClean="0">
                          <a:solidFill>
                            <a:srgbClr val="FFFF00"/>
                          </a:solidFill>
                          <a:latin typeface="Cambria Math"/>
                          <a:ea typeface="Cambria Math"/>
                        </a:rPr>
                        <m:t>1575</m:t>
                      </m:r>
                      <m:r>
                        <a:rPr lang="en-GB" sz="2000" b="0" i="1" smtClean="0">
                          <a:solidFill>
                            <a:srgbClr val="FFFF00"/>
                          </a:solidFill>
                          <a:latin typeface="Cambria Math"/>
                          <a:ea typeface="Cambria Math"/>
                        </a:rPr>
                        <m:t>.</m:t>
                      </m:r>
                      <m:r>
                        <a:rPr lang="en-GB" sz="2000" b="0" i="1" smtClean="0">
                          <a:solidFill>
                            <a:srgbClr val="FFFF00"/>
                          </a:solidFill>
                          <a:latin typeface="Cambria Math"/>
                          <a:ea typeface="Cambria Math"/>
                        </a:rPr>
                        <m:t>42</m:t>
                      </m:r>
                      <m:r>
                        <a:rPr lang="en-GB" sz="2000" b="0" i="1" smtClean="0">
                          <a:solidFill>
                            <a:srgbClr val="FFFF00"/>
                          </a:solidFill>
                          <a:latin typeface="Cambria Math"/>
                          <a:ea typeface="Cambria Math"/>
                        </a:rPr>
                        <m:t> </m:t>
                      </m:r>
                      <m:r>
                        <m:rPr>
                          <m:sty m:val="p"/>
                        </m:rPr>
                        <a:rPr lang="en-GB" sz="2000" b="0" i="0" smtClean="0">
                          <a:solidFill>
                            <a:srgbClr val="FFFF00"/>
                          </a:solidFill>
                          <a:latin typeface="Cambria Math"/>
                          <a:ea typeface="Cambria Math"/>
                        </a:rPr>
                        <m:t>MHz</m:t>
                      </m:r>
                      <m:r>
                        <a:rPr lang="en-GB" sz="2000" i="1" dirty="0" smtClean="0">
                          <a:solidFill>
                            <a:srgbClr val="FF0000"/>
                          </a:solidFill>
                          <a:latin typeface="Cambria Math"/>
                          <a:ea typeface="Cambria Math"/>
                        </a:rPr>
                        <m:t>→</m:t>
                      </m:r>
                      <m:r>
                        <a:rPr lang="en-GB" sz="2000" i="1" dirty="0" smtClean="0">
                          <a:solidFill>
                            <a:srgbClr val="FFFF00"/>
                          </a:solidFill>
                          <a:latin typeface="Cambria Math"/>
                          <a:ea typeface="Cambria Math"/>
                        </a:rPr>
                        <m:t>𝜆</m:t>
                      </m:r>
                      <m:r>
                        <a:rPr lang="en-GB" sz="2000" b="0" i="1" dirty="0" smtClean="0">
                          <a:solidFill>
                            <a:srgbClr val="FFFF00"/>
                          </a:solidFill>
                          <a:latin typeface="Cambria Math"/>
                          <a:ea typeface="Cambria Math"/>
                        </a:rPr>
                        <m:t>=</m:t>
                      </m:r>
                      <m:r>
                        <a:rPr lang="en-GB" sz="2000" b="0" i="1" dirty="0" smtClean="0">
                          <a:solidFill>
                            <a:srgbClr val="FFFF00"/>
                          </a:solidFill>
                          <a:latin typeface="Cambria Math"/>
                          <a:ea typeface="Cambria Math"/>
                        </a:rPr>
                        <m:t>0</m:t>
                      </m:r>
                      <m:r>
                        <a:rPr lang="en-GB" sz="2000" b="0" i="1" dirty="0" smtClean="0">
                          <a:solidFill>
                            <a:srgbClr val="FFFF00"/>
                          </a:solidFill>
                          <a:latin typeface="Cambria Math"/>
                          <a:ea typeface="Cambria Math"/>
                        </a:rPr>
                        <m:t>.</m:t>
                      </m:r>
                      <m:r>
                        <a:rPr lang="en-GB" sz="2000" b="0" i="1" dirty="0" smtClean="0">
                          <a:solidFill>
                            <a:srgbClr val="FFFF00"/>
                          </a:solidFill>
                          <a:latin typeface="Cambria Math"/>
                          <a:ea typeface="Cambria Math"/>
                        </a:rPr>
                        <m:t>190</m:t>
                      </m:r>
                      <m:r>
                        <a:rPr lang="en-GB" sz="2000" b="0" i="1" dirty="0" smtClean="0">
                          <a:solidFill>
                            <a:srgbClr val="FFFF00"/>
                          </a:solidFill>
                          <a:latin typeface="Cambria Math"/>
                          <a:ea typeface="Cambria Math"/>
                        </a:rPr>
                        <m:t> </m:t>
                      </m:r>
                      <m:r>
                        <a:rPr lang="en-GB" sz="2000" b="0" i="1" dirty="0" smtClean="0">
                          <a:solidFill>
                            <a:srgbClr val="FFFF00"/>
                          </a:solidFill>
                          <a:latin typeface="Cambria Math"/>
                          <a:ea typeface="Cambria Math"/>
                        </a:rPr>
                        <m:t>𝑚</m:t>
                      </m:r>
                    </m:oMath>
                  </m:oMathPara>
                </a14:m>
                <a:endParaRPr lang="en-GB" sz="2000" dirty="0" smtClean="0">
                  <a:solidFill>
                    <a:srgbClr val="FFFF00"/>
                  </a:solidFill>
                  <a:latin typeface="Times"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GB" sz="2000" i="1" smtClean="0">
                              <a:solidFill>
                                <a:srgbClr val="FFFF00"/>
                              </a:solidFill>
                              <a:latin typeface="Cambria Math" panose="02040503050406030204" pitchFamily="18" charset="0"/>
                            </a:rPr>
                          </m:ctrlPr>
                        </m:sSubPr>
                        <m:e>
                          <m:r>
                            <a:rPr lang="en-GB" sz="2000" b="0" i="1">
                              <a:solidFill>
                                <a:srgbClr val="FFFF00"/>
                              </a:solidFill>
                              <a:latin typeface="Cambria Math"/>
                            </a:rPr>
                            <m:t>𝐿</m:t>
                          </m:r>
                        </m:e>
                        <m:sub>
                          <m:r>
                            <a:rPr lang="en-GB" sz="2000" b="0" i="1" smtClean="0">
                              <a:solidFill>
                                <a:srgbClr val="FFFF00"/>
                              </a:solidFill>
                              <a:latin typeface="Cambria Math"/>
                            </a:rPr>
                            <m:t>2</m:t>
                          </m:r>
                        </m:sub>
                      </m:sSub>
                      <m:r>
                        <a:rPr lang="en-GB" sz="2000" b="0" i="1">
                          <a:solidFill>
                            <a:srgbClr val="FFFF00"/>
                          </a:solidFill>
                          <a:latin typeface="Cambria Math"/>
                        </a:rPr>
                        <m:t>=</m:t>
                      </m:r>
                      <m:r>
                        <a:rPr lang="en-GB" sz="2000" b="0" i="1">
                          <a:solidFill>
                            <a:srgbClr val="FFFF00"/>
                          </a:solidFill>
                          <a:latin typeface="Cambria Math"/>
                        </a:rPr>
                        <m:t>120</m:t>
                      </m:r>
                      <m:r>
                        <a:rPr lang="en-GB" sz="2000" b="0" i="1">
                          <a:solidFill>
                            <a:srgbClr val="FFFF00"/>
                          </a:solidFill>
                          <a:latin typeface="Cambria Math"/>
                          <a:ea typeface="Cambria Math"/>
                        </a:rPr>
                        <m:t>×</m:t>
                      </m:r>
                      <m:sSub>
                        <m:sSubPr>
                          <m:ctrlPr>
                            <a:rPr lang="en-GB" sz="2000" i="1">
                              <a:solidFill>
                                <a:srgbClr val="FFFF00"/>
                              </a:solidFill>
                              <a:latin typeface="Cambria Math" panose="02040503050406030204" pitchFamily="18" charset="0"/>
                              <a:ea typeface="Cambria Math"/>
                            </a:rPr>
                          </m:ctrlPr>
                        </m:sSubPr>
                        <m:e>
                          <m:r>
                            <a:rPr lang="en-GB" sz="2000" b="0" i="1">
                              <a:solidFill>
                                <a:srgbClr val="FFFF00"/>
                              </a:solidFill>
                              <a:latin typeface="Cambria Math"/>
                              <a:ea typeface="Cambria Math"/>
                            </a:rPr>
                            <m:t>𝑓</m:t>
                          </m:r>
                        </m:e>
                        <m:sub>
                          <m:r>
                            <a:rPr lang="en-GB" sz="2000" b="0" i="1">
                              <a:solidFill>
                                <a:srgbClr val="FFFF00"/>
                              </a:solidFill>
                              <a:latin typeface="Cambria Math"/>
                              <a:ea typeface="Cambria Math"/>
                            </a:rPr>
                            <m:t>0</m:t>
                          </m:r>
                        </m:sub>
                      </m:sSub>
                      <m:r>
                        <a:rPr lang="en-GB" sz="2000" b="0" i="1">
                          <a:solidFill>
                            <a:srgbClr val="FFFF00"/>
                          </a:solidFill>
                          <a:latin typeface="Cambria Math"/>
                          <a:ea typeface="Cambria Math"/>
                        </a:rPr>
                        <m:t>=</m:t>
                      </m:r>
                      <m:r>
                        <a:rPr lang="en-GB" sz="2000" b="0" i="1">
                          <a:solidFill>
                            <a:srgbClr val="FFFF00"/>
                          </a:solidFill>
                          <a:latin typeface="Cambria Math"/>
                          <a:ea typeface="Cambria Math"/>
                        </a:rPr>
                        <m:t>122</m:t>
                      </m:r>
                      <m:r>
                        <a:rPr lang="en-GB" sz="2000" b="0" i="1" smtClean="0">
                          <a:solidFill>
                            <a:srgbClr val="FFFF00"/>
                          </a:solidFill>
                          <a:latin typeface="Cambria Math"/>
                          <a:ea typeface="Cambria Math"/>
                        </a:rPr>
                        <m:t>7</m:t>
                      </m:r>
                      <m:r>
                        <a:rPr lang="en-GB" sz="2000" b="0" i="1" smtClean="0">
                          <a:solidFill>
                            <a:srgbClr val="FFFF00"/>
                          </a:solidFill>
                          <a:latin typeface="Cambria Math"/>
                          <a:ea typeface="Cambria Math"/>
                        </a:rPr>
                        <m:t>.</m:t>
                      </m:r>
                      <m:r>
                        <a:rPr lang="en-GB" sz="2000" b="0" i="1" smtClean="0">
                          <a:solidFill>
                            <a:srgbClr val="FFFF00"/>
                          </a:solidFill>
                          <a:latin typeface="Cambria Math"/>
                          <a:ea typeface="Cambria Math"/>
                        </a:rPr>
                        <m:t>60</m:t>
                      </m:r>
                      <m:r>
                        <a:rPr lang="en-GB" sz="2000" b="0" i="1">
                          <a:solidFill>
                            <a:srgbClr val="FFFF00"/>
                          </a:solidFill>
                          <a:latin typeface="Cambria Math"/>
                          <a:ea typeface="Cambria Math"/>
                        </a:rPr>
                        <m:t> </m:t>
                      </m:r>
                      <m:r>
                        <m:rPr>
                          <m:sty m:val="p"/>
                        </m:rPr>
                        <a:rPr lang="en-GB" sz="2000" b="0" i="0">
                          <a:solidFill>
                            <a:srgbClr val="FFFF00"/>
                          </a:solidFill>
                          <a:latin typeface="Cambria Math"/>
                          <a:ea typeface="Cambria Math"/>
                        </a:rPr>
                        <m:t>MHz</m:t>
                      </m:r>
                      <m:r>
                        <a:rPr lang="en-GB" sz="2000" i="1" dirty="0" smtClean="0">
                          <a:solidFill>
                            <a:srgbClr val="FF0000"/>
                          </a:solidFill>
                          <a:latin typeface="Cambria Math"/>
                          <a:ea typeface="Cambria Math"/>
                        </a:rPr>
                        <m:t>→</m:t>
                      </m:r>
                      <m:r>
                        <a:rPr lang="en-GB" sz="2000" i="1" dirty="0" smtClean="0">
                          <a:solidFill>
                            <a:srgbClr val="FFFF00"/>
                          </a:solidFill>
                          <a:latin typeface="Cambria Math"/>
                          <a:ea typeface="Cambria Math"/>
                        </a:rPr>
                        <m:t>𝜆</m:t>
                      </m:r>
                      <m:r>
                        <a:rPr lang="en-GB" sz="2000" b="0" i="1" dirty="0" smtClean="0">
                          <a:solidFill>
                            <a:srgbClr val="FFFF00"/>
                          </a:solidFill>
                          <a:latin typeface="Cambria Math"/>
                          <a:ea typeface="Cambria Math"/>
                        </a:rPr>
                        <m:t>=</m:t>
                      </m:r>
                      <m:r>
                        <a:rPr lang="en-GB" sz="2000" b="0" i="1" dirty="0" smtClean="0">
                          <a:solidFill>
                            <a:srgbClr val="FFFF00"/>
                          </a:solidFill>
                          <a:latin typeface="Cambria Math"/>
                          <a:ea typeface="Cambria Math"/>
                        </a:rPr>
                        <m:t>0</m:t>
                      </m:r>
                      <m:r>
                        <a:rPr lang="en-GB" sz="2000" b="0" i="1" dirty="0" smtClean="0">
                          <a:solidFill>
                            <a:srgbClr val="FFFF00"/>
                          </a:solidFill>
                          <a:latin typeface="Cambria Math"/>
                          <a:ea typeface="Cambria Math"/>
                        </a:rPr>
                        <m:t>.</m:t>
                      </m:r>
                      <m:r>
                        <a:rPr lang="en-GB" sz="2000" b="0" i="1" dirty="0" smtClean="0">
                          <a:solidFill>
                            <a:srgbClr val="FFFF00"/>
                          </a:solidFill>
                          <a:latin typeface="Cambria Math"/>
                          <a:ea typeface="Cambria Math"/>
                        </a:rPr>
                        <m:t>244</m:t>
                      </m:r>
                      <m:r>
                        <a:rPr lang="en-GB" sz="2000" b="0" i="1" dirty="0" smtClean="0">
                          <a:solidFill>
                            <a:srgbClr val="FFFF00"/>
                          </a:solidFill>
                          <a:latin typeface="Cambria Math"/>
                          <a:ea typeface="Cambria Math"/>
                        </a:rPr>
                        <m:t> </m:t>
                      </m:r>
                      <m:r>
                        <a:rPr lang="en-GB" sz="2000" b="0" i="1" dirty="0" smtClean="0">
                          <a:solidFill>
                            <a:srgbClr val="FFFF00"/>
                          </a:solidFill>
                          <a:latin typeface="Cambria Math"/>
                          <a:ea typeface="Cambria Math"/>
                        </a:rPr>
                        <m:t>𝑚</m:t>
                      </m:r>
                    </m:oMath>
                  </m:oMathPara>
                </a14:m>
                <a:endParaRPr lang="en-GB" sz="2000" b="0" dirty="0" smtClean="0">
                  <a:solidFill>
                    <a:srgbClr val="FFFF00"/>
                  </a:solidFill>
                  <a:latin typeface="Times" pitchFamily="18" charset="0"/>
                  <a:ea typeface="Cambria Math"/>
                </a:endParaRPr>
              </a:p>
              <a:p>
                <a:pPr marL="0" indent="0" algn="ctr">
                  <a:buNone/>
                </a:pPr>
                <a14:m>
                  <m:oMathPara xmlns:m="http://schemas.openxmlformats.org/officeDocument/2006/math">
                    <m:oMathParaPr>
                      <m:jc m:val="centerGroup"/>
                    </m:oMathParaPr>
                    <m:oMath xmlns:m="http://schemas.openxmlformats.org/officeDocument/2006/math">
                      <m:sSub>
                        <m:sSubPr>
                          <m:ctrlPr>
                            <a:rPr lang="en-GB" sz="2000" i="1">
                              <a:solidFill>
                                <a:srgbClr val="FFFF00"/>
                              </a:solidFill>
                              <a:latin typeface="Cambria Math" panose="02040503050406030204" pitchFamily="18" charset="0"/>
                            </a:rPr>
                          </m:ctrlPr>
                        </m:sSubPr>
                        <m:e>
                          <m:r>
                            <a:rPr lang="en-GB" sz="2000" i="1">
                              <a:solidFill>
                                <a:srgbClr val="FFFF00"/>
                              </a:solidFill>
                              <a:latin typeface="Cambria Math"/>
                            </a:rPr>
                            <m:t>𝐿</m:t>
                          </m:r>
                        </m:e>
                        <m:sub>
                          <m:r>
                            <a:rPr lang="en-GB" sz="2000" b="0" i="1" smtClean="0">
                              <a:solidFill>
                                <a:srgbClr val="FFFF00"/>
                              </a:solidFill>
                              <a:latin typeface="Cambria Math"/>
                            </a:rPr>
                            <m:t>5</m:t>
                          </m:r>
                        </m:sub>
                      </m:sSub>
                      <m:r>
                        <a:rPr lang="en-GB" sz="2000" i="1">
                          <a:solidFill>
                            <a:srgbClr val="FFFF00"/>
                          </a:solidFill>
                          <a:latin typeface="Cambria Math"/>
                        </a:rPr>
                        <m:t>=</m:t>
                      </m:r>
                      <m:r>
                        <a:rPr lang="en-GB" sz="2000" i="1">
                          <a:solidFill>
                            <a:srgbClr val="FFFF00"/>
                          </a:solidFill>
                          <a:latin typeface="Cambria Math"/>
                        </a:rPr>
                        <m:t>115</m:t>
                      </m:r>
                      <m:r>
                        <a:rPr lang="en-GB" sz="2000" i="1">
                          <a:solidFill>
                            <a:srgbClr val="FFFF00"/>
                          </a:solidFill>
                          <a:latin typeface="Cambria Math"/>
                          <a:ea typeface="Cambria Math"/>
                        </a:rPr>
                        <m:t>×</m:t>
                      </m:r>
                      <m:sSub>
                        <m:sSubPr>
                          <m:ctrlPr>
                            <a:rPr lang="en-GB" sz="2000" i="1">
                              <a:solidFill>
                                <a:srgbClr val="FFFF00"/>
                              </a:solidFill>
                              <a:latin typeface="Cambria Math" panose="02040503050406030204" pitchFamily="18" charset="0"/>
                              <a:ea typeface="Cambria Math"/>
                            </a:rPr>
                          </m:ctrlPr>
                        </m:sSubPr>
                        <m:e>
                          <m:r>
                            <a:rPr lang="en-GB" sz="2000" i="1">
                              <a:solidFill>
                                <a:srgbClr val="FFFF00"/>
                              </a:solidFill>
                              <a:latin typeface="Cambria Math"/>
                              <a:ea typeface="Cambria Math"/>
                            </a:rPr>
                            <m:t>𝑓</m:t>
                          </m:r>
                        </m:e>
                        <m:sub>
                          <m:r>
                            <a:rPr lang="en-GB" sz="2000" i="1">
                              <a:solidFill>
                                <a:srgbClr val="FFFF00"/>
                              </a:solidFill>
                              <a:latin typeface="Cambria Math"/>
                              <a:ea typeface="Cambria Math"/>
                            </a:rPr>
                            <m:t>0</m:t>
                          </m:r>
                        </m:sub>
                      </m:sSub>
                      <m:r>
                        <a:rPr lang="en-GB" sz="2000" i="1">
                          <a:solidFill>
                            <a:srgbClr val="FFFF00"/>
                          </a:solidFill>
                          <a:latin typeface="Cambria Math"/>
                          <a:ea typeface="Cambria Math"/>
                        </a:rPr>
                        <m:t>=</m:t>
                      </m:r>
                      <m:r>
                        <a:rPr lang="en-GB" sz="2000" i="1">
                          <a:solidFill>
                            <a:srgbClr val="FFFF00"/>
                          </a:solidFill>
                          <a:latin typeface="Cambria Math"/>
                          <a:ea typeface="Cambria Math"/>
                        </a:rPr>
                        <m:t>1176</m:t>
                      </m:r>
                      <m:r>
                        <a:rPr lang="en-GB" sz="2000" i="1">
                          <a:solidFill>
                            <a:srgbClr val="FFFF00"/>
                          </a:solidFill>
                          <a:latin typeface="Cambria Math"/>
                          <a:ea typeface="Cambria Math"/>
                        </a:rPr>
                        <m:t>.</m:t>
                      </m:r>
                      <m:r>
                        <a:rPr lang="en-GB" sz="2000" b="0" i="1" smtClean="0">
                          <a:solidFill>
                            <a:srgbClr val="FFFF00"/>
                          </a:solidFill>
                          <a:latin typeface="Cambria Math"/>
                          <a:ea typeface="Cambria Math"/>
                        </a:rPr>
                        <m:t>45</m:t>
                      </m:r>
                      <m:r>
                        <a:rPr lang="en-GB" sz="2000" i="1">
                          <a:solidFill>
                            <a:srgbClr val="FFFF00"/>
                          </a:solidFill>
                          <a:latin typeface="Cambria Math"/>
                          <a:ea typeface="Cambria Math"/>
                        </a:rPr>
                        <m:t> </m:t>
                      </m:r>
                      <m:r>
                        <m:rPr>
                          <m:sty m:val="p"/>
                        </m:rPr>
                        <a:rPr lang="en-GB" sz="2000">
                          <a:solidFill>
                            <a:srgbClr val="FFFF00"/>
                          </a:solidFill>
                          <a:latin typeface="Cambria Math"/>
                          <a:ea typeface="Cambria Math"/>
                        </a:rPr>
                        <m:t>MHz</m:t>
                      </m:r>
                      <m:r>
                        <a:rPr lang="en-GB" sz="2000" i="1" dirty="0">
                          <a:solidFill>
                            <a:srgbClr val="FF0000"/>
                          </a:solidFill>
                          <a:latin typeface="Cambria Math"/>
                          <a:ea typeface="Cambria Math"/>
                        </a:rPr>
                        <m:t>→</m:t>
                      </m:r>
                      <m:r>
                        <a:rPr lang="en-GB" sz="2000" i="1" dirty="0">
                          <a:solidFill>
                            <a:srgbClr val="FFFF00"/>
                          </a:solidFill>
                          <a:latin typeface="Cambria Math"/>
                          <a:ea typeface="Cambria Math"/>
                        </a:rPr>
                        <m:t>𝜆</m:t>
                      </m:r>
                      <m:r>
                        <a:rPr lang="en-GB" sz="2000" i="1" dirty="0">
                          <a:solidFill>
                            <a:srgbClr val="FFFF00"/>
                          </a:solidFill>
                          <a:latin typeface="Cambria Math"/>
                          <a:ea typeface="Cambria Math"/>
                        </a:rPr>
                        <m:t>=</m:t>
                      </m:r>
                      <m:r>
                        <a:rPr lang="en-GB" sz="2000" i="1" dirty="0">
                          <a:solidFill>
                            <a:srgbClr val="FFFF00"/>
                          </a:solidFill>
                          <a:latin typeface="Cambria Math"/>
                          <a:ea typeface="Cambria Math"/>
                        </a:rPr>
                        <m:t>0</m:t>
                      </m:r>
                      <m:r>
                        <a:rPr lang="en-GB" sz="2000" i="1" dirty="0">
                          <a:solidFill>
                            <a:srgbClr val="FFFF00"/>
                          </a:solidFill>
                          <a:latin typeface="Cambria Math"/>
                          <a:ea typeface="Cambria Math"/>
                        </a:rPr>
                        <m:t>.</m:t>
                      </m:r>
                      <m:r>
                        <a:rPr lang="en-GB" sz="2000" i="1" dirty="0">
                          <a:solidFill>
                            <a:srgbClr val="FFFF00"/>
                          </a:solidFill>
                          <a:latin typeface="Cambria Math"/>
                          <a:ea typeface="Cambria Math"/>
                        </a:rPr>
                        <m:t>255</m:t>
                      </m:r>
                      <m:r>
                        <a:rPr lang="en-GB" sz="2000" i="1" dirty="0">
                          <a:solidFill>
                            <a:srgbClr val="FFFF00"/>
                          </a:solidFill>
                          <a:latin typeface="Cambria Math"/>
                          <a:ea typeface="Cambria Math"/>
                        </a:rPr>
                        <m:t> </m:t>
                      </m:r>
                      <m:r>
                        <a:rPr lang="en-GB" sz="2000" i="1" dirty="0">
                          <a:solidFill>
                            <a:srgbClr val="FFFF00"/>
                          </a:solidFill>
                          <a:latin typeface="Cambria Math"/>
                          <a:ea typeface="Cambria Math"/>
                        </a:rPr>
                        <m:t>𝑚</m:t>
                      </m:r>
                    </m:oMath>
                  </m:oMathPara>
                </a14:m>
                <a:endParaRPr lang="en-GB" sz="2000" dirty="0">
                  <a:solidFill>
                    <a:srgbClr val="FFFF00"/>
                  </a:solidFill>
                  <a:latin typeface="Times" pitchFamily="18" charset="0"/>
                </a:endParaRPr>
              </a:p>
              <a:p>
                <a:pPr algn="just"/>
                <a:endParaRPr lang="en-GB" sz="2000" dirty="0" smtClean="0">
                  <a:solidFill>
                    <a:schemeClr val="bg1"/>
                  </a:solidFill>
                  <a:latin typeface="Times" pitchFamily="18" charset="0"/>
                </a:endParaRPr>
              </a:p>
              <a:p>
                <a:pPr algn="just">
                  <a:buFont typeface="Wingdings" pitchFamily="2" charset="2"/>
                  <a:buChar char="§"/>
                </a:pPr>
                <a:r>
                  <a:rPr lang="en-GB" sz="2000" dirty="0" smtClean="0">
                    <a:solidFill>
                      <a:schemeClr val="bg1"/>
                    </a:solidFill>
                    <a:latin typeface="Times" pitchFamily="18" charset="0"/>
                  </a:rPr>
                  <a:t>Both </a:t>
                </a:r>
                <a14:m>
                  <m:oMath xmlns:m="http://schemas.openxmlformats.org/officeDocument/2006/math">
                    <m:sSub>
                      <m:sSubPr>
                        <m:ctrlPr>
                          <a:rPr lang="en-GB" sz="2000" b="1" i="1" smtClean="0">
                            <a:solidFill>
                              <a:srgbClr val="FF0000"/>
                            </a:solidFill>
                            <a:latin typeface="Cambria Math" panose="02040503050406030204" pitchFamily="18" charset="0"/>
                          </a:rPr>
                        </m:ctrlPr>
                      </m:sSubPr>
                      <m:e>
                        <m:r>
                          <a:rPr lang="en-GB" sz="2000" b="1" i="0">
                            <a:solidFill>
                              <a:srgbClr val="FF0000"/>
                            </a:solidFill>
                            <a:latin typeface="Cambria Math"/>
                          </a:rPr>
                          <m:t>𝐋</m:t>
                        </m:r>
                      </m:e>
                      <m:sub>
                        <m:r>
                          <a:rPr lang="en-GB" sz="2000" b="1" i="0">
                            <a:solidFill>
                              <a:srgbClr val="FF0000"/>
                            </a:solidFill>
                            <a:latin typeface="Cambria Math"/>
                          </a:rPr>
                          <m:t>𝟏</m:t>
                        </m:r>
                      </m:sub>
                    </m:sSub>
                    <m:r>
                      <a:rPr lang="en-GB" sz="2000" b="1" i="1" smtClean="0">
                        <a:solidFill>
                          <a:srgbClr val="FF0000"/>
                        </a:solidFill>
                        <a:latin typeface="Cambria Math"/>
                      </a:rPr>
                      <m:t>, </m:t>
                    </m:r>
                    <m:sSub>
                      <m:sSubPr>
                        <m:ctrlPr>
                          <a:rPr lang="en-GB" sz="2000" b="1" i="1">
                            <a:solidFill>
                              <a:srgbClr val="FF0000"/>
                            </a:solidFill>
                            <a:latin typeface="Cambria Math" panose="02040503050406030204" pitchFamily="18" charset="0"/>
                          </a:rPr>
                        </m:ctrlPr>
                      </m:sSubPr>
                      <m:e>
                        <m:r>
                          <a:rPr lang="en-GB" sz="2000" b="1">
                            <a:solidFill>
                              <a:srgbClr val="FF0000"/>
                            </a:solidFill>
                            <a:latin typeface="Cambria Math"/>
                          </a:rPr>
                          <m:t>𝐋</m:t>
                        </m:r>
                      </m:e>
                      <m:sub>
                        <m:r>
                          <a:rPr lang="en-GB" sz="2000" b="1" i="0" smtClean="0">
                            <a:solidFill>
                              <a:srgbClr val="FF0000"/>
                            </a:solidFill>
                            <a:latin typeface="Cambria Math"/>
                          </a:rPr>
                          <m:t>𝟐</m:t>
                        </m:r>
                      </m:sub>
                    </m:sSub>
                    <m:r>
                      <a:rPr lang="en-GB" sz="2000" b="1" i="1">
                        <a:solidFill>
                          <a:srgbClr val="FF0000"/>
                        </a:solidFill>
                        <a:latin typeface="Cambria Math"/>
                      </a:rPr>
                      <m:t>, </m:t>
                    </m:r>
                  </m:oMath>
                </a14:m>
                <a:r>
                  <a:rPr lang="en-GB" sz="2000" dirty="0" smtClean="0">
                    <a:solidFill>
                      <a:schemeClr val="bg1"/>
                    </a:solidFill>
                    <a:latin typeface="Times" pitchFamily="18" charset="0"/>
                  </a:rPr>
                  <a:t>and </a:t>
                </a:r>
                <a14:m>
                  <m:oMath xmlns:m="http://schemas.openxmlformats.org/officeDocument/2006/math">
                    <m:sSub>
                      <m:sSubPr>
                        <m:ctrlPr>
                          <a:rPr lang="en-GB" sz="2000" b="1" i="1" smtClean="0">
                            <a:solidFill>
                              <a:srgbClr val="FF0000"/>
                            </a:solidFill>
                            <a:latin typeface="Cambria Math" panose="02040503050406030204" pitchFamily="18" charset="0"/>
                          </a:rPr>
                        </m:ctrlPr>
                      </m:sSubPr>
                      <m:e>
                        <m:r>
                          <a:rPr lang="en-GB" sz="2000" b="1" i="0">
                            <a:solidFill>
                              <a:srgbClr val="FF0000"/>
                            </a:solidFill>
                            <a:latin typeface="Cambria Math"/>
                          </a:rPr>
                          <m:t>𝐋</m:t>
                        </m:r>
                      </m:e>
                      <m:sub>
                        <m:r>
                          <a:rPr lang="en-GB" sz="2000" b="1" i="1" smtClean="0">
                            <a:solidFill>
                              <a:srgbClr val="FF0000"/>
                            </a:solidFill>
                            <a:latin typeface="Cambria Math"/>
                          </a:rPr>
                          <m:t>𝟓</m:t>
                        </m:r>
                      </m:sub>
                    </m:sSub>
                  </m:oMath>
                </a14:m>
                <a:r>
                  <a:rPr lang="en-GB" sz="2000" dirty="0" smtClean="0">
                    <a:solidFill>
                      <a:schemeClr val="bg1"/>
                    </a:solidFill>
                    <a:latin typeface="Times" pitchFamily="18" charset="0"/>
                  </a:rPr>
                  <a:t> signals act as carrier </a:t>
                </a:r>
              </a:p>
              <a:p>
                <a:pPr marL="0" indent="0" algn="just">
                  <a:buNone/>
                </a:pPr>
                <a:r>
                  <a:rPr lang="en-GB" sz="2000" dirty="0" smtClean="0">
                    <a:solidFill>
                      <a:schemeClr val="bg1"/>
                    </a:solidFill>
                    <a:latin typeface="Times" pitchFamily="18" charset="0"/>
                  </a:rPr>
                  <a:t>waves and have information modulated </a:t>
                </a:r>
              </a:p>
              <a:p>
                <a:pPr marL="0" indent="0" algn="just">
                  <a:buNone/>
                </a:pPr>
                <a:r>
                  <a:rPr lang="en-GB" sz="2000" dirty="0" smtClean="0">
                    <a:solidFill>
                      <a:schemeClr val="bg1"/>
                    </a:solidFill>
                    <a:latin typeface="Times" pitchFamily="18" charset="0"/>
                  </a:rPr>
                  <a:t>onto them that can be used by a receiver to</a:t>
                </a:r>
              </a:p>
              <a:p>
                <a:pPr marL="0" indent="0" algn="just">
                  <a:buNone/>
                </a:pPr>
                <a:r>
                  <a:rPr lang="en-GB" sz="2000" dirty="0" smtClean="0">
                    <a:solidFill>
                      <a:schemeClr val="bg1"/>
                    </a:solidFill>
                    <a:latin typeface="Times" pitchFamily="18" charset="0"/>
                  </a:rPr>
                  <a:t> determine position</a:t>
                </a:r>
              </a:p>
              <a:p>
                <a:pPr algn="just"/>
                <a:endParaRPr lang="en-GB" sz="2000" dirty="0" smtClean="0">
                  <a:solidFill>
                    <a:schemeClr val="bg1"/>
                  </a:solidFill>
                  <a:latin typeface="Times" pitchFamily="18" charset="0"/>
                </a:endParaRPr>
              </a:p>
              <a:p>
                <a:pPr marL="0" indent="0" algn="just">
                  <a:buNone/>
                </a:pPr>
                <a:endParaRPr lang="en-GB" sz="2000" dirty="0" smtClean="0">
                  <a:solidFill>
                    <a:schemeClr val="bg1"/>
                  </a:solidFill>
                  <a:latin typeface="Times" pitchFamily="18" charset="0"/>
                </a:endParaRPr>
              </a:p>
              <a:p>
                <a:pPr algn="just"/>
                <a:endParaRPr lang="en-GB" sz="2000" dirty="0">
                  <a:solidFill>
                    <a:schemeClr val="bg1"/>
                  </a:solidFill>
                  <a:latin typeface="Times" pitchFamily="18" charset="0"/>
                </a:endParaRP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0" y="764704"/>
                <a:ext cx="8229600" cy="5832648"/>
              </a:xfrm>
              <a:blipFill rotWithShape="0">
                <a:blip r:embed="rId2"/>
                <a:stretch>
                  <a:fillRect l="-741" t="-1045" r="-74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8E46DEE-15D5-4039-836C-0562E02347E2}" type="slidenum">
              <a:rPr lang="en-GB" smtClean="0"/>
              <a:pPr/>
              <a:t>6</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5085184"/>
            <a:ext cx="3029012" cy="1584176"/>
          </a:xfrm>
          <a:prstGeom prst="rect">
            <a:avLst/>
          </a:prstGeom>
        </p:spPr>
      </p:pic>
    </p:spTree>
    <p:extLst>
      <p:ext uri="{BB962C8B-B14F-4D97-AF65-F5344CB8AC3E}">
        <p14:creationId xmlns:p14="http://schemas.microsoft.com/office/powerpoint/2010/main" val="20178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95536" y="188640"/>
            <a:ext cx="8534400" cy="1143000"/>
          </a:xfrm>
        </p:spPr>
        <p:txBody>
          <a:bodyPr>
            <a:normAutofit/>
          </a:bodyPr>
          <a:lstStyle/>
          <a:p>
            <a:pPr eaLnBrk="1" hangingPunct="1"/>
            <a:r>
              <a:rPr lang="en-US" dirty="0">
                <a:solidFill>
                  <a:srgbClr val="FFFF00"/>
                </a:solidFill>
                <a:latin typeface="Times" pitchFamily="18" charset="0"/>
                <a:ea typeface="ＭＳ Ｐゴシック" charset="0"/>
                <a:cs typeface="ＭＳ Ｐゴシック" charset="0"/>
              </a:rPr>
              <a:t>Fundamentals of Satellite Navigation</a:t>
            </a:r>
          </a:p>
        </p:txBody>
      </p:sp>
      <p:sp>
        <p:nvSpPr>
          <p:cNvPr id="34820" name="Rectangle 3"/>
          <p:cNvSpPr>
            <a:spLocks noGrp="1" noChangeArrowheads="1"/>
          </p:cNvSpPr>
          <p:nvPr>
            <p:ph idx="1"/>
          </p:nvPr>
        </p:nvSpPr>
        <p:spPr>
          <a:xfrm>
            <a:off x="611560" y="1412776"/>
            <a:ext cx="8303840" cy="5256584"/>
          </a:xfrm>
          <a:noFill/>
        </p:spPr>
        <p:txBody>
          <a:bodyPr>
            <a:normAutofit lnSpcReduction="10000"/>
          </a:bodyPr>
          <a:lstStyle/>
          <a:p>
            <a:pPr eaLnBrk="1" hangingPunct="1">
              <a:buFont typeface="Wingdings" pitchFamily="2" charset="2"/>
              <a:buChar char="§"/>
            </a:pPr>
            <a:r>
              <a:rPr lang="en-US" dirty="0">
                <a:solidFill>
                  <a:schemeClr val="bg1"/>
                </a:solidFill>
                <a:latin typeface="Times" pitchFamily="18" charset="0"/>
                <a:ea typeface="ＭＳ Ｐゴシック" charset="0"/>
                <a:cs typeface="ＭＳ Ｐゴシック" charset="0"/>
              </a:rPr>
              <a:t>Satellite based navigation is fundamentally based on:</a:t>
            </a:r>
          </a:p>
          <a:p>
            <a:pPr lvl="1" eaLnBrk="1" hangingPunct="1">
              <a:buClr>
                <a:srgbClr val="00FF00"/>
              </a:buClr>
              <a:buFont typeface="Wingdings" pitchFamily="2" charset="2"/>
              <a:buChar char="§"/>
            </a:pPr>
            <a:r>
              <a:rPr lang="en-US" dirty="0">
                <a:solidFill>
                  <a:schemeClr val="bg1"/>
                </a:solidFill>
                <a:latin typeface="Times" pitchFamily="18" charset="0"/>
                <a:ea typeface="ＭＳ Ｐゴシック" charset="0"/>
              </a:rPr>
              <a:t>The precise measurement of time </a:t>
            </a:r>
            <a:endParaRPr lang="en-US" dirty="0" smtClean="0">
              <a:solidFill>
                <a:schemeClr val="bg1"/>
              </a:solidFill>
              <a:latin typeface="Times" pitchFamily="18" charset="0"/>
              <a:ea typeface="ＭＳ Ｐゴシック" charset="0"/>
            </a:endParaRPr>
          </a:p>
          <a:p>
            <a:pPr lvl="1">
              <a:buClr>
                <a:srgbClr val="00FF00"/>
              </a:buClr>
              <a:buFont typeface="Wingdings" pitchFamily="2" charset="2"/>
              <a:buChar char="§"/>
            </a:pPr>
            <a:r>
              <a:rPr lang="en-US" dirty="0">
                <a:solidFill>
                  <a:schemeClr val="bg1"/>
                </a:solidFill>
                <a:latin typeface="Times" pitchFamily="18" charset="0"/>
                <a:ea typeface="ＭＳ Ｐゴシック" charset="0"/>
              </a:rPr>
              <a:t>The constancy of the speed of light</a:t>
            </a:r>
          </a:p>
          <a:p>
            <a:pPr marL="457200" lvl="1" indent="0" eaLnBrk="1" hangingPunct="1">
              <a:buNone/>
            </a:pPr>
            <a:endParaRPr lang="en-US" dirty="0">
              <a:solidFill>
                <a:schemeClr val="bg1"/>
              </a:solidFill>
              <a:latin typeface="Times" pitchFamily="18" charset="0"/>
              <a:ea typeface="ＭＳ Ｐゴシック" charset="0"/>
            </a:endParaRPr>
          </a:p>
          <a:p>
            <a:pPr eaLnBrk="1" hangingPunct="1">
              <a:buFont typeface="Wingdings" pitchFamily="2" charset="2"/>
              <a:buChar char="§"/>
            </a:pPr>
            <a:r>
              <a:rPr lang="en-US" dirty="0">
                <a:solidFill>
                  <a:schemeClr val="bg1"/>
                </a:solidFill>
                <a:latin typeface="Times" pitchFamily="18" charset="0"/>
                <a:ea typeface="ＭＳ Ｐゴシック" charset="0"/>
                <a:cs typeface="ＭＳ Ｐゴシック" charset="0"/>
              </a:rPr>
              <a:t>GPS and other systems use the concept of trilateration:</a:t>
            </a:r>
          </a:p>
          <a:p>
            <a:pPr lvl="1" eaLnBrk="1" hangingPunct="1">
              <a:buClr>
                <a:srgbClr val="00FF00"/>
              </a:buClr>
              <a:buFont typeface="Wingdings" pitchFamily="2" charset="2"/>
              <a:buChar char="§"/>
            </a:pPr>
            <a:r>
              <a:rPr lang="en-US" dirty="0">
                <a:solidFill>
                  <a:schemeClr val="bg1"/>
                </a:solidFill>
                <a:latin typeface="Times" pitchFamily="18" charset="0"/>
                <a:ea typeface="ＭＳ Ｐゴシック" charset="0"/>
              </a:rPr>
              <a:t>Satellite (transmitter) positions are </a:t>
            </a:r>
            <a:r>
              <a:rPr lang="en-US" dirty="0" smtClean="0">
                <a:solidFill>
                  <a:schemeClr val="bg1"/>
                </a:solidFill>
                <a:latin typeface="Times" pitchFamily="18" charset="0"/>
                <a:ea typeface="ＭＳ Ｐゴシック" charset="0"/>
              </a:rPr>
              <a:t>known</a:t>
            </a:r>
          </a:p>
          <a:p>
            <a:pPr lvl="1">
              <a:buClr>
                <a:srgbClr val="00FF00"/>
              </a:buClr>
              <a:buFont typeface="Wingdings" pitchFamily="2" charset="2"/>
              <a:buChar char="§"/>
            </a:pPr>
            <a:r>
              <a:rPr lang="en-US" dirty="0">
                <a:solidFill>
                  <a:schemeClr val="bg1"/>
                </a:solidFill>
                <a:latin typeface="Times" pitchFamily="18" charset="0"/>
                <a:ea typeface="ＭＳ Ｐゴシック" charset="0"/>
              </a:rPr>
              <a:t>Receiver position is </a:t>
            </a:r>
            <a:r>
              <a:rPr lang="en-US" dirty="0">
                <a:solidFill>
                  <a:srgbClr val="FF0000"/>
                </a:solidFill>
                <a:latin typeface="Times" pitchFamily="18" charset="0"/>
                <a:ea typeface="ＭＳ Ｐゴシック" charset="0"/>
              </a:rPr>
              <a:t>un</a:t>
            </a:r>
            <a:r>
              <a:rPr lang="en-US" dirty="0">
                <a:solidFill>
                  <a:schemeClr val="bg1"/>
                </a:solidFill>
                <a:latin typeface="Times" pitchFamily="18" charset="0"/>
                <a:ea typeface="ＭＳ Ｐゴシック" charset="0"/>
              </a:rPr>
              <a:t>known</a:t>
            </a:r>
          </a:p>
          <a:p>
            <a:pPr lvl="1">
              <a:buClr>
                <a:srgbClr val="00FF00"/>
              </a:buClr>
              <a:buFont typeface="Wingdings" pitchFamily="2" charset="2"/>
              <a:buChar char="§"/>
            </a:pPr>
            <a:r>
              <a:rPr lang="en-US" dirty="0">
                <a:solidFill>
                  <a:schemeClr val="bg1"/>
                </a:solidFill>
                <a:latin typeface="Times" pitchFamily="18" charset="0"/>
                <a:ea typeface="ＭＳ Ｐゴシック" charset="0"/>
              </a:rPr>
              <a:t>Satellite-to-receiver range measurements are used to estimate </a:t>
            </a:r>
            <a:r>
              <a:rPr lang="en-US" dirty="0" smtClean="0">
                <a:solidFill>
                  <a:schemeClr val="bg1"/>
                </a:solidFill>
                <a:latin typeface="Times" pitchFamily="18" charset="0"/>
                <a:ea typeface="ＭＳ Ｐゴシック" charset="0"/>
              </a:rPr>
              <a:t>positions</a:t>
            </a:r>
            <a:endParaRPr lang="en-US" dirty="0">
              <a:solidFill>
                <a:schemeClr val="bg1"/>
              </a:solidFill>
              <a:latin typeface="Times" pitchFamily="18" charset="0"/>
              <a:ea typeface="ＭＳ Ｐゴシック" charset="0"/>
            </a:endParaRPr>
          </a:p>
          <a:p>
            <a:pPr lvl="1" eaLnBrk="1" hangingPunct="1">
              <a:buClr>
                <a:srgbClr val="00FF00"/>
              </a:buClr>
              <a:buFont typeface="Wingdings" pitchFamily="2" charset="2"/>
              <a:buChar char="§"/>
            </a:pPr>
            <a:endParaRPr lang="en-US" dirty="0">
              <a:solidFill>
                <a:schemeClr val="bg1"/>
              </a:solidFill>
              <a:latin typeface="Times" pitchFamily="18" charset="0"/>
              <a:ea typeface="ＭＳ Ｐゴシック" charset="0"/>
            </a:endParaRPr>
          </a:p>
        </p:txBody>
      </p:sp>
      <p:sp>
        <p:nvSpPr>
          <p:cNvPr id="2" name="Slide Number Placeholder 1"/>
          <p:cNvSpPr>
            <a:spLocks noGrp="1"/>
          </p:cNvSpPr>
          <p:nvPr>
            <p:ph type="sldNum" sz="quarter" idx="12"/>
          </p:nvPr>
        </p:nvSpPr>
        <p:spPr/>
        <p:txBody>
          <a:bodyPr/>
          <a:lstStyle/>
          <a:p>
            <a:fld id="{B8E46DEE-15D5-4039-836C-0562E02347E2}" type="slidenum">
              <a:rPr lang="en-GB" smtClean="0"/>
              <a:pPr/>
              <a:t>7</a:t>
            </a:fld>
            <a:endParaRPr lang="en-GB"/>
          </a:p>
        </p:txBody>
      </p:sp>
    </p:spTree>
    <p:extLst>
      <p:ext uri="{BB962C8B-B14F-4D97-AF65-F5344CB8AC3E}">
        <p14:creationId xmlns:p14="http://schemas.microsoft.com/office/powerpoint/2010/main" val="342354285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latin typeface="Times" pitchFamily="18" charset="0"/>
              </a:rPr>
              <a:t>GPS positioning methods</a:t>
            </a:r>
            <a:endParaRPr lang="en-GB" dirty="0">
              <a:solidFill>
                <a:srgbClr val="FFFF00"/>
              </a:solidFill>
              <a:latin typeface="Times" pitchFamily="18" charset="0"/>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latin typeface="Times" pitchFamily="18" charset="0"/>
              </a:rPr>
              <a:t>There are two basic methods for determining position with GPS equipment </a:t>
            </a:r>
          </a:p>
          <a:p>
            <a:pPr marL="0" indent="0">
              <a:buNone/>
            </a:pPr>
            <a:endParaRPr lang="en-GB" dirty="0" smtClean="0">
              <a:solidFill>
                <a:schemeClr val="bg1"/>
              </a:solidFill>
              <a:latin typeface="Times" pitchFamily="18" charset="0"/>
            </a:endParaRPr>
          </a:p>
          <a:p>
            <a:pPr>
              <a:buClr>
                <a:srgbClr val="FF0000"/>
              </a:buClr>
              <a:buFont typeface="Wingdings" pitchFamily="2" charset="2"/>
              <a:buChar char="ü"/>
            </a:pPr>
            <a:r>
              <a:rPr lang="en-GB" dirty="0" smtClean="0">
                <a:solidFill>
                  <a:schemeClr val="bg1"/>
                </a:solidFill>
                <a:latin typeface="Times" pitchFamily="18" charset="0"/>
              </a:rPr>
              <a:t>Code ranging</a:t>
            </a:r>
          </a:p>
          <a:p>
            <a:pPr marL="0" indent="0">
              <a:buClr>
                <a:srgbClr val="FF0000"/>
              </a:buClr>
              <a:buNone/>
            </a:pPr>
            <a:endParaRPr lang="en-GB" dirty="0" smtClean="0">
              <a:solidFill>
                <a:schemeClr val="bg1"/>
              </a:solidFill>
              <a:latin typeface="Times" pitchFamily="18" charset="0"/>
            </a:endParaRPr>
          </a:p>
          <a:p>
            <a:pPr>
              <a:buClr>
                <a:srgbClr val="FF0000"/>
              </a:buClr>
              <a:buFont typeface="Wingdings" pitchFamily="2" charset="2"/>
              <a:buChar char="ü"/>
            </a:pPr>
            <a:r>
              <a:rPr lang="en-GB" dirty="0" smtClean="0">
                <a:solidFill>
                  <a:schemeClr val="bg1"/>
                </a:solidFill>
                <a:latin typeface="Times" pitchFamily="18" charset="0"/>
              </a:rPr>
              <a:t>Carrier phase measurements</a:t>
            </a:r>
            <a:endParaRPr lang="en-GB" dirty="0">
              <a:solidFill>
                <a:schemeClr val="bg1"/>
              </a:solidFill>
              <a:latin typeface="Times" pitchFamily="18" charset="0"/>
            </a:endParaRPr>
          </a:p>
        </p:txBody>
      </p:sp>
      <p:sp>
        <p:nvSpPr>
          <p:cNvPr id="4" name="Slide Number Placeholder 3"/>
          <p:cNvSpPr>
            <a:spLocks noGrp="1"/>
          </p:cNvSpPr>
          <p:nvPr>
            <p:ph type="sldNum" sz="quarter" idx="12"/>
          </p:nvPr>
        </p:nvSpPr>
        <p:spPr/>
        <p:txBody>
          <a:bodyPr/>
          <a:lstStyle/>
          <a:p>
            <a:fld id="{B8E46DEE-15D5-4039-836C-0562E02347E2}" type="slidenum">
              <a:rPr lang="en-GB" smtClean="0"/>
              <a:pPr/>
              <a:t>8</a:t>
            </a:fld>
            <a:endParaRPr lang="en-GB"/>
          </a:p>
        </p:txBody>
      </p:sp>
    </p:spTree>
    <p:extLst>
      <p:ext uri="{BB962C8B-B14F-4D97-AF65-F5344CB8AC3E}">
        <p14:creationId xmlns:p14="http://schemas.microsoft.com/office/powerpoint/2010/main" val="150340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792088"/>
          </a:xfrm>
        </p:spPr>
        <p:txBody>
          <a:bodyPr/>
          <a:lstStyle/>
          <a:p>
            <a:r>
              <a:rPr lang="en-GB" dirty="0">
                <a:solidFill>
                  <a:srgbClr val="FFFF00"/>
                </a:solidFill>
                <a:latin typeface="Times" pitchFamily="18" charset="0"/>
              </a:rPr>
              <a:t>Code ranging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4704"/>
                <a:ext cx="8229600" cy="5904656"/>
              </a:xfrm>
            </p:spPr>
            <p:txBody>
              <a:bodyPr>
                <a:normAutofit/>
              </a:bodyPr>
              <a:lstStyle/>
              <a:p>
                <a:pPr>
                  <a:buFont typeface="Wingdings" pitchFamily="2" charset="2"/>
                  <a:buChar char="§"/>
                </a:pPr>
                <a:r>
                  <a:rPr lang="en-GB" sz="2000" dirty="0" smtClean="0">
                    <a:solidFill>
                      <a:schemeClr val="bg1"/>
                    </a:solidFill>
                    <a:latin typeface="Times" pitchFamily="18" charset="0"/>
                  </a:rPr>
                  <a:t>To measure the distance, a receiver measures the time taken by the Coarse/Acquisition (C/A) code to travel from satellite to the receiver</a:t>
                </a:r>
              </a:p>
              <a:p>
                <a:pPr>
                  <a:buFont typeface="Wingdings" pitchFamily="2" charset="2"/>
                  <a:buChar char="§"/>
                </a:pPr>
                <a:endParaRPr lang="en-GB" sz="2000" dirty="0" smtClean="0">
                  <a:solidFill>
                    <a:schemeClr val="bg1"/>
                  </a:solidFill>
                  <a:latin typeface="Times" pitchFamily="18" charset="0"/>
                </a:endParaRPr>
              </a:p>
              <a:p>
                <a:pPr algn="just">
                  <a:buFont typeface="Wingdings" pitchFamily="2" charset="2"/>
                  <a:buChar char="Ø"/>
                </a:pPr>
                <a:r>
                  <a:rPr lang="en-GB" sz="2000" dirty="0" smtClean="0">
                    <a:solidFill>
                      <a:schemeClr val="bg1"/>
                    </a:solidFill>
                    <a:latin typeface="Times" pitchFamily="18" charset="0"/>
                  </a:rPr>
                  <a:t>All satellites use atomic clocks to generate individual C/A codes, and also known as PRN codes </a:t>
                </a:r>
              </a:p>
              <a:p>
                <a:pPr algn="just">
                  <a:buFont typeface="Wingdings" pitchFamily="2" charset="2"/>
                  <a:buChar char="Ø"/>
                </a:pPr>
                <a:endParaRPr lang="en-GB" sz="2000" dirty="0" smtClean="0">
                  <a:solidFill>
                    <a:schemeClr val="bg1"/>
                  </a:solidFill>
                  <a:latin typeface="Times" pitchFamily="18" charset="0"/>
                </a:endParaRPr>
              </a:p>
              <a:p>
                <a:pPr algn="just">
                  <a:buFont typeface="Wingdings" pitchFamily="2" charset="2"/>
                  <a:buChar char="Ø"/>
                </a:pPr>
                <a:r>
                  <a:rPr lang="en-GB" sz="2000" dirty="0" smtClean="0">
                    <a:solidFill>
                      <a:schemeClr val="bg1"/>
                    </a:solidFill>
                    <a:latin typeface="Times" pitchFamily="18" charset="0"/>
                  </a:rPr>
                  <a:t>When  the receiver locks onto a satellite, the incoming signal triggers the receiver to generate a C/A code  identical to the transmitted one by the satellite</a:t>
                </a:r>
              </a:p>
              <a:p>
                <a:pPr algn="just">
                  <a:buFont typeface="Wingdings" pitchFamily="2" charset="2"/>
                  <a:buChar char="Ø"/>
                </a:pPr>
                <a:r>
                  <a:rPr lang="en-GB" sz="2000" dirty="0" smtClean="0">
                    <a:solidFill>
                      <a:schemeClr val="bg1"/>
                    </a:solidFill>
                    <a:latin typeface="Times" pitchFamily="18" charset="0"/>
                  </a:rPr>
                  <a:t>The replica code is compared with the satellite code a process called Autocorrelation  </a:t>
                </a:r>
              </a:p>
              <a:p>
                <a:pPr marL="0" indent="0" algn="just">
                  <a:buNone/>
                </a:pPr>
                <a:endParaRPr lang="en-GB" sz="2000" dirty="0" smtClean="0">
                  <a:solidFill>
                    <a:schemeClr val="bg1"/>
                  </a:solidFill>
                  <a:latin typeface="Times" pitchFamily="18" charset="0"/>
                </a:endParaRPr>
              </a:p>
              <a:p>
                <a:pPr>
                  <a:buFont typeface="Wingdings" pitchFamily="2" charset="2"/>
                  <a:buChar char="Ø"/>
                </a:pPr>
                <a:r>
                  <a:rPr lang="en-GB" sz="2000" dirty="0" smtClean="0">
                    <a:solidFill>
                      <a:schemeClr val="bg1"/>
                    </a:solidFill>
                    <a:latin typeface="Times" pitchFamily="18" charset="0"/>
                  </a:rPr>
                  <a:t>The amount by which the receiver generated code is shifted is equal to the propagation delay between the satellite and receiver (</a:t>
                </a:r>
                <a14:m>
                  <m:oMath xmlns:m="http://schemas.openxmlformats.org/officeDocument/2006/math">
                    <m:r>
                      <m:rPr>
                        <m:sty m:val="p"/>
                      </m:rPr>
                      <a:rPr lang="el-GR" sz="2000" i="1" smtClean="0">
                        <a:solidFill>
                          <a:schemeClr val="bg1"/>
                        </a:solidFill>
                        <a:latin typeface="Cambria Math"/>
                        <a:ea typeface="Cambria Math"/>
                      </a:rPr>
                      <m:t>ρ</m:t>
                    </m:r>
                    <m:r>
                      <a:rPr lang="en-GB" sz="2000" b="0" i="1" smtClean="0">
                        <a:solidFill>
                          <a:schemeClr val="bg1"/>
                        </a:solidFill>
                        <a:latin typeface="Cambria Math"/>
                        <a:ea typeface="Cambria Math"/>
                      </a:rPr>
                      <m:t>=</m:t>
                    </m:r>
                    <m:r>
                      <a:rPr lang="en-GB" sz="2000" i="1" smtClean="0">
                        <a:solidFill>
                          <a:schemeClr val="bg1"/>
                        </a:solidFill>
                        <a:latin typeface="Cambria Math"/>
                        <a:ea typeface="Cambria Math"/>
                      </a:rPr>
                      <m:t>∆</m:t>
                    </m:r>
                    <m:r>
                      <a:rPr lang="en-GB" sz="2000" b="0" i="1" smtClean="0">
                        <a:solidFill>
                          <a:schemeClr val="bg1"/>
                        </a:solidFill>
                        <a:latin typeface="Cambria Math"/>
                        <a:ea typeface="Cambria Math"/>
                      </a:rPr>
                      <m:t>𝑡</m:t>
                    </m:r>
                    <m:r>
                      <a:rPr lang="en-GB" sz="2000" b="0" i="1" smtClean="0">
                        <a:solidFill>
                          <a:schemeClr val="bg1"/>
                        </a:solidFill>
                        <a:latin typeface="Cambria Math"/>
                        <a:ea typeface="Cambria Math"/>
                      </a:rPr>
                      <m:t>×</m:t>
                    </m:r>
                    <m:r>
                      <a:rPr lang="en-GB" sz="2000" b="0" i="1" smtClean="0">
                        <a:solidFill>
                          <a:schemeClr val="bg1"/>
                        </a:solidFill>
                        <a:latin typeface="Cambria Math"/>
                        <a:ea typeface="Cambria Math"/>
                      </a:rPr>
                      <m:t>𝑐</m:t>
                    </m:r>
                  </m:oMath>
                </a14:m>
                <a:r>
                  <a:rPr lang="en-GB" sz="2000" dirty="0" smtClean="0">
                    <a:solidFill>
                      <a:schemeClr val="bg1"/>
                    </a:solidFill>
                    <a:latin typeface="Times" pitchFamily="18" charset="0"/>
                  </a:rPr>
                  <a:t>)</a:t>
                </a:r>
              </a:p>
              <a:p>
                <a:endParaRPr lang="en-GB" sz="2400" dirty="0">
                  <a:solidFill>
                    <a:srgbClr val="FFFF00"/>
                  </a:solidFill>
                  <a:latin typeface="Times"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4704"/>
                <a:ext cx="8229600" cy="5904656"/>
              </a:xfrm>
              <a:blipFill rotWithShape="1">
                <a:blip r:embed="rId2"/>
                <a:stretch>
                  <a:fillRect l="-593" t="-516" r="-74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B8E46DEE-15D5-4039-836C-0562E02347E2}" type="slidenum">
              <a:rPr lang="en-GB" smtClean="0"/>
              <a:pPr/>
              <a:t>9</a:t>
            </a:fld>
            <a:endParaRPr lang="en-GB"/>
          </a:p>
        </p:txBody>
      </p:sp>
    </p:spTree>
    <p:extLst>
      <p:ext uri="{BB962C8B-B14F-4D97-AF65-F5344CB8AC3E}">
        <p14:creationId xmlns:p14="http://schemas.microsoft.com/office/powerpoint/2010/main" val="3972075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5205</TotalTime>
  <Words>2875</Words>
  <Application>Microsoft Office PowerPoint</Application>
  <PresentationFormat>On-screen Show (4:3)</PresentationFormat>
  <Paragraphs>532</Paragraphs>
  <Slides>40</Slides>
  <Notes>10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57" baseType="lpstr">
      <vt:lpstr>MS PGothic</vt:lpstr>
      <vt:lpstr>MS PGothic</vt:lpstr>
      <vt:lpstr>新細明體</vt:lpstr>
      <vt:lpstr>宋体</vt:lpstr>
      <vt:lpstr>Arial</vt:lpstr>
      <vt:lpstr>Arial Narrow</vt:lpstr>
      <vt:lpstr>Calibri</vt:lpstr>
      <vt:lpstr>Cambria Math</vt:lpstr>
      <vt:lpstr>Courier New</vt:lpstr>
      <vt:lpstr>Symbol</vt:lpstr>
      <vt:lpstr>Times</vt:lpstr>
      <vt:lpstr>Times New Roman</vt:lpstr>
      <vt:lpstr>Wingdings</vt:lpstr>
      <vt:lpstr>Office Theme</vt:lpstr>
      <vt:lpstr>Photo Editor Photo</vt:lpstr>
      <vt:lpstr>Equation</vt:lpstr>
      <vt:lpstr>Microsoft ClipArt Gallery</vt:lpstr>
      <vt:lpstr>Global Navigation Satellite System (GNSS)</vt:lpstr>
      <vt:lpstr>Development of GPS and objectives</vt:lpstr>
      <vt:lpstr>GPS Segments</vt:lpstr>
      <vt:lpstr>Space Segment</vt:lpstr>
      <vt:lpstr>GPS user segment</vt:lpstr>
      <vt:lpstr>GPS signal Structure  </vt:lpstr>
      <vt:lpstr>Fundamentals of Satellite Navigation</vt:lpstr>
      <vt:lpstr>GPS positioning methods</vt:lpstr>
      <vt:lpstr>Code ranging</vt:lpstr>
      <vt:lpstr>How do we know when the signal left the satellite?</vt:lpstr>
      <vt:lpstr>Code ranging</vt:lpstr>
      <vt:lpstr>GPS Signals</vt:lpstr>
      <vt:lpstr>Carrier phase measurements </vt:lpstr>
      <vt:lpstr>Phase shift method</vt:lpstr>
      <vt:lpstr>Measurement Equation</vt:lpstr>
      <vt:lpstr>PowerPoint Presentation</vt:lpstr>
      <vt:lpstr>The Integer Ambiguity--What is it?</vt:lpstr>
      <vt:lpstr>Errors sources in GPS observations</vt:lpstr>
      <vt:lpstr>Troposphere (Neutral Atmosphere)</vt:lpstr>
      <vt:lpstr>             Ionosphere</vt:lpstr>
      <vt:lpstr>Multipath</vt:lpstr>
      <vt:lpstr>Satellite orbit error</vt:lpstr>
      <vt:lpstr>Geometry – Dilution of Precision</vt:lpstr>
      <vt:lpstr>Improving the accuracy of GPS</vt:lpstr>
      <vt:lpstr>Differential GPS (DGPS)</vt:lpstr>
      <vt:lpstr>PowerPoint Presentation</vt:lpstr>
      <vt:lpstr>Precise relative GPS</vt:lpstr>
      <vt:lpstr>Precise relative GPS</vt:lpstr>
      <vt:lpstr>  Real Time Kinematic GPS (RTK)</vt:lpstr>
      <vt:lpstr>More on RTK …</vt:lpstr>
      <vt:lpstr>Network-RTK</vt:lpstr>
      <vt:lpstr> Single Reference Station RTK </vt:lpstr>
      <vt:lpstr> Network RTK </vt:lpstr>
      <vt:lpstr> Different Methods of Network RTK </vt:lpstr>
      <vt:lpstr> Satellite-based Augmentation Systems(SBAS) </vt:lpstr>
      <vt:lpstr>PowerPoint Presentation</vt:lpstr>
      <vt:lpstr>Developments and Future for satellite surveying</vt:lpstr>
      <vt:lpstr>Height from GPS</vt:lpstr>
      <vt:lpstr>GPS Antennas</vt:lpstr>
      <vt:lpstr>GPS receivers </vt:lpstr>
    </vt:vector>
  </TitlesOfParts>
  <Company>AAU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ahunegna</dc:creator>
  <cp:lastModifiedBy>ande</cp:lastModifiedBy>
  <cp:revision>463</cp:revision>
  <cp:lastPrinted>2012-11-16T15:35:50Z</cp:lastPrinted>
  <dcterms:created xsi:type="dcterms:W3CDTF">2011-09-22T12:51:23Z</dcterms:created>
  <dcterms:modified xsi:type="dcterms:W3CDTF">2017-01-24T17:35:26Z</dcterms:modified>
</cp:coreProperties>
</file>