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A17E-B4B3-4DFC-894D-7E3E21692DD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B0CB-6484-4ACC-958B-658C23BC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14E1-31F6-4D93-B84E-AE35098E82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28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95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5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6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E13A-6305-4B13-A721-B1306326C80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166AA-F8D3-4130-8065-ACBF3D3F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Horizontal Triangle Method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564905"/>
            <a:ext cx="7343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Horizontal Triangle </a:t>
            </a:r>
            <a:r>
              <a:rPr lang="en-GB" b="1" dirty="0" smtClean="0">
                <a:solidFill>
                  <a:srgbClr val="002060"/>
                </a:solidFill>
              </a:rPr>
              <a:t>Method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31110"/>
          <a:stretch/>
        </p:blipFill>
        <p:spPr bwMode="auto">
          <a:xfrm>
            <a:off x="2082438" y="1412776"/>
            <a:ext cx="8138706" cy="27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5600" y="4869160"/>
            <a:ext cx="7560840" cy="147732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Given Height of H_KA, H_KB </a:t>
            </a:r>
          </a:p>
          <a:p>
            <a:r>
              <a:rPr lang="en-GB" sz="2400" dirty="0">
                <a:ea typeface="Cambria Math"/>
              </a:rPr>
              <a:t>Measured: b, Horizontal angles, </a:t>
            </a:r>
            <a:r>
              <a:rPr lang="en-GB" sz="2400" dirty="0">
                <a:ea typeface="Cambria Math"/>
                <a:sym typeface="Symbol"/>
              </a:rPr>
              <a:t> and </a:t>
            </a:r>
          </a:p>
          <a:p>
            <a:r>
              <a:rPr lang="en-GB" sz="2400" dirty="0">
                <a:ea typeface="Cambria Math"/>
              </a:rPr>
              <a:t>And Zenith angles : Z_A and Z_B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Horizontal Triangle </a:t>
            </a:r>
            <a:r>
              <a:rPr lang="en-GB" b="1" dirty="0" smtClean="0">
                <a:solidFill>
                  <a:srgbClr val="002060"/>
                </a:solidFill>
              </a:rPr>
              <a:t>Methods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904" r="1077" b="56234"/>
          <a:stretch/>
        </p:blipFill>
        <p:spPr bwMode="auto">
          <a:xfrm>
            <a:off x="1703512" y="1413905"/>
            <a:ext cx="56880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6160" y="4149080"/>
            <a:ext cx="3059832" cy="230832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Error analysis calculations formula : Knowing the accuracy of the instrument you have used</a:t>
            </a:r>
            <a:endParaRPr lang="en-GB" dirty="0"/>
          </a:p>
        </p:txBody>
      </p:sp>
      <p:sp>
        <p:nvSpPr>
          <p:cNvPr id="4" name="Left Arrow 3"/>
          <p:cNvSpPr/>
          <p:nvPr/>
        </p:nvSpPr>
        <p:spPr>
          <a:xfrm rot="1735336">
            <a:off x="6330227" y="5015359"/>
            <a:ext cx="1078633" cy="2064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58053" r="1077" b="14960"/>
          <a:stretch/>
        </p:blipFill>
        <p:spPr bwMode="auto">
          <a:xfrm>
            <a:off x="1703512" y="3518992"/>
            <a:ext cx="5688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96" y="189875"/>
            <a:ext cx="8596668" cy="1320800"/>
          </a:xfrm>
        </p:spPr>
        <p:txBody>
          <a:bodyPr/>
          <a:lstStyle/>
          <a:p>
            <a:r>
              <a:rPr lang="en-US" b="1" dirty="0"/>
              <a:t>Geodetic Computations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84" y="1197177"/>
            <a:ext cx="8762880" cy="5541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8987" y="5804692"/>
            <a:ext cx="1791377" cy="93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Conventional Control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8751479" cy="4523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5764223"/>
            <a:ext cx="9046763" cy="9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Conventional Control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8" y="1270000"/>
            <a:ext cx="9254123" cy="52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Polar and Rectangular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94"/>
          <a:stretch/>
        </p:blipFill>
        <p:spPr>
          <a:xfrm>
            <a:off x="677334" y="1339403"/>
            <a:ext cx="8067421" cy="5294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8992" y="6041362"/>
            <a:ext cx="1405010" cy="816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677" y="38308"/>
            <a:ext cx="3429972" cy="13208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Angles, Azimuths</a:t>
            </a:r>
            <a:r>
              <a:rPr lang="en-US" i="1" dirty="0" smtClean="0"/>
              <a:t>, and </a:t>
            </a:r>
            <a:r>
              <a:rPr lang="en-US" i="1" dirty="0"/>
              <a:t>Bearings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44" t="8984" r="13880" b="5359"/>
          <a:stretch/>
        </p:blipFill>
        <p:spPr>
          <a:xfrm>
            <a:off x="149902" y="116050"/>
            <a:ext cx="3102964" cy="320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62"/>
          <a:stretch/>
        </p:blipFill>
        <p:spPr>
          <a:xfrm>
            <a:off x="-15301" y="3323945"/>
            <a:ext cx="5904017" cy="278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718" y="564582"/>
            <a:ext cx="2975561" cy="333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16" y="3065242"/>
            <a:ext cx="3262289" cy="3416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6399" y="6481777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HelveticaLTStd-Roman"/>
              </a:rPr>
              <a:t>Azimuths.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118" y="3929804"/>
            <a:ext cx="3180882" cy="27949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60439" y="646037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HelveticaLTStd-Roman"/>
              </a:rPr>
              <a:t>Bearing angles.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4866" y="61586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HelveticaLTStd-Roman"/>
              </a:rPr>
              <a:t>(a) Clockwise interior angles (angles to the right).</a:t>
            </a:r>
          </a:p>
          <a:p>
            <a:r>
              <a:rPr lang="en-US" b="0" i="0" u="none" strike="noStrike" baseline="0" dirty="0" smtClean="0">
                <a:latin typeface="HelveticaLTStd-Roman"/>
              </a:rPr>
              <a:t>(b) Counterclockwise interior angles ( angles to the left).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82221" y="126229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HelveticaLTStd-Roman"/>
              </a:rPr>
              <a:t>Deflection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0893"/>
            <a:ext cx="5981043" cy="1320800"/>
          </a:xfrm>
        </p:spPr>
        <p:txBody>
          <a:bodyPr/>
          <a:lstStyle/>
          <a:p>
            <a:r>
              <a:rPr lang="en-US" b="1" dirty="0"/>
              <a:t>Computation of Azimuths (from </a:t>
            </a:r>
            <a:r>
              <a:rPr lang="en-US" b="1" dirty="0" smtClean="0"/>
              <a:t>North</a:t>
            </a:r>
            <a:r>
              <a:rPr lang="en-US" b="1" dirty="0"/>
              <a:t>) </a:t>
            </a:r>
            <a:r>
              <a:rPr lang="en-US" b="1" dirty="0" smtClean="0"/>
              <a:t>and Bearing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79"/>
          <a:stretch/>
        </p:blipFill>
        <p:spPr>
          <a:xfrm>
            <a:off x="40251" y="1930400"/>
            <a:ext cx="2794851" cy="2856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757" r="75318"/>
          <a:stretch/>
        </p:blipFill>
        <p:spPr>
          <a:xfrm>
            <a:off x="2918349" y="2936383"/>
            <a:ext cx="1589257" cy="377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695"/>
          <a:stretch/>
        </p:blipFill>
        <p:spPr>
          <a:xfrm>
            <a:off x="9015817" y="0"/>
            <a:ext cx="3013658" cy="384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304"/>
          <a:stretch/>
        </p:blipFill>
        <p:spPr>
          <a:xfrm>
            <a:off x="8200340" y="3958533"/>
            <a:ext cx="3570949" cy="2893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931" t="3757"/>
          <a:stretch/>
        </p:blipFill>
        <p:spPr>
          <a:xfrm>
            <a:off x="4649275" y="2898004"/>
            <a:ext cx="3030715" cy="3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Azimuth </a:t>
            </a:r>
            <a:r>
              <a:rPr lang="en-US" b="1" dirty="0"/>
              <a:t>Quadrants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080"/>
            <a:ext cx="8596668" cy="3880773"/>
          </a:xfrm>
        </p:spPr>
        <p:txBody>
          <a:bodyPr/>
          <a:lstStyle/>
          <a:p>
            <a:r>
              <a:rPr lang="en-US" dirty="0"/>
              <a:t>Since the </a:t>
            </a:r>
            <a:r>
              <a:rPr lang="en-US" dirty="0" err="1"/>
              <a:t>arctan</a:t>
            </a:r>
            <a:r>
              <a:rPr lang="en-US" dirty="0"/>
              <a:t> - function is only uniquely defined in the first quadrant (0 </a:t>
            </a:r>
            <a:r>
              <a:rPr lang="en-US" dirty="0" smtClean="0"/>
              <a:t>– 90</a:t>
            </a:r>
            <a:r>
              <a:rPr lang="en-US" dirty="0" smtClean="0">
                <a:sym typeface="Symbol" panose="05050102010706020507" pitchFamily="18" charset="2"/>
              </a:rPr>
              <a:t>)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azimuth in </a:t>
            </a:r>
            <a:r>
              <a:rPr lang="en-US" dirty="0"/>
              <a:t>other quadrants needs additional information, i.e. the </a:t>
            </a:r>
            <a:r>
              <a:rPr lang="en-US" dirty="0" smtClean="0"/>
              <a:t>positive/negative </a:t>
            </a:r>
            <a:r>
              <a:rPr lang="en-US" dirty="0" err="1"/>
              <a:t>Δx</a:t>
            </a:r>
            <a:r>
              <a:rPr lang="en-US" dirty="0"/>
              <a:t> or </a:t>
            </a:r>
            <a:r>
              <a:rPr lang="en-US" dirty="0" err="1"/>
              <a:t>Δy</a:t>
            </a:r>
            <a:r>
              <a:rPr lang="en-US" dirty="0"/>
              <a:t>, to identify the correct </a:t>
            </a:r>
            <a:r>
              <a:rPr lang="en-US" dirty="0" smtClean="0"/>
              <a:t>azimuth.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31731"/>
            <a:ext cx="8629094" cy="39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Surveying, </a:t>
            </a:r>
            <a:r>
              <a:rPr lang="en-US" dirty="0" smtClean="0"/>
              <a:t>has traditionally </a:t>
            </a:r>
            <a:r>
              <a:rPr lang="en-US" dirty="0"/>
              <a:t>been defined as the science, art, and technology of determining </a:t>
            </a:r>
            <a:r>
              <a:rPr lang="en-US" dirty="0" smtClean="0"/>
              <a:t>the relative </a:t>
            </a:r>
            <a:r>
              <a:rPr lang="en-US" dirty="0"/>
              <a:t>positions of points above, on, or beneath the Earth’s surface, or of </a:t>
            </a:r>
            <a:r>
              <a:rPr lang="en-US" dirty="0" smtClean="0"/>
              <a:t>establishing such </a:t>
            </a:r>
            <a:r>
              <a:rPr lang="en-US" dirty="0"/>
              <a:t>points.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Surveying can be </a:t>
            </a:r>
            <a:r>
              <a:rPr lang="en-US" dirty="0"/>
              <a:t>regarded as that discipline that encompasses all methods for measuring </a:t>
            </a:r>
            <a:r>
              <a:rPr lang="en-US" dirty="0" smtClean="0"/>
              <a:t>and collecting </a:t>
            </a:r>
            <a:r>
              <a:rPr lang="en-US" dirty="0"/>
              <a:t>information about the physical Earth and our environment, </a:t>
            </a:r>
            <a:r>
              <a:rPr lang="en-US" dirty="0" smtClean="0"/>
              <a:t>processing that </a:t>
            </a:r>
            <a:r>
              <a:rPr lang="en-US" dirty="0"/>
              <a:t>information, and disseminating a variety of resulting products to a </a:t>
            </a:r>
            <a:r>
              <a:rPr lang="en-US" dirty="0" smtClean="0"/>
              <a:t>wide range </a:t>
            </a:r>
            <a:r>
              <a:rPr lang="en-US" dirty="0"/>
              <a:t>of clients. </a:t>
            </a:r>
          </a:p>
        </p:txBody>
      </p:sp>
    </p:spTree>
    <p:extLst>
      <p:ext uri="{BB962C8B-B14F-4D97-AF65-F5344CB8AC3E}">
        <p14:creationId xmlns:p14="http://schemas.microsoft.com/office/powerpoint/2010/main" val="42498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Coordinates from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8" y="1169911"/>
            <a:ext cx="9710799" cy="56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Intersection by Angles: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2" y="1269337"/>
            <a:ext cx="8871981" cy="55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Intersection by Distances: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0" y="1270000"/>
            <a:ext cx="7838519" cy="52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en-US" dirty="0"/>
              <a:t>This involves the angular measurement from </a:t>
            </a:r>
            <a:r>
              <a:rPr lang="en-US" i="1" dirty="0"/>
              <a:t>P </a:t>
            </a:r>
            <a:r>
              <a:rPr lang="en-US" dirty="0"/>
              <a:t>out to the known points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 smtClean="0"/>
              <a:t>C.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an extremely </a:t>
            </a:r>
            <a:r>
              <a:rPr lang="en-US" dirty="0"/>
              <a:t>useful technique for quickly fixing position where it is best required for setting-out purposes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95" y="2254711"/>
            <a:ext cx="2733675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71" y="2296448"/>
            <a:ext cx="7908864" cy="44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62" y="1"/>
            <a:ext cx="3368213" cy="210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672"/>
            <a:ext cx="9360162" cy="49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2264"/>
            <a:ext cx="8596668" cy="1320800"/>
          </a:xfrm>
        </p:spPr>
        <p:txBody>
          <a:bodyPr/>
          <a:lstStyle/>
          <a:p>
            <a:r>
              <a:rPr lang="en-US" dirty="0"/>
              <a:t>Distribution of the </a:t>
            </a:r>
            <a:r>
              <a:rPr lang="en-US" dirty="0" err="1"/>
              <a:t>Misclosure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48293"/>
            <a:ext cx="8414262" cy="242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53" y="3479444"/>
            <a:ext cx="947737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7" y="5209265"/>
            <a:ext cx="59531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Examples: Traversing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06" y="1270000"/>
            <a:ext cx="70866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96"/>
            <a:ext cx="8596668" cy="1320800"/>
          </a:xfrm>
        </p:spPr>
        <p:txBody>
          <a:bodyPr/>
          <a:lstStyle/>
          <a:p>
            <a:r>
              <a:rPr lang="en-US" dirty="0"/>
              <a:t>Worked Examples: Traversing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057603"/>
            <a:ext cx="98012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Link </a:t>
            </a:r>
            <a:r>
              <a:rPr lang="en-US" i="1" dirty="0"/>
              <a:t>Traverse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7" y="1445549"/>
            <a:ext cx="6958195" cy="41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16" y="1930400"/>
            <a:ext cx="5788684" cy="41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5" y="177689"/>
            <a:ext cx="10927962" cy="65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Tasks of surveyors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87855"/>
            <a:ext cx="9612887" cy="5296279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determination of the size and shape of the earth and the </a:t>
            </a:r>
            <a:r>
              <a:rPr lang="en-US" sz="1600" dirty="0" smtClean="0"/>
              <a:t>measurements of </a:t>
            </a:r>
            <a:r>
              <a:rPr lang="en-US" sz="1600" dirty="0"/>
              <a:t>all data needed to define the size, position, shape and </a:t>
            </a:r>
            <a:r>
              <a:rPr lang="en-US" sz="1600" dirty="0" smtClean="0"/>
              <a:t>contour of </a:t>
            </a:r>
            <a:r>
              <a:rPr lang="en-US" sz="1600" dirty="0"/>
              <a:t>any part of the earth and monitoring any change therein.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positioning of objects in space and time as well as the </a:t>
            </a:r>
            <a:r>
              <a:rPr lang="en-US" sz="1600" dirty="0" smtClean="0"/>
              <a:t>positioning and </a:t>
            </a:r>
            <a:r>
              <a:rPr lang="en-US" sz="1600" dirty="0"/>
              <a:t>monitoring of physical features, structures and engineering </a:t>
            </a:r>
            <a:r>
              <a:rPr lang="en-US" sz="1600" dirty="0" smtClean="0"/>
              <a:t>works on</a:t>
            </a:r>
            <a:r>
              <a:rPr lang="en-US" sz="1600" dirty="0"/>
              <a:t>, above or below the surface of the earth.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development, testing and calibration of sensors, instruments and </a:t>
            </a:r>
            <a:r>
              <a:rPr lang="en-US" sz="1600" dirty="0" smtClean="0"/>
              <a:t>systems for </a:t>
            </a:r>
            <a:r>
              <a:rPr lang="en-US" sz="1600" dirty="0"/>
              <a:t>the above-mentioned purposes and for other surveying purposes.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acquisition and use of spatial information from close range, </a:t>
            </a:r>
            <a:r>
              <a:rPr lang="en-US" sz="1600" dirty="0" smtClean="0"/>
              <a:t>aerial and </a:t>
            </a:r>
            <a:r>
              <a:rPr lang="en-US" sz="1600" dirty="0"/>
              <a:t>satellite imagery and the automation of these processes.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determination of the position of the boundaries of public or </a:t>
            </a:r>
            <a:r>
              <a:rPr lang="en-US" sz="1600" dirty="0" smtClean="0"/>
              <a:t>private land</a:t>
            </a:r>
            <a:r>
              <a:rPr lang="en-US" sz="1600" dirty="0"/>
              <a:t>, including national and international boundaries, and the </a:t>
            </a:r>
            <a:r>
              <a:rPr lang="en-US" sz="1600" dirty="0" smtClean="0"/>
              <a:t>registration of </a:t>
            </a:r>
            <a:r>
              <a:rPr lang="en-US" sz="1600" dirty="0"/>
              <a:t>those lands with the appropriate authorities.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design, establishment, and administration of geographic </a:t>
            </a:r>
            <a:r>
              <a:rPr lang="en-US" sz="1600" dirty="0" smtClean="0"/>
              <a:t>information systems </a:t>
            </a:r>
            <a:r>
              <a:rPr lang="en-US" sz="1600" dirty="0"/>
              <a:t>(GIS), and the collection, storage, analysis, management</a:t>
            </a:r>
            <a:r>
              <a:rPr lang="en-US" sz="1600" dirty="0" smtClean="0"/>
              <a:t>, display </a:t>
            </a:r>
            <a:r>
              <a:rPr lang="en-US" sz="1600" dirty="0"/>
              <a:t>and dissemination of data.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analysis, interpretation, and integration of spatial objects and </a:t>
            </a:r>
            <a:r>
              <a:rPr lang="en-US" sz="1600" dirty="0" smtClean="0"/>
              <a:t>phenomena in </a:t>
            </a:r>
            <a:r>
              <a:rPr lang="en-US" sz="1600" dirty="0"/>
              <a:t>GIS, including the visualization and communication of </a:t>
            </a:r>
            <a:r>
              <a:rPr lang="en-US" sz="1600" dirty="0" smtClean="0"/>
              <a:t>such data </a:t>
            </a:r>
            <a:r>
              <a:rPr lang="en-US" sz="1600" dirty="0"/>
              <a:t>in maps, models and mobile digital devices.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planning, measurement and management of construction works</a:t>
            </a:r>
            <a:r>
              <a:rPr lang="en-US" sz="1600" dirty="0" smtClean="0"/>
              <a:t>, including </a:t>
            </a:r>
            <a:r>
              <a:rPr lang="en-US" sz="1600" dirty="0"/>
              <a:t>the estimation of costs.</a:t>
            </a:r>
          </a:p>
        </p:txBody>
      </p:sp>
    </p:spTree>
    <p:extLst>
      <p:ext uri="{BB962C8B-B14F-4D97-AF65-F5344CB8AC3E}">
        <p14:creationId xmlns:p14="http://schemas.microsoft.com/office/powerpoint/2010/main" val="31318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Least Squares </a:t>
            </a:r>
            <a:r>
              <a:rPr lang="en-US" b="1" dirty="0" smtClean="0"/>
              <a:t>Adjustment-</a:t>
            </a:r>
            <a:r>
              <a:rPr lang="en-US" b="1" dirty="0"/>
              <a:t>Distance Observation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18" y="1930400"/>
            <a:ext cx="75057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Least Squares </a:t>
            </a:r>
            <a:r>
              <a:rPr lang="en-US" b="1" dirty="0" smtClean="0"/>
              <a:t>Adjustment-Direction and Angle </a:t>
            </a:r>
            <a:r>
              <a:rPr lang="en-US" b="1" dirty="0"/>
              <a:t>Observation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7477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</a:t>
            </a:r>
            <a:r>
              <a:rPr lang="en-US" dirty="0"/>
              <a:t>approximate coordinates</a:t>
            </a:r>
          </a:p>
          <a:p>
            <a:r>
              <a:rPr lang="en-US" dirty="0" smtClean="0"/>
              <a:t>Calculate </a:t>
            </a:r>
            <a:r>
              <a:rPr lang="en-US" dirty="0"/>
              <a:t>‘computed’ distances and bearings </a:t>
            </a:r>
            <a:r>
              <a:rPr lang="en-US" dirty="0" smtClean="0"/>
              <a:t>between provisional </a:t>
            </a:r>
            <a:r>
              <a:rPr lang="en-US" dirty="0"/>
              <a:t>positions</a:t>
            </a:r>
          </a:p>
          <a:p>
            <a:r>
              <a:rPr lang="en-US" dirty="0" smtClean="0"/>
              <a:t>Set </a:t>
            </a:r>
            <a:r>
              <a:rPr lang="en-US" dirty="0"/>
              <a:t>up one observation equation for each observation</a:t>
            </a:r>
          </a:p>
          <a:p>
            <a:r>
              <a:rPr lang="en-US" dirty="0" smtClean="0"/>
              <a:t>Weight </a:t>
            </a:r>
            <a:r>
              <a:rPr lang="en-US" dirty="0"/>
              <a:t>observations equations</a:t>
            </a:r>
          </a:p>
          <a:p>
            <a:r>
              <a:rPr lang="en-US" dirty="0" smtClean="0"/>
              <a:t>Form </a:t>
            </a:r>
            <a:r>
              <a:rPr lang="en-US" dirty="0"/>
              <a:t>normal equations </a:t>
            </a:r>
            <a:r>
              <a:rPr lang="en-US" i="1" dirty="0"/>
              <a:t>- tabular method, matrix algebra</a:t>
            </a:r>
          </a:p>
          <a:p>
            <a:r>
              <a:rPr lang="en-US" dirty="0" smtClean="0"/>
              <a:t>Solve </a:t>
            </a:r>
            <a:r>
              <a:rPr lang="en-US" dirty="0"/>
              <a:t>for corrections - </a:t>
            </a:r>
            <a:r>
              <a:rPr lang="en-US" i="1" dirty="0" err="1"/>
              <a:t>dN</a:t>
            </a:r>
            <a:r>
              <a:rPr lang="en-US" i="1" dirty="0"/>
              <a:t>, </a:t>
            </a:r>
            <a:r>
              <a:rPr lang="en-US" i="1" dirty="0" err="1"/>
              <a:t>dE</a:t>
            </a:r>
            <a:endParaRPr lang="en-US" i="1" dirty="0"/>
          </a:p>
          <a:p>
            <a:r>
              <a:rPr lang="en-US" dirty="0" smtClean="0"/>
              <a:t>Add </a:t>
            </a:r>
            <a:r>
              <a:rPr lang="en-US" dirty="0"/>
              <a:t>corrections to the approximate coordinates</a:t>
            </a:r>
          </a:p>
          <a:p>
            <a:r>
              <a:rPr lang="en-US" dirty="0"/>
              <a:t>…… to give final coordinates</a:t>
            </a:r>
          </a:p>
          <a:p>
            <a:r>
              <a:rPr lang="en-US" dirty="0" smtClean="0"/>
              <a:t>Iterate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51" y="4273604"/>
            <a:ext cx="4532586" cy="10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Principles </a:t>
            </a:r>
            <a:r>
              <a:rPr lang="en-US" b="1" dirty="0"/>
              <a:t>of levelling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01" y="1586375"/>
            <a:ext cx="7181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4597"/>
            <a:ext cx="8596668" cy="1320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Testing for collimations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79" y="1352818"/>
            <a:ext cx="8077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Curvature </a:t>
            </a:r>
            <a:r>
              <a:rPr lang="en-US" b="1" dirty="0"/>
              <a:t>of the level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7867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Tower height determination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Vertical auxiliary triangle ( one-sided) </a:t>
            </a:r>
          </a:p>
          <a:p>
            <a:pPr marL="0" indent="0">
              <a:buNone/>
            </a:pPr>
            <a:r>
              <a:rPr lang="en-GB" dirty="0" smtClean="0"/>
              <a:t>• With horizontal auxiliary triangle elevation</a:t>
            </a:r>
          </a:p>
          <a:p>
            <a:pPr marL="0" indent="0">
              <a:buNone/>
            </a:pPr>
            <a:r>
              <a:rPr lang="en-GB" dirty="0" smtClean="0"/>
              <a:t> • With levelling </a:t>
            </a:r>
          </a:p>
          <a:p>
            <a:pPr marL="0" indent="0">
              <a:buNone/>
            </a:pPr>
            <a:r>
              <a:rPr lang="en-GB" dirty="0" smtClean="0"/>
              <a:t>• Reflector prism</a:t>
            </a:r>
          </a:p>
          <a:p>
            <a:pPr marL="0" indent="0">
              <a:buNone/>
            </a:pPr>
            <a:r>
              <a:rPr lang="en-GB" dirty="0" smtClean="0"/>
              <a:t>• Angle measurement : Each 3 times with full 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26139" r="25394" b="66602"/>
          <a:stretch/>
        </p:blipFill>
        <p:spPr bwMode="auto">
          <a:xfrm>
            <a:off x="7680176" y="1682103"/>
            <a:ext cx="2987824" cy="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689" y="75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96816" y="210668"/>
            <a:ext cx="681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Trigonometric heightening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21906" r="48436" b="36060"/>
          <a:stretch/>
        </p:blipFill>
        <p:spPr bwMode="auto">
          <a:xfrm>
            <a:off x="1991544" y="1164959"/>
            <a:ext cx="5590649" cy="341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4" t="46669" r="-30" b="44229"/>
          <a:stretch/>
        </p:blipFill>
        <p:spPr bwMode="auto">
          <a:xfrm>
            <a:off x="7859446" y="3435621"/>
            <a:ext cx="2567704" cy="10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37050" r="27091" b="56600"/>
          <a:stretch/>
        </p:blipFill>
        <p:spPr bwMode="auto">
          <a:xfrm>
            <a:off x="7539746" y="2594328"/>
            <a:ext cx="3164249" cy="7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67835" r="-30" b="21557"/>
          <a:stretch/>
        </p:blipFill>
        <p:spPr bwMode="auto">
          <a:xfrm>
            <a:off x="4223793" y="5263060"/>
            <a:ext cx="5493309" cy="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1"/>
          <a:stretch/>
        </p:blipFill>
        <p:spPr bwMode="auto">
          <a:xfrm>
            <a:off x="7536160" y="1909764"/>
            <a:ext cx="285603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V</a:t>
            </a:r>
            <a:r>
              <a:rPr lang="en-GB" b="1" dirty="0" smtClean="0">
                <a:solidFill>
                  <a:srgbClr val="002060"/>
                </a:solidFill>
              </a:rPr>
              <a:t>ertical Triangle Method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556793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87888" y="5517232"/>
            <a:ext cx="5184576" cy="147732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Given Height of H_KA, H_KB </a:t>
            </a:r>
          </a:p>
          <a:p>
            <a:r>
              <a:rPr lang="en-GB" sz="2400" dirty="0">
                <a:ea typeface="Cambria Math"/>
              </a:rPr>
              <a:t>Measured: b, Zenith angles Z_A and Z_B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0" b="21794"/>
          <a:stretch/>
        </p:blipFill>
        <p:spPr bwMode="auto">
          <a:xfrm>
            <a:off x="1656749" y="2240869"/>
            <a:ext cx="5758855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653</Words>
  <Application>Microsoft Office PowerPoint</Application>
  <PresentationFormat>Widescreen</PresentationFormat>
  <Paragraphs>75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HelveticaLTStd-Roman</vt:lpstr>
      <vt:lpstr>Symbol</vt:lpstr>
      <vt:lpstr>Trebuchet MS</vt:lpstr>
      <vt:lpstr>Wingdings 3</vt:lpstr>
      <vt:lpstr>Facet</vt:lpstr>
      <vt:lpstr>Surveying</vt:lpstr>
      <vt:lpstr>Surveying </vt:lpstr>
      <vt:lpstr>Tasks of surveyors</vt:lpstr>
      <vt:lpstr>Principles of levelling </vt:lpstr>
      <vt:lpstr> Testing for collimations errors </vt:lpstr>
      <vt:lpstr>Curvature of the level surface </vt:lpstr>
      <vt:lpstr>Tower height determination  </vt:lpstr>
      <vt:lpstr>PowerPoint Presentation</vt:lpstr>
      <vt:lpstr>Vertical Triangle Method</vt:lpstr>
      <vt:lpstr>Horizontal Triangle Method</vt:lpstr>
      <vt:lpstr>Horizontal Triangle Method</vt:lpstr>
      <vt:lpstr>Horizontal Triangle Methods</vt:lpstr>
      <vt:lpstr>Geodetic Computations</vt:lpstr>
      <vt:lpstr>Conventional Control Surveys</vt:lpstr>
      <vt:lpstr>Conventional Control Surveys</vt:lpstr>
      <vt:lpstr>Polar and Rectangular Coordinates</vt:lpstr>
      <vt:lpstr>Angles, Azimuths, and Bearings</vt:lpstr>
      <vt:lpstr>Computation of Azimuths (from North) and Bearing</vt:lpstr>
      <vt:lpstr>Azimuth Quadrants</vt:lpstr>
      <vt:lpstr>Coordinates from Measurements</vt:lpstr>
      <vt:lpstr>Intersection by Angles: Example</vt:lpstr>
      <vt:lpstr>Intersection by Distances: Example</vt:lpstr>
      <vt:lpstr>Resection</vt:lpstr>
      <vt:lpstr>Traverse</vt:lpstr>
      <vt:lpstr>Distribution of the Misclosure</vt:lpstr>
      <vt:lpstr>Worked Examples: Traversing</vt:lpstr>
      <vt:lpstr>Worked Examples: Traversing</vt:lpstr>
      <vt:lpstr>Link Traverse</vt:lpstr>
      <vt:lpstr>PowerPoint Presentation</vt:lpstr>
      <vt:lpstr>Least Squares Adjustment-Distance Observation Equation</vt:lpstr>
      <vt:lpstr>Least Squares Adjustment-Direction and Angle Observation Equation</vt:lpstr>
      <vt:lpstr>Computation Procedure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Practice</dc:title>
  <dc:creator>ande</dc:creator>
  <cp:lastModifiedBy>ande</cp:lastModifiedBy>
  <cp:revision>29</cp:revision>
  <dcterms:created xsi:type="dcterms:W3CDTF">2017-01-24T12:14:16Z</dcterms:created>
  <dcterms:modified xsi:type="dcterms:W3CDTF">2017-01-24T17:45:05Z</dcterms:modified>
</cp:coreProperties>
</file>