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1" r:id="rId5"/>
    <p:sldId id="274" r:id="rId6"/>
    <p:sldId id="262" r:id="rId7"/>
    <p:sldId id="264" r:id="rId8"/>
    <p:sldId id="265" r:id="rId9"/>
    <p:sldId id="266" r:id="rId10"/>
    <p:sldId id="267" r:id="rId11"/>
    <p:sldId id="268" r:id="rId12"/>
    <p:sldId id="269" r:id="rId13"/>
    <p:sldId id="263" r:id="rId14"/>
    <p:sldId id="270" r:id="rId15"/>
    <p:sldId id="273" r:id="rId16"/>
    <p:sldId id="271" r:id="rId17"/>
    <p:sldId id="272" r:id="rId18"/>
    <p:sldId id="275" r:id="rId19"/>
    <p:sldId id="278" r:id="rId20"/>
    <p:sldId id="276" r:id="rId21"/>
    <p:sldId id="277" r:id="rId22"/>
    <p:sldId id="279" r:id="rId23"/>
    <p:sldId id="259" r:id="rId24"/>
    <p:sldId id="280" r:id="rId25"/>
    <p:sldId id="281" r:id="rId26"/>
    <p:sldId id="284" r:id="rId27"/>
    <p:sldId id="282" r:id="rId28"/>
    <p:sldId id="283" r:id="rId29"/>
    <p:sldId id="285" r:id="rId30"/>
    <p:sldId id="286" r:id="rId31"/>
    <p:sldId id="287" r:id="rId32"/>
    <p:sldId id="288" r:id="rId33"/>
    <p:sldId id="290" r:id="rId34"/>
    <p:sldId id="291" r:id="rId35"/>
    <p:sldId id="292" r:id="rId36"/>
    <p:sldId id="293" r:id="rId37"/>
    <p:sldId id="294" r:id="rId38"/>
    <p:sldId id="295" r:id="rId39"/>
    <p:sldId id="322" r:id="rId4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5.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EDB220C-268E-4EAA-AB9F-65D938D8FAAC}" type="datetimeFigureOut">
              <a:rPr lang="en-US" smtClean="0"/>
              <a:pPr/>
              <a:t>3/20/2018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8B9796-18D1-450F-B568-90D30C4F810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EDB220C-268E-4EAA-AB9F-65D938D8FAAC}" type="datetimeFigureOut">
              <a:rPr lang="en-US" smtClean="0"/>
              <a:pPr/>
              <a:t>3/20/2018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8B9796-18D1-450F-B568-90D30C4F810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EDB220C-268E-4EAA-AB9F-65D938D8FAAC}" type="datetimeFigureOut">
              <a:rPr lang="en-US" smtClean="0"/>
              <a:pPr/>
              <a:t>3/20/2018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8B9796-18D1-450F-B568-90D30C4F8106}"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a:xfrm>
            <a:off x="457200" y="6245225"/>
            <a:ext cx="2133600" cy="476250"/>
          </a:xfrm>
        </p:spPr>
        <p:txBody>
          <a:bodyPr/>
          <a:lstStyle>
            <a:lvl1pPr>
              <a:defRPr/>
            </a:lvl1pPr>
          </a:lstStyle>
          <a:p>
            <a:endParaRPr lang="en-US"/>
          </a:p>
        </p:txBody>
      </p:sp>
      <p:sp>
        <p:nvSpPr>
          <p:cNvPr id="4" name="Footer Placeholder 3"/>
          <p:cNvSpPr>
            <a:spLocks noGrp="1"/>
          </p:cNvSpPr>
          <p:nvPr>
            <p:ph type="ftr" sz="quarter" idx="11"/>
          </p:nvPr>
        </p:nvSpPr>
        <p:spPr>
          <a:xfrm>
            <a:off x="3124200" y="6245225"/>
            <a:ext cx="2895600" cy="476250"/>
          </a:xfrm>
        </p:spPr>
        <p:txBody>
          <a:bodyPr/>
          <a:lstStyle>
            <a:lvl1pPr>
              <a:defRPr/>
            </a:lvl1pPr>
          </a:lstStyle>
          <a:p>
            <a:endParaRPr lang="en-US"/>
          </a:p>
        </p:txBody>
      </p:sp>
      <p:sp>
        <p:nvSpPr>
          <p:cNvPr id="5" name="Slide Number Placeholder 4"/>
          <p:cNvSpPr>
            <a:spLocks noGrp="1"/>
          </p:cNvSpPr>
          <p:nvPr>
            <p:ph type="sldNum" sz="quarter" idx="12"/>
          </p:nvPr>
        </p:nvSpPr>
        <p:spPr>
          <a:xfrm>
            <a:off x="6553200" y="6245225"/>
            <a:ext cx="2133600" cy="476250"/>
          </a:xfrm>
        </p:spPr>
        <p:txBody>
          <a:bodyPr/>
          <a:lstStyle>
            <a:lvl1pPr>
              <a:defRPr/>
            </a:lvl1pPr>
          </a:lstStyle>
          <a:p>
            <a:fld id="{6B2B1302-2854-4C16-BAB1-CF9ACB8278C9}"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EDB220C-268E-4EAA-AB9F-65D938D8FAAC}" type="datetimeFigureOut">
              <a:rPr lang="en-US" smtClean="0"/>
              <a:pPr/>
              <a:t>3/20/2018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8B9796-18D1-450F-B568-90D30C4F810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EDB220C-268E-4EAA-AB9F-65D938D8FAAC}" type="datetimeFigureOut">
              <a:rPr lang="en-US" smtClean="0"/>
              <a:pPr/>
              <a:t>3/20/2018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8B9796-18D1-450F-B568-90D30C4F810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EDB220C-268E-4EAA-AB9F-65D938D8FAAC}" type="datetimeFigureOut">
              <a:rPr lang="en-US" smtClean="0"/>
              <a:pPr/>
              <a:t>3/20/2018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8B9796-18D1-450F-B568-90D30C4F810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EDB220C-268E-4EAA-AB9F-65D938D8FAAC}" type="datetimeFigureOut">
              <a:rPr lang="en-US" smtClean="0"/>
              <a:pPr/>
              <a:t>3/20/2018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48B9796-18D1-450F-B568-90D30C4F810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EDB220C-268E-4EAA-AB9F-65D938D8FAAC}" type="datetimeFigureOut">
              <a:rPr lang="en-US" smtClean="0"/>
              <a:pPr/>
              <a:t>3/20/2018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48B9796-18D1-450F-B568-90D30C4F810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DB220C-268E-4EAA-AB9F-65D938D8FAAC}" type="datetimeFigureOut">
              <a:rPr lang="en-US" smtClean="0"/>
              <a:pPr/>
              <a:t>3/20/2018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48B9796-18D1-450F-B568-90D30C4F810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EDB220C-268E-4EAA-AB9F-65D938D8FAAC}" type="datetimeFigureOut">
              <a:rPr lang="en-US" smtClean="0"/>
              <a:pPr/>
              <a:t>3/20/2018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8B9796-18D1-450F-B568-90D30C4F810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EDB220C-268E-4EAA-AB9F-65D938D8FAAC}" type="datetimeFigureOut">
              <a:rPr lang="en-US" smtClean="0"/>
              <a:pPr/>
              <a:t>3/20/2018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8B9796-18D1-450F-B568-90D30C4F810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DB220C-268E-4EAA-AB9F-65D938D8FAAC}" type="datetimeFigureOut">
              <a:rPr lang="en-US" smtClean="0"/>
              <a:pPr/>
              <a:t>3/20/2018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8B9796-18D1-450F-B568-90D30C4F810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18.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 Id="rId5" Type="http://schemas.openxmlformats.org/officeDocument/2006/relationships/image" Target="../media/image20.png"/><Relationship Id="rId4" Type="http://schemas.openxmlformats.org/officeDocument/2006/relationships/image" Target="../media/image19.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2.xml"/><Relationship Id="rId5" Type="http://schemas.openxmlformats.org/officeDocument/2006/relationships/image" Target="../media/image24.png"/><Relationship Id="rId4" Type="http://schemas.openxmlformats.org/officeDocument/2006/relationships/image" Target="../media/image23.png"/></Relationships>
</file>

<file path=ppt/slides/_rels/slide21.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3.png"/><Relationship Id="rId1" Type="http://schemas.openxmlformats.org/officeDocument/2006/relationships/slideLayout" Target="../slideLayouts/slideLayout2.xml"/><Relationship Id="rId4" Type="http://schemas.openxmlformats.org/officeDocument/2006/relationships/image" Target="../media/image26.png"/></Relationships>
</file>

<file path=ppt/slides/_rels/slide22.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7.png"/><Relationship Id="rId1" Type="http://schemas.openxmlformats.org/officeDocument/2006/relationships/slideLayout" Target="../slideLayouts/slideLayout2.xml"/><Relationship Id="rId5" Type="http://schemas.openxmlformats.org/officeDocument/2006/relationships/image" Target="../media/image30.png"/><Relationship Id="rId4" Type="http://schemas.openxmlformats.org/officeDocument/2006/relationships/image" Target="../media/image29.png"/></Relationships>
</file>

<file path=ppt/slides/_rels/slide23.xml.rels><?xml version="1.0" encoding="UTF-8" standalone="yes"?>
<Relationships xmlns="http://schemas.openxmlformats.org/package/2006/relationships"><Relationship Id="rId2" Type="http://schemas.openxmlformats.org/officeDocument/2006/relationships/image" Target="../media/image3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image" Target="../media/image34.png"/><Relationship Id="rId1" Type="http://schemas.openxmlformats.org/officeDocument/2006/relationships/slideLayout" Target="../slideLayouts/slideLayout2.xml"/><Relationship Id="rId5" Type="http://schemas.openxmlformats.org/officeDocument/2006/relationships/image" Target="../media/image37.png"/><Relationship Id="rId4" Type="http://schemas.openxmlformats.org/officeDocument/2006/relationships/image" Target="../media/image36.png"/></Relationships>
</file>

<file path=ppt/slides/_rels/slide27.xml.rels><?xml version="1.0" encoding="UTF-8" standalone="yes"?>
<Relationships xmlns="http://schemas.openxmlformats.org/package/2006/relationships"><Relationship Id="rId3" Type="http://schemas.openxmlformats.org/officeDocument/2006/relationships/image" Target="../media/image39.png"/><Relationship Id="rId2" Type="http://schemas.openxmlformats.org/officeDocument/2006/relationships/image" Target="../media/image38.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40.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42.png"/><Relationship Id="rId2" Type="http://schemas.openxmlformats.org/officeDocument/2006/relationships/image" Target="../media/image4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44.png"/><Relationship Id="rId2" Type="http://schemas.openxmlformats.org/officeDocument/2006/relationships/image" Target="../media/image43.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45.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46.wm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Chapter 2</a:t>
            </a:r>
            <a:endParaRPr lang="en-US" dirty="0"/>
          </a:p>
        </p:txBody>
      </p:sp>
      <p:sp>
        <p:nvSpPr>
          <p:cNvPr id="3" name="Subtitle 2"/>
          <p:cNvSpPr>
            <a:spLocks noGrp="1"/>
          </p:cNvSpPr>
          <p:nvPr>
            <p:ph type="subTitle" idx="1"/>
          </p:nvPr>
        </p:nvSpPr>
        <p:spPr/>
        <p:txBody>
          <a:bodyPr/>
          <a:lstStyle/>
          <a:p>
            <a:r>
              <a:rPr lang="en-US" dirty="0" smtClean="0"/>
              <a:t>Gain Scheduling Adaptive controllers</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 </a:t>
            </a:r>
            <a:r>
              <a:rPr lang="en-US" dirty="0" err="1" smtClean="0"/>
              <a:t>contd</a:t>
            </a:r>
            <a:r>
              <a:rPr lang="en-US" dirty="0" smtClean="0"/>
              <a:t>…</a:t>
            </a:r>
            <a:endParaRPr lang="en-US" dirty="0"/>
          </a:p>
        </p:txBody>
      </p:sp>
      <p:sp>
        <p:nvSpPr>
          <p:cNvPr id="3" name="Content Placeholder 2"/>
          <p:cNvSpPr>
            <a:spLocks noGrp="1"/>
          </p:cNvSpPr>
          <p:nvPr>
            <p:ph idx="1"/>
          </p:nvPr>
        </p:nvSpPr>
        <p:spPr/>
        <p:txBody>
          <a:bodyPr>
            <a:normAutofit/>
          </a:bodyPr>
          <a:lstStyle/>
          <a:p>
            <a:r>
              <a:rPr lang="en-US" dirty="0" smtClean="0"/>
              <a:t>Applying Newton’s second Law, net force is equal to product of mass and acceleration</a:t>
            </a:r>
          </a:p>
          <a:p>
            <a:endParaRPr lang="en-US" dirty="0"/>
          </a:p>
          <a:p>
            <a:r>
              <a:rPr lang="en-US" dirty="0" smtClean="0"/>
              <a:t>Rewriting </a:t>
            </a:r>
          </a:p>
          <a:p>
            <a:endParaRPr lang="en-US" dirty="0" smtClean="0"/>
          </a:p>
          <a:p>
            <a:r>
              <a:rPr lang="en-US" dirty="0" smtClean="0"/>
              <a:t>Writing the equation as first order differential equations using state variables(x1 and x2)</a:t>
            </a:r>
          </a:p>
        </p:txBody>
      </p:sp>
      <p:pic>
        <p:nvPicPr>
          <p:cNvPr id="3074" name="Picture 2"/>
          <p:cNvPicPr>
            <a:picLocks noChangeAspect="1" noChangeArrowheads="1"/>
          </p:cNvPicPr>
          <p:nvPr/>
        </p:nvPicPr>
        <p:blipFill>
          <a:blip r:embed="rId2" cstate="print"/>
          <a:srcRect/>
          <a:stretch>
            <a:fillRect/>
          </a:stretch>
        </p:blipFill>
        <p:spPr bwMode="auto">
          <a:xfrm>
            <a:off x="2286000" y="2514600"/>
            <a:ext cx="3688290" cy="976312"/>
          </a:xfrm>
          <a:prstGeom prst="rect">
            <a:avLst/>
          </a:prstGeom>
          <a:noFill/>
          <a:ln w="9525">
            <a:noFill/>
            <a:miter lim="800000"/>
            <a:headEnd/>
            <a:tailEnd/>
          </a:ln>
        </p:spPr>
      </p:pic>
      <p:pic>
        <p:nvPicPr>
          <p:cNvPr id="3075" name="Picture 3"/>
          <p:cNvPicPr>
            <a:picLocks noChangeAspect="1" noChangeArrowheads="1"/>
          </p:cNvPicPr>
          <p:nvPr/>
        </p:nvPicPr>
        <p:blipFill>
          <a:blip r:embed="rId3" cstate="print"/>
          <a:srcRect/>
          <a:stretch>
            <a:fillRect/>
          </a:stretch>
        </p:blipFill>
        <p:spPr bwMode="auto">
          <a:xfrm>
            <a:off x="2590800" y="3581400"/>
            <a:ext cx="3396343" cy="914400"/>
          </a:xfrm>
          <a:prstGeom prst="rect">
            <a:avLst/>
          </a:prstGeom>
          <a:noFill/>
          <a:ln w="9525">
            <a:noFill/>
            <a:miter lim="800000"/>
            <a:headEnd/>
            <a:tailEnd/>
          </a:ln>
        </p:spPr>
      </p:pic>
      <p:pic>
        <p:nvPicPr>
          <p:cNvPr id="3076" name="Picture 4"/>
          <p:cNvPicPr>
            <a:picLocks noChangeAspect="1" noChangeArrowheads="1"/>
          </p:cNvPicPr>
          <p:nvPr/>
        </p:nvPicPr>
        <p:blipFill>
          <a:blip r:embed="rId4" cstate="print"/>
          <a:srcRect/>
          <a:stretch>
            <a:fillRect/>
          </a:stretch>
        </p:blipFill>
        <p:spPr bwMode="auto">
          <a:xfrm>
            <a:off x="2667000" y="5562600"/>
            <a:ext cx="3108960" cy="106680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 </a:t>
            </a:r>
            <a:r>
              <a:rPr lang="en-US" dirty="0" err="1" smtClean="0"/>
              <a:t>contd</a:t>
            </a:r>
            <a:r>
              <a:rPr lang="en-US" dirty="0" smtClean="0"/>
              <a:t>…</a:t>
            </a:r>
            <a:endParaRPr lang="en-US" dirty="0"/>
          </a:p>
        </p:txBody>
      </p:sp>
      <p:sp>
        <p:nvSpPr>
          <p:cNvPr id="3" name="Content Placeholder 2"/>
          <p:cNvSpPr>
            <a:spLocks noGrp="1"/>
          </p:cNvSpPr>
          <p:nvPr>
            <p:ph idx="1"/>
          </p:nvPr>
        </p:nvSpPr>
        <p:spPr/>
        <p:txBody>
          <a:bodyPr/>
          <a:lstStyle/>
          <a:p>
            <a:r>
              <a:rPr lang="en-US" dirty="0" smtClean="0"/>
              <a:t>In matrix form the state space model becomes</a:t>
            </a:r>
          </a:p>
          <a:p>
            <a:endParaRPr lang="en-US" dirty="0"/>
          </a:p>
          <a:p>
            <a:endParaRPr lang="en-US" dirty="0" smtClean="0"/>
          </a:p>
          <a:p>
            <a:r>
              <a:rPr lang="en-US" dirty="0" smtClean="0"/>
              <a:t>The output equation is  </a:t>
            </a:r>
            <a:endParaRPr lang="en-US" dirty="0"/>
          </a:p>
        </p:txBody>
      </p:sp>
      <p:pic>
        <p:nvPicPr>
          <p:cNvPr id="4098" name="Picture 2"/>
          <p:cNvPicPr>
            <a:picLocks noChangeAspect="1" noChangeArrowheads="1"/>
          </p:cNvPicPr>
          <p:nvPr/>
        </p:nvPicPr>
        <p:blipFill>
          <a:blip r:embed="rId2" cstate="print"/>
          <a:srcRect/>
          <a:stretch>
            <a:fillRect/>
          </a:stretch>
        </p:blipFill>
        <p:spPr bwMode="auto">
          <a:xfrm>
            <a:off x="2057400" y="2286000"/>
            <a:ext cx="4614789" cy="1081087"/>
          </a:xfrm>
          <a:prstGeom prst="rect">
            <a:avLst/>
          </a:prstGeom>
          <a:noFill/>
          <a:ln w="9525">
            <a:noFill/>
            <a:miter lim="800000"/>
            <a:headEnd/>
            <a:tailEnd/>
          </a:ln>
        </p:spPr>
      </p:pic>
      <p:pic>
        <p:nvPicPr>
          <p:cNvPr id="4099" name="Picture 3"/>
          <p:cNvPicPr>
            <a:picLocks noChangeAspect="1" noChangeArrowheads="1"/>
          </p:cNvPicPr>
          <p:nvPr/>
        </p:nvPicPr>
        <p:blipFill>
          <a:blip r:embed="rId3" cstate="print"/>
          <a:srcRect/>
          <a:stretch>
            <a:fillRect/>
          </a:stretch>
        </p:blipFill>
        <p:spPr bwMode="auto">
          <a:xfrm>
            <a:off x="2666999" y="4038600"/>
            <a:ext cx="2321169" cy="914400"/>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 </a:t>
            </a:r>
            <a:endParaRPr lang="en-US" dirty="0"/>
          </a:p>
        </p:txBody>
      </p:sp>
      <p:sp>
        <p:nvSpPr>
          <p:cNvPr id="3" name="Content Placeholder 2"/>
          <p:cNvSpPr>
            <a:spLocks noGrp="1"/>
          </p:cNvSpPr>
          <p:nvPr>
            <p:ph idx="1"/>
          </p:nvPr>
        </p:nvSpPr>
        <p:spPr/>
        <p:txBody>
          <a:bodyPr/>
          <a:lstStyle/>
          <a:p>
            <a:r>
              <a:rPr lang="en-US" dirty="0" smtClean="0"/>
              <a:t>Derive the state space model of the following RLC network if the states are V2(t) and </a:t>
            </a:r>
            <a:r>
              <a:rPr lang="en-US" dirty="0" err="1" smtClean="0"/>
              <a:t>i</a:t>
            </a:r>
            <a:r>
              <a:rPr lang="en-US" dirty="0" smtClean="0"/>
              <a:t>(t)</a:t>
            </a:r>
            <a:endParaRPr lang="en-US" dirty="0"/>
          </a:p>
        </p:txBody>
      </p:sp>
      <p:pic>
        <p:nvPicPr>
          <p:cNvPr id="5122" name="Picture 2"/>
          <p:cNvPicPr>
            <a:picLocks noChangeAspect="1" noChangeArrowheads="1"/>
          </p:cNvPicPr>
          <p:nvPr/>
        </p:nvPicPr>
        <p:blipFill>
          <a:blip r:embed="rId2" cstate="print"/>
          <a:srcRect/>
          <a:stretch>
            <a:fillRect/>
          </a:stretch>
        </p:blipFill>
        <p:spPr bwMode="auto">
          <a:xfrm>
            <a:off x="1447800" y="3352800"/>
            <a:ext cx="5876925" cy="2114550"/>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State space model </a:t>
            </a:r>
            <a:endParaRPr lang="en-US" dirty="0"/>
          </a:p>
        </p:txBody>
      </p:sp>
      <p:sp>
        <p:nvSpPr>
          <p:cNvPr id="3" name="Content Placeholder 2"/>
          <p:cNvSpPr>
            <a:spLocks noGrp="1"/>
          </p:cNvSpPr>
          <p:nvPr>
            <p:ph idx="1"/>
          </p:nvPr>
        </p:nvSpPr>
        <p:spPr/>
        <p:txBody>
          <a:bodyPr/>
          <a:lstStyle/>
          <a:p>
            <a:r>
              <a:rPr lang="en-US" dirty="0" smtClean="0"/>
              <a:t>For a general nonlinear plant</a:t>
            </a:r>
          </a:p>
          <a:p>
            <a:endParaRPr lang="en-US" dirty="0"/>
          </a:p>
          <a:p>
            <a:endParaRPr lang="en-US" dirty="0" smtClean="0"/>
          </a:p>
          <a:p>
            <a:r>
              <a:rPr lang="en-US" dirty="0"/>
              <a:t>f</a:t>
            </a:r>
            <a:r>
              <a:rPr lang="en-US" dirty="0" smtClean="0"/>
              <a:t> and g are nonlinear functions </a:t>
            </a:r>
            <a:endParaRPr lang="en-US" dirty="0"/>
          </a:p>
          <a:p>
            <a:r>
              <a:rPr lang="en-US" dirty="0" smtClean="0"/>
              <a:t>State space model is advantages for </a:t>
            </a:r>
          </a:p>
          <a:p>
            <a:pPr lvl="1"/>
            <a:r>
              <a:rPr lang="en-US" dirty="0" smtClean="0"/>
              <a:t>MIMO system analysis </a:t>
            </a:r>
          </a:p>
          <a:p>
            <a:pPr lvl="1"/>
            <a:r>
              <a:rPr lang="en-US" dirty="0" smtClean="0"/>
              <a:t>Digital computer implementation of control systems  </a:t>
            </a:r>
            <a:endParaRPr lang="en-US" dirty="0"/>
          </a:p>
        </p:txBody>
      </p:sp>
      <p:pic>
        <p:nvPicPr>
          <p:cNvPr id="6146" name="Picture 2"/>
          <p:cNvPicPr>
            <a:picLocks noChangeAspect="1" noChangeArrowheads="1"/>
          </p:cNvPicPr>
          <p:nvPr/>
        </p:nvPicPr>
        <p:blipFill>
          <a:blip r:embed="rId2" cstate="print"/>
          <a:srcRect/>
          <a:stretch>
            <a:fillRect/>
          </a:stretch>
        </p:blipFill>
        <p:spPr bwMode="auto">
          <a:xfrm>
            <a:off x="1828800" y="2133600"/>
            <a:ext cx="5246370" cy="1295400"/>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Input –output method </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Is model of a system using TF </a:t>
            </a:r>
          </a:p>
          <a:p>
            <a:r>
              <a:rPr lang="en-US" dirty="0" smtClean="0"/>
              <a:t>Transfer function </a:t>
            </a:r>
          </a:p>
          <a:p>
            <a:pPr lvl="1"/>
            <a:r>
              <a:rPr lang="en-US" dirty="0" smtClean="0"/>
              <a:t>The ratio of the LT of the output of the system to the input of the system with initial conditions set to zero</a:t>
            </a:r>
          </a:p>
          <a:p>
            <a:pPr lvl="1"/>
            <a:endParaRPr lang="en-US" dirty="0"/>
          </a:p>
          <a:p>
            <a:pPr lvl="1">
              <a:buNone/>
            </a:pPr>
            <a:r>
              <a:rPr lang="en-US" dirty="0" smtClean="0"/>
              <a:t> </a:t>
            </a:r>
          </a:p>
          <a:p>
            <a:r>
              <a:rPr lang="en-US" dirty="0" smtClean="0"/>
              <a:t>Steps </a:t>
            </a:r>
          </a:p>
          <a:p>
            <a:pPr lvl="1"/>
            <a:r>
              <a:rPr lang="en-US" dirty="0" smtClean="0"/>
              <a:t>1. write the defining differential equations of the system </a:t>
            </a:r>
          </a:p>
          <a:p>
            <a:pPr lvl="1"/>
            <a:r>
              <a:rPr lang="en-US" dirty="0" smtClean="0"/>
              <a:t>2. take the Laplace transform with zero initial conditions </a:t>
            </a:r>
          </a:p>
          <a:p>
            <a:pPr lvl="1"/>
            <a:r>
              <a:rPr lang="en-US" dirty="0" smtClean="0"/>
              <a:t>3. Re-arrange the equations as output/input</a:t>
            </a:r>
            <a:endParaRPr lang="en-US" dirty="0"/>
          </a:p>
        </p:txBody>
      </p:sp>
      <p:pic>
        <p:nvPicPr>
          <p:cNvPr id="8194" name="Picture 2"/>
          <p:cNvPicPr>
            <a:picLocks noChangeAspect="1" noChangeArrowheads="1"/>
          </p:cNvPicPr>
          <p:nvPr/>
        </p:nvPicPr>
        <p:blipFill>
          <a:blip r:embed="rId2" cstate="print"/>
          <a:srcRect/>
          <a:stretch>
            <a:fillRect/>
          </a:stretch>
        </p:blipFill>
        <p:spPr bwMode="auto">
          <a:xfrm>
            <a:off x="2209800" y="3276600"/>
            <a:ext cx="5574588" cy="885825"/>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Input-output method </a:t>
            </a:r>
            <a:r>
              <a:rPr lang="en-US" dirty="0" err="1" smtClean="0"/>
              <a:t>contd</a:t>
            </a:r>
            <a:r>
              <a:rPr lang="en-US" dirty="0" smtClean="0"/>
              <a:t>…</a:t>
            </a:r>
            <a:endParaRPr lang="en-US" dirty="0"/>
          </a:p>
        </p:txBody>
      </p:sp>
      <p:sp>
        <p:nvSpPr>
          <p:cNvPr id="3" name="Content Placeholder 2"/>
          <p:cNvSpPr>
            <a:spLocks noGrp="1"/>
          </p:cNvSpPr>
          <p:nvPr>
            <p:ph idx="1"/>
          </p:nvPr>
        </p:nvSpPr>
        <p:spPr/>
        <p:txBody>
          <a:bodyPr/>
          <a:lstStyle/>
          <a:p>
            <a:r>
              <a:rPr lang="en-US" dirty="0" smtClean="0"/>
              <a:t>In the above representation </a:t>
            </a:r>
          </a:p>
          <a:p>
            <a:pPr lvl="1"/>
            <a:r>
              <a:rPr lang="en-US" dirty="0" smtClean="0"/>
              <a:t>If m&lt;n, the system is said to be proper </a:t>
            </a:r>
          </a:p>
          <a:p>
            <a:pPr lvl="1" algn="just"/>
            <a:r>
              <a:rPr lang="en-US" dirty="0" smtClean="0"/>
              <a:t>If all the roots of the numerator have real parts in the negative half s-plane, the system is said to be minimum phase </a:t>
            </a:r>
          </a:p>
          <a:p>
            <a:pPr lvl="1" algn="just"/>
            <a:r>
              <a:rPr lang="en-US" dirty="0" smtClean="0"/>
              <a:t>If all the roots of the denumerator have real parts in the negative half of the s-plane the system is said to be stable </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Example: A double cart inverted pendulum system</a:t>
            </a:r>
            <a:endParaRPr lang="en-US" dirty="0"/>
          </a:p>
        </p:txBody>
      </p:sp>
      <p:sp>
        <p:nvSpPr>
          <p:cNvPr id="3" name="Content Placeholder 2"/>
          <p:cNvSpPr>
            <a:spLocks noGrp="1"/>
          </p:cNvSpPr>
          <p:nvPr>
            <p:ph idx="1"/>
          </p:nvPr>
        </p:nvSpPr>
        <p:spPr/>
        <p:txBody>
          <a:bodyPr/>
          <a:lstStyle/>
          <a:p>
            <a:r>
              <a:rPr lang="en-US" dirty="0" smtClean="0"/>
              <a:t>The defining dynamic equation of the system is given below </a:t>
            </a:r>
          </a:p>
          <a:p>
            <a:endParaRPr lang="en-US" dirty="0"/>
          </a:p>
          <a:p>
            <a:r>
              <a:rPr lang="en-US" dirty="0" smtClean="0"/>
              <a:t>Following the steps listed above </a:t>
            </a:r>
            <a:endParaRPr lang="en-US" dirty="0"/>
          </a:p>
        </p:txBody>
      </p:sp>
      <p:pic>
        <p:nvPicPr>
          <p:cNvPr id="7170" name="Picture 2"/>
          <p:cNvPicPr>
            <a:picLocks noChangeAspect="1" noChangeArrowheads="1"/>
          </p:cNvPicPr>
          <p:nvPr/>
        </p:nvPicPr>
        <p:blipFill>
          <a:blip r:embed="rId2" cstate="print"/>
          <a:srcRect/>
          <a:stretch>
            <a:fillRect/>
          </a:stretch>
        </p:blipFill>
        <p:spPr bwMode="auto">
          <a:xfrm>
            <a:off x="1447800" y="2667000"/>
            <a:ext cx="6650831" cy="533400"/>
          </a:xfrm>
          <a:prstGeom prst="rect">
            <a:avLst/>
          </a:prstGeom>
          <a:noFill/>
          <a:ln w="9525">
            <a:noFill/>
            <a:miter lim="800000"/>
            <a:headEnd/>
            <a:tailEnd/>
          </a:ln>
        </p:spPr>
      </p:pic>
      <p:pic>
        <p:nvPicPr>
          <p:cNvPr id="7171" name="Picture 3"/>
          <p:cNvPicPr>
            <a:picLocks noChangeAspect="1" noChangeArrowheads="1"/>
          </p:cNvPicPr>
          <p:nvPr/>
        </p:nvPicPr>
        <p:blipFill>
          <a:blip r:embed="rId3" cstate="print"/>
          <a:srcRect/>
          <a:stretch>
            <a:fillRect/>
          </a:stretch>
        </p:blipFill>
        <p:spPr bwMode="auto">
          <a:xfrm>
            <a:off x="1905000" y="3886200"/>
            <a:ext cx="5560142" cy="990600"/>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Parametric model </a:t>
            </a:r>
            <a:endParaRPr lang="en-US" dirty="0"/>
          </a:p>
        </p:txBody>
      </p:sp>
      <p:sp>
        <p:nvSpPr>
          <p:cNvPr id="3" name="Content Placeholder 2"/>
          <p:cNvSpPr>
            <a:spLocks noGrp="1"/>
          </p:cNvSpPr>
          <p:nvPr>
            <p:ph idx="1"/>
          </p:nvPr>
        </p:nvSpPr>
        <p:spPr/>
        <p:txBody>
          <a:bodyPr/>
          <a:lstStyle/>
          <a:p>
            <a:pPr algn="just"/>
            <a:r>
              <a:rPr lang="en-US" dirty="0" smtClean="0"/>
              <a:t>Consider a plant represented by nominal model</a:t>
            </a:r>
          </a:p>
          <a:p>
            <a:pPr algn="just"/>
            <a:endParaRPr lang="en-US" dirty="0" smtClean="0"/>
          </a:p>
          <a:p>
            <a:pPr algn="just"/>
            <a:endParaRPr lang="en-US" dirty="0" smtClean="0"/>
          </a:p>
          <a:p>
            <a:pPr algn="just"/>
            <a:r>
              <a:rPr lang="en-US" dirty="0" smtClean="0"/>
              <a:t>Elements of the matrices (A,B, C) contain the   (  + 2n) elements and they are plant parameters </a:t>
            </a:r>
            <a:endParaRPr lang="en-US" dirty="0"/>
          </a:p>
        </p:txBody>
      </p:sp>
      <p:pic>
        <p:nvPicPr>
          <p:cNvPr id="1026" name="Picture 2"/>
          <p:cNvPicPr>
            <a:picLocks noChangeAspect="1" noChangeArrowheads="1"/>
          </p:cNvPicPr>
          <p:nvPr/>
        </p:nvPicPr>
        <p:blipFill>
          <a:blip r:embed="rId3" cstate="print"/>
          <a:srcRect/>
          <a:stretch>
            <a:fillRect/>
          </a:stretch>
        </p:blipFill>
        <p:spPr bwMode="auto">
          <a:xfrm>
            <a:off x="2590800" y="2362200"/>
            <a:ext cx="2276474" cy="1138237"/>
          </a:xfrm>
          <a:prstGeom prst="rect">
            <a:avLst/>
          </a:prstGeom>
          <a:noFill/>
          <a:ln w="9525">
            <a:noFill/>
            <a:miter lim="800000"/>
            <a:headEnd/>
            <a:tailEnd/>
          </a:ln>
        </p:spPr>
      </p:pic>
      <p:graphicFrame>
        <p:nvGraphicFramePr>
          <p:cNvPr id="5" name="Object 4"/>
          <p:cNvGraphicFramePr>
            <a:graphicFrameLocks noChangeAspect="1"/>
          </p:cNvGraphicFramePr>
          <p:nvPr/>
        </p:nvGraphicFramePr>
        <p:xfrm>
          <a:off x="990600" y="4419600"/>
          <a:ext cx="393700" cy="421821"/>
        </p:xfrm>
        <a:graphic>
          <a:graphicData uri="http://schemas.openxmlformats.org/presentationml/2006/ole">
            <p:oleObj spid="_x0000_s1027" name="Equation" r:id="rId4" imgW="177480" imgH="190440" progId="">
              <p:embed/>
            </p:oleObj>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Parametric model </a:t>
            </a:r>
            <a:r>
              <a:rPr lang="en-US" dirty="0" err="1" smtClean="0"/>
              <a:t>contd</a:t>
            </a:r>
            <a:r>
              <a:rPr lang="en-US" dirty="0" smtClean="0"/>
              <a:t>…</a:t>
            </a:r>
            <a:endParaRPr lang="en-US" dirty="0"/>
          </a:p>
        </p:txBody>
      </p:sp>
      <p:sp>
        <p:nvSpPr>
          <p:cNvPr id="3" name="Content Placeholder 2"/>
          <p:cNvSpPr>
            <a:spLocks noGrp="1"/>
          </p:cNvSpPr>
          <p:nvPr>
            <p:ph idx="1"/>
          </p:nvPr>
        </p:nvSpPr>
        <p:spPr>
          <a:xfrm>
            <a:off x="457200" y="1143000"/>
            <a:ext cx="8229600" cy="4983163"/>
          </a:xfrm>
        </p:spPr>
        <p:txBody>
          <a:bodyPr/>
          <a:lstStyle/>
          <a:p>
            <a:r>
              <a:rPr lang="en-US" dirty="0" smtClean="0"/>
              <a:t>Linear parametric model </a:t>
            </a:r>
          </a:p>
          <a:p>
            <a:pPr lvl="1" algn="just"/>
            <a:r>
              <a:rPr lang="en-US" dirty="0" smtClean="0"/>
              <a:t>Consider a linear system whose dynamics is represented by nth order differential equation</a:t>
            </a:r>
          </a:p>
          <a:p>
            <a:pPr lvl="1" algn="just"/>
            <a:endParaRPr lang="en-US" dirty="0" smtClean="0"/>
          </a:p>
          <a:p>
            <a:pPr lvl="1" algn="just"/>
            <a:endParaRPr lang="en-US" dirty="0" smtClean="0"/>
          </a:p>
          <a:p>
            <a:pPr lvl="1" algn="just"/>
            <a:r>
              <a:rPr lang="en-US" dirty="0" smtClean="0"/>
              <a:t>If parameters and signals are grouped separately </a:t>
            </a:r>
            <a:endParaRPr lang="en-US" dirty="0"/>
          </a:p>
        </p:txBody>
      </p:sp>
      <p:pic>
        <p:nvPicPr>
          <p:cNvPr id="2050" name="Picture 2"/>
          <p:cNvPicPr>
            <a:picLocks noChangeAspect="1" noChangeArrowheads="1"/>
          </p:cNvPicPr>
          <p:nvPr/>
        </p:nvPicPr>
        <p:blipFill>
          <a:blip r:embed="rId2" cstate="print"/>
          <a:srcRect/>
          <a:stretch>
            <a:fillRect/>
          </a:stretch>
        </p:blipFill>
        <p:spPr bwMode="auto">
          <a:xfrm>
            <a:off x="990600" y="2743200"/>
            <a:ext cx="7631957" cy="576262"/>
          </a:xfrm>
          <a:prstGeom prst="rect">
            <a:avLst/>
          </a:prstGeom>
          <a:noFill/>
          <a:ln w="9525">
            <a:noFill/>
            <a:miter lim="800000"/>
            <a:headEnd/>
            <a:tailEnd/>
          </a:ln>
        </p:spPr>
      </p:pic>
      <p:pic>
        <p:nvPicPr>
          <p:cNvPr id="2051" name="Picture 3"/>
          <p:cNvPicPr>
            <a:picLocks noChangeAspect="1" noChangeArrowheads="1"/>
          </p:cNvPicPr>
          <p:nvPr/>
        </p:nvPicPr>
        <p:blipFill>
          <a:blip r:embed="rId3" cstate="print"/>
          <a:srcRect/>
          <a:stretch>
            <a:fillRect/>
          </a:stretch>
        </p:blipFill>
        <p:spPr bwMode="auto">
          <a:xfrm>
            <a:off x="2438400" y="4267200"/>
            <a:ext cx="5394960" cy="533400"/>
          </a:xfrm>
          <a:prstGeom prst="rect">
            <a:avLst/>
          </a:prstGeom>
          <a:noFill/>
          <a:ln w="9525">
            <a:noFill/>
            <a:miter lim="800000"/>
            <a:headEnd/>
            <a:tailEnd/>
          </a:ln>
        </p:spPr>
      </p:pic>
      <p:pic>
        <p:nvPicPr>
          <p:cNvPr id="2052" name="Picture 4"/>
          <p:cNvPicPr>
            <a:picLocks noChangeAspect="1" noChangeArrowheads="1"/>
          </p:cNvPicPr>
          <p:nvPr/>
        </p:nvPicPr>
        <p:blipFill>
          <a:blip r:embed="rId4" cstate="print"/>
          <a:srcRect/>
          <a:stretch>
            <a:fillRect/>
          </a:stretch>
        </p:blipFill>
        <p:spPr bwMode="auto">
          <a:xfrm>
            <a:off x="2438400" y="4800600"/>
            <a:ext cx="5733535" cy="914400"/>
          </a:xfrm>
          <a:prstGeom prst="rect">
            <a:avLst/>
          </a:prstGeom>
          <a:noFill/>
          <a:ln w="9525">
            <a:noFill/>
            <a:miter lim="800000"/>
            <a:headEnd/>
            <a:tailEnd/>
          </a:ln>
        </p:spPr>
      </p:pic>
      <p:pic>
        <p:nvPicPr>
          <p:cNvPr id="2053" name="Picture 5"/>
          <p:cNvPicPr>
            <a:picLocks noChangeAspect="1" noChangeArrowheads="1"/>
          </p:cNvPicPr>
          <p:nvPr/>
        </p:nvPicPr>
        <p:blipFill>
          <a:blip r:embed="rId5" cstate="print"/>
          <a:srcRect/>
          <a:stretch>
            <a:fillRect/>
          </a:stretch>
        </p:blipFill>
        <p:spPr bwMode="auto">
          <a:xfrm>
            <a:off x="3200400" y="5791200"/>
            <a:ext cx="2076450" cy="762000"/>
          </a:xfrm>
          <a:prstGeom prst="rect">
            <a:avLst/>
          </a:prstGeom>
          <a:noFill/>
          <a:ln w="9525">
            <a:no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Plant parametric model </a:t>
            </a:r>
            <a:endParaRPr lang="en-US" dirty="0"/>
          </a:p>
        </p:txBody>
      </p:sp>
      <p:sp>
        <p:nvSpPr>
          <p:cNvPr id="3" name="Content Placeholder 2"/>
          <p:cNvSpPr>
            <a:spLocks noGrp="1"/>
          </p:cNvSpPr>
          <p:nvPr>
            <p:ph idx="1"/>
          </p:nvPr>
        </p:nvSpPr>
        <p:spPr/>
        <p:txBody>
          <a:bodyPr/>
          <a:lstStyle/>
          <a:p>
            <a:r>
              <a:rPr lang="en-US" dirty="0" smtClean="0"/>
              <a:t>Helps to estimate the parameters of the plant from measurement of input u and output y</a:t>
            </a:r>
            <a:endParaRPr lang="en-US" dirty="0"/>
          </a:p>
        </p:txBody>
      </p:sp>
      <p:sp>
        <p:nvSpPr>
          <p:cNvPr id="4" name="Rectangle 3"/>
          <p:cNvSpPr/>
          <p:nvPr/>
        </p:nvSpPr>
        <p:spPr>
          <a:xfrm>
            <a:off x="3124200" y="3200400"/>
            <a:ext cx="2133600" cy="10668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chemeClr val="tx1"/>
                </a:solidFill>
              </a:rPr>
              <a:t>plant</a:t>
            </a:r>
            <a:endParaRPr lang="en-US" dirty="0">
              <a:solidFill>
                <a:schemeClr val="tx1"/>
              </a:solidFill>
            </a:endParaRPr>
          </a:p>
        </p:txBody>
      </p:sp>
      <p:cxnSp>
        <p:nvCxnSpPr>
          <p:cNvPr id="6" name="Straight Arrow Connector 5"/>
          <p:cNvCxnSpPr>
            <a:endCxn id="4" idx="1"/>
          </p:cNvCxnSpPr>
          <p:nvPr/>
        </p:nvCxnSpPr>
        <p:spPr>
          <a:xfrm>
            <a:off x="2133600" y="3733800"/>
            <a:ext cx="990600"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5257800" y="3733800"/>
            <a:ext cx="990600"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3124200" y="4800600"/>
            <a:ext cx="2133600" cy="10668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Parametric model</a:t>
            </a:r>
            <a:endParaRPr lang="en-US" b="1" dirty="0">
              <a:solidFill>
                <a:schemeClr val="tx1"/>
              </a:solidFill>
            </a:endParaRPr>
          </a:p>
        </p:txBody>
      </p:sp>
      <p:cxnSp>
        <p:nvCxnSpPr>
          <p:cNvPr id="11" name="Straight Connector 10"/>
          <p:cNvCxnSpPr/>
          <p:nvPr/>
        </p:nvCxnSpPr>
        <p:spPr>
          <a:xfrm>
            <a:off x="2438400" y="3733800"/>
            <a:ext cx="0" cy="16002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a:endCxn id="9" idx="1"/>
          </p:cNvCxnSpPr>
          <p:nvPr/>
        </p:nvCxnSpPr>
        <p:spPr>
          <a:xfrm>
            <a:off x="2438400" y="5334000"/>
            <a:ext cx="685800"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5791200" y="3733800"/>
            <a:ext cx="0" cy="16002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a:endCxn id="9" idx="3"/>
          </p:cNvCxnSpPr>
          <p:nvPr/>
        </p:nvCxnSpPr>
        <p:spPr>
          <a:xfrm flipH="1">
            <a:off x="5257800" y="5334000"/>
            <a:ext cx="533400"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a:stCxn id="9" idx="2"/>
          </p:cNvCxnSpPr>
          <p:nvPr/>
        </p:nvCxnSpPr>
        <p:spPr>
          <a:xfrm>
            <a:off x="4191000" y="5867400"/>
            <a:ext cx="0" cy="5334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4343400" y="6172200"/>
            <a:ext cx="1905000" cy="369332"/>
          </a:xfrm>
          <a:prstGeom prst="rect">
            <a:avLst/>
          </a:prstGeom>
          <a:noFill/>
        </p:spPr>
        <p:txBody>
          <a:bodyPr wrap="square" rtlCol="0">
            <a:spAutoFit/>
          </a:bodyPr>
          <a:lstStyle/>
          <a:p>
            <a:r>
              <a:rPr lang="en-US" b="1" dirty="0" smtClean="0"/>
              <a:t>Plant parameters</a:t>
            </a:r>
            <a:endParaRPr lang="en-US" b="1" dirty="0"/>
          </a:p>
        </p:txBody>
      </p:sp>
      <p:sp>
        <p:nvSpPr>
          <p:cNvPr id="29" name="TextBox 28"/>
          <p:cNvSpPr txBox="1"/>
          <p:nvPr/>
        </p:nvSpPr>
        <p:spPr>
          <a:xfrm>
            <a:off x="1981200" y="3352800"/>
            <a:ext cx="381000" cy="369332"/>
          </a:xfrm>
          <a:prstGeom prst="rect">
            <a:avLst/>
          </a:prstGeom>
          <a:noFill/>
        </p:spPr>
        <p:txBody>
          <a:bodyPr wrap="square" rtlCol="0">
            <a:spAutoFit/>
          </a:bodyPr>
          <a:lstStyle/>
          <a:p>
            <a:r>
              <a:rPr lang="en-US" b="1" dirty="0" smtClean="0"/>
              <a:t>u</a:t>
            </a:r>
            <a:endParaRPr lang="en-US" b="1" dirty="0"/>
          </a:p>
        </p:txBody>
      </p:sp>
      <p:sp>
        <p:nvSpPr>
          <p:cNvPr id="30" name="TextBox 29"/>
          <p:cNvSpPr txBox="1"/>
          <p:nvPr/>
        </p:nvSpPr>
        <p:spPr>
          <a:xfrm>
            <a:off x="6324600" y="3505200"/>
            <a:ext cx="381000" cy="369332"/>
          </a:xfrm>
          <a:prstGeom prst="rect">
            <a:avLst/>
          </a:prstGeom>
          <a:noFill/>
        </p:spPr>
        <p:txBody>
          <a:bodyPr wrap="square" rtlCol="0">
            <a:spAutoFit/>
          </a:bodyPr>
          <a:lstStyle/>
          <a:p>
            <a:r>
              <a:rPr lang="en-US" b="1" dirty="0" smtClean="0"/>
              <a:t>y</a:t>
            </a:r>
            <a:endParaRPr lang="en-US"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Contents </a:t>
            </a:r>
            <a:endParaRPr lang="en-US" dirty="0"/>
          </a:p>
        </p:txBody>
      </p:sp>
      <p:sp>
        <p:nvSpPr>
          <p:cNvPr id="3" name="Content Placeholder 2"/>
          <p:cNvSpPr>
            <a:spLocks noGrp="1"/>
          </p:cNvSpPr>
          <p:nvPr>
            <p:ph idx="1"/>
          </p:nvPr>
        </p:nvSpPr>
        <p:spPr/>
        <p:txBody>
          <a:bodyPr/>
          <a:lstStyle/>
          <a:p>
            <a:r>
              <a:rPr lang="en-US" dirty="0" smtClean="0"/>
              <a:t>Model of a system/ plant </a:t>
            </a:r>
          </a:p>
          <a:p>
            <a:pPr lvl="1"/>
            <a:r>
              <a:rPr lang="en-US" dirty="0" smtClean="0"/>
              <a:t>State space models </a:t>
            </a:r>
          </a:p>
          <a:p>
            <a:pPr lvl="1"/>
            <a:r>
              <a:rPr lang="en-US" dirty="0" smtClean="0"/>
              <a:t>Input/output models </a:t>
            </a:r>
          </a:p>
          <a:p>
            <a:pPr lvl="1"/>
            <a:r>
              <a:rPr lang="en-US" dirty="0" smtClean="0"/>
              <a:t>Plant parametric models </a:t>
            </a:r>
          </a:p>
          <a:p>
            <a:r>
              <a:rPr lang="en-US" dirty="0" smtClean="0"/>
              <a:t>Stability </a:t>
            </a:r>
          </a:p>
          <a:p>
            <a:pPr lvl="1"/>
            <a:r>
              <a:rPr lang="en-US" dirty="0" smtClean="0"/>
              <a:t>Input/output stability </a:t>
            </a:r>
          </a:p>
          <a:p>
            <a:pPr lvl="1"/>
            <a:r>
              <a:rPr lang="en-US" dirty="0" err="1" smtClean="0"/>
              <a:t>Lyapunove</a:t>
            </a:r>
            <a:r>
              <a:rPr lang="en-US" dirty="0" smtClean="0"/>
              <a:t> stability </a:t>
            </a:r>
          </a:p>
          <a:p>
            <a:r>
              <a:rPr lang="en-US" dirty="0" smtClean="0"/>
              <a:t>Gain scheduling adaptive controller </a:t>
            </a:r>
          </a:p>
          <a:p>
            <a:endParaRPr lang="en-US" dirty="0" smtClean="0"/>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Plant parameterization </a:t>
            </a:r>
            <a:endParaRPr lang="en-US" dirty="0"/>
          </a:p>
        </p:txBody>
      </p:sp>
      <p:sp>
        <p:nvSpPr>
          <p:cNvPr id="3" name="Content Placeholder 2"/>
          <p:cNvSpPr>
            <a:spLocks noGrp="1"/>
          </p:cNvSpPr>
          <p:nvPr>
            <p:ph idx="1"/>
          </p:nvPr>
        </p:nvSpPr>
        <p:spPr/>
        <p:txBody>
          <a:bodyPr/>
          <a:lstStyle/>
          <a:p>
            <a:r>
              <a:rPr lang="en-US" dirty="0" smtClean="0"/>
              <a:t>Example 1 consider the differential equation</a:t>
            </a:r>
          </a:p>
          <a:p>
            <a:endParaRPr lang="en-US" dirty="0" smtClean="0"/>
          </a:p>
          <a:p>
            <a:endParaRPr lang="en-US" dirty="0" smtClean="0"/>
          </a:p>
          <a:p>
            <a:r>
              <a:rPr lang="en-US" dirty="0" smtClean="0"/>
              <a:t>Writing it in parametric form  </a:t>
            </a:r>
          </a:p>
          <a:p>
            <a:pPr>
              <a:buNone/>
            </a:pPr>
            <a:r>
              <a:rPr lang="en-US" dirty="0" smtClean="0"/>
              <a:t>							(Eq. *)</a:t>
            </a:r>
          </a:p>
          <a:p>
            <a:r>
              <a:rPr lang="en-US" dirty="0" smtClean="0"/>
              <a:t>Where </a:t>
            </a:r>
            <a:endParaRPr lang="en-US" dirty="0"/>
          </a:p>
        </p:txBody>
      </p:sp>
      <p:pic>
        <p:nvPicPr>
          <p:cNvPr id="3074" name="Picture 2"/>
          <p:cNvPicPr>
            <a:picLocks noChangeAspect="1" noChangeArrowheads="1"/>
          </p:cNvPicPr>
          <p:nvPr/>
        </p:nvPicPr>
        <p:blipFill>
          <a:blip r:embed="rId2" cstate="print"/>
          <a:srcRect/>
          <a:stretch>
            <a:fillRect/>
          </a:stretch>
        </p:blipFill>
        <p:spPr bwMode="auto">
          <a:xfrm>
            <a:off x="2057401" y="2209801"/>
            <a:ext cx="5029200" cy="665342"/>
          </a:xfrm>
          <a:prstGeom prst="rect">
            <a:avLst/>
          </a:prstGeom>
          <a:noFill/>
          <a:ln w="9525">
            <a:noFill/>
            <a:miter lim="800000"/>
            <a:headEnd/>
            <a:tailEnd/>
          </a:ln>
        </p:spPr>
      </p:pic>
      <p:pic>
        <p:nvPicPr>
          <p:cNvPr id="3075" name="Picture 3"/>
          <p:cNvPicPr>
            <a:picLocks noChangeAspect="1" noChangeArrowheads="1"/>
          </p:cNvPicPr>
          <p:nvPr/>
        </p:nvPicPr>
        <p:blipFill>
          <a:blip r:embed="rId3" cstate="print"/>
          <a:srcRect/>
          <a:stretch>
            <a:fillRect/>
          </a:stretch>
        </p:blipFill>
        <p:spPr bwMode="auto">
          <a:xfrm>
            <a:off x="3352800" y="4038600"/>
            <a:ext cx="1508760" cy="457200"/>
          </a:xfrm>
          <a:prstGeom prst="rect">
            <a:avLst/>
          </a:prstGeom>
          <a:noFill/>
          <a:ln w="9525">
            <a:noFill/>
            <a:miter lim="800000"/>
            <a:headEnd/>
            <a:tailEnd/>
          </a:ln>
        </p:spPr>
      </p:pic>
      <p:pic>
        <p:nvPicPr>
          <p:cNvPr id="3076" name="Picture 4"/>
          <p:cNvPicPr>
            <a:picLocks noChangeAspect="1" noChangeArrowheads="1"/>
          </p:cNvPicPr>
          <p:nvPr/>
        </p:nvPicPr>
        <p:blipFill>
          <a:blip r:embed="rId4" cstate="print"/>
          <a:srcRect/>
          <a:stretch>
            <a:fillRect/>
          </a:stretch>
        </p:blipFill>
        <p:spPr bwMode="auto">
          <a:xfrm>
            <a:off x="1524000" y="5029200"/>
            <a:ext cx="2724150" cy="533400"/>
          </a:xfrm>
          <a:prstGeom prst="rect">
            <a:avLst/>
          </a:prstGeom>
          <a:noFill/>
          <a:ln w="9525">
            <a:noFill/>
            <a:miter lim="800000"/>
            <a:headEnd/>
            <a:tailEnd/>
          </a:ln>
        </p:spPr>
      </p:pic>
      <p:pic>
        <p:nvPicPr>
          <p:cNvPr id="3077" name="Picture 5"/>
          <p:cNvPicPr>
            <a:picLocks noChangeAspect="1" noChangeArrowheads="1"/>
          </p:cNvPicPr>
          <p:nvPr/>
        </p:nvPicPr>
        <p:blipFill>
          <a:blip r:embed="rId5" cstate="print"/>
          <a:srcRect/>
          <a:stretch>
            <a:fillRect/>
          </a:stretch>
        </p:blipFill>
        <p:spPr bwMode="auto">
          <a:xfrm>
            <a:off x="1447800" y="5562600"/>
            <a:ext cx="3524250" cy="533400"/>
          </a:xfrm>
          <a:prstGeom prst="rect">
            <a:avLst/>
          </a:prstGeom>
          <a:noFill/>
          <a:ln w="9525">
            <a:noFill/>
            <a:miter lim="800000"/>
            <a:headEnd/>
            <a:tailEnd/>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Plant parametric model</a:t>
            </a:r>
            <a:endParaRPr lang="en-US" dirty="0"/>
          </a:p>
        </p:txBody>
      </p:sp>
      <p:sp>
        <p:nvSpPr>
          <p:cNvPr id="3" name="Content Placeholder 2"/>
          <p:cNvSpPr>
            <a:spLocks noGrp="1"/>
          </p:cNvSpPr>
          <p:nvPr>
            <p:ph idx="1"/>
          </p:nvPr>
        </p:nvSpPr>
        <p:spPr/>
        <p:txBody>
          <a:bodyPr>
            <a:normAutofit fontScale="92500"/>
          </a:bodyPr>
          <a:lstStyle/>
          <a:p>
            <a:r>
              <a:rPr lang="en-US" dirty="0" smtClean="0"/>
              <a:t>From (Eq. *), to calculate the four parameters</a:t>
            </a:r>
          </a:p>
          <a:p>
            <a:pPr>
              <a:buNone/>
            </a:pPr>
            <a:r>
              <a:rPr lang="en-US" dirty="0" smtClean="0"/>
              <a:t> </a:t>
            </a:r>
          </a:p>
          <a:p>
            <a:pPr algn="just"/>
            <a:r>
              <a:rPr lang="en-US" dirty="0" smtClean="0"/>
              <a:t>We need, u and its second derivatives u(2), fourth derivative and second derivative of y and y itself </a:t>
            </a:r>
          </a:p>
          <a:p>
            <a:r>
              <a:rPr lang="en-US" dirty="0" smtClean="0"/>
              <a:t> But only u and y are measurable</a:t>
            </a:r>
          </a:p>
          <a:p>
            <a:r>
              <a:rPr lang="en-US" dirty="0" smtClean="0"/>
              <a:t>Filter u and y using</a:t>
            </a:r>
          </a:p>
          <a:p>
            <a:endParaRPr lang="en-US" dirty="0" smtClean="0"/>
          </a:p>
          <a:p>
            <a:r>
              <a:rPr lang="en-US" dirty="0" smtClean="0"/>
              <a:t>  where</a:t>
            </a:r>
            <a:endParaRPr lang="en-US" dirty="0"/>
          </a:p>
        </p:txBody>
      </p:sp>
      <p:pic>
        <p:nvPicPr>
          <p:cNvPr id="4" name="Picture 4"/>
          <p:cNvPicPr>
            <a:picLocks noChangeAspect="1" noChangeArrowheads="1"/>
          </p:cNvPicPr>
          <p:nvPr/>
        </p:nvPicPr>
        <p:blipFill>
          <a:blip r:embed="rId2" cstate="print"/>
          <a:srcRect/>
          <a:stretch>
            <a:fillRect/>
          </a:stretch>
        </p:blipFill>
        <p:spPr bwMode="auto">
          <a:xfrm>
            <a:off x="2133600" y="2209800"/>
            <a:ext cx="2724150" cy="533400"/>
          </a:xfrm>
          <a:prstGeom prst="rect">
            <a:avLst/>
          </a:prstGeom>
          <a:noFill/>
          <a:ln w="9525">
            <a:noFill/>
            <a:miter lim="800000"/>
            <a:headEnd/>
            <a:tailEnd/>
          </a:ln>
        </p:spPr>
      </p:pic>
      <p:pic>
        <p:nvPicPr>
          <p:cNvPr id="4098" name="Picture 2"/>
          <p:cNvPicPr>
            <a:picLocks noChangeAspect="1" noChangeArrowheads="1"/>
          </p:cNvPicPr>
          <p:nvPr/>
        </p:nvPicPr>
        <p:blipFill>
          <a:blip r:embed="rId3" cstate="print"/>
          <a:srcRect/>
          <a:stretch>
            <a:fillRect/>
          </a:stretch>
        </p:blipFill>
        <p:spPr bwMode="auto">
          <a:xfrm>
            <a:off x="2590800" y="4800600"/>
            <a:ext cx="609600" cy="589280"/>
          </a:xfrm>
          <a:prstGeom prst="rect">
            <a:avLst/>
          </a:prstGeom>
          <a:noFill/>
          <a:ln w="9525">
            <a:noFill/>
            <a:miter lim="800000"/>
            <a:headEnd/>
            <a:tailEnd/>
          </a:ln>
        </p:spPr>
      </p:pic>
      <p:pic>
        <p:nvPicPr>
          <p:cNvPr id="4099" name="Picture 3"/>
          <p:cNvPicPr>
            <a:picLocks noChangeAspect="1" noChangeArrowheads="1"/>
          </p:cNvPicPr>
          <p:nvPr/>
        </p:nvPicPr>
        <p:blipFill>
          <a:blip r:embed="rId4" cstate="print"/>
          <a:srcRect/>
          <a:stretch>
            <a:fillRect/>
          </a:stretch>
        </p:blipFill>
        <p:spPr bwMode="auto">
          <a:xfrm>
            <a:off x="2438400" y="5791200"/>
            <a:ext cx="2535382" cy="457200"/>
          </a:xfrm>
          <a:prstGeom prst="rect">
            <a:avLst/>
          </a:prstGeom>
          <a:noFill/>
          <a:ln w="9525">
            <a:noFill/>
            <a:miter lim="800000"/>
            <a:headEnd/>
            <a:tailEnd/>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Parametric model </a:t>
            </a:r>
            <a:r>
              <a:rPr lang="en-US" dirty="0" err="1" smtClean="0"/>
              <a:t>contd</a:t>
            </a:r>
            <a:r>
              <a:rPr lang="en-US" dirty="0" smtClean="0"/>
              <a:t>…</a:t>
            </a:r>
            <a:endParaRPr lang="en-US" dirty="0"/>
          </a:p>
        </p:txBody>
      </p:sp>
      <p:sp>
        <p:nvSpPr>
          <p:cNvPr id="3" name="Content Placeholder 2"/>
          <p:cNvSpPr>
            <a:spLocks noGrp="1"/>
          </p:cNvSpPr>
          <p:nvPr>
            <p:ph idx="1"/>
          </p:nvPr>
        </p:nvSpPr>
        <p:spPr/>
        <p:txBody>
          <a:bodyPr/>
          <a:lstStyle/>
          <a:p>
            <a:r>
              <a:rPr lang="en-US" dirty="0" smtClean="0"/>
              <a:t>After filtering</a:t>
            </a:r>
          </a:p>
          <a:p>
            <a:endParaRPr lang="en-US" dirty="0" smtClean="0"/>
          </a:p>
          <a:p>
            <a:r>
              <a:rPr lang="en-US" dirty="0" smtClean="0"/>
              <a:t>Where  </a:t>
            </a:r>
            <a:endParaRPr lang="en-US" dirty="0"/>
          </a:p>
        </p:txBody>
      </p:sp>
      <p:pic>
        <p:nvPicPr>
          <p:cNvPr id="5122" name="Picture 2"/>
          <p:cNvPicPr>
            <a:picLocks noChangeAspect="1" noChangeArrowheads="1"/>
          </p:cNvPicPr>
          <p:nvPr/>
        </p:nvPicPr>
        <p:blipFill>
          <a:blip r:embed="rId2" cstate="print"/>
          <a:srcRect/>
          <a:stretch>
            <a:fillRect/>
          </a:stretch>
        </p:blipFill>
        <p:spPr bwMode="auto">
          <a:xfrm>
            <a:off x="2895600" y="2209800"/>
            <a:ext cx="1697411" cy="695325"/>
          </a:xfrm>
          <a:prstGeom prst="rect">
            <a:avLst/>
          </a:prstGeom>
          <a:noFill/>
          <a:ln w="9525">
            <a:noFill/>
            <a:miter lim="800000"/>
            <a:headEnd/>
            <a:tailEnd/>
          </a:ln>
        </p:spPr>
      </p:pic>
      <p:pic>
        <p:nvPicPr>
          <p:cNvPr id="5123" name="Picture 3"/>
          <p:cNvPicPr>
            <a:picLocks noChangeAspect="1" noChangeArrowheads="1"/>
          </p:cNvPicPr>
          <p:nvPr/>
        </p:nvPicPr>
        <p:blipFill>
          <a:blip r:embed="rId3" cstate="print"/>
          <a:srcRect/>
          <a:stretch>
            <a:fillRect/>
          </a:stretch>
        </p:blipFill>
        <p:spPr bwMode="auto">
          <a:xfrm>
            <a:off x="1828800" y="3276600"/>
            <a:ext cx="1771650" cy="609600"/>
          </a:xfrm>
          <a:prstGeom prst="rect">
            <a:avLst/>
          </a:prstGeom>
          <a:noFill/>
          <a:ln w="9525">
            <a:noFill/>
            <a:miter lim="800000"/>
            <a:headEnd/>
            <a:tailEnd/>
          </a:ln>
        </p:spPr>
      </p:pic>
      <p:pic>
        <p:nvPicPr>
          <p:cNvPr id="5124" name="Picture 4"/>
          <p:cNvPicPr>
            <a:picLocks noChangeAspect="1" noChangeArrowheads="1"/>
          </p:cNvPicPr>
          <p:nvPr/>
        </p:nvPicPr>
        <p:blipFill>
          <a:blip r:embed="rId4" cstate="print"/>
          <a:srcRect/>
          <a:stretch>
            <a:fillRect/>
          </a:stretch>
        </p:blipFill>
        <p:spPr bwMode="auto">
          <a:xfrm>
            <a:off x="1752600" y="3886200"/>
            <a:ext cx="5486400" cy="609600"/>
          </a:xfrm>
          <a:prstGeom prst="rect">
            <a:avLst/>
          </a:prstGeom>
          <a:noFill/>
          <a:ln w="9525">
            <a:noFill/>
            <a:miter lim="800000"/>
            <a:headEnd/>
            <a:tailEnd/>
          </a:ln>
        </p:spPr>
      </p:pic>
      <p:pic>
        <p:nvPicPr>
          <p:cNvPr id="5125" name="Picture 5"/>
          <p:cNvPicPr>
            <a:picLocks noChangeAspect="1" noChangeArrowheads="1"/>
          </p:cNvPicPr>
          <p:nvPr/>
        </p:nvPicPr>
        <p:blipFill>
          <a:blip r:embed="rId5" cstate="print"/>
          <a:srcRect/>
          <a:stretch>
            <a:fillRect/>
          </a:stretch>
        </p:blipFill>
        <p:spPr bwMode="auto">
          <a:xfrm>
            <a:off x="1828800" y="4648200"/>
            <a:ext cx="5305425" cy="1933575"/>
          </a:xfrm>
          <a:prstGeom prst="rect">
            <a:avLst/>
          </a:prstGeom>
          <a:noFill/>
          <a:ln w="9525">
            <a:noFill/>
            <a:miter lim="800000"/>
            <a:headEnd/>
            <a:tailEnd/>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Stability </a:t>
            </a:r>
            <a:endParaRPr lang="en-US" dirty="0"/>
          </a:p>
        </p:txBody>
      </p:sp>
      <p:sp>
        <p:nvSpPr>
          <p:cNvPr id="3" name="Content Placeholder 2"/>
          <p:cNvSpPr>
            <a:spLocks noGrp="1"/>
          </p:cNvSpPr>
          <p:nvPr>
            <p:ph idx="1"/>
          </p:nvPr>
        </p:nvSpPr>
        <p:spPr/>
        <p:txBody>
          <a:bodyPr/>
          <a:lstStyle/>
          <a:p>
            <a:r>
              <a:rPr lang="en-US" dirty="0" smtClean="0"/>
              <a:t>Norm of a vector and matrix </a:t>
            </a:r>
          </a:p>
          <a:p>
            <a:pPr lvl="1"/>
            <a:r>
              <a:rPr lang="en-US" dirty="0" smtClean="0"/>
              <a:t>In stability study norm is an important concept </a:t>
            </a:r>
          </a:p>
          <a:p>
            <a:pPr lvl="1"/>
            <a:r>
              <a:rPr lang="en-US" dirty="0" smtClean="0"/>
              <a:t>Size or length of a vector </a:t>
            </a:r>
            <a:endParaRPr lang="en-US" dirty="0"/>
          </a:p>
        </p:txBody>
      </p:sp>
      <p:pic>
        <p:nvPicPr>
          <p:cNvPr id="6146" name="Picture 2"/>
          <p:cNvPicPr>
            <a:picLocks noChangeAspect="1" noChangeArrowheads="1"/>
          </p:cNvPicPr>
          <p:nvPr/>
        </p:nvPicPr>
        <p:blipFill>
          <a:blip r:embed="rId2" cstate="print"/>
          <a:srcRect/>
          <a:stretch>
            <a:fillRect/>
          </a:stretch>
        </p:blipFill>
        <p:spPr bwMode="auto">
          <a:xfrm>
            <a:off x="228600" y="3429000"/>
            <a:ext cx="8160970" cy="1981200"/>
          </a:xfrm>
          <a:prstGeom prst="rect">
            <a:avLst/>
          </a:prstGeom>
          <a:noFill/>
          <a:ln w="9525">
            <a:noFill/>
            <a:miter lim="800000"/>
            <a:headEnd/>
            <a:tailEnd/>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norms </a:t>
            </a:r>
            <a:endParaRPr lang="en-US" dirty="0"/>
          </a:p>
        </p:txBody>
      </p:sp>
      <p:pic>
        <p:nvPicPr>
          <p:cNvPr id="7170" name="Picture 2"/>
          <p:cNvPicPr>
            <a:picLocks noChangeAspect="1" noChangeArrowheads="1"/>
          </p:cNvPicPr>
          <p:nvPr/>
        </p:nvPicPr>
        <p:blipFill>
          <a:blip r:embed="rId2" cstate="print"/>
          <a:srcRect/>
          <a:stretch>
            <a:fillRect/>
          </a:stretch>
        </p:blipFill>
        <p:spPr bwMode="auto">
          <a:xfrm>
            <a:off x="990600" y="1371600"/>
            <a:ext cx="7465512" cy="2743200"/>
          </a:xfrm>
          <a:prstGeom prst="rect">
            <a:avLst/>
          </a:prstGeom>
          <a:noFill/>
          <a:ln w="9525">
            <a:noFill/>
            <a:miter lim="800000"/>
            <a:headEnd/>
            <a:tailEnd/>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for norm</a:t>
            </a:r>
            <a:endParaRPr lang="en-US" dirty="0"/>
          </a:p>
        </p:txBody>
      </p:sp>
      <p:pic>
        <p:nvPicPr>
          <p:cNvPr id="8194" name="Picture 2"/>
          <p:cNvPicPr>
            <a:picLocks noChangeAspect="1" noChangeArrowheads="1"/>
          </p:cNvPicPr>
          <p:nvPr/>
        </p:nvPicPr>
        <p:blipFill>
          <a:blip r:embed="rId2" cstate="print"/>
          <a:srcRect/>
          <a:stretch>
            <a:fillRect/>
          </a:stretch>
        </p:blipFill>
        <p:spPr bwMode="auto">
          <a:xfrm>
            <a:off x="381000" y="1295400"/>
            <a:ext cx="8357354" cy="4724400"/>
          </a:xfrm>
          <a:prstGeom prst="rect">
            <a:avLst/>
          </a:prstGeom>
          <a:noFill/>
          <a:ln w="9525">
            <a:noFill/>
            <a:miter lim="800000"/>
            <a:headEnd/>
            <a:tailEnd/>
          </a:ln>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Norm for functions </a:t>
            </a:r>
            <a:endParaRPr lang="en-US" dirty="0"/>
          </a:p>
        </p:txBody>
      </p:sp>
      <p:sp>
        <p:nvSpPr>
          <p:cNvPr id="3" name="Content Placeholder 2"/>
          <p:cNvSpPr>
            <a:spLocks noGrp="1"/>
          </p:cNvSpPr>
          <p:nvPr>
            <p:ph idx="1"/>
          </p:nvPr>
        </p:nvSpPr>
        <p:spPr/>
        <p:txBody>
          <a:bodyPr/>
          <a:lstStyle/>
          <a:p>
            <a:r>
              <a:rPr lang="en-US" dirty="0" smtClean="0"/>
              <a:t>For functions, norms are defined as</a:t>
            </a:r>
          </a:p>
          <a:p>
            <a:endParaRPr lang="en-US" dirty="0" smtClean="0"/>
          </a:p>
          <a:p>
            <a:endParaRPr lang="en-US" dirty="0" smtClean="0"/>
          </a:p>
          <a:p>
            <a:endParaRPr lang="en-US" dirty="0" smtClean="0"/>
          </a:p>
          <a:p>
            <a:r>
              <a:rPr lang="en-US" dirty="0" smtClean="0"/>
              <a:t>For p=[1 </a:t>
            </a:r>
            <a:r>
              <a:rPr lang="en-US" dirty="0" smtClean="0">
                <a:sym typeface="Symbol"/>
              </a:rPr>
              <a:t>)</a:t>
            </a:r>
          </a:p>
          <a:p>
            <a:endParaRPr lang="en-US" dirty="0" smtClean="0"/>
          </a:p>
          <a:p>
            <a:r>
              <a:rPr lang="en-US" dirty="0" smtClean="0"/>
              <a:t>The infinity norm is  </a:t>
            </a:r>
            <a:endParaRPr lang="en-US" dirty="0"/>
          </a:p>
        </p:txBody>
      </p:sp>
      <p:pic>
        <p:nvPicPr>
          <p:cNvPr id="30722" name="Picture 2"/>
          <p:cNvPicPr>
            <a:picLocks noChangeAspect="1" noChangeArrowheads="1"/>
          </p:cNvPicPr>
          <p:nvPr/>
        </p:nvPicPr>
        <p:blipFill>
          <a:blip r:embed="rId2" cstate="print"/>
          <a:srcRect/>
          <a:stretch>
            <a:fillRect/>
          </a:stretch>
        </p:blipFill>
        <p:spPr bwMode="auto">
          <a:xfrm>
            <a:off x="1371600" y="2438400"/>
            <a:ext cx="1212273" cy="533400"/>
          </a:xfrm>
          <a:prstGeom prst="rect">
            <a:avLst/>
          </a:prstGeom>
          <a:noFill/>
          <a:ln w="9525">
            <a:noFill/>
            <a:miter lim="800000"/>
            <a:headEnd/>
            <a:tailEnd/>
          </a:ln>
        </p:spPr>
      </p:pic>
      <p:pic>
        <p:nvPicPr>
          <p:cNvPr id="30723" name="Picture 3"/>
          <p:cNvPicPr>
            <a:picLocks noChangeAspect="1" noChangeArrowheads="1"/>
          </p:cNvPicPr>
          <p:nvPr/>
        </p:nvPicPr>
        <p:blipFill>
          <a:blip r:embed="rId3" cstate="print"/>
          <a:srcRect/>
          <a:stretch>
            <a:fillRect/>
          </a:stretch>
        </p:blipFill>
        <p:spPr bwMode="auto">
          <a:xfrm>
            <a:off x="2514600" y="2971800"/>
            <a:ext cx="2266950" cy="581025"/>
          </a:xfrm>
          <a:prstGeom prst="rect">
            <a:avLst/>
          </a:prstGeom>
          <a:noFill/>
          <a:ln w="9525">
            <a:noFill/>
            <a:miter lim="800000"/>
            <a:headEnd/>
            <a:tailEnd/>
          </a:ln>
        </p:spPr>
      </p:pic>
      <p:pic>
        <p:nvPicPr>
          <p:cNvPr id="30724" name="Picture 4"/>
          <p:cNvPicPr>
            <a:picLocks noChangeAspect="1" noChangeArrowheads="1"/>
          </p:cNvPicPr>
          <p:nvPr/>
        </p:nvPicPr>
        <p:blipFill>
          <a:blip r:embed="rId4" cstate="print"/>
          <a:srcRect/>
          <a:stretch>
            <a:fillRect/>
          </a:stretch>
        </p:blipFill>
        <p:spPr bwMode="auto">
          <a:xfrm>
            <a:off x="2667000" y="4495800"/>
            <a:ext cx="4994031" cy="609600"/>
          </a:xfrm>
          <a:prstGeom prst="rect">
            <a:avLst/>
          </a:prstGeom>
          <a:noFill/>
          <a:ln w="9525">
            <a:noFill/>
            <a:miter lim="800000"/>
            <a:headEnd/>
            <a:tailEnd/>
          </a:ln>
        </p:spPr>
      </p:pic>
      <p:pic>
        <p:nvPicPr>
          <p:cNvPr id="30725" name="Picture 5"/>
          <p:cNvPicPr>
            <a:picLocks noChangeAspect="1" noChangeArrowheads="1"/>
          </p:cNvPicPr>
          <p:nvPr/>
        </p:nvPicPr>
        <p:blipFill>
          <a:blip r:embed="rId5" cstate="print"/>
          <a:srcRect/>
          <a:stretch>
            <a:fillRect/>
          </a:stretch>
        </p:blipFill>
        <p:spPr bwMode="auto">
          <a:xfrm>
            <a:off x="2667000" y="5638800"/>
            <a:ext cx="2434006" cy="838200"/>
          </a:xfrm>
          <a:prstGeom prst="rect">
            <a:avLst/>
          </a:prstGeom>
          <a:noFill/>
          <a:ln w="9525">
            <a:noFill/>
            <a:miter lim="800000"/>
            <a:headEnd/>
            <a:tailEnd/>
          </a:ln>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Input-output stability </a:t>
            </a:r>
            <a:endParaRPr lang="en-US" dirty="0"/>
          </a:p>
        </p:txBody>
      </p:sp>
      <p:sp>
        <p:nvSpPr>
          <p:cNvPr id="3" name="Content Placeholder 2"/>
          <p:cNvSpPr>
            <a:spLocks noGrp="1"/>
          </p:cNvSpPr>
          <p:nvPr>
            <p:ph idx="1"/>
          </p:nvPr>
        </p:nvSpPr>
        <p:spPr/>
        <p:txBody>
          <a:bodyPr/>
          <a:lstStyle/>
          <a:p>
            <a:r>
              <a:rPr lang="en-US" dirty="0" smtClean="0"/>
              <a:t>Consider a system with transfer function H(s) and input u with output y </a:t>
            </a:r>
          </a:p>
          <a:p>
            <a:endParaRPr lang="en-US" dirty="0" smtClean="0"/>
          </a:p>
          <a:p>
            <a:r>
              <a:rPr lang="en-US" dirty="0" smtClean="0"/>
              <a:t>We say the above system is </a:t>
            </a:r>
            <a:r>
              <a:rPr lang="en-US" dirty="0" err="1" smtClean="0"/>
              <a:t>Lp</a:t>
            </a:r>
            <a:r>
              <a:rPr lang="en-US" dirty="0" smtClean="0"/>
              <a:t> stable </a:t>
            </a:r>
            <a:r>
              <a:rPr lang="en-US" dirty="0" err="1" smtClean="0"/>
              <a:t>iff</a:t>
            </a:r>
            <a:endParaRPr lang="en-US" dirty="0"/>
          </a:p>
        </p:txBody>
      </p:sp>
      <p:pic>
        <p:nvPicPr>
          <p:cNvPr id="31746" name="Picture 2"/>
          <p:cNvPicPr>
            <a:picLocks noChangeAspect="1" noChangeArrowheads="1"/>
          </p:cNvPicPr>
          <p:nvPr/>
        </p:nvPicPr>
        <p:blipFill>
          <a:blip r:embed="rId2" cstate="print"/>
          <a:srcRect/>
          <a:stretch>
            <a:fillRect/>
          </a:stretch>
        </p:blipFill>
        <p:spPr bwMode="auto">
          <a:xfrm>
            <a:off x="2743200" y="2743200"/>
            <a:ext cx="1768642" cy="457200"/>
          </a:xfrm>
          <a:prstGeom prst="rect">
            <a:avLst/>
          </a:prstGeom>
          <a:noFill/>
          <a:ln w="9525">
            <a:noFill/>
            <a:miter lim="800000"/>
            <a:headEnd/>
            <a:tailEnd/>
          </a:ln>
        </p:spPr>
      </p:pic>
      <p:pic>
        <p:nvPicPr>
          <p:cNvPr id="31747" name="Picture 3"/>
          <p:cNvPicPr>
            <a:picLocks noChangeAspect="1" noChangeArrowheads="1"/>
          </p:cNvPicPr>
          <p:nvPr/>
        </p:nvPicPr>
        <p:blipFill>
          <a:blip r:embed="rId3" cstate="print"/>
          <a:srcRect/>
          <a:stretch>
            <a:fillRect/>
          </a:stretch>
        </p:blipFill>
        <p:spPr bwMode="auto">
          <a:xfrm>
            <a:off x="381000" y="3886200"/>
            <a:ext cx="8458200" cy="980661"/>
          </a:xfrm>
          <a:prstGeom prst="rect">
            <a:avLst/>
          </a:prstGeom>
          <a:noFill/>
          <a:ln w="9525">
            <a:noFill/>
            <a:miter lim="800000"/>
            <a:headEnd/>
            <a:tailEnd/>
          </a:ln>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Lyapunov</a:t>
            </a:r>
            <a:r>
              <a:rPr lang="en-US" dirty="0" smtClean="0"/>
              <a:t> stability </a:t>
            </a:r>
            <a:endParaRPr lang="en-US" dirty="0"/>
          </a:p>
        </p:txBody>
      </p:sp>
      <p:sp>
        <p:nvSpPr>
          <p:cNvPr id="3" name="Content Placeholder 2"/>
          <p:cNvSpPr>
            <a:spLocks noGrp="1"/>
          </p:cNvSpPr>
          <p:nvPr>
            <p:ph idx="1"/>
          </p:nvPr>
        </p:nvSpPr>
        <p:spPr/>
        <p:txBody>
          <a:bodyPr>
            <a:normAutofit lnSpcReduction="10000"/>
          </a:bodyPr>
          <a:lstStyle/>
          <a:p>
            <a:r>
              <a:rPr lang="en-US" dirty="0" smtClean="0"/>
              <a:t>Consider a dynamic system given by  </a:t>
            </a:r>
          </a:p>
          <a:p>
            <a:endParaRPr lang="en-US" dirty="0" smtClean="0"/>
          </a:p>
          <a:p>
            <a:endParaRPr lang="en-US" dirty="0" smtClean="0"/>
          </a:p>
          <a:p>
            <a:r>
              <a:rPr lang="en-US" dirty="0" smtClean="0"/>
              <a:t>Assume that f(</a:t>
            </a:r>
            <a:r>
              <a:rPr lang="en-US" dirty="0" err="1" smtClean="0"/>
              <a:t>x,t</a:t>
            </a:r>
            <a:r>
              <a:rPr lang="en-US" dirty="0" smtClean="0"/>
              <a:t>) is </a:t>
            </a:r>
          </a:p>
          <a:p>
            <a:pPr lvl="1"/>
            <a:r>
              <a:rPr lang="en-US" dirty="0" smtClean="0"/>
              <a:t>Continuous in t </a:t>
            </a:r>
          </a:p>
          <a:p>
            <a:pPr lvl="1"/>
            <a:r>
              <a:rPr lang="en-US" dirty="0" smtClean="0"/>
              <a:t>Uniform in t </a:t>
            </a:r>
          </a:p>
          <a:p>
            <a:r>
              <a:rPr lang="en-US" dirty="0" smtClean="0"/>
              <a:t>A point x* is said to be an equilibrium point if </a:t>
            </a:r>
          </a:p>
          <a:p>
            <a:pPr>
              <a:buNone/>
            </a:pPr>
            <a:r>
              <a:rPr lang="en-US" dirty="0" smtClean="0"/>
              <a:t>	F(x*,t)=0</a:t>
            </a:r>
          </a:p>
          <a:p>
            <a:pPr lvl="1"/>
            <a:endParaRPr lang="en-US" dirty="0"/>
          </a:p>
        </p:txBody>
      </p:sp>
      <p:pic>
        <p:nvPicPr>
          <p:cNvPr id="32770" name="Picture 2"/>
          <p:cNvPicPr>
            <a:picLocks noChangeAspect="1" noChangeArrowheads="1"/>
          </p:cNvPicPr>
          <p:nvPr/>
        </p:nvPicPr>
        <p:blipFill>
          <a:blip r:embed="rId2" cstate="print"/>
          <a:srcRect/>
          <a:stretch>
            <a:fillRect/>
          </a:stretch>
        </p:blipFill>
        <p:spPr bwMode="auto">
          <a:xfrm>
            <a:off x="1143000" y="2362200"/>
            <a:ext cx="6814930" cy="838200"/>
          </a:xfrm>
          <a:prstGeom prst="rect">
            <a:avLst/>
          </a:prstGeom>
          <a:noFill/>
          <a:ln w="9525">
            <a:noFill/>
            <a:miter lim="800000"/>
            <a:headEnd/>
            <a:tailEnd/>
          </a:ln>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Lyapunov</a:t>
            </a:r>
            <a:r>
              <a:rPr lang="en-US" dirty="0" smtClean="0"/>
              <a:t> stability </a:t>
            </a:r>
            <a:endParaRPr lang="en-US" dirty="0"/>
          </a:p>
        </p:txBody>
      </p:sp>
      <p:sp>
        <p:nvSpPr>
          <p:cNvPr id="3" name="Content Placeholder 2"/>
          <p:cNvSpPr>
            <a:spLocks noGrp="1"/>
          </p:cNvSpPr>
          <p:nvPr>
            <p:ph idx="1"/>
          </p:nvPr>
        </p:nvSpPr>
        <p:spPr/>
        <p:txBody>
          <a:bodyPr/>
          <a:lstStyle/>
          <a:p>
            <a:r>
              <a:rPr lang="en-US" dirty="0" smtClean="0"/>
              <a:t>The point x* </a:t>
            </a:r>
          </a:p>
          <a:p>
            <a:pPr lvl="1" algn="just"/>
            <a:r>
              <a:rPr lang="en-US" dirty="0" smtClean="0"/>
              <a:t>is said to be locally stable if the system remains near x* when it starts from point near x* </a:t>
            </a:r>
          </a:p>
          <a:p>
            <a:pPr lvl="1"/>
            <a:r>
              <a:rPr lang="en-US" dirty="0" smtClean="0"/>
              <a:t>Asymptotically stable if it is locally stable and if all solutions starting from near x* end at x*</a:t>
            </a:r>
          </a:p>
          <a:p>
            <a:pPr lvl="1"/>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Model of a plant</a:t>
            </a:r>
            <a:endParaRPr lang="en-US" dirty="0"/>
          </a:p>
        </p:txBody>
      </p:sp>
      <p:sp>
        <p:nvSpPr>
          <p:cNvPr id="3" name="Content Placeholder 2"/>
          <p:cNvSpPr>
            <a:spLocks noGrp="1"/>
          </p:cNvSpPr>
          <p:nvPr>
            <p:ph idx="1"/>
          </p:nvPr>
        </p:nvSpPr>
        <p:spPr/>
        <p:txBody>
          <a:bodyPr/>
          <a:lstStyle/>
          <a:p>
            <a:r>
              <a:rPr lang="en-US" dirty="0" smtClean="0"/>
              <a:t>A plant model can be given by </a:t>
            </a:r>
          </a:p>
          <a:p>
            <a:pPr lvl="1"/>
            <a:r>
              <a:rPr lang="en-US" dirty="0" smtClean="0"/>
              <a:t>State space model </a:t>
            </a:r>
          </a:p>
          <a:p>
            <a:pPr lvl="1"/>
            <a:r>
              <a:rPr lang="en-US" dirty="0" smtClean="0"/>
              <a:t>Input output model </a:t>
            </a:r>
          </a:p>
          <a:p>
            <a:pPr lvl="1"/>
            <a:r>
              <a:rPr lang="en-US" dirty="0" smtClean="0"/>
              <a:t>Plant parametric model </a:t>
            </a:r>
          </a:p>
          <a:p>
            <a:r>
              <a:rPr lang="en-US" dirty="0" smtClean="0"/>
              <a:t>The type of model to be used depends on the design method to be followed and the type of the plant </a:t>
            </a: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err="1" smtClean="0"/>
              <a:t>Lyapunov</a:t>
            </a:r>
            <a:r>
              <a:rPr lang="en-US" dirty="0" smtClean="0"/>
              <a:t> stability </a:t>
            </a:r>
            <a:endParaRPr lang="en-US" dirty="0"/>
          </a:p>
        </p:txBody>
      </p:sp>
      <p:pic>
        <p:nvPicPr>
          <p:cNvPr id="33794" name="Picture 2"/>
          <p:cNvPicPr>
            <a:picLocks noChangeAspect="1" noChangeArrowheads="1"/>
          </p:cNvPicPr>
          <p:nvPr/>
        </p:nvPicPr>
        <p:blipFill>
          <a:blip r:embed="rId2" cstate="print"/>
          <a:srcRect/>
          <a:stretch>
            <a:fillRect/>
          </a:stretch>
        </p:blipFill>
        <p:spPr bwMode="auto">
          <a:xfrm>
            <a:off x="2743200" y="1143000"/>
            <a:ext cx="3171825" cy="2571750"/>
          </a:xfrm>
          <a:prstGeom prst="rect">
            <a:avLst/>
          </a:prstGeom>
          <a:noFill/>
          <a:ln w="9525">
            <a:noFill/>
            <a:miter lim="800000"/>
            <a:headEnd/>
            <a:tailEnd/>
          </a:ln>
        </p:spPr>
      </p:pic>
      <p:pic>
        <p:nvPicPr>
          <p:cNvPr id="33795" name="Picture 3"/>
          <p:cNvPicPr>
            <a:picLocks noChangeAspect="1" noChangeArrowheads="1"/>
          </p:cNvPicPr>
          <p:nvPr/>
        </p:nvPicPr>
        <p:blipFill>
          <a:blip r:embed="rId3" cstate="print"/>
          <a:srcRect/>
          <a:stretch>
            <a:fillRect/>
          </a:stretch>
        </p:blipFill>
        <p:spPr bwMode="auto">
          <a:xfrm>
            <a:off x="1752600" y="3733800"/>
            <a:ext cx="5238750" cy="2581275"/>
          </a:xfrm>
          <a:prstGeom prst="rect">
            <a:avLst/>
          </a:prstGeom>
          <a:noFill/>
          <a:ln w="9525">
            <a:noFill/>
            <a:miter lim="800000"/>
            <a:headEnd/>
            <a:tailEnd/>
          </a:ln>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err="1" smtClean="0"/>
              <a:t>Lyapunov</a:t>
            </a:r>
            <a:r>
              <a:rPr lang="en-US" dirty="0" smtClean="0"/>
              <a:t> direct method </a:t>
            </a:r>
            <a:endParaRPr lang="en-US" dirty="0"/>
          </a:p>
        </p:txBody>
      </p:sp>
      <p:sp>
        <p:nvSpPr>
          <p:cNvPr id="3" name="Content Placeholder 2"/>
          <p:cNvSpPr>
            <a:spLocks noGrp="1"/>
          </p:cNvSpPr>
          <p:nvPr>
            <p:ph idx="1"/>
          </p:nvPr>
        </p:nvSpPr>
        <p:spPr>
          <a:xfrm>
            <a:off x="457200" y="990600"/>
            <a:ext cx="8229600" cy="5135563"/>
          </a:xfrm>
        </p:spPr>
        <p:txBody>
          <a:bodyPr/>
          <a:lstStyle/>
          <a:p>
            <a:r>
              <a:rPr lang="en-US" dirty="0" smtClean="0"/>
              <a:t>Definitions </a:t>
            </a:r>
            <a:endParaRPr lang="en-US" dirty="0"/>
          </a:p>
        </p:txBody>
      </p:sp>
      <p:pic>
        <p:nvPicPr>
          <p:cNvPr id="34818" name="Picture 2"/>
          <p:cNvPicPr>
            <a:picLocks noChangeAspect="1" noChangeArrowheads="1"/>
          </p:cNvPicPr>
          <p:nvPr/>
        </p:nvPicPr>
        <p:blipFill>
          <a:blip r:embed="rId2" cstate="print"/>
          <a:srcRect/>
          <a:stretch>
            <a:fillRect/>
          </a:stretch>
        </p:blipFill>
        <p:spPr bwMode="auto">
          <a:xfrm>
            <a:off x="533400" y="3200400"/>
            <a:ext cx="7955488" cy="3505200"/>
          </a:xfrm>
          <a:prstGeom prst="rect">
            <a:avLst/>
          </a:prstGeom>
          <a:noFill/>
          <a:ln w="9525">
            <a:noFill/>
            <a:miter lim="800000"/>
            <a:headEnd/>
            <a:tailEnd/>
          </a:ln>
        </p:spPr>
      </p:pic>
      <p:pic>
        <p:nvPicPr>
          <p:cNvPr id="31747" name="Picture 3"/>
          <p:cNvPicPr>
            <a:picLocks noChangeAspect="1" noChangeArrowheads="1"/>
          </p:cNvPicPr>
          <p:nvPr/>
        </p:nvPicPr>
        <p:blipFill>
          <a:blip r:embed="rId3" cstate="print"/>
          <a:srcRect/>
          <a:stretch>
            <a:fillRect/>
          </a:stretch>
        </p:blipFill>
        <p:spPr bwMode="auto">
          <a:xfrm>
            <a:off x="685800" y="1524000"/>
            <a:ext cx="7718676" cy="1676400"/>
          </a:xfrm>
          <a:prstGeom prst="rect">
            <a:avLst/>
          </a:prstGeom>
          <a:noFill/>
          <a:ln w="9525">
            <a:noFill/>
            <a:miter lim="800000"/>
            <a:headEnd/>
            <a:tailEnd/>
          </a:ln>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Lyapunov</a:t>
            </a:r>
            <a:r>
              <a:rPr lang="en-US" dirty="0" smtClean="0"/>
              <a:t> direct method </a:t>
            </a:r>
            <a:endParaRPr lang="en-US" dirty="0"/>
          </a:p>
        </p:txBody>
      </p:sp>
      <p:pic>
        <p:nvPicPr>
          <p:cNvPr id="35842" name="Picture 2"/>
          <p:cNvPicPr>
            <a:picLocks noChangeAspect="1" noChangeArrowheads="1"/>
          </p:cNvPicPr>
          <p:nvPr/>
        </p:nvPicPr>
        <p:blipFill>
          <a:blip r:embed="rId2" cstate="print"/>
          <a:srcRect/>
          <a:stretch>
            <a:fillRect/>
          </a:stretch>
        </p:blipFill>
        <p:spPr bwMode="auto">
          <a:xfrm>
            <a:off x="457200" y="1371600"/>
            <a:ext cx="8058684" cy="5257800"/>
          </a:xfrm>
          <a:prstGeom prst="rect">
            <a:avLst/>
          </a:prstGeom>
          <a:noFill/>
          <a:ln w="9525">
            <a:noFill/>
            <a:miter lim="800000"/>
            <a:headEnd/>
            <a:tailEnd/>
          </a:ln>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en-US" dirty="0" smtClean="0"/>
              <a:t>Gain scheduling controller</a:t>
            </a:r>
            <a:endParaRPr lang="en-US" dirty="0"/>
          </a:p>
        </p:txBody>
      </p:sp>
      <p:sp>
        <p:nvSpPr>
          <p:cNvPr id="40963" name="Rectangle 3"/>
          <p:cNvSpPr>
            <a:spLocks noGrp="1" noChangeArrowheads="1"/>
          </p:cNvSpPr>
          <p:nvPr>
            <p:ph type="body" idx="1"/>
          </p:nvPr>
        </p:nvSpPr>
        <p:spPr/>
        <p:txBody>
          <a:bodyPr/>
          <a:lstStyle/>
          <a:p>
            <a:pPr>
              <a:lnSpc>
                <a:spcPct val="90000"/>
              </a:lnSpc>
            </a:pPr>
            <a:r>
              <a:rPr lang="en-US" sz="2400" dirty="0"/>
              <a:t>Gain scheduling is an adaptive control strategy, where the gain of the system is determined and based on its value the controller parameters are changed.</a:t>
            </a:r>
          </a:p>
          <a:p>
            <a:pPr>
              <a:lnSpc>
                <a:spcPct val="90000"/>
              </a:lnSpc>
            </a:pPr>
            <a:r>
              <a:rPr lang="en-US" sz="2400" dirty="0"/>
              <a:t>In many cases, it is possible to find measurable variables that correlate well with changes in process dynamics. </a:t>
            </a:r>
          </a:p>
          <a:p>
            <a:pPr>
              <a:lnSpc>
                <a:spcPct val="90000"/>
              </a:lnSpc>
            </a:pPr>
            <a:r>
              <a:rPr lang="en-US" sz="2400" dirty="0"/>
              <a:t>These variables can then be used to change the controller parameters. </a:t>
            </a:r>
          </a:p>
          <a:p>
            <a:pPr algn="just">
              <a:lnSpc>
                <a:spcPct val="90000"/>
              </a:lnSpc>
            </a:pPr>
            <a:r>
              <a:rPr lang="en-US" sz="2400" dirty="0"/>
              <a:t>This approach is called gain scheduling because the scheme was originally used to measure the gain and then change, that is, schedule the controller to compensate for changes in the process gain.</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988" name="Picture 4"/>
          <p:cNvPicPr>
            <a:picLocks noGrp="1" noChangeAspect="1" noChangeArrowheads="1"/>
          </p:cNvPicPr>
          <p:nvPr>
            <p:ph idx="1"/>
          </p:nvPr>
        </p:nvPicPr>
        <p:blipFill>
          <a:blip r:embed="rId2" cstate="print"/>
          <a:srcRect/>
          <a:stretch>
            <a:fillRect/>
          </a:stretch>
        </p:blipFill>
        <p:spPr>
          <a:xfrm>
            <a:off x="457200" y="762000"/>
            <a:ext cx="8229600" cy="3881437"/>
          </a:xfrm>
          <a:noFill/>
          <a:ln/>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3"/>
          <p:cNvSpPr>
            <a:spLocks noGrp="1" noChangeArrowheads="1"/>
          </p:cNvSpPr>
          <p:nvPr>
            <p:ph type="body" idx="1"/>
          </p:nvPr>
        </p:nvSpPr>
        <p:spPr>
          <a:xfrm>
            <a:off x="457200" y="274638"/>
            <a:ext cx="8229600" cy="6278562"/>
          </a:xfrm>
        </p:spPr>
        <p:txBody>
          <a:bodyPr/>
          <a:lstStyle/>
          <a:p>
            <a:pPr algn="just">
              <a:lnSpc>
                <a:spcPct val="80000"/>
              </a:lnSpc>
            </a:pPr>
            <a:r>
              <a:rPr lang="en-US" sz="2200" dirty="0"/>
              <a:t>The system can be viewed as having two loops. </a:t>
            </a:r>
          </a:p>
          <a:p>
            <a:pPr algn="just">
              <a:lnSpc>
                <a:spcPct val="80000"/>
              </a:lnSpc>
            </a:pPr>
            <a:r>
              <a:rPr lang="en-US" sz="2200" dirty="0"/>
              <a:t>There is an inner loop composed of the process and the controller </a:t>
            </a:r>
          </a:p>
          <a:p>
            <a:pPr algn="just">
              <a:lnSpc>
                <a:spcPct val="80000"/>
              </a:lnSpc>
            </a:pPr>
            <a:r>
              <a:rPr lang="en-US" sz="2200" dirty="0"/>
              <a:t>Outer loop contains components that adjust the controller parameters on the basis of the operating conditions. </a:t>
            </a:r>
          </a:p>
          <a:p>
            <a:pPr algn="just">
              <a:lnSpc>
                <a:spcPct val="80000"/>
              </a:lnSpc>
              <a:buFontTx/>
              <a:buNone/>
            </a:pPr>
            <a:endParaRPr lang="en-US" sz="2200" dirty="0"/>
          </a:p>
          <a:p>
            <a:pPr algn="just">
              <a:lnSpc>
                <a:spcPct val="80000"/>
              </a:lnSpc>
            </a:pPr>
            <a:r>
              <a:rPr lang="en-US" sz="2200" dirty="0"/>
              <a:t>Gain scheduling can be regarded as mapping from process parameters to controller parameters.</a:t>
            </a:r>
          </a:p>
          <a:p>
            <a:pPr algn="just">
              <a:lnSpc>
                <a:spcPct val="80000"/>
              </a:lnSpc>
            </a:pPr>
            <a:r>
              <a:rPr lang="en-US" sz="2200" dirty="0"/>
              <a:t>It can be implemented as a function or a table lookup.</a:t>
            </a:r>
          </a:p>
          <a:p>
            <a:pPr algn="just">
              <a:lnSpc>
                <a:spcPct val="80000"/>
              </a:lnSpc>
            </a:pPr>
            <a:r>
              <a:rPr lang="en-US" sz="2200" dirty="0"/>
              <a:t>The concept of gain scheduling originated in connection with the development of flight control systems.</a:t>
            </a:r>
          </a:p>
          <a:p>
            <a:pPr algn="just">
              <a:lnSpc>
                <a:spcPct val="80000"/>
              </a:lnSpc>
            </a:pPr>
            <a:r>
              <a:rPr lang="en-US" sz="2200" dirty="0"/>
              <a:t>In this application, the Mach number and the altitude are measured by air data sensors and used as scheduling variables. This was used, for instance, in the X-15.</a:t>
            </a:r>
          </a:p>
          <a:p>
            <a:pPr algn="just">
              <a:lnSpc>
                <a:spcPct val="80000"/>
              </a:lnSpc>
            </a:pPr>
            <a:r>
              <a:rPr lang="en-US" sz="2200" dirty="0"/>
              <a:t>In process control the production rate can be often chosen as a scheduling variable, since time constants and time delays are often inversely proportional to production rate.</a:t>
            </a:r>
          </a:p>
          <a:p>
            <a:pPr algn="just">
              <a:lnSpc>
                <a:spcPct val="80000"/>
              </a:lnSpc>
            </a:pPr>
            <a:r>
              <a:rPr lang="en-US" sz="2200" dirty="0"/>
              <a:t> Gain scheduling is thus a very useful technique for reducing the effects of parameter variations.</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Rectangle 3"/>
          <p:cNvSpPr>
            <a:spLocks noGrp="1" noChangeArrowheads="1"/>
          </p:cNvSpPr>
          <p:nvPr>
            <p:ph type="body" idx="1"/>
          </p:nvPr>
        </p:nvSpPr>
        <p:spPr/>
        <p:txBody>
          <a:bodyPr/>
          <a:lstStyle/>
          <a:p>
            <a:pPr algn="just">
              <a:lnSpc>
                <a:spcPct val="90000"/>
              </a:lnSpc>
              <a:buFontTx/>
              <a:buNone/>
            </a:pPr>
            <a:r>
              <a:rPr lang="en-US" sz="2400" dirty="0"/>
              <a:t>Advantages:</a:t>
            </a:r>
          </a:p>
          <a:p>
            <a:pPr algn="just">
              <a:lnSpc>
                <a:spcPct val="90000"/>
              </a:lnSpc>
            </a:pPr>
            <a:r>
              <a:rPr lang="en-US" sz="2400" dirty="0"/>
              <a:t>Parameters can be changed quickly in response to changes in plant dynamics</a:t>
            </a:r>
          </a:p>
          <a:p>
            <a:pPr algn="just">
              <a:lnSpc>
                <a:spcPct val="90000"/>
              </a:lnSpc>
            </a:pPr>
            <a:r>
              <a:rPr lang="en-US" sz="2400" dirty="0"/>
              <a:t>This strategy is very easy to apply if the plant dynamics depends in a well </a:t>
            </a:r>
            <a:r>
              <a:rPr lang="en-US" sz="2400" dirty="0" smtClean="0"/>
              <a:t>known fashion </a:t>
            </a:r>
            <a:r>
              <a:rPr lang="en-US" sz="2400" dirty="0"/>
              <a:t>on a relatively few easily measurable variables</a:t>
            </a:r>
          </a:p>
          <a:p>
            <a:pPr algn="just">
              <a:lnSpc>
                <a:spcPct val="90000"/>
              </a:lnSpc>
              <a:buFontTx/>
              <a:buNone/>
            </a:pPr>
            <a:r>
              <a:rPr lang="en-US" sz="2400" dirty="0"/>
              <a:t>Drawbacks:</a:t>
            </a:r>
          </a:p>
          <a:p>
            <a:pPr algn="just">
              <a:lnSpc>
                <a:spcPct val="90000"/>
              </a:lnSpc>
            </a:pPr>
            <a:r>
              <a:rPr lang="en-US" sz="2400" dirty="0"/>
              <a:t>It is an open-loop adaptation scheme, with no real learning or intelligence</a:t>
            </a:r>
          </a:p>
          <a:p>
            <a:pPr algn="just">
              <a:lnSpc>
                <a:spcPct val="90000"/>
              </a:lnSpc>
            </a:pPr>
            <a:r>
              <a:rPr lang="en-US" sz="2400" dirty="0"/>
              <a:t>The design required for its implementation is enormous.</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en-US" sz="4000"/>
              <a:t>Design of gain scheduling controllers</a:t>
            </a:r>
          </a:p>
        </p:txBody>
      </p:sp>
      <p:sp>
        <p:nvSpPr>
          <p:cNvPr id="45059" name="Rectangle 3"/>
          <p:cNvSpPr>
            <a:spLocks noGrp="1" noChangeArrowheads="1"/>
          </p:cNvSpPr>
          <p:nvPr>
            <p:ph type="body" idx="1"/>
          </p:nvPr>
        </p:nvSpPr>
        <p:spPr/>
        <p:txBody>
          <a:bodyPr/>
          <a:lstStyle/>
          <a:p>
            <a:pPr algn="just">
              <a:lnSpc>
                <a:spcPct val="80000"/>
              </a:lnSpc>
            </a:pPr>
            <a:r>
              <a:rPr lang="en-US" sz="2800" dirty="0"/>
              <a:t>The key issue in the design of gain scheduling controllers is the determination of variables that can be used as scheduling variables. </a:t>
            </a:r>
          </a:p>
          <a:p>
            <a:pPr algn="just">
              <a:lnSpc>
                <a:spcPct val="80000"/>
              </a:lnSpc>
            </a:pPr>
            <a:r>
              <a:rPr lang="en-US" sz="2800" dirty="0"/>
              <a:t>One criterion for selection of the scheduling variable is that these auxiliary variables must reflect the operating conditions of the plant.</a:t>
            </a:r>
          </a:p>
          <a:p>
            <a:pPr algn="just">
              <a:lnSpc>
                <a:spcPct val="80000"/>
              </a:lnSpc>
            </a:pPr>
            <a:r>
              <a:rPr lang="en-US" sz="2800" dirty="0"/>
              <a:t> Ideally there should be simple expressions for how the controller parameters relate to the scheduling variables.</a:t>
            </a:r>
          </a:p>
          <a:p>
            <a:pPr algn="just">
              <a:lnSpc>
                <a:spcPct val="80000"/>
              </a:lnSpc>
            </a:pPr>
            <a:r>
              <a:rPr lang="en-US" sz="2800" dirty="0"/>
              <a:t>It is thus necessary to have a good insight into the dynamics of the process if gain scheduling is to be used.</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normAutofit/>
          </a:bodyPr>
          <a:lstStyle/>
          <a:p>
            <a:r>
              <a:rPr lang="en-US" sz="3600" dirty="0"/>
              <a:t>Design of gain scheduling controllers </a:t>
            </a:r>
            <a:br>
              <a:rPr lang="en-US" sz="3600" dirty="0"/>
            </a:br>
            <a:endParaRPr lang="en-US" sz="2400" dirty="0"/>
          </a:p>
        </p:txBody>
      </p:sp>
      <p:sp>
        <p:nvSpPr>
          <p:cNvPr id="55299" name="Rectangle 3"/>
          <p:cNvSpPr>
            <a:spLocks noGrp="1" noChangeArrowheads="1"/>
          </p:cNvSpPr>
          <p:nvPr>
            <p:ph type="body" idx="1"/>
          </p:nvPr>
        </p:nvSpPr>
        <p:spPr/>
        <p:txBody>
          <a:bodyPr/>
          <a:lstStyle/>
          <a:p>
            <a:pPr algn="just">
              <a:lnSpc>
                <a:spcPct val="90000"/>
              </a:lnSpc>
            </a:pPr>
            <a:r>
              <a:rPr lang="en-US" sz="2400" dirty="0"/>
              <a:t>Design of gain scheduling controllers can be carried out by one of the following </a:t>
            </a:r>
            <a:r>
              <a:rPr lang="en-US" sz="2400" dirty="0" smtClean="0"/>
              <a:t>techniques:</a:t>
            </a:r>
          </a:p>
          <a:p>
            <a:pPr lvl="1" algn="just">
              <a:lnSpc>
                <a:spcPct val="90000"/>
              </a:lnSpc>
            </a:pPr>
            <a:r>
              <a:rPr lang="en-US" sz="2400" dirty="0" smtClean="0">
                <a:solidFill>
                  <a:srgbClr val="FF0000"/>
                </a:solidFill>
              </a:rPr>
              <a:t>Gain </a:t>
            </a:r>
            <a:r>
              <a:rPr lang="en-US" sz="2400" dirty="0">
                <a:solidFill>
                  <a:srgbClr val="FF0000"/>
                </a:solidFill>
              </a:rPr>
              <a:t>scheduling based on measurement of auxiliary </a:t>
            </a:r>
            <a:r>
              <a:rPr lang="en-US" sz="2400" dirty="0" smtClean="0">
                <a:solidFill>
                  <a:srgbClr val="FF0000"/>
                </a:solidFill>
              </a:rPr>
              <a:t>variables</a:t>
            </a:r>
          </a:p>
          <a:p>
            <a:pPr lvl="1" algn="just">
              <a:lnSpc>
                <a:spcPct val="90000"/>
              </a:lnSpc>
            </a:pPr>
            <a:r>
              <a:rPr lang="en-US" sz="2400" dirty="0" smtClean="0">
                <a:solidFill>
                  <a:srgbClr val="FF0000"/>
                </a:solidFill>
              </a:rPr>
              <a:t> </a:t>
            </a:r>
            <a:r>
              <a:rPr lang="en-US" sz="2400" dirty="0">
                <a:solidFill>
                  <a:srgbClr val="FF0000"/>
                </a:solidFill>
              </a:rPr>
              <a:t>Time scaling based on the production rate </a:t>
            </a:r>
            <a:r>
              <a:rPr lang="en-US" sz="2400" dirty="0" smtClean="0">
                <a:solidFill>
                  <a:srgbClr val="FF0000"/>
                </a:solidFill>
              </a:rPr>
              <a:t>and</a:t>
            </a:r>
          </a:p>
          <a:p>
            <a:pPr lvl="1" algn="just">
              <a:lnSpc>
                <a:spcPct val="90000"/>
              </a:lnSpc>
            </a:pPr>
            <a:r>
              <a:rPr lang="en-US" sz="2400" dirty="0" smtClean="0">
                <a:solidFill>
                  <a:srgbClr val="FF0000"/>
                </a:solidFill>
              </a:rPr>
              <a:t>Nonlinear </a:t>
            </a:r>
            <a:r>
              <a:rPr lang="en-US" sz="2400" dirty="0">
                <a:solidFill>
                  <a:srgbClr val="FF0000"/>
                </a:solidFill>
              </a:rPr>
              <a:t>transformations</a:t>
            </a:r>
          </a:p>
          <a:p>
            <a:pPr algn="just">
              <a:lnSpc>
                <a:spcPct val="90000"/>
              </a:lnSpc>
            </a:pPr>
            <a:r>
              <a:rPr lang="en-US" sz="2400" dirty="0"/>
              <a:t>It should be noted here that by </a:t>
            </a:r>
            <a:r>
              <a:rPr lang="en-US" sz="2400" dirty="0" err="1"/>
              <a:t>linearizing</a:t>
            </a:r>
            <a:r>
              <a:rPr lang="en-US" sz="2400" dirty="0"/>
              <a:t> of nonlinear actuators, we get a very improved performance, but this should not be regarded as gain scheduling because, gain scheduling should consist of a measurement of variable related to the operating condition of the process.</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p:nvPr>
        </p:nvSpPr>
        <p:spPr/>
        <p:txBody>
          <a:bodyPr/>
          <a:lstStyle/>
          <a:p>
            <a:pPr algn="just"/>
            <a:r>
              <a:rPr lang="en-US" dirty="0" smtClean="0"/>
              <a:t>But often it is not easy to determine the controller parameters as a function of measured variables. </a:t>
            </a:r>
          </a:p>
          <a:p>
            <a:pPr algn="just"/>
            <a:r>
              <a:rPr lang="en-US" dirty="0" smtClean="0"/>
              <a:t>The design of controller must then be redone for different working points of the process. Some care must also be taken if the measured signals </a:t>
            </a:r>
            <a:r>
              <a:rPr lang="en-US" dirty="0" smtClean="0"/>
              <a:t>are noisy</a:t>
            </a:r>
            <a:r>
              <a:rPr lang="en-US" dirty="0" smtClean="0"/>
              <a:t>. They should be filtered properly before they are used as scheduling variables.</a:t>
            </a:r>
          </a:p>
          <a:p>
            <a:pPr>
              <a:buNone/>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State space model </a:t>
            </a:r>
            <a:endParaRPr lang="en-US" dirty="0"/>
          </a:p>
        </p:txBody>
      </p:sp>
      <p:sp>
        <p:nvSpPr>
          <p:cNvPr id="3" name="Content Placeholder 2"/>
          <p:cNvSpPr>
            <a:spLocks noGrp="1"/>
          </p:cNvSpPr>
          <p:nvPr>
            <p:ph idx="1"/>
          </p:nvPr>
        </p:nvSpPr>
        <p:spPr/>
        <p:txBody>
          <a:bodyPr>
            <a:normAutofit lnSpcReduction="10000"/>
          </a:bodyPr>
          <a:lstStyle/>
          <a:p>
            <a:r>
              <a:rPr lang="en-US" dirty="0" smtClean="0"/>
              <a:t>State </a:t>
            </a:r>
          </a:p>
          <a:p>
            <a:pPr lvl="1" algn="just"/>
            <a:r>
              <a:rPr lang="en-US" dirty="0"/>
              <a:t> </a:t>
            </a:r>
            <a:r>
              <a:rPr lang="en-US" dirty="0" smtClean="0"/>
              <a:t>set of variables which at some initial time t</a:t>
            </a:r>
            <a:r>
              <a:rPr lang="en-US" sz="1600" dirty="0" smtClean="0"/>
              <a:t>o</a:t>
            </a:r>
            <a:r>
              <a:rPr lang="en-US" dirty="0" smtClean="0"/>
              <a:t> together with the input completely describes the behavior of the system for </a:t>
            </a:r>
            <a:r>
              <a:rPr lang="en-US" dirty="0" err="1" smtClean="0"/>
              <a:t>t</a:t>
            </a:r>
            <a:r>
              <a:rPr lang="en-US" dirty="0" err="1" smtClean="0">
                <a:sym typeface="Symbol"/>
              </a:rPr>
              <a:t>t</a:t>
            </a:r>
            <a:r>
              <a:rPr lang="en-US" sz="1900" dirty="0" err="1" smtClean="0">
                <a:sym typeface="Symbol"/>
              </a:rPr>
              <a:t>o</a:t>
            </a:r>
            <a:endParaRPr lang="en-US" dirty="0" smtClean="0">
              <a:sym typeface="Symbol"/>
            </a:endParaRPr>
          </a:p>
          <a:p>
            <a:pPr algn="just"/>
            <a:r>
              <a:rPr lang="en-US" dirty="0" smtClean="0">
                <a:sym typeface="Symbol"/>
              </a:rPr>
              <a:t>State space </a:t>
            </a:r>
          </a:p>
          <a:p>
            <a:pPr lvl="1" algn="just"/>
            <a:r>
              <a:rPr lang="en-US" dirty="0" smtClean="0">
                <a:sym typeface="Symbol"/>
              </a:rPr>
              <a:t>N dimensional space of the state variables </a:t>
            </a:r>
          </a:p>
          <a:p>
            <a:pPr lvl="1" algn="just"/>
            <a:r>
              <a:rPr lang="en-US" dirty="0" smtClean="0">
                <a:sym typeface="Symbol"/>
              </a:rPr>
              <a:t>For 2 variables, 2D space</a:t>
            </a:r>
          </a:p>
          <a:p>
            <a:pPr lvl="1" algn="just"/>
            <a:r>
              <a:rPr lang="en-US" dirty="0" smtClean="0">
                <a:sym typeface="Symbol"/>
              </a:rPr>
              <a:t>If at time t</a:t>
            </a:r>
            <a:r>
              <a:rPr lang="en-US" sz="1800" dirty="0" smtClean="0">
                <a:sym typeface="Symbol"/>
              </a:rPr>
              <a:t>o</a:t>
            </a:r>
            <a:r>
              <a:rPr lang="en-US" dirty="0" smtClean="0">
                <a:sym typeface="Symbol"/>
              </a:rPr>
              <a:t>, </a:t>
            </a:r>
          </a:p>
          <a:p>
            <a:pPr lvl="1" algn="just">
              <a:buNone/>
            </a:pPr>
            <a:r>
              <a:rPr lang="en-US" dirty="0" smtClean="0">
                <a:sym typeface="Symbol"/>
              </a:rPr>
              <a:t>X1=2, x2=1</a:t>
            </a:r>
          </a:p>
          <a:p>
            <a:pPr algn="just"/>
            <a:endParaRPr lang="en-US" dirty="0">
              <a:solidFill>
                <a:srgbClr val="FF0000"/>
              </a:solidFill>
            </a:endParaRPr>
          </a:p>
        </p:txBody>
      </p:sp>
      <p:cxnSp>
        <p:nvCxnSpPr>
          <p:cNvPr id="5" name="Straight Arrow Connector 4"/>
          <p:cNvCxnSpPr/>
          <p:nvPr/>
        </p:nvCxnSpPr>
        <p:spPr>
          <a:xfrm flipV="1">
            <a:off x="5181600" y="4495800"/>
            <a:ext cx="0" cy="19812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4114800" y="5791200"/>
            <a:ext cx="4648200"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5257800" y="4572000"/>
            <a:ext cx="457200" cy="369332"/>
          </a:xfrm>
          <a:prstGeom prst="rect">
            <a:avLst/>
          </a:prstGeom>
          <a:noFill/>
        </p:spPr>
        <p:txBody>
          <a:bodyPr wrap="square" rtlCol="0">
            <a:spAutoFit/>
          </a:bodyPr>
          <a:lstStyle/>
          <a:p>
            <a:r>
              <a:rPr lang="en-US" dirty="0" smtClean="0"/>
              <a:t>x2</a:t>
            </a:r>
            <a:endParaRPr lang="en-US" dirty="0"/>
          </a:p>
        </p:txBody>
      </p:sp>
      <p:sp>
        <p:nvSpPr>
          <p:cNvPr id="9" name="TextBox 8"/>
          <p:cNvSpPr txBox="1"/>
          <p:nvPr/>
        </p:nvSpPr>
        <p:spPr>
          <a:xfrm>
            <a:off x="8001000" y="5486400"/>
            <a:ext cx="533400" cy="381000"/>
          </a:xfrm>
          <a:prstGeom prst="rect">
            <a:avLst/>
          </a:prstGeom>
          <a:noFill/>
        </p:spPr>
        <p:txBody>
          <a:bodyPr wrap="square" rtlCol="0">
            <a:spAutoFit/>
          </a:bodyPr>
          <a:lstStyle/>
          <a:p>
            <a:r>
              <a:rPr lang="en-US" dirty="0" smtClean="0"/>
              <a:t>x1</a:t>
            </a:r>
            <a:endParaRPr lang="en-US" dirty="0"/>
          </a:p>
        </p:txBody>
      </p:sp>
      <p:cxnSp>
        <p:nvCxnSpPr>
          <p:cNvPr id="12" name="Straight Connector 11"/>
          <p:cNvCxnSpPr/>
          <p:nvPr/>
        </p:nvCxnSpPr>
        <p:spPr>
          <a:xfrm flipV="1">
            <a:off x="6934200" y="5257800"/>
            <a:ext cx="0" cy="533400"/>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5181600" y="5257800"/>
            <a:ext cx="1752600" cy="0"/>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flipH="1">
            <a:off x="6858000" y="5181600"/>
            <a:ext cx="152400" cy="1524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6781800" y="5181600"/>
            <a:ext cx="228600" cy="1524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State space model</a:t>
            </a:r>
            <a:endParaRPr lang="en-US" dirty="0"/>
          </a:p>
        </p:txBody>
      </p:sp>
      <p:sp>
        <p:nvSpPr>
          <p:cNvPr id="3" name="Content Placeholder 2"/>
          <p:cNvSpPr>
            <a:spLocks noGrp="1"/>
          </p:cNvSpPr>
          <p:nvPr>
            <p:ph idx="1"/>
          </p:nvPr>
        </p:nvSpPr>
        <p:spPr/>
        <p:txBody>
          <a:bodyPr/>
          <a:lstStyle/>
          <a:p>
            <a:pPr algn="just"/>
            <a:r>
              <a:rPr lang="en-US" dirty="0" smtClean="0">
                <a:sym typeface="Symbol"/>
              </a:rPr>
              <a:t>In state space modeling </a:t>
            </a:r>
          </a:p>
          <a:p>
            <a:pPr lvl="1" algn="just"/>
            <a:r>
              <a:rPr lang="en-US" dirty="0" smtClean="0">
                <a:sym typeface="Symbol"/>
              </a:rPr>
              <a:t>Use smallest number of states </a:t>
            </a:r>
          </a:p>
          <a:p>
            <a:pPr lvl="1" algn="just"/>
            <a:r>
              <a:rPr lang="en-US" dirty="0" smtClean="0">
                <a:sym typeface="Symbol"/>
              </a:rPr>
              <a:t>States may be none measureable </a:t>
            </a:r>
          </a:p>
          <a:p>
            <a:pPr algn="just"/>
            <a:r>
              <a:rPr lang="en-US" dirty="0" smtClean="0">
                <a:solidFill>
                  <a:srgbClr val="FF0000"/>
                </a:solidFill>
              </a:rPr>
              <a:t>For a linear system, state of a system is described by a set of first order differential equations in terms of the state variables and input of the system</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State space method </a:t>
            </a:r>
            <a:endParaRPr lang="en-US" dirty="0"/>
          </a:p>
        </p:txBody>
      </p:sp>
      <p:sp>
        <p:nvSpPr>
          <p:cNvPr id="3" name="Content Placeholder 2"/>
          <p:cNvSpPr>
            <a:spLocks noGrp="1"/>
          </p:cNvSpPr>
          <p:nvPr>
            <p:ph idx="1"/>
          </p:nvPr>
        </p:nvSpPr>
        <p:spPr>
          <a:xfrm>
            <a:off x="457200" y="1371600"/>
            <a:ext cx="8229600" cy="4754563"/>
          </a:xfrm>
        </p:spPr>
        <p:txBody>
          <a:bodyPr/>
          <a:lstStyle/>
          <a:p>
            <a:r>
              <a:rPr lang="en-US" dirty="0" smtClean="0"/>
              <a:t>State equation, linear system </a:t>
            </a:r>
          </a:p>
          <a:p>
            <a:endParaRPr lang="en-US" dirty="0"/>
          </a:p>
          <a:p>
            <a:endParaRPr lang="en-US" dirty="0" smtClean="0"/>
          </a:p>
          <a:p>
            <a:endParaRPr lang="en-US" dirty="0"/>
          </a:p>
          <a:p>
            <a:r>
              <a:rPr lang="en-US" dirty="0" smtClean="0"/>
              <a:t>In matrix form</a:t>
            </a:r>
          </a:p>
          <a:p>
            <a:endParaRPr lang="en-US" dirty="0"/>
          </a:p>
          <a:p>
            <a:r>
              <a:rPr lang="en-US" dirty="0" smtClean="0"/>
              <a:t>The output of the system is related to input and state as   </a:t>
            </a:r>
            <a:endParaRPr lang="en-US" dirty="0"/>
          </a:p>
        </p:txBody>
      </p:sp>
      <p:pic>
        <p:nvPicPr>
          <p:cNvPr id="1026" name="Picture 2"/>
          <p:cNvPicPr>
            <a:picLocks noChangeAspect="1" noChangeArrowheads="1"/>
          </p:cNvPicPr>
          <p:nvPr/>
        </p:nvPicPr>
        <p:blipFill>
          <a:blip r:embed="rId2" cstate="print"/>
          <a:srcRect/>
          <a:stretch>
            <a:fillRect/>
          </a:stretch>
        </p:blipFill>
        <p:spPr bwMode="auto">
          <a:xfrm>
            <a:off x="1524000" y="1905000"/>
            <a:ext cx="6015789" cy="1905000"/>
          </a:xfrm>
          <a:prstGeom prst="rect">
            <a:avLst/>
          </a:prstGeom>
          <a:noFill/>
          <a:ln w="9525">
            <a:noFill/>
            <a:miter lim="800000"/>
            <a:headEnd/>
            <a:tailEnd/>
          </a:ln>
        </p:spPr>
      </p:pic>
      <p:pic>
        <p:nvPicPr>
          <p:cNvPr id="1027" name="Picture 3"/>
          <p:cNvPicPr>
            <a:picLocks noChangeAspect="1" noChangeArrowheads="1"/>
          </p:cNvPicPr>
          <p:nvPr/>
        </p:nvPicPr>
        <p:blipFill>
          <a:blip r:embed="rId3" cstate="print"/>
          <a:srcRect/>
          <a:stretch>
            <a:fillRect/>
          </a:stretch>
        </p:blipFill>
        <p:spPr bwMode="auto">
          <a:xfrm>
            <a:off x="1828800" y="4191000"/>
            <a:ext cx="3073400" cy="838200"/>
          </a:xfrm>
          <a:prstGeom prst="rect">
            <a:avLst/>
          </a:prstGeom>
          <a:noFill/>
          <a:ln w="9525">
            <a:noFill/>
            <a:miter lim="800000"/>
            <a:headEnd/>
            <a:tailEnd/>
          </a:ln>
        </p:spPr>
      </p:pic>
      <p:pic>
        <p:nvPicPr>
          <p:cNvPr id="1028" name="Picture 4"/>
          <p:cNvPicPr>
            <a:picLocks noChangeAspect="1" noChangeArrowheads="1"/>
          </p:cNvPicPr>
          <p:nvPr/>
        </p:nvPicPr>
        <p:blipFill>
          <a:blip r:embed="rId4" cstate="print"/>
          <a:srcRect/>
          <a:stretch>
            <a:fillRect/>
          </a:stretch>
        </p:blipFill>
        <p:spPr bwMode="auto">
          <a:xfrm>
            <a:off x="2286000" y="5943600"/>
            <a:ext cx="2144110" cy="609600"/>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State space model </a:t>
            </a:r>
            <a:endParaRPr lang="en-US" dirty="0"/>
          </a:p>
        </p:txBody>
      </p:sp>
      <p:sp>
        <p:nvSpPr>
          <p:cNvPr id="3" name="Content Placeholder 2"/>
          <p:cNvSpPr>
            <a:spLocks noGrp="1"/>
          </p:cNvSpPr>
          <p:nvPr>
            <p:ph idx="1"/>
          </p:nvPr>
        </p:nvSpPr>
        <p:spPr/>
        <p:txBody>
          <a:bodyPr/>
          <a:lstStyle/>
          <a:p>
            <a:r>
              <a:rPr lang="en-US" dirty="0" smtClean="0"/>
              <a:t>In the above representation </a:t>
            </a:r>
          </a:p>
          <a:p>
            <a:pPr lvl="1"/>
            <a:r>
              <a:rPr lang="en-US" dirty="0" smtClean="0"/>
              <a:t>X is n dimensional state vector </a:t>
            </a:r>
          </a:p>
          <a:p>
            <a:pPr lvl="1"/>
            <a:r>
              <a:rPr lang="en-US" dirty="0" smtClean="0"/>
              <a:t>Y is p dimensional output vector </a:t>
            </a:r>
          </a:p>
          <a:p>
            <a:pPr lvl="1"/>
            <a:r>
              <a:rPr lang="en-US" dirty="0" smtClean="0"/>
              <a:t>U is m dimensional input vector </a:t>
            </a:r>
          </a:p>
          <a:p>
            <a:pPr lvl="1"/>
            <a:r>
              <a:rPr lang="en-US" dirty="0" smtClean="0"/>
              <a:t>A is n by n dimensional state matrix </a:t>
            </a:r>
          </a:p>
          <a:p>
            <a:pPr lvl="1"/>
            <a:r>
              <a:rPr lang="en-US" dirty="0" smtClean="0"/>
              <a:t>B is n by m dimensional input matrix </a:t>
            </a:r>
          </a:p>
          <a:p>
            <a:pPr lvl="1"/>
            <a:r>
              <a:rPr lang="en-US" dirty="0" smtClean="0"/>
              <a:t>C is p by n dimensional output matrix </a:t>
            </a:r>
          </a:p>
          <a:p>
            <a:pPr lvl="1"/>
            <a:r>
              <a:rPr lang="en-US" dirty="0" smtClean="0"/>
              <a:t>D is p by m dimensional matrix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of a linear system </a:t>
            </a:r>
            <a:endParaRPr lang="en-US" dirty="0"/>
          </a:p>
        </p:txBody>
      </p:sp>
      <p:sp>
        <p:nvSpPr>
          <p:cNvPr id="3" name="Content Placeholder 2"/>
          <p:cNvSpPr>
            <a:spLocks noGrp="1"/>
          </p:cNvSpPr>
          <p:nvPr>
            <p:ph idx="1"/>
          </p:nvPr>
        </p:nvSpPr>
        <p:spPr/>
        <p:txBody>
          <a:bodyPr/>
          <a:lstStyle/>
          <a:p>
            <a:r>
              <a:rPr lang="en-US" dirty="0" smtClean="0"/>
              <a:t>Write down the state and output equation for the spring mass damper system below </a:t>
            </a:r>
            <a:endParaRPr lang="en-US" dirty="0"/>
          </a:p>
        </p:txBody>
      </p:sp>
      <p:pic>
        <p:nvPicPr>
          <p:cNvPr id="2050" name="Picture 2"/>
          <p:cNvPicPr>
            <a:picLocks noChangeAspect="1" noChangeArrowheads="1"/>
          </p:cNvPicPr>
          <p:nvPr/>
        </p:nvPicPr>
        <p:blipFill>
          <a:blip r:embed="rId2" cstate="print"/>
          <a:srcRect/>
          <a:stretch>
            <a:fillRect/>
          </a:stretch>
        </p:blipFill>
        <p:spPr bwMode="auto">
          <a:xfrm>
            <a:off x="1676400" y="3048000"/>
            <a:ext cx="3057525" cy="2790825"/>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 </a:t>
            </a:r>
            <a:endParaRPr lang="en-US" dirty="0"/>
          </a:p>
        </p:txBody>
      </p:sp>
      <p:sp>
        <p:nvSpPr>
          <p:cNvPr id="3" name="Content Placeholder 2"/>
          <p:cNvSpPr>
            <a:spLocks noGrp="1"/>
          </p:cNvSpPr>
          <p:nvPr>
            <p:ph idx="1"/>
          </p:nvPr>
        </p:nvSpPr>
        <p:spPr/>
        <p:txBody>
          <a:bodyPr/>
          <a:lstStyle/>
          <a:p>
            <a:r>
              <a:rPr lang="en-US" dirty="0" smtClean="0"/>
              <a:t>Let the state variables be the displacement and the velocity of the mass </a:t>
            </a:r>
          </a:p>
          <a:p>
            <a:r>
              <a:rPr lang="en-US" dirty="0" smtClean="0"/>
              <a:t>States </a:t>
            </a:r>
          </a:p>
          <a:p>
            <a:pPr lvl="1"/>
            <a:r>
              <a:rPr lang="en-US" dirty="0" smtClean="0"/>
              <a:t>X1=y </a:t>
            </a:r>
          </a:p>
          <a:p>
            <a:pPr lvl="1"/>
            <a:r>
              <a:rPr lang="en-US" dirty="0" smtClean="0"/>
              <a:t>X2=</a:t>
            </a:r>
            <a:r>
              <a:rPr lang="en-US" dirty="0" err="1" smtClean="0"/>
              <a:t>dy</a:t>
            </a:r>
            <a:r>
              <a:rPr lang="en-US" dirty="0" smtClean="0"/>
              <a:t>/</a:t>
            </a:r>
            <a:r>
              <a:rPr lang="en-US" dirty="0" err="1" smtClean="0"/>
              <a:t>dt</a:t>
            </a:r>
            <a:endParaRPr lang="en-US" dirty="0" smtClean="0"/>
          </a:p>
          <a:p>
            <a:r>
              <a:rPr lang="en-US" dirty="0" smtClean="0"/>
              <a:t>Output </a:t>
            </a:r>
          </a:p>
          <a:p>
            <a:pPr lvl="1"/>
            <a:r>
              <a:rPr lang="en-US" dirty="0" smtClean="0"/>
              <a:t>The displacement y </a:t>
            </a:r>
            <a:endParaRPr lang="en-US" dirty="0"/>
          </a:p>
          <a:p>
            <a:r>
              <a:rPr lang="en-US" dirty="0" smtClean="0"/>
              <a:t>Input variable u is the pressure input p(t)</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1009</TotalTime>
  <Words>1419</Words>
  <Application>Microsoft Office PowerPoint</Application>
  <PresentationFormat>On-screen Show (4:3)</PresentationFormat>
  <Paragraphs>205</Paragraphs>
  <Slides>39</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39</vt:i4>
      </vt:variant>
    </vt:vector>
  </HeadingPairs>
  <TitlesOfParts>
    <vt:vector size="41" baseType="lpstr">
      <vt:lpstr>Office Theme</vt:lpstr>
      <vt:lpstr>Equation</vt:lpstr>
      <vt:lpstr>Chapter 2</vt:lpstr>
      <vt:lpstr>Contents </vt:lpstr>
      <vt:lpstr>Model of a plant</vt:lpstr>
      <vt:lpstr>State space model </vt:lpstr>
      <vt:lpstr>State space model</vt:lpstr>
      <vt:lpstr>State space method </vt:lpstr>
      <vt:lpstr>State space model </vt:lpstr>
      <vt:lpstr>Example of a linear system </vt:lpstr>
      <vt:lpstr>Solution </vt:lpstr>
      <vt:lpstr>Solution contd…</vt:lpstr>
      <vt:lpstr>Solution contd…</vt:lpstr>
      <vt:lpstr>Exercise </vt:lpstr>
      <vt:lpstr>State space model </vt:lpstr>
      <vt:lpstr>Input –output method </vt:lpstr>
      <vt:lpstr>Input-output method contd…</vt:lpstr>
      <vt:lpstr>Example: A double cart inverted pendulum system</vt:lpstr>
      <vt:lpstr>Parametric model </vt:lpstr>
      <vt:lpstr>Parametric model contd…</vt:lpstr>
      <vt:lpstr>Plant parametric model </vt:lpstr>
      <vt:lpstr>Plant parameterization </vt:lpstr>
      <vt:lpstr>Plant parametric model</vt:lpstr>
      <vt:lpstr>Parametric model contd…</vt:lpstr>
      <vt:lpstr>Stability </vt:lpstr>
      <vt:lpstr>Common norms </vt:lpstr>
      <vt:lpstr>Example for norm</vt:lpstr>
      <vt:lpstr>Norm for functions </vt:lpstr>
      <vt:lpstr>Input-output stability </vt:lpstr>
      <vt:lpstr>Lyapunov stability </vt:lpstr>
      <vt:lpstr>Lyapunov stability </vt:lpstr>
      <vt:lpstr>Lyapunov stability </vt:lpstr>
      <vt:lpstr>Lyapunov direct method </vt:lpstr>
      <vt:lpstr>Lyapunov direct method </vt:lpstr>
      <vt:lpstr>Gain scheduling controller</vt:lpstr>
      <vt:lpstr>Slide 34</vt:lpstr>
      <vt:lpstr>Slide 35</vt:lpstr>
      <vt:lpstr>Slide 36</vt:lpstr>
      <vt:lpstr>Design of gain scheduling controllers</vt:lpstr>
      <vt:lpstr>Design of gain scheduling controllers  </vt:lpstr>
      <vt:lpstr>Slide 39</vt:lpstr>
    </vt:vector>
  </TitlesOfParts>
  <Company>kale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2</dc:title>
  <dc:creator>yegile</dc:creator>
  <cp:lastModifiedBy>user</cp:lastModifiedBy>
  <cp:revision>15</cp:revision>
  <dcterms:created xsi:type="dcterms:W3CDTF">2012-04-09T11:26:33Z</dcterms:created>
  <dcterms:modified xsi:type="dcterms:W3CDTF">2018-03-21T01:01:02Z</dcterms:modified>
</cp:coreProperties>
</file>