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7" r:id="rId5"/>
    <p:sldId id="288" r:id="rId6"/>
    <p:sldId id="295" r:id="rId7"/>
    <p:sldId id="289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290" r:id="rId17"/>
    <p:sldId id="291" r:id="rId18"/>
    <p:sldId id="292" r:id="rId19"/>
    <p:sldId id="293" r:id="rId20"/>
    <p:sldId id="29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305E1-B940-451C-822C-0458CFB9D5D8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65042-3656-44A7-B656-6224E359F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Nonlinear System analysis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Equilibrium points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system given by</a:t>
            </a:r>
          </a:p>
          <a:p>
            <a:endParaRPr lang="en-US" dirty="0"/>
          </a:p>
          <a:p>
            <a:r>
              <a:rPr lang="en-US" dirty="0" smtClean="0"/>
              <a:t>Determine the equilibrium points 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0"/>
            <a:ext cx="18192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276600"/>
            <a:ext cx="3368588" cy="335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05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Equilibrium points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Equilibrium points are also known as singular points</a:t>
            </a:r>
          </a:p>
          <a:p>
            <a:pPr lvl="1"/>
            <a:r>
              <a:rPr lang="en-US" dirty="0" smtClean="0"/>
              <a:t>The slope of the phase portrait at the equilibrium points is indeterminate</a:t>
            </a:r>
          </a:p>
          <a:p>
            <a:pPr algn="just"/>
            <a:r>
              <a:rPr lang="en-US" dirty="0" smtClean="0"/>
              <a:t>Stability is completely determined by the nature of the singular points for linear system but for nonlinear system limit cycle should also be considered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7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plane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portrait may have symmetry about the origin or about x1 or x2 axes </a:t>
            </a:r>
          </a:p>
          <a:p>
            <a:r>
              <a:rPr lang="en-US" dirty="0" smtClean="0"/>
              <a:t>Methods used </a:t>
            </a:r>
          </a:p>
          <a:p>
            <a:pPr lvl="1"/>
            <a:r>
              <a:rPr lang="en-US" dirty="0" smtClean="0"/>
              <a:t>Method of analytical solutions </a:t>
            </a:r>
          </a:p>
          <a:p>
            <a:pPr lvl="1"/>
            <a:r>
              <a:rPr lang="en-US" dirty="0" smtClean="0"/>
              <a:t>Method of isocline </a:t>
            </a:r>
          </a:p>
          <a:p>
            <a:pPr lvl="1"/>
            <a:r>
              <a:rPr lang="en-US" dirty="0" smtClean="0"/>
              <a:t>Delta method </a:t>
            </a:r>
          </a:p>
          <a:p>
            <a:pPr lvl="1"/>
            <a:r>
              <a:rPr lang="en-US" dirty="0" smtClean="0"/>
              <a:t>Pell’s method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8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portrait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Analytical method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is solving the differential equation for x1 and x2 and then eliminating the time variable </a:t>
            </a:r>
          </a:p>
          <a:p>
            <a:pPr lvl="1" algn="just"/>
            <a:r>
              <a:rPr lang="en-US" dirty="0" smtClean="0"/>
              <a:t>Directly solving the ration of dx2/dx1 and generating the equation relating x2 to x1</a:t>
            </a:r>
          </a:p>
          <a:p>
            <a:pPr lvl="1" algn="just"/>
            <a:r>
              <a:rPr lang="en-US" dirty="0" smtClean="0"/>
              <a:t>Consider the example below </a:t>
            </a:r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520065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072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plane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system dynamics and the control signal is given by </a:t>
            </a:r>
          </a:p>
          <a:p>
            <a:endParaRPr lang="en-US" dirty="0"/>
          </a:p>
          <a:p>
            <a:r>
              <a:rPr lang="en-US" dirty="0" smtClean="0"/>
              <a:t>Solving the dynamic equation analytically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496" y="2714625"/>
            <a:ext cx="18669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673" y="2514600"/>
            <a:ext cx="51435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382" y="3900055"/>
            <a:ext cx="11715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231" y="4319155"/>
            <a:ext cx="12858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843771"/>
            <a:ext cx="2424112" cy="236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42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plane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of isocline </a:t>
            </a:r>
          </a:p>
          <a:p>
            <a:pPr lvl="1"/>
            <a:r>
              <a:rPr lang="en-US" dirty="0" smtClean="0"/>
              <a:t>Isocline is the locus of points with the same slope </a:t>
            </a:r>
          </a:p>
          <a:p>
            <a:r>
              <a:rPr lang="en-US" dirty="0" smtClean="0"/>
              <a:t>Consider the following system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Then the isocline equation is 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276600"/>
            <a:ext cx="17907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181600"/>
            <a:ext cx="204787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237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plane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smtClean="0"/>
              <a:t>Determine the phase plane trajectory for Van der Pol’s  equation </a:t>
            </a:r>
            <a:r>
              <a:rPr lang="en-US" dirty="0" smtClean="0"/>
              <a:t>using </a:t>
            </a:r>
            <a:r>
              <a:rPr lang="en-US" dirty="0" smtClean="0"/>
              <a:t>isocline method and </a:t>
            </a:r>
            <a:r>
              <a:rPr lang="en-US" dirty="0" smtClean="0"/>
              <a:t>computer program.</a:t>
            </a:r>
          </a:p>
          <a:p>
            <a:r>
              <a:rPr lang="en-US" dirty="0" smtClean="0"/>
              <a:t>Compare </a:t>
            </a:r>
            <a:r>
              <a:rPr lang="en-US" smtClean="0"/>
              <a:t>your results 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1363" y="3581400"/>
            <a:ext cx="2476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189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Describing function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This is a method which consists of replacing a nonlinear element with in a system by an equivalent linear time invariant system which gives the best approximation of the nonlinear system </a:t>
            </a:r>
          </a:p>
          <a:p>
            <a:pPr algn="just"/>
            <a:r>
              <a:rPr lang="en-US" dirty="0" smtClean="0"/>
              <a:t>In replacing the nonlinear element with linear one we use various approximations</a:t>
            </a:r>
          </a:p>
          <a:p>
            <a:pPr lvl="1" algn="just"/>
            <a:r>
              <a:rPr lang="en-US" dirty="0" smtClean="0"/>
              <a:t>Optimal quasi linearization  </a:t>
            </a:r>
          </a:p>
          <a:p>
            <a:pPr lvl="2" algn="just"/>
            <a:r>
              <a:rPr lang="en-US" dirty="0" smtClean="0"/>
              <a:t>Where a nonlinear system N is approximated by a linear system H and the approximation is measured by an error criteria given as  </a:t>
            </a:r>
          </a:p>
          <a:p>
            <a:pPr lvl="2" algn="just"/>
            <a:endParaRPr lang="en-US" dirty="0" smtClean="0"/>
          </a:p>
          <a:p>
            <a:pPr lvl="2" algn="just"/>
            <a:endParaRPr lang="en-US" dirty="0" smtClean="0"/>
          </a:p>
          <a:p>
            <a:pPr lvl="2" algn="just"/>
            <a:r>
              <a:rPr lang="en-US" dirty="0" smtClean="0"/>
              <a:t>Where the integral is integral of difference of impulse responses and r is a reference input </a:t>
            </a:r>
            <a:endParaRPr 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4800600"/>
            <a:ext cx="32385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38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Describing function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reference input usually taken is sinusoidal input </a:t>
            </a:r>
          </a:p>
          <a:p>
            <a:endParaRPr lang="en-US" dirty="0" smtClean="0"/>
          </a:p>
          <a:p>
            <a:r>
              <a:rPr lang="en-US" dirty="0" smtClean="0"/>
              <a:t>For such an input the nonlinear system output will have transient part and steady state part </a:t>
            </a:r>
          </a:p>
          <a:p>
            <a:pPr lvl="1"/>
            <a:r>
              <a:rPr lang="en-US" dirty="0" smtClean="0"/>
              <a:t>Transient part is decaying </a:t>
            </a:r>
          </a:p>
          <a:p>
            <a:pPr lvl="1"/>
            <a:r>
              <a:rPr lang="en-US" dirty="0" smtClean="0"/>
              <a:t>Steady state part is periodic </a:t>
            </a:r>
          </a:p>
          <a:p>
            <a:pPr algn="just"/>
            <a:r>
              <a:rPr lang="en-US" dirty="0" smtClean="0"/>
              <a:t>In optimal quasi linearization, we try to find a linear system which can have a similar steady state part to the first harmonic of the steady state part of the nonlinear system output for the input r(t) </a:t>
            </a:r>
          </a:p>
          <a:p>
            <a:pPr algn="just"/>
            <a:r>
              <a:rPr lang="en-US" dirty="0" smtClean="0"/>
              <a:t>If we assume the first harmonic of the steady state output of the nonlinear system to be given by 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Then the optimal quasi linearization of the nonlinear system is given by a linear system whose frequency response is given by </a:t>
            </a:r>
          </a:p>
          <a:p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295400"/>
            <a:ext cx="184354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181600"/>
            <a:ext cx="242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6276975"/>
            <a:ext cx="1562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61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Describing function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r>
              <a:rPr lang="en-US" dirty="0" smtClean="0"/>
              <a:t>Describing function </a:t>
            </a:r>
          </a:p>
          <a:p>
            <a:pPr lvl="1" algn="just"/>
            <a:r>
              <a:rPr lang="en-US" dirty="0" smtClean="0"/>
              <a:t>By definition the describing function of a nonlinear system N is given by </a:t>
            </a:r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Where 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Is the first harmonic of the steady state output of the nonlinear system and a is the amplitude of the sinusoidal input r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514600"/>
            <a:ext cx="27622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4038600"/>
            <a:ext cx="24479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602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Order Systems </a:t>
            </a:r>
          </a:p>
          <a:p>
            <a:r>
              <a:rPr lang="en-US" dirty="0" smtClean="0"/>
              <a:t>Phase plane analysis </a:t>
            </a:r>
          </a:p>
          <a:p>
            <a:r>
              <a:rPr lang="en-US" dirty="0" smtClean="0"/>
              <a:t>Describing function method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function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sign nonlinear function given as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describing function of this nonlinearity is then</a:t>
            </a:r>
          </a:p>
          <a:p>
            <a:pPr lvl="1" algn="just"/>
            <a:r>
              <a:rPr lang="en-US" dirty="0" smtClean="0"/>
              <a:t>Output of the nonlinear system for sinusoidal input is square wave whose first harmonic is 4/pi  </a:t>
            </a:r>
            <a:endParaRPr lang="en-US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133600"/>
            <a:ext cx="29622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4495800"/>
            <a:ext cx="933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236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order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nonlinear system described by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A usual analysis method for such system is a plot of x1 </a:t>
            </a:r>
            <a:r>
              <a:rPr lang="en-US" dirty="0" err="1" smtClean="0"/>
              <a:t>vs</a:t>
            </a:r>
            <a:r>
              <a:rPr lang="en-US" dirty="0" smtClean="0"/>
              <a:t> x2 which is called state plane plot or state plane trajectory </a:t>
            </a:r>
          </a:p>
          <a:p>
            <a:r>
              <a:rPr lang="en-US" dirty="0" smtClean="0"/>
              <a:t>A special case of such systems is when  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362200"/>
            <a:ext cx="480677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4953000"/>
            <a:ext cx="155448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565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of nonlinear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Existence of solution </a:t>
            </a:r>
          </a:p>
          <a:p>
            <a:pPr lvl="1" algn="just"/>
            <a:r>
              <a:rPr lang="en-US" dirty="0" smtClean="0"/>
              <a:t>In linear systems, a solution to the system differential equation always exists and is unique</a:t>
            </a:r>
          </a:p>
          <a:p>
            <a:pPr lvl="1" algn="just"/>
            <a:r>
              <a:rPr lang="en-US" dirty="0" smtClean="0"/>
              <a:t>However in nonlinear systems, solution may not exist or may not be unique </a:t>
            </a:r>
          </a:p>
          <a:p>
            <a:pPr lvl="1" algn="just"/>
            <a:r>
              <a:rPr lang="en-US" dirty="0" smtClean="0"/>
              <a:t>To guarantee the existence and uniqueness of solution, conditions must be satisfied</a:t>
            </a:r>
          </a:p>
          <a:p>
            <a:pPr lvl="1" algn="just"/>
            <a:r>
              <a:rPr lang="en-US" dirty="0" smtClean="0"/>
              <a:t>For a nonlinear system differential given by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Two conditions for global existence are:  </a:t>
            </a:r>
          </a:p>
          <a:p>
            <a:pPr lvl="1" algn="just"/>
            <a:endParaRPr lang="en-US" dirty="0" smtClean="0"/>
          </a:p>
          <a:p>
            <a:pPr lvl="2" algn="just"/>
            <a:endParaRPr lang="en-US" dirty="0" smtClean="0"/>
          </a:p>
          <a:p>
            <a:pPr lvl="2" algn="just"/>
            <a:r>
              <a:rPr lang="en-US" dirty="0" smtClean="0"/>
              <a:t>Where </a:t>
            </a:r>
            <a:r>
              <a:rPr lang="en-US" dirty="0" err="1" smtClean="0"/>
              <a:t>k</a:t>
            </a:r>
            <a:r>
              <a:rPr lang="en-US" sz="1400" dirty="0" err="1" smtClean="0"/>
              <a:t>T</a:t>
            </a:r>
            <a:r>
              <a:rPr lang="en-US" dirty="0" smtClean="0"/>
              <a:t> and </a:t>
            </a:r>
            <a:r>
              <a:rPr lang="en-US" dirty="0" err="1" smtClean="0"/>
              <a:t>h</a:t>
            </a:r>
            <a:r>
              <a:rPr lang="en-US" sz="1600" dirty="0" err="1" smtClean="0"/>
              <a:t>T</a:t>
            </a:r>
            <a:r>
              <a:rPr lang="en-US" dirty="0" smtClean="0"/>
              <a:t> are constants 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495800"/>
            <a:ext cx="26670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5334000"/>
            <a:ext cx="45339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5791200"/>
            <a:ext cx="22288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712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of nonlinear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r>
              <a:rPr lang="en-US" dirty="0" smtClean="0"/>
              <a:t>The above condition is called global </a:t>
            </a:r>
            <a:r>
              <a:rPr lang="en-US" dirty="0" err="1" smtClean="0"/>
              <a:t>Lipschitz</a:t>
            </a:r>
            <a:r>
              <a:rPr lang="en-US" dirty="0" smtClean="0"/>
              <a:t> condition</a:t>
            </a:r>
          </a:p>
          <a:p>
            <a:pPr algn="just"/>
            <a:r>
              <a:rPr lang="en-US" dirty="0" smtClean="0"/>
              <a:t>Example: check if the following nonlinear system satisfies global </a:t>
            </a:r>
            <a:r>
              <a:rPr lang="en-US" dirty="0" err="1" smtClean="0"/>
              <a:t>Lipschitz</a:t>
            </a:r>
            <a:r>
              <a:rPr lang="en-US" dirty="0" smtClean="0"/>
              <a:t> condition</a:t>
            </a:r>
          </a:p>
          <a:p>
            <a:pPr lvl="1" algn="just"/>
            <a:r>
              <a:rPr lang="en-US" dirty="0" smtClean="0"/>
              <a:t>A)    </a:t>
            </a:r>
          </a:p>
          <a:p>
            <a:pPr lvl="1" algn="just"/>
            <a:r>
              <a:rPr lang="en-US" dirty="0" smtClean="0"/>
              <a:t>B)</a:t>
            </a:r>
          </a:p>
          <a:p>
            <a:pPr algn="just"/>
            <a:r>
              <a:rPr lang="en-US" dirty="0" smtClean="0"/>
              <a:t>Two important analysis methods are</a:t>
            </a:r>
          </a:p>
          <a:p>
            <a:pPr lvl="1" algn="just"/>
            <a:r>
              <a:rPr lang="en-US" dirty="0" smtClean="0"/>
              <a:t>Phase plane analysis </a:t>
            </a:r>
          </a:p>
          <a:p>
            <a:pPr lvl="1" algn="just"/>
            <a:r>
              <a:rPr lang="en-US" dirty="0" smtClean="0"/>
              <a:t>Describing function method    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200400"/>
            <a:ext cx="24765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733800"/>
            <a:ext cx="30575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358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plane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Is study of a second order system using graphical method </a:t>
            </a:r>
          </a:p>
          <a:p>
            <a:pPr algn="just"/>
            <a:r>
              <a:rPr lang="en-US" dirty="0" smtClean="0"/>
              <a:t>Is a plot of motion trajectories corresponding to various initial conditions without solving the nonlinear system equations</a:t>
            </a:r>
          </a:p>
          <a:p>
            <a:pPr algn="just"/>
            <a:r>
              <a:rPr lang="en-US" dirty="0" smtClean="0"/>
              <a:t>Used to analyze stability and motion patterns of the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5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plane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This is used for second order systems of the form</a:t>
            </a:r>
          </a:p>
          <a:p>
            <a:endParaRPr lang="en-US" dirty="0" smtClean="0"/>
          </a:p>
          <a:p>
            <a:r>
              <a:rPr lang="en-US" dirty="0" smtClean="0"/>
              <a:t>For such systems, we choose two state variables x1 and x2 as</a:t>
            </a:r>
          </a:p>
          <a:p>
            <a:endParaRPr lang="en-US" dirty="0" smtClean="0"/>
          </a:p>
          <a:p>
            <a:r>
              <a:rPr lang="en-US" dirty="0" smtClean="0"/>
              <a:t>Then the state equation becomes </a:t>
            </a:r>
          </a:p>
          <a:p>
            <a:endParaRPr lang="en-US" dirty="0" smtClean="0"/>
          </a:p>
          <a:p>
            <a:r>
              <a:rPr lang="en-US" dirty="0" smtClean="0"/>
              <a:t>A plot of time variation of x2 versus x1 is known as phase plane plot or phase plane trajectory </a:t>
            </a:r>
          </a:p>
          <a:p>
            <a:pPr algn="just"/>
            <a:r>
              <a:rPr lang="en-US" dirty="0" smtClean="0"/>
              <a:t>The phase plane trajectory gives some picture on the stability of the nonlinear system under study   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295400"/>
            <a:ext cx="267062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667000"/>
            <a:ext cx="321564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733800"/>
            <a:ext cx="399448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946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plane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Consider the spring mass damper system shown below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667000"/>
            <a:ext cx="24955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724400"/>
            <a:ext cx="8286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257800"/>
            <a:ext cx="123825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713018"/>
            <a:ext cx="2371725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1351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Equilibrium points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Consider a nonlinear state space model given by </a:t>
            </a:r>
          </a:p>
          <a:p>
            <a:endParaRPr lang="en-US" dirty="0" smtClean="0"/>
          </a:p>
          <a:p>
            <a:r>
              <a:rPr lang="en-US" dirty="0" smtClean="0"/>
              <a:t>A vector x</a:t>
            </a:r>
            <a:r>
              <a:rPr lang="en-US" sz="2000" dirty="0" smtClean="0"/>
              <a:t>o is </a:t>
            </a:r>
            <a:r>
              <a:rPr lang="en-US" dirty="0" smtClean="0"/>
              <a:t>called an equilibrium if </a:t>
            </a:r>
          </a:p>
          <a:p>
            <a:endParaRPr lang="en-US" dirty="0" smtClean="0"/>
          </a:p>
          <a:p>
            <a:r>
              <a:rPr lang="en-US" dirty="0" smtClean="0"/>
              <a:t>This means when a system has an equilibrium point, </a:t>
            </a:r>
          </a:p>
          <a:p>
            <a:pPr lvl="1"/>
            <a:r>
              <a:rPr lang="en-US" dirty="0" smtClean="0"/>
              <a:t>the system moves to the equilibrium point from any initial condition</a:t>
            </a:r>
          </a:p>
          <a:p>
            <a:pPr lvl="1"/>
            <a:r>
              <a:rPr lang="en-US" dirty="0" smtClean="0"/>
              <a:t>The system remains at the equilibrium point if it starts from it </a:t>
            </a:r>
          </a:p>
          <a:p>
            <a:pPr algn="just"/>
            <a:r>
              <a:rPr lang="en-US" dirty="0" smtClean="0"/>
              <a:t>Equilibrium points are solutions of the differential equation</a:t>
            </a:r>
          </a:p>
          <a:p>
            <a:pPr algn="just"/>
            <a:r>
              <a:rPr lang="en-US" dirty="0" smtClean="0"/>
              <a:t>Each solution point determines an equilibrium point</a:t>
            </a: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143000"/>
            <a:ext cx="17240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1" y="1981200"/>
            <a:ext cx="1905000" cy="418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380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</TotalTime>
  <Words>821</Words>
  <Application>Microsoft Office PowerPoint</Application>
  <PresentationFormat>On-screen Show (4:3)</PresentationFormat>
  <Paragraphs>122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Chapter 2</vt:lpstr>
      <vt:lpstr>Contents </vt:lpstr>
      <vt:lpstr>Second order systems</vt:lpstr>
      <vt:lpstr>Analysis of nonlinear systems</vt:lpstr>
      <vt:lpstr>Analysis of nonlinear systems</vt:lpstr>
      <vt:lpstr>Phase plane analysis </vt:lpstr>
      <vt:lpstr>Phase plane analysis </vt:lpstr>
      <vt:lpstr>Phase plane analysis </vt:lpstr>
      <vt:lpstr>Equilibrium points </vt:lpstr>
      <vt:lpstr>Equilibrium points </vt:lpstr>
      <vt:lpstr>Equilibrium points </vt:lpstr>
      <vt:lpstr>Phase plane analysis</vt:lpstr>
      <vt:lpstr>Phase portrait analysis</vt:lpstr>
      <vt:lpstr>Phase plane analysis </vt:lpstr>
      <vt:lpstr>Phase plane analysis</vt:lpstr>
      <vt:lpstr>Phase plane analysis </vt:lpstr>
      <vt:lpstr>Describing function method </vt:lpstr>
      <vt:lpstr>Describing function method</vt:lpstr>
      <vt:lpstr>Describing function method</vt:lpstr>
      <vt:lpstr>Describing function method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creator>user</dc:creator>
  <cp:lastModifiedBy>Dereje</cp:lastModifiedBy>
  <cp:revision>21</cp:revision>
  <dcterms:created xsi:type="dcterms:W3CDTF">2015-08-14T12:53:45Z</dcterms:created>
  <dcterms:modified xsi:type="dcterms:W3CDTF">2019-05-07T07:06:32Z</dcterms:modified>
</cp:coreProperties>
</file>