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81" r:id="rId7"/>
    <p:sldId id="293" r:id="rId8"/>
    <p:sldId id="294" r:id="rId9"/>
    <p:sldId id="295" r:id="rId10"/>
    <p:sldId id="297" r:id="rId11"/>
    <p:sldId id="298" r:id="rId12"/>
    <p:sldId id="258" r:id="rId13"/>
    <p:sldId id="267" r:id="rId14"/>
    <p:sldId id="268" r:id="rId15"/>
    <p:sldId id="269" r:id="rId16"/>
    <p:sldId id="290" r:id="rId17"/>
    <p:sldId id="291" r:id="rId18"/>
    <p:sldId id="292"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FC6E8-AA20-4EF4-95B9-F0DCE6AADBB3}" type="datetimeFigureOut">
              <a:rPr lang="en-US" smtClean="0"/>
              <a:pPr/>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2AFA8-C935-4185-99A2-F240A7DA2D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FC6E8-AA20-4EF4-95B9-F0DCE6AADBB3}" type="datetimeFigureOut">
              <a:rPr lang="en-US" smtClean="0"/>
              <a:pPr/>
              <a:t>11/26/2019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2AFA8-C935-4185-99A2-F240A7DA2D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4.wmf"/><Relationship Id="rId5" Type="http://schemas.openxmlformats.org/officeDocument/2006/relationships/oleObject" Target="../embeddings/oleObject5.bin"/><Relationship Id="rId4" Type="http://schemas.openxmlformats.org/officeDocument/2006/relationships/image" Target="../media/image13.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5.wmf"/></Relationships>
</file>

<file path=ppt/slides/_rels/slide16.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image" Target="../media/image17.png"/><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a:t>
            </a:r>
            <a:endParaRPr lang="en-US" dirty="0"/>
          </a:p>
        </p:txBody>
      </p:sp>
      <p:sp>
        <p:nvSpPr>
          <p:cNvPr id="3" name="Subtitle 2"/>
          <p:cNvSpPr>
            <a:spLocks noGrp="1"/>
          </p:cNvSpPr>
          <p:nvPr>
            <p:ph type="subTitle" idx="1"/>
          </p:nvPr>
        </p:nvSpPr>
        <p:spPr/>
        <p:txBody>
          <a:bodyPr/>
          <a:lstStyle/>
          <a:p>
            <a:r>
              <a:rPr lang="en-US" dirty="0" smtClean="0"/>
              <a:t>Introduction to Nonlinear systems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Properties of nonlinear systems</a:t>
            </a:r>
            <a:endParaRPr lang="en-US" dirty="0"/>
          </a:p>
        </p:txBody>
      </p:sp>
      <p:sp>
        <p:nvSpPr>
          <p:cNvPr id="3" name="Content Placeholder 2"/>
          <p:cNvSpPr>
            <a:spLocks noGrp="1"/>
          </p:cNvSpPr>
          <p:nvPr>
            <p:ph idx="1"/>
          </p:nvPr>
        </p:nvSpPr>
        <p:spPr>
          <a:xfrm>
            <a:off x="457200" y="838200"/>
            <a:ext cx="8229600" cy="5867400"/>
          </a:xfrm>
        </p:spPr>
        <p:txBody>
          <a:bodyPr>
            <a:normAutofit lnSpcReduction="10000"/>
          </a:bodyPr>
          <a:lstStyle/>
          <a:p>
            <a:r>
              <a:rPr lang="en-US" dirty="0" smtClean="0"/>
              <a:t>Existence of solution </a:t>
            </a:r>
          </a:p>
          <a:p>
            <a:pPr lvl="1" algn="just"/>
            <a:r>
              <a:rPr lang="en-US" dirty="0" smtClean="0"/>
              <a:t>In linear systems, a solution to the system differential equation always exists and is unique</a:t>
            </a:r>
          </a:p>
          <a:p>
            <a:pPr lvl="1" algn="just"/>
            <a:r>
              <a:rPr lang="en-US" dirty="0" smtClean="0"/>
              <a:t>However in nonlinear systems, solution may not exist or may not be unique </a:t>
            </a:r>
          </a:p>
          <a:p>
            <a:pPr lvl="1" algn="just"/>
            <a:r>
              <a:rPr lang="en-US" dirty="0" smtClean="0"/>
              <a:t>To guarantee the existence and uniqueness of solution, conditions must be satisfied</a:t>
            </a:r>
          </a:p>
          <a:p>
            <a:pPr lvl="1" algn="just"/>
            <a:r>
              <a:rPr lang="en-US" dirty="0" smtClean="0"/>
              <a:t>For a nonlinear system differential given by</a:t>
            </a:r>
          </a:p>
          <a:p>
            <a:pPr lvl="1" algn="just"/>
            <a:endParaRPr lang="en-US" dirty="0" smtClean="0"/>
          </a:p>
          <a:p>
            <a:pPr lvl="1" algn="just"/>
            <a:r>
              <a:rPr lang="en-US" dirty="0" smtClean="0"/>
              <a:t>Two conditions for global existence are:  </a:t>
            </a:r>
          </a:p>
          <a:p>
            <a:pPr lvl="1" algn="just"/>
            <a:endParaRPr lang="en-US" dirty="0" smtClean="0"/>
          </a:p>
          <a:p>
            <a:pPr lvl="2" algn="just"/>
            <a:endParaRPr lang="en-US" dirty="0" smtClean="0"/>
          </a:p>
          <a:p>
            <a:pPr lvl="2" algn="just"/>
            <a:r>
              <a:rPr lang="en-US" dirty="0" smtClean="0"/>
              <a:t>Where </a:t>
            </a:r>
            <a:r>
              <a:rPr lang="en-US" dirty="0" err="1" smtClean="0"/>
              <a:t>k</a:t>
            </a:r>
            <a:r>
              <a:rPr lang="en-US" sz="1400" dirty="0" err="1" smtClean="0"/>
              <a:t>T</a:t>
            </a:r>
            <a:r>
              <a:rPr lang="en-US" dirty="0" smtClean="0"/>
              <a:t> and </a:t>
            </a:r>
            <a:r>
              <a:rPr lang="en-US" dirty="0" err="1" smtClean="0"/>
              <a:t>h</a:t>
            </a:r>
            <a:r>
              <a:rPr lang="en-US" sz="1600" dirty="0" err="1" smtClean="0"/>
              <a:t>T</a:t>
            </a:r>
            <a:r>
              <a:rPr lang="en-US" dirty="0" smtClean="0"/>
              <a:t> are constants </a:t>
            </a:r>
            <a:endParaRPr lang="en-US" dirty="0"/>
          </a:p>
        </p:txBody>
      </p:sp>
      <p:pic>
        <p:nvPicPr>
          <p:cNvPr id="27650" name="Picture 2"/>
          <p:cNvPicPr>
            <a:picLocks noChangeAspect="1" noChangeArrowheads="1"/>
          </p:cNvPicPr>
          <p:nvPr/>
        </p:nvPicPr>
        <p:blipFill>
          <a:blip r:embed="rId2" cstate="print"/>
          <a:srcRect/>
          <a:stretch>
            <a:fillRect/>
          </a:stretch>
        </p:blipFill>
        <p:spPr bwMode="auto">
          <a:xfrm>
            <a:off x="2667000" y="4495800"/>
            <a:ext cx="2667000" cy="371475"/>
          </a:xfrm>
          <a:prstGeom prst="rect">
            <a:avLst/>
          </a:prstGeom>
          <a:noFill/>
          <a:ln w="9525">
            <a:noFill/>
            <a:miter lim="800000"/>
            <a:headEnd/>
            <a:tailEnd/>
          </a:ln>
        </p:spPr>
      </p:pic>
      <p:pic>
        <p:nvPicPr>
          <p:cNvPr id="27651" name="Picture 3"/>
          <p:cNvPicPr>
            <a:picLocks noChangeAspect="1" noChangeArrowheads="1"/>
          </p:cNvPicPr>
          <p:nvPr/>
        </p:nvPicPr>
        <p:blipFill>
          <a:blip r:embed="rId3" cstate="print"/>
          <a:srcRect/>
          <a:stretch>
            <a:fillRect/>
          </a:stretch>
        </p:blipFill>
        <p:spPr bwMode="auto">
          <a:xfrm>
            <a:off x="2209800" y="5334000"/>
            <a:ext cx="4533900" cy="428625"/>
          </a:xfrm>
          <a:prstGeom prst="rect">
            <a:avLst/>
          </a:prstGeom>
          <a:noFill/>
          <a:ln w="9525">
            <a:noFill/>
            <a:miter lim="800000"/>
            <a:headEnd/>
            <a:tailEnd/>
          </a:ln>
        </p:spPr>
      </p:pic>
      <p:pic>
        <p:nvPicPr>
          <p:cNvPr id="27652" name="Picture 4"/>
          <p:cNvPicPr>
            <a:picLocks noChangeAspect="1" noChangeArrowheads="1"/>
          </p:cNvPicPr>
          <p:nvPr/>
        </p:nvPicPr>
        <p:blipFill>
          <a:blip r:embed="rId4" cstate="print"/>
          <a:srcRect/>
          <a:stretch>
            <a:fillRect/>
          </a:stretch>
        </p:blipFill>
        <p:spPr bwMode="auto">
          <a:xfrm>
            <a:off x="2286000" y="5791200"/>
            <a:ext cx="2228850" cy="333375"/>
          </a:xfrm>
          <a:prstGeom prst="rect">
            <a:avLst/>
          </a:prstGeom>
          <a:noFill/>
          <a:ln w="9525">
            <a:noFill/>
            <a:miter lim="800000"/>
            <a:headEnd/>
            <a:tailEnd/>
          </a:ln>
        </p:spPr>
      </p:pic>
    </p:spTree>
    <p:extLst>
      <p:ext uri="{BB962C8B-B14F-4D97-AF65-F5344CB8AC3E}">
        <p14:creationId xmlns:p14="http://schemas.microsoft.com/office/powerpoint/2010/main" val="3660085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Properties of nonlinear systems</a:t>
            </a:r>
            <a:endParaRPr lang="en-US" dirty="0"/>
          </a:p>
        </p:txBody>
      </p:sp>
      <p:sp>
        <p:nvSpPr>
          <p:cNvPr id="3" name="Content Placeholder 2"/>
          <p:cNvSpPr>
            <a:spLocks noGrp="1"/>
          </p:cNvSpPr>
          <p:nvPr>
            <p:ph idx="1"/>
          </p:nvPr>
        </p:nvSpPr>
        <p:spPr>
          <a:xfrm>
            <a:off x="457200" y="990600"/>
            <a:ext cx="8229600" cy="5638800"/>
          </a:xfrm>
        </p:spPr>
        <p:txBody>
          <a:bodyPr/>
          <a:lstStyle/>
          <a:p>
            <a:r>
              <a:rPr lang="en-US" dirty="0" smtClean="0"/>
              <a:t>The above condition is called global </a:t>
            </a:r>
            <a:r>
              <a:rPr lang="en-US" dirty="0" err="1" smtClean="0"/>
              <a:t>Lipschitz</a:t>
            </a:r>
            <a:r>
              <a:rPr lang="en-US" dirty="0" smtClean="0"/>
              <a:t> condition</a:t>
            </a:r>
          </a:p>
          <a:p>
            <a:pPr algn="just"/>
            <a:r>
              <a:rPr lang="en-US" dirty="0" smtClean="0"/>
              <a:t>Example: check if the following nonlinear system satisfies global </a:t>
            </a:r>
            <a:r>
              <a:rPr lang="en-US" dirty="0" err="1" smtClean="0"/>
              <a:t>Lipschitz</a:t>
            </a:r>
            <a:r>
              <a:rPr lang="en-US" dirty="0" smtClean="0"/>
              <a:t> condition</a:t>
            </a:r>
          </a:p>
          <a:p>
            <a:pPr lvl="1" algn="just"/>
            <a:r>
              <a:rPr lang="en-US" dirty="0" smtClean="0"/>
              <a:t>A)    </a:t>
            </a:r>
          </a:p>
          <a:p>
            <a:pPr lvl="1" algn="just"/>
            <a:r>
              <a:rPr lang="en-US" dirty="0" smtClean="0"/>
              <a:t>B)</a:t>
            </a:r>
          </a:p>
        </p:txBody>
      </p:sp>
      <p:pic>
        <p:nvPicPr>
          <p:cNvPr id="28674" name="Picture 2"/>
          <p:cNvPicPr>
            <a:picLocks noChangeAspect="1" noChangeArrowheads="1"/>
          </p:cNvPicPr>
          <p:nvPr/>
        </p:nvPicPr>
        <p:blipFill>
          <a:blip r:embed="rId2" cstate="print"/>
          <a:srcRect/>
          <a:stretch>
            <a:fillRect/>
          </a:stretch>
        </p:blipFill>
        <p:spPr bwMode="auto">
          <a:xfrm>
            <a:off x="1828800" y="3200400"/>
            <a:ext cx="2476500" cy="342900"/>
          </a:xfrm>
          <a:prstGeom prst="rect">
            <a:avLst/>
          </a:prstGeom>
          <a:noFill/>
          <a:ln w="9525">
            <a:noFill/>
            <a:miter lim="800000"/>
            <a:headEnd/>
            <a:tailEnd/>
          </a:ln>
        </p:spPr>
      </p:pic>
      <p:pic>
        <p:nvPicPr>
          <p:cNvPr id="28675" name="Picture 3"/>
          <p:cNvPicPr>
            <a:picLocks noChangeAspect="1" noChangeArrowheads="1"/>
          </p:cNvPicPr>
          <p:nvPr/>
        </p:nvPicPr>
        <p:blipFill>
          <a:blip r:embed="rId3" cstate="print"/>
          <a:srcRect/>
          <a:stretch>
            <a:fillRect/>
          </a:stretch>
        </p:blipFill>
        <p:spPr bwMode="auto">
          <a:xfrm>
            <a:off x="1828800" y="3733800"/>
            <a:ext cx="3057525" cy="352425"/>
          </a:xfrm>
          <a:prstGeom prst="rect">
            <a:avLst/>
          </a:prstGeom>
          <a:noFill/>
          <a:ln w="9525">
            <a:noFill/>
            <a:miter lim="800000"/>
            <a:headEnd/>
            <a:tailEnd/>
          </a:ln>
        </p:spPr>
      </p:pic>
    </p:spTree>
    <p:extLst>
      <p:ext uri="{BB962C8B-B14F-4D97-AF65-F5344CB8AC3E}">
        <p14:creationId xmlns:p14="http://schemas.microsoft.com/office/powerpoint/2010/main" val="1825996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Common Physical Nonlinearity</a:t>
            </a:r>
            <a:endParaRPr lang="en-US" dirty="0"/>
          </a:p>
        </p:txBody>
      </p:sp>
      <p:sp>
        <p:nvSpPr>
          <p:cNvPr id="3" name="Content Placeholder 2"/>
          <p:cNvSpPr>
            <a:spLocks noGrp="1"/>
          </p:cNvSpPr>
          <p:nvPr>
            <p:ph idx="1"/>
          </p:nvPr>
        </p:nvSpPr>
        <p:spPr>
          <a:xfrm>
            <a:off x="457200" y="990600"/>
            <a:ext cx="8229600" cy="5638800"/>
          </a:xfrm>
        </p:spPr>
        <p:txBody>
          <a:bodyPr>
            <a:normAutofit/>
          </a:bodyPr>
          <a:lstStyle/>
          <a:p>
            <a:r>
              <a:rPr lang="en-US" dirty="0" smtClean="0"/>
              <a:t>There are few common types of nonlinearity </a:t>
            </a:r>
          </a:p>
          <a:p>
            <a:pPr lvl="1"/>
            <a:r>
              <a:rPr lang="en-US" dirty="0" smtClean="0"/>
              <a:t>saturation, </a:t>
            </a:r>
          </a:p>
          <a:p>
            <a:pPr lvl="1"/>
            <a:r>
              <a:rPr lang="en-US" dirty="0" smtClean="0"/>
              <a:t>friction, </a:t>
            </a:r>
          </a:p>
          <a:p>
            <a:pPr lvl="1"/>
            <a:r>
              <a:rPr lang="en-US" dirty="0" smtClean="0"/>
              <a:t>backlash, </a:t>
            </a:r>
          </a:p>
          <a:p>
            <a:pPr lvl="1"/>
            <a:r>
              <a:rPr lang="en-US" dirty="0" smtClean="0"/>
              <a:t>dead zone, </a:t>
            </a:r>
          </a:p>
          <a:p>
            <a:pPr lvl="1"/>
            <a:r>
              <a:rPr lang="en-US" dirty="0" smtClean="0"/>
              <a:t>relay, </a:t>
            </a:r>
          </a:p>
          <a:p>
            <a:pPr lvl="1"/>
            <a:r>
              <a:rPr lang="en-US" dirty="0" smtClean="0"/>
              <a:t>multi variable nonlinearity</a:t>
            </a:r>
          </a:p>
          <a:p>
            <a:r>
              <a:rPr lang="en-US" dirty="0" smtClean="0"/>
              <a:t>Saturation nonlinearity </a:t>
            </a:r>
          </a:p>
          <a:p>
            <a:pPr lvl="1" algn="just"/>
            <a:r>
              <a:rPr lang="en-US" dirty="0" smtClean="0"/>
              <a:t>The Saturation nonlinearity imposes upper and lower bounds on output of a system, when the input signal is out of a given range.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Common Physical Nonlinearity</a:t>
            </a:r>
            <a:endParaRPr lang="en-US" dirty="0"/>
          </a:p>
        </p:txBody>
      </p:sp>
      <p:sp>
        <p:nvSpPr>
          <p:cNvPr id="3" name="Content Placeholder 2"/>
          <p:cNvSpPr>
            <a:spLocks noGrp="1"/>
          </p:cNvSpPr>
          <p:nvPr>
            <p:ph idx="1"/>
          </p:nvPr>
        </p:nvSpPr>
        <p:spPr>
          <a:xfrm>
            <a:off x="457200" y="1066800"/>
            <a:ext cx="8229600" cy="5562600"/>
          </a:xfrm>
        </p:spPr>
        <p:txBody>
          <a:bodyPr>
            <a:normAutofit lnSpcReduction="10000"/>
          </a:bodyPr>
          <a:lstStyle/>
          <a:p>
            <a:r>
              <a:rPr lang="en-US" dirty="0" smtClean="0"/>
              <a:t>Saturation nonlinearity</a:t>
            </a:r>
          </a:p>
          <a:p>
            <a:endParaRPr lang="en-US" dirty="0" smtClean="0"/>
          </a:p>
          <a:p>
            <a:endParaRPr lang="en-US" dirty="0" smtClean="0"/>
          </a:p>
          <a:p>
            <a:r>
              <a:rPr lang="en-US" dirty="0" smtClean="0"/>
              <a:t>Friction  </a:t>
            </a:r>
          </a:p>
          <a:p>
            <a:pPr lvl="1"/>
            <a:r>
              <a:rPr lang="en-US" dirty="0" smtClean="0"/>
              <a:t>There are two types of friction nonlinearity</a:t>
            </a:r>
          </a:p>
          <a:p>
            <a:pPr lvl="2"/>
            <a:r>
              <a:rPr lang="en-US" dirty="0" smtClean="0"/>
              <a:t>coulomb (static) friction </a:t>
            </a:r>
          </a:p>
          <a:p>
            <a:pPr lvl="2"/>
            <a:r>
              <a:rPr lang="en-US" dirty="0" smtClean="0"/>
              <a:t>viscous (dynamic) friction</a:t>
            </a:r>
          </a:p>
          <a:p>
            <a:pPr lvl="1" algn="just"/>
            <a:r>
              <a:rPr lang="en-US" dirty="0" smtClean="0"/>
              <a:t>Coulomb friction is a nonlinearity which introduces a discontinuity at zero input. </a:t>
            </a:r>
          </a:p>
          <a:p>
            <a:pPr lvl="1" algn="just"/>
            <a:r>
              <a:rPr lang="en-US" dirty="0" smtClean="0"/>
              <a:t>Viscous friction introduces a drag force proportional to the velocity of the input </a:t>
            </a:r>
            <a:endParaRPr lang="en-US" dirty="0"/>
          </a:p>
        </p:txBody>
      </p:sp>
      <p:graphicFrame>
        <p:nvGraphicFramePr>
          <p:cNvPr id="4" name="Object 3"/>
          <p:cNvGraphicFramePr>
            <a:graphicFrameLocks noChangeAspect="1"/>
          </p:cNvGraphicFramePr>
          <p:nvPr/>
        </p:nvGraphicFramePr>
        <p:xfrm>
          <a:off x="2122488" y="1676400"/>
          <a:ext cx="3702050" cy="1263650"/>
        </p:xfrm>
        <a:graphic>
          <a:graphicData uri="http://schemas.openxmlformats.org/presentationml/2006/ole">
            <mc:AlternateContent xmlns:mc="http://schemas.openxmlformats.org/markup-compatibility/2006">
              <mc:Choice xmlns:v="urn:schemas-microsoft-com:vml" Requires="v">
                <p:oleObj spid="_x0000_s5134" name="Equation" r:id="rId3" imgW="1600200" imgH="545760" progId="Equation.3">
                  <p:embed/>
                </p:oleObj>
              </mc:Choice>
              <mc:Fallback>
                <p:oleObj name="Equation" r:id="rId3" imgW="1600200" imgH="5457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2488" y="1676400"/>
                        <a:ext cx="3702050" cy="1263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159125" y="6172200"/>
          <a:ext cx="2743200" cy="457200"/>
        </p:xfrm>
        <a:graphic>
          <a:graphicData uri="http://schemas.openxmlformats.org/presentationml/2006/ole">
            <mc:AlternateContent xmlns:mc="http://schemas.openxmlformats.org/markup-compatibility/2006">
              <mc:Choice xmlns:v="urn:schemas-microsoft-com:vml" Requires="v">
                <p:oleObj spid="_x0000_s5135" name="Equation" r:id="rId5" imgW="1295280" imgH="215640" progId="Equation.3">
                  <p:embed/>
                </p:oleObj>
              </mc:Choice>
              <mc:Fallback>
                <p:oleObj name="Equation" r:id="rId5" imgW="129528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59125" y="6172200"/>
                        <a:ext cx="27432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Common Physical Nonlinearity</a:t>
            </a:r>
            <a:endParaRPr lang="en-US" dirty="0"/>
          </a:p>
        </p:txBody>
      </p:sp>
      <p:sp>
        <p:nvSpPr>
          <p:cNvPr id="3" name="Content Placeholder 2"/>
          <p:cNvSpPr>
            <a:spLocks noGrp="1"/>
          </p:cNvSpPr>
          <p:nvPr>
            <p:ph idx="1"/>
          </p:nvPr>
        </p:nvSpPr>
        <p:spPr>
          <a:xfrm>
            <a:off x="457200" y="990600"/>
            <a:ext cx="8229600" cy="5638800"/>
          </a:xfrm>
        </p:spPr>
        <p:txBody>
          <a:bodyPr>
            <a:normAutofit fontScale="85000" lnSpcReduction="20000"/>
          </a:bodyPr>
          <a:lstStyle/>
          <a:p>
            <a:r>
              <a:rPr lang="en-US" dirty="0" smtClean="0"/>
              <a:t>Backlash </a:t>
            </a:r>
          </a:p>
          <a:p>
            <a:pPr lvl="1" algn="just"/>
            <a:r>
              <a:rPr lang="en-US" dirty="0" smtClean="0"/>
              <a:t>The Backlash nonlinearity is a type where a change in input causes an equal change in output. However, when the input changes direction, an initial change in input has no effect on the output.</a:t>
            </a:r>
          </a:p>
          <a:p>
            <a:pPr lvl="1" algn="just"/>
            <a:r>
              <a:rPr lang="en-US" dirty="0" smtClean="0"/>
              <a:t>The amount of side-to-side play in the system is referred to as the dead band. </a:t>
            </a:r>
          </a:p>
          <a:p>
            <a:pPr lvl="1" algn="just"/>
            <a:r>
              <a:rPr lang="en-US" dirty="0" smtClean="0"/>
              <a:t>The dead band is centered about the output</a:t>
            </a:r>
          </a:p>
          <a:p>
            <a:pPr lvl="1" algn="just"/>
            <a:r>
              <a:rPr lang="en-US" dirty="0" smtClean="0"/>
              <a:t>An Example of backlash nonlinearity is the one which occurs in the meshing of two gears. The input and output are both shafts with a gear on one end, and the output shaft is driven by the input shaft. Extra space between the gear teeth introduces play. The width of this spacing is the Dead band width parameter. If the system is disengaged initially, the output (the position of the driven gear) is defined by the Initial output parameter</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Common Physical Nonlinearity</a:t>
            </a:r>
            <a:endParaRPr lang="en-US" dirty="0"/>
          </a:p>
        </p:txBody>
      </p:sp>
      <p:sp>
        <p:nvSpPr>
          <p:cNvPr id="3" name="Content Placeholder 2"/>
          <p:cNvSpPr>
            <a:spLocks noGrp="1"/>
          </p:cNvSpPr>
          <p:nvPr>
            <p:ph idx="1"/>
          </p:nvPr>
        </p:nvSpPr>
        <p:spPr>
          <a:xfrm>
            <a:off x="457200" y="1143000"/>
            <a:ext cx="8229600" cy="5562600"/>
          </a:xfrm>
        </p:spPr>
        <p:txBody>
          <a:bodyPr>
            <a:normAutofit fontScale="92500" lnSpcReduction="20000"/>
          </a:bodyPr>
          <a:lstStyle/>
          <a:p>
            <a:r>
              <a:rPr lang="en-US" dirty="0" smtClean="0"/>
              <a:t>Dead zone </a:t>
            </a:r>
          </a:p>
          <a:p>
            <a:pPr lvl="1" algn="just"/>
            <a:r>
              <a:rPr lang="en-US" dirty="0" smtClean="0"/>
              <a:t>This is a type of nonlinearity where the output remains zero until the input is greater than a certain amount. </a:t>
            </a:r>
          </a:p>
          <a:p>
            <a:pPr lvl="1" algn="just"/>
            <a:r>
              <a:rPr lang="en-US" dirty="0" smtClean="0"/>
              <a:t>This is mathematically expressed as  </a:t>
            </a:r>
          </a:p>
          <a:p>
            <a:pPr lvl="1" algn="just"/>
            <a:endParaRPr lang="en-US" dirty="0" smtClean="0"/>
          </a:p>
          <a:p>
            <a:pPr lvl="1" algn="just"/>
            <a:endParaRPr lang="en-US" dirty="0" smtClean="0"/>
          </a:p>
          <a:p>
            <a:pPr algn="just"/>
            <a:r>
              <a:rPr lang="en-US" dirty="0" smtClean="0"/>
              <a:t>Relay </a:t>
            </a:r>
          </a:p>
          <a:p>
            <a:pPr lvl="1" algn="just"/>
            <a:r>
              <a:rPr lang="en-US" dirty="0" smtClean="0"/>
              <a:t> this is a nonlinearity where the output remains zero until input is equal to a switch on point and above the switch on point the output becomes a positive constant but when the input decreases the output remains at the positive constant value until the input is below a switch off point which is less than the switch on point. </a:t>
            </a:r>
            <a:endParaRPr lang="en-US" dirty="0"/>
          </a:p>
        </p:txBody>
      </p:sp>
      <p:graphicFrame>
        <p:nvGraphicFramePr>
          <p:cNvPr id="4" name="Object 3"/>
          <p:cNvGraphicFramePr>
            <a:graphicFrameLocks noChangeAspect="1"/>
          </p:cNvGraphicFramePr>
          <p:nvPr/>
        </p:nvGraphicFramePr>
        <p:xfrm>
          <a:off x="3048000" y="2971800"/>
          <a:ext cx="1447800" cy="858864"/>
        </p:xfrm>
        <a:graphic>
          <a:graphicData uri="http://schemas.openxmlformats.org/presentationml/2006/ole">
            <mc:AlternateContent xmlns:mc="http://schemas.openxmlformats.org/markup-compatibility/2006">
              <mc:Choice xmlns:v="urn:schemas-microsoft-com:vml" Requires="v">
                <p:oleObj spid="_x0000_s6152" name="Equation" r:id="rId3" imgW="749160" imgH="444240" progId="Equation.3">
                  <p:embed/>
                </p:oleObj>
              </mc:Choice>
              <mc:Fallback>
                <p:oleObj name="Equation" r:id="rId3" imgW="74916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971800"/>
                        <a:ext cx="1447800" cy="8588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Example: nonlinear RLC</a:t>
            </a:r>
            <a:endParaRPr lang="en-US" dirty="0"/>
          </a:p>
        </p:txBody>
      </p:sp>
      <p:sp>
        <p:nvSpPr>
          <p:cNvPr id="3" name="Content Placeholder 2"/>
          <p:cNvSpPr>
            <a:spLocks noGrp="1"/>
          </p:cNvSpPr>
          <p:nvPr>
            <p:ph idx="1"/>
          </p:nvPr>
        </p:nvSpPr>
        <p:spPr>
          <a:xfrm>
            <a:off x="457200" y="838200"/>
            <a:ext cx="8229600" cy="5791200"/>
          </a:xfrm>
        </p:spPr>
        <p:txBody>
          <a:bodyPr/>
          <a:lstStyle/>
          <a:p>
            <a:pPr algn="just"/>
            <a:r>
              <a:rPr lang="en-US" dirty="0" smtClean="0"/>
              <a:t>Consider an RLC circuit where capacitor has property that its capacitance varies inversely with voltage</a:t>
            </a:r>
          </a:p>
          <a:p>
            <a:pPr algn="just"/>
            <a:endParaRPr lang="en-US" dirty="0" smtClean="0"/>
          </a:p>
          <a:p>
            <a:pPr algn="just"/>
            <a:endParaRPr lang="en-US" dirty="0" smtClean="0"/>
          </a:p>
          <a:p>
            <a:pPr algn="just"/>
            <a:endParaRPr lang="en-US" dirty="0" smtClean="0"/>
          </a:p>
          <a:p>
            <a:pPr algn="just"/>
            <a:r>
              <a:rPr lang="en-US" dirty="0" smtClean="0"/>
              <a:t>Determine the </a:t>
            </a:r>
            <a:r>
              <a:rPr lang="en-US" dirty="0" err="1" smtClean="0"/>
              <a:t>ss</a:t>
            </a:r>
            <a:r>
              <a:rPr lang="en-US" dirty="0" smtClean="0"/>
              <a:t> model of the system assuming capacitor voltage as output  </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2209800" y="2514600"/>
            <a:ext cx="3314700" cy="1400175"/>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3276600" y="1752600"/>
            <a:ext cx="1876425" cy="762000"/>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1981200" y="5257800"/>
            <a:ext cx="4181475" cy="838200"/>
          </a:xfrm>
          <a:prstGeom prst="rect">
            <a:avLst/>
          </a:prstGeom>
          <a:noFill/>
          <a:ln w="9525">
            <a:noFill/>
            <a:miter lim="800000"/>
            <a:headEnd/>
            <a:tailEnd/>
          </a:ln>
        </p:spPr>
      </p:pic>
      <p:pic>
        <p:nvPicPr>
          <p:cNvPr id="2052" name="Picture 4"/>
          <p:cNvPicPr>
            <a:picLocks noChangeAspect="1" noChangeArrowheads="1"/>
          </p:cNvPicPr>
          <p:nvPr/>
        </p:nvPicPr>
        <p:blipFill>
          <a:blip r:embed="rId6" cstate="print"/>
          <a:srcRect/>
          <a:stretch>
            <a:fillRect/>
          </a:stretch>
        </p:blipFill>
        <p:spPr bwMode="auto">
          <a:xfrm>
            <a:off x="2438400" y="6172200"/>
            <a:ext cx="2743200" cy="352425"/>
          </a:xfrm>
          <a:prstGeom prst="rect">
            <a:avLst/>
          </a:prstGeom>
          <a:noFill/>
          <a:ln w="9525">
            <a:noFill/>
            <a:miter lim="800000"/>
            <a:headEnd/>
            <a:tailEnd/>
          </a:ln>
        </p:spPr>
      </p:pic>
      <p:graphicFrame>
        <p:nvGraphicFramePr>
          <p:cNvPr id="8" name="Object 7"/>
          <p:cNvGraphicFramePr>
            <a:graphicFrameLocks noChangeAspect="1"/>
          </p:cNvGraphicFramePr>
          <p:nvPr/>
        </p:nvGraphicFramePr>
        <p:xfrm>
          <a:off x="1219200" y="5943600"/>
          <a:ext cx="914400" cy="685800"/>
        </p:xfrm>
        <a:graphic>
          <a:graphicData uri="http://schemas.openxmlformats.org/presentationml/2006/ole">
            <mc:AlternateContent xmlns:mc="http://schemas.openxmlformats.org/markup-compatibility/2006">
              <mc:Choice xmlns:v="urn:schemas-microsoft-com:vml" Requires="v">
                <p:oleObj spid="_x0000_s12291" name="Equation" r:id="rId7" imgW="507960" imgH="380880" progId="Equation.3">
                  <p:embed/>
                </p:oleObj>
              </mc:Choice>
              <mc:Fallback>
                <p:oleObj name="Equation" r:id="rId7" imgW="507960" imgH="380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19200" y="5943600"/>
                        <a:ext cx="9144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83407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563562"/>
          </a:xfrm>
        </p:spPr>
        <p:txBody>
          <a:bodyPr>
            <a:normAutofit fontScale="90000"/>
          </a:bodyPr>
          <a:lstStyle/>
          <a:p>
            <a:r>
              <a:rPr lang="en-US" dirty="0" smtClean="0"/>
              <a:t>Examples of nonlinear systems</a:t>
            </a:r>
            <a:endParaRPr lang="en-US" dirty="0"/>
          </a:p>
        </p:txBody>
      </p:sp>
      <p:sp>
        <p:nvSpPr>
          <p:cNvPr id="3" name="Content Placeholder 2"/>
          <p:cNvSpPr>
            <a:spLocks noGrp="1"/>
          </p:cNvSpPr>
          <p:nvPr>
            <p:ph idx="1"/>
          </p:nvPr>
        </p:nvSpPr>
        <p:spPr>
          <a:xfrm>
            <a:off x="457200" y="762000"/>
            <a:ext cx="8229600" cy="5867400"/>
          </a:xfrm>
        </p:spPr>
        <p:txBody>
          <a:bodyPr/>
          <a:lstStyle/>
          <a:p>
            <a:r>
              <a:rPr lang="en-US" dirty="0" smtClean="0"/>
              <a:t>Power system- steam turbine connected to infinite bus</a:t>
            </a:r>
          </a:p>
          <a:p>
            <a:endParaRPr lang="en-US" dirty="0" smtClean="0"/>
          </a:p>
          <a:p>
            <a:endParaRPr lang="en-US" dirty="0" smtClean="0"/>
          </a:p>
          <a:p>
            <a:endParaRPr lang="en-US" dirty="0" smtClean="0"/>
          </a:p>
          <a:p>
            <a:endParaRPr lang="en-US" dirty="0" smtClean="0"/>
          </a:p>
          <a:p>
            <a:r>
              <a:rPr lang="en-US" dirty="0" smtClean="0"/>
              <a:t>From Newton’s second law </a:t>
            </a:r>
          </a:p>
          <a:p>
            <a:endParaRPr lang="en-US" dirty="0" smtClean="0"/>
          </a:p>
          <a:p>
            <a:endParaRPr lang="en-US" dirty="0" smtClean="0"/>
          </a:p>
          <a:p>
            <a:r>
              <a:rPr lang="en-US" dirty="0" smtClean="0"/>
              <a:t>Taking electrical torque </a:t>
            </a:r>
          </a:p>
          <a:p>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2819400" y="1371600"/>
            <a:ext cx="5682692" cy="2909887"/>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2362200" y="4648200"/>
            <a:ext cx="2362199" cy="1385003"/>
          </a:xfrm>
          <a:prstGeom prst="rect">
            <a:avLst/>
          </a:prstGeom>
          <a:noFill/>
          <a:ln w="9525">
            <a:noFill/>
            <a:miter lim="800000"/>
            <a:headEnd/>
            <a:tailEnd/>
          </a:ln>
        </p:spPr>
      </p:pic>
      <p:pic>
        <p:nvPicPr>
          <p:cNvPr id="3076" name="Picture 4"/>
          <p:cNvPicPr>
            <a:picLocks noChangeAspect="1" noChangeArrowheads="1"/>
          </p:cNvPicPr>
          <p:nvPr/>
        </p:nvPicPr>
        <p:blipFill>
          <a:blip r:embed="rId4" cstate="print"/>
          <a:srcRect/>
          <a:stretch>
            <a:fillRect/>
          </a:stretch>
        </p:blipFill>
        <p:spPr bwMode="auto">
          <a:xfrm>
            <a:off x="5105400" y="5791200"/>
            <a:ext cx="2057400" cy="769500"/>
          </a:xfrm>
          <a:prstGeom prst="rect">
            <a:avLst/>
          </a:prstGeom>
          <a:noFill/>
          <a:ln w="9525">
            <a:noFill/>
            <a:miter lim="800000"/>
            <a:headEnd/>
            <a:tailEnd/>
          </a:ln>
        </p:spPr>
      </p:pic>
    </p:spTree>
    <p:extLst>
      <p:ext uri="{BB962C8B-B14F-4D97-AF65-F5344CB8AC3E}">
        <p14:creationId xmlns:p14="http://schemas.microsoft.com/office/powerpoint/2010/main" val="26247944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endParaRPr lang="en-US" dirty="0"/>
          </a:p>
        </p:txBody>
      </p:sp>
      <p:sp>
        <p:nvSpPr>
          <p:cNvPr id="3" name="Content Placeholder 2"/>
          <p:cNvSpPr>
            <a:spLocks noGrp="1"/>
          </p:cNvSpPr>
          <p:nvPr>
            <p:ph idx="1"/>
          </p:nvPr>
        </p:nvSpPr>
        <p:spPr/>
        <p:txBody>
          <a:bodyPr/>
          <a:lstStyle/>
          <a:p>
            <a:r>
              <a:rPr lang="en-US" dirty="0" smtClean="0"/>
              <a:t>Steam generator connected to infinite bus</a:t>
            </a:r>
          </a:p>
          <a:p>
            <a:endParaRPr lang="en-US" dirty="0" smtClean="0"/>
          </a:p>
          <a:p>
            <a:endParaRPr lang="en-US" dirty="0" smtClean="0"/>
          </a:p>
          <a:p>
            <a:r>
              <a:rPr lang="en-US" dirty="0" smtClean="0"/>
              <a:t>Where  </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2362200" y="2286000"/>
            <a:ext cx="3228975" cy="828675"/>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2286000" y="3733800"/>
            <a:ext cx="2505075" cy="923925"/>
          </a:xfrm>
          <a:prstGeom prst="rect">
            <a:avLst/>
          </a:prstGeom>
          <a:noFill/>
          <a:ln w="9525">
            <a:noFill/>
            <a:miter lim="800000"/>
            <a:headEnd/>
            <a:tailEnd/>
          </a:ln>
        </p:spPr>
      </p:pic>
    </p:spTree>
    <p:extLst>
      <p:ext uri="{BB962C8B-B14F-4D97-AF65-F5344CB8AC3E}">
        <p14:creationId xmlns:p14="http://schemas.microsoft.com/office/powerpoint/2010/main" val="4000884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a:t>
            </a:r>
            <a:endParaRPr lang="en-US" dirty="0"/>
          </a:p>
        </p:txBody>
      </p:sp>
      <p:sp>
        <p:nvSpPr>
          <p:cNvPr id="3" name="Content Placeholder 2"/>
          <p:cNvSpPr>
            <a:spLocks noGrp="1"/>
          </p:cNvSpPr>
          <p:nvPr>
            <p:ph idx="1"/>
          </p:nvPr>
        </p:nvSpPr>
        <p:spPr/>
        <p:txBody>
          <a:bodyPr/>
          <a:lstStyle/>
          <a:p>
            <a:pPr algn="just"/>
            <a:r>
              <a:rPr lang="en-US" dirty="0" smtClean="0"/>
              <a:t>Study the three examples given in </a:t>
            </a:r>
            <a:r>
              <a:rPr lang="en-US" dirty="0" err="1" smtClean="0"/>
              <a:t>Slotin</a:t>
            </a:r>
            <a:r>
              <a:rPr lang="en-US" dirty="0" smtClean="0"/>
              <a:t> in terms of the nonlinear system property </a:t>
            </a:r>
          </a:p>
          <a:p>
            <a:pPr algn="just"/>
            <a:r>
              <a:rPr lang="en-US" dirty="0" smtClean="0"/>
              <a:t>Study the system dynamics of any of the following nonlinear systems </a:t>
            </a:r>
          </a:p>
          <a:p>
            <a:pPr lvl="1" algn="just"/>
            <a:r>
              <a:rPr lang="en-US" dirty="0" smtClean="0"/>
              <a:t>Magnetic levitation system </a:t>
            </a:r>
          </a:p>
          <a:p>
            <a:pPr lvl="1" algn="just"/>
            <a:r>
              <a:rPr lang="en-US" dirty="0" smtClean="0"/>
              <a:t>3DOF robot manipulator </a:t>
            </a:r>
          </a:p>
          <a:p>
            <a:pPr lvl="1" algn="just"/>
            <a:r>
              <a:rPr lang="en-US" dirty="0" smtClean="0"/>
              <a:t>Space craft model  </a:t>
            </a:r>
            <a:endParaRPr lang="en-US" dirty="0"/>
          </a:p>
        </p:txBody>
      </p:sp>
    </p:spTree>
    <p:extLst>
      <p:ext uri="{BB962C8B-B14F-4D97-AF65-F5344CB8AC3E}">
        <p14:creationId xmlns:p14="http://schemas.microsoft.com/office/powerpoint/2010/main" val="9151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Nonlinear system definition</a:t>
            </a:r>
          </a:p>
          <a:p>
            <a:r>
              <a:rPr lang="en-US" dirty="0" smtClean="0"/>
              <a:t>Some important properties of nonlinear systems</a:t>
            </a:r>
          </a:p>
          <a:p>
            <a:pPr lvl="1"/>
            <a:r>
              <a:rPr lang="en-US" dirty="0" smtClean="0"/>
              <a:t>Response to sinusoidal signal </a:t>
            </a:r>
          </a:p>
          <a:p>
            <a:pPr lvl="1"/>
            <a:r>
              <a:rPr lang="en-US" dirty="0" smtClean="0"/>
              <a:t>Equilibrium points </a:t>
            </a:r>
          </a:p>
          <a:p>
            <a:pPr lvl="1"/>
            <a:r>
              <a:rPr lang="en-US" dirty="0" smtClean="0"/>
              <a:t>Limit cycle </a:t>
            </a:r>
          </a:p>
          <a:p>
            <a:pPr lvl="1"/>
            <a:r>
              <a:rPr lang="en-US" dirty="0" smtClean="0"/>
              <a:t>Bifurcation </a:t>
            </a:r>
          </a:p>
          <a:p>
            <a:pPr lvl="1"/>
            <a:r>
              <a:rPr lang="en-US" dirty="0" smtClean="0"/>
              <a:t>Chaos  </a:t>
            </a:r>
          </a:p>
          <a:p>
            <a:r>
              <a:rPr lang="en-US" dirty="0" smtClean="0"/>
              <a:t>Types of nonlinearity </a:t>
            </a:r>
          </a:p>
          <a:p>
            <a:r>
              <a:rPr lang="en-US" dirty="0" smtClean="0"/>
              <a:t>Examples of nonlinear systems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Nonlinear system definition and Relevance </a:t>
            </a:r>
            <a:endParaRPr lang="en-US" dirty="0"/>
          </a:p>
        </p:txBody>
      </p:sp>
      <p:sp>
        <p:nvSpPr>
          <p:cNvPr id="3" name="Content Placeholder 2"/>
          <p:cNvSpPr>
            <a:spLocks noGrp="1"/>
          </p:cNvSpPr>
          <p:nvPr>
            <p:ph idx="1"/>
          </p:nvPr>
        </p:nvSpPr>
        <p:spPr/>
        <p:txBody>
          <a:bodyPr>
            <a:normAutofit lnSpcReduction="10000"/>
          </a:bodyPr>
          <a:lstStyle/>
          <a:p>
            <a:r>
              <a:rPr lang="en-US" dirty="0" smtClean="0"/>
              <a:t>Nonlinear system</a:t>
            </a:r>
          </a:p>
          <a:p>
            <a:pPr lvl="1"/>
            <a:r>
              <a:rPr lang="en-US" dirty="0" smtClean="0"/>
              <a:t>System is said to be nonlinear when it is not linear</a:t>
            </a:r>
          </a:p>
          <a:p>
            <a:r>
              <a:rPr lang="en-US" dirty="0" smtClean="0"/>
              <a:t>Linear systems are easy to analyze and have well developed methods </a:t>
            </a:r>
          </a:p>
          <a:p>
            <a:r>
              <a:rPr lang="en-US" dirty="0" smtClean="0"/>
              <a:t>Why study nonlinear system </a:t>
            </a:r>
          </a:p>
          <a:p>
            <a:pPr lvl="1"/>
            <a:r>
              <a:rPr lang="en-US" dirty="0" smtClean="0"/>
              <a:t>All physical systems are nonlinear </a:t>
            </a:r>
          </a:p>
          <a:p>
            <a:pPr lvl="1"/>
            <a:r>
              <a:rPr lang="en-US" dirty="0" smtClean="0"/>
              <a:t>To expand range of operation </a:t>
            </a:r>
          </a:p>
          <a:p>
            <a:pPr lvl="1" algn="just"/>
            <a:r>
              <a:rPr lang="en-US" dirty="0" smtClean="0"/>
              <a:t>Nonlinearity may be added for some advantage, compensate for other nonlinearities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Nonlinear system representation </a:t>
            </a:r>
            <a:endParaRPr lang="en-US" dirty="0"/>
          </a:p>
        </p:txBody>
      </p:sp>
      <p:sp>
        <p:nvSpPr>
          <p:cNvPr id="3" name="Content Placeholder 2"/>
          <p:cNvSpPr>
            <a:spLocks noGrp="1"/>
          </p:cNvSpPr>
          <p:nvPr>
            <p:ph idx="1"/>
          </p:nvPr>
        </p:nvSpPr>
        <p:spPr>
          <a:xfrm>
            <a:off x="457200" y="990600"/>
            <a:ext cx="8229600" cy="5562600"/>
          </a:xfrm>
        </p:spPr>
        <p:txBody>
          <a:bodyPr/>
          <a:lstStyle/>
          <a:p>
            <a:r>
              <a:rPr lang="en-US" dirty="0" smtClean="0"/>
              <a:t>Nonlinear system representation </a:t>
            </a:r>
          </a:p>
          <a:p>
            <a:pPr lvl="1"/>
            <a:r>
              <a:rPr lang="en-US" dirty="0" smtClean="0"/>
              <a:t>Transfer function based method is not feasible </a:t>
            </a:r>
          </a:p>
          <a:p>
            <a:pPr lvl="1"/>
            <a:r>
              <a:rPr lang="en-US" dirty="0" smtClean="0"/>
              <a:t>State space method is used  </a:t>
            </a:r>
          </a:p>
          <a:p>
            <a:r>
              <a:rPr lang="en-US" dirty="0" smtClean="0"/>
              <a:t>Linear system </a:t>
            </a:r>
          </a:p>
          <a:p>
            <a:endParaRPr lang="en-US" dirty="0" smtClean="0"/>
          </a:p>
          <a:p>
            <a:r>
              <a:rPr lang="en-US" dirty="0" smtClean="0"/>
              <a:t>Nonlinear system </a:t>
            </a:r>
          </a:p>
          <a:p>
            <a:endParaRPr lang="en-US" dirty="0" smtClean="0"/>
          </a:p>
          <a:p>
            <a:r>
              <a:rPr lang="en-US" dirty="0" smtClean="0"/>
              <a:t>Example: </a:t>
            </a:r>
            <a:endParaRPr lang="en-US" dirty="0"/>
          </a:p>
        </p:txBody>
      </p:sp>
      <p:graphicFrame>
        <p:nvGraphicFramePr>
          <p:cNvPr id="1026" name="Object 2"/>
          <p:cNvGraphicFramePr>
            <a:graphicFrameLocks noChangeAspect="1"/>
          </p:cNvGraphicFramePr>
          <p:nvPr/>
        </p:nvGraphicFramePr>
        <p:xfrm>
          <a:off x="2057400" y="3200400"/>
          <a:ext cx="2146300" cy="647700"/>
        </p:xfrm>
        <a:graphic>
          <a:graphicData uri="http://schemas.openxmlformats.org/presentationml/2006/ole">
            <mc:AlternateContent xmlns:mc="http://schemas.openxmlformats.org/markup-compatibility/2006">
              <mc:Choice xmlns:v="urn:schemas-microsoft-com:vml" Requires="v">
                <p:oleObj spid="_x0000_s1044" name="Equation" r:id="rId3" imgW="2145960" imgH="647640" progId="">
                  <p:embed/>
                </p:oleObj>
              </mc:Choice>
              <mc:Fallback>
                <p:oleObj name="Equation" r:id="rId3" imgW="2145960" imgH="64764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3200400"/>
                        <a:ext cx="214630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2133600" y="4419600"/>
          <a:ext cx="2032000" cy="647700"/>
        </p:xfrm>
        <a:graphic>
          <a:graphicData uri="http://schemas.openxmlformats.org/presentationml/2006/ole">
            <mc:AlternateContent xmlns:mc="http://schemas.openxmlformats.org/markup-compatibility/2006">
              <mc:Choice xmlns:v="urn:schemas-microsoft-com:vml" Requires="v">
                <p:oleObj spid="_x0000_s1045" name="Equation" r:id="rId5" imgW="2031840" imgH="647640" progId="">
                  <p:embed/>
                </p:oleObj>
              </mc:Choice>
              <mc:Fallback>
                <p:oleObj name="Equation" r:id="rId5" imgW="2031840" imgH="64764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4419600"/>
                        <a:ext cx="203200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nvGraphicFramePr>
        <p:xfrm>
          <a:off x="2362200" y="5486400"/>
          <a:ext cx="3657600" cy="762000"/>
        </p:xfrm>
        <a:graphic>
          <a:graphicData uri="http://schemas.openxmlformats.org/presentationml/2006/ole">
            <mc:AlternateContent xmlns:mc="http://schemas.openxmlformats.org/markup-compatibility/2006">
              <mc:Choice xmlns:v="urn:schemas-microsoft-com:vml" Requires="v">
                <p:oleObj spid="_x0000_s1046" name="Equation" r:id="rId7" imgW="2400120" imgH="698400" progId="">
                  <p:embed/>
                </p:oleObj>
              </mc:Choice>
              <mc:Fallback>
                <p:oleObj name="Equation" r:id="rId7" imgW="2400120" imgH="6984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62200" y="5486400"/>
                        <a:ext cx="36576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important properties of NLS</a:t>
            </a:r>
            <a:endParaRPr lang="en-US" dirty="0"/>
          </a:p>
        </p:txBody>
      </p:sp>
      <p:sp>
        <p:nvSpPr>
          <p:cNvPr id="3" name="Content Placeholder 2"/>
          <p:cNvSpPr>
            <a:spLocks noGrp="1"/>
          </p:cNvSpPr>
          <p:nvPr>
            <p:ph idx="1"/>
          </p:nvPr>
        </p:nvSpPr>
        <p:spPr/>
        <p:txBody>
          <a:bodyPr/>
          <a:lstStyle/>
          <a:p>
            <a:r>
              <a:rPr lang="en-US" dirty="0" smtClean="0"/>
              <a:t>Linear system</a:t>
            </a:r>
          </a:p>
          <a:p>
            <a:pPr lvl="1" algn="just"/>
            <a:r>
              <a:rPr lang="en-US" dirty="0" smtClean="0"/>
              <a:t>If input x is sinusoidal of frequency </a:t>
            </a:r>
            <a:r>
              <a:rPr lang="en-US" dirty="0" smtClean="0">
                <a:sym typeface="Symbol"/>
              </a:rPr>
              <a:t>, the output y will be of same frequency with different amplitude and phase </a:t>
            </a:r>
          </a:p>
          <a:p>
            <a:pPr algn="just"/>
            <a:r>
              <a:rPr lang="en-US" dirty="0" smtClean="0">
                <a:sym typeface="Symbol"/>
              </a:rPr>
              <a:t> nonlinear system </a:t>
            </a:r>
          </a:p>
          <a:p>
            <a:pPr lvl="1" algn="just"/>
            <a:r>
              <a:rPr lang="en-US" dirty="0" smtClean="0">
                <a:sym typeface="Symbol"/>
              </a:rPr>
              <a:t>Output of the system will have different frequency, multiple of the original input or something completely different from original </a:t>
            </a:r>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a:t>
            </a:r>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fontScale="92500"/>
          </a:bodyPr>
          <a:lstStyle/>
          <a:p>
            <a:r>
              <a:rPr lang="en-US" dirty="0" smtClean="0"/>
              <a:t>Equilibrium points </a:t>
            </a:r>
          </a:p>
          <a:p>
            <a:pPr lvl="1"/>
            <a:r>
              <a:rPr lang="en-US" dirty="0" smtClean="0"/>
              <a:t>Multiple equilibrium points </a:t>
            </a:r>
          </a:p>
          <a:p>
            <a:r>
              <a:rPr lang="en-US" dirty="0" smtClean="0"/>
              <a:t>Chaos </a:t>
            </a:r>
          </a:p>
          <a:p>
            <a:pPr lvl="1"/>
            <a:r>
              <a:rPr lang="en-US" dirty="0" smtClean="0"/>
              <a:t>unpredictable time variation </a:t>
            </a:r>
          </a:p>
          <a:p>
            <a:r>
              <a:rPr lang="en-US" dirty="0" smtClean="0"/>
              <a:t>Bifurcation</a:t>
            </a:r>
          </a:p>
          <a:p>
            <a:pPr lvl="1"/>
            <a:r>
              <a:rPr lang="en-US" dirty="0" smtClean="0"/>
              <a:t>The shift in equilibrium point and nature when a parameter changes </a:t>
            </a:r>
          </a:p>
          <a:p>
            <a:r>
              <a:rPr lang="en-US" dirty="0" smtClean="0"/>
              <a:t>Limit cycle  </a:t>
            </a:r>
          </a:p>
          <a:p>
            <a:pPr lvl="1"/>
            <a:r>
              <a:rPr lang="en-US" dirty="0" smtClean="0"/>
              <a:t>Sustained oscillation dependent on initial condition</a:t>
            </a:r>
            <a:endParaRPr lang="en-US" dirty="0"/>
          </a:p>
        </p:txBody>
      </p:sp>
    </p:spTree>
    <p:extLst>
      <p:ext uri="{BB962C8B-B14F-4D97-AF65-F5344CB8AC3E}">
        <p14:creationId xmlns:p14="http://schemas.microsoft.com/office/powerpoint/2010/main" val="957897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Equilibrium points </a:t>
            </a:r>
            <a:endParaRPr lang="en-US" dirty="0"/>
          </a:p>
        </p:txBody>
      </p:sp>
      <p:sp>
        <p:nvSpPr>
          <p:cNvPr id="3" name="Content Placeholder 2"/>
          <p:cNvSpPr>
            <a:spLocks noGrp="1"/>
          </p:cNvSpPr>
          <p:nvPr>
            <p:ph idx="1"/>
          </p:nvPr>
        </p:nvSpPr>
        <p:spPr>
          <a:xfrm>
            <a:off x="457200" y="685800"/>
            <a:ext cx="8229600" cy="5943600"/>
          </a:xfrm>
        </p:spPr>
        <p:txBody>
          <a:bodyPr>
            <a:normAutofit fontScale="92500" lnSpcReduction="20000"/>
          </a:bodyPr>
          <a:lstStyle/>
          <a:p>
            <a:r>
              <a:rPr lang="en-US" dirty="0" smtClean="0"/>
              <a:t>Consider a nonlinear state space model given by </a:t>
            </a:r>
          </a:p>
          <a:p>
            <a:endParaRPr lang="en-US" dirty="0" smtClean="0"/>
          </a:p>
          <a:p>
            <a:r>
              <a:rPr lang="en-US" dirty="0" smtClean="0"/>
              <a:t>A vector x</a:t>
            </a:r>
            <a:r>
              <a:rPr lang="en-US" sz="2000" dirty="0" smtClean="0"/>
              <a:t>o is </a:t>
            </a:r>
            <a:r>
              <a:rPr lang="en-US" dirty="0" smtClean="0"/>
              <a:t>called an equilibrium if </a:t>
            </a:r>
          </a:p>
          <a:p>
            <a:endParaRPr lang="en-US" dirty="0" smtClean="0"/>
          </a:p>
          <a:p>
            <a:r>
              <a:rPr lang="en-US" dirty="0" smtClean="0"/>
              <a:t>This means when a system has an equilibrium point, </a:t>
            </a:r>
          </a:p>
          <a:p>
            <a:pPr lvl="1"/>
            <a:r>
              <a:rPr lang="en-US" dirty="0" smtClean="0"/>
              <a:t>the system moves to the equilibrium point from any initial condition</a:t>
            </a:r>
          </a:p>
          <a:p>
            <a:pPr lvl="1"/>
            <a:r>
              <a:rPr lang="en-US" dirty="0" smtClean="0"/>
              <a:t>The system remains at the equilibrium point if it starts from it </a:t>
            </a:r>
          </a:p>
          <a:p>
            <a:pPr algn="just"/>
            <a:r>
              <a:rPr lang="en-US" dirty="0" smtClean="0"/>
              <a:t>Equilibrium points are solutions of the differential equation</a:t>
            </a:r>
          </a:p>
          <a:p>
            <a:pPr algn="just"/>
            <a:r>
              <a:rPr lang="en-US" dirty="0" smtClean="0"/>
              <a:t>Each solution point determines an equilibrium point</a:t>
            </a:r>
          </a:p>
          <a:p>
            <a:endParaRPr lang="en-US" dirty="0" smtClean="0"/>
          </a:p>
        </p:txBody>
      </p:sp>
      <p:pic>
        <p:nvPicPr>
          <p:cNvPr id="1026" name="Picture 2"/>
          <p:cNvPicPr>
            <a:picLocks noChangeAspect="1" noChangeArrowheads="1"/>
          </p:cNvPicPr>
          <p:nvPr/>
        </p:nvPicPr>
        <p:blipFill>
          <a:blip r:embed="rId2" cstate="print"/>
          <a:srcRect/>
          <a:stretch>
            <a:fillRect/>
          </a:stretch>
        </p:blipFill>
        <p:spPr bwMode="auto">
          <a:xfrm>
            <a:off x="2819400" y="1143000"/>
            <a:ext cx="1724025" cy="36195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743201" y="1981200"/>
            <a:ext cx="1905000" cy="418171"/>
          </a:xfrm>
          <a:prstGeom prst="rect">
            <a:avLst/>
          </a:prstGeom>
          <a:noFill/>
          <a:ln w="9525">
            <a:noFill/>
            <a:miter lim="800000"/>
            <a:headEnd/>
            <a:tailEnd/>
          </a:ln>
        </p:spPr>
      </p:pic>
    </p:spTree>
    <p:extLst>
      <p:ext uri="{BB962C8B-B14F-4D97-AF65-F5344CB8AC3E}">
        <p14:creationId xmlns:p14="http://schemas.microsoft.com/office/powerpoint/2010/main" val="3428348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Equilibrium points </a:t>
            </a:r>
            <a:endParaRPr lang="en-US" dirty="0"/>
          </a:p>
        </p:txBody>
      </p:sp>
      <p:sp>
        <p:nvSpPr>
          <p:cNvPr id="3" name="Content Placeholder 2"/>
          <p:cNvSpPr>
            <a:spLocks noGrp="1"/>
          </p:cNvSpPr>
          <p:nvPr>
            <p:ph idx="1"/>
          </p:nvPr>
        </p:nvSpPr>
        <p:spPr/>
        <p:txBody>
          <a:bodyPr/>
          <a:lstStyle/>
          <a:p>
            <a:r>
              <a:rPr lang="en-US" dirty="0" smtClean="0"/>
              <a:t>Consider the system given by</a:t>
            </a:r>
          </a:p>
          <a:p>
            <a:endParaRPr lang="en-US" dirty="0"/>
          </a:p>
          <a:p>
            <a:r>
              <a:rPr lang="en-US" dirty="0" smtClean="0"/>
              <a:t>Determine the equilibrium points  </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286000"/>
            <a:ext cx="181927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3276600"/>
            <a:ext cx="3368588" cy="3357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3391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Equilibrium points </a:t>
            </a:r>
            <a:endParaRPr lang="en-US" dirty="0"/>
          </a:p>
        </p:txBody>
      </p:sp>
      <p:sp>
        <p:nvSpPr>
          <p:cNvPr id="3" name="Content Placeholder 2"/>
          <p:cNvSpPr>
            <a:spLocks noGrp="1"/>
          </p:cNvSpPr>
          <p:nvPr>
            <p:ph idx="1"/>
          </p:nvPr>
        </p:nvSpPr>
        <p:spPr/>
        <p:txBody>
          <a:bodyPr/>
          <a:lstStyle/>
          <a:p>
            <a:r>
              <a:rPr lang="en-US" dirty="0" smtClean="0"/>
              <a:t>Equilibrium points are also known as singular points</a:t>
            </a:r>
          </a:p>
          <a:p>
            <a:pPr lvl="1"/>
            <a:r>
              <a:rPr lang="en-US" dirty="0" smtClean="0"/>
              <a:t>The slope of the phase portrait at the equilibrium points is indeterminate</a:t>
            </a:r>
          </a:p>
          <a:p>
            <a:pPr algn="just"/>
            <a:r>
              <a:rPr lang="en-US" dirty="0" smtClean="0"/>
              <a:t>Stability is completely determined by the nature of the singular points for linear system but for nonlinear system limit cycle should also be considered</a:t>
            </a:r>
            <a:endParaRPr lang="en-US" dirty="0"/>
          </a:p>
        </p:txBody>
      </p:sp>
    </p:spTree>
    <p:extLst>
      <p:ext uri="{BB962C8B-B14F-4D97-AF65-F5344CB8AC3E}">
        <p14:creationId xmlns:p14="http://schemas.microsoft.com/office/powerpoint/2010/main" val="1200801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9699</TotalTime>
  <Words>857</Words>
  <Application>Microsoft Office PowerPoint</Application>
  <PresentationFormat>On-screen Show (4:3)</PresentationFormat>
  <Paragraphs>138</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Chapter 1</vt:lpstr>
      <vt:lpstr>Contents </vt:lpstr>
      <vt:lpstr>Nonlinear system definition and Relevance </vt:lpstr>
      <vt:lpstr>Nonlinear system representation </vt:lpstr>
      <vt:lpstr>Some important properties of NLS</vt:lpstr>
      <vt:lpstr>Properties Cont… </vt:lpstr>
      <vt:lpstr>Equilibrium points </vt:lpstr>
      <vt:lpstr>Equilibrium points </vt:lpstr>
      <vt:lpstr>Equilibrium points </vt:lpstr>
      <vt:lpstr>Properties of nonlinear systems</vt:lpstr>
      <vt:lpstr>Properties of nonlinear systems</vt:lpstr>
      <vt:lpstr>Common Physical Nonlinearity</vt:lpstr>
      <vt:lpstr>Common Physical Nonlinearity</vt:lpstr>
      <vt:lpstr>Common Physical Nonlinearity</vt:lpstr>
      <vt:lpstr>Common Physical Nonlinearity</vt:lpstr>
      <vt:lpstr>Example: nonlinear RLC</vt:lpstr>
      <vt:lpstr>Examples of nonlinear systems</vt:lpstr>
      <vt:lpstr>Examples </vt:lpstr>
      <vt:lpstr>Exercise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dc:title>
  <dc:creator>user</dc:creator>
  <cp:lastModifiedBy>Dereje</cp:lastModifiedBy>
  <cp:revision>24</cp:revision>
  <dcterms:created xsi:type="dcterms:W3CDTF">2015-08-14T12:50:55Z</dcterms:created>
  <dcterms:modified xsi:type="dcterms:W3CDTF">2019-11-26T15:02:16Z</dcterms:modified>
</cp:coreProperties>
</file>