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handoutMasterIdLst>
    <p:handoutMasterId r:id="rId57"/>
  </p:handoutMasterIdLst>
  <p:sldIdLst>
    <p:sldId id="314" r:id="rId2"/>
    <p:sldId id="256" r:id="rId3"/>
    <p:sldId id="257" r:id="rId4"/>
    <p:sldId id="258" r:id="rId5"/>
    <p:sldId id="259" r:id="rId6"/>
    <p:sldId id="260" r:id="rId7"/>
    <p:sldId id="261" r:id="rId8"/>
    <p:sldId id="262" r:id="rId9"/>
    <p:sldId id="263" r:id="rId10"/>
    <p:sldId id="264" r:id="rId11"/>
    <p:sldId id="265" r:id="rId12"/>
    <p:sldId id="315" r:id="rId13"/>
    <p:sldId id="267" r:id="rId14"/>
    <p:sldId id="268" r:id="rId15"/>
    <p:sldId id="266" r:id="rId16"/>
    <p:sldId id="271" r:id="rId17"/>
    <p:sldId id="272" r:id="rId18"/>
    <p:sldId id="273" r:id="rId19"/>
    <p:sldId id="274" r:id="rId20"/>
    <p:sldId id="275" r:id="rId21"/>
    <p:sldId id="276" r:id="rId22"/>
    <p:sldId id="277" r:id="rId23"/>
    <p:sldId id="279" r:id="rId24"/>
    <p:sldId id="280" r:id="rId25"/>
    <p:sldId id="281" r:id="rId26"/>
    <p:sldId id="282" r:id="rId27"/>
    <p:sldId id="283" r:id="rId28"/>
    <p:sldId id="316" r:id="rId29"/>
    <p:sldId id="317" r:id="rId30"/>
    <p:sldId id="286" r:id="rId31"/>
    <p:sldId id="287" r:id="rId32"/>
    <p:sldId id="288" r:id="rId33"/>
    <p:sldId id="289" r:id="rId34"/>
    <p:sldId id="295" r:id="rId35"/>
    <p:sldId id="296" r:id="rId36"/>
    <p:sldId id="297" r:id="rId37"/>
    <p:sldId id="293" r:id="rId38"/>
    <p:sldId id="298" r:id="rId39"/>
    <p:sldId id="299" r:id="rId40"/>
    <p:sldId id="300" r:id="rId41"/>
    <p:sldId id="301" r:id="rId42"/>
    <p:sldId id="318" r:id="rId43"/>
    <p:sldId id="302" r:id="rId44"/>
    <p:sldId id="303" r:id="rId45"/>
    <p:sldId id="304" r:id="rId46"/>
    <p:sldId id="305" r:id="rId47"/>
    <p:sldId id="313" r:id="rId48"/>
    <p:sldId id="306" r:id="rId49"/>
    <p:sldId id="307" r:id="rId50"/>
    <p:sldId id="308" r:id="rId51"/>
    <p:sldId id="309" r:id="rId52"/>
    <p:sldId id="310" r:id="rId53"/>
    <p:sldId id="311" r:id="rId54"/>
    <p:sldId id="312" r:id="rId55"/>
  </p:sldIdLst>
  <p:sldSz cx="9144000" cy="6858000" type="screen4x3"/>
  <p:notesSz cx="68580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66"/>
      </p:cViewPr>
      <p:guideLst>
        <p:guide orient="horz" pos="4319"/>
        <p:guide pos="575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 Id="rId4" Type="http://schemas.openxmlformats.org/officeDocument/2006/relationships/image" Target="../media/image53.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58.wmf"/><Relationship Id="rId1" Type="http://schemas.openxmlformats.org/officeDocument/2006/relationships/image" Target="../media/image57.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61.wmf"/><Relationship Id="rId2" Type="http://schemas.openxmlformats.org/officeDocument/2006/relationships/image" Target="../media/image60.wmf"/><Relationship Id="rId1" Type="http://schemas.openxmlformats.org/officeDocument/2006/relationships/image" Target="../media/image5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66.wmf"/><Relationship Id="rId2" Type="http://schemas.openxmlformats.org/officeDocument/2006/relationships/image" Target="../media/image65.wmf"/><Relationship Id="rId1" Type="http://schemas.openxmlformats.org/officeDocument/2006/relationships/image" Target="../media/image64.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67.wmf"/></Relationships>
</file>

<file path=ppt/drawings/_rels/vmlDrawing32.vml.rels><?xml version="1.0" encoding="UTF-8" standalone="yes"?>
<Relationships xmlns="http://schemas.openxmlformats.org/package/2006/relationships"><Relationship Id="rId2" Type="http://schemas.openxmlformats.org/officeDocument/2006/relationships/image" Target="../media/image69.wmf"/><Relationship Id="rId1" Type="http://schemas.openxmlformats.org/officeDocument/2006/relationships/image" Target="../media/image68.wmf"/></Relationships>
</file>

<file path=ppt/drawings/_rels/vmlDrawing33.vml.rels><?xml version="1.0" encoding="UTF-8" standalone="yes"?>
<Relationships xmlns="http://schemas.openxmlformats.org/package/2006/relationships"><Relationship Id="rId3" Type="http://schemas.openxmlformats.org/officeDocument/2006/relationships/image" Target="../media/image72.wmf"/><Relationship Id="rId2" Type="http://schemas.openxmlformats.org/officeDocument/2006/relationships/image" Target="../media/image71.wmf"/><Relationship Id="rId1" Type="http://schemas.openxmlformats.org/officeDocument/2006/relationships/image" Target="../media/image70.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73.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74.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77.wmf"/><Relationship Id="rId2" Type="http://schemas.openxmlformats.org/officeDocument/2006/relationships/image" Target="../media/image76.wmf"/><Relationship Id="rId1" Type="http://schemas.openxmlformats.org/officeDocument/2006/relationships/image" Target="../media/image75.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78.wmf"/></Relationships>
</file>

<file path=ppt/drawings/_rels/vmlDrawing38.vml.rels><?xml version="1.0" encoding="UTF-8" standalone="yes"?>
<Relationships xmlns="http://schemas.openxmlformats.org/package/2006/relationships"><Relationship Id="rId3" Type="http://schemas.openxmlformats.org/officeDocument/2006/relationships/image" Target="../media/image81.wmf"/><Relationship Id="rId2" Type="http://schemas.openxmlformats.org/officeDocument/2006/relationships/image" Target="../media/image80.wmf"/><Relationship Id="rId1" Type="http://schemas.openxmlformats.org/officeDocument/2006/relationships/image" Target="../media/image79.w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8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0.vml.rels><?xml version="1.0" encoding="UTF-8" standalone="yes"?>
<Relationships xmlns="http://schemas.openxmlformats.org/package/2006/relationships"><Relationship Id="rId2" Type="http://schemas.openxmlformats.org/officeDocument/2006/relationships/image" Target="../media/image84.wmf"/><Relationship Id="rId1" Type="http://schemas.openxmlformats.org/officeDocument/2006/relationships/image" Target="../media/image8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1804"/>
          </a:xfrm>
          <a:prstGeom prst="rect">
            <a:avLst/>
          </a:prstGeom>
        </p:spPr>
        <p:txBody>
          <a:bodyPr vert="horz" lIns="91440" tIns="45720" rIns="91440" bIns="45720" rtlCol="0"/>
          <a:lstStyle>
            <a:lvl1pPr algn="r">
              <a:defRPr sz="1200"/>
            </a:lvl1pPr>
          </a:lstStyle>
          <a:p>
            <a:fld id="{C4A6E7C8-5A93-4FDC-AD15-6689A3379F35}" type="datetimeFigureOut">
              <a:rPr lang="en-US" smtClean="0"/>
              <a:pPr/>
              <a:t>23-May-19</a:t>
            </a:fld>
            <a:endParaRPr lang="en-US"/>
          </a:p>
        </p:txBody>
      </p:sp>
      <p:sp>
        <p:nvSpPr>
          <p:cNvPr id="4" name="Footer Placeholder 3"/>
          <p:cNvSpPr>
            <a:spLocks noGrp="1"/>
          </p:cNvSpPr>
          <p:nvPr>
            <p:ph type="ftr" sz="quarter" idx="2"/>
          </p:nvPr>
        </p:nvSpPr>
        <p:spPr>
          <a:xfrm>
            <a:off x="0" y="8772668"/>
            <a:ext cx="2971800" cy="46180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2668"/>
            <a:ext cx="2971800" cy="461804"/>
          </a:xfrm>
          <a:prstGeom prst="rect">
            <a:avLst/>
          </a:prstGeom>
        </p:spPr>
        <p:txBody>
          <a:bodyPr vert="horz" lIns="91440" tIns="45720" rIns="91440" bIns="45720" rtlCol="0" anchor="b"/>
          <a:lstStyle>
            <a:lvl1pPr algn="r">
              <a:defRPr sz="1200"/>
            </a:lvl1pPr>
          </a:lstStyle>
          <a:p>
            <a:fld id="{90DA73B9-8EE5-4B98-A95C-B1AE8492B7BC}" type="slidenum">
              <a:rPr lang="en-US" smtClean="0"/>
              <a:pPr/>
              <a:t>‹#›</a:t>
            </a:fld>
            <a:endParaRPr lang="en-US"/>
          </a:p>
        </p:txBody>
      </p:sp>
    </p:spTree>
    <p:extLst>
      <p:ext uri="{BB962C8B-B14F-4D97-AF65-F5344CB8AC3E}">
        <p14:creationId xmlns:p14="http://schemas.microsoft.com/office/powerpoint/2010/main" val="1217754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1804"/>
          </a:xfrm>
          <a:prstGeom prst="rect">
            <a:avLst/>
          </a:prstGeom>
        </p:spPr>
        <p:txBody>
          <a:bodyPr vert="horz" lIns="91440" tIns="45720" rIns="91440" bIns="45720" rtlCol="0"/>
          <a:lstStyle>
            <a:lvl1pPr algn="r">
              <a:defRPr sz="1200"/>
            </a:lvl1pPr>
          </a:lstStyle>
          <a:p>
            <a:fld id="{D3E6EEDA-CB5D-4387-8D08-429AF7B47795}" type="datetimeFigureOut">
              <a:rPr lang="en-US" smtClean="0"/>
              <a:pPr/>
              <a:t>23-May-19</a:t>
            </a:fld>
            <a:endParaRPr lang="en-US"/>
          </a:p>
        </p:txBody>
      </p:sp>
      <p:sp>
        <p:nvSpPr>
          <p:cNvPr id="4" name="Slide Image Placeholder 3"/>
          <p:cNvSpPr>
            <a:spLocks noGrp="1" noRot="1" noChangeAspect="1"/>
          </p:cNvSpPr>
          <p:nvPr>
            <p:ph type="sldImg" idx="2"/>
          </p:nvPr>
        </p:nvSpPr>
        <p:spPr>
          <a:xfrm>
            <a:off x="1120775" y="692150"/>
            <a:ext cx="4616450"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87136"/>
            <a:ext cx="5486400" cy="415623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2971800"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2668"/>
            <a:ext cx="2971800" cy="461804"/>
          </a:xfrm>
          <a:prstGeom prst="rect">
            <a:avLst/>
          </a:prstGeom>
        </p:spPr>
        <p:txBody>
          <a:bodyPr vert="horz" lIns="91440" tIns="45720" rIns="91440" bIns="45720" rtlCol="0" anchor="b"/>
          <a:lstStyle>
            <a:lvl1pPr algn="r">
              <a:defRPr sz="1200"/>
            </a:lvl1pPr>
          </a:lstStyle>
          <a:p>
            <a:fld id="{7993A8EB-1CCE-4A0D-91FB-B0F54D4F4389}" type="slidenum">
              <a:rPr lang="en-US" smtClean="0"/>
              <a:pPr/>
              <a:t>‹#›</a:t>
            </a:fld>
            <a:endParaRPr lang="en-US"/>
          </a:p>
        </p:txBody>
      </p:sp>
    </p:spTree>
    <p:extLst>
      <p:ext uri="{BB962C8B-B14F-4D97-AF65-F5344CB8AC3E}">
        <p14:creationId xmlns:p14="http://schemas.microsoft.com/office/powerpoint/2010/main" val="1054199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0BBB74-32AB-41E6-866C-88FFF08A527F}" type="datetime1">
              <a:rPr lang="en-US" smtClean="0"/>
              <a:pPr/>
              <a:t>23-May-19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911FB-D42A-4067-8D0F-FF491069FC6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08899B-FAFD-45A0-BAE1-B0383BA131AB}" type="datetime1">
              <a:rPr lang="en-US" smtClean="0"/>
              <a:pPr/>
              <a:t>23-May-19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911FB-D42A-4067-8D0F-FF491069FC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E56006-04EF-43DC-B664-F04861F59B48}" type="datetime1">
              <a:rPr lang="en-US" smtClean="0"/>
              <a:pPr/>
              <a:t>23-May-19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911FB-D42A-4067-8D0F-FF491069FC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37B0FF-8763-442C-8C16-CF9B0CF4031E}" type="datetime1">
              <a:rPr lang="en-US" smtClean="0"/>
              <a:pPr/>
              <a:t>23-May-19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911FB-D42A-4067-8D0F-FF491069FC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E2EE8F-61E7-480B-A4A5-6ECE0DC7341A}" type="datetime1">
              <a:rPr lang="en-US" smtClean="0"/>
              <a:pPr/>
              <a:t>23-May-19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5911FB-D42A-4067-8D0F-FF491069FC6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058E35-9485-42BD-9C5C-B0C62F804EED}" type="datetime1">
              <a:rPr lang="en-US" smtClean="0"/>
              <a:pPr/>
              <a:t>23-May-19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5911FB-D42A-4067-8D0F-FF491069FC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C2877E-060F-4493-AAA0-08ED8F921644}" type="datetime1">
              <a:rPr lang="en-US" smtClean="0"/>
              <a:pPr/>
              <a:t>23-May-19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5911FB-D42A-4067-8D0F-FF491069FC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40C21F-0F3D-49C7-A410-CF3A1C841DDC}" type="datetime1">
              <a:rPr lang="en-US" smtClean="0"/>
              <a:pPr/>
              <a:t>23-May-19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5911FB-D42A-4067-8D0F-FF491069FC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959A2A-553F-4545-9D42-C079776F3655}" type="datetime1">
              <a:rPr lang="en-US" smtClean="0"/>
              <a:pPr/>
              <a:t>23-May-19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5911FB-D42A-4067-8D0F-FF491069FC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E3A4F6-1EA5-4A7C-B015-773EDF663971}" type="datetime1">
              <a:rPr lang="en-US" smtClean="0"/>
              <a:pPr/>
              <a:t>23-May-19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5911FB-D42A-4067-8D0F-FF491069FC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2A2D5E-8773-49FB-9EE2-AA69CC6D0FE8}" type="datetime1">
              <a:rPr lang="en-US" smtClean="0"/>
              <a:pPr/>
              <a:t>23-May-19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5911FB-D42A-4067-8D0F-FF491069FC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DFBC1-5691-421A-8E85-8534B452347C}" type="datetime1">
              <a:rPr lang="en-US" smtClean="0"/>
              <a:pPr/>
              <a:t>23-May-19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5911FB-D42A-4067-8D0F-FF491069FC6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wmf"/></Relationships>
</file>

<file path=ppt/slides/_rels/slide13.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1.wmf"/><Relationship Id="rId5" Type="http://schemas.openxmlformats.org/officeDocument/2006/relationships/oleObject" Target="../embeddings/oleObject11.bin"/><Relationship Id="rId4" Type="http://schemas.openxmlformats.org/officeDocument/2006/relationships/image" Target="../media/image10.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3.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4.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16.wmf"/><Relationship Id="rId5" Type="http://schemas.openxmlformats.org/officeDocument/2006/relationships/oleObject" Target="../embeddings/oleObject16.bin"/><Relationship Id="rId4" Type="http://schemas.openxmlformats.org/officeDocument/2006/relationships/image" Target="../media/image15.wmf"/></Relationships>
</file>

<file path=ppt/slides/_rels/slide18.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18.wmf"/><Relationship Id="rId5" Type="http://schemas.openxmlformats.org/officeDocument/2006/relationships/oleObject" Target="../embeddings/oleObject18.bin"/><Relationship Id="rId4" Type="http://schemas.openxmlformats.org/officeDocument/2006/relationships/image" Target="../media/image17.wmf"/><Relationship Id="rId9" Type="http://schemas.openxmlformats.org/officeDocument/2006/relationships/oleObject" Target="../embeddings/oleObject20.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20.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22.wmf"/><Relationship Id="rId5" Type="http://schemas.openxmlformats.org/officeDocument/2006/relationships/oleObject" Target="../embeddings/oleObject23.bin"/><Relationship Id="rId4" Type="http://schemas.openxmlformats.org/officeDocument/2006/relationships/image" Target="../media/image21.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24.wmf"/><Relationship Id="rId5" Type="http://schemas.openxmlformats.org/officeDocument/2006/relationships/oleObject" Target="../embeddings/oleObject25.bin"/><Relationship Id="rId4" Type="http://schemas.openxmlformats.org/officeDocument/2006/relationships/image" Target="../media/image23.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26.wmf"/><Relationship Id="rId5" Type="http://schemas.openxmlformats.org/officeDocument/2006/relationships/oleObject" Target="../embeddings/oleObject27.bin"/><Relationship Id="rId4" Type="http://schemas.openxmlformats.org/officeDocument/2006/relationships/image" Target="../media/image25.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28.png"/><Relationship Id="rId4" Type="http://schemas.openxmlformats.org/officeDocument/2006/relationships/image" Target="../media/image27.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30.wmf"/><Relationship Id="rId5" Type="http://schemas.openxmlformats.org/officeDocument/2006/relationships/oleObject" Target="../embeddings/oleObject30.bin"/><Relationship Id="rId4" Type="http://schemas.openxmlformats.org/officeDocument/2006/relationships/image" Target="../media/image29.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32.wmf"/><Relationship Id="rId5" Type="http://schemas.openxmlformats.org/officeDocument/2006/relationships/oleObject" Target="../embeddings/oleObject32.bin"/><Relationship Id="rId4" Type="http://schemas.openxmlformats.org/officeDocument/2006/relationships/image" Target="../media/image31.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33.wmf"/></Relationships>
</file>

<file path=ppt/slides/_rels/slide2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37.wmf"/><Relationship Id="rId5" Type="http://schemas.openxmlformats.org/officeDocument/2006/relationships/oleObject" Target="../embeddings/oleObject35.bin"/><Relationship Id="rId4" Type="http://schemas.openxmlformats.org/officeDocument/2006/relationships/image" Target="../media/image36.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38.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39.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image" Target="../media/image40.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43.png"/><Relationship Id="rId5" Type="http://schemas.openxmlformats.org/officeDocument/2006/relationships/image" Target="../media/image42.png"/><Relationship Id="rId4" Type="http://schemas.openxmlformats.org/officeDocument/2006/relationships/image" Target="../media/image41.wmf"/></Relationships>
</file>

<file path=ppt/slides/_rels/slide36.x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oleObject" Target="../embeddings/oleObject40.bin"/><Relationship Id="rId7"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45.wmf"/><Relationship Id="rId5" Type="http://schemas.openxmlformats.org/officeDocument/2006/relationships/oleObject" Target="../embeddings/oleObject41.bin"/><Relationship Id="rId4" Type="http://schemas.openxmlformats.org/officeDocument/2006/relationships/image" Target="../media/image44.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43.bin"/><Relationship Id="rId7" Type="http://schemas.openxmlformats.org/officeDocument/2006/relationships/image" Target="../media/image49.png"/><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48.wmf"/><Relationship Id="rId5" Type="http://schemas.openxmlformats.org/officeDocument/2006/relationships/oleObject" Target="../embeddings/oleObject44.bin"/><Relationship Id="rId4" Type="http://schemas.openxmlformats.org/officeDocument/2006/relationships/image" Target="../media/image47.wmf"/></Relationships>
</file>

<file path=ppt/slides/_rels/slide38.xml.rels><?xml version="1.0" encoding="UTF-8" standalone="yes"?>
<Relationships xmlns="http://schemas.openxmlformats.org/package/2006/relationships"><Relationship Id="rId8" Type="http://schemas.openxmlformats.org/officeDocument/2006/relationships/image" Target="../media/image52.wmf"/><Relationship Id="rId3" Type="http://schemas.openxmlformats.org/officeDocument/2006/relationships/oleObject" Target="../embeddings/oleObject45.bin"/><Relationship Id="rId7"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image" Target="../media/image51.wmf"/><Relationship Id="rId5" Type="http://schemas.openxmlformats.org/officeDocument/2006/relationships/oleObject" Target="../embeddings/oleObject46.bin"/><Relationship Id="rId10" Type="http://schemas.openxmlformats.org/officeDocument/2006/relationships/image" Target="../media/image53.wmf"/><Relationship Id="rId4" Type="http://schemas.openxmlformats.org/officeDocument/2006/relationships/image" Target="../media/image50.wmf"/><Relationship Id="rId9" Type="http://schemas.openxmlformats.org/officeDocument/2006/relationships/oleObject" Target="../embeddings/oleObject48.bin"/></Relationships>
</file>

<file path=ppt/slides/_rels/slide39.xml.rels><?xml version="1.0" encoding="UTF-8" standalone="yes"?>
<Relationships xmlns="http://schemas.openxmlformats.org/package/2006/relationships"><Relationship Id="rId8" Type="http://schemas.openxmlformats.org/officeDocument/2006/relationships/oleObject" Target="../embeddings/oleObject52.bin"/><Relationship Id="rId3" Type="http://schemas.openxmlformats.org/officeDocument/2006/relationships/oleObject" Target="../embeddings/oleObject49.bin"/><Relationship Id="rId7" Type="http://schemas.openxmlformats.org/officeDocument/2006/relationships/oleObject" Target="../embeddings/oleObject51.bin"/><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55.wmf"/><Relationship Id="rId5" Type="http://schemas.openxmlformats.org/officeDocument/2006/relationships/oleObject" Target="../embeddings/oleObject50.bin"/><Relationship Id="rId4" Type="http://schemas.openxmlformats.org/officeDocument/2006/relationships/image" Target="../media/image54.wmf"/><Relationship Id="rId9" Type="http://schemas.openxmlformats.org/officeDocument/2006/relationships/image" Target="../media/image56.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image" Target="../media/image58.wmf"/><Relationship Id="rId5" Type="http://schemas.openxmlformats.org/officeDocument/2006/relationships/oleObject" Target="../embeddings/oleObject54.bin"/><Relationship Id="rId4" Type="http://schemas.openxmlformats.org/officeDocument/2006/relationships/image" Target="../media/image57.wmf"/></Relationships>
</file>

<file path=ppt/slides/_rels/slide41.xml.rels><?xml version="1.0" encoding="UTF-8" standalone="yes"?>
<Relationships xmlns="http://schemas.openxmlformats.org/package/2006/relationships"><Relationship Id="rId8" Type="http://schemas.openxmlformats.org/officeDocument/2006/relationships/image" Target="../media/image61.wmf"/><Relationship Id="rId3" Type="http://schemas.openxmlformats.org/officeDocument/2006/relationships/oleObject" Target="../embeddings/oleObject55.bin"/><Relationship Id="rId7"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60.wmf"/><Relationship Id="rId5" Type="http://schemas.openxmlformats.org/officeDocument/2006/relationships/oleObject" Target="../embeddings/oleObject56.bin"/><Relationship Id="rId4" Type="http://schemas.openxmlformats.org/officeDocument/2006/relationships/image" Target="../media/image59.wmf"/></Relationships>
</file>

<file path=ppt/slides/_rels/slide42.xml.rels><?xml version="1.0" encoding="UTF-8" standalone="yes"?>
<Relationships xmlns="http://schemas.openxmlformats.org/package/2006/relationships"><Relationship Id="rId3" Type="http://schemas.openxmlformats.org/officeDocument/2006/relationships/image" Target="../media/image63.png"/><Relationship Id="rId2" Type="http://schemas.openxmlformats.org/officeDocument/2006/relationships/image" Target="../media/image6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image" Target="../media/image66.wmf"/><Relationship Id="rId3" Type="http://schemas.openxmlformats.org/officeDocument/2006/relationships/oleObject" Target="../embeddings/oleObject58.bin"/><Relationship Id="rId7" Type="http://schemas.openxmlformats.org/officeDocument/2006/relationships/oleObject" Target="../embeddings/oleObject60.bin"/><Relationship Id="rId2" Type="http://schemas.openxmlformats.org/officeDocument/2006/relationships/slideLayout" Target="../slideLayouts/slideLayout2.xml"/><Relationship Id="rId1" Type="http://schemas.openxmlformats.org/officeDocument/2006/relationships/vmlDrawing" Target="../drawings/vmlDrawing30.vml"/><Relationship Id="rId6" Type="http://schemas.openxmlformats.org/officeDocument/2006/relationships/image" Target="../media/image65.wmf"/><Relationship Id="rId5" Type="http://schemas.openxmlformats.org/officeDocument/2006/relationships/oleObject" Target="../embeddings/oleObject59.bin"/><Relationship Id="rId4" Type="http://schemas.openxmlformats.org/officeDocument/2006/relationships/image" Target="../media/image64.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61.bin"/><Relationship Id="rId2" Type="http://schemas.openxmlformats.org/officeDocument/2006/relationships/slideLayout" Target="../slideLayouts/slideLayout2.xml"/><Relationship Id="rId1" Type="http://schemas.openxmlformats.org/officeDocument/2006/relationships/vmlDrawing" Target="../drawings/vmlDrawing31.vml"/><Relationship Id="rId4" Type="http://schemas.openxmlformats.org/officeDocument/2006/relationships/image" Target="../media/image67.wmf"/></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62.bin"/><Relationship Id="rId2" Type="http://schemas.openxmlformats.org/officeDocument/2006/relationships/slideLayout" Target="../slideLayouts/slideLayout2.xml"/><Relationship Id="rId1" Type="http://schemas.openxmlformats.org/officeDocument/2006/relationships/vmlDrawing" Target="../drawings/vmlDrawing32.vml"/><Relationship Id="rId6" Type="http://schemas.openxmlformats.org/officeDocument/2006/relationships/image" Target="../media/image69.wmf"/><Relationship Id="rId5" Type="http://schemas.openxmlformats.org/officeDocument/2006/relationships/oleObject" Target="../embeddings/oleObject63.bin"/><Relationship Id="rId4" Type="http://schemas.openxmlformats.org/officeDocument/2006/relationships/image" Target="../media/image68.wmf"/></Relationships>
</file>

<file path=ppt/slides/_rels/slide47.xml.rels><?xml version="1.0" encoding="UTF-8" standalone="yes"?>
<Relationships xmlns="http://schemas.openxmlformats.org/package/2006/relationships"><Relationship Id="rId8" Type="http://schemas.openxmlformats.org/officeDocument/2006/relationships/image" Target="../media/image72.wmf"/><Relationship Id="rId3" Type="http://schemas.openxmlformats.org/officeDocument/2006/relationships/oleObject" Target="../embeddings/oleObject64.bin"/><Relationship Id="rId7" Type="http://schemas.openxmlformats.org/officeDocument/2006/relationships/oleObject" Target="../embeddings/oleObject66.bin"/><Relationship Id="rId2" Type="http://schemas.openxmlformats.org/officeDocument/2006/relationships/slideLayout" Target="../slideLayouts/slideLayout2.xml"/><Relationship Id="rId1" Type="http://schemas.openxmlformats.org/officeDocument/2006/relationships/vmlDrawing" Target="../drawings/vmlDrawing33.vml"/><Relationship Id="rId6" Type="http://schemas.openxmlformats.org/officeDocument/2006/relationships/image" Target="../media/image71.wmf"/><Relationship Id="rId5" Type="http://schemas.openxmlformats.org/officeDocument/2006/relationships/oleObject" Target="../embeddings/oleObject65.bin"/><Relationship Id="rId4" Type="http://schemas.openxmlformats.org/officeDocument/2006/relationships/image" Target="../media/image70.wmf"/></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67.bin"/><Relationship Id="rId2" Type="http://schemas.openxmlformats.org/officeDocument/2006/relationships/slideLayout" Target="../slideLayouts/slideLayout2.xml"/><Relationship Id="rId1" Type="http://schemas.openxmlformats.org/officeDocument/2006/relationships/vmlDrawing" Target="../drawings/vmlDrawing34.vml"/><Relationship Id="rId4" Type="http://schemas.openxmlformats.org/officeDocument/2006/relationships/image" Target="../media/image73.wmf"/></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68.bin"/><Relationship Id="rId2" Type="http://schemas.openxmlformats.org/officeDocument/2006/relationships/slideLayout" Target="../slideLayouts/slideLayout2.xml"/><Relationship Id="rId1" Type="http://schemas.openxmlformats.org/officeDocument/2006/relationships/vmlDrawing" Target="../drawings/vmlDrawing35.vml"/><Relationship Id="rId4" Type="http://schemas.openxmlformats.org/officeDocument/2006/relationships/image" Target="../media/image74.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image" Target="../media/image77.wmf"/><Relationship Id="rId3" Type="http://schemas.openxmlformats.org/officeDocument/2006/relationships/oleObject" Target="../embeddings/oleObject69.bin"/><Relationship Id="rId7" Type="http://schemas.openxmlformats.org/officeDocument/2006/relationships/oleObject" Target="../embeddings/oleObject71.bin"/><Relationship Id="rId2" Type="http://schemas.openxmlformats.org/officeDocument/2006/relationships/slideLayout" Target="../slideLayouts/slideLayout2.xml"/><Relationship Id="rId1" Type="http://schemas.openxmlformats.org/officeDocument/2006/relationships/vmlDrawing" Target="../drawings/vmlDrawing36.vml"/><Relationship Id="rId6" Type="http://schemas.openxmlformats.org/officeDocument/2006/relationships/image" Target="../media/image76.wmf"/><Relationship Id="rId5" Type="http://schemas.openxmlformats.org/officeDocument/2006/relationships/oleObject" Target="../embeddings/oleObject70.bin"/><Relationship Id="rId4" Type="http://schemas.openxmlformats.org/officeDocument/2006/relationships/image" Target="../media/image75.wmf"/></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72.bin"/><Relationship Id="rId2" Type="http://schemas.openxmlformats.org/officeDocument/2006/relationships/slideLayout" Target="../slideLayouts/slideLayout2.xml"/><Relationship Id="rId1" Type="http://schemas.openxmlformats.org/officeDocument/2006/relationships/vmlDrawing" Target="../drawings/vmlDrawing37.vml"/><Relationship Id="rId4" Type="http://schemas.openxmlformats.org/officeDocument/2006/relationships/image" Target="../media/image78.wmf"/></Relationships>
</file>

<file path=ppt/slides/_rels/slide52.xml.rels><?xml version="1.0" encoding="UTF-8" standalone="yes"?>
<Relationships xmlns="http://schemas.openxmlformats.org/package/2006/relationships"><Relationship Id="rId8" Type="http://schemas.openxmlformats.org/officeDocument/2006/relationships/image" Target="../media/image81.wmf"/><Relationship Id="rId3" Type="http://schemas.openxmlformats.org/officeDocument/2006/relationships/oleObject" Target="../embeddings/oleObject73.bin"/><Relationship Id="rId7" Type="http://schemas.openxmlformats.org/officeDocument/2006/relationships/oleObject" Target="../embeddings/oleObject75.bin"/><Relationship Id="rId2" Type="http://schemas.openxmlformats.org/officeDocument/2006/relationships/slideLayout" Target="../slideLayouts/slideLayout2.xml"/><Relationship Id="rId1" Type="http://schemas.openxmlformats.org/officeDocument/2006/relationships/vmlDrawing" Target="../drawings/vmlDrawing38.vml"/><Relationship Id="rId6" Type="http://schemas.openxmlformats.org/officeDocument/2006/relationships/image" Target="../media/image80.wmf"/><Relationship Id="rId5" Type="http://schemas.openxmlformats.org/officeDocument/2006/relationships/oleObject" Target="../embeddings/oleObject74.bin"/><Relationship Id="rId4" Type="http://schemas.openxmlformats.org/officeDocument/2006/relationships/image" Target="../media/image79.wmf"/></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76.bin"/><Relationship Id="rId2" Type="http://schemas.openxmlformats.org/officeDocument/2006/relationships/slideLayout" Target="../slideLayouts/slideLayout2.xml"/><Relationship Id="rId1" Type="http://schemas.openxmlformats.org/officeDocument/2006/relationships/vmlDrawing" Target="../drawings/vmlDrawing39.vml"/><Relationship Id="rId4" Type="http://schemas.openxmlformats.org/officeDocument/2006/relationships/image" Target="../media/image82.wmf"/></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77.bin"/><Relationship Id="rId2" Type="http://schemas.openxmlformats.org/officeDocument/2006/relationships/slideLayout" Target="../slideLayouts/slideLayout2.xml"/><Relationship Id="rId1" Type="http://schemas.openxmlformats.org/officeDocument/2006/relationships/vmlDrawing" Target="../drawings/vmlDrawing40.vml"/><Relationship Id="rId6" Type="http://schemas.openxmlformats.org/officeDocument/2006/relationships/image" Target="../media/image84.wmf"/><Relationship Id="rId5" Type="http://schemas.openxmlformats.org/officeDocument/2006/relationships/oleObject" Target="../embeddings/oleObject78.bin"/><Relationship Id="rId4" Type="http://schemas.openxmlformats.org/officeDocument/2006/relationships/image" Target="../media/image83.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7.bin"/><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ctr">
              <a:buNone/>
            </a:pPr>
            <a:endParaRPr lang="en-US" sz="4000" dirty="0" smtClean="0">
              <a:latin typeface="Times New Roman" pitchFamily="18" charset="0"/>
              <a:cs typeface="Times New Roman" pitchFamily="18" charset="0"/>
            </a:endParaRPr>
          </a:p>
          <a:p>
            <a:pPr algn="ctr">
              <a:buNone/>
            </a:pPr>
            <a:endParaRPr lang="en-US" sz="4000" dirty="0" smtClean="0">
              <a:latin typeface="Times New Roman" pitchFamily="18" charset="0"/>
              <a:cs typeface="Times New Roman" pitchFamily="18" charset="0"/>
            </a:endParaRPr>
          </a:p>
          <a:p>
            <a:pPr algn="ctr">
              <a:buNone/>
            </a:pPr>
            <a:endParaRPr lang="en-US" sz="4000" dirty="0" smtClean="0">
              <a:solidFill>
                <a:srgbClr val="FF0000"/>
              </a:solidFill>
              <a:latin typeface="Times New Roman" pitchFamily="18" charset="0"/>
              <a:cs typeface="Times New Roman" pitchFamily="18" charset="0"/>
            </a:endParaRPr>
          </a:p>
          <a:p>
            <a:pPr algn="ctr">
              <a:buNone/>
            </a:pPr>
            <a:endParaRPr lang="en-US" sz="4000" dirty="0">
              <a:solidFill>
                <a:srgbClr val="FF0000"/>
              </a:solidFill>
              <a:latin typeface="Times New Roman" pitchFamily="18" charset="0"/>
              <a:cs typeface="Times New Roman" pitchFamily="18" charset="0"/>
            </a:endParaRPr>
          </a:p>
          <a:p>
            <a:pPr algn="ctr">
              <a:buNone/>
            </a:pPr>
            <a:r>
              <a:rPr lang="en-US" sz="4000" dirty="0" smtClean="0">
                <a:solidFill>
                  <a:srgbClr val="FF0000"/>
                </a:solidFill>
                <a:latin typeface="Times New Roman" pitchFamily="18" charset="0"/>
                <a:cs typeface="Times New Roman" pitchFamily="18" charset="0"/>
              </a:rPr>
              <a:t>CHAPTER 2</a:t>
            </a:r>
          </a:p>
          <a:p>
            <a:pPr algn="ctr">
              <a:buNone/>
            </a:pPr>
            <a:r>
              <a:rPr lang="en-US" sz="4400" dirty="0" smtClean="0">
                <a:solidFill>
                  <a:srgbClr val="0000FF"/>
                </a:solidFill>
                <a:latin typeface="Times New Roman" pitchFamily="18" charset="0"/>
                <a:cs typeface="Times New Roman" pitchFamily="18" charset="0"/>
              </a:rPr>
              <a:t>The Second </a:t>
            </a:r>
            <a:r>
              <a:rPr lang="en-US" sz="4400" dirty="0">
                <a:solidFill>
                  <a:srgbClr val="0000FF"/>
                </a:solidFill>
                <a:latin typeface="Times New Roman" pitchFamily="18" charset="0"/>
                <a:cs typeface="Times New Roman" pitchFamily="18" charset="0"/>
              </a:rPr>
              <a:t>L</a:t>
            </a:r>
            <a:r>
              <a:rPr lang="en-US" sz="4400" dirty="0" smtClean="0">
                <a:solidFill>
                  <a:srgbClr val="0000FF"/>
                </a:solidFill>
                <a:latin typeface="Times New Roman" pitchFamily="18" charset="0"/>
                <a:cs typeface="Times New Roman" pitchFamily="18" charset="0"/>
              </a:rPr>
              <a:t>aw of Thermodynamics</a:t>
            </a:r>
            <a:endParaRPr lang="en-US" sz="4400" dirty="0">
              <a:solidFill>
                <a:srgbClr val="0000FF"/>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655911FB-D42A-4067-8D0F-FF491069FC6A}"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0" indent="0">
              <a:buNone/>
            </a:pPr>
            <a:r>
              <a:rPr lang="en-US" dirty="0" smtClean="0">
                <a:latin typeface="Times New Roman" pitchFamily="18" charset="0"/>
                <a:cs typeface="Times New Roman" pitchFamily="18" charset="0"/>
              </a:rPr>
              <a:t>For one admissible value of Q</a:t>
            </a:r>
            <a:r>
              <a:rPr lang="en-US" baseline="-25000" dirty="0" smtClean="0">
                <a:latin typeface="Times New Roman" pitchFamily="18" charset="0"/>
                <a:cs typeface="Times New Roman" pitchFamily="18" charset="0"/>
              </a:rPr>
              <a:t>B </a:t>
            </a:r>
            <a:r>
              <a:rPr lang="en-US" dirty="0" smtClean="0">
                <a:latin typeface="Times New Roman" pitchFamily="18" charset="0"/>
                <a:cs typeface="Times New Roman" pitchFamily="18" charset="0"/>
              </a:rPr>
              <a:t>= -Q</a:t>
            </a:r>
            <a:r>
              <a:rPr lang="en-US" baseline="-25000" dirty="0" smtClean="0">
                <a:latin typeface="Times New Roman" pitchFamily="18" charset="0"/>
                <a:cs typeface="Times New Roman" pitchFamily="18" charset="0"/>
              </a:rPr>
              <a:t>A2</a:t>
            </a:r>
            <a:r>
              <a:rPr lang="en-US" dirty="0" smtClean="0">
                <a:latin typeface="Times New Roman" pitchFamily="18" charset="0"/>
                <a:cs typeface="Times New Roman" pitchFamily="18" charset="0"/>
              </a:rPr>
              <a:t> net heat to the reservoir is zero </a:t>
            </a:r>
            <a:r>
              <a:rPr lang="en-US" dirty="0" err="1" smtClean="0">
                <a:latin typeface="Times New Roman" pitchFamily="18" charset="0"/>
                <a:cs typeface="Times New Roman" pitchFamily="18" charset="0"/>
              </a:rPr>
              <a:t>i.e</a:t>
            </a: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The thermal reservoir at temperature T</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goes through a cycle.</a:t>
            </a:r>
          </a:p>
          <a:p>
            <a:pPr marL="0" indent="0" algn="just">
              <a:buNone/>
            </a:pPr>
            <a:r>
              <a:rPr lang="en-US" dirty="0" smtClean="0">
                <a:latin typeface="Times New Roman" pitchFamily="18" charset="0"/>
                <a:cs typeface="Times New Roman" pitchFamily="18" charset="0"/>
              </a:rPr>
              <a:t>With this  the composite system (A) + (B) + (T</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executes a cycle.</a:t>
            </a:r>
          </a:p>
          <a:p>
            <a:pPr marL="0" indent="0" algn="just">
              <a:buNone/>
            </a:pPr>
            <a:r>
              <a:rPr lang="en-US" dirty="0" smtClean="0">
                <a:latin typeface="Times New Roman" pitchFamily="18" charset="0"/>
                <a:cs typeface="Times New Roman" pitchFamily="18" charset="0"/>
              </a:rPr>
              <a:t>This composite system interacts with one heat reservoir (T</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only.</a:t>
            </a:r>
          </a:p>
          <a:p>
            <a:pPr marL="0" indent="0" algn="just">
              <a:buNone/>
            </a:pPr>
            <a:r>
              <a:rPr lang="en-US" dirty="0" smtClean="0">
                <a:latin typeface="Times New Roman" pitchFamily="18" charset="0"/>
                <a:cs typeface="Times New Roman" pitchFamily="18" charset="0"/>
              </a:rPr>
              <a:t>For this the 2</a:t>
            </a:r>
            <a:r>
              <a:rPr lang="en-US" baseline="30000" dirty="0" smtClean="0">
                <a:latin typeface="Times New Roman" pitchFamily="18" charset="0"/>
                <a:cs typeface="Times New Roman" pitchFamily="18" charset="0"/>
              </a:rPr>
              <a:t>nd</a:t>
            </a:r>
            <a:r>
              <a:rPr lang="en-US" dirty="0" smtClean="0">
                <a:latin typeface="Times New Roman" pitchFamily="18" charset="0"/>
                <a:cs typeface="Times New Roman" pitchFamily="18" charset="0"/>
              </a:rPr>
              <a:t> law requires Q</a:t>
            </a:r>
            <a:r>
              <a:rPr lang="en-US" baseline="-25000" dirty="0" smtClean="0">
                <a:latin typeface="Times New Roman" pitchFamily="18" charset="0"/>
                <a:cs typeface="Times New Roman" pitchFamily="18" charset="0"/>
              </a:rPr>
              <a:t>A1</a:t>
            </a:r>
            <a:r>
              <a:rPr lang="en-US" dirty="0" smtClean="0">
                <a:latin typeface="Times New Roman" pitchFamily="18" charset="0"/>
                <a:cs typeface="Times New Roman" pitchFamily="18" charset="0"/>
              </a:rPr>
              <a:t> to be less than zero and by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law this requires W to be negative and this contradicts the assumption of option (ii)</a:t>
            </a:r>
          </a:p>
          <a:p>
            <a:pPr marL="0" indent="0" algn="just">
              <a:buNone/>
            </a:pPr>
            <a:r>
              <a:rPr lang="en-US" dirty="0" smtClean="0">
                <a:latin typeface="Times New Roman" pitchFamily="18" charset="0"/>
                <a:cs typeface="Times New Roman" pitchFamily="18" charset="0"/>
              </a:rPr>
              <a:t>The result of the above argument is that </a:t>
            </a:r>
          </a:p>
          <a:p>
            <a:pPr marL="0" indent="0" algn="just">
              <a:buNone/>
            </a:pPr>
            <a:r>
              <a:rPr lang="en-US" dirty="0" smtClean="0">
                <a:latin typeface="Times New Roman" pitchFamily="18" charset="0"/>
                <a:cs typeface="Times New Roman" pitchFamily="18" charset="0"/>
              </a:rPr>
              <a:t> Q</a:t>
            </a:r>
            <a:r>
              <a:rPr lang="en-US" baseline="-25000" dirty="0" smtClean="0">
                <a:latin typeface="Times New Roman" pitchFamily="18" charset="0"/>
                <a:cs typeface="Times New Roman" pitchFamily="18" charset="0"/>
              </a:rPr>
              <a:t>A1</a:t>
            </a:r>
            <a:r>
              <a:rPr lang="en-US" dirty="0" smtClean="0">
                <a:latin typeface="Times New Roman" pitchFamily="18" charset="0"/>
                <a:cs typeface="Times New Roman" pitchFamily="18" charset="0"/>
              </a:rPr>
              <a:t>&lt;0   and  Q</a:t>
            </a:r>
            <a:r>
              <a:rPr lang="en-US" baseline="-25000" dirty="0" smtClean="0">
                <a:latin typeface="Times New Roman" pitchFamily="18" charset="0"/>
                <a:cs typeface="Times New Roman" pitchFamily="18" charset="0"/>
              </a:rPr>
              <a:t>A2</a:t>
            </a:r>
            <a:r>
              <a:rPr lang="en-US" dirty="0" smtClean="0">
                <a:latin typeface="Times New Roman" pitchFamily="18" charset="0"/>
                <a:cs typeface="Times New Roman" pitchFamily="18" charset="0"/>
              </a:rPr>
              <a:t>&gt;0  and  Q</a:t>
            </a:r>
            <a:r>
              <a:rPr lang="en-US" baseline="-25000" dirty="0" smtClean="0">
                <a:latin typeface="Times New Roman" pitchFamily="18" charset="0"/>
                <a:cs typeface="Times New Roman" pitchFamily="18" charset="0"/>
              </a:rPr>
              <a:t>A1</a:t>
            </a:r>
            <a:r>
              <a:rPr lang="en-US" dirty="0" smtClean="0">
                <a:latin typeface="Times New Roman" pitchFamily="18" charset="0"/>
                <a:cs typeface="Times New Roman" pitchFamily="18" charset="0"/>
              </a:rPr>
              <a:t> + Q</a:t>
            </a:r>
            <a:r>
              <a:rPr lang="en-US" baseline="-25000" dirty="0" smtClean="0">
                <a:latin typeface="Times New Roman" pitchFamily="18" charset="0"/>
                <a:cs typeface="Times New Roman" pitchFamily="18" charset="0"/>
              </a:rPr>
              <a:t>A2</a:t>
            </a:r>
            <a:r>
              <a:rPr lang="en-US" dirty="0" smtClean="0">
                <a:latin typeface="Times New Roman" pitchFamily="18" charset="0"/>
                <a:cs typeface="Times New Roman" pitchFamily="18" charset="0"/>
              </a:rPr>
              <a:t> &gt;0</a:t>
            </a:r>
          </a:p>
          <a:p>
            <a:pPr marL="0" indent="0" algn="just">
              <a:buNone/>
            </a:pPr>
            <a:r>
              <a:rPr lang="en-US" dirty="0">
                <a:latin typeface="Times New Roman" pitchFamily="18" charset="0"/>
                <a:cs typeface="Times New Roman" pitchFamily="18" charset="0"/>
              </a:rPr>
              <a:t>This satisfies option (iii).</a:t>
            </a:r>
          </a:p>
        </p:txBody>
      </p:sp>
      <p:graphicFrame>
        <p:nvGraphicFramePr>
          <p:cNvPr id="5" name="Object 4"/>
          <p:cNvGraphicFramePr>
            <a:graphicFrameLocks noChangeAspect="1"/>
          </p:cNvGraphicFramePr>
          <p:nvPr/>
        </p:nvGraphicFramePr>
        <p:xfrm>
          <a:off x="3581400" y="457200"/>
          <a:ext cx="1454727" cy="762000"/>
        </p:xfrm>
        <a:graphic>
          <a:graphicData uri="http://schemas.openxmlformats.org/presentationml/2006/ole">
            <mc:AlternateContent xmlns:mc="http://schemas.openxmlformats.org/markup-compatibility/2006">
              <mc:Choice xmlns:v="urn:schemas-microsoft-com:vml" Requires="v">
                <p:oleObj spid="_x0000_s21541" name="Equation" r:id="rId3" imgW="533160" imgH="279360" progId="Equation.3">
                  <p:embed/>
                </p:oleObj>
              </mc:Choice>
              <mc:Fallback>
                <p:oleObj name="Equation" r:id="rId3" imgW="533160" imgH="27936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457200"/>
                        <a:ext cx="1454727"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655911FB-D42A-4067-8D0F-FF491069FC6A}" type="slidenum">
              <a:rPr lang="en-US" smtClean="0"/>
              <a:pPr/>
              <a:t>10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down)">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down)">
                                      <p:cBhvr>
                                        <p:cTn id="26" dur="500"/>
                                        <p:tgtEl>
                                          <p:spTgt spid="3">
                                            <p:txEl>
                                              <p:pRg st="4" end="4"/>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down)">
                                      <p:cBhvr>
                                        <p:cTn id="29" dur="500"/>
                                        <p:tgtEl>
                                          <p:spTgt spid="3">
                                            <p:txEl>
                                              <p:pRg st="5" end="5"/>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down)">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lgn="just">
              <a:buNone/>
            </a:pPr>
            <a:r>
              <a:rPr lang="en-US" dirty="0" smtClean="0">
                <a:latin typeface="Times New Roman" pitchFamily="18" charset="0"/>
                <a:cs typeface="Times New Roman" pitchFamily="18" charset="0"/>
              </a:rPr>
              <a:t>Of course another possibility of option (iii) +Q</a:t>
            </a:r>
            <a:r>
              <a:rPr lang="en-US" baseline="-25000" dirty="0" smtClean="0">
                <a:latin typeface="Times New Roman" pitchFamily="18" charset="0"/>
                <a:cs typeface="Times New Roman" pitchFamily="18" charset="0"/>
              </a:rPr>
              <a:t>A1</a:t>
            </a:r>
            <a:r>
              <a:rPr lang="en-US" dirty="0" smtClean="0">
                <a:latin typeface="Times New Roman" pitchFamily="18" charset="0"/>
                <a:cs typeface="Times New Roman" pitchFamily="18" charset="0"/>
              </a:rPr>
              <a:t> and –Q</a:t>
            </a:r>
            <a:r>
              <a:rPr lang="en-US" baseline="-25000" dirty="0" smtClean="0">
                <a:latin typeface="Times New Roman" pitchFamily="18" charset="0"/>
                <a:cs typeface="Times New Roman" pitchFamily="18" charset="0"/>
              </a:rPr>
              <a:t>A2</a:t>
            </a:r>
            <a:r>
              <a:rPr lang="en-US" dirty="0" smtClean="0">
                <a:latin typeface="Times New Roman" pitchFamily="18" charset="0"/>
                <a:cs typeface="Times New Roman" pitchFamily="18" charset="0"/>
              </a:rPr>
              <a:t> which gives </a:t>
            </a:r>
          </a:p>
          <a:p>
            <a:pPr marL="0" indent="0" algn="just">
              <a:buNone/>
            </a:pPr>
            <a:r>
              <a:rPr lang="en-US" dirty="0" smtClean="0">
                <a:latin typeface="Times New Roman" pitchFamily="18" charset="0"/>
                <a:cs typeface="Times New Roman" pitchFamily="18" charset="0"/>
              </a:rPr>
              <a:t>For positive work Q</a:t>
            </a:r>
            <a:r>
              <a:rPr lang="en-US" baseline="-25000" dirty="0" smtClean="0">
                <a:latin typeface="Times New Roman" pitchFamily="18" charset="0"/>
                <a:cs typeface="Times New Roman" pitchFamily="18" charset="0"/>
              </a:rPr>
              <a:t>A1</a:t>
            </a:r>
            <a:r>
              <a:rPr lang="en-US" dirty="0" smtClean="0">
                <a:latin typeface="Times New Roman" pitchFamily="18" charset="0"/>
                <a:cs typeface="Times New Roman" pitchFamily="18" charset="0"/>
              </a:rPr>
              <a:t> +Q</a:t>
            </a:r>
            <a:r>
              <a:rPr lang="en-US" baseline="-25000" dirty="0" smtClean="0">
                <a:latin typeface="Times New Roman" pitchFamily="18" charset="0"/>
                <a:cs typeface="Times New Roman" pitchFamily="18" charset="0"/>
              </a:rPr>
              <a:t>A2</a:t>
            </a:r>
            <a:r>
              <a:rPr lang="en-US" dirty="0" smtClean="0">
                <a:latin typeface="Times New Roman" pitchFamily="18" charset="0"/>
                <a:cs typeface="Times New Roman" pitchFamily="18" charset="0"/>
              </a:rPr>
              <a:t> &gt;0  and </a:t>
            </a:r>
          </a:p>
          <a:p>
            <a:pPr marL="0" indent="0" algn="just">
              <a:buNone/>
            </a:pPr>
            <a:r>
              <a:rPr lang="en-US" dirty="0" smtClean="0">
                <a:latin typeface="Times New Roman" pitchFamily="18" charset="0"/>
                <a:cs typeface="Times New Roman" pitchFamily="18" charset="0"/>
              </a:rPr>
              <a:t>for negative work Q</a:t>
            </a:r>
            <a:r>
              <a:rPr lang="en-US" baseline="-25000" dirty="0" smtClean="0">
                <a:latin typeface="Times New Roman" pitchFamily="18" charset="0"/>
                <a:cs typeface="Times New Roman" pitchFamily="18" charset="0"/>
              </a:rPr>
              <a:t>A1</a:t>
            </a:r>
            <a:r>
              <a:rPr lang="en-US" dirty="0" smtClean="0">
                <a:latin typeface="Times New Roman" pitchFamily="18" charset="0"/>
                <a:cs typeface="Times New Roman" pitchFamily="18" charset="0"/>
              </a:rPr>
              <a:t> +Q</a:t>
            </a:r>
            <a:r>
              <a:rPr lang="en-US" baseline="-25000" dirty="0" smtClean="0">
                <a:latin typeface="Times New Roman" pitchFamily="18" charset="0"/>
                <a:cs typeface="Times New Roman" pitchFamily="18" charset="0"/>
              </a:rPr>
              <a:t>A2</a:t>
            </a:r>
            <a:r>
              <a:rPr lang="en-US" dirty="0" smtClean="0">
                <a:latin typeface="Times New Roman" pitchFamily="18" charset="0"/>
                <a:cs typeface="Times New Roman" pitchFamily="18" charset="0"/>
              </a:rPr>
              <a:t> &lt;0 </a:t>
            </a:r>
          </a:p>
          <a:p>
            <a:pPr marL="0" indent="0" algn="just">
              <a:buNone/>
            </a:pPr>
            <a:r>
              <a:rPr lang="en-US" dirty="0" smtClean="0">
                <a:latin typeface="Times New Roman" pitchFamily="18" charset="0"/>
                <a:cs typeface="Times New Roman" pitchFamily="18" charset="0"/>
              </a:rPr>
              <a:t>Does the larger of T</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and T</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match up with heat-supply reservoir or the heat rejection reservoir.  For this we need to know Q</a:t>
            </a:r>
            <a:r>
              <a:rPr lang="en-US" baseline="-25000" dirty="0" smtClean="0">
                <a:latin typeface="Times New Roman" pitchFamily="18" charset="0"/>
                <a:cs typeface="Times New Roman" pitchFamily="18" charset="0"/>
              </a:rPr>
              <a:t>A2</a:t>
            </a:r>
            <a:r>
              <a:rPr lang="en-US" dirty="0" smtClean="0">
                <a:latin typeface="Times New Roman" pitchFamily="18" charset="0"/>
                <a:cs typeface="Times New Roman" pitchFamily="18" charset="0"/>
              </a:rPr>
              <a:t>/Q</a:t>
            </a:r>
            <a:r>
              <a:rPr lang="en-US" baseline="-25000" dirty="0" smtClean="0">
                <a:latin typeface="Times New Roman" pitchFamily="18" charset="0"/>
                <a:cs typeface="Times New Roman" pitchFamily="18" charset="0"/>
              </a:rPr>
              <a:t>A1</a:t>
            </a:r>
            <a:r>
              <a:rPr lang="en-US" dirty="0" smtClean="0">
                <a:latin typeface="Times New Roman" pitchFamily="18" charset="0"/>
                <a:cs typeface="Times New Roman" pitchFamily="18" charset="0"/>
              </a:rPr>
              <a:t>.</a:t>
            </a:r>
          </a:p>
          <a:p>
            <a:pPr marL="0" indent="0" algn="just">
              <a:buNone/>
            </a:pP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Consider the arrangement in Fig.2.3.  Let </a:t>
            </a:r>
          </a:p>
          <a:p>
            <a:pPr marL="0" indent="0" algn="just">
              <a:buNone/>
            </a:pPr>
            <a:r>
              <a:rPr lang="en-US" dirty="0" smtClean="0">
                <a:latin typeface="Times New Roman" pitchFamily="18" charset="0"/>
                <a:cs typeface="Times New Roman" pitchFamily="18" charset="0"/>
              </a:rPr>
              <a:t>Q</a:t>
            </a:r>
            <a:r>
              <a:rPr lang="en-US" baseline="-25000" dirty="0" smtClean="0">
                <a:latin typeface="Times New Roman" pitchFamily="18" charset="0"/>
                <a:cs typeface="Times New Roman" pitchFamily="18" charset="0"/>
              </a:rPr>
              <a:t>C1</a:t>
            </a:r>
            <a:r>
              <a:rPr lang="en-US" dirty="0" smtClean="0">
                <a:latin typeface="Times New Roman" pitchFamily="18" charset="0"/>
                <a:cs typeface="Times New Roman" pitchFamily="18" charset="0"/>
              </a:rPr>
              <a:t> +Q</a:t>
            </a:r>
            <a:r>
              <a:rPr lang="en-US" baseline="-25000" dirty="0" smtClean="0">
                <a:latin typeface="Times New Roman" pitchFamily="18" charset="0"/>
                <a:cs typeface="Times New Roman" pitchFamily="18" charset="0"/>
              </a:rPr>
              <a:t>B1</a:t>
            </a:r>
            <a:r>
              <a:rPr lang="en-US" dirty="0" smtClean="0">
                <a:latin typeface="Times New Roman" pitchFamily="18" charset="0"/>
                <a:cs typeface="Times New Roman" pitchFamily="18" charset="0"/>
              </a:rPr>
              <a:t>=0  i.e.    Q</a:t>
            </a:r>
            <a:r>
              <a:rPr lang="en-US" baseline="-25000" dirty="0" smtClean="0">
                <a:latin typeface="Times New Roman" pitchFamily="18" charset="0"/>
                <a:cs typeface="Times New Roman" pitchFamily="18" charset="0"/>
              </a:rPr>
              <a:t>B1</a:t>
            </a:r>
            <a:r>
              <a:rPr lang="en-US" dirty="0" smtClean="0">
                <a:latin typeface="Times New Roman" pitchFamily="18" charset="0"/>
                <a:cs typeface="Times New Roman" pitchFamily="18" charset="0"/>
              </a:rPr>
              <a:t>= -Q</a:t>
            </a:r>
            <a:r>
              <a:rPr lang="en-US" baseline="-25000" dirty="0" smtClean="0">
                <a:latin typeface="Times New Roman" pitchFamily="18" charset="0"/>
                <a:cs typeface="Times New Roman" pitchFamily="18" charset="0"/>
              </a:rPr>
              <a:t>C1</a:t>
            </a:r>
            <a:r>
              <a:rPr lang="en-US" dirty="0" smtClean="0">
                <a:latin typeface="Times New Roman" pitchFamily="18" charset="0"/>
                <a:cs typeface="Times New Roman" pitchFamily="18" charset="0"/>
              </a:rPr>
              <a:t> .  This makes the composite system (B) + (C) + (T</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to complete a cycle while interacting with reservoir T</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only.</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655911FB-D42A-4067-8D0F-FF491069FC6A}"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down)">
                                      <p:cBhvr>
                                        <p:cTn id="23" dur="500"/>
                                        <p:tgtEl>
                                          <p:spTgt spid="3">
                                            <p:txEl>
                                              <p:pRg st="5" end="5"/>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wipe(down)">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latin typeface="Times New Roman" pitchFamily="18" charset="0"/>
                <a:cs typeface="Times New Roman" pitchFamily="18" charset="0"/>
              </a:rPr>
              <a:t>Fig.2.3 Schematic of an arbitrary heat engine B and a reversed Carnot-type device C operating between the same two thermal reservoirs.</a:t>
            </a:r>
            <a:r>
              <a:rPr lang="en-US" dirty="0" smtClean="0"/>
              <a:t> </a:t>
            </a:r>
            <a:endParaRPr lang="en-US" dirty="0"/>
          </a:p>
        </p:txBody>
      </p:sp>
      <p:sp>
        <p:nvSpPr>
          <p:cNvPr id="4" name="Slide Number Placeholder 3"/>
          <p:cNvSpPr>
            <a:spLocks noGrp="1"/>
          </p:cNvSpPr>
          <p:nvPr>
            <p:ph type="sldNum" sz="quarter" idx="12"/>
          </p:nvPr>
        </p:nvSpPr>
        <p:spPr/>
        <p:txBody>
          <a:bodyPr/>
          <a:lstStyle/>
          <a:p>
            <a:fld id="{655911FB-D42A-4067-8D0F-FF491069FC6A}" type="slidenum">
              <a:rPr lang="en-US" smtClean="0"/>
              <a:pPr/>
              <a:t>12</a:t>
            </a:fld>
            <a:endParaRPr lang="en-US"/>
          </a:p>
        </p:txBody>
      </p:sp>
      <p:graphicFrame>
        <p:nvGraphicFramePr>
          <p:cNvPr id="72706" name="Content Placeholder 3"/>
          <p:cNvGraphicFramePr>
            <a:graphicFrameLocks noChangeAspect="1"/>
          </p:cNvGraphicFramePr>
          <p:nvPr/>
        </p:nvGraphicFramePr>
        <p:xfrm>
          <a:off x="304800" y="0"/>
          <a:ext cx="8269287" cy="5334000"/>
        </p:xfrm>
        <a:graphic>
          <a:graphicData uri="http://schemas.openxmlformats.org/presentationml/2006/ole">
            <mc:AlternateContent xmlns:mc="http://schemas.openxmlformats.org/markup-compatibility/2006">
              <mc:Choice xmlns:v="urn:schemas-microsoft-com:vml" Requires="v">
                <p:oleObj spid="_x0000_s72741" name="AutoCAD Drawing" r:id="rId3" imgW="8210520" imgH="5295960" progId="">
                  <p:embed/>
                </p:oleObj>
              </mc:Choice>
              <mc:Fallback>
                <p:oleObj name="AutoCAD Drawing" r:id="rId3" imgW="8210520" imgH="5295960" progId="">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0"/>
                        <a:ext cx="8269287" cy="533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Down Arrow 4"/>
          <p:cNvSpPr/>
          <p:nvPr/>
        </p:nvSpPr>
        <p:spPr>
          <a:xfrm>
            <a:off x="2362200" y="1371600"/>
            <a:ext cx="45719"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9142413" cy="6856413"/>
          </a:xfrm>
        </p:spPr>
        <p:txBody>
          <a:bodyPr/>
          <a:lstStyle/>
          <a:p>
            <a:pPr>
              <a:buNone/>
            </a:pPr>
            <a:r>
              <a:rPr lang="en-US" dirty="0" smtClean="0">
                <a:latin typeface="Times New Roman" pitchFamily="18" charset="0"/>
                <a:cs typeface="Times New Roman" pitchFamily="18" charset="0"/>
              </a:rPr>
              <a:t>2</a:t>
            </a:r>
            <a:r>
              <a:rPr lang="en-US" baseline="30000" dirty="0" smtClean="0">
                <a:latin typeface="Times New Roman" pitchFamily="18" charset="0"/>
                <a:cs typeface="Times New Roman" pitchFamily="18" charset="0"/>
              </a:rPr>
              <a:t>nd</a:t>
            </a:r>
            <a:r>
              <a:rPr lang="en-US" dirty="0" smtClean="0">
                <a:latin typeface="Times New Roman" pitchFamily="18" charset="0"/>
                <a:cs typeface="Times New Roman" pitchFamily="18" charset="0"/>
              </a:rPr>
              <a:t> law:  Q</a:t>
            </a:r>
            <a:r>
              <a:rPr lang="en-US" baseline="-25000" dirty="0" smtClean="0">
                <a:latin typeface="Times New Roman" pitchFamily="18" charset="0"/>
                <a:cs typeface="Times New Roman" pitchFamily="18" charset="0"/>
              </a:rPr>
              <a:t>B2</a:t>
            </a:r>
            <a:r>
              <a:rPr lang="en-US" dirty="0" smtClean="0">
                <a:latin typeface="Times New Roman" pitchFamily="18" charset="0"/>
                <a:cs typeface="Times New Roman" pitchFamily="18" charset="0"/>
              </a:rPr>
              <a:t> + Q</a:t>
            </a:r>
            <a:r>
              <a:rPr lang="en-US" baseline="-25000" dirty="0" smtClean="0">
                <a:latin typeface="Times New Roman" pitchFamily="18" charset="0"/>
                <a:cs typeface="Times New Roman" pitchFamily="18" charset="0"/>
              </a:rPr>
              <a:t>C2</a:t>
            </a:r>
            <a:r>
              <a:rPr lang="en-US" dirty="0" smtClean="0">
                <a:latin typeface="Times New Roman" pitchFamily="18" charset="0"/>
                <a:cs typeface="Times New Roman" pitchFamily="18" charset="0"/>
              </a:rPr>
              <a:t> ≤ 0 or –Q</a:t>
            </a:r>
            <a:r>
              <a:rPr lang="en-US" baseline="-25000" dirty="0" smtClean="0">
                <a:latin typeface="Times New Roman" pitchFamily="18" charset="0"/>
                <a:cs typeface="Times New Roman" pitchFamily="18" charset="0"/>
              </a:rPr>
              <a:t>B2</a:t>
            </a:r>
            <a:r>
              <a:rPr lang="en-US" dirty="0" smtClean="0">
                <a:latin typeface="Times New Roman" pitchFamily="18" charset="0"/>
                <a:cs typeface="Times New Roman" pitchFamily="18" charset="0"/>
              </a:rPr>
              <a:t> ≥Q</a:t>
            </a:r>
            <a:r>
              <a:rPr lang="en-US" baseline="-25000" dirty="0" smtClean="0">
                <a:latin typeface="Times New Roman" pitchFamily="18" charset="0"/>
                <a:cs typeface="Times New Roman" pitchFamily="18" charset="0"/>
              </a:rPr>
              <a:t>C2</a:t>
            </a:r>
          </a:p>
          <a:p>
            <a:pPr>
              <a:buNone/>
            </a:pPr>
            <a:r>
              <a:rPr lang="en-US" dirty="0" smtClean="0">
                <a:latin typeface="Times New Roman" pitchFamily="18" charset="0"/>
                <a:cs typeface="Times New Roman" pitchFamily="18" charset="0"/>
              </a:rPr>
              <a:t>Dividing the inequality by Q</a:t>
            </a:r>
            <a:r>
              <a:rPr lang="en-US" baseline="-25000" dirty="0" smtClean="0">
                <a:latin typeface="Times New Roman" pitchFamily="18" charset="0"/>
                <a:cs typeface="Times New Roman" pitchFamily="18" charset="0"/>
              </a:rPr>
              <a:t>B1</a:t>
            </a:r>
            <a:r>
              <a:rPr lang="en-US" dirty="0" smtClean="0">
                <a:latin typeface="Times New Roman" pitchFamily="18" charset="0"/>
                <a:cs typeface="Times New Roman" pitchFamily="18" charset="0"/>
              </a:rPr>
              <a:t> = - Q</a:t>
            </a:r>
            <a:r>
              <a:rPr lang="en-US" baseline="-25000" dirty="0" smtClean="0">
                <a:latin typeface="Times New Roman" pitchFamily="18" charset="0"/>
                <a:cs typeface="Times New Roman" pitchFamily="18" charset="0"/>
              </a:rPr>
              <a:t>C1</a:t>
            </a:r>
            <a:r>
              <a:rPr lang="en-US" dirty="0" smtClean="0">
                <a:latin typeface="Times New Roman" pitchFamily="18" charset="0"/>
                <a:cs typeface="Times New Roman" pitchFamily="18" charset="0"/>
              </a:rPr>
              <a:t> results in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This implies                          [since (Q</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or Q</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is –</a:t>
            </a:r>
            <a:r>
              <a:rPr lang="en-US" dirty="0" err="1" smtClean="0">
                <a:latin typeface="Times New Roman" pitchFamily="18" charset="0"/>
                <a:cs typeface="Times New Roman" pitchFamily="18" charset="0"/>
              </a:rPr>
              <a:t>ve</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cycle efficiency is given by </a:t>
            </a:r>
          </a:p>
          <a:p>
            <a:pPr>
              <a:buNone/>
            </a:pP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609600" y="1219200"/>
          <a:ext cx="2146300" cy="990600"/>
        </p:xfrm>
        <a:graphic>
          <a:graphicData uri="http://schemas.openxmlformats.org/presentationml/2006/ole">
            <mc:AlternateContent xmlns:mc="http://schemas.openxmlformats.org/markup-compatibility/2006">
              <mc:Choice xmlns:v="urn:schemas-microsoft-com:vml" Requires="v">
                <p:oleObj spid="_x0000_s24680" name="Equation" r:id="rId3" imgW="825480" imgH="380880" progId="Equation.3">
                  <p:embed/>
                </p:oleObj>
              </mc:Choice>
              <mc:Fallback>
                <p:oleObj name="Equation" r:id="rId3" imgW="825480" imgH="3808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219200"/>
                        <a:ext cx="214630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79" name="Object 3"/>
          <p:cNvGraphicFramePr>
            <a:graphicFrameLocks noChangeAspect="1"/>
          </p:cNvGraphicFramePr>
          <p:nvPr/>
        </p:nvGraphicFramePr>
        <p:xfrm>
          <a:off x="536575" y="2882900"/>
          <a:ext cx="7842250" cy="1273175"/>
        </p:xfrm>
        <a:graphic>
          <a:graphicData uri="http://schemas.openxmlformats.org/presentationml/2006/ole">
            <mc:AlternateContent xmlns:mc="http://schemas.openxmlformats.org/markup-compatibility/2006">
              <mc:Choice xmlns:v="urn:schemas-microsoft-com:vml" Requires="v">
                <p:oleObj spid="_x0000_s24681" name="Equation" r:id="rId5" imgW="2971800" imgH="482400" progId="Equation.3">
                  <p:embed/>
                </p:oleObj>
              </mc:Choice>
              <mc:Fallback>
                <p:oleObj name="Equation" r:id="rId5" imgW="297180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6575" y="2882900"/>
                        <a:ext cx="7842250" cy="1273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685799" y="5257800"/>
          <a:ext cx="5931243" cy="1219200"/>
        </p:xfrm>
        <a:graphic>
          <a:graphicData uri="http://schemas.openxmlformats.org/presentationml/2006/ole">
            <mc:AlternateContent xmlns:mc="http://schemas.openxmlformats.org/markup-compatibility/2006">
              <mc:Choice xmlns:v="urn:schemas-microsoft-com:vml" Requires="v">
                <p:oleObj spid="_x0000_s24682" name="Equation" r:id="rId7" imgW="2286000" imgH="469800" progId="Equation.3">
                  <p:embed/>
                </p:oleObj>
              </mc:Choice>
              <mc:Fallback>
                <p:oleObj name="Equation" r:id="rId7" imgW="2286000" imgH="4698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799" y="5257800"/>
                        <a:ext cx="5931243"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655911FB-D42A-4067-8D0F-FF491069FC6A}" type="slidenum">
              <a:rPr lang="en-US" smtClean="0"/>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24579"/>
                                        </p:tgtEl>
                                        <p:attrNameLst>
                                          <p:attrName>style.visibility</p:attrName>
                                        </p:attrNameLst>
                                      </p:cBhvr>
                                      <p:to>
                                        <p:strVal val="visible"/>
                                      </p:to>
                                    </p:set>
                                    <p:animEffect transition="in" filter="wipe(down)">
                                      <p:cBhvr>
                                        <p:cTn id="21" dur="500"/>
                                        <p:tgtEl>
                                          <p:spTgt spid="24579"/>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wipe(down)">
                                      <p:cBhvr>
                                        <p:cTn id="26" dur="500"/>
                                        <p:tgtEl>
                                          <p:spTgt spid="3">
                                            <p:txEl>
                                              <p:pRg st="8" end="8"/>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Effect transition="in" filter="wipe(down)">
                                      <p:cBhvr>
                                        <p:cTn id="29" dur="500"/>
                                        <p:tgtEl>
                                          <p:spTgt spid="3">
                                            <p:txEl>
                                              <p:pRg st="9" end="9"/>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6858000"/>
          </a:xfrm>
        </p:spPr>
        <p:txBody>
          <a:bodyPr>
            <a:normAutofit fontScale="85000" lnSpcReduction="10000"/>
          </a:bodyPr>
          <a:lstStyle/>
          <a:p>
            <a:pPr marL="0" indent="0" algn="just">
              <a:buNone/>
            </a:pPr>
            <a:r>
              <a:rPr lang="en-US" dirty="0" smtClean="0">
                <a:solidFill>
                  <a:srgbClr val="0000FF"/>
                </a:solidFill>
                <a:latin typeface="Times New Roman" pitchFamily="18" charset="0"/>
                <a:cs typeface="Times New Roman" pitchFamily="18" charset="0"/>
              </a:rPr>
              <a:t>This gives  </a:t>
            </a:r>
            <a:r>
              <a:rPr lang="el-GR" dirty="0" smtClean="0">
                <a:solidFill>
                  <a:srgbClr val="0000FF"/>
                </a:solidFill>
                <a:latin typeface="Times New Roman"/>
                <a:cs typeface="Times New Roman"/>
              </a:rPr>
              <a:t>η</a:t>
            </a:r>
            <a:r>
              <a:rPr lang="en-US" baseline="-25000" dirty="0" err="1" smtClean="0">
                <a:solidFill>
                  <a:srgbClr val="0000FF"/>
                </a:solidFill>
                <a:latin typeface="Times New Roman"/>
                <a:cs typeface="Times New Roman"/>
              </a:rPr>
              <a:t>cycle,act</a:t>
            </a:r>
            <a:r>
              <a:rPr lang="en-US" dirty="0" smtClean="0">
                <a:solidFill>
                  <a:srgbClr val="0000FF"/>
                </a:solidFill>
                <a:latin typeface="Times New Roman"/>
                <a:cs typeface="Times New Roman"/>
              </a:rPr>
              <a:t> ≤ </a:t>
            </a:r>
            <a:r>
              <a:rPr lang="el-GR" dirty="0" smtClean="0">
                <a:solidFill>
                  <a:srgbClr val="0000FF"/>
                </a:solidFill>
                <a:latin typeface="Times New Roman"/>
                <a:cs typeface="Times New Roman"/>
              </a:rPr>
              <a:t>η</a:t>
            </a:r>
            <a:r>
              <a:rPr lang="en-US" baseline="-25000" dirty="0" err="1" smtClean="0">
                <a:solidFill>
                  <a:srgbClr val="0000FF"/>
                </a:solidFill>
                <a:latin typeface="Times New Roman"/>
                <a:cs typeface="Times New Roman"/>
              </a:rPr>
              <a:t>cycle,rev</a:t>
            </a:r>
            <a:r>
              <a:rPr lang="en-US" dirty="0" smtClean="0">
                <a:solidFill>
                  <a:srgbClr val="0000FF"/>
                </a:solidFill>
                <a:latin typeface="Times New Roman"/>
                <a:cs typeface="Times New Roman"/>
              </a:rPr>
              <a:t>.</a:t>
            </a:r>
            <a:r>
              <a:rPr lang="en-US" dirty="0" smtClean="0">
                <a:solidFill>
                  <a:srgbClr val="0000FF"/>
                </a:solidFill>
                <a:latin typeface="Times New Roman" pitchFamily="18" charset="0"/>
                <a:cs typeface="Times New Roman" pitchFamily="18" charset="0"/>
              </a:rPr>
              <a:t>  This is the first of the three corollaries-the so-called Carnot’s principle:</a:t>
            </a:r>
          </a:p>
          <a:p>
            <a:pPr marL="514350" indent="-514350" algn="just">
              <a:buFont typeface="+mj-lt"/>
              <a:buAutoNum type="arabicPeriod"/>
            </a:pPr>
            <a:r>
              <a:rPr lang="en-US" dirty="0" smtClean="0">
                <a:solidFill>
                  <a:srgbClr val="C00000"/>
                </a:solidFill>
                <a:latin typeface="Times New Roman" pitchFamily="18" charset="0"/>
                <a:cs typeface="Times New Roman" pitchFamily="18" charset="0"/>
              </a:rPr>
              <a:t>The thermal efficiency of any irreversible heat engine is always less than that of totally reversible heat engine operating between the same two heat reservoirs.</a:t>
            </a:r>
          </a:p>
          <a:p>
            <a:pPr marL="514350" indent="-514350" algn="just">
              <a:buFont typeface="+mj-lt"/>
              <a:buAutoNum type="arabicPeriod"/>
            </a:pPr>
            <a:r>
              <a:rPr lang="en-US" dirty="0" smtClean="0">
                <a:solidFill>
                  <a:srgbClr val="C00000"/>
                </a:solidFill>
                <a:latin typeface="Times New Roman" pitchFamily="18" charset="0"/>
                <a:cs typeface="Times New Roman" pitchFamily="18" charset="0"/>
              </a:rPr>
              <a:t>The thermal efficiencies of all totally reversible heat engines operating between the same two heat reservoirs are equal</a:t>
            </a:r>
          </a:p>
          <a:p>
            <a:pPr marL="514350" indent="-514350" algn="just">
              <a:buFont typeface="+mj-lt"/>
              <a:buAutoNum type="arabicPeriod"/>
            </a:pPr>
            <a:r>
              <a:rPr lang="en-US" dirty="0" smtClean="0">
                <a:solidFill>
                  <a:srgbClr val="C00000"/>
                </a:solidFill>
                <a:latin typeface="Times New Roman" pitchFamily="18" charset="0"/>
                <a:cs typeface="Times New Roman" pitchFamily="18" charset="0"/>
              </a:rPr>
              <a:t>An absolute temperature scale may be defined which is independent of the nature of the measuring substance</a:t>
            </a:r>
          </a:p>
          <a:p>
            <a:pPr>
              <a:buNone/>
            </a:pP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The question that poses itself at this point is:</a:t>
            </a:r>
          </a:p>
          <a:p>
            <a:pPr marL="0" indent="0" algn="just">
              <a:buNone/>
            </a:pPr>
            <a:r>
              <a:rPr lang="en-US" dirty="0" smtClean="0">
                <a:latin typeface="Times New Roman" pitchFamily="18" charset="0"/>
                <a:cs typeface="Times New Roman" pitchFamily="18" charset="0"/>
              </a:rPr>
              <a:t>What is the limiting (minimum) value (-Q</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/Q</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or the limiting (maximum) value of </a:t>
            </a:r>
            <a:r>
              <a:rPr lang="el-GR" dirty="0" smtClean="0">
                <a:latin typeface="Times New Roman"/>
                <a:cs typeface="Times New Roman"/>
              </a:rPr>
              <a:t>η</a:t>
            </a:r>
            <a:r>
              <a:rPr lang="en-US" baseline="-25000" dirty="0" err="1" smtClean="0">
                <a:latin typeface="Times New Roman"/>
                <a:cs typeface="Times New Roman"/>
              </a:rPr>
              <a:t>cycle,rev</a:t>
            </a:r>
            <a:r>
              <a:rPr lang="en-US" baseline="-25000" dirty="0" smtClean="0">
                <a:latin typeface="Times New Roman"/>
                <a:cs typeface="Times New Roman"/>
              </a:rPr>
              <a:t> </a:t>
            </a:r>
            <a:r>
              <a:rPr lang="en-US" dirty="0" smtClean="0">
                <a:latin typeface="Times New Roman"/>
                <a:cs typeface="Times New Roman"/>
              </a:rPr>
              <a:t>as the actual engine  approaches the performance of a totally reversible heat engine?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655911FB-D42A-4067-8D0F-FF491069FC6A}" type="slidenum">
              <a:rPr lang="en-US" smtClean="0"/>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down)">
                                      <p:cBhvr>
                                        <p:cTn id="21" dur="500"/>
                                        <p:tgtEl>
                                          <p:spTgt spid="3">
                                            <p:txEl>
                                              <p:pRg st="5" end="5"/>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wipe(down)">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 y="0"/>
            <a:ext cx="9142413" cy="6858000"/>
          </a:xfrm>
        </p:spPr>
        <p:txBody>
          <a:bodyPr>
            <a:normAutofit/>
          </a:bodyPr>
          <a:lstStyle/>
          <a:p>
            <a:pPr marL="0" indent="0">
              <a:buNone/>
            </a:pPr>
            <a:r>
              <a:rPr lang="en-US" b="1" dirty="0" smtClean="0">
                <a:solidFill>
                  <a:srgbClr val="C00000"/>
                </a:solidFill>
                <a:latin typeface="Times New Roman" pitchFamily="18" charset="0"/>
                <a:cs typeface="Times New Roman" pitchFamily="18" charset="0"/>
              </a:rPr>
              <a:t>2.1.2  THERMODYNAMIC TEMPERATURE SCALE</a:t>
            </a:r>
          </a:p>
          <a:p>
            <a:pPr marL="0" indent="0" algn="just">
              <a:buNone/>
            </a:pPr>
            <a:r>
              <a:rPr lang="en-US" dirty="0" smtClean="0">
                <a:latin typeface="Times New Roman" pitchFamily="18" charset="0"/>
                <a:cs typeface="Times New Roman" pitchFamily="18" charset="0"/>
              </a:rPr>
              <a:t>Carnot’s 2</a:t>
            </a:r>
            <a:r>
              <a:rPr lang="en-US" baseline="30000" dirty="0" smtClean="0">
                <a:latin typeface="Times New Roman" pitchFamily="18" charset="0"/>
                <a:cs typeface="Times New Roman" pitchFamily="18" charset="0"/>
              </a:rPr>
              <a:t>nd</a:t>
            </a:r>
            <a:r>
              <a:rPr lang="en-US" dirty="0" smtClean="0">
                <a:latin typeface="Times New Roman" pitchFamily="18" charset="0"/>
                <a:cs typeface="Times New Roman" pitchFamily="18" charset="0"/>
              </a:rPr>
              <a:t> principle clearly states that the efficiency is dependent on the reservoirs temperatures T</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and T</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or (-Q</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/Q</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is dependent on T</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and T</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p>
          <a:p>
            <a:pPr marL="0" indent="0" algn="just">
              <a:buNone/>
            </a:pPr>
            <a:r>
              <a:rPr lang="en-US" dirty="0" smtClean="0">
                <a:latin typeface="Times New Roman" pitchFamily="18" charset="0"/>
                <a:cs typeface="Times New Roman" pitchFamily="18" charset="0"/>
              </a:rPr>
              <a:t>The temperatures measured by the thermometers usually used depend on the kind of fluid used. </a:t>
            </a:r>
          </a:p>
          <a:p>
            <a:pPr marL="0" indent="0" algn="just">
              <a:buNone/>
            </a:pPr>
            <a:r>
              <a:rPr lang="en-US" dirty="0" smtClean="0">
                <a:latin typeface="Times New Roman" pitchFamily="18" charset="0"/>
                <a:cs typeface="Times New Roman" pitchFamily="18" charset="0"/>
              </a:rPr>
              <a:t> But the temperature of interest is independent of the substance used in the thermometer.</a:t>
            </a:r>
          </a:p>
          <a:p>
            <a:pPr marL="0" indent="0" algn="just">
              <a:buNone/>
            </a:pPr>
            <a:r>
              <a:rPr lang="en-US" dirty="0" smtClean="0">
                <a:latin typeface="Times New Roman" pitchFamily="18" charset="0"/>
                <a:cs typeface="Times New Roman" pitchFamily="18" charset="0"/>
              </a:rPr>
              <a:t>Mathematically this dependence can be expressed as</a:t>
            </a:r>
          </a:p>
          <a:p>
            <a:pPr marL="0" indent="0" algn="just">
              <a:buNone/>
            </a:pPr>
            <a:endParaRPr lang="en-US" dirty="0" smtClean="0">
              <a:latin typeface="Times New Roman" pitchFamily="18" charset="0"/>
              <a:cs typeface="Times New Roman" pitchFamily="18" charset="0"/>
            </a:endParaRPr>
          </a:p>
          <a:p>
            <a:pPr marL="0" indent="0" algn="just">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078114118"/>
              </p:ext>
            </p:extLst>
          </p:nvPr>
        </p:nvGraphicFramePr>
        <p:xfrm>
          <a:off x="1219200" y="5334000"/>
          <a:ext cx="2926082" cy="1371601"/>
        </p:xfrm>
        <a:graphic>
          <a:graphicData uri="http://schemas.openxmlformats.org/presentationml/2006/ole">
            <mc:AlternateContent xmlns:mc="http://schemas.openxmlformats.org/markup-compatibility/2006">
              <mc:Choice xmlns:v="urn:schemas-microsoft-com:vml" Requires="v">
                <p:oleObj spid="_x0000_s29732" name="Equation" r:id="rId3" imgW="812520" imgH="380880" progId="Equation.3">
                  <p:embed/>
                </p:oleObj>
              </mc:Choice>
              <mc:Fallback>
                <p:oleObj name="Equation" r:id="rId3" imgW="812520" imgH="3808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5334000"/>
                        <a:ext cx="2926082" cy="13716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655911FB-D42A-4067-8D0F-FF491069FC6A}"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down)">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down)">
                                      <p:cBhvr>
                                        <p:cTn id="12" dur="500"/>
                                        <p:tgtEl>
                                          <p:spTgt spid="5">
                                            <p:txEl>
                                              <p:pRg st="2" end="2"/>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wipe(down)">
                                      <p:cBhvr>
                                        <p:cTn id="15" dur="500"/>
                                        <p:tgtEl>
                                          <p:spTgt spid="5">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wipe(down)">
                                      <p:cBhvr>
                                        <p:cTn id="20" dur="500"/>
                                        <p:tgtEl>
                                          <p:spTgt spid="5">
                                            <p:txEl>
                                              <p:pRg st="4" end="4"/>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3200" dirty="0" smtClean="0">
                <a:latin typeface="Times New Roman" pitchFamily="18" charset="0"/>
                <a:cs typeface="Times New Roman" pitchFamily="18" charset="0"/>
              </a:rPr>
              <a:t>Fig 2.4    Three Carnot type heat engines operating between thermal reservoirs</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2188648636"/>
              </p:ext>
            </p:extLst>
          </p:nvPr>
        </p:nvGraphicFramePr>
        <p:xfrm>
          <a:off x="1066800" y="747006"/>
          <a:ext cx="10210800" cy="5013795"/>
        </p:xfrm>
        <a:graphic>
          <a:graphicData uri="http://schemas.openxmlformats.org/presentationml/2006/ole">
            <mc:AlternateContent xmlns:mc="http://schemas.openxmlformats.org/markup-compatibility/2006">
              <mc:Choice xmlns:v="urn:schemas-microsoft-com:vml" Requires="v">
                <p:oleObj spid="_x0000_s30756" name="AutoCAD Drawing" r:id="rId3" imgW="5433120" imgH="2666880" progId="">
                  <p:embed/>
                </p:oleObj>
              </mc:Choice>
              <mc:Fallback>
                <p:oleObj name="AutoCAD Drawing" r:id="rId3" imgW="5433120" imgH="2666880" progId="">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747006"/>
                        <a:ext cx="10210800" cy="5013795"/>
                      </a:xfrm>
                      <a:prstGeom prst="rect">
                        <a:avLst/>
                      </a:prstGeom>
                      <a:noFill/>
                      <a:extLst/>
                    </p:spPr>
                  </p:pic>
                </p:oleObj>
              </mc:Fallback>
            </mc:AlternateContent>
          </a:graphicData>
        </a:graphic>
      </p:graphicFrame>
      <p:sp>
        <p:nvSpPr>
          <p:cNvPr id="5" name="Slide Number Placeholder 4"/>
          <p:cNvSpPr>
            <a:spLocks noGrp="1"/>
          </p:cNvSpPr>
          <p:nvPr>
            <p:ph type="sldNum" sz="quarter" idx="12"/>
          </p:nvPr>
        </p:nvSpPr>
        <p:spPr/>
        <p:txBody>
          <a:bodyPr/>
          <a:lstStyle/>
          <a:p>
            <a:fld id="{655911FB-D42A-4067-8D0F-FF491069FC6A}" type="slidenum">
              <a:rPr lang="en-US" smtClean="0"/>
              <a:pPr/>
              <a:t>16</a:t>
            </a:fld>
            <a:endParaRPr lang="en-US"/>
          </a:p>
        </p:txBody>
      </p:sp>
      <p:sp>
        <p:nvSpPr>
          <p:cNvPr id="3" name="Rectangle 2"/>
          <p:cNvSpPr/>
          <p:nvPr/>
        </p:nvSpPr>
        <p:spPr>
          <a:xfrm>
            <a:off x="152400" y="152400"/>
            <a:ext cx="7059946" cy="584775"/>
          </a:xfrm>
          <a:prstGeom prst="rect">
            <a:avLst/>
          </a:prstGeom>
        </p:spPr>
        <p:txBody>
          <a:bodyPr wrap="none">
            <a:spAutoFit/>
          </a:bodyPr>
          <a:lstStyle/>
          <a:p>
            <a:pPr algn="just"/>
            <a:r>
              <a:rPr lang="en-US" sz="3200" dirty="0">
                <a:latin typeface="Times New Roman" pitchFamily="18" charset="0"/>
                <a:cs typeface="Times New Roman" pitchFamily="18" charset="0"/>
              </a:rPr>
              <a:t>Using the given arrangement given </a:t>
            </a:r>
            <a:r>
              <a:rPr lang="en-US" sz="3200" dirty="0" smtClean="0">
                <a:latin typeface="Times New Roman" pitchFamily="18" charset="0"/>
                <a:cs typeface="Times New Roman" pitchFamily="18" charset="0"/>
              </a:rPr>
              <a:t>below</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9142413" cy="6856413"/>
          </a:xfrm>
        </p:spPr>
        <p:txBody>
          <a:bodyPr>
            <a:normAutofit/>
          </a:bodyPr>
          <a:lstStyle/>
          <a:p>
            <a:pPr>
              <a:buNone/>
            </a:pPr>
            <a:r>
              <a:rPr lang="en-US" dirty="0" smtClean="0">
                <a:latin typeface="Times New Roman" pitchFamily="18" charset="0"/>
                <a:cs typeface="Times New Roman" pitchFamily="18" charset="0"/>
              </a:rPr>
              <a:t>We can write</a:t>
            </a:r>
          </a:p>
          <a:p>
            <a:pPr>
              <a:buNone/>
            </a:pPr>
            <a:endParaRPr lang="en-US" sz="5800" dirty="0" smtClean="0">
              <a:latin typeface="Times New Roman" pitchFamily="18" charset="0"/>
              <a:cs typeface="Times New Roman" pitchFamily="18" charset="0"/>
            </a:endParaRPr>
          </a:p>
          <a:p>
            <a:pPr>
              <a:buNone/>
            </a:pPr>
            <a:endParaRPr lang="en-US" sz="5800" dirty="0" smtClean="0">
              <a:latin typeface="Times New Roman" pitchFamily="18" charset="0"/>
              <a:cs typeface="Times New Roman" pitchFamily="18" charset="0"/>
            </a:endParaRPr>
          </a:p>
          <a:p>
            <a:pPr>
              <a:buNone/>
            </a:pPr>
            <a:endParaRPr lang="en-US" sz="5800" dirty="0" smtClean="0">
              <a:latin typeface="Times New Roman" pitchFamily="18" charset="0"/>
              <a:cs typeface="Times New Roman" pitchFamily="18" charset="0"/>
            </a:endParaRPr>
          </a:p>
          <a:p>
            <a:pPr marL="0" indent="0" algn="just">
              <a:buNone/>
            </a:pPr>
            <a:r>
              <a:rPr lang="en-US" sz="3800" dirty="0" smtClean="0">
                <a:latin typeface="Times New Roman" pitchFamily="18" charset="0"/>
                <a:cs typeface="Times New Roman" pitchFamily="18" charset="0"/>
              </a:rPr>
              <a:t>But the left and right expressions are not compatible.  If the functional relationship is changed to</a:t>
            </a:r>
          </a:p>
          <a:p>
            <a:pPr>
              <a:buNone/>
            </a:pPr>
            <a:endParaRPr lang="en-US" sz="12800" dirty="0" smtClean="0">
              <a:latin typeface="Times New Roman" pitchFamily="18" charset="0"/>
              <a:cs typeface="Times New Roman" pitchFamily="18" charset="0"/>
            </a:endParaRPr>
          </a:p>
          <a:p>
            <a:pPr>
              <a:buNone/>
            </a:pPr>
            <a:endParaRPr lang="en-US" sz="12800" dirty="0" smtClean="0">
              <a:latin typeface="Times New Roman" pitchFamily="18" charset="0"/>
              <a:cs typeface="Times New Roman" pitchFamily="18" charset="0"/>
            </a:endParaRPr>
          </a:p>
          <a:p>
            <a:pPr>
              <a:buNone/>
            </a:pPr>
            <a:endParaRPr lang="en-US" sz="12800" dirty="0" smtClean="0">
              <a:latin typeface="Times New Roman" pitchFamily="18" charset="0"/>
              <a:cs typeface="Times New Roman" pitchFamily="18" charset="0"/>
            </a:endParaRPr>
          </a:p>
          <a:p>
            <a:pPr>
              <a:buNone/>
            </a:pPr>
            <a:endParaRPr lang="en-US" sz="12800" dirty="0" smtClean="0">
              <a:latin typeface="Times New Roman" pitchFamily="18" charset="0"/>
              <a:cs typeface="Times New Roman" pitchFamily="18" charset="0"/>
            </a:endParaRPr>
          </a:p>
          <a:p>
            <a:pPr>
              <a:buNone/>
            </a:pPr>
            <a:endParaRPr lang="en-US" sz="12800" dirty="0" smtClean="0">
              <a:latin typeface="Times New Roman" pitchFamily="18" charset="0"/>
              <a:cs typeface="Times New Roman" pitchFamily="18" charset="0"/>
            </a:endParaRPr>
          </a:p>
          <a:p>
            <a:pPr>
              <a:buNone/>
            </a:pPr>
            <a:endParaRPr lang="en-US" sz="12800" dirty="0" smtClean="0">
              <a:latin typeface="Times New Roman" pitchFamily="18" charset="0"/>
              <a:cs typeface="Times New Roman" pitchFamily="18" charset="0"/>
            </a:endParaRPr>
          </a:p>
          <a:p>
            <a:pPr>
              <a:buNone/>
            </a:pPr>
            <a:endParaRPr lang="en-US" sz="12800" dirty="0" smtClean="0">
              <a:latin typeface="Times New Roman" pitchFamily="18" charset="0"/>
              <a:cs typeface="Times New Roman" pitchFamily="18" charset="0"/>
            </a:endParaRPr>
          </a:p>
          <a:p>
            <a:pPr>
              <a:buNone/>
            </a:pPr>
            <a:endParaRPr lang="en-US" sz="12800" dirty="0" smtClean="0">
              <a:latin typeface="Times New Roman" pitchFamily="18" charset="0"/>
              <a:cs typeface="Times New Roman" pitchFamily="18" charset="0"/>
            </a:endParaRPr>
          </a:p>
          <a:p>
            <a:pPr>
              <a:buNone/>
            </a:pPr>
            <a:endParaRPr lang="en-US" sz="12800" dirty="0" smtClean="0">
              <a:latin typeface="Times New Roman" pitchFamily="18" charset="0"/>
              <a:cs typeface="Times New Roman" pitchFamily="18" charset="0"/>
            </a:endParaRPr>
          </a:p>
          <a:p>
            <a:pPr>
              <a:buNone/>
            </a:pPr>
            <a:endParaRPr lang="en-US" sz="12800" dirty="0" smtClean="0">
              <a:latin typeface="Times New Roman" pitchFamily="18" charset="0"/>
              <a:cs typeface="Times New Roman" pitchFamily="18" charset="0"/>
            </a:endParaRPr>
          </a:p>
          <a:p>
            <a:pPr>
              <a:buNone/>
            </a:pPr>
            <a:endParaRPr lang="en-US" sz="12800" dirty="0" smtClean="0">
              <a:latin typeface="Times New Roman" pitchFamily="18" charset="0"/>
              <a:cs typeface="Times New Roman" pitchFamily="18" charset="0"/>
            </a:endParaRPr>
          </a:p>
          <a:p>
            <a:pPr>
              <a:buNone/>
            </a:pPr>
            <a:endParaRPr lang="en-US" sz="12800" dirty="0" smtClean="0">
              <a:latin typeface="Times New Roman" pitchFamily="18" charset="0"/>
              <a:cs typeface="Times New Roman" pitchFamily="18" charset="0"/>
            </a:endParaRPr>
          </a:p>
          <a:p>
            <a:pPr>
              <a:buNone/>
            </a:pPr>
            <a:endParaRPr lang="en-US" sz="12800" dirty="0" smtClean="0">
              <a:latin typeface="Times New Roman" pitchFamily="18" charset="0"/>
              <a:cs typeface="Times New Roman" pitchFamily="18" charset="0"/>
            </a:endParaRPr>
          </a:p>
          <a:p>
            <a:pPr>
              <a:buNone/>
            </a:pPr>
            <a:endParaRPr lang="en-US" sz="12800" dirty="0" smtClean="0">
              <a:latin typeface="Times New Roman" pitchFamily="18" charset="0"/>
              <a:cs typeface="Times New Roman" pitchFamily="18" charset="0"/>
            </a:endParaRPr>
          </a:p>
          <a:p>
            <a:pPr>
              <a:buNone/>
            </a:pPr>
            <a:endParaRPr lang="en-US" sz="12800" dirty="0" smtClean="0">
              <a:latin typeface="Times New Roman" pitchFamily="18" charset="0"/>
              <a:cs typeface="Times New Roman" pitchFamily="18" charset="0"/>
            </a:endParaRPr>
          </a:p>
          <a:p>
            <a:pPr>
              <a:buNone/>
            </a:pPr>
            <a:endParaRPr lang="en-US" sz="12800" dirty="0" smtClean="0">
              <a:latin typeface="Times New Roman" pitchFamily="18" charset="0"/>
              <a:cs typeface="Times New Roman" pitchFamily="18" charset="0"/>
            </a:endParaRPr>
          </a:p>
          <a:p>
            <a:pPr>
              <a:buNone/>
            </a:pPr>
            <a:endParaRPr lang="en-US" sz="12800"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228600" y="457200"/>
          <a:ext cx="7620857" cy="3276600"/>
        </p:xfrm>
        <a:graphic>
          <a:graphicData uri="http://schemas.openxmlformats.org/presentationml/2006/ole">
            <mc:AlternateContent xmlns:mc="http://schemas.openxmlformats.org/markup-compatibility/2006">
              <mc:Choice xmlns:v="urn:schemas-microsoft-com:vml" Requires="v">
                <p:oleObj spid="_x0000_s31814" name="Equation" r:id="rId3" imgW="2628720" imgH="1130040" progId="Equation.3">
                  <p:embed/>
                </p:oleObj>
              </mc:Choice>
              <mc:Fallback>
                <p:oleObj name="Equation" r:id="rId3" imgW="2628720" imgH="1130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457200"/>
                        <a:ext cx="7620857" cy="327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7" name="Object 3"/>
          <p:cNvGraphicFramePr>
            <a:graphicFrameLocks noChangeAspect="1"/>
          </p:cNvGraphicFramePr>
          <p:nvPr/>
        </p:nvGraphicFramePr>
        <p:xfrm>
          <a:off x="-61913" y="5537200"/>
          <a:ext cx="4019551" cy="1422400"/>
        </p:xfrm>
        <a:graphic>
          <a:graphicData uri="http://schemas.openxmlformats.org/presentationml/2006/ole">
            <mc:AlternateContent xmlns:mc="http://schemas.openxmlformats.org/markup-compatibility/2006">
              <mc:Choice xmlns:v="urn:schemas-microsoft-com:vml" Requires="v">
                <p:oleObj spid="_x0000_s31815" name="Equation" r:id="rId5" imgW="1066680" imgH="444240" progId="Equation.3">
                  <p:embed/>
                </p:oleObj>
              </mc:Choice>
              <mc:Fallback>
                <p:oleObj name="Equation" r:id="rId5" imgW="1066680" imgH="4442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913" y="5537200"/>
                        <a:ext cx="4019551" cy="142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655911FB-D42A-4067-8D0F-FF491069FC6A}"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45719"/>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3600" dirty="0" smtClean="0">
                <a:latin typeface="Times New Roman" pitchFamily="18" charset="0"/>
                <a:cs typeface="Times New Roman" pitchFamily="18" charset="0"/>
              </a:rPr>
              <a:t>This will give</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Any function           can be used resulting in its corresponding  thermodynamic temperature scale. The Kelvin scale is selected to have          = T thus giving  .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Values on this scale are referenced to the triple point of water, 273.16 on the Kelvin scale.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dirty="0" smtClean="0"/>
              <a:t/>
            </a:r>
            <a:br>
              <a:rPr lang="en-US" dirty="0" smtClean="0"/>
            </a:br>
            <a:r>
              <a:rPr lang="en-US" dirty="0" smtClean="0"/>
              <a:t/>
            </a:r>
            <a:br>
              <a:rPr lang="en-US" dirty="0" smtClean="0"/>
            </a:b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4021437290"/>
              </p:ext>
            </p:extLst>
          </p:nvPr>
        </p:nvGraphicFramePr>
        <p:xfrm>
          <a:off x="2438400" y="609600"/>
          <a:ext cx="1863725" cy="1165225"/>
        </p:xfrm>
        <a:graphic>
          <a:graphicData uri="http://schemas.openxmlformats.org/presentationml/2006/ole">
            <mc:AlternateContent xmlns:mc="http://schemas.openxmlformats.org/markup-compatibility/2006">
              <mc:Choice xmlns:v="urn:schemas-microsoft-com:vml" Requires="v">
                <p:oleObj spid="_x0000_s32906" name="Equation" r:id="rId3" imgW="711000" imgH="444240" progId="Equation.3">
                  <p:embed/>
                </p:oleObj>
              </mc:Choice>
              <mc:Fallback>
                <p:oleObj name="Equation" r:id="rId3" imgW="711000" imgH="444240" progId="Equation.3">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609600"/>
                        <a:ext cx="1863725" cy="1165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933505244"/>
              </p:ext>
            </p:extLst>
          </p:nvPr>
        </p:nvGraphicFramePr>
        <p:xfrm>
          <a:off x="2438400" y="3124200"/>
          <a:ext cx="2346325" cy="1352550"/>
        </p:xfrm>
        <a:graphic>
          <a:graphicData uri="http://schemas.openxmlformats.org/presentationml/2006/ole">
            <mc:AlternateContent xmlns:mc="http://schemas.openxmlformats.org/markup-compatibility/2006">
              <mc:Choice xmlns:v="urn:schemas-microsoft-com:vml" Requires="v">
                <p:oleObj spid="_x0000_s32907" name="Equation" r:id="rId5" imgW="838080" imgH="482400" progId="Equation.3">
                  <p:embed/>
                </p:oleObj>
              </mc:Choice>
              <mc:Fallback>
                <p:oleObj name="Equation" r:id="rId5" imgW="83808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3124200"/>
                        <a:ext cx="2346325" cy="1352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655911FB-D42A-4067-8D0F-FF491069FC6A}" type="slidenum">
              <a:rPr lang="en-US" smtClean="0"/>
              <a:pPr/>
              <a:t>18</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701849338"/>
              </p:ext>
            </p:extLst>
          </p:nvPr>
        </p:nvGraphicFramePr>
        <p:xfrm>
          <a:off x="2362200" y="1676400"/>
          <a:ext cx="914400" cy="562708"/>
        </p:xfrm>
        <a:graphic>
          <a:graphicData uri="http://schemas.openxmlformats.org/presentationml/2006/ole">
            <mc:AlternateContent xmlns:mc="http://schemas.openxmlformats.org/markup-compatibility/2006">
              <mc:Choice xmlns:v="urn:schemas-microsoft-com:vml" Requires="v">
                <p:oleObj spid="_x0000_s32908" name="Equation" r:id="rId7" imgW="330120" imgH="203040" progId="Equation.3">
                  <p:embed/>
                </p:oleObj>
              </mc:Choice>
              <mc:Fallback>
                <p:oleObj name="Equation" r:id="rId7" imgW="330120" imgH="2030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62200" y="1676400"/>
                        <a:ext cx="914400" cy="5627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773" name="Object 5"/>
          <p:cNvGraphicFramePr>
            <a:graphicFrameLocks noChangeAspect="1"/>
          </p:cNvGraphicFramePr>
          <p:nvPr>
            <p:extLst>
              <p:ext uri="{D42A27DB-BD31-4B8C-83A1-F6EECF244321}">
                <p14:modId xmlns:p14="http://schemas.microsoft.com/office/powerpoint/2010/main" val="700630468"/>
              </p:ext>
            </p:extLst>
          </p:nvPr>
        </p:nvGraphicFramePr>
        <p:xfrm>
          <a:off x="6248400" y="2667000"/>
          <a:ext cx="914400" cy="561975"/>
        </p:xfrm>
        <a:graphic>
          <a:graphicData uri="http://schemas.openxmlformats.org/presentationml/2006/ole">
            <mc:AlternateContent xmlns:mc="http://schemas.openxmlformats.org/markup-compatibility/2006">
              <mc:Choice xmlns:v="urn:schemas-microsoft-com:vml" Requires="v">
                <p:oleObj spid="_x0000_s32909" name="Equation" r:id="rId9" imgW="330120" imgH="203040" progId="Equation.3">
                  <p:embed/>
                </p:oleObj>
              </mc:Choice>
              <mc:Fallback>
                <p:oleObj name="Equation" r:id="rId9" imgW="330120" imgH="20304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48400" y="2667000"/>
                        <a:ext cx="914400" cy="561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9142413" cy="6856413"/>
          </a:xfrm>
        </p:spPr>
        <p:txBody>
          <a:bodyPr>
            <a:normAutofit fontScale="92500"/>
          </a:bodyPr>
          <a:lstStyle/>
          <a:p>
            <a:pPr marL="0" indent="0" algn="just">
              <a:buNone/>
            </a:pPr>
            <a:r>
              <a:rPr lang="en-US" dirty="0" smtClean="0">
                <a:latin typeface="Times New Roman" pitchFamily="18" charset="0"/>
                <a:cs typeface="Times New Roman" pitchFamily="18" charset="0"/>
              </a:rPr>
              <a:t>By coincidence an ideal gas operating in a Carnot cycle (with reference to ideal gas temperature) results in exactly the same form.  This establishes the equivalence of the thermodynamic temperature scale and the ideal gas temperature scale.  </a:t>
            </a:r>
          </a:p>
          <a:p>
            <a:pPr marL="0" indent="0" algn="just">
              <a:buNone/>
            </a:pPr>
            <a:r>
              <a:rPr lang="en-US" dirty="0" smtClean="0">
                <a:latin typeface="Times New Roman" pitchFamily="18" charset="0"/>
                <a:cs typeface="Times New Roman" pitchFamily="18" charset="0"/>
              </a:rPr>
              <a:t>For the minimum value of (Q</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/Q</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to maximize the cycle efficiency, now it is determined to be (T</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such that</a:t>
            </a:r>
          </a:p>
          <a:p>
            <a:pPr marL="0" indent="0" algn="just">
              <a:buNone/>
            </a:pPr>
            <a:r>
              <a:rPr lang="en-US" dirty="0" smtClean="0">
                <a:latin typeface="Times New Roman" pitchFamily="18" charset="0"/>
                <a:cs typeface="Times New Roman" pitchFamily="18" charset="0"/>
              </a:rPr>
              <a:t> </a:t>
            </a:r>
          </a:p>
          <a:p>
            <a:pPr marL="0" indent="0" algn="just">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K-P statement can be generalized as follows:</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19389129"/>
              </p:ext>
            </p:extLst>
          </p:nvPr>
        </p:nvGraphicFramePr>
        <p:xfrm>
          <a:off x="1219200" y="3429000"/>
          <a:ext cx="6687457" cy="1447800"/>
        </p:xfrm>
        <a:graphic>
          <a:graphicData uri="http://schemas.openxmlformats.org/presentationml/2006/ole">
            <mc:AlternateContent xmlns:mc="http://schemas.openxmlformats.org/markup-compatibility/2006">
              <mc:Choice xmlns:v="urn:schemas-microsoft-com:vml" Requires="v">
                <p:oleObj spid="_x0000_s34852" name="Equation" r:id="rId3" imgW="1231560" imgH="380880" progId="Equation.3">
                  <p:embed/>
                </p:oleObj>
              </mc:Choice>
              <mc:Fallback>
                <p:oleObj name="Equation" r:id="rId3" imgW="1231560" imgH="3808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3429000"/>
                        <a:ext cx="6687457" cy="1447800"/>
                      </a:xfrm>
                      <a:prstGeom prst="rect">
                        <a:avLst/>
                      </a:prstGeom>
                      <a:noFill/>
                      <a:extLst/>
                    </p:spPr>
                  </p:pic>
                </p:oleObj>
              </mc:Fallback>
            </mc:AlternateContent>
          </a:graphicData>
        </a:graphic>
      </p:graphicFrame>
      <p:sp>
        <p:nvSpPr>
          <p:cNvPr id="5" name="Slide Number Placeholder 4"/>
          <p:cNvSpPr>
            <a:spLocks noGrp="1"/>
          </p:cNvSpPr>
          <p:nvPr>
            <p:ph type="sldNum" sz="quarter" idx="12"/>
          </p:nvPr>
        </p:nvSpPr>
        <p:spPr/>
        <p:txBody>
          <a:bodyPr/>
          <a:lstStyle/>
          <a:p>
            <a:fld id="{655911FB-D42A-4067-8D0F-FF491069FC6A}"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down)">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just">
              <a:buNone/>
            </a:pPr>
            <a:r>
              <a:rPr lang="en-US" dirty="0" smtClean="0">
                <a:latin typeface="Times New Roman" pitchFamily="18" charset="0"/>
                <a:cs typeface="Times New Roman" pitchFamily="18" charset="0"/>
              </a:rPr>
              <a:t>Concepts of reversibility (and irreversibility), entropy, entropy transfer and entropy generation are reviewed here. </a:t>
            </a:r>
          </a:p>
          <a:p>
            <a:pPr marL="0" indent="0" algn="just">
              <a:buNone/>
            </a:pPr>
            <a:r>
              <a:rPr lang="en-US" dirty="0" smtClean="0">
                <a:latin typeface="Times New Roman" pitchFamily="18" charset="0"/>
                <a:cs typeface="Times New Roman" pitchFamily="18" charset="0"/>
              </a:rPr>
              <a:t>Once more Carnot devices as applied to heat engines, refrigerators, and heat pumps will also be seen.</a:t>
            </a:r>
          </a:p>
          <a:p>
            <a:pPr>
              <a:buNone/>
            </a:pPr>
            <a:r>
              <a:rPr lang="en-US" b="1" dirty="0" smtClean="0">
                <a:solidFill>
                  <a:srgbClr val="FF0000"/>
                </a:solidFill>
                <a:latin typeface="Times New Roman" pitchFamily="18" charset="0"/>
                <a:cs typeface="Times New Roman" pitchFamily="18" charset="0"/>
              </a:rPr>
              <a:t>2.1  THE SECOND LAW FOR CLOSED SYSTEMS</a:t>
            </a:r>
          </a:p>
          <a:p>
            <a:pPr marL="0" indent="0" algn="just">
              <a:buNone/>
            </a:pPr>
            <a:r>
              <a:rPr lang="en-US" dirty="0" smtClean="0">
                <a:latin typeface="Times New Roman" pitchFamily="18" charset="0"/>
                <a:cs typeface="Times New Roman" pitchFamily="18" charset="0"/>
              </a:rPr>
              <a:t>Theoretical analysis of heat engines (developed in the latter half of the 18</a:t>
            </a:r>
            <a:r>
              <a:rPr lang="en-US" baseline="30000" dirty="0" smtClean="0">
                <a:latin typeface="Times New Roman" pitchFamily="18" charset="0"/>
                <a:cs typeface="Times New Roman" pitchFamily="18" charset="0"/>
              </a:rPr>
              <a:t>th</a:t>
            </a:r>
            <a:r>
              <a:rPr lang="en-US" dirty="0" smtClean="0">
                <a:latin typeface="Times New Roman" pitchFamily="18" charset="0"/>
                <a:cs typeface="Times New Roman" pitchFamily="18" charset="0"/>
              </a:rPr>
              <a:t>  century-</a:t>
            </a:r>
            <a:r>
              <a:rPr lang="en-US" dirty="0" smtClean="0">
                <a:latin typeface="Times New Roman" pitchFamily="18" charset="0"/>
                <a:cs typeface="Times New Roman" pitchFamily="18" charset="0"/>
                <a:sym typeface="Symbol"/>
              </a:rPr>
              <a:t>&lt;5%</a:t>
            </a:r>
            <a:r>
              <a:rPr lang="en-US" dirty="0" smtClean="0">
                <a:latin typeface="Times New Roman" pitchFamily="18" charset="0"/>
                <a:cs typeface="Times New Roman" pitchFamily="18" charset="0"/>
              </a:rPr>
              <a:t>)was a memoir of </a:t>
            </a:r>
            <a:r>
              <a:rPr lang="en-US" dirty="0" err="1" smtClean="0">
                <a:latin typeface="Times New Roman" pitchFamily="18" charset="0"/>
                <a:cs typeface="Times New Roman" pitchFamily="18" charset="0"/>
              </a:rPr>
              <a:t>Sadi</a:t>
            </a:r>
            <a:r>
              <a:rPr lang="en-US" dirty="0" smtClean="0">
                <a:latin typeface="Times New Roman" pitchFamily="18" charset="0"/>
                <a:cs typeface="Times New Roman" pitchFamily="18" charset="0"/>
              </a:rPr>
              <a:t> Carnot (1824); early step in the development of the 2</a:t>
            </a:r>
            <a:r>
              <a:rPr lang="en-US" baseline="30000" dirty="0" smtClean="0">
                <a:latin typeface="Times New Roman" pitchFamily="18" charset="0"/>
                <a:cs typeface="Times New Roman" pitchFamily="18" charset="0"/>
              </a:rPr>
              <a:t>nd</a:t>
            </a:r>
            <a:r>
              <a:rPr lang="en-US" dirty="0" smtClean="0">
                <a:latin typeface="Times New Roman" pitchFamily="18" charset="0"/>
                <a:cs typeface="Times New Roman" pitchFamily="18" charset="0"/>
              </a:rPr>
              <a:t> law.</a:t>
            </a:r>
          </a:p>
          <a:p>
            <a:pPr>
              <a:buNone/>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655911FB-D42A-4067-8D0F-FF491069FC6A}"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6413"/>
          </a:xfrm>
        </p:spPr>
        <p:txBody>
          <a:bodyPr>
            <a:normAutofit lnSpcReduction="10000"/>
          </a:bodyPr>
          <a:lstStyle/>
          <a:p>
            <a:r>
              <a:rPr lang="en-US" dirty="0" smtClean="0">
                <a:solidFill>
                  <a:srgbClr val="C00000"/>
                </a:solidFill>
                <a:latin typeface="Times New Roman" pitchFamily="18" charset="0"/>
                <a:cs typeface="Times New Roman" pitchFamily="18" charset="0"/>
              </a:rPr>
              <a:t>Cycles in contact with one thermal reservoir</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r>
              <a:rPr lang="en-US" dirty="0" smtClean="0">
                <a:solidFill>
                  <a:srgbClr val="C00000"/>
                </a:solidFill>
                <a:latin typeface="Times New Roman" pitchFamily="18" charset="0"/>
                <a:cs typeface="Times New Roman" pitchFamily="18" charset="0"/>
              </a:rPr>
              <a:t>Cycles in contact with two thermal reservoirs</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Cycles in contact with any number of thermal reservoirs- by simple mathematical extension it can easily be proved to give</a:t>
            </a:r>
          </a:p>
          <a:p>
            <a:pPr>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276600" y="609600"/>
          <a:ext cx="1143000" cy="1182414"/>
        </p:xfrm>
        <a:graphic>
          <a:graphicData uri="http://schemas.openxmlformats.org/presentationml/2006/ole">
            <mc:AlternateContent xmlns:mc="http://schemas.openxmlformats.org/markup-compatibility/2006">
              <mc:Choice xmlns:v="urn:schemas-microsoft-com:vml" Requires="v">
                <p:oleObj spid="_x0000_s35910" name="Equation" r:id="rId3" imgW="368280" imgH="380880" progId="Equation.3">
                  <p:embed/>
                </p:oleObj>
              </mc:Choice>
              <mc:Fallback>
                <p:oleObj name="Equation" r:id="rId3" imgW="368280" imgH="3808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609600"/>
                        <a:ext cx="1143000" cy="11824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758825" y="2209800"/>
          <a:ext cx="7267575" cy="2701925"/>
        </p:xfrm>
        <a:graphic>
          <a:graphicData uri="http://schemas.openxmlformats.org/presentationml/2006/ole">
            <mc:AlternateContent xmlns:mc="http://schemas.openxmlformats.org/markup-compatibility/2006">
              <mc:Choice xmlns:v="urn:schemas-microsoft-com:vml" Requires="v">
                <p:oleObj spid="_x0000_s35911" name="Equation" r:id="rId5" imgW="2527200" imgH="939600" progId="Equation.3">
                  <p:embed/>
                </p:oleObj>
              </mc:Choice>
              <mc:Fallback>
                <p:oleObj name="Equation" r:id="rId5" imgW="2527200" imgH="939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8825" y="2209800"/>
                        <a:ext cx="7267575" cy="2701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655911FB-D42A-4067-8D0F-FF491069FC6A}" type="slidenum">
              <a:rPr lang="en-US" smtClean="0"/>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Effect transition="in" filter="wipe(down)">
                                      <p:cBhvr>
                                        <p:cTn id="2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6413"/>
          </a:xfrm>
        </p:spPr>
        <p:txBody>
          <a:bodyPr/>
          <a:lstStyle/>
          <a:p>
            <a:pPr>
              <a:buNone/>
            </a:pPr>
            <a:r>
              <a:rPr lang="en-US" dirty="0" smtClean="0"/>
              <a:t>	</a:t>
            </a:r>
          </a:p>
          <a:p>
            <a:pPr>
              <a:buNone/>
            </a:pPr>
            <a:endParaRPr lang="en-US" dirty="0" smtClean="0"/>
          </a:p>
          <a:p>
            <a:pPr>
              <a:buNone/>
            </a:pPr>
            <a:endParaRPr lang="en-US" dirty="0" smtClean="0"/>
          </a:p>
          <a:p>
            <a:pPr>
              <a:buNone/>
            </a:pPr>
            <a:endParaRPr lang="en-US" dirty="0" smtClean="0"/>
          </a:p>
          <a:p>
            <a:pPr marL="0" indent="0">
              <a:buNone/>
            </a:pPr>
            <a:r>
              <a:rPr lang="en-US" dirty="0" smtClean="0">
                <a:latin typeface="Times New Roman" pitchFamily="18" charset="0"/>
                <a:cs typeface="Times New Roman" pitchFamily="18" charset="0"/>
              </a:rPr>
              <a:t>For  differential variations  of Q during the cycle while interacting with infinite  thermal reservoirs at different temperatures T the above can be written as </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267122522"/>
              </p:ext>
            </p:extLst>
          </p:nvPr>
        </p:nvGraphicFramePr>
        <p:xfrm>
          <a:off x="1447801" y="24581"/>
          <a:ext cx="3733800" cy="2416752"/>
        </p:xfrm>
        <a:graphic>
          <a:graphicData uri="http://schemas.openxmlformats.org/presentationml/2006/ole">
            <mc:AlternateContent xmlns:mc="http://schemas.openxmlformats.org/markup-compatibility/2006">
              <mc:Choice xmlns:v="urn:schemas-microsoft-com:vml" Requires="v">
                <p:oleObj spid="_x0000_s36919" name="Equation" r:id="rId3" imgW="1549080" imgH="1002960" progId="Equation.3">
                  <p:embed/>
                </p:oleObj>
              </mc:Choice>
              <mc:Fallback>
                <p:oleObj name="Equation" r:id="rId3" imgW="1549080" imgH="10029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1" y="24581"/>
                        <a:ext cx="3733800" cy="2416752"/>
                      </a:xfrm>
                      <a:prstGeom prst="rect">
                        <a:avLst/>
                      </a:prstGeom>
                      <a:noFill/>
                      <a:extLst/>
                    </p:spPr>
                  </p:pic>
                </p:oleObj>
              </mc:Fallback>
            </mc:AlternateContent>
          </a:graphicData>
        </a:graphic>
      </p:graphicFrame>
      <p:sp>
        <p:nvSpPr>
          <p:cNvPr id="5" name="Slide Number Placeholder 4"/>
          <p:cNvSpPr>
            <a:spLocks noGrp="1"/>
          </p:cNvSpPr>
          <p:nvPr>
            <p:ph type="sldNum" sz="quarter" idx="12"/>
          </p:nvPr>
        </p:nvSpPr>
        <p:spPr/>
        <p:txBody>
          <a:bodyPr/>
          <a:lstStyle/>
          <a:p>
            <a:fld id="{655911FB-D42A-4067-8D0F-FF491069FC6A}" type="slidenum">
              <a:rPr lang="en-US" smtClean="0"/>
              <a:pPr/>
              <a:t>21</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3159491108"/>
              </p:ext>
            </p:extLst>
          </p:nvPr>
        </p:nvGraphicFramePr>
        <p:xfrm>
          <a:off x="1600200" y="3810000"/>
          <a:ext cx="5317432" cy="2743200"/>
        </p:xfrm>
        <a:graphic>
          <a:graphicData uri="http://schemas.openxmlformats.org/presentationml/2006/ole">
            <mc:AlternateContent xmlns:mc="http://schemas.openxmlformats.org/markup-compatibility/2006">
              <mc:Choice xmlns:v="urn:schemas-microsoft-com:vml" Requires="v">
                <p:oleObj spid="_x0000_s36920" name="Equation" r:id="rId5" imgW="1409700" imgH="1104900" progId="Equation.3">
                  <p:embed/>
                </p:oleObj>
              </mc:Choice>
              <mc:Fallback>
                <p:oleObj name="Equation" r:id="rId5" imgW="1409700" imgH="11049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0200" y="3810000"/>
                        <a:ext cx="5317432" cy="2743200"/>
                      </a:xfrm>
                      <a:prstGeom prst="rect">
                        <a:avLst/>
                      </a:prstGeom>
                      <a:noFill/>
                      <a:ln>
                        <a:noFill/>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down)">
                                      <p:cBhvr>
                                        <p:cTn id="12" dur="500"/>
                                        <p:tgtEl>
                                          <p:spTgt spid="3">
                                            <p:txEl>
                                              <p:pRg st="4" end="4"/>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19"/>
            <a:ext cx="8686800" cy="45719"/>
          </a:xfrm>
        </p:spPr>
        <p:txBody>
          <a:bodyPr>
            <a:normAutofit fontScale="90000"/>
          </a:bodyPr>
          <a:lstStyle/>
          <a:p>
            <a:pPr algn="l"/>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1" y="0"/>
            <a:ext cx="9142413" cy="6856413"/>
          </a:xfrm>
        </p:spPr>
        <p:txBody>
          <a:bodyPr/>
          <a:lstStyle/>
          <a:p>
            <a:pPr marL="0" indent="0" algn="just">
              <a:buNone/>
            </a:pPr>
            <a:r>
              <a:rPr lang="en-US" dirty="0" smtClean="0">
                <a:latin typeface="Times New Roman" pitchFamily="18" charset="0"/>
                <a:cs typeface="Times New Roman" pitchFamily="18" charset="0"/>
              </a:rPr>
              <a:t>The first equation is called </a:t>
            </a:r>
            <a:r>
              <a:rPr lang="en-US" dirty="0" smtClean="0">
                <a:solidFill>
                  <a:srgbClr val="C00000"/>
                </a:solidFill>
                <a:latin typeface="Times New Roman" pitchFamily="18" charset="0"/>
                <a:cs typeface="Times New Roman" pitchFamily="18" charset="0"/>
              </a:rPr>
              <a:t>Clausius inequality </a:t>
            </a:r>
            <a:r>
              <a:rPr lang="en-US" dirty="0" smtClean="0">
                <a:latin typeface="Times New Roman" pitchFamily="18" charset="0"/>
                <a:cs typeface="Times New Roman" pitchFamily="18" charset="0"/>
              </a:rPr>
              <a:t>which is applicable to all cycles.  The second equation has a characteristic of a property and hence called ‘</a:t>
            </a:r>
            <a:r>
              <a:rPr lang="en-US" b="1" dirty="0" smtClean="0">
                <a:latin typeface="Times New Roman" pitchFamily="18" charset="0"/>
                <a:cs typeface="Times New Roman" pitchFamily="18" charset="0"/>
              </a:rPr>
              <a:t>entropy</a:t>
            </a:r>
            <a:r>
              <a:rPr lang="en-US" dirty="0" smtClean="0">
                <a:latin typeface="Times New Roman" pitchFamily="18" charset="0"/>
                <a:cs typeface="Times New Roman" pitchFamily="18" charset="0"/>
              </a:rPr>
              <a:t>’  (named by Clausius) and designated by S.   Thus</a:t>
            </a:r>
          </a:p>
          <a:p>
            <a:pPr marL="0" indent="0" algn="just">
              <a:buNone/>
            </a:pPr>
            <a:endParaRPr lang="en-US" dirty="0">
              <a:latin typeface="Times New Roman" pitchFamily="18" charset="0"/>
              <a:cs typeface="Times New Roman" pitchFamily="18" charset="0"/>
            </a:endParaRPr>
          </a:p>
          <a:p>
            <a:pPr marL="0" indent="0" algn="just">
              <a:buNone/>
            </a:pP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As </a:t>
            </a:r>
            <a:r>
              <a:rPr lang="en-US" dirty="0">
                <a:latin typeface="Times New Roman" pitchFamily="18" charset="0"/>
                <a:cs typeface="Times New Roman" pitchFamily="18" charset="0"/>
              </a:rPr>
              <a:t>T is the temperature of the boundary, this will make it internally reversible.</a:t>
            </a:r>
          </a:p>
          <a:p>
            <a:pPr marL="0" indent="0" algn="just">
              <a:buNone/>
            </a:pPr>
            <a:r>
              <a:rPr lang="en-US" dirty="0">
                <a:latin typeface="Times New Roman" pitchFamily="18" charset="0"/>
                <a:cs typeface="Times New Roman" pitchFamily="18" charset="0"/>
              </a:rPr>
              <a:t>Change in entropy for an internally reversible process is given by </a:t>
            </a:r>
          </a:p>
          <a:p>
            <a:pPr marL="0" indent="0" algn="just">
              <a:buNone/>
            </a:pPr>
            <a:r>
              <a:rPr lang="en-US" dirty="0" smtClean="0"/>
              <a:t>	</a:t>
            </a:r>
            <a:endParaRPr lang="en-US" dirty="0"/>
          </a:p>
        </p:txBody>
      </p:sp>
      <p:sp>
        <p:nvSpPr>
          <p:cNvPr id="5" name="Slide Number Placeholder 4"/>
          <p:cNvSpPr>
            <a:spLocks noGrp="1"/>
          </p:cNvSpPr>
          <p:nvPr>
            <p:ph type="sldNum" sz="quarter" idx="12"/>
          </p:nvPr>
        </p:nvSpPr>
        <p:spPr/>
        <p:txBody>
          <a:bodyPr/>
          <a:lstStyle/>
          <a:p>
            <a:fld id="{655911FB-D42A-4067-8D0F-FF491069FC6A}" type="slidenum">
              <a:rPr lang="en-US" smtClean="0"/>
              <a:pPr/>
              <a:t>22</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1381842794"/>
              </p:ext>
            </p:extLst>
          </p:nvPr>
        </p:nvGraphicFramePr>
        <p:xfrm>
          <a:off x="2438400" y="2057400"/>
          <a:ext cx="2209800" cy="1243013"/>
        </p:xfrm>
        <a:graphic>
          <a:graphicData uri="http://schemas.openxmlformats.org/presentationml/2006/ole">
            <mc:AlternateContent xmlns:mc="http://schemas.openxmlformats.org/markup-compatibility/2006">
              <mc:Choice xmlns:v="urn:schemas-microsoft-com:vml" Requires="v">
                <p:oleObj spid="_x0000_s37945" name="Equation" r:id="rId3" imgW="609336" imgH="342751" progId="Equation.3">
                  <p:embed/>
                </p:oleObj>
              </mc:Choice>
              <mc:Fallback>
                <p:oleObj name="Equation" r:id="rId3" imgW="609336" imgH="342751"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2057400"/>
                        <a:ext cx="2209800" cy="1243013"/>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210721058"/>
              </p:ext>
            </p:extLst>
          </p:nvPr>
        </p:nvGraphicFramePr>
        <p:xfrm>
          <a:off x="1219200" y="5334000"/>
          <a:ext cx="4403725" cy="1295400"/>
        </p:xfrm>
        <a:graphic>
          <a:graphicData uri="http://schemas.openxmlformats.org/presentationml/2006/ole">
            <mc:AlternateContent xmlns:mc="http://schemas.openxmlformats.org/markup-compatibility/2006">
              <mc:Choice xmlns:v="urn:schemas-microsoft-com:vml" Requires="v">
                <p:oleObj spid="_x0000_s37946" name="Equation" r:id="rId5" imgW="1511300" imgH="444500" progId="Equation.3">
                  <p:embed/>
                </p:oleObj>
              </mc:Choice>
              <mc:Fallback>
                <p:oleObj name="Equation" r:id="rId5" imgW="1511300" imgH="4445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9200" y="5334000"/>
                        <a:ext cx="44037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down)">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lgn="just">
              <a:buNone/>
            </a:pPr>
            <a:r>
              <a:rPr lang="en-US" dirty="0" smtClean="0">
                <a:latin typeface="Times New Roman" pitchFamily="18" charset="0"/>
                <a:cs typeface="Times New Roman" pitchFamily="18" charset="0"/>
              </a:rPr>
              <a:t>For cycles comprised of processes in contact with any number of thermal reservoirs, let a cycle be formed by an irreversible process 1-2 and be completed by a reversible process 2-1 as shown in the figure below.</a:t>
            </a:r>
          </a:p>
          <a:p>
            <a:pPr>
              <a:buNone/>
            </a:pPr>
            <a:r>
              <a:rPr lang="en-US" dirty="0" smtClean="0">
                <a:latin typeface="Times New Roman" pitchFamily="18" charset="0"/>
                <a:cs typeface="Times New Roman" pitchFamily="18" charset="0"/>
              </a:rPr>
              <a:t> </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the cycle using Clausius inequality</a:t>
            </a:r>
          </a:p>
          <a:p>
            <a:pPr>
              <a:buNone/>
            </a:pPr>
            <a:r>
              <a:rPr lang="en-US" dirty="0" smtClean="0">
                <a:latin typeface="Times New Roman" pitchFamily="18" charset="0"/>
                <a:cs typeface="Times New Roman" pitchFamily="18" charset="0"/>
              </a:rPr>
              <a:t>	</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78896689"/>
              </p:ext>
            </p:extLst>
          </p:nvPr>
        </p:nvGraphicFramePr>
        <p:xfrm>
          <a:off x="914400" y="5029200"/>
          <a:ext cx="7294563" cy="2057400"/>
        </p:xfrm>
        <a:graphic>
          <a:graphicData uri="http://schemas.openxmlformats.org/presentationml/2006/ole">
            <mc:AlternateContent xmlns:mc="http://schemas.openxmlformats.org/markup-compatibility/2006">
              <mc:Choice xmlns:v="urn:schemas-microsoft-com:vml" Requires="v">
                <p:oleObj spid="_x0000_s39990" name="Equation" r:id="rId3" imgW="3060360" imgH="863280" progId="Equation.3">
                  <p:embed/>
                </p:oleObj>
              </mc:Choice>
              <mc:Fallback>
                <p:oleObj name="Equation" r:id="rId3" imgW="3060360" imgH="86328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5029200"/>
                        <a:ext cx="7294563" cy="205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655911FB-D42A-4067-8D0F-FF491069FC6A}" type="slidenum">
              <a:rPr lang="en-US" smtClean="0"/>
              <a:pPr/>
              <a:t>23</a:t>
            </a:fld>
            <a:endParaRPr lang="en-US"/>
          </a:p>
        </p:txBody>
      </p:sp>
      <p:pic>
        <p:nvPicPr>
          <p:cNvPr id="39971" name="Picture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9523" y="2057400"/>
            <a:ext cx="3276600" cy="2717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9971"/>
                                        </p:tgtEl>
                                        <p:attrNameLst>
                                          <p:attrName>style.visibility</p:attrName>
                                        </p:attrNameLst>
                                      </p:cBhvr>
                                      <p:to>
                                        <p:strVal val="visible"/>
                                      </p:to>
                                    </p:set>
                                    <p:animEffect transition="in" filter="wipe(down)">
                                      <p:cBhvr>
                                        <p:cTn id="10" dur="500"/>
                                        <p:tgtEl>
                                          <p:spTgt spid="39971"/>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wipe(down)">
                                      <p:cBhvr>
                                        <p:cTn id="15" dur="500"/>
                                        <p:tgtEl>
                                          <p:spTgt spid="3">
                                            <p:txEl>
                                              <p:pRg st="6" end="6"/>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7999"/>
          </a:xfrm>
        </p:spPr>
        <p:txBody>
          <a:bodyPr>
            <a:normAutofit/>
          </a:bodyPr>
          <a:lstStyle/>
          <a:p>
            <a:pPr>
              <a:buNone/>
            </a:pPr>
            <a:endParaRPr lang="en-US" dirty="0" smtClean="0"/>
          </a:p>
          <a:p>
            <a:pPr>
              <a:buNone/>
            </a:pPr>
            <a:endParaRPr lang="en-US" dirty="0" smtClean="0"/>
          </a:p>
          <a:p>
            <a:pPr>
              <a:buNone/>
            </a:pPr>
            <a:endParaRPr lang="en-US" dirty="0" smtClean="0"/>
          </a:p>
          <a:p>
            <a:pPr>
              <a:buNone/>
            </a:pPr>
            <a:r>
              <a:rPr lang="en-US" dirty="0" smtClean="0">
                <a:latin typeface="Times New Roman" pitchFamily="18" charset="0"/>
                <a:cs typeface="Times New Roman" pitchFamily="18" charset="0"/>
              </a:rPr>
              <a:t>This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Entropy Change                      Entropy Transfer</a:t>
            </a:r>
          </a:p>
          <a:p>
            <a:pPr>
              <a:buNone/>
            </a:pPr>
            <a:r>
              <a:rPr lang="en-US" dirty="0" smtClean="0">
                <a:latin typeface="Times New Roman" pitchFamily="18" charset="0"/>
                <a:cs typeface="Times New Roman" pitchFamily="18" charset="0"/>
              </a:rPr>
              <a:t>(property)                                 (not a property) </a:t>
            </a:r>
          </a:p>
          <a:p>
            <a:pPr>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0" y="381000"/>
          <a:ext cx="7396316" cy="1295400"/>
        </p:xfrm>
        <a:graphic>
          <a:graphicData uri="http://schemas.openxmlformats.org/presentationml/2006/ole">
            <mc:AlternateContent xmlns:mc="http://schemas.openxmlformats.org/markup-compatibility/2006">
              <mc:Choice xmlns:v="urn:schemas-microsoft-com:vml" Requires="v">
                <p:oleObj spid="_x0000_s41030" name="Equation" r:id="rId3" imgW="2247840" imgH="393480" progId="Equation.3">
                  <p:embed/>
                </p:oleObj>
              </mc:Choice>
              <mc:Fallback>
                <p:oleObj name="Equation" r:id="rId3" imgW="224784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81000"/>
                        <a:ext cx="7396316"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1" y="2514600"/>
          <a:ext cx="9144001" cy="1752600"/>
        </p:xfrm>
        <a:graphic>
          <a:graphicData uri="http://schemas.openxmlformats.org/presentationml/2006/ole">
            <mc:AlternateContent xmlns:mc="http://schemas.openxmlformats.org/markup-compatibility/2006">
              <mc:Choice xmlns:v="urn:schemas-microsoft-com:vml" Requires="v">
                <p:oleObj spid="_x0000_s41031" name="Equation" r:id="rId5" imgW="2857320" imgH="393480" progId="Equation.3">
                  <p:embed/>
                </p:oleObj>
              </mc:Choice>
              <mc:Fallback>
                <p:oleObj name="Equation" r:id="rId5" imgW="285732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 y="2514600"/>
                        <a:ext cx="9144001" cy="175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655911FB-D42A-4067-8D0F-FF491069FC6A}"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solidFill>
                  <a:srgbClr val="FF0000"/>
                </a:solidFill>
                <a:latin typeface="Times New Roman" pitchFamily="18" charset="0"/>
                <a:cs typeface="Times New Roman" pitchFamily="18" charset="0"/>
              </a:rPr>
              <a:t>2.1.3  CLOSED SYSTEM ENTROPY GENERATION</a:t>
            </a:r>
          </a:p>
          <a:p>
            <a:pPr algn="just"/>
            <a:r>
              <a:rPr lang="en-US" dirty="0" smtClean="0">
                <a:latin typeface="Times New Roman" pitchFamily="18" charset="0"/>
                <a:cs typeface="Times New Roman" pitchFamily="18" charset="0"/>
              </a:rPr>
              <a:t>The previous equation shows that the change in entropy is greater than the entropy transfer.  This clearly shows that there is entropy generation while the system is undergoing an irreversible process.</a:t>
            </a:r>
          </a:p>
          <a:p>
            <a:pPr algn="just"/>
            <a:r>
              <a:rPr lang="en-US" dirty="0" smtClean="0">
                <a:latin typeface="Times New Roman" pitchFamily="18" charset="0"/>
                <a:cs typeface="Times New Roman" pitchFamily="18" charset="0"/>
              </a:rPr>
              <a:t>  This entropy generation is rather well observed in an adiabatic process  where the equation simplifies to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S≥0. </a:t>
            </a:r>
          </a:p>
          <a:p>
            <a:pPr algn="just"/>
            <a:r>
              <a:rPr lang="en-US" dirty="0" smtClean="0">
                <a:latin typeface="Times New Roman" pitchFamily="18" charset="0"/>
                <a:cs typeface="Times New Roman" pitchFamily="18" charset="0"/>
              </a:rPr>
              <a:t> This change in entropy of the closed system is due to entropy generation internally. Let the entropy generated be designated by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a:t>
            </a:r>
            <a:r>
              <a:rPr lang="en-US" dirty="0" smtClean="0">
                <a:latin typeface="Times New Roman" pitchFamily="18" charset="0"/>
                <a:cs typeface="Times New Roman" pitchFamily="18" charset="0"/>
              </a:rPr>
              <a:t>.  Then the inequality equation can be written as</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655911FB-D42A-4067-8D0F-FF491069FC6A}" type="slidenum">
              <a:rPr lang="en-US" smtClean="0"/>
              <a:pPr/>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en-US" dirty="0" smtClean="0"/>
          </a:p>
          <a:p>
            <a:pPr>
              <a:buNone/>
            </a:pPr>
            <a:r>
              <a:rPr lang="en-US" dirty="0" smtClean="0"/>
              <a:t>	</a:t>
            </a:r>
          </a:p>
          <a:p>
            <a:pPr>
              <a:buNone/>
            </a:pPr>
            <a:endParaRPr lang="en-US" dirty="0" smtClean="0"/>
          </a:p>
          <a:p>
            <a:pPr marL="0" indent="0" algn="just">
              <a:buNone/>
            </a:pPr>
            <a:r>
              <a:rPr lang="en-US" dirty="0" smtClean="0">
                <a:latin typeface="Times New Roman" pitchFamily="18" charset="0"/>
                <a:cs typeface="Times New Roman" pitchFamily="18" charset="0"/>
              </a:rPr>
              <a:t>The above is also a measure  of the inequality. </a:t>
            </a:r>
          </a:p>
          <a:p>
            <a:pPr marL="0" indent="0" algn="just">
              <a:buNone/>
            </a:pPr>
            <a:r>
              <a:rPr lang="en-US" dirty="0" smtClean="0">
                <a:latin typeface="Times New Roman" pitchFamily="18" charset="0"/>
                <a:cs typeface="Times New Roman" pitchFamily="18" charset="0"/>
              </a:rPr>
              <a:t> For a uniform temperature T at the boundary of a control mass while there is heat transfer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Q</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If heat transfer occurs at several locations with respective temperatures on the boundary, the  equation will be </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457200" y="533400"/>
          <a:ext cx="7563465" cy="1295400"/>
        </p:xfrm>
        <a:graphic>
          <a:graphicData uri="http://schemas.openxmlformats.org/presentationml/2006/ole">
            <mc:AlternateContent xmlns:mc="http://schemas.openxmlformats.org/markup-compatibility/2006">
              <mc:Choice xmlns:v="urn:schemas-microsoft-com:vml" Requires="v">
                <p:oleObj spid="_x0000_s42055" name="Equation" r:id="rId3" imgW="2298600" imgH="393480" progId="Equation.3">
                  <p:embed/>
                </p:oleObj>
              </mc:Choice>
              <mc:Fallback>
                <p:oleObj name="Equation" r:id="rId3" imgW="229860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533400"/>
                        <a:ext cx="7563465"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20638" y="3505200"/>
          <a:ext cx="8715375" cy="1524000"/>
        </p:xfrm>
        <a:graphic>
          <a:graphicData uri="http://schemas.openxmlformats.org/presentationml/2006/ole">
            <mc:AlternateContent xmlns:mc="http://schemas.openxmlformats.org/markup-compatibility/2006">
              <mc:Choice xmlns:v="urn:schemas-microsoft-com:vml" Requires="v">
                <p:oleObj spid="_x0000_s42056" name="Equation" r:id="rId5" imgW="2450880" imgH="342720" progId="Equation.3">
                  <p:embed/>
                </p:oleObj>
              </mc:Choice>
              <mc:Fallback>
                <p:oleObj name="Equation" r:id="rId5" imgW="2450880" imgH="34272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638" y="3505200"/>
                        <a:ext cx="8715375"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655911FB-D42A-4067-8D0F-FF491069FC6A}" type="slidenum">
              <a:rPr lang="en-US" smtClean="0"/>
              <a:pPr/>
              <a:t>26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down)">
                                      <p:cBhvr>
                                        <p:cTn id="12" dur="500"/>
                                        <p:tgtEl>
                                          <p:spTgt spid="3">
                                            <p:txEl>
                                              <p:pRg st="4" end="4"/>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2412" cy="6856414"/>
          </a:xfrm>
        </p:spPr>
        <p:txBody>
          <a:bodyPr>
            <a:normAutofit/>
          </a:bodyPr>
          <a:lstStyle/>
          <a:p>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Generally the above equations represent</a:t>
            </a:r>
          </a:p>
          <a:p>
            <a:pPr>
              <a:buNone/>
            </a:pPr>
            <a:r>
              <a:rPr lang="en-US" dirty="0" smtClean="0">
                <a:solidFill>
                  <a:srgbClr val="0000FF"/>
                </a:solidFill>
                <a:latin typeface="Times New Roman" pitchFamily="18" charset="0"/>
                <a:cs typeface="Times New Roman" pitchFamily="18" charset="0"/>
              </a:rPr>
              <a:t>Entropy change=entropy transfer + entropy generation </a:t>
            </a:r>
          </a:p>
          <a:p>
            <a:pPr>
              <a:buNone/>
            </a:pPr>
            <a:r>
              <a:rPr lang="en-US" dirty="0" smtClean="0">
                <a:latin typeface="Times New Roman" pitchFamily="18" charset="0"/>
                <a:cs typeface="Times New Roman" pitchFamily="18" charset="0"/>
              </a:rPr>
              <a:t>           </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257175" y="-103188"/>
          <a:ext cx="9113838" cy="4473576"/>
        </p:xfrm>
        <a:graphic>
          <a:graphicData uri="http://schemas.openxmlformats.org/presentationml/2006/ole">
            <mc:AlternateContent xmlns:mc="http://schemas.openxmlformats.org/markup-compatibility/2006">
              <mc:Choice xmlns:v="urn:schemas-microsoft-com:vml" Requires="v">
                <p:oleObj spid="_x0000_s44068" name="Equation" r:id="rId3" imgW="2793960" imgH="1371600" progId="Equation.3">
                  <p:embed/>
                </p:oleObj>
              </mc:Choice>
              <mc:Fallback>
                <p:oleObj name="Equation" r:id="rId3" imgW="2793960" imgH="1371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7175" y="-103188"/>
                        <a:ext cx="9113838" cy="44735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655911FB-D42A-4067-8D0F-FF491069FC6A}" type="slidenum">
              <a:rPr lang="en-US" smtClean="0"/>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wipe(down)">
                                      <p:cBhvr>
                                        <p:cTn id="12" dur="500"/>
                                        <p:tgtEl>
                                          <p:spTgt spid="3">
                                            <p:txEl>
                                              <p:pRg st="8" end="8"/>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animEffect transition="in" filter="wipe(down)">
                                      <p:cBhvr>
                                        <p:cTn id="1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05600"/>
          </a:xfrm>
        </p:spPr>
        <p:txBody>
          <a:bodyPr/>
          <a:lstStyle/>
          <a:p>
            <a:pPr>
              <a:buNone/>
            </a:pPr>
            <a:r>
              <a:rPr lang="en-US" dirty="0">
                <a:latin typeface="Times New Roman" pitchFamily="18" charset="0"/>
                <a:cs typeface="Times New Roman" pitchFamily="18" charset="0"/>
              </a:rPr>
              <a:t>Entropy change=entropy transfer + entropy generation </a:t>
            </a:r>
          </a:p>
          <a:p>
            <a:pPr>
              <a:buNone/>
            </a:pPr>
            <a:r>
              <a:rPr lang="en-US" dirty="0">
                <a:latin typeface="Times New Roman" pitchFamily="18" charset="0"/>
                <a:cs typeface="Times New Roman" pitchFamily="18" charset="0"/>
              </a:rPr>
              <a:t>	    &gt; 0                         &gt; 0   </a:t>
            </a:r>
          </a:p>
          <a:p>
            <a:pPr>
              <a:buNone/>
            </a:pPr>
            <a:r>
              <a:rPr lang="en-US" dirty="0">
                <a:latin typeface="Times New Roman" pitchFamily="18" charset="0"/>
                <a:cs typeface="Times New Roman" pitchFamily="18" charset="0"/>
              </a:rPr>
              <a:t>        = 0                        = 0                 (≥ 0)</a:t>
            </a:r>
          </a:p>
          <a:p>
            <a:pPr>
              <a:buNone/>
            </a:pPr>
            <a:r>
              <a:rPr lang="en-US" dirty="0">
                <a:latin typeface="Times New Roman" pitchFamily="18" charset="0"/>
                <a:cs typeface="Times New Roman" pitchFamily="18" charset="0"/>
              </a:rPr>
              <a:t>        &lt; 0                        &lt; 0</a:t>
            </a:r>
          </a:p>
          <a:p>
            <a:endParaRPr lang="en-US" dirty="0"/>
          </a:p>
        </p:txBody>
      </p:sp>
      <p:sp>
        <p:nvSpPr>
          <p:cNvPr id="4" name="Slide Number Placeholder 3"/>
          <p:cNvSpPr>
            <a:spLocks noGrp="1"/>
          </p:cNvSpPr>
          <p:nvPr>
            <p:ph type="sldNum" sz="quarter" idx="12"/>
          </p:nvPr>
        </p:nvSpPr>
        <p:spPr/>
        <p:txBody>
          <a:bodyPr/>
          <a:lstStyle/>
          <a:p>
            <a:fld id="{655911FB-D42A-4067-8D0F-FF491069FC6A}" type="slidenum">
              <a:rPr lang="en-US" smtClean="0"/>
              <a:pPr/>
              <a:t>28</a:t>
            </a:fld>
            <a:endParaRPr lang="en-US"/>
          </a:p>
        </p:txBody>
      </p:sp>
      <p:pic>
        <p:nvPicPr>
          <p:cNvPr id="747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65" y="2667001"/>
            <a:ext cx="7715866" cy="2967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475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791200"/>
            <a:ext cx="7086600" cy="877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43777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581"/>
            <a:ext cx="8229600" cy="411162"/>
          </a:xfrm>
        </p:spPr>
        <p:txBody>
          <a:bodyPr>
            <a:normAutofit fontScale="90000"/>
          </a:bodyPr>
          <a:lstStyle/>
          <a:p>
            <a:r>
              <a:rPr lang="en-US" dirty="0" smtClean="0"/>
              <a:t>Example 1.</a:t>
            </a:r>
            <a:endParaRPr lang="en-US" dirty="0"/>
          </a:p>
        </p:txBody>
      </p:sp>
      <p:sp>
        <p:nvSpPr>
          <p:cNvPr id="3" name="Content Placeholder 2"/>
          <p:cNvSpPr>
            <a:spLocks noGrp="1"/>
          </p:cNvSpPr>
          <p:nvPr>
            <p:ph idx="1"/>
          </p:nvPr>
        </p:nvSpPr>
        <p:spPr>
          <a:xfrm>
            <a:off x="0" y="609600"/>
            <a:ext cx="9144000" cy="6248400"/>
          </a:xfrm>
        </p:spPr>
        <p:txBody>
          <a:bodyPr>
            <a:normAutofit fontScale="92500" lnSpcReduction="10000"/>
          </a:bodyPr>
          <a:lstStyle/>
          <a:p>
            <a:pPr algn="just"/>
            <a:r>
              <a:rPr lang="en-US" dirty="0" smtClean="0">
                <a:latin typeface="Times New Roman" pitchFamily="18" charset="0"/>
                <a:cs typeface="Times New Roman" pitchFamily="18" charset="0"/>
              </a:rPr>
              <a:t>Oxygen initially at 300 K and 100 </a:t>
            </a:r>
            <a:r>
              <a:rPr lang="en-US" dirty="0" err="1" smtClean="0">
                <a:latin typeface="Times New Roman" pitchFamily="18" charset="0"/>
                <a:cs typeface="Times New Roman" pitchFamily="18" charset="0"/>
              </a:rPr>
              <a:t>kPa</a:t>
            </a:r>
            <a:r>
              <a:rPr lang="en-US" dirty="0" smtClean="0">
                <a:latin typeface="Times New Roman" pitchFamily="18" charset="0"/>
                <a:cs typeface="Times New Roman" pitchFamily="18" charset="0"/>
              </a:rPr>
              <a:t>  is contained in a rigid tank. Two alternative processes  are to be considered to increase its temperature to  500 K. The gas receives energy (1) adiabatically by means of a paddle wheel driven by an external source and (2) by means of an external heat reservoir at 600 K. In the second case the temperature at the boundary is taken as the gas temperature  throughout the process. Find </a:t>
            </a:r>
          </a:p>
          <a:p>
            <a:pPr algn="just"/>
            <a:r>
              <a:rPr lang="en-US" dirty="0" smtClean="0">
                <a:latin typeface="Times New Roman" pitchFamily="18" charset="0"/>
                <a:cs typeface="Times New Roman" pitchFamily="18" charset="0"/>
              </a:rPr>
              <a:t>(a) the entropy production within the system in both cases and</a:t>
            </a:r>
          </a:p>
          <a:p>
            <a:pPr algn="just"/>
            <a:r>
              <a:rPr lang="en-US" dirty="0" smtClean="0">
                <a:latin typeface="Times New Roman" pitchFamily="18" charset="0"/>
                <a:cs typeface="Times New Roman" pitchFamily="18" charset="0"/>
              </a:rPr>
              <a:t> (b) the total entropy production in both cases, in kJ/</a:t>
            </a:r>
            <a:r>
              <a:rPr lang="en-US" dirty="0" err="1" smtClean="0">
                <a:latin typeface="Times New Roman" pitchFamily="18" charset="0"/>
                <a:cs typeface="Times New Roman" pitchFamily="18" charset="0"/>
              </a:rPr>
              <a:t>kmol.K</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(c) Then compare the results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655911FB-D42A-4067-8D0F-FF491069FC6A}" type="slidenum">
              <a:rPr lang="en-US" smtClean="0"/>
              <a:pPr/>
              <a:t>29</a:t>
            </a:fld>
            <a:endParaRPr lang="en-US"/>
          </a:p>
        </p:txBody>
      </p:sp>
    </p:spTree>
    <p:extLst>
      <p:ext uri="{BB962C8B-B14F-4D97-AF65-F5344CB8AC3E}">
        <p14:creationId xmlns:p14="http://schemas.microsoft.com/office/powerpoint/2010/main" val="100024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000" dirty="0" smtClean="0">
                <a:solidFill>
                  <a:srgbClr val="0000FF"/>
                </a:solidFill>
                <a:latin typeface="Times New Roman" pitchFamily="18" charset="0"/>
                <a:cs typeface="Times New Roman" pitchFamily="18" charset="0"/>
              </a:rPr>
              <a:t>The two statements of the 2</a:t>
            </a:r>
            <a:r>
              <a:rPr lang="en-US" sz="3000" baseline="30000" dirty="0" smtClean="0">
                <a:solidFill>
                  <a:srgbClr val="0000FF"/>
                </a:solidFill>
                <a:latin typeface="Times New Roman" pitchFamily="18" charset="0"/>
                <a:cs typeface="Times New Roman" pitchFamily="18" charset="0"/>
              </a:rPr>
              <a:t>nd</a:t>
            </a:r>
            <a:r>
              <a:rPr lang="en-US" sz="3000" dirty="0" smtClean="0">
                <a:solidFill>
                  <a:srgbClr val="0000FF"/>
                </a:solidFill>
                <a:latin typeface="Times New Roman" pitchFamily="18" charset="0"/>
                <a:cs typeface="Times New Roman" pitchFamily="18" charset="0"/>
              </a:rPr>
              <a:t> law more frequently cited are those due to Clausius and to Kelvin and Planck.</a:t>
            </a:r>
          </a:p>
          <a:p>
            <a:pPr>
              <a:buNone/>
            </a:pPr>
            <a:r>
              <a:rPr lang="en-US" sz="3000" b="1" dirty="0" smtClean="0">
                <a:solidFill>
                  <a:srgbClr val="C00000"/>
                </a:solidFill>
                <a:latin typeface="Times New Roman" pitchFamily="18" charset="0"/>
                <a:cs typeface="Times New Roman" pitchFamily="18" charset="0"/>
              </a:rPr>
              <a:t>Kelvin-Planck statement</a:t>
            </a:r>
            <a:r>
              <a:rPr lang="en-US" sz="3000" b="1" dirty="0" smtClean="0">
                <a:solidFill>
                  <a:srgbClr val="C00000"/>
                </a:solidFill>
                <a:latin typeface="Times New Roman" pitchFamily="18" charset="0"/>
                <a:cs typeface="Times New Roman" pitchFamily="18" charset="0"/>
                <a:sym typeface="Wingdings" pitchFamily="2" charset="2"/>
              </a:rPr>
              <a:t>:(1851, 1897)</a:t>
            </a:r>
            <a:endParaRPr lang="en-US" sz="3000" b="1" dirty="0" smtClean="0">
              <a:solidFill>
                <a:srgbClr val="C00000"/>
              </a:solidFill>
              <a:latin typeface="Times New Roman" pitchFamily="18" charset="0"/>
              <a:cs typeface="Times New Roman" pitchFamily="18" charset="0"/>
            </a:endParaRPr>
          </a:p>
          <a:p>
            <a:pPr marL="0" indent="0">
              <a:buNone/>
            </a:pPr>
            <a:r>
              <a:rPr lang="en-US" sz="3000" i="1" dirty="0" smtClean="0">
                <a:latin typeface="Times New Roman" pitchFamily="18" charset="0"/>
                <a:cs typeface="Times New Roman" pitchFamily="18" charset="0"/>
              </a:rPr>
              <a:t>It is impossible to construct a heat engine which produces no other effects than the extraction of heat from a single source and the production of an equivalent amount of work.</a:t>
            </a:r>
          </a:p>
          <a:p>
            <a:pPr>
              <a:buNone/>
            </a:pPr>
            <a:r>
              <a:rPr lang="en-US" sz="3000" b="1" dirty="0">
                <a:solidFill>
                  <a:srgbClr val="C00000"/>
                </a:solidFill>
                <a:latin typeface="Times New Roman" pitchFamily="18" charset="0"/>
                <a:cs typeface="Times New Roman" pitchFamily="18" charset="0"/>
              </a:rPr>
              <a:t>Clausius statement</a:t>
            </a:r>
            <a:r>
              <a:rPr lang="en-US" sz="3000" b="1" dirty="0">
                <a:solidFill>
                  <a:srgbClr val="C00000"/>
                </a:solidFill>
                <a:latin typeface="Times New Roman" pitchFamily="18" charset="0"/>
                <a:cs typeface="Times New Roman" pitchFamily="18" charset="0"/>
                <a:sym typeface="Wingdings" pitchFamily="2" charset="2"/>
              </a:rPr>
              <a:t>:(1850)</a:t>
            </a:r>
            <a:endParaRPr lang="en-US" sz="3000" b="1" dirty="0">
              <a:solidFill>
                <a:srgbClr val="C00000"/>
              </a:solidFill>
              <a:latin typeface="Times New Roman" pitchFamily="18" charset="0"/>
              <a:cs typeface="Times New Roman" pitchFamily="18" charset="0"/>
            </a:endParaRPr>
          </a:p>
          <a:p>
            <a:pPr marL="0" indent="0">
              <a:buNone/>
            </a:pPr>
            <a:r>
              <a:rPr lang="en-US" sz="3000" i="1" dirty="0" smtClean="0">
                <a:latin typeface="Times New Roman" pitchFamily="18" charset="0"/>
                <a:cs typeface="Times New Roman" pitchFamily="18" charset="0"/>
              </a:rPr>
              <a:t>Heat cannot pass spontaneously (unaided) from a region of lower temperature to a region of higher temperature.</a:t>
            </a:r>
          </a:p>
          <a:p>
            <a:pPr marL="0" indent="0">
              <a:buNone/>
            </a:pPr>
            <a:r>
              <a:rPr lang="en-US" sz="3000" dirty="0" smtClean="0">
                <a:latin typeface="Times New Roman" pitchFamily="18" charset="0"/>
                <a:cs typeface="Times New Roman" pitchFamily="18" charset="0"/>
              </a:rPr>
              <a:t>The above laws were deduced from specific applications such as steam engines and refrigerators.</a:t>
            </a:r>
          </a:p>
          <a:p>
            <a:pPr>
              <a:buNone/>
            </a:pPr>
            <a:endParaRPr lang="en-US" sz="3000" dirty="0">
              <a:latin typeface="Times New Roman" pitchFamily="18" charset="0"/>
              <a:cs typeface="Times New Roman" pitchFamily="18" charset="0"/>
            </a:endParaRPr>
          </a:p>
          <a:p>
            <a:pPr>
              <a:buNone/>
            </a:pPr>
            <a:endParaRPr lang="en-US" sz="30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655911FB-D42A-4067-8D0F-FF491069FC6A}" type="slidenum">
              <a:rPr lang="en-US" smtClean="0"/>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down)">
                                      <p:cBhvr>
                                        <p:cTn id="20" dur="500"/>
                                        <p:tgtEl>
                                          <p:spTgt spid="3">
                                            <p:txEl>
                                              <p:pRg st="3" end="3"/>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down)">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b="1" dirty="0" smtClean="0">
                <a:solidFill>
                  <a:srgbClr val="FF0000"/>
                </a:solidFill>
                <a:latin typeface="Times New Roman" pitchFamily="18" charset="0"/>
                <a:cs typeface="Times New Roman" pitchFamily="18" charset="0"/>
              </a:rPr>
              <a:t>2.1.4  COMPARISON OF REVERSIBLE AND IRREVERSIBLE WORK INTERACTIONS</a:t>
            </a:r>
          </a:p>
          <a:p>
            <a:r>
              <a:rPr lang="en-US" dirty="0" smtClean="0">
                <a:latin typeface="Times New Roman" pitchFamily="18" charset="0"/>
                <a:cs typeface="Times New Roman" pitchFamily="18" charset="0"/>
              </a:rPr>
              <a:t>Closed  system reversible work from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law</a:t>
            </a:r>
          </a:p>
          <a:p>
            <a:pPr>
              <a:buNone/>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Q</a:t>
            </a:r>
            <a:r>
              <a:rPr lang="en-US" baseline="-25000" dirty="0" err="1" smtClean="0">
                <a:latin typeface="Times New Roman" pitchFamily="18" charset="0"/>
                <a:cs typeface="Times New Roman" pitchFamily="18" charset="0"/>
              </a:rPr>
              <a:t>rev</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dU</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rev</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which will give</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dU</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 δ</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rev</a:t>
            </a:r>
            <a:r>
              <a:rPr lang="en-US" baseline="-25000"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actual work (irreversible process)</a:t>
            </a:r>
          </a:p>
          <a:p>
            <a:pPr>
              <a:buNone/>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Q = </a:t>
            </a:r>
            <a:r>
              <a:rPr lang="en-US" dirty="0" err="1" smtClean="0">
                <a:latin typeface="Times New Roman" pitchFamily="18" charset="0"/>
                <a:cs typeface="Times New Roman" pitchFamily="18" charset="0"/>
              </a:rPr>
              <a:t>dU</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W</a:t>
            </a:r>
          </a:p>
          <a:p>
            <a:pPr>
              <a:buNone/>
            </a:pPr>
            <a:r>
              <a:rPr lang="en-US" dirty="0" smtClean="0">
                <a:latin typeface="Times New Roman" pitchFamily="18" charset="0"/>
                <a:cs typeface="Times New Roman" pitchFamily="18" charset="0"/>
              </a:rPr>
              <a:t>For a process with a specified end states, </a:t>
            </a:r>
            <a:r>
              <a:rPr lang="en-US" dirty="0" err="1" smtClean="0">
                <a:latin typeface="Times New Roman" pitchFamily="18" charset="0"/>
                <a:cs typeface="Times New Roman" pitchFamily="18" charset="0"/>
              </a:rPr>
              <a:t>dU</a:t>
            </a:r>
            <a:r>
              <a:rPr lang="en-US" dirty="0" smtClean="0">
                <a:latin typeface="Times New Roman" pitchFamily="18" charset="0"/>
                <a:cs typeface="Times New Roman" pitchFamily="18" charset="0"/>
              </a:rPr>
              <a:t> is the same.  This will give</a:t>
            </a:r>
          </a:p>
          <a:p>
            <a:pPr>
              <a:buNone/>
            </a:pP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rev</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Q -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W </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655911FB-D42A-4067-8D0F-FF491069FC6A}" type="slidenum">
              <a:rPr lang="en-US" smtClean="0"/>
              <a:pPr/>
              <a:t>30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9142413" cy="6856413"/>
          </a:xfrm>
        </p:spPr>
        <p:txBody>
          <a:bodyPr/>
          <a:lstStyle/>
          <a:p>
            <a:pPr>
              <a:buNone/>
            </a:pPr>
            <a:r>
              <a:rPr lang="en-US" dirty="0" smtClean="0"/>
              <a:t>	</a:t>
            </a:r>
            <a:r>
              <a:rPr lang="en-US" dirty="0" smtClean="0">
                <a:latin typeface="Times New Roman" pitchFamily="18" charset="0"/>
                <a:cs typeface="Times New Roman" pitchFamily="18" charset="0"/>
              </a:rPr>
              <a:t>Division by T and rearranging will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Comparing this with  </a:t>
            </a:r>
            <a:r>
              <a:rPr lang="en-US" dirty="0" err="1" smtClean="0">
                <a:latin typeface="Times New Roman" pitchFamily="18" charset="0"/>
                <a:cs typeface="Times New Roman" pitchFamily="18" charset="0"/>
              </a:rPr>
              <a:t>dS</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Q/T) + </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a:t>
            </a:r>
            <a:r>
              <a:rPr lang="en-US" dirty="0" smtClean="0">
                <a:latin typeface="Times New Roman" pitchFamily="18" charset="0"/>
                <a:cs typeface="Times New Roman" pitchFamily="18" charset="0"/>
              </a:rPr>
              <a:t>, will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negative work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W is more negative.</a:t>
            </a:r>
          </a:p>
          <a:p>
            <a:pPr>
              <a:buNone/>
            </a:pPr>
            <a:r>
              <a:rPr lang="en-US" dirty="0" smtClean="0">
                <a:latin typeface="Times New Roman" pitchFamily="18" charset="0"/>
                <a:cs typeface="Times New Roman" pitchFamily="18" charset="0"/>
              </a:rPr>
              <a:t>The work interaction given by </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rev</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W is also called lost work.</a:t>
            </a:r>
          </a:p>
          <a:p>
            <a:pPr>
              <a:buNone/>
            </a:pPr>
            <a:endParaRPr lang="en-US" dirty="0" smtClean="0">
              <a:latin typeface="Times New Roman" pitchFamily="18" charset="0"/>
              <a:cs typeface="Times New Roman" pitchFamily="18" charset="0"/>
            </a:endParaRPr>
          </a:p>
          <a:p>
            <a:pPr>
              <a:buNone/>
            </a:pPr>
            <a:endParaRPr lang="en-US" dirty="0"/>
          </a:p>
        </p:txBody>
      </p:sp>
      <p:graphicFrame>
        <p:nvGraphicFramePr>
          <p:cNvPr id="4" name="Object 3"/>
          <p:cNvGraphicFramePr>
            <a:graphicFrameLocks noChangeAspect="1"/>
          </p:cNvGraphicFramePr>
          <p:nvPr/>
        </p:nvGraphicFramePr>
        <p:xfrm>
          <a:off x="381000" y="990600"/>
          <a:ext cx="4648200" cy="1152754"/>
        </p:xfrm>
        <a:graphic>
          <a:graphicData uri="http://schemas.openxmlformats.org/presentationml/2006/ole">
            <mc:AlternateContent xmlns:mc="http://schemas.openxmlformats.org/markup-compatibility/2006">
              <mc:Choice xmlns:v="urn:schemas-microsoft-com:vml" Requires="v">
                <p:oleObj spid="_x0000_s47174" name="Equation" r:id="rId3" imgW="1587240" imgH="393480" progId="Equation.3">
                  <p:embed/>
                </p:oleObj>
              </mc:Choice>
              <mc:Fallback>
                <p:oleObj name="Equation" r:id="rId3" imgW="158724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990600"/>
                        <a:ext cx="4648200" cy="115275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81000" y="3429000"/>
          <a:ext cx="6084887" cy="1095603"/>
        </p:xfrm>
        <a:graphic>
          <a:graphicData uri="http://schemas.openxmlformats.org/presentationml/2006/ole">
            <mc:AlternateContent xmlns:mc="http://schemas.openxmlformats.org/markup-compatibility/2006">
              <mc:Choice xmlns:v="urn:schemas-microsoft-com:vml" Requires="v">
                <p:oleObj spid="_x0000_s47175" name="Equation" r:id="rId5" imgW="2184120" imgH="393480" progId="Equation.3">
                  <p:embed/>
                </p:oleObj>
              </mc:Choice>
              <mc:Fallback>
                <p:oleObj name="Equation" r:id="rId5" imgW="218412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3429000"/>
                        <a:ext cx="6084887" cy="10956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655911FB-D42A-4067-8D0F-FF491069FC6A}"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6126163"/>
          </a:xfrm>
        </p:spPr>
        <p:txBody>
          <a:bodyPr/>
          <a:lstStyle/>
          <a:p>
            <a:pPr>
              <a:buNone/>
            </a:pPr>
            <a:r>
              <a:rPr lang="en-US" b="1" dirty="0" smtClean="0">
                <a:latin typeface="Times New Roman" pitchFamily="18" charset="0"/>
                <a:cs typeface="Times New Roman" pitchFamily="18" charset="0"/>
              </a:rPr>
              <a:t>2.1.5  ENTROPY GENERATION AND THE HEAT TRANSFER PROCESS</a:t>
            </a:r>
          </a:p>
          <a:p>
            <a:r>
              <a:rPr lang="en-US" dirty="0" smtClean="0">
                <a:latin typeface="Times New Roman" pitchFamily="18" charset="0"/>
                <a:cs typeface="Times New Roman" pitchFamily="18" charset="0"/>
              </a:rPr>
              <a:t>Heat transfer process through a finite temperature difference is an irreversible process.  Consider the space between the two  reservoirs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737100153"/>
              </p:ext>
            </p:extLst>
          </p:nvPr>
        </p:nvGraphicFramePr>
        <p:xfrm>
          <a:off x="533400" y="2133600"/>
          <a:ext cx="8210550" cy="5295900"/>
        </p:xfrm>
        <a:graphic>
          <a:graphicData uri="http://schemas.openxmlformats.org/presentationml/2006/ole">
            <mc:AlternateContent xmlns:mc="http://schemas.openxmlformats.org/markup-compatibility/2006">
              <mc:Choice xmlns:v="urn:schemas-microsoft-com:vml" Requires="v">
                <p:oleObj spid="_x0000_s48164" name="AutoCAD Drawing" r:id="rId3" imgW="8210520" imgH="5295960" progId="">
                  <p:embed/>
                </p:oleObj>
              </mc:Choice>
              <mc:Fallback>
                <p:oleObj name="AutoCAD Drawing" r:id="rId3" imgW="8210520" imgH="529596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2133600"/>
                        <a:ext cx="8210550" cy="529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655911FB-D42A-4067-8D0F-FF491069FC6A}" type="slidenum">
              <a:rPr lang="en-US" smtClean="0"/>
              <a:pPr/>
              <a:t>32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9142413" cy="6856413"/>
          </a:xfrm>
        </p:spPr>
        <p:txBody>
          <a:bodyPr>
            <a:normAutofit/>
          </a:bodyPr>
          <a:lstStyle/>
          <a:p>
            <a:pPr>
              <a:buNone/>
            </a:pPr>
            <a:r>
              <a:rPr lang="en-US" dirty="0" smtClean="0"/>
              <a:t>	</a:t>
            </a:r>
            <a:r>
              <a:rPr lang="en-US" dirty="0" smtClean="0">
                <a:latin typeface="Times New Roman" pitchFamily="18" charset="0"/>
                <a:cs typeface="Times New Roman" pitchFamily="18" charset="0"/>
              </a:rPr>
              <a:t>The heat transfer space properties remain fixed.  For this space the equation can be written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Or as a composite isolated system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a:t>
            </a:r>
          </a:p>
          <a:p>
            <a:pPr>
              <a:buNone/>
            </a:pPr>
            <a:endParaRPr lang="en-US" dirty="0" smtClean="0">
              <a:latin typeface="Times New Roman" pitchFamily="18" charset="0"/>
              <a:cs typeface="Times New Roman" pitchFamily="18" charset="0"/>
            </a:endParaRPr>
          </a:p>
          <a:p>
            <a:pPr>
              <a:buNone/>
            </a:pP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gen,A+B+Q</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gen,A</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gen,B</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gen,Q</a:t>
            </a:r>
            <a:r>
              <a:rPr lang="en-US" dirty="0" smtClean="0">
                <a:latin typeface="Times New Roman" pitchFamily="18" charset="0"/>
                <a:cs typeface="Times New Roman" pitchFamily="18" charset="0"/>
              </a:rPr>
              <a:t>=0+0+S</a:t>
            </a:r>
            <a:r>
              <a:rPr lang="en-US" baseline="-25000" dirty="0" smtClean="0">
                <a:latin typeface="Times New Roman" pitchFamily="18" charset="0"/>
                <a:cs typeface="Times New Roman" pitchFamily="18" charset="0"/>
              </a:rPr>
              <a:t>gen,Q</a:t>
            </a:r>
          </a:p>
          <a:p>
            <a:pPr>
              <a:buNone/>
            </a:pPr>
            <a:endParaRPr lang="en-US" baseline="-25000" dirty="0" smtClean="0">
              <a:latin typeface="Times New Roman" pitchFamily="18" charset="0"/>
              <a:cs typeface="Times New Roman" pitchFamily="18" charset="0"/>
            </a:endParaRPr>
          </a:p>
          <a:p>
            <a:pPr>
              <a:buNone/>
            </a:pP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 =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A+B+Q</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B</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Q</a:t>
            </a:r>
            <a:r>
              <a:rPr lang="en-US" dirty="0" smtClean="0">
                <a:latin typeface="Times New Roman" pitchFamily="18" charset="0"/>
                <a:cs typeface="Times New Roman" pitchFamily="18" charset="0"/>
              </a:rPr>
              <a:t>=(-Q/T</a:t>
            </a:r>
            <a:r>
              <a:rPr lang="en-US" baseline="-25000"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 +(Q/T</a:t>
            </a:r>
            <a:r>
              <a:rPr lang="en-US" baseline="-25000" dirty="0" smtClean="0">
                <a:latin typeface="Times New Roman" pitchFamily="18" charset="0"/>
                <a:cs typeface="Times New Roman" pitchFamily="18" charset="0"/>
              </a:rPr>
              <a:t>B</a:t>
            </a:r>
            <a:r>
              <a:rPr lang="en-US" dirty="0" smtClean="0">
                <a:latin typeface="Times New Roman" pitchFamily="18" charset="0"/>
                <a:cs typeface="Times New Roman" pitchFamily="18" charset="0"/>
              </a:rPr>
              <a:t>)+0</a:t>
            </a:r>
            <a:endParaRPr lang="en-US" baseline="-25000" dirty="0" smtClean="0"/>
          </a:p>
        </p:txBody>
      </p:sp>
      <p:graphicFrame>
        <p:nvGraphicFramePr>
          <p:cNvPr id="4" name="Object 3"/>
          <p:cNvGraphicFramePr>
            <a:graphicFrameLocks noChangeAspect="1"/>
          </p:cNvGraphicFramePr>
          <p:nvPr>
            <p:extLst>
              <p:ext uri="{D42A27DB-BD31-4B8C-83A1-F6EECF244321}">
                <p14:modId xmlns:p14="http://schemas.microsoft.com/office/powerpoint/2010/main" val="1134457523"/>
              </p:ext>
            </p:extLst>
          </p:nvPr>
        </p:nvGraphicFramePr>
        <p:xfrm>
          <a:off x="1219200" y="914400"/>
          <a:ext cx="5503672" cy="2127708"/>
        </p:xfrm>
        <a:graphic>
          <a:graphicData uri="http://schemas.openxmlformats.org/presentationml/2006/ole">
            <mc:AlternateContent xmlns:mc="http://schemas.openxmlformats.org/markup-compatibility/2006">
              <mc:Choice xmlns:v="urn:schemas-microsoft-com:vml" Requires="v">
                <p:oleObj spid="_x0000_s49189" name="Equation" r:id="rId3" imgW="2463480" imgH="952200" progId="Equation.3">
                  <p:embed/>
                </p:oleObj>
              </mc:Choice>
              <mc:Fallback>
                <p:oleObj name="Equation" r:id="rId3" imgW="2463480" imgH="952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914400"/>
                        <a:ext cx="5503672" cy="2127708"/>
                      </a:xfrm>
                      <a:prstGeom prst="rect">
                        <a:avLst/>
                      </a:prstGeom>
                      <a:noFill/>
                      <a:extLst/>
                    </p:spPr>
                  </p:pic>
                </p:oleObj>
              </mc:Fallback>
            </mc:AlternateContent>
          </a:graphicData>
        </a:graphic>
      </p:graphicFrame>
      <p:sp>
        <p:nvSpPr>
          <p:cNvPr id="5" name="Slide Number Placeholder 4"/>
          <p:cNvSpPr>
            <a:spLocks noGrp="1"/>
          </p:cNvSpPr>
          <p:nvPr>
            <p:ph type="sldNum" sz="quarter" idx="12"/>
          </p:nvPr>
        </p:nvSpPr>
        <p:spPr/>
        <p:txBody>
          <a:bodyPr/>
          <a:lstStyle/>
          <a:p>
            <a:fld id="{655911FB-D42A-4067-8D0F-FF491069FC6A}" type="slidenum">
              <a:rPr lang="en-US" smtClean="0"/>
              <a:pPr/>
              <a:t>33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wipe(down)">
                                      <p:cBhvr>
                                        <p:cTn id="15" dur="500"/>
                                        <p:tgtEl>
                                          <p:spTgt spid="3">
                                            <p:txEl>
                                              <p:pRg st="5" end="5"/>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wipe(down)">
                                      <p:cBhvr>
                                        <p:cTn id="18" dur="500"/>
                                        <p:tgtEl>
                                          <p:spTgt spid="3">
                                            <p:txEl>
                                              <p:pRg st="7" end="7"/>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animEffect transition="in" filter="wipe(down)">
                                      <p:cBhvr>
                                        <p:cTn id="2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	</a:t>
            </a:r>
            <a:r>
              <a:rPr lang="en-US" dirty="0" smtClean="0">
                <a:latin typeface="Times New Roman" pitchFamily="18" charset="0"/>
                <a:cs typeface="Times New Roman" pitchFamily="18" charset="0"/>
              </a:rPr>
              <a:t>This will finally give the same result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012854670"/>
              </p:ext>
            </p:extLst>
          </p:nvPr>
        </p:nvGraphicFramePr>
        <p:xfrm>
          <a:off x="1219200" y="614362"/>
          <a:ext cx="5516563" cy="3881438"/>
        </p:xfrm>
        <a:graphic>
          <a:graphicData uri="http://schemas.openxmlformats.org/presentationml/2006/ole">
            <mc:AlternateContent xmlns:mc="http://schemas.openxmlformats.org/markup-compatibility/2006">
              <mc:Choice xmlns:v="urn:schemas-microsoft-com:vml" Requires="v">
                <p:oleObj spid="_x0000_s52260" name="Equation" r:id="rId3" imgW="2273040" imgH="1600200" progId="Equation.3">
                  <p:embed/>
                </p:oleObj>
              </mc:Choice>
              <mc:Fallback>
                <p:oleObj name="Equation" r:id="rId3" imgW="2273040" imgH="1600200" progId="Equation.3">
                  <p:embed/>
                  <p:pic>
                    <p:nvPicPr>
                      <p:cNvPr id="0" name="Picture 2"/>
                      <p:cNvPicPr>
                        <a:picLocks noChangeAspect="1" noChangeArrowheads="1"/>
                      </p:cNvPicPr>
                      <p:nvPr/>
                    </p:nvPicPr>
                    <p:blipFill>
                      <a:blip r:embed="rId4"/>
                      <a:srcRect/>
                      <a:stretch>
                        <a:fillRect/>
                      </a:stretch>
                    </p:blipFill>
                    <p:spPr bwMode="auto">
                      <a:xfrm>
                        <a:off x="1219200" y="614362"/>
                        <a:ext cx="5516563" cy="3881438"/>
                      </a:xfrm>
                      <a:prstGeom prst="rect">
                        <a:avLst/>
                      </a:prstGeom>
                      <a:noFill/>
                      <a:extLst/>
                    </p:spPr>
                  </p:pic>
                </p:oleObj>
              </mc:Fallback>
            </mc:AlternateContent>
          </a:graphicData>
        </a:graphic>
      </p:graphicFrame>
      <p:sp>
        <p:nvSpPr>
          <p:cNvPr id="5" name="Slide Number Placeholder 4"/>
          <p:cNvSpPr>
            <a:spLocks noGrp="1"/>
          </p:cNvSpPr>
          <p:nvPr>
            <p:ph type="sldNum" sz="quarter" idx="12"/>
          </p:nvPr>
        </p:nvSpPr>
        <p:spPr/>
        <p:txBody>
          <a:bodyPr/>
          <a:lstStyle/>
          <a:p>
            <a:fld id="{655911FB-D42A-4067-8D0F-FF491069FC6A}" type="slidenum">
              <a:rPr lang="en-US" smtClean="0"/>
              <a:pPr/>
              <a:t>34</a:t>
            </a:fld>
            <a:endParaRPr lang="en-US"/>
          </a:p>
        </p:txBody>
      </p:sp>
      <p:sp>
        <p:nvSpPr>
          <p:cNvPr id="2" name="Rectangle 1"/>
          <p:cNvSpPr/>
          <p:nvPr/>
        </p:nvSpPr>
        <p:spPr>
          <a:xfrm>
            <a:off x="0" y="4495800"/>
            <a:ext cx="9144000" cy="1815882"/>
          </a:xfrm>
          <a:prstGeom prst="rect">
            <a:avLst/>
          </a:prstGeom>
        </p:spPr>
        <p:txBody>
          <a:bodyPr wrap="square">
            <a:spAutoFit/>
          </a:bodyPr>
          <a:lstStyle/>
          <a:p>
            <a:pPr>
              <a:buNone/>
            </a:pPr>
            <a:r>
              <a:rPr lang="en-US" sz="2800" u="sng" dirty="0">
                <a:solidFill>
                  <a:srgbClr val="FF0000"/>
                </a:solidFill>
                <a:latin typeface="Times New Roman" pitchFamily="18" charset="0"/>
                <a:cs typeface="Times New Roman" pitchFamily="18" charset="0"/>
              </a:rPr>
              <a:t>Example 2 </a:t>
            </a:r>
          </a:p>
          <a:p>
            <a:pPr algn="just"/>
            <a:r>
              <a:rPr lang="en-US" sz="2800" dirty="0">
                <a:solidFill>
                  <a:srgbClr val="C00000"/>
                </a:solidFill>
                <a:latin typeface="Times New Roman" pitchFamily="18" charset="0"/>
                <a:cs typeface="Times New Roman" pitchFamily="18" charset="0"/>
              </a:rPr>
              <a:t>Heat transfer occurs between two bodies with temperatures of 300 and 1000 K. Determine the entropy production associated with a heat transfer of 100 kJ, in kJ/K.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 y="0"/>
            <a:ext cx="9142413" cy="6856413"/>
          </a:xfrm>
        </p:spPr>
        <p:txBody>
          <a:bodyPr/>
          <a:lstStyle/>
          <a:p>
            <a:pPr>
              <a:buNone/>
            </a:pPr>
            <a:r>
              <a:rPr lang="en-US" b="1" dirty="0" smtClean="0">
                <a:solidFill>
                  <a:srgbClr val="FF0000"/>
                </a:solidFill>
                <a:latin typeface="Times New Roman" pitchFamily="18" charset="0"/>
                <a:cs typeface="Times New Roman" pitchFamily="18" charset="0"/>
              </a:rPr>
              <a:t>2.2  THE SECOND LAW FOR OPEN SYSTEMS</a:t>
            </a:r>
          </a:p>
          <a:p>
            <a:pPr marL="0" indent="0">
              <a:buNone/>
            </a:pPr>
            <a:r>
              <a:rPr lang="en-US" dirty="0" smtClean="0">
                <a:latin typeface="Times New Roman" pitchFamily="18" charset="0"/>
                <a:cs typeface="Times New Roman" pitchFamily="18" charset="0"/>
              </a:rPr>
              <a:t>With reference to the same drawing used for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law, replacing E by S will give</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cm,t</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cv,t</a:t>
            </a:r>
            <a:r>
              <a:rPr lang="en-US" dirty="0" smtClean="0">
                <a:latin typeface="Times New Roman" pitchFamily="18" charset="0"/>
                <a:cs typeface="Times New Roman" pitchFamily="18" charset="0"/>
              </a:rPr>
              <a:t> +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in</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cm,t</a:t>
            </a:r>
            <a:r>
              <a:rPr lang="en-US" baseline="-25000" dirty="0" smtClean="0">
                <a:latin typeface="Times New Roman" pitchFamily="18" charset="0"/>
                <a:cs typeface="Times New Roman" pitchFamily="18" charset="0"/>
              </a:rPr>
              <a:t>+</a:t>
            </a:r>
            <a:r>
              <a:rPr lang="el-GR" baseline="-25000" dirty="0" smtClean="0">
                <a:latin typeface="Times New Roman" pitchFamily="18" charset="0"/>
                <a:cs typeface="Times New Roman" pitchFamily="18" charset="0"/>
              </a:rPr>
              <a:t>Δ</a:t>
            </a:r>
            <a:r>
              <a:rPr lang="en-US"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cv,t</a:t>
            </a:r>
            <a:r>
              <a:rPr lang="en-US" baseline="-25000" dirty="0" smtClean="0">
                <a:latin typeface="Times New Roman" pitchFamily="18" charset="0"/>
                <a:cs typeface="Times New Roman" pitchFamily="18" charset="0"/>
              </a:rPr>
              <a:t>+</a:t>
            </a:r>
            <a:r>
              <a:rPr lang="el-GR" baseline="-25000" dirty="0" smtClean="0">
                <a:latin typeface="Times New Roman" pitchFamily="18" charset="0"/>
                <a:cs typeface="Times New Roman" pitchFamily="18" charset="0"/>
              </a:rPr>
              <a:t>Δ</a:t>
            </a:r>
            <a:r>
              <a:rPr lang="en-US" baseline="-25000"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out</a:t>
            </a:r>
            <a:endParaRPr lang="en-US" baseline="-250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and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in</a:t>
            </a:r>
            <a:r>
              <a:rPr lang="en-US" dirty="0" smtClean="0">
                <a:latin typeface="Times New Roman" pitchFamily="18" charset="0"/>
                <a:cs typeface="Times New Roman" pitchFamily="18" charset="0"/>
              </a:rPr>
              <a:t>= (s</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m)</a:t>
            </a:r>
            <a:r>
              <a:rPr lang="en-US" baseline="-25000" dirty="0" smtClean="0">
                <a:latin typeface="Times New Roman" pitchFamily="18" charset="0"/>
                <a:cs typeface="Times New Roman" pitchFamily="18" charset="0"/>
              </a:rPr>
              <a:t>in</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out</a:t>
            </a:r>
            <a:r>
              <a:rPr lang="en-US" dirty="0" smtClean="0">
                <a:latin typeface="Times New Roman" pitchFamily="18" charset="0"/>
                <a:cs typeface="Times New Roman" pitchFamily="18" charset="0"/>
              </a:rPr>
              <a:t> )= (s</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m)</a:t>
            </a:r>
            <a:r>
              <a:rPr lang="en-US" baseline="-25000" dirty="0" smtClean="0">
                <a:latin typeface="Times New Roman" pitchFamily="18" charset="0"/>
                <a:cs typeface="Times New Roman" pitchFamily="18" charset="0"/>
              </a:rPr>
              <a:t>out</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For the cm </a:t>
            </a:r>
          </a:p>
          <a:p>
            <a:pPr>
              <a:buNone/>
            </a:pPr>
            <a:endParaRPr lang="en-US" dirty="0">
              <a:latin typeface="Times New Roman" pitchFamily="18" charset="0"/>
              <a:cs typeface="Times New Roman" pitchFamily="18" charset="0"/>
            </a:endParaRPr>
          </a:p>
        </p:txBody>
      </p:sp>
      <p:graphicFrame>
        <p:nvGraphicFramePr>
          <p:cNvPr id="7" name="Object 6"/>
          <p:cNvGraphicFramePr>
            <a:graphicFrameLocks noChangeAspect="1"/>
          </p:cNvGraphicFramePr>
          <p:nvPr/>
        </p:nvGraphicFramePr>
        <p:xfrm>
          <a:off x="685800" y="4953000"/>
          <a:ext cx="8138655" cy="990600"/>
        </p:xfrm>
        <a:graphic>
          <a:graphicData uri="http://schemas.openxmlformats.org/presentationml/2006/ole">
            <mc:AlternateContent xmlns:mc="http://schemas.openxmlformats.org/markup-compatibility/2006">
              <mc:Choice xmlns:v="urn:schemas-microsoft-com:vml" Requires="v">
                <p:oleObj spid="_x0000_s53287" name="Equation" r:id="rId3" imgW="2730240" imgH="393480" progId="Equation.3">
                  <p:embed/>
                </p:oleObj>
              </mc:Choice>
              <mc:Fallback>
                <p:oleObj name="Equation" r:id="rId3" imgW="273024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4953000"/>
                        <a:ext cx="8138655"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655911FB-D42A-4067-8D0F-FF491069FC6A}" type="slidenum">
              <a:rPr lang="en-US" smtClean="0"/>
              <a:pPr/>
              <a:t>35</a:t>
            </a:fld>
            <a:endParaRPr lang="en-US"/>
          </a:p>
        </p:txBody>
      </p:sp>
      <p:pic>
        <p:nvPicPr>
          <p:cNvPr id="53272" name="Picture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8426" y="1981200"/>
            <a:ext cx="4244009"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3275" name="Picture 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25297" y="3869301"/>
            <a:ext cx="4466303" cy="275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Substitution gives</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Division by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t and rearranging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Taking the limit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t→0  cm coincides with </a:t>
            </a:r>
            <a:r>
              <a:rPr lang="en-US" dirty="0" err="1" smtClean="0">
                <a:latin typeface="Times New Roman" pitchFamily="18" charset="0"/>
                <a:cs typeface="Times New Roman" pitchFamily="18" charset="0"/>
              </a:rPr>
              <a:t>cv</a:t>
            </a: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Entropy       Rate of           Entropy         </a:t>
            </a:r>
          </a:p>
          <a:p>
            <a:pPr>
              <a:buNone/>
            </a:pPr>
            <a:r>
              <a:rPr lang="en-US" sz="2400" dirty="0" smtClean="0">
                <a:latin typeface="Times New Roman" pitchFamily="18" charset="0"/>
                <a:cs typeface="Times New Roman" pitchFamily="18" charset="0"/>
              </a:rPr>
              <a:t>Generation  entropy          transfer rate       </a:t>
            </a:r>
            <a:r>
              <a:rPr lang="en-US" dirty="0" smtClean="0">
                <a:latin typeface="Times New Roman" pitchFamily="18" charset="0"/>
                <a:cs typeface="Times New Roman" pitchFamily="18" charset="0"/>
              </a:rPr>
              <a:t>Net entropy flow </a:t>
            </a: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Rate in         accumulation   (via heat           </a:t>
            </a:r>
            <a:r>
              <a:rPr lang="en-US" dirty="0" smtClean="0">
                <a:latin typeface="Times New Roman" pitchFamily="18" charset="0"/>
                <a:cs typeface="Times New Roman" pitchFamily="18" charset="0"/>
              </a:rPr>
              <a:t>rate out of </a:t>
            </a:r>
            <a:r>
              <a:rPr lang="en-US" dirty="0" err="1" smtClean="0">
                <a:latin typeface="Times New Roman" pitchFamily="18" charset="0"/>
                <a:cs typeface="Times New Roman" pitchFamily="18" charset="0"/>
              </a:rPr>
              <a:t>cv</a:t>
            </a:r>
            <a:endParaRPr lang="en-US"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cv                inside cv            transfer)           (via mass flow)</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5" name="Object 4"/>
          <p:cNvGraphicFramePr>
            <a:graphicFrameLocks noChangeAspect="1"/>
          </p:cNvGraphicFramePr>
          <p:nvPr/>
        </p:nvGraphicFramePr>
        <p:xfrm>
          <a:off x="533400" y="304800"/>
          <a:ext cx="7715250" cy="984250"/>
        </p:xfrm>
        <a:graphic>
          <a:graphicData uri="http://schemas.openxmlformats.org/presentationml/2006/ole">
            <mc:AlternateContent xmlns:mc="http://schemas.openxmlformats.org/markup-compatibility/2006">
              <mc:Choice xmlns:v="urn:schemas-microsoft-com:vml" Requires="v">
                <p:oleObj spid="_x0000_s54376" name="Equation" r:id="rId3" imgW="3085920" imgH="393480" progId="Equation.3">
                  <p:embed/>
                </p:oleObj>
              </mc:Choice>
              <mc:Fallback>
                <p:oleObj name="Equation" r:id="rId3" imgW="308592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304800"/>
                        <a:ext cx="7715250" cy="984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304800" y="1600200"/>
          <a:ext cx="8208433" cy="1066800"/>
        </p:xfrm>
        <a:graphic>
          <a:graphicData uri="http://schemas.openxmlformats.org/presentationml/2006/ole">
            <mc:AlternateContent xmlns:mc="http://schemas.openxmlformats.org/markup-compatibility/2006">
              <mc:Choice xmlns:v="urn:schemas-microsoft-com:vml" Requires="v">
                <p:oleObj spid="_x0000_s54377" name="Equation" r:id="rId5" imgW="3517560" imgH="457200" progId="Equation.3">
                  <p:embed/>
                </p:oleObj>
              </mc:Choice>
              <mc:Fallback>
                <p:oleObj name="Equation" r:id="rId5" imgW="3517560" imgH="457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1600200"/>
                        <a:ext cx="8208433"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215900" y="3429000"/>
          <a:ext cx="8928100" cy="1447800"/>
        </p:xfrm>
        <a:graphic>
          <a:graphicData uri="http://schemas.openxmlformats.org/presentationml/2006/ole">
            <mc:AlternateContent xmlns:mc="http://schemas.openxmlformats.org/markup-compatibility/2006">
              <mc:Choice xmlns:v="urn:schemas-microsoft-com:vml" Requires="v">
                <p:oleObj spid="_x0000_s54378" name="Equation" r:id="rId7" imgW="2819160" imgH="457200" progId="Equation.3">
                  <p:embed/>
                </p:oleObj>
              </mc:Choice>
              <mc:Fallback>
                <p:oleObj name="Equation" r:id="rId7" imgW="2819160" imgH="457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5900" y="3429000"/>
                        <a:ext cx="8928100"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Slide Number Placeholder 7"/>
          <p:cNvSpPr>
            <a:spLocks noGrp="1"/>
          </p:cNvSpPr>
          <p:nvPr>
            <p:ph type="sldNum" sz="quarter" idx="12"/>
          </p:nvPr>
        </p:nvSpPr>
        <p:spPr/>
        <p:txBody>
          <a:bodyPr/>
          <a:lstStyle/>
          <a:p>
            <a:fld id="{655911FB-D42A-4067-8D0F-FF491069FC6A}"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 y="0"/>
            <a:ext cx="9142413" cy="6856413"/>
          </a:xfrm>
        </p:spPr>
        <p:txBody>
          <a:bodyPr/>
          <a:lstStyle/>
          <a:p>
            <a:pPr>
              <a:buNone/>
            </a:pPr>
            <a:r>
              <a:rPr lang="en-US" dirty="0" smtClean="0">
                <a:latin typeface="Times New Roman" pitchFamily="18" charset="0"/>
                <a:cs typeface="Times New Roman" pitchFamily="18" charset="0"/>
              </a:rPr>
              <a:t>The above requires knowledge of          at several locations on the </a:t>
            </a:r>
            <a:r>
              <a:rPr lang="en-US" dirty="0" err="1" smtClean="0">
                <a:latin typeface="Times New Roman" pitchFamily="18" charset="0"/>
                <a:cs typeface="Times New Roman" pitchFamily="18" charset="0"/>
              </a:rPr>
              <a:t>cs</a:t>
            </a:r>
            <a:r>
              <a:rPr lang="en-US" dirty="0" smtClean="0">
                <a:latin typeface="Times New Roman" pitchFamily="18" charset="0"/>
                <a:cs typeface="Times New Roman" pitchFamily="18" charset="0"/>
              </a:rPr>
              <a:t>- a difficult task.</a:t>
            </a:r>
          </a:p>
          <a:p>
            <a:pPr marL="0" indent="0" algn="just">
              <a:buNone/>
            </a:pPr>
            <a:r>
              <a:rPr lang="en-US" dirty="0" smtClean="0">
                <a:latin typeface="Times New Roman" pitchFamily="18" charset="0"/>
                <a:cs typeface="Times New Roman" pitchFamily="18" charset="0"/>
              </a:rPr>
              <a:t>A system which includes the </a:t>
            </a:r>
            <a:r>
              <a:rPr lang="en-US" dirty="0" err="1" smtClean="0">
                <a:latin typeface="Times New Roman" pitchFamily="18" charset="0"/>
                <a:cs typeface="Times New Roman" pitchFamily="18" charset="0"/>
              </a:rPr>
              <a:t>cv</a:t>
            </a:r>
            <a:r>
              <a:rPr lang="en-US" dirty="0" smtClean="0">
                <a:latin typeface="Times New Roman" pitchFamily="18" charset="0"/>
                <a:cs typeface="Times New Roman" pitchFamily="18" charset="0"/>
              </a:rPr>
              <a:t> and the surrounding will avoid this problem. This ends up with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gen,tot</a:t>
            </a:r>
            <a:r>
              <a:rPr lang="en-US" dirty="0" smtClean="0">
                <a:latin typeface="Times New Roman" pitchFamily="18" charset="0"/>
                <a:cs typeface="Times New Roman" pitchFamily="18" charset="0"/>
              </a:rPr>
              <a:t>. </a:t>
            </a:r>
          </a:p>
          <a:p>
            <a:pPr marL="0" indent="0" algn="just">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the small heat transfer region associated with T</a:t>
            </a:r>
            <a:r>
              <a:rPr lang="en-US" baseline="-25000"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T</a:t>
            </a:r>
            <a:r>
              <a:rPr lang="en-US" baseline="-25000" dirty="0" smtClean="0">
                <a:latin typeface="Times New Roman" pitchFamily="18" charset="0"/>
                <a:cs typeface="Times New Roman" pitchFamily="18" charset="0"/>
              </a:rPr>
              <a:t>R</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Q</a:t>
            </a:r>
            <a:r>
              <a:rPr lang="en-US" baseline="-25000"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the entropy production (sum of –Q/T)</a:t>
            </a:r>
            <a:endParaRPr lang="en-US" dirty="0">
              <a:latin typeface="Times New Roman" pitchFamily="18" charset="0"/>
              <a:cs typeface="Times New Roman" pitchFamily="18" charset="0"/>
            </a:endParaRPr>
          </a:p>
        </p:txBody>
      </p:sp>
      <p:graphicFrame>
        <p:nvGraphicFramePr>
          <p:cNvPr id="6" name="Object 5"/>
          <p:cNvGraphicFramePr>
            <a:graphicFrameLocks noChangeAspect="1"/>
          </p:cNvGraphicFramePr>
          <p:nvPr/>
        </p:nvGraphicFramePr>
        <p:xfrm>
          <a:off x="5638800" y="0"/>
          <a:ext cx="762000" cy="762000"/>
        </p:xfrm>
        <a:graphic>
          <a:graphicData uri="http://schemas.openxmlformats.org/presentationml/2006/ole">
            <mc:AlternateContent xmlns:mc="http://schemas.openxmlformats.org/markup-compatibility/2006">
              <mc:Choice xmlns:v="urn:schemas-microsoft-com:vml" Requires="v">
                <p:oleObj spid="_x0000_s55368" name="Equation" r:id="rId3" imgW="393480" imgH="393480" progId="Equation.3">
                  <p:embed/>
                </p:oleObj>
              </mc:Choice>
              <mc:Fallback>
                <p:oleObj name="Equation" r:id="rId3" imgW="393480" imgH="39348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8800" y="0"/>
                        <a:ext cx="7620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136278931"/>
              </p:ext>
            </p:extLst>
          </p:nvPr>
        </p:nvGraphicFramePr>
        <p:xfrm>
          <a:off x="228600" y="2432208"/>
          <a:ext cx="6223000" cy="3054192"/>
        </p:xfrm>
        <a:graphic>
          <a:graphicData uri="http://schemas.openxmlformats.org/presentationml/2006/ole">
            <mc:AlternateContent xmlns:mc="http://schemas.openxmlformats.org/markup-compatibility/2006">
              <mc:Choice xmlns:v="urn:schemas-microsoft-com:vml" Requires="v">
                <p:oleObj spid="_x0000_s55369" name="AutoCAD Drawing" r:id="rId5" imgW="5433120" imgH="2666880" progId="">
                  <p:embed/>
                </p:oleObj>
              </mc:Choice>
              <mc:Fallback>
                <p:oleObj name="AutoCAD Drawing" r:id="rId5" imgW="5433120" imgH="2666880" progId="">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2432208"/>
                        <a:ext cx="6223000" cy="30541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Slide Number Placeholder 7"/>
          <p:cNvSpPr>
            <a:spLocks noGrp="1"/>
          </p:cNvSpPr>
          <p:nvPr>
            <p:ph type="sldNum" sz="quarter" idx="12"/>
          </p:nvPr>
        </p:nvSpPr>
        <p:spPr/>
        <p:txBody>
          <a:bodyPr/>
          <a:lstStyle/>
          <a:p>
            <a:fld id="{655911FB-D42A-4067-8D0F-FF491069FC6A}" type="slidenum">
              <a:rPr lang="en-US" smtClean="0"/>
              <a:pPr/>
              <a:t>37</a:t>
            </a:fld>
            <a:endParaRPr lang="en-US"/>
          </a:p>
        </p:txBody>
      </p:sp>
      <p:pic>
        <p:nvPicPr>
          <p:cNvPr id="55357" name="Picture 6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05400" y="2667000"/>
            <a:ext cx="3718214"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par>
                                <p:cTn id="16" presetID="22" presetClass="entr" presetSubtype="4" fill="hold" nodeType="withEffect">
                                  <p:stCondLst>
                                    <p:cond delay="0"/>
                                  </p:stCondLst>
                                  <p:childTnLst>
                                    <p:set>
                                      <p:cBhvr>
                                        <p:cTn id="17" dur="1" fill="hold">
                                          <p:stCondLst>
                                            <p:cond delay="0"/>
                                          </p:stCondLst>
                                        </p:cTn>
                                        <p:tgtEl>
                                          <p:spTgt spid="5">
                                            <p:txEl>
                                              <p:pRg st="8" end="8"/>
                                            </p:txEl>
                                          </p:spTgt>
                                        </p:tgtEl>
                                        <p:attrNameLst>
                                          <p:attrName>style.visibility</p:attrName>
                                        </p:attrNameLst>
                                      </p:cBhvr>
                                      <p:to>
                                        <p:strVal val="visible"/>
                                      </p:to>
                                    </p:set>
                                    <p:animEffect transition="in" filter="wipe(down)">
                                      <p:cBhvr>
                                        <p:cTn id="18" dur="500"/>
                                        <p:tgtEl>
                                          <p:spTgt spid="5">
                                            <p:txEl>
                                              <p:pRg st="8" end="8"/>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55357"/>
                                        </p:tgtEl>
                                        <p:attrNameLst>
                                          <p:attrName>style.visibility</p:attrName>
                                        </p:attrNameLst>
                                      </p:cBhvr>
                                      <p:to>
                                        <p:strVal val="visible"/>
                                      </p:to>
                                    </p:set>
                                    <p:animEffect transition="in" filter="wipe(down)">
                                      <p:cBhvr>
                                        <p:cTn id="21" dur="500"/>
                                        <p:tgtEl>
                                          <p:spTgt spid="553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1"/>
            <a:ext cx="8686800" cy="45719"/>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3200" dirty="0" smtClean="0">
                <a:latin typeface="Times New Roman" pitchFamily="18" charset="0"/>
                <a:cs typeface="Times New Roman" pitchFamily="18" charset="0"/>
              </a:rPr>
              <a:t>With respect to heat transfer space</a:t>
            </a:r>
            <a:r>
              <a:rPr lang="en-US" dirty="0" smtClean="0"/>
              <a:t/>
            </a:r>
            <a:br>
              <a:rPr lang="en-US" dirty="0" smtClean="0"/>
            </a:br>
            <a:r>
              <a:rPr lang="en-US" sz="3600" dirty="0" smtClean="0">
                <a:latin typeface="Times New Roman" pitchFamily="18" charset="0"/>
                <a:cs typeface="Times New Roman" pitchFamily="18" charset="0"/>
              </a:rPr>
              <a:t>  </a:t>
            </a:r>
            <a:br>
              <a:rPr lang="en-US" sz="3600" dirty="0" smtClean="0">
                <a:latin typeface="Times New Roman" pitchFamily="18" charset="0"/>
                <a:cs typeface="Times New Roman" pitchFamily="18" charset="0"/>
              </a:rPr>
            </a:br>
            <a:r>
              <a:rPr lang="en-US" dirty="0" smtClean="0"/>
              <a:t/>
            </a:r>
            <a:br>
              <a:rPr lang="en-US" dirty="0" smtClean="0"/>
            </a:br>
            <a:r>
              <a:rPr lang="en-US" dirty="0" smtClean="0"/>
              <a:t/>
            </a:r>
            <a:br>
              <a:rPr lang="en-US" dirty="0" smtClean="0"/>
            </a:br>
            <a:r>
              <a:rPr lang="en-US" sz="3200" dirty="0" smtClean="0">
                <a:latin typeface="Times New Roman" pitchFamily="18" charset="0"/>
                <a:cs typeface="Times New Roman" pitchFamily="18" charset="0"/>
              </a:rPr>
              <a:t>Summing over the entire control surface area for n regions</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For the reservoir T</a:t>
            </a:r>
            <a:r>
              <a:rPr lang="en-US" sz="3200" baseline="-25000" dirty="0" smtClean="0">
                <a:latin typeface="Times New Roman" pitchFamily="18" charset="0"/>
                <a:cs typeface="Times New Roman" pitchFamily="18" charset="0"/>
              </a:rPr>
              <a:t>R</a:t>
            </a:r>
            <a:r>
              <a:rPr lang="en-US" sz="3200" dirty="0" smtClean="0">
                <a:latin typeface="Times New Roman" pitchFamily="18" charset="0"/>
                <a:cs typeface="Times New Roman" pitchFamily="18" charset="0"/>
              </a:rPr>
              <a:t> is constant and ∑</a:t>
            </a:r>
            <a:r>
              <a:rPr lang="en-US" sz="3200" dirty="0" err="1" smtClean="0">
                <a:latin typeface="Times New Roman" pitchFamily="18" charset="0"/>
                <a:cs typeface="Times New Roman" pitchFamily="18" charset="0"/>
              </a:rPr>
              <a:t>Q</a:t>
            </a:r>
            <a:r>
              <a:rPr lang="en-US" sz="3200" baseline="-25000" dirty="0" err="1" smtClean="0">
                <a:latin typeface="Times New Roman" pitchFamily="18" charset="0"/>
                <a:cs typeface="Times New Roman" pitchFamily="18" charset="0"/>
              </a:rPr>
              <a:t>i</a:t>
            </a:r>
            <a:r>
              <a:rPr lang="en-US" sz="3200" dirty="0" smtClean="0">
                <a:latin typeface="Times New Roman" pitchFamily="18" charset="0"/>
                <a:cs typeface="Times New Roman" pitchFamily="18" charset="0"/>
              </a:rPr>
              <a:t>=Q</a:t>
            </a:r>
            <a:r>
              <a:rPr lang="en-US" sz="3200" baseline="-25000" dirty="0" smtClean="0">
                <a:latin typeface="Times New Roman" pitchFamily="18" charset="0"/>
                <a:cs typeface="Times New Roman" pitchFamily="18" charset="0"/>
              </a:rPr>
              <a:t>R</a:t>
            </a:r>
            <a:r>
              <a:rPr lang="en-US" sz="3200" dirty="0" smtClean="0">
                <a:latin typeface="Times New Roman" pitchFamily="18" charset="0"/>
                <a:cs typeface="Times New Roman" pitchFamily="18" charset="0"/>
              </a:rPr>
              <a:t>, results in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endParaRPr lang="en-US" dirty="0"/>
          </a:p>
        </p:txBody>
      </p:sp>
      <p:graphicFrame>
        <p:nvGraphicFramePr>
          <p:cNvPr id="4" name="Content Placeholder 3"/>
          <p:cNvGraphicFramePr>
            <a:graphicFrameLocks noGrp="1" noChangeAspect="1"/>
          </p:cNvGraphicFramePr>
          <p:nvPr>
            <p:ph idx="1"/>
          </p:nvPr>
        </p:nvGraphicFramePr>
        <p:xfrm>
          <a:off x="381000" y="1476375"/>
          <a:ext cx="6096000" cy="1130300"/>
        </p:xfrm>
        <a:graphic>
          <a:graphicData uri="http://schemas.openxmlformats.org/presentationml/2006/ole">
            <mc:AlternateContent xmlns:mc="http://schemas.openxmlformats.org/markup-compatibility/2006">
              <mc:Choice xmlns:v="urn:schemas-microsoft-com:vml" Requires="v">
                <p:oleObj spid="_x0000_s56459" name="Equation" r:id="rId3" imgW="2603160" imgH="482400" progId="Equation.3">
                  <p:embed/>
                </p:oleObj>
              </mc:Choice>
              <mc:Fallback>
                <p:oleObj name="Equation" r:id="rId3" imgW="2603160" imgH="482400" progId="Equation.3">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476375"/>
                        <a:ext cx="6096000" cy="1130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685800" y="3429000"/>
          <a:ext cx="4145280" cy="1219200"/>
        </p:xfrm>
        <a:graphic>
          <a:graphicData uri="http://schemas.openxmlformats.org/presentationml/2006/ole">
            <mc:AlternateContent xmlns:mc="http://schemas.openxmlformats.org/markup-compatibility/2006">
              <mc:Choice xmlns:v="urn:schemas-microsoft-com:vml" Requires="v">
                <p:oleObj spid="_x0000_s56460" name="Equation" r:id="rId5" imgW="1511280" imgH="444240" progId="Equation.3">
                  <p:embed/>
                </p:oleObj>
              </mc:Choice>
              <mc:Fallback>
                <p:oleObj name="Equation" r:id="rId5" imgW="1511280" imgH="4442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 y="3429000"/>
                        <a:ext cx="4145280"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324" name="Object 4"/>
          <p:cNvGraphicFramePr>
            <a:graphicFrameLocks noChangeAspect="1"/>
          </p:cNvGraphicFramePr>
          <p:nvPr/>
        </p:nvGraphicFramePr>
        <p:xfrm>
          <a:off x="762000" y="5638800"/>
          <a:ext cx="2179320" cy="990600"/>
        </p:xfrm>
        <a:graphic>
          <a:graphicData uri="http://schemas.openxmlformats.org/presentationml/2006/ole">
            <mc:AlternateContent xmlns:mc="http://schemas.openxmlformats.org/markup-compatibility/2006">
              <mc:Choice xmlns:v="urn:schemas-microsoft-com:vml" Requires="v">
                <p:oleObj spid="_x0000_s56461" name="Equation" r:id="rId7" imgW="977760" imgH="444240" progId="Equation.3">
                  <p:embed/>
                </p:oleObj>
              </mc:Choice>
              <mc:Fallback>
                <p:oleObj name="Equation" r:id="rId7" imgW="977760" imgH="4442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62000" y="5638800"/>
                        <a:ext cx="217932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655911FB-D42A-4067-8D0F-FF491069FC6A}" type="slidenum">
              <a:rPr lang="en-US" smtClean="0"/>
              <a:pPr/>
              <a:t>38</a:t>
            </a:fld>
            <a:endParaRPr lang="en-US"/>
          </a:p>
        </p:txBody>
      </p:sp>
      <p:graphicFrame>
        <p:nvGraphicFramePr>
          <p:cNvPr id="8" name="Object 7"/>
          <p:cNvGraphicFramePr>
            <a:graphicFrameLocks noChangeAspect="1"/>
          </p:cNvGraphicFramePr>
          <p:nvPr/>
        </p:nvGraphicFramePr>
        <p:xfrm>
          <a:off x="304800" y="685800"/>
          <a:ext cx="1855788" cy="914400"/>
        </p:xfrm>
        <a:graphic>
          <a:graphicData uri="http://schemas.openxmlformats.org/presentationml/2006/ole">
            <mc:AlternateContent xmlns:mc="http://schemas.openxmlformats.org/markup-compatibility/2006">
              <mc:Choice xmlns:v="urn:schemas-microsoft-com:vml" Requires="v">
                <p:oleObj spid="_x0000_s56462" name="Equation" r:id="rId9" imgW="876240" imgH="431640" progId="Equation.3">
                  <p:embed/>
                </p:oleObj>
              </mc:Choice>
              <mc:Fallback>
                <p:oleObj name="Equation" r:id="rId9" imgW="876240" imgH="431640" progId="Equation.3">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4800" y="685800"/>
                        <a:ext cx="1855788"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r>
              <a:rPr lang="en-US" dirty="0" smtClean="0">
                <a:latin typeface="Times New Roman" pitchFamily="18" charset="0"/>
                <a:cs typeface="Times New Roman" pitchFamily="18" charset="0"/>
              </a:rPr>
              <a:t>If we also include the surrounding as another thermal reservoir with contribution of (-</a:t>
            </a:r>
            <a:r>
              <a:rPr lang="en-US" dirty="0" err="1" smtClean="0">
                <a:latin typeface="Times New Roman" pitchFamily="18" charset="0"/>
                <a:cs typeface="Times New Roman" pitchFamily="18" charset="0"/>
              </a:rPr>
              <a:t>Q</a:t>
            </a:r>
            <a:r>
              <a:rPr lang="en-US" baseline="-25000" dirty="0" err="1" smtClean="0">
                <a:latin typeface="Times New Roman" pitchFamily="18" charset="0"/>
                <a:cs typeface="Times New Roman" pitchFamily="18" charset="0"/>
              </a:rPr>
              <a:t>o</a:t>
            </a:r>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o</a:t>
            </a:r>
            <a:r>
              <a:rPr lang="en-US" dirty="0" smtClean="0">
                <a:latin typeface="Times New Roman" pitchFamily="18" charset="0"/>
                <a:cs typeface="Times New Roman" pitchFamily="18" charset="0"/>
              </a:rPr>
              <a:t>), the equation then becomes</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(Signs are relative to cv)</a:t>
            </a:r>
          </a:p>
          <a:p>
            <a:pPr>
              <a:buNone/>
            </a:pPr>
            <a:r>
              <a:rPr lang="en-US" dirty="0" smtClean="0">
                <a:latin typeface="Times New Roman" pitchFamily="18" charset="0"/>
                <a:cs typeface="Times New Roman" pitchFamily="18" charset="0"/>
              </a:rPr>
              <a:t>Upon rearrangement, it will give</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2209800" y="1066800"/>
          <a:ext cx="5921829" cy="1524000"/>
        </p:xfrm>
        <a:graphic>
          <a:graphicData uri="http://schemas.openxmlformats.org/presentationml/2006/ole">
            <mc:AlternateContent xmlns:mc="http://schemas.openxmlformats.org/markup-compatibility/2006">
              <mc:Choice xmlns:v="urn:schemas-microsoft-com:vml" Requires="v">
                <p:oleObj spid="_x0000_s57482" name="Equation" r:id="rId3" imgW="1726920" imgH="444240" progId="Equation.3">
                  <p:embed/>
                </p:oleObj>
              </mc:Choice>
              <mc:Fallback>
                <p:oleObj name="Equation" r:id="rId3" imgW="172692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1066800"/>
                        <a:ext cx="5921829"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57483" name="Equation" r:id="rId5" imgW="114120" imgH="215640" progId="Equation.3">
                  <p:embed/>
                </p:oleObj>
              </mc:Choice>
              <mc:Fallback>
                <p:oleObj name="Equation" r:id="rId5" imgW="114120" imgH="215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57484" name="Equation" r:id="rId7" imgW="114120" imgH="215640" progId="Equation.3">
                  <p:embed/>
                </p:oleObj>
              </mc:Choice>
              <mc:Fallback>
                <p:oleObj name="Equation" r:id="rId7" imgW="114120" imgH="21564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7349" name="Object 5"/>
          <p:cNvGraphicFramePr>
            <a:graphicFrameLocks noChangeAspect="1"/>
          </p:cNvGraphicFramePr>
          <p:nvPr>
            <p:extLst>
              <p:ext uri="{D42A27DB-BD31-4B8C-83A1-F6EECF244321}">
                <p14:modId xmlns:p14="http://schemas.microsoft.com/office/powerpoint/2010/main" val="2196171054"/>
              </p:ext>
            </p:extLst>
          </p:nvPr>
        </p:nvGraphicFramePr>
        <p:xfrm>
          <a:off x="363538" y="3284538"/>
          <a:ext cx="6207125" cy="3573462"/>
        </p:xfrm>
        <a:graphic>
          <a:graphicData uri="http://schemas.openxmlformats.org/presentationml/2006/ole">
            <mc:AlternateContent xmlns:mc="http://schemas.openxmlformats.org/markup-compatibility/2006">
              <mc:Choice xmlns:v="urn:schemas-microsoft-com:vml" Requires="v">
                <p:oleObj spid="_x0000_s57485" name="Equation" r:id="rId8" imgW="2006280" imgH="1155600" progId="Equation.3">
                  <p:embed/>
                </p:oleObj>
              </mc:Choice>
              <mc:Fallback>
                <p:oleObj name="Equation" r:id="rId8" imgW="2006280" imgH="1155600" progId="Equation.3">
                  <p:embed/>
                  <p:pic>
                    <p:nvPicPr>
                      <p:cNvPr id="0" name="Picture 5"/>
                      <p:cNvPicPr>
                        <a:picLocks noChangeAspect="1" noChangeArrowheads="1"/>
                      </p:cNvPicPr>
                      <p:nvPr/>
                    </p:nvPicPr>
                    <p:blipFill>
                      <a:blip r:embed="rId9"/>
                      <a:srcRect/>
                      <a:stretch>
                        <a:fillRect/>
                      </a:stretch>
                    </p:blipFill>
                    <p:spPr bwMode="auto">
                      <a:xfrm>
                        <a:off x="363538" y="3284538"/>
                        <a:ext cx="6207125" cy="3573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Slide Number Placeholder 7"/>
          <p:cNvSpPr>
            <a:spLocks noGrp="1"/>
          </p:cNvSpPr>
          <p:nvPr>
            <p:ph type="sldNum" sz="quarter" idx="12"/>
          </p:nvPr>
        </p:nvSpPr>
        <p:spPr/>
        <p:txBody>
          <a:bodyPr/>
          <a:lstStyle/>
          <a:p>
            <a:fld id="{655911FB-D42A-4067-8D0F-FF491069FC6A}"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smtClean="0">
                <a:latin typeface="Times New Roman" pitchFamily="18" charset="0"/>
                <a:cs typeface="Times New Roman" pitchFamily="18" charset="0"/>
              </a:rPr>
              <a:t>Other formulations which avoid specific applications:</a:t>
            </a:r>
          </a:p>
          <a:p>
            <a:r>
              <a:rPr lang="en-US" sz="3000" b="1" dirty="0" err="1">
                <a:solidFill>
                  <a:srgbClr val="C00000"/>
                </a:solidFill>
                <a:latin typeface="Times New Roman" pitchFamily="18" charset="0"/>
                <a:cs typeface="Times New Roman" pitchFamily="18" charset="0"/>
              </a:rPr>
              <a:t>Caraththéodory</a:t>
            </a:r>
            <a:r>
              <a:rPr lang="en-US" sz="3000" b="1" dirty="0">
                <a:solidFill>
                  <a:srgbClr val="C00000"/>
                </a:solidFill>
                <a:latin typeface="Times New Roman" pitchFamily="18" charset="0"/>
                <a:cs typeface="Times New Roman" pitchFamily="18" charset="0"/>
              </a:rPr>
              <a:t> statement: (1909)</a:t>
            </a:r>
          </a:p>
          <a:p>
            <a:pPr algn="just">
              <a:buNone/>
            </a:pPr>
            <a:r>
              <a:rPr lang="en-US" dirty="0" smtClean="0">
                <a:latin typeface="Times New Roman"/>
                <a:cs typeface="Times New Roman"/>
              </a:rPr>
              <a:t>	In the neighborhood (however close) of any equilibrium state of a system of any number of thermodynamic coordinates, there exist states that cannot be reached (are inaccessible) by reversible adiabatic processes.</a:t>
            </a:r>
          </a:p>
          <a:p>
            <a:r>
              <a:rPr lang="en-US" sz="3000" b="1" dirty="0" err="1">
                <a:solidFill>
                  <a:srgbClr val="C00000"/>
                </a:solidFill>
                <a:latin typeface="Times New Roman" pitchFamily="18" charset="0"/>
                <a:cs typeface="Times New Roman" pitchFamily="18" charset="0"/>
              </a:rPr>
              <a:t>Hatsopoulous</a:t>
            </a:r>
            <a:r>
              <a:rPr lang="en-US" sz="3000" b="1" dirty="0">
                <a:solidFill>
                  <a:srgbClr val="C00000"/>
                </a:solidFill>
                <a:latin typeface="Times New Roman" pitchFamily="18" charset="0"/>
                <a:cs typeface="Times New Roman" pitchFamily="18" charset="0"/>
              </a:rPr>
              <a:t> and Keenan:(1965)</a:t>
            </a:r>
          </a:p>
          <a:p>
            <a:pPr algn="just">
              <a:buNone/>
            </a:pPr>
            <a:r>
              <a:rPr lang="en-US" dirty="0" smtClean="0">
                <a:latin typeface="Times New Roman"/>
                <a:cs typeface="Times New Roman"/>
              </a:rPr>
              <a:t>	A system having specified allowed states and an upper bound in volume can reach from any given state a stable state and leave no net effect on the environment.</a:t>
            </a:r>
          </a:p>
          <a:p>
            <a:pPr>
              <a:buNone/>
            </a:pPr>
            <a:r>
              <a:rPr lang="en-US" dirty="0" smtClean="0">
                <a:latin typeface="Times New Roman"/>
                <a:cs typeface="Times New Roman"/>
              </a:rPr>
              <a:t>All the four statements are equivalent</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655911FB-D42A-4067-8D0F-FF491069FC6A}"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down)">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lstStyle/>
          <a:p>
            <a:pPr>
              <a:buNone/>
            </a:pPr>
            <a:r>
              <a:rPr lang="en-US" dirty="0" smtClean="0">
                <a:latin typeface="Times New Roman" pitchFamily="18" charset="0"/>
                <a:cs typeface="Times New Roman" pitchFamily="18" charset="0"/>
              </a:rPr>
              <a:t>As a rate equation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Substitution in the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a:t>
            </a:r>
            <a:r>
              <a:rPr lang="en-US" dirty="0" smtClean="0">
                <a:latin typeface="Times New Roman" pitchFamily="18" charset="0"/>
                <a:cs typeface="Times New Roman" pitchFamily="18" charset="0"/>
              </a:rPr>
              <a:t> equation will give (slide 36)</a:t>
            </a: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5" name="Object 4"/>
          <p:cNvGraphicFramePr>
            <a:graphicFrameLocks noChangeAspect="1"/>
          </p:cNvGraphicFramePr>
          <p:nvPr/>
        </p:nvGraphicFramePr>
        <p:xfrm>
          <a:off x="457200" y="838200"/>
          <a:ext cx="5654842" cy="1524000"/>
        </p:xfrm>
        <a:graphic>
          <a:graphicData uri="http://schemas.openxmlformats.org/presentationml/2006/ole">
            <mc:AlternateContent xmlns:mc="http://schemas.openxmlformats.org/markup-compatibility/2006">
              <mc:Choice xmlns:v="urn:schemas-microsoft-com:vml" Requires="v">
                <p:oleObj spid="_x0000_s58440" name="Equation" r:id="rId3" imgW="1790640" imgH="482400" progId="Equation.3">
                  <p:embed/>
                </p:oleObj>
              </mc:Choice>
              <mc:Fallback>
                <p:oleObj name="Equation" r:id="rId3" imgW="1790640" imgH="4824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838200"/>
                        <a:ext cx="5654842"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761999" y="3886200"/>
          <a:ext cx="7449165" cy="2209800"/>
        </p:xfrm>
        <a:graphic>
          <a:graphicData uri="http://schemas.openxmlformats.org/presentationml/2006/ole">
            <mc:AlternateContent xmlns:mc="http://schemas.openxmlformats.org/markup-compatibility/2006">
              <mc:Choice xmlns:v="urn:schemas-microsoft-com:vml" Requires="v">
                <p:oleObj spid="_x0000_s58441" name="Equation" r:id="rId5" imgW="2654280" imgH="787320" progId="Equation.3">
                  <p:embed/>
                </p:oleObj>
              </mc:Choice>
              <mc:Fallback>
                <p:oleObj name="Equation" r:id="rId5" imgW="2654280" imgH="78732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1999" y="3886200"/>
                        <a:ext cx="7449165" cy="220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655911FB-D42A-4067-8D0F-FF491069FC6A}"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lstStyle/>
          <a:p>
            <a:pPr>
              <a:buNone/>
            </a:pPr>
            <a:r>
              <a:rPr lang="en-US" dirty="0" smtClean="0">
                <a:latin typeface="Times New Roman" pitchFamily="18" charset="0"/>
                <a:cs typeface="Times New Roman" pitchFamily="18" charset="0"/>
              </a:rPr>
              <a:t>For a single inlet and exit and heat exchange with a single reservoir and steady state process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Division by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p:txBody>
      </p:sp>
      <p:graphicFrame>
        <p:nvGraphicFramePr>
          <p:cNvPr id="5" name="Object 4"/>
          <p:cNvGraphicFramePr>
            <a:graphicFrameLocks noChangeAspect="1"/>
          </p:cNvGraphicFramePr>
          <p:nvPr/>
        </p:nvGraphicFramePr>
        <p:xfrm>
          <a:off x="457200" y="1447800"/>
          <a:ext cx="4762500" cy="1371600"/>
        </p:xfrm>
        <a:graphic>
          <a:graphicData uri="http://schemas.openxmlformats.org/presentationml/2006/ole">
            <mc:AlternateContent xmlns:mc="http://schemas.openxmlformats.org/markup-compatibility/2006">
              <mc:Choice xmlns:v="urn:schemas-microsoft-com:vml" Requires="v">
                <p:oleObj spid="_x0000_s59497" name="Equation" r:id="rId3" imgW="1587240" imgH="457200" progId="Equation.3">
                  <p:embed/>
                </p:oleObj>
              </mc:Choice>
              <mc:Fallback>
                <p:oleObj name="Equation" r:id="rId3" imgW="1587240" imgH="4572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447800"/>
                        <a:ext cx="4762500"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2209799" y="3048000"/>
          <a:ext cx="2895601" cy="713984"/>
        </p:xfrm>
        <a:graphic>
          <a:graphicData uri="http://schemas.openxmlformats.org/presentationml/2006/ole">
            <mc:AlternateContent xmlns:mc="http://schemas.openxmlformats.org/markup-compatibility/2006">
              <mc:Choice xmlns:v="urn:schemas-microsoft-com:vml" Requires="v">
                <p:oleObj spid="_x0000_s59498" name="Equation" r:id="rId5" imgW="927000" imgH="228600" progId="Equation.3">
                  <p:embed/>
                </p:oleObj>
              </mc:Choice>
              <mc:Fallback>
                <p:oleObj name="Equation" r:id="rId5" imgW="927000" imgH="22860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9799" y="3048000"/>
                        <a:ext cx="2895601" cy="7139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827124241"/>
              </p:ext>
            </p:extLst>
          </p:nvPr>
        </p:nvGraphicFramePr>
        <p:xfrm>
          <a:off x="762000" y="4038599"/>
          <a:ext cx="3733800" cy="2397853"/>
        </p:xfrm>
        <a:graphic>
          <a:graphicData uri="http://schemas.openxmlformats.org/presentationml/2006/ole">
            <mc:AlternateContent xmlns:mc="http://schemas.openxmlformats.org/markup-compatibility/2006">
              <mc:Choice xmlns:v="urn:schemas-microsoft-com:vml" Requires="v">
                <p:oleObj spid="_x0000_s59499" name="Equation" r:id="rId7" imgW="1384200" imgH="888840" progId="Equation.3">
                  <p:embed/>
                </p:oleObj>
              </mc:Choice>
              <mc:Fallback>
                <p:oleObj name="Equation" r:id="rId7" imgW="1384200" imgH="888840" progId="Equation.3">
                  <p:embed/>
                  <p:pic>
                    <p:nvPicPr>
                      <p:cNvPr id="0" name="Picture 5"/>
                      <p:cNvPicPr>
                        <a:picLocks noChangeAspect="1" noChangeArrowheads="1"/>
                      </p:cNvPicPr>
                      <p:nvPr/>
                    </p:nvPicPr>
                    <p:blipFill>
                      <a:blip r:embed="rId8"/>
                      <a:srcRect/>
                      <a:stretch>
                        <a:fillRect/>
                      </a:stretch>
                    </p:blipFill>
                    <p:spPr bwMode="auto">
                      <a:xfrm>
                        <a:off x="762000" y="4038599"/>
                        <a:ext cx="3733800" cy="239785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Slide Number Placeholder 7"/>
          <p:cNvSpPr>
            <a:spLocks noGrp="1"/>
          </p:cNvSpPr>
          <p:nvPr>
            <p:ph type="sldNum" sz="quarter" idx="12"/>
          </p:nvPr>
        </p:nvSpPr>
        <p:spPr/>
        <p:txBody>
          <a:bodyPr/>
          <a:lstStyle/>
          <a:p>
            <a:fld id="{655911FB-D42A-4067-8D0F-FF491069FC6A}"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55911FB-D42A-4067-8D0F-FF491069FC6A}" type="slidenum">
              <a:rPr lang="en-US" smtClean="0"/>
              <a:pPr/>
              <a:t>42</a:t>
            </a:fld>
            <a:endParaRPr lang="en-US"/>
          </a:p>
        </p:txBody>
      </p:sp>
      <p:pic>
        <p:nvPicPr>
          <p:cNvPr id="768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871"/>
            <a:ext cx="8711429" cy="2401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680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398" y="2819400"/>
            <a:ext cx="7368631"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517646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6413"/>
          </a:xfrm>
        </p:spPr>
        <p:txBody>
          <a:bodyPr/>
          <a:lstStyle/>
          <a:p>
            <a:pPr marL="0" indent="0">
              <a:buNone/>
            </a:pPr>
            <a:r>
              <a:rPr lang="en-US" dirty="0" smtClean="0">
                <a:latin typeface="Times New Roman" pitchFamily="18" charset="0"/>
                <a:cs typeface="Times New Roman" pitchFamily="18" charset="0"/>
              </a:rPr>
              <a:t>Similar to what was done for the closed system it can easily be shown that the difference between actual and reversible steady flow processes is due to the entropy generation  expressed mathematically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where </a:t>
            </a:r>
          </a:p>
          <a:p>
            <a:pPr>
              <a:buNone/>
            </a:pPr>
            <a:r>
              <a:rPr lang="en-US" dirty="0" smtClean="0">
                <a:latin typeface="Times New Roman" pitchFamily="18" charset="0"/>
                <a:cs typeface="Times New Roman" pitchFamily="18" charset="0"/>
              </a:rPr>
              <a:t>This will also be true if                               i.e. for work inputs since the actual work input is more negative.</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09563" y="2108200"/>
          <a:ext cx="8491537" cy="1346200"/>
        </p:xfrm>
        <a:graphic>
          <a:graphicData uri="http://schemas.openxmlformats.org/presentationml/2006/ole">
            <mc:AlternateContent xmlns:mc="http://schemas.openxmlformats.org/markup-compatibility/2006">
              <mc:Choice xmlns:v="urn:schemas-microsoft-com:vml" Requires="v">
                <p:oleObj spid="_x0000_s60521" name="Equation" r:id="rId3" imgW="2641320" imgH="419040" progId="Equation.3">
                  <p:embed/>
                </p:oleObj>
              </mc:Choice>
              <mc:Fallback>
                <p:oleObj name="Equation" r:id="rId3" imgW="2641320" imgH="419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563" y="2108200"/>
                        <a:ext cx="8491537" cy="1346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1681163" y="3689350"/>
          <a:ext cx="2363787" cy="850900"/>
        </p:xfrm>
        <a:graphic>
          <a:graphicData uri="http://schemas.openxmlformats.org/presentationml/2006/ole">
            <mc:AlternateContent xmlns:mc="http://schemas.openxmlformats.org/markup-compatibility/2006">
              <mc:Choice xmlns:v="urn:schemas-microsoft-com:vml" Requires="v">
                <p:oleObj spid="_x0000_s60522" name="Equation" r:id="rId5" imgW="571320" imgH="241200" progId="Equation.3">
                  <p:embed/>
                </p:oleObj>
              </mc:Choice>
              <mc:Fallback>
                <p:oleObj name="Equation" r:id="rId5" imgW="57132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81163" y="3689350"/>
                        <a:ext cx="2363787" cy="85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4214813" y="4379913"/>
          <a:ext cx="2339975" cy="765175"/>
        </p:xfrm>
        <a:graphic>
          <a:graphicData uri="http://schemas.openxmlformats.org/presentationml/2006/ole">
            <mc:AlternateContent xmlns:mc="http://schemas.openxmlformats.org/markup-compatibility/2006">
              <mc:Choice xmlns:v="urn:schemas-microsoft-com:vml" Requires="v">
                <p:oleObj spid="_x0000_s60523" name="Equation" r:id="rId7" imgW="736560" imgH="241200" progId="Equation.3">
                  <p:embed/>
                </p:oleObj>
              </mc:Choice>
              <mc:Fallback>
                <p:oleObj name="Equation" r:id="rId7" imgW="736560" imgH="24120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14813" y="4379913"/>
                        <a:ext cx="2339975" cy="765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Slide Number Placeholder 7"/>
          <p:cNvSpPr>
            <a:spLocks noGrp="1"/>
          </p:cNvSpPr>
          <p:nvPr>
            <p:ph type="sldNum" sz="quarter" idx="12"/>
          </p:nvPr>
        </p:nvSpPr>
        <p:spPr/>
        <p:txBody>
          <a:bodyPr/>
          <a:lstStyle/>
          <a:p>
            <a:fld id="{655911FB-D42A-4067-8D0F-FF491069FC6A}" type="slidenum">
              <a:rPr lang="en-US" smtClean="0"/>
              <a:pPr/>
              <a:t>43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down)">
                                      <p:cBhvr>
                                        <p:cTn id="12" dur="500"/>
                                        <p:tgtEl>
                                          <p:spTgt spid="3">
                                            <p:txEl>
                                              <p:pRg st="4" end="4"/>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wipe(down)">
                                      <p:cBhvr>
                                        <p:cTn id="15" dur="500"/>
                                        <p:tgtEl>
                                          <p:spTgt spid="3">
                                            <p:txEl>
                                              <p:pRg st="5" end="5"/>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9142413" cy="6856413"/>
          </a:xfrm>
        </p:spPr>
        <p:txBody>
          <a:bodyPr/>
          <a:lstStyle/>
          <a:p>
            <a:pPr>
              <a:buNone/>
            </a:pPr>
            <a:r>
              <a:rPr lang="en-US" b="1" dirty="0" smtClean="0">
                <a:solidFill>
                  <a:srgbClr val="FF0000"/>
                </a:solidFill>
                <a:latin typeface="Times New Roman" pitchFamily="18" charset="0"/>
                <a:cs typeface="Times New Roman" pitchFamily="18" charset="0"/>
              </a:rPr>
              <a:t>2.3  ENTROPY  PRODUCTION IN SIMPLE CYCLIC DEVICES</a:t>
            </a:r>
          </a:p>
          <a:p>
            <a:pPr marL="0" indent="0" algn="just">
              <a:buNone/>
            </a:pPr>
            <a:r>
              <a:rPr lang="en-US" dirty="0" smtClean="0">
                <a:latin typeface="Times New Roman" pitchFamily="18" charset="0"/>
                <a:cs typeface="Times New Roman" pitchFamily="18" charset="0"/>
              </a:rPr>
              <a:t>There are internal entropy generations and also external entropy generations due to heat transfer across finite temperature difference between the thermal reservoirs and particular locations of the cycle.</a:t>
            </a:r>
          </a:p>
          <a:p>
            <a:pPr>
              <a:buNone/>
            </a:pPr>
            <a:r>
              <a:rPr lang="en-US" b="1" dirty="0" smtClean="0">
                <a:latin typeface="Times New Roman" pitchFamily="18" charset="0"/>
                <a:cs typeface="Times New Roman" pitchFamily="18" charset="0"/>
              </a:rPr>
              <a:t>Case (a)</a:t>
            </a:r>
          </a:p>
          <a:p>
            <a:pPr>
              <a:buNone/>
            </a:pPr>
            <a:r>
              <a:rPr lang="en-US" dirty="0" smtClean="0">
                <a:latin typeface="Times New Roman" pitchFamily="18" charset="0"/>
                <a:cs typeface="Times New Roman" pitchFamily="18" charset="0"/>
              </a:rPr>
              <a:t>	Reversible heat transfer and irreversible engine:</a:t>
            </a: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655911FB-D42A-4067-8D0F-FF491069FC6A}"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1"/>
            <a:ext cx="8686800" cy="45719"/>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r>
              <a:rPr lang="en-US" sz="3200" dirty="0" smtClean="0">
                <a:latin typeface="Times New Roman" pitchFamily="18" charset="0"/>
                <a:cs typeface="Times New Roman" pitchFamily="18" charset="0"/>
              </a:rPr>
              <a:t>(a)                      (b)</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(a) Heat engine with reversible heat transfer and irreversible engine  (b)  Heat engine with irreversible heat transfer and irreversible engine</a:t>
            </a:r>
            <a:endParaRPr lang="en-US" dirty="0">
              <a:latin typeface="Times New Roman" pitchFamily="18" charset="0"/>
              <a:cs typeface="Times New Roman" pitchFamily="18" charset="0"/>
            </a:endParaRPr>
          </a:p>
        </p:txBody>
      </p:sp>
      <p:graphicFrame>
        <p:nvGraphicFramePr>
          <p:cNvPr id="4" name="Content Placeholder 3"/>
          <p:cNvGraphicFramePr>
            <a:graphicFrameLocks noGrp="1" noChangeAspect="1"/>
          </p:cNvGraphicFramePr>
          <p:nvPr>
            <p:ph idx="1"/>
          </p:nvPr>
        </p:nvGraphicFramePr>
        <p:xfrm>
          <a:off x="656760" y="0"/>
          <a:ext cx="6810840" cy="4356100"/>
        </p:xfrm>
        <a:graphic>
          <a:graphicData uri="http://schemas.openxmlformats.org/presentationml/2006/ole">
            <mc:AlternateContent xmlns:mc="http://schemas.openxmlformats.org/markup-compatibility/2006">
              <mc:Choice xmlns:v="urn:schemas-microsoft-com:vml" Requires="v">
                <p:oleObj spid="_x0000_s61476" name="Drawing" r:id="rId3" imgW="5762520" imgH="3686040" progId="">
                  <p:embed/>
                </p:oleObj>
              </mc:Choice>
              <mc:Fallback>
                <p:oleObj name="Drawing" r:id="rId3" imgW="5762520" imgH="3686040" progId="">
                  <p:embed/>
                  <p:pic>
                    <p:nvPicPr>
                      <p:cNvPr id="0" name="Content Placeholder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6760" y="0"/>
                        <a:ext cx="6810840" cy="435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655911FB-D42A-4067-8D0F-FF491069FC6A}"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9142413" cy="6856413"/>
          </a:xfrm>
        </p:spPr>
        <p:txBody>
          <a:bodyPr/>
          <a:lstStyle/>
          <a:p>
            <a:pPr>
              <a:buNone/>
            </a:pPr>
            <a:r>
              <a:rPr lang="en-US" dirty="0" smtClean="0">
                <a:latin typeface="Times New Roman" pitchFamily="18" charset="0"/>
                <a:cs typeface="Times New Roman" pitchFamily="18" charset="0"/>
              </a:rPr>
              <a:t>For the engine which runs as a cycle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And again for the engine </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eng</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 0 and this will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Signs of Q’s and W’s will be relative to engine.</a:t>
            </a:r>
          </a:p>
          <a:p>
            <a:pPr>
              <a:buNone/>
            </a:pPr>
            <a:endParaRPr lang="en-US" baseline="-25000" dirty="0" smtClean="0">
              <a:latin typeface="Times New Roman" pitchFamily="18" charset="0"/>
              <a:cs typeface="Times New Roman" pitchFamily="18" charset="0"/>
            </a:endParaRPr>
          </a:p>
          <a:p>
            <a:pPr>
              <a:buNone/>
            </a:pPr>
            <a:endParaRPr lang="en-US" baseline="-25000"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712788" y="609600"/>
          <a:ext cx="3924300" cy="1295400"/>
        </p:xfrm>
        <a:graphic>
          <a:graphicData uri="http://schemas.openxmlformats.org/presentationml/2006/ole">
            <mc:AlternateContent xmlns:mc="http://schemas.openxmlformats.org/markup-compatibility/2006">
              <mc:Choice xmlns:v="urn:schemas-microsoft-com:vml" Requires="v">
                <p:oleObj spid="_x0000_s62534" name="Equation" r:id="rId3" imgW="1346040" imgH="444240" progId="Equation.3">
                  <p:embed/>
                </p:oleObj>
              </mc:Choice>
              <mc:Fallback>
                <p:oleObj name="Equation" r:id="rId3" imgW="134604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2788" y="609600"/>
                        <a:ext cx="3924300"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871538" y="3505200"/>
          <a:ext cx="5341937" cy="1300163"/>
        </p:xfrm>
        <a:graphic>
          <a:graphicData uri="http://schemas.openxmlformats.org/presentationml/2006/ole">
            <mc:AlternateContent xmlns:mc="http://schemas.openxmlformats.org/markup-compatibility/2006">
              <mc:Choice xmlns:v="urn:schemas-microsoft-com:vml" Requires="v">
                <p:oleObj spid="_x0000_s62535" name="Equation" r:id="rId5" imgW="1981080" imgH="482400" progId="Equation.3">
                  <p:embed/>
                </p:oleObj>
              </mc:Choice>
              <mc:Fallback>
                <p:oleObj name="Equation" r:id="rId5" imgW="1981080" imgH="4824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1538" y="3505200"/>
                        <a:ext cx="5341937" cy="1300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655911FB-D42A-4067-8D0F-FF491069FC6A}" type="slidenum">
              <a:rPr lang="en-US" smtClean="0"/>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Case (b)</a:t>
            </a:r>
          </a:p>
          <a:p>
            <a:pPr>
              <a:buNone/>
            </a:pPr>
            <a:r>
              <a:rPr lang="en-US" dirty="0" smtClean="0">
                <a:latin typeface="Times New Roman" pitchFamily="18" charset="0"/>
                <a:cs typeface="Times New Roman" pitchFamily="18" charset="0"/>
              </a:rPr>
              <a:t>Irreversible heat transfer and irreversible engine</a:t>
            </a:r>
          </a:p>
          <a:p>
            <a:pPr>
              <a:buNone/>
            </a:pP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gen,tot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gen,Q</a:t>
            </a:r>
            <a:r>
              <a:rPr lang="en-US" baseline="-50000" dirty="0" err="1" smtClean="0">
                <a:latin typeface="Times New Roman" pitchFamily="18" charset="0"/>
                <a:cs typeface="Times New Roman" pitchFamily="18" charset="0"/>
              </a:rPr>
              <a:t>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gen,eng</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gen,Q</a:t>
            </a:r>
            <a:r>
              <a:rPr lang="en-US" baseline="-50000" dirty="0" err="1" smtClean="0">
                <a:latin typeface="Times New Roman" pitchFamily="18" charset="0"/>
                <a:cs typeface="Times New Roman" pitchFamily="18" charset="0"/>
              </a:rPr>
              <a:t>L</a:t>
            </a:r>
            <a:endParaRPr lang="en-US" baseline="-50000" dirty="0" smtClean="0">
              <a:latin typeface="Times New Roman" pitchFamily="18" charset="0"/>
              <a:cs typeface="Times New Roman" pitchFamily="18" charset="0"/>
            </a:endParaRPr>
          </a:p>
          <a:p>
            <a:pPr>
              <a:buNone/>
            </a:pPr>
            <a:endParaRPr lang="en-US" baseline="-50000" dirty="0" smtClean="0">
              <a:latin typeface="Times New Roman" pitchFamily="18" charset="0"/>
              <a:cs typeface="Times New Roman" pitchFamily="18" charset="0"/>
            </a:endParaRPr>
          </a:p>
          <a:p>
            <a:pPr>
              <a:buNone/>
            </a:pPr>
            <a:endParaRPr lang="en-US" baseline="-50000" dirty="0" smtClean="0">
              <a:latin typeface="Times New Roman" pitchFamily="18" charset="0"/>
              <a:cs typeface="Times New Roman" pitchFamily="18" charset="0"/>
            </a:endParaRPr>
          </a:p>
          <a:p>
            <a:pPr>
              <a:buNone/>
            </a:pPr>
            <a:endParaRPr lang="en-US" baseline="-50000" dirty="0" smtClean="0">
              <a:latin typeface="Times New Roman" pitchFamily="18" charset="0"/>
              <a:cs typeface="Times New Roman" pitchFamily="18" charset="0"/>
            </a:endParaRPr>
          </a:p>
          <a:p>
            <a:pPr>
              <a:buNone/>
            </a:pPr>
            <a:endParaRPr lang="en-US" baseline="-50000" dirty="0" smtClean="0">
              <a:latin typeface="Times New Roman" pitchFamily="18" charset="0"/>
              <a:cs typeface="Times New Roman" pitchFamily="18" charset="0"/>
            </a:endParaRPr>
          </a:p>
          <a:p>
            <a:pPr>
              <a:buNone/>
            </a:pPr>
            <a:endParaRPr lang="en-US" baseline="-500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If we also consider the three sub-systems considered as isolated system</a:t>
            </a:r>
          </a:p>
          <a:p>
            <a:pPr>
              <a:buNone/>
            </a:pP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gen,tot</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T</a:t>
            </a:r>
            <a:r>
              <a:rPr lang="en-US" baseline="-50000" dirty="0" smtClean="0">
                <a:latin typeface="Times New Roman" pitchFamily="18" charset="0"/>
                <a:cs typeface="Times New Roman" pitchFamily="18" charset="0"/>
              </a:rPr>
              <a:t>H</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eng</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S</a:t>
            </a:r>
            <a:r>
              <a:rPr lang="en-US" baseline="-25000" dirty="0" smtClean="0">
                <a:latin typeface="Times New Roman" pitchFamily="18" charset="0"/>
                <a:cs typeface="Times New Roman" pitchFamily="18" charset="0"/>
              </a:rPr>
              <a:t>T</a:t>
            </a:r>
            <a:r>
              <a:rPr lang="en-US" baseline="-50000" dirty="0" smtClean="0">
                <a:latin typeface="Times New Roman" pitchFamily="18" charset="0"/>
                <a:cs typeface="Times New Roman" pitchFamily="18" charset="0"/>
              </a:rPr>
              <a:t>L</a:t>
            </a:r>
          </a:p>
          <a:p>
            <a:pPr>
              <a:buNone/>
            </a:pP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655911FB-D42A-4067-8D0F-FF491069FC6A}" type="slidenum">
              <a:rPr lang="en-US" smtClean="0"/>
              <a:pPr/>
              <a:t>47</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456003518"/>
              </p:ext>
            </p:extLst>
          </p:nvPr>
        </p:nvGraphicFramePr>
        <p:xfrm>
          <a:off x="1143000" y="1828800"/>
          <a:ext cx="5873750" cy="1905000"/>
        </p:xfrm>
        <a:graphic>
          <a:graphicData uri="http://schemas.openxmlformats.org/presentationml/2006/ole">
            <mc:AlternateContent xmlns:mc="http://schemas.openxmlformats.org/markup-compatibility/2006">
              <mc:Choice xmlns:v="urn:schemas-microsoft-com:vml" Requires="v">
                <p:oleObj spid="_x0000_s71784" name="Equation" r:id="rId3" imgW="2819160" imgH="914400" progId="Equation.3">
                  <p:embed/>
                </p:oleObj>
              </mc:Choice>
              <mc:Fallback>
                <p:oleObj name="Equation" r:id="rId3" imgW="2819160" imgH="914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1828800"/>
                        <a:ext cx="5873750" cy="190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4419600" y="4343400"/>
          <a:ext cx="3124200" cy="1371600"/>
        </p:xfrm>
        <a:graphic>
          <a:graphicData uri="http://schemas.openxmlformats.org/presentationml/2006/ole">
            <mc:AlternateContent xmlns:mc="http://schemas.openxmlformats.org/markup-compatibility/2006">
              <mc:Choice xmlns:v="urn:schemas-microsoft-com:vml" Requires="v">
                <p:oleObj spid="_x0000_s71785" name="Equation" r:id="rId5" imgW="1041120" imgH="457200" progId="Equation.3">
                  <p:embed/>
                </p:oleObj>
              </mc:Choice>
              <mc:Fallback>
                <p:oleObj name="Equation" r:id="rId5" imgW="1041120" imgH="457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19600" y="4343400"/>
                        <a:ext cx="3124200"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990600" y="5638800"/>
          <a:ext cx="2043953" cy="1219200"/>
        </p:xfrm>
        <a:graphic>
          <a:graphicData uri="http://schemas.openxmlformats.org/presentationml/2006/ole">
            <mc:AlternateContent xmlns:mc="http://schemas.openxmlformats.org/markup-compatibility/2006">
              <mc:Choice xmlns:v="urn:schemas-microsoft-com:vml" Requires="v">
                <p:oleObj spid="_x0000_s71786" name="Equation" r:id="rId7" imgW="723600" imgH="431640" progId="Equation.3">
                  <p:embed/>
                </p:oleObj>
              </mc:Choice>
              <mc:Fallback>
                <p:oleObj name="Equation" r:id="rId7" imgW="723600" imgH="431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90600" y="5638800"/>
                        <a:ext cx="2043953"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9142413" cy="6856413"/>
          </a:xfrm>
        </p:spPr>
        <p:txBody>
          <a:bodyPr/>
          <a:lstStyle/>
          <a:p>
            <a:pPr marL="0" indent="0">
              <a:buNone/>
            </a:pPr>
            <a:r>
              <a:rPr lang="en-US" b="1" dirty="0" smtClean="0">
                <a:solidFill>
                  <a:srgbClr val="FF0000"/>
                </a:solidFill>
                <a:latin typeface="Times New Roman" pitchFamily="18" charset="0"/>
                <a:cs typeface="Times New Roman" pitchFamily="18" charset="0"/>
              </a:rPr>
              <a:t>2.4  ENTROPY PRODUCTION AND THE 1</a:t>
            </a:r>
            <a:r>
              <a:rPr lang="en-US" b="1" baseline="30000" dirty="0" smtClean="0">
                <a:solidFill>
                  <a:srgbClr val="FF0000"/>
                </a:solidFill>
                <a:latin typeface="Times New Roman" pitchFamily="18" charset="0"/>
                <a:cs typeface="Times New Roman" pitchFamily="18" charset="0"/>
              </a:rPr>
              <a:t>ST</a:t>
            </a:r>
            <a:r>
              <a:rPr lang="en-US" b="1" dirty="0" smtClean="0">
                <a:solidFill>
                  <a:srgbClr val="FF0000"/>
                </a:solidFill>
                <a:latin typeface="Times New Roman" pitchFamily="18" charset="0"/>
                <a:cs typeface="Times New Roman" pitchFamily="18" charset="0"/>
              </a:rPr>
              <a:t> LAW EFFICIENCIES</a:t>
            </a:r>
          </a:p>
          <a:p>
            <a:pPr marL="0" indent="0">
              <a:buNone/>
            </a:pPr>
            <a:r>
              <a:rPr lang="en-US" dirty="0" smtClean="0">
                <a:latin typeface="Times New Roman" pitchFamily="18" charset="0"/>
                <a:cs typeface="Times New Roman" pitchFamily="18" charset="0"/>
              </a:rPr>
              <a:t>  Here an attempt is made to relate the first law efficiency to entropy generation.  Starting with the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law equation for a steady flow (neglecting contributions from </a:t>
            </a:r>
            <a:r>
              <a:rPr lang="en-US" dirty="0" err="1" smtClean="0">
                <a:latin typeface="Times New Roman" pitchFamily="18" charset="0"/>
                <a:cs typeface="Times New Roman" pitchFamily="18" charset="0"/>
              </a:rPr>
              <a:t>ke</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pe</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q=dh+</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w  Also use the 2</a:t>
            </a:r>
            <a:r>
              <a:rPr lang="en-US" baseline="30000" dirty="0" smtClean="0">
                <a:latin typeface="Times New Roman" pitchFamily="18" charset="0"/>
                <a:cs typeface="Times New Roman" pitchFamily="18" charset="0"/>
              </a:rPr>
              <a:t>nd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 equation to give</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=dh-</a:t>
            </a:r>
            <a:r>
              <a:rPr lang="en-US" dirty="0" err="1" smtClean="0">
                <a:latin typeface="Times New Roman" pitchFamily="18" charset="0"/>
                <a:cs typeface="Times New Roman" pitchFamily="18" charset="0"/>
              </a:rPr>
              <a:t>vdp</a:t>
            </a:r>
            <a:r>
              <a:rPr lang="en-US" dirty="0" smtClean="0">
                <a:latin typeface="Times New Roman" pitchFamily="18" charset="0"/>
                <a:cs typeface="Times New Roman" pitchFamily="18" charset="0"/>
              </a:rPr>
              <a:t>=dh+</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rev</a:t>
            </a:r>
            <a:r>
              <a:rPr lang="en-US" dirty="0" smtClean="0">
                <a:latin typeface="Times New Roman" pitchFamily="18" charset="0"/>
                <a:cs typeface="Times New Roman" pitchFamily="18" charset="0"/>
              </a:rPr>
              <a:t>,  Equating the dh’s will give</a:t>
            </a:r>
          </a:p>
          <a:p>
            <a:pPr>
              <a:buNone/>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q-</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w=</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rev</a:t>
            </a:r>
            <a:r>
              <a:rPr lang="en-US" dirty="0" smtClean="0">
                <a:latin typeface="Times New Roman" pitchFamily="18" charset="0"/>
                <a:cs typeface="Times New Roman" pitchFamily="18" charset="0"/>
              </a:rPr>
              <a:t>   or  </a:t>
            </a:r>
            <a:r>
              <a:rPr lang="en-US" dirty="0" err="1" smtClean="0">
                <a:latin typeface="Times New Roman" pitchFamily="18" charset="0"/>
                <a:cs typeface="Times New Roman" pitchFamily="18" charset="0"/>
              </a:rPr>
              <a:t>ds</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q/T=(</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w</a:t>
            </a:r>
            <a:r>
              <a:rPr lang="en-US" baseline="-25000" dirty="0" err="1" smtClean="0">
                <a:latin typeface="Times New Roman" pitchFamily="18" charset="0"/>
                <a:cs typeface="Times New Roman" pitchFamily="18" charset="0"/>
              </a:rPr>
              <a:t>rev</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w)/T =</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a:t>
            </a:r>
            <a:endParaRPr lang="en-US" baseline="-250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turbines and pumps respectively	  </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0" y="5387975"/>
          <a:ext cx="8794750" cy="1474788"/>
        </p:xfrm>
        <a:graphic>
          <a:graphicData uri="http://schemas.openxmlformats.org/presentationml/2006/ole">
            <mc:AlternateContent xmlns:mc="http://schemas.openxmlformats.org/markup-compatibility/2006">
              <mc:Choice xmlns:v="urn:schemas-microsoft-com:vml" Requires="v">
                <p:oleObj spid="_x0000_s64548" name="Equation" r:id="rId3" imgW="3124080" imgH="406080" progId="Equation.3">
                  <p:embed/>
                </p:oleObj>
              </mc:Choice>
              <mc:Fallback>
                <p:oleObj name="Equation" r:id="rId3" imgW="3124080" imgH="4060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387975"/>
                        <a:ext cx="8794750" cy="1474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655911FB-D42A-4067-8D0F-FF491069FC6A}" type="slidenum">
              <a:rPr lang="en-US" smtClean="0"/>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solidFill>
                  <a:srgbClr val="FF0000"/>
                </a:solidFill>
                <a:latin typeface="Times New Roman" pitchFamily="18" charset="0"/>
                <a:cs typeface="Times New Roman" pitchFamily="18" charset="0"/>
              </a:rPr>
              <a:t>2.5  MECHANISM OF ENTROPY GENERATION</a:t>
            </a:r>
          </a:p>
          <a:p>
            <a:pPr>
              <a:buNone/>
            </a:pPr>
            <a:r>
              <a:rPr lang="en-US" dirty="0" smtClean="0">
                <a:latin typeface="Times New Roman" pitchFamily="18" charset="0"/>
                <a:cs typeface="Times New Roman" pitchFamily="18" charset="0"/>
              </a:rPr>
              <a:t>We will consider a simple fluid flow (adiabatic and no </a:t>
            </a:r>
            <a:r>
              <a:rPr lang="en-US" dirty="0" err="1" smtClean="0">
                <a:latin typeface="Times New Roman" pitchFamily="18" charset="0"/>
                <a:cs typeface="Times New Roman" pitchFamily="18" charset="0"/>
              </a:rPr>
              <a:t>cv</a:t>
            </a:r>
            <a:r>
              <a:rPr lang="en-US" dirty="0" smtClean="0">
                <a:latin typeface="Times New Roman" pitchFamily="18" charset="0"/>
                <a:cs typeface="Times New Roman" pitchFamily="18" charset="0"/>
              </a:rPr>
              <a:t> work) in a pipe to see how fluid friction causes entropy generation.</a:t>
            </a:r>
          </a:p>
          <a:p>
            <a:pPr>
              <a:buNone/>
            </a:pPr>
            <a:r>
              <a:rPr lang="en-US" dirty="0" smtClean="0">
                <a:latin typeface="Times New Roman" pitchFamily="18" charset="0"/>
                <a:cs typeface="Times New Roman" pitchFamily="18" charset="0"/>
              </a:rPr>
              <a:t>The general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law equation:</a:t>
            </a:r>
          </a:p>
          <a:p>
            <a:pPr>
              <a:buNone/>
            </a:pP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q=</a:t>
            </a:r>
            <a:r>
              <a:rPr lang="en-US" dirty="0" err="1" smtClean="0">
                <a:latin typeface="Times New Roman" pitchFamily="18" charset="0"/>
                <a:cs typeface="Times New Roman" pitchFamily="18" charset="0"/>
              </a:rPr>
              <a:t>dh+d</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ke</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w=dh+VdV+0=0  </a:t>
            </a:r>
          </a:p>
          <a:p>
            <a:pPr>
              <a:buNone/>
            </a:pPr>
            <a:r>
              <a:rPr lang="en-US" dirty="0" smtClean="0">
                <a:latin typeface="Times New Roman" pitchFamily="18" charset="0"/>
                <a:cs typeface="Times New Roman" pitchFamily="18" charset="0"/>
              </a:rPr>
              <a:t>Using the 2</a:t>
            </a:r>
            <a:r>
              <a:rPr lang="en-US" baseline="30000" dirty="0" smtClean="0">
                <a:latin typeface="Times New Roman" pitchFamily="18" charset="0"/>
                <a:cs typeface="Times New Roman" pitchFamily="18" charset="0"/>
              </a:rPr>
              <a:t>nd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 equation </a:t>
            </a:r>
            <a:r>
              <a:rPr lang="en-US" dirty="0" err="1" smtClean="0">
                <a:latin typeface="Times New Roman" pitchFamily="18" charset="0"/>
                <a:cs typeface="Times New Roman" pitchFamily="18" charset="0"/>
              </a:rPr>
              <a:t>Tds</a:t>
            </a:r>
            <a:r>
              <a:rPr lang="en-US" dirty="0" smtClean="0">
                <a:latin typeface="Times New Roman" pitchFamily="18" charset="0"/>
                <a:cs typeface="Times New Roman" pitchFamily="18" charset="0"/>
              </a:rPr>
              <a:t>=dh-</a:t>
            </a:r>
            <a:r>
              <a:rPr lang="en-US" dirty="0" err="1" smtClean="0">
                <a:latin typeface="Times New Roman" pitchFamily="18" charset="0"/>
                <a:cs typeface="Times New Roman" pitchFamily="18" charset="0"/>
              </a:rPr>
              <a:t>vdp</a:t>
            </a:r>
            <a:r>
              <a:rPr lang="en-US" dirty="0" smtClean="0">
                <a:latin typeface="Times New Roman" pitchFamily="18" charset="0"/>
                <a:cs typeface="Times New Roman" pitchFamily="18" charset="0"/>
              </a:rPr>
              <a:t>    will give</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Tds+vdP+Vdv</a:t>
            </a:r>
            <a:r>
              <a:rPr lang="en-US" dirty="0" smtClean="0">
                <a:latin typeface="Times New Roman" pitchFamily="18" charset="0"/>
                <a:cs typeface="Times New Roman" pitchFamily="18" charset="0"/>
              </a:rPr>
              <a:t>=0  or T</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a:t>
            </a:r>
            <a:r>
              <a:rPr lang="en-US" dirty="0" err="1" smtClean="0">
                <a:latin typeface="Times New Roman" pitchFamily="18" charset="0"/>
                <a:cs typeface="Times New Roman" pitchFamily="18" charset="0"/>
              </a:rPr>
              <a:t>+VdV+vdP</a:t>
            </a:r>
            <a:r>
              <a:rPr lang="en-US" dirty="0" smtClean="0">
                <a:latin typeface="Times New Roman" pitchFamily="18" charset="0"/>
                <a:cs typeface="Times New Roman" pitchFamily="18" charset="0"/>
              </a:rPr>
              <a:t>=0</a:t>
            </a:r>
          </a:p>
          <a:p>
            <a:pPr>
              <a:buNone/>
            </a:pPr>
            <a:r>
              <a:rPr lang="en-US" dirty="0" smtClean="0">
                <a:latin typeface="Times New Roman" pitchFamily="18" charset="0"/>
                <a:cs typeface="Times New Roman" pitchFamily="18" charset="0"/>
              </a:rPr>
              <a:t>Differential pressure loss in a pipe from modified Bernoulli equation is given by</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533399" y="5638799"/>
          <a:ext cx="5416279" cy="1217613"/>
        </p:xfrm>
        <a:graphic>
          <a:graphicData uri="http://schemas.openxmlformats.org/presentationml/2006/ole">
            <mc:AlternateContent xmlns:mc="http://schemas.openxmlformats.org/markup-compatibility/2006">
              <mc:Choice xmlns:v="urn:schemas-microsoft-com:vml" Requires="v">
                <p:oleObj spid="_x0000_s65572" name="Equation" r:id="rId3" imgW="1638000" imgH="368280" progId="Equation.3">
                  <p:embed/>
                </p:oleObj>
              </mc:Choice>
              <mc:Fallback>
                <p:oleObj name="Equation" r:id="rId3" imgW="1638000" imgH="3682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399" y="5638799"/>
                        <a:ext cx="5416279" cy="1217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655911FB-D42A-4067-8D0F-FF491069FC6A}"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7391400"/>
          </a:xfrm>
        </p:spPr>
        <p:txBody>
          <a:bodyPr>
            <a:normAutofit lnSpcReduction="10000"/>
          </a:bodyPr>
          <a:lstStyle/>
          <a:p>
            <a:pPr>
              <a:buNone/>
            </a:pPr>
            <a:r>
              <a:rPr lang="en-US" b="1" dirty="0" smtClean="0">
                <a:solidFill>
                  <a:srgbClr val="FF0000"/>
                </a:solidFill>
                <a:latin typeface="Times New Roman" pitchFamily="18" charset="0"/>
                <a:cs typeface="Times New Roman" pitchFamily="18" charset="0"/>
              </a:rPr>
              <a:t>2.1.1  REVERSIBILITY</a:t>
            </a:r>
          </a:p>
          <a:p>
            <a:pPr marL="0" lvl="1" indent="0" algn="just">
              <a:buNone/>
            </a:pPr>
            <a:r>
              <a:rPr lang="en-US" dirty="0" smtClean="0">
                <a:solidFill>
                  <a:srgbClr val="0000FF"/>
                </a:solidFill>
                <a:latin typeface="Times New Roman" pitchFamily="18" charset="0"/>
                <a:cs typeface="Times New Roman" pitchFamily="18" charset="0"/>
              </a:rPr>
              <a:t>Two major goals of 2</a:t>
            </a:r>
            <a:r>
              <a:rPr lang="en-US" baseline="30000" dirty="0" smtClean="0">
                <a:solidFill>
                  <a:srgbClr val="0000FF"/>
                </a:solidFill>
                <a:latin typeface="Times New Roman" pitchFamily="18" charset="0"/>
                <a:cs typeface="Times New Roman" pitchFamily="18" charset="0"/>
              </a:rPr>
              <a:t>nd</a:t>
            </a:r>
            <a:r>
              <a:rPr lang="en-US" dirty="0" smtClean="0">
                <a:solidFill>
                  <a:srgbClr val="0000FF"/>
                </a:solidFill>
                <a:latin typeface="Times New Roman" pitchFamily="18" charset="0"/>
                <a:cs typeface="Times New Roman" pitchFamily="18" charset="0"/>
              </a:rPr>
              <a:t> law analysis are : </a:t>
            </a:r>
          </a:p>
          <a:p>
            <a:pPr marL="914400" lvl="1" indent="-514350" algn="just">
              <a:buFont typeface="+mj-lt"/>
              <a:buAutoNum type="arabicParenR"/>
            </a:pPr>
            <a:r>
              <a:rPr lang="en-US" dirty="0" smtClean="0">
                <a:latin typeface="Times New Roman" pitchFamily="18" charset="0"/>
                <a:cs typeface="Times New Roman" pitchFamily="18" charset="0"/>
              </a:rPr>
              <a:t>determining the “ideal” or “theoretically best”  performance of energy devices </a:t>
            </a:r>
          </a:p>
          <a:p>
            <a:pPr marL="914400" lvl="1" indent="-514350" algn="just">
              <a:buFont typeface="+mj-lt"/>
              <a:buAutoNum type="arabicParenR"/>
            </a:pPr>
            <a:r>
              <a:rPr lang="en-US" dirty="0">
                <a:latin typeface="Times New Roman" pitchFamily="18" charset="0"/>
                <a:cs typeface="Times New Roman" pitchFamily="18" charset="0"/>
              </a:rPr>
              <a:t>E</a:t>
            </a:r>
            <a:r>
              <a:rPr lang="en-US" dirty="0" smtClean="0">
                <a:latin typeface="Times New Roman" pitchFamily="18" charset="0"/>
                <a:cs typeface="Times New Roman" pitchFamily="18" charset="0"/>
              </a:rPr>
              <a:t>valuating quantitatively the factors that diminish performance in actual practice.  This leads to the concept of reversible process (idealized process).</a:t>
            </a:r>
          </a:p>
          <a:p>
            <a:pPr algn="just">
              <a:buNone/>
            </a:pPr>
            <a:r>
              <a:rPr lang="en-US" dirty="0" smtClean="0">
                <a:latin typeface="Times New Roman" pitchFamily="18" charset="0"/>
                <a:cs typeface="Times New Roman" pitchFamily="18" charset="0"/>
              </a:rPr>
              <a:t>	</a:t>
            </a:r>
            <a:r>
              <a:rPr lang="en-US" dirty="0" smtClean="0">
                <a:solidFill>
                  <a:srgbClr val="0000FF"/>
                </a:solidFill>
                <a:latin typeface="Times New Roman" pitchFamily="18" charset="0"/>
                <a:cs typeface="Times New Roman" pitchFamily="18" charset="0"/>
              </a:rPr>
              <a:t>Reversible process</a:t>
            </a:r>
            <a:r>
              <a:rPr lang="en-US" dirty="0" smtClean="0">
                <a:latin typeface="Times New Roman" pitchFamily="18" charset="0"/>
                <a:cs typeface="Times New Roman" pitchFamily="18" charset="0"/>
              </a:rPr>
              <a:t> is defined as : </a:t>
            </a:r>
            <a:r>
              <a:rPr lang="en-US" b="1" i="1" dirty="0" smtClean="0">
                <a:latin typeface="Times New Roman" pitchFamily="18" charset="0"/>
                <a:cs typeface="Times New Roman" pitchFamily="18" charset="0"/>
              </a:rPr>
              <a:t>A process commencing from an initial equilibrium state is called reversible if at any time during the process both the system and the environment with which it interacts can be returned to their initial states.</a:t>
            </a:r>
          </a:p>
          <a:p>
            <a:r>
              <a:rPr lang="en-US" dirty="0" smtClean="0">
                <a:solidFill>
                  <a:srgbClr val="0000FF"/>
                </a:solidFill>
                <a:latin typeface="Times New Roman" pitchFamily="18" charset="0"/>
                <a:cs typeface="Times New Roman" pitchFamily="18" charset="0"/>
              </a:rPr>
              <a:t>An irreversible process </a:t>
            </a:r>
            <a:r>
              <a:rPr lang="en-US" dirty="0" smtClean="0">
                <a:latin typeface="Times New Roman" pitchFamily="18" charset="0"/>
                <a:cs typeface="Times New Roman" pitchFamily="18" charset="0"/>
              </a:rPr>
              <a:t>is such that either the system or its surroundings cannot be returned to their initial states.</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655911FB-D42A-4067-8D0F-FF491069FC6A}"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down)">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6413"/>
          </a:xfrm>
        </p:spPr>
        <p:txBody>
          <a:bodyPr>
            <a:normAutofit lnSpcReduction="10000"/>
          </a:bodyPr>
          <a:lstStyle/>
          <a:p>
            <a:pPr>
              <a:buNone/>
            </a:pPr>
            <a:r>
              <a:rPr lang="en-US" dirty="0" smtClean="0">
                <a:latin typeface="Times New Roman" pitchFamily="18" charset="0"/>
                <a:cs typeface="Times New Roman" pitchFamily="18" charset="0"/>
              </a:rPr>
              <a:t>Or</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 term by term comparison shows that</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Substitution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228600" y="609600"/>
          <a:ext cx="4422228" cy="1295400"/>
        </p:xfrm>
        <a:graphic>
          <a:graphicData uri="http://schemas.openxmlformats.org/presentationml/2006/ole">
            <mc:AlternateContent xmlns:mc="http://schemas.openxmlformats.org/markup-compatibility/2006">
              <mc:Choice xmlns:v="urn:schemas-microsoft-com:vml" Requires="v">
                <p:oleObj spid="_x0000_s66664" name="Equation" r:id="rId3" imgW="1257120" imgH="368280" progId="Equation.3">
                  <p:embed/>
                </p:oleObj>
              </mc:Choice>
              <mc:Fallback>
                <p:oleObj name="Equation" r:id="rId3" imgW="1257120" imgH="3682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609600"/>
                        <a:ext cx="4422228"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533400" y="2667000"/>
          <a:ext cx="6585942" cy="1752600"/>
        </p:xfrm>
        <a:graphic>
          <a:graphicData uri="http://schemas.openxmlformats.org/presentationml/2006/ole">
            <mc:AlternateContent xmlns:mc="http://schemas.openxmlformats.org/markup-compatibility/2006">
              <mc:Choice xmlns:v="urn:schemas-microsoft-com:vml" Requires="v">
                <p:oleObj spid="_x0000_s66665" name="Equation" r:id="rId5" imgW="1384200" imgH="368280" progId="Equation.3">
                  <p:embed/>
                </p:oleObj>
              </mc:Choice>
              <mc:Fallback>
                <p:oleObj name="Equation" r:id="rId5" imgW="1384200" imgH="3682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2667000"/>
                        <a:ext cx="6585942" cy="175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838200" y="4876800"/>
          <a:ext cx="7239000" cy="1295400"/>
        </p:xfrm>
        <a:graphic>
          <a:graphicData uri="http://schemas.openxmlformats.org/presentationml/2006/ole">
            <mc:AlternateContent xmlns:mc="http://schemas.openxmlformats.org/markup-compatibility/2006">
              <mc:Choice xmlns:v="urn:schemas-microsoft-com:vml" Requires="v">
                <p:oleObj spid="_x0000_s66666" name="Equation" r:id="rId7" imgW="1206360" imgH="215640" progId="Equation.3">
                  <p:embed/>
                </p:oleObj>
              </mc:Choice>
              <mc:Fallback>
                <p:oleObj name="Equation" r:id="rId7" imgW="1206360" imgH="215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8200" y="4876800"/>
                        <a:ext cx="7239000"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655911FB-D42A-4067-8D0F-FF491069FC6A}"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6413"/>
          </a:xfrm>
        </p:spPr>
        <p:txBody>
          <a:bodyPr/>
          <a:lstStyle/>
          <a:p>
            <a:pPr>
              <a:buNone/>
            </a:pPr>
            <a:r>
              <a:rPr lang="en-US" dirty="0" smtClean="0">
                <a:latin typeface="Times New Roman" pitchFamily="18" charset="0"/>
                <a:cs typeface="Times New Roman" pitchFamily="18" charset="0"/>
              </a:rPr>
              <a:t>For negligible contribution from changes in velocity </a:t>
            </a:r>
          </a:p>
          <a:p>
            <a:pPr>
              <a:buNone/>
            </a:pPr>
            <a:r>
              <a:rPr lang="en-US" dirty="0" smtClean="0">
                <a:latin typeface="Times New Roman" pitchFamily="18" charset="0"/>
                <a:cs typeface="Times New Roman" pitchFamily="18" charset="0"/>
              </a:rPr>
              <a:t>	T</a:t>
            </a:r>
            <a:r>
              <a:rPr lang="el-GR" dirty="0" smtClean="0">
                <a:latin typeface="Times New Roman" pitchFamily="18" charset="0"/>
                <a:cs typeface="Times New Roman" pitchFamily="18" charset="0"/>
              </a:rPr>
              <a:t>δ</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vdP</a:t>
            </a:r>
            <a:r>
              <a:rPr lang="en-US" dirty="0" smtClean="0">
                <a:latin typeface="Times New Roman" pitchFamily="18" charset="0"/>
                <a:cs typeface="Times New Roman" pitchFamily="18" charset="0"/>
              </a:rPr>
              <a:t>     or as a rate of entropy generation</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which shows that entropy generation rate is proportional to mass flow rate and the pressure drop.</a:t>
            </a:r>
          </a:p>
          <a:p>
            <a:pPr>
              <a:buNone/>
            </a:pPr>
            <a:r>
              <a:rPr lang="en-US" dirty="0" smtClean="0">
                <a:latin typeface="Times New Roman" pitchFamily="18" charset="0"/>
                <a:cs typeface="Times New Roman" pitchFamily="18" charset="0"/>
              </a:rPr>
              <a:t>The relationship between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a:t>
            </a:r>
            <a:r>
              <a:rPr lang="en-US" dirty="0" smtClean="0">
                <a:latin typeface="Times New Roman" pitchFamily="18" charset="0"/>
                <a:cs typeface="Times New Roman" pitchFamily="18" charset="0"/>
              </a:rPr>
              <a:t> and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P can be determined for fluid flow through a duct as follows.</a:t>
            </a:r>
          </a:p>
          <a:p>
            <a:pPr>
              <a:buNone/>
            </a:pPr>
            <a:r>
              <a:rPr lang="en-US" b="1" i="1" dirty="0" smtClean="0">
                <a:latin typeface="Times New Roman" pitchFamily="18" charset="0"/>
                <a:cs typeface="Times New Roman" pitchFamily="18" charset="0"/>
              </a:rPr>
              <a:t>Ideal gas:</a:t>
            </a:r>
          </a:p>
          <a:p>
            <a:pPr>
              <a:buNone/>
            </a:pPr>
            <a:r>
              <a:rPr lang="en-US" dirty="0" smtClean="0">
                <a:latin typeface="Times New Roman" pitchFamily="18" charset="0"/>
                <a:cs typeface="Times New Roman" pitchFamily="18" charset="0"/>
              </a:rPr>
              <a:t>Adiabatic steady flow with negligible changes in </a:t>
            </a:r>
            <a:r>
              <a:rPr lang="en-US" dirty="0" err="1" smtClean="0">
                <a:latin typeface="Times New Roman" pitchFamily="18" charset="0"/>
                <a:cs typeface="Times New Roman" pitchFamily="18" charset="0"/>
              </a:rPr>
              <a:t>ke</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pe</a:t>
            </a:r>
            <a:r>
              <a:rPr lang="en-US" dirty="0" smtClean="0">
                <a:latin typeface="Times New Roman" pitchFamily="18" charset="0"/>
                <a:cs typeface="Times New Roman" pitchFamily="18" charset="0"/>
              </a:rPr>
              <a:t>,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law gives  h</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533399" y="1295400"/>
          <a:ext cx="4159045" cy="1371600"/>
        </p:xfrm>
        <a:graphic>
          <a:graphicData uri="http://schemas.openxmlformats.org/presentationml/2006/ole">
            <mc:AlternateContent xmlns:mc="http://schemas.openxmlformats.org/markup-compatibility/2006">
              <mc:Choice xmlns:v="urn:schemas-microsoft-com:vml" Requires="v">
                <p:oleObj spid="_x0000_s67620" name="Equation" r:id="rId3" imgW="1193760" imgH="393480" progId="Equation.3">
                  <p:embed/>
                </p:oleObj>
              </mc:Choice>
              <mc:Fallback>
                <p:oleObj name="Equation" r:id="rId3" imgW="1193760" imgH="3934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399" y="1295400"/>
                        <a:ext cx="4159045" cy="137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655911FB-D42A-4067-8D0F-FF491069FC6A}" type="slidenum">
              <a:rPr lang="en-US" smtClean="0"/>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This  will also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entropy balance for such a flow was determined as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Substitution gives</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P</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P</a:t>
            </a:r>
            <a:endParaRPr lang="en-US" baseline="-25000"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457200" y="609600"/>
          <a:ext cx="2857500" cy="1143000"/>
        </p:xfrm>
        <a:graphic>
          <a:graphicData uri="http://schemas.openxmlformats.org/presentationml/2006/ole">
            <mc:AlternateContent xmlns:mc="http://schemas.openxmlformats.org/markup-compatibility/2006">
              <mc:Choice xmlns:v="urn:schemas-microsoft-com:vml" Requires="v">
                <p:oleObj spid="_x0000_s68712" name="Equation" r:id="rId3" imgW="1079280" imgH="431640" progId="Equation.3">
                  <p:embed/>
                </p:oleObj>
              </mc:Choice>
              <mc:Fallback>
                <p:oleObj name="Equation" r:id="rId3" imgW="107928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609600"/>
                        <a:ext cx="2857500"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457200" y="2743200"/>
          <a:ext cx="4747260" cy="1066800"/>
        </p:xfrm>
        <a:graphic>
          <a:graphicData uri="http://schemas.openxmlformats.org/presentationml/2006/ole">
            <mc:AlternateContent xmlns:mc="http://schemas.openxmlformats.org/markup-compatibility/2006">
              <mc:Choice xmlns:v="urn:schemas-microsoft-com:vml" Requires="v">
                <p:oleObj spid="_x0000_s68713" name="Equation" r:id="rId5" imgW="1130040" imgH="253800" progId="Equation.3">
                  <p:embed/>
                </p:oleObj>
              </mc:Choice>
              <mc:Fallback>
                <p:oleObj name="Equation" r:id="rId5" imgW="1130040" imgH="2538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743200"/>
                        <a:ext cx="474726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1535113" y="4724400"/>
          <a:ext cx="5810250" cy="1219200"/>
        </p:xfrm>
        <a:graphic>
          <a:graphicData uri="http://schemas.openxmlformats.org/presentationml/2006/ole">
            <mc:AlternateContent xmlns:mc="http://schemas.openxmlformats.org/markup-compatibility/2006">
              <mc:Choice xmlns:v="urn:schemas-microsoft-com:vml" Requires="v">
                <p:oleObj spid="_x0000_s68714" name="Equation" r:id="rId7" imgW="2298600" imgH="482400" progId="Equation.3">
                  <p:embed/>
                </p:oleObj>
              </mc:Choice>
              <mc:Fallback>
                <p:oleObj name="Equation" r:id="rId7" imgW="2298600" imgH="4824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35113" y="4724400"/>
                        <a:ext cx="5810250"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655911FB-D42A-4067-8D0F-FF491069FC6A}"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smtClean="0">
                <a:latin typeface="Times New Roman" pitchFamily="18" charset="0"/>
                <a:cs typeface="Times New Roman" pitchFamily="18" charset="0"/>
              </a:rPr>
              <a:t>For (P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P</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&lt;&lt; P</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And for small x the relation </a:t>
            </a:r>
            <a:r>
              <a:rPr lang="en-US" dirty="0" err="1" smtClean="0">
                <a:latin typeface="Times New Roman" pitchFamily="18" charset="0"/>
                <a:cs typeface="Times New Roman" pitchFamily="18" charset="0"/>
              </a:rPr>
              <a:t>ln</a:t>
            </a:r>
            <a:r>
              <a:rPr lang="en-US" dirty="0" smtClean="0">
                <a:latin typeface="Times New Roman" pitchFamily="18" charset="0"/>
                <a:cs typeface="Times New Roman" pitchFamily="18" charset="0"/>
              </a:rPr>
              <a:t>(1+x) ≈ x </a:t>
            </a:r>
          </a:p>
          <a:p>
            <a:pPr>
              <a:buNone/>
            </a:pPr>
            <a:r>
              <a:rPr lang="en-US" dirty="0" smtClean="0">
                <a:latin typeface="Times New Roman" pitchFamily="18" charset="0"/>
                <a:cs typeface="Times New Roman" pitchFamily="18" charset="0"/>
              </a:rPr>
              <a:t> will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b="1" i="1" dirty="0" smtClean="0">
                <a:latin typeface="Times New Roman" pitchFamily="18" charset="0"/>
                <a:cs typeface="Times New Roman" pitchFamily="18" charset="0"/>
              </a:rPr>
              <a:t>Incompressible fluid:</a:t>
            </a:r>
          </a:p>
          <a:p>
            <a:pPr>
              <a:buNone/>
            </a:pPr>
            <a:r>
              <a:rPr lang="en-US" dirty="0" smtClean="0">
                <a:latin typeface="Times New Roman" pitchFamily="18" charset="0"/>
                <a:cs typeface="Times New Roman" pitchFamily="18" charset="0"/>
              </a:rPr>
              <a:t>Δs=c </a:t>
            </a:r>
            <a:r>
              <a:rPr lang="en-US" dirty="0" err="1" smtClean="0">
                <a:latin typeface="Times New Roman" pitchFamily="18" charset="0"/>
                <a:cs typeface="Times New Roman" pitchFamily="18" charset="0"/>
              </a:rPr>
              <a:t>ln</a:t>
            </a:r>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gen</a:t>
            </a:r>
            <a:r>
              <a:rPr lang="en-US" dirty="0" smtClean="0">
                <a:latin typeface="Times New Roman" pitchFamily="18" charset="0"/>
                <a:cs typeface="Times New Roman" pitchFamily="18" charset="0"/>
              </a:rPr>
              <a:t> and also as h</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this will give</a:t>
            </a:r>
          </a:p>
          <a:p>
            <a:pPr>
              <a:buNone/>
            </a:pPr>
            <a:r>
              <a:rPr lang="en-US" dirty="0" smtClean="0">
                <a:latin typeface="Times New Roman" pitchFamily="18" charset="0"/>
                <a:cs typeface="Times New Roman" pitchFamily="18" charset="0"/>
              </a:rPr>
              <a:t>c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T + v</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P = 0  or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T/T</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-v</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P/cT</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t>
            </a:r>
            <a:endParaRPr lang="en-US" baseline="-25000" dirty="0" smtClean="0">
              <a:latin typeface="Times New Roman" pitchFamily="18" charset="0"/>
              <a:cs typeface="Times New Roman" pitchFamily="18" charset="0"/>
            </a:endParaRPr>
          </a:p>
          <a:p>
            <a:pPr>
              <a:buNone/>
            </a:pPr>
            <a:endParaRPr lang="en-US" baseline="-25000"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1092200" y="1905000"/>
          <a:ext cx="6991350" cy="1600200"/>
        </p:xfrm>
        <a:graphic>
          <a:graphicData uri="http://schemas.openxmlformats.org/presentationml/2006/ole">
            <mc:AlternateContent xmlns:mc="http://schemas.openxmlformats.org/markup-compatibility/2006">
              <mc:Choice xmlns:v="urn:schemas-microsoft-com:vml" Requires="v">
                <p:oleObj spid="_x0000_s69668" name="Equation" r:id="rId3" imgW="2108160" imgH="482400" progId="Equation.3">
                  <p:embed/>
                </p:oleObj>
              </mc:Choice>
              <mc:Fallback>
                <p:oleObj name="Equation" r:id="rId3" imgW="210816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2200" y="1905000"/>
                        <a:ext cx="6991350" cy="160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4"/>
          <p:cNvSpPr>
            <a:spLocks noGrp="1"/>
          </p:cNvSpPr>
          <p:nvPr>
            <p:ph type="sldNum" sz="quarter" idx="12"/>
          </p:nvPr>
        </p:nvSpPr>
        <p:spPr/>
        <p:txBody>
          <a:bodyPr/>
          <a:lstStyle/>
          <a:p>
            <a:fld id="{655911FB-D42A-4067-8D0F-FF491069FC6A}"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Substitution will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v</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P &lt;&lt; cT</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the approximation </a:t>
            </a:r>
            <a:r>
              <a:rPr lang="en-US" dirty="0" err="1" smtClean="0">
                <a:latin typeface="Times New Roman" pitchFamily="18" charset="0"/>
                <a:cs typeface="Times New Roman" pitchFamily="18" charset="0"/>
              </a:rPr>
              <a:t>ln</a:t>
            </a:r>
            <a:r>
              <a:rPr lang="en-US" dirty="0" smtClean="0">
                <a:latin typeface="Times New Roman" pitchFamily="18" charset="0"/>
                <a:cs typeface="Times New Roman" pitchFamily="18" charset="0"/>
              </a:rPr>
              <a:t>(1-x)≈-x can be used to give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82588" y="685800"/>
          <a:ext cx="6411912" cy="990600"/>
        </p:xfrm>
        <a:graphic>
          <a:graphicData uri="http://schemas.openxmlformats.org/presentationml/2006/ole">
            <mc:AlternateContent xmlns:mc="http://schemas.openxmlformats.org/markup-compatibility/2006">
              <mc:Choice xmlns:v="urn:schemas-microsoft-com:vml" Requires="v">
                <p:oleObj spid="_x0000_s70726" name="Equation" r:id="rId3" imgW="3124080" imgH="482400" progId="Equation.3">
                  <p:embed/>
                </p:oleObj>
              </mc:Choice>
              <mc:Fallback>
                <p:oleObj name="Equation" r:id="rId3" imgW="3124080" imgH="4824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2588" y="685800"/>
                        <a:ext cx="6411912"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382588" y="3124200"/>
          <a:ext cx="6632575" cy="1524000"/>
        </p:xfrm>
        <a:graphic>
          <a:graphicData uri="http://schemas.openxmlformats.org/presentationml/2006/ole">
            <mc:AlternateContent xmlns:mc="http://schemas.openxmlformats.org/markup-compatibility/2006">
              <mc:Choice xmlns:v="urn:schemas-microsoft-com:vml" Requires="v">
                <p:oleObj spid="_x0000_s70727" name="Equation" r:id="rId5" imgW="1879560" imgH="431640" progId="Equation.3">
                  <p:embed/>
                </p:oleObj>
              </mc:Choice>
              <mc:Fallback>
                <p:oleObj name="Equation" r:id="rId5" imgW="1879560" imgH="431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2588" y="3124200"/>
                        <a:ext cx="6632575"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655911FB-D42A-4067-8D0F-FF491069FC6A}" type="slidenum">
              <a:rPr lang="en-US" smtClean="0"/>
              <a:pPr/>
              <a:t>54</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r>
              <a:rPr lang="en-US" sz="3500" dirty="0" smtClean="0">
                <a:solidFill>
                  <a:srgbClr val="0000FF"/>
                </a:solidFill>
                <a:latin typeface="Times New Roman" pitchFamily="18" charset="0"/>
                <a:cs typeface="Times New Roman" pitchFamily="18" charset="0"/>
              </a:rPr>
              <a:t>Irreversibilities arise from two sources:</a:t>
            </a:r>
          </a:p>
          <a:p>
            <a:pPr lvl="2">
              <a:buFont typeface="Wingdings" pitchFamily="2" charset="2"/>
              <a:buChar char="Ø"/>
              <a:tabLst>
                <a:tab pos="1430338" algn="l"/>
              </a:tabLst>
            </a:pPr>
            <a:r>
              <a:rPr lang="en-US" sz="3500" b="1" i="1" dirty="0" smtClean="0">
                <a:latin typeface="Times New Roman" pitchFamily="18" charset="0"/>
                <a:cs typeface="Times New Roman" pitchFamily="18" charset="0"/>
              </a:rPr>
              <a:t>	</a:t>
            </a:r>
            <a:r>
              <a:rPr lang="en-US" sz="3500" b="1" i="1" dirty="0" smtClean="0">
                <a:solidFill>
                  <a:srgbClr val="C00000"/>
                </a:solidFill>
                <a:latin typeface="Times New Roman" pitchFamily="18" charset="0"/>
                <a:cs typeface="Times New Roman" pitchFamily="18" charset="0"/>
              </a:rPr>
              <a:t>Presence of inherent dissipative effects</a:t>
            </a:r>
          </a:p>
          <a:p>
            <a:pPr lvl="2">
              <a:buFont typeface="Wingdings" pitchFamily="2" charset="2"/>
              <a:buChar char="Ø"/>
              <a:tabLst>
                <a:tab pos="1430338" algn="l"/>
              </a:tabLst>
            </a:pPr>
            <a:r>
              <a:rPr lang="en-US" sz="3500" b="1" i="1" dirty="0">
                <a:solidFill>
                  <a:srgbClr val="C00000"/>
                </a:solidFill>
                <a:latin typeface="Times New Roman" pitchFamily="18" charset="0"/>
                <a:cs typeface="Times New Roman" pitchFamily="18" charset="0"/>
              </a:rPr>
              <a:t> </a:t>
            </a:r>
            <a:r>
              <a:rPr lang="en-US" sz="3500" b="1" i="1" dirty="0" smtClean="0">
                <a:solidFill>
                  <a:srgbClr val="C00000"/>
                </a:solidFill>
                <a:latin typeface="Times New Roman" pitchFamily="18" charset="0"/>
                <a:cs typeface="Times New Roman" pitchFamily="18" charset="0"/>
              </a:rPr>
              <a:t>   Presence of non </a:t>
            </a:r>
            <a:r>
              <a:rPr lang="en-US" sz="3500" b="1" i="1" dirty="0" err="1" smtClean="0">
                <a:solidFill>
                  <a:srgbClr val="C00000"/>
                </a:solidFill>
                <a:latin typeface="Times New Roman" pitchFamily="18" charset="0"/>
                <a:cs typeface="Times New Roman" pitchFamily="18" charset="0"/>
              </a:rPr>
              <a:t>quasie</a:t>
            </a:r>
            <a:r>
              <a:rPr lang="en-US" sz="3500" b="1" i="1" dirty="0" smtClean="0">
                <a:solidFill>
                  <a:srgbClr val="C00000"/>
                </a:solidFill>
                <a:latin typeface="Times New Roman" pitchFamily="18" charset="0"/>
                <a:cs typeface="Times New Roman" pitchFamily="18" charset="0"/>
              </a:rPr>
              <a:t>-equilibrium processes</a:t>
            </a:r>
            <a:endParaRPr lang="en-US" sz="3500" dirty="0" smtClean="0">
              <a:solidFill>
                <a:srgbClr val="C00000"/>
              </a:solidFill>
              <a:latin typeface="Times New Roman" pitchFamily="18" charset="0"/>
              <a:cs typeface="Times New Roman" pitchFamily="18" charset="0"/>
            </a:endParaRPr>
          </a:p>
          <a:p>
            <a:r>
              <a:rPr lang="en-US" sz="3500" dirty="0" smtClean="0">
                <a:solidFill>
                  <a:srgbClr val="0000FF"/>
                </a:solidFill>
                <a:latin typeface="Times New Roman" pitchFamily="18" charset="0"/>
                <a:cs typeface="Times New Roman" pitchFamily="18" charset="0"/>
              </a:rPr>
              <a:t>Two forms of reversibility</a:t>
            </a:r>
            <a:r>
              <a:rPr lang="en-US" sz="3500" dirty="0" smtClean="0">
                <a:latin typeface="Times New Roman" pitchFamily="18" charset="0"/>
                <a:cs typeface="Times New Roman" pitchFamily="18" charset="0"/>
              </a:rPr>
              <a:t>: </a:t>
            </a:r>
          </a:p>
          <a:p>
            <a:pPr lvl="1" algn="just">
              <a:buFont typeface="Wingdings" pitchFamily="2" charset="2"/>
              <a:buChar char="Ø"/>
            </a:pPr>
            <a:r>
              <a:rPr lang="en-US" sz="3500" dirty="0" smtClean="0">
                <a:latin typeface="Times New Roman" pitchFamily="18" charset="0"/>
                <a:cs typeface="Times New Roman" pitchFamily="18" charset="0"/>
              </a:rPr>
              <a:t>	Internal- reversibility within the system</a:t>
            </a:r>
          </a:p>
          <a:p>
            <a:pPr lvl="1" algn="just">
              <a:buFont typeface="Wingdings" pitchFamily="2" charset="2"/>
              <a:buChar char="Ø"/>
            </a:pPr>
            <a:r>
              <a:rPr lang="en-US" sz="3500" dirty="0" smtClean="0">
                <a:latin typeface="Times New Roman" pitchFamily="18" charset="0"/>
                <a:cs typeface="Times New Roman" pitchFamily="18" charset="0"/>
              </a:rPr>
              <a:t>	external-reversibility due to interactions with the surroundings</a:t>
            </a:r>
          </a:p>
          <a:p>
            <a:pPr algn="just">
              <a:buNone/>
            </a:pPr>
            <a:r>
              <a:rPr lang="en-US" sz="3500" dirty="0" smtClean="0">
                <a:latin typeface="Times New Roman" pitchFamily="18" charset="0"/>
                <a:cs typeface="Times New Roman" pitchFamily="18" charset="0"/>
              </a:rPr>
              <a:t>	If both occur then total reversible process will be the result.</a:t>
            </a:r>
          </a:p>
          <a:p>
            <a:pPr marL="0" indent="0" algn="just">
              <a:buNone/>
            </a:pPr>
            <a:r>
              <a:rPr lang="en-US" sz="3500" dirty="0" smtClean="0">
                <a:latin typeface="Times New Roman" pitchFamily="18" charset="0"/>
                <a:cs typeface="Times New Roman" pitchFamily="18" charset="0"/>
              </a:rPr>
              <a:t>Examples of internally reversible processes. Internal processes undergoing in thermal reservoirs (sources or sinks) and work reservoirs (sources or sinks). </a:t>
            </a:r>
          </a:p>
          <a:p>
            <a:pPr>
              <a:buNone/>
            </a:pPr>
            <a:endParaRPr lang="en-US" sz="3500" dirty="0" smtClean="0">
              <a:latin typeface="Times New Roman" pitchFamily="18" charset="0"/>
              <a:cs typeface="Times New Roman" pitchFamily="18" charset="0"/>
            </a:endParaRPr>
          </a:p>
          <a:p>
            <a:pPr>
              <a:buNone/>
            </a:pPr>
            <a:r>
              <a:rPr lang="en-US" sz="3500" dirty="0" smtClean="0">
                <a:latin typeface="Times New Roman" pitchFamily="18" charset="0"/>
                <a:cs typeface="Times New Roman" pitchFamily="18" charset="0"/>
              </a:rPr>
              <a:t>	</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655911FB-D42A-4067-8D0F-FF491069FC6A}"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down)">
                                      <p:cBhvr>
                                        <p:cTn id="24" dur="500"/>
                                        <p:tgtEl>
                                          <p:spTgt spid="3">
                                            <p:txEl>
                                              <p:pRg st="5" end="5"/>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b="1" dirty="0" smtClean="0">
                <a:solidFill>
                  <a:srgbClr val="FF0000"/>
                </a:solidFill>
                <a:latin typeface="Times New Roman" pitchFamily="18" charset="0"/>
                <a:cs typeface="Times New Roman" pitchFamily="18" charset="0"/>
              </a:rPr>
              <a:t>CYCLES IN CONTACT WITH ONE THERMAL RESERVOIR</a:t>
            </a:r>
          </a:p>
          <a:p>
            <a:pPr>
              <a:buNone/>
            </a:pPr>
            <a:r>
              <a:rPr lang="en-US" dirty="0" smtClean="0">
                <a:latin typeface="Times New Roman" pitchFamily="18" charset="0"/>
                <a:cs typeface="Times New Roman" pitchFamily="18" charset="0"/>
              </a:rPr>
              <a:t>For such a case Kelvin-Planck statement imposes</a:t>
            </a:r>
          </a:p>
          <a:p>
            <a:pPr>
              <a:buNone/>
            </a:pPr>
            <a:endParaRPr lang="en-US" dirty="0" smtClean="0">
              <a:latin typeface="Times New Roman" pitchFamily="18" charset="0"/>
              <a:cs typeface="Times New Roman" pitchFamily="18" charset="0"/>
            </a:endParaRPr>
          </a:p>
          <a:p>
            <a:pPr>
              <a:buNone/>
            </a:pPr>
            <a:endParaRPr lang="en-US" b="1" dirty="0" smtClean="0">
              <a:solidFill>
                <a:srgbClr val="FF0000"/>
              </a:solidFill>
              <a:latin typeface="Times New Roman" pitchFamily="18" charset="0"/>
              <a:cs typeface="Times New Roman" pitchFamily="18" charset="0"/>
            </a:endParaRPr>
          </a:p>
          <a:p>
            <a:pPr>
              <a:buNone/>
            </a:pPr>
            <a:r>
              <a:rPr lang="en-US" b="1" dirty="0" smtClean="0">
                <a:solidFill>
                  <a:srgbClr val="FF0000"/>
                </a:solidFill>
                <a:latin typeface="Times New Roman" pitchFamily="18" charset="0"/>
                <a:cs typeface="Times New Roman" pitchFamily="18" charset="0"/>
              </a:rPr>
              <a:t>CYCLES IN CONTACT WITH TWO THERMAL RESERVOIRS</a:t>
            </a:r>
          </a:p>
          <a:p>
            <a:pPr>
              <a:buNone/>
            </a:pPr>
            <a:endParaRPr lang="en-US" b="1" dirty="0" smtClean="0">
              <a:solidFill>
                <a:srgbClr val="FF0000"/>
              </a:solidFill>
              <a:latin typeface="Times New Roman" pitchFamily="18" charset="0"/>
              <a:cs typeface="Times New Roman" pitchFamily="18" charset="0"/>
            </a:endParaRPr>
          </a:p>
          <a:p>
            <a:pPr>
              <a:buNone/>
            </a:pPr>
            <a:endParaRPr lang="en-US" b="1" dirty="0" smtClean="0">
              <a:solidFill>
                <a:srgbClr val="FF0000"/>
              </a:solidFill>
              <a:latin typeface="Times New Roman" pitchFamily="18" charset="0"/>
              <a:cs typeface="Times New Roman" pitchFamily="18" charset="0"/>
            </a:endParaRPr>
          </a:p>
          <a:p>
            <a:pPr>
              <a:buNone/>
            </a:pPr>
            <a:endParaRPr lang="en-US" b="1" dirty="0" smtClean="0">
              <a:solidFill>
                <a:srgbClr val="FF0000"/>
              </a:solidFill>
              <a:latin typeface="Times New Roman" pitchFamily="18" charset="0"/>
              <a:cs typeface="Times New Roman" pitchFamily="18" charset="0"/>
            </a:endParaRPr>
          </a:p>
          <a:p>
            <a:pPr>
              <a:buNone/>
            </a:pPr>
            <a:endParaRPr lang="en-US" b="1" dirty="0" smtClean="0">
              <a:solidFill>
                <a:srgbClr val="FF0000"/>
              </a:solidFill>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Fig.2.1  Schematic of a heat engine operating between two different thermal reservoirs.</a:t>
            </a:r>
          </a:p>
          <a:p>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381000" y="1676400"/>
          <a:ext cx="7581900" cy="838200"/>
        </p:xfrm>
        <a:graphic>
          <a:graphicData uri="http://schemas.openxmlformats.org/presentationml/2006/ole">
            <mc:AlternateContent xmlns:mc="http://schemas.openxmlformats.org/markup-compatibility/2006">
              <mc:Choice xmlns:v="urn:schemas-microsoft-com:vml" Requires="v">
                <p:oleObj spid="_x0000_s1094" name="Equation" r:id="rId3" imgW="2527200" imgH="279360" progId="Equation.3">
                  <p:embed/>
                </p:oleObj>
              </mc:Choice>
              <mc:Fallback>
                <p:oleObj name="Equation" r:id="rId3" imgW="2527200" imgH="2793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676400"/>
                        <a:ext cx="75819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528556946"/>
              </p:ext>
            </p:extLst>
          </p:nvPr>
        </p:nvGraphicFramePr>
        <p:xfrm>
          <a:off x="685800" y="2057400"/>
          <a:ext cx="7696200" cy="4923765"/>
        </p:xfrm>
        <a:graphic>
          <a:graphicData uri="http://schemas.openxmlformats.org/presentationml/2006/ole">
            <mc:AlternateContent xmlns:mc="http://schemas.openxmlformats.org/markup-compatibility/2006">
              <mc:Choice xmlns:v="urn:schemas-microsoft-com:vml" Requires="v">
                <p:oleObj spid="_x0000_s1095" name="Drawing" r:id="rId5" imgW="5762520" imgH="3686040" progId="">
                  <p:embed/>
                </p:oleObj>
              </mc:Choice>
              <mc:Fallback>
                <p:oleObj name="Drawing" r:id="rId5" imgW="5762520" imgH="368604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 y="2057400"/>
                        <a:ext cx="7696200" cy="4923765"/>
                      </a:xfrm>
                      <a:prstGeom prst="rect">
                        <a:avLst/>
                      </a:prstGeom>
                      <a:noFill/>
                      <a:extLst/>
                    </p:spPr>
                  </p:pic>
                </p:oleObj>
              </mc:Fallback>
            </mc:AlternateContent>
          </a:graphicData>
        </a:graphic>
      </p:graphicFrame>
      <p:sp>
        <p:nvSpPr>
          <p:cNvPr id="6" name="Slide Number Placeholder 5"/>
          <p:cNvSpPr>
            <a:spLocks noGrp="1"/>
          </p:cNvSpPr>
          <p:nvPr>
            <p:ph type="sldNum" sz="quarter" idx="12"/>
          </p:nvPr>
        </p:nvSpPr>
        <p:spPr/>
        <p:txBody>
          <a:bodyPr/>
          <a:lstStyle/>
          <a:p>
            <a:fld id="{655911FB-D42A-4067-8D0F-FF491069FC6A}"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down)">
                                      <p:cBhvr>
                                        <p:cTn id="15" dur="500"/>
                                        <p:tgtEl>
                                          <p:spTgt spid="3">
                                            <p:txEl>
                                              <p:pRg st="4" end="4"/>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animEffect transition="in" filter="wipe(down)">
                                      <p:cBhvr>
                                        <p:cTn id="2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58738" indent="-58738">
              <a:buNone/>
            </a:pPr>
            <a:r>
              <a:rPr lang="en-US" dirty="0" smtClean="0">
                <a:latin typeface="Times New Roman" pitchFamily="18" charset="0"/>
                <a:cs typeface="Times New Roman" pitchFamily="18" charset="0"/>
              </a:rPr>
              <a:t>Directions of Q are arbitrary.  In this case both are positive</a:t>
            </a:r>
          </a:p>
          <a:p>
            <a:r>
              <a:rPr lang="en-US" dirty="0" smtClean="0">
                <a:solidFill>
                  <a:srgbClr val="0000FF"/>
                </a:solidFill>
                <a:latin typeface="Times New Roman" pitchFamily="18" charset="0"/>
                <a:cs typeface="Times New Roman" pitchFamily="18" charset="0"/>
              </a:rPr>
              <a:t>First law: </a:t>
            </a:r>
          </a:p>
          <a:p>
            <a:pPr>
              <a:buNone/>
            </a:pPr>
            <a:r>
              <a:rPr lang="en-US" dirty="0" smtClean="0">
                <a:latin typeface="Times New Roman" pitchFamily="18" charset="0"/>
                <a:cs typeface="Times New Roman" pitchFamily="18" charset="0"/>
              </a:rPr>
              <a:t>	Let W be positive   </a:t>
            </a:r>
            <a:r>
              <a:rPr lang="en-US" dirty="0" err="1" smtClean="0">
                <a:latin typeface="Times New Roman" pitchFamily="18" charset="0"/>
                <a:cs typeface="Times New Roman" pitchFamily="18" charset="0"/>
              </a:rPr>
              <a:t>ie</a:t>
            </a:r>
            <a:r>
              <a:rPr lang="en-US" dirty="0" smtClean="0">
                <a:latin typeface="Times New Roman" pitchFamily="18" charset="0"/>
                <a:cs typeface="Times New Roman" pitchFamily="18" charset="0"/>
              </a:rPr>
              <a:t>.  	W&gt;0</a:t>
            </a:r>
          </a:p>
          <a:p>
            <a:pPr>
              <a:buNone/>
            </a:pPr>
            <a:r>
              <a:rPr lang="en-US" dirty="0" smtClean="0">
                <a:latin typeface="Times New Roman" pitchFamily="18" charset="0"/>
                <a:cs typeface="Times New Roman" pitchFamily="18" charset="0"/>
              </a:rPr>
              <a:t>	Then there are three options to see: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first option violates the first law as it requires for the cycle  </a:t>
            </a:r>
          </a:p>
          <a:p>
            <a:pPr marL="571500" indent="-571500">
              <a:buNone/>
            </a:pPr>
            <a:r>
              <a:rPr lang="en-US" dirty="0" smtClean="0">
                <a:latin typeface="Times New Roman" pitchFamily="18" charset="0"/>
                <a:cs typeface="Times New Roman" pitchFamily="18" charset="0"/>
              </a:rPr>
              <a:t>	   </a:t>
            </a:r>
          </a:p>
          <a:p>
            <a:endParaRPr lang="en-US" dirty="0"/>
          </a:p>
        </p:txBody>
      </p:sp>
      <p:graphicFrame>
        <p:nvGraphicFramePr>
          <p:cNvPr id="4" name="Object 3"/>
          <p:cNvGraphicFramePr>
            <a:graphicFrameLocks noChangeAspect="1"/>
          </p:cNvGraphicFramePr>
          <p:nvPr/>
        </p:nvGraphicFramePr>
        <p:xfrm>
          <a:off x="2514600" y="1143000"/>
          <a:ext cx="1937084" cy="533400"/>
        </p:xfrm>
        <a:graphic>
          <a:graphicData uri="http://schemas.openxmlformats.org/presentationml/2006/ole">
            <mc:AlternateContent xmlns:mc="http://schemas.openxmlformats.org/markup-compatibility/2006">
              <mc:Choice xmlns:v="urn:schemas-microsoft-com:vml" Requires="v">
                <p:oleObj spid="_x0000_s2152" name="Equation" r:id="rId3" imgW="876240" imgH="241200" progId="Equation.3">
                  <p:embed/>
                </p:oleObj>
              </mc:Choice>
              <mc:Fallback>
                <p:oleObj name="Equation" r:id="rId3" imgW="87624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1143000"/>
                        <a:ext cx="1937084"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884238" y="3048000"/>
          <a:ext cx="6508750" cy="1828800"/>
        </p:xfrm>
        <a:graphic>
          <a:graphicData uri="http://schemas.openxmlformats.org/presentationml/2006/ole">
            <mc:AlternateContent xmlns:mc="http://schemas.openxmlformats.org/markup-compatibility/2006">
              <mc:Choice xmlns:v="urn:schemas-microsoft-com:vml" Requires="v">
                <p:oleObj spid="_x0000_s2153" name="Equation" r:id="rId5" imgW="2666880" imgH="749160" progId="Equation.3">
                  <p:embed/>
                </p:oleObj>
              </mc:Choice>
              <mc:Fallback>
                <p:oleObj name="Equation" r:id="rId5" imgW="2666880" imgH="7491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4238" y="3048000"/>
                        <a:ext cx="6508750" cy="182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1981200" y="5791201"/>
          <a:ext cx="7010400" cy="710731"/>
        </p:xfrm>
        <a:graphic>
          <a:graphicData uri="http://schemas.openxmlformats.org/presentationml/2006/ole">
            <mc:AlternateContent xmlns:mc="http://schemas.openxmlformats.org/markup-compatibility/2006">
              <mc:Choice xmlns:v="urn:schemas-microsoft-com:vml" Requires="v">
                <p:oleObj spid="_x0000_s2154" name="Equation" r:id="rId7" imgW="2755800" imgH="279360" progId="Equation.3">
                  <p:embed/>
                </p:oleObj>
              </mc:Choice>
              <mc:Fallback>
                <p:oleObj name="Equation" r:id="rId7" imgW="2755800" imgH="27936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81200" y="5791201"/>
                        <a:ext cx="7010400" cy="7107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655911FB-D42A-4067-8D0F-FF491069FC6A}"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down)">
                                      <p:cBhvr>
                                        <p:cTn id="21" dur="500"/>
                                        <p:tgtEl>
                                          <p:spTgt spid="3">
                                            <p:txEl>
                                              <p:pRg st="3" end="3"/>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down)">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wipe(down)">
                                      <p:cBhvr>
                                        <p:cTn id="29" dur="500"/>
                                        <p:tgtEl>
                                          <p:spTgt spid="3">
                                            <p:txEl>
                                              <p:pRg st="8" end="8"/>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latin typeface="Times New Roman" pitchFamily="18" charset="0"/>
                <a:cs typeface="Times New Roman" pitchFamily="18" charset="0"/>
              </a:rPr>
              <a:t>For the second option we will use Fig.2.2.</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Fig.2.2  Schematic for resolution of the validity of option 1 for two-thermal reservoirs.</a:t>
            </a:r>
          </a:p>
          <a:p>
            <a:pPr>
              <a:buNone/>
            </a:pPr>
            <a:r>
              <a:rPr lang="en-US" dirty="0" smtClean="0">
                <a:latin typeface="Times New Roman" pitchFamily="18" charset="0"/>
                <a:cs typeface="Times New Roman" pitchFamily="18" charset="0"/>
              </a:rPr>
              <a:t>According to K-P statement, for cyclic engine B</a:t>
            </a:r>
          </a:p>
          <a:p>
            <a:pPr>
              <a:buNone/>
            </a:pPr>
            <a:r>
              <a:rPr lang="en-US" dirty="0" smtClean="0">
                <a:latin typeface="Times New Roman" pitchFamily="18" charset="0"/>
                <a:cs typeface="Times New Roman" pitchFamily="18" charset="0"/>
              </a:rPr>
              <a:t>	</a:t>
            </a:r>
          </a:p>
          <a:p>
            <a:pPr>
              <a:buNone/>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837502955"/>
              </p:ext>
            </p:extLst>
          </p:nvPr>
        </p:nvGraphicFramePr>
        <p:xfrm>
          <a:off x="685800" y="-609600"/>
          <a:ext cx="8860306" cy="5715000"/>
        </p:xfrm>
        <a:graphic>
          <a:graphicData uri="http://schemas.openxmlformats.org/presentationml/2006/ole">
            <mc:AlternateContent xmlns:mc="http://schemas.openxmlformats.org/markup-compatibility/2006">
              <mc:Choice xmlns:v="urn:schemas-microsoft-com:vml" Requires="v">
                <p:oleObj spid="_x0000_s20550" name="AutoCAD Drawing" r:id="rId3" imgW="8210520" imgH="5295960" progId="">
                  <p:embed/>
                </p:oleObj>
              </mc:Choice>
              <mc:Fallback>
                <p:oleObj name="AutoCAD Drawing" r:id="rId3" imgW="8210520" imgH="529596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609600"/>
                        <a:ext cx="8860306" cy="5715000"/>
                      </a:xfrm>
                      <a:prstGeom prst="rect">
                        <a:avLst/>
                      </a:prstGeom>
                      <a:noFill/>
                      <a:extLst/>
                    </p:spPr>
                  </p:pic>
                </p:oleObj>
              </mc:Fallback>
            </mc:AlternateContent>
          </a:graphicData>
        </a:graphic>
      </p:graphicFrame>
      <p:graphicFrame>
        <p:nvGraphicFramePr>
          <p:cNvPr id="5" name="Object 4"/>
          <p:cNvGraphicFramePr>
            <a:graphicFrameLocks noChangeAspect="1"/>
          </p:cNvGraphicFramePr>
          <p:nvPr/>
        </p:nvGraphicFramePr>
        <p:xfrm>
          <a:off x="1828800" y="5350726"/>
          <a:ext cx="5444836" cy="973873"/>
        </p:xfrm>
        <a:graphic>
          <a:graphicData uri="http://schemas.openxmlformats.org/presentationml/2006/ole">
            <mc:AlternateContent xmlns:mc="http://schemas.openxmlformats.org/markup-compatibility/2006">
              <mc:Choice xmlns:v="urn:schemas-microsoft-com:vml" Requires="v">
                <p:oleObj spid="_x0000_s20551" name="Equation" r:id="rId5" imgW="1562040" imgH="279360" progId="Equation.3">
                  <p:embed/>
                </p:oleObj>
              </mc:Choice>
              <mc:Fallback>
                <p:oleObj name="Equation" r:id="rId5" imgW="1562040" imgH="27936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8800" y="5350726"/>
                        <a:ext cx="5444836" cy="97387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2"/>
          </p:nvPr>
        </p:nvSpPr>
        <p:spPr/>
        <p:txBody>
          <a:bodyPr/>
          <a:lstStyle/>
          <a:p>
            <a:fld id="{655911FB-D42A-4067-8D0F-FF491069FC6A}"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wipe(down)">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wipe(down)">
                                      <p:cBhvr>
                                        <p:cTn id="18" dur="500"/>
                                        <p:tgtEl>
                                          <p:spTgt spid="3">
                                            <p:txEl>
                                              <p:pRg st="7" end="7"/>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13509</TotalTime>
  <Words>1999</Words>
  <Application>Microsoft Office PowerPoint</Application>
  <PresentationFormat>On-screen Show (4:3)</PresentationFormat>
  <Paragraphs>462</Paragraphs>
  <Slides>54</Slides>
  <Notes>0</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54</vt:i4>
      </vt:variant>
    </vt:vector>
  </HeadingPairs>
  <TitlesOfParts>
    <vt:vector size="58" baseType="lpstr">
      <vt:lpstr>Office Theme</vt:lpstr>
      <vt:lpstr>Equation</vt:lpstr>
      <vt:lpstr>Drawing</vt:lpstr>
      <vt:lpstr>AutoCAD Drawing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Fig 2.4    Three Carnot type heat engines operating between thermal reservoirs</vt:lpstr>
      <vt:lpstr>PowerPoint Presentation</vt:lpstr>
      <vt:lpstr>                          This will give   Any function           can be used resulting in its corresponding  thermodynamic temperature scale. The Kelvin scale is selected to have          = T thus giving  .     Values on this scale are referenced to the triple point of water, 273.16 on the Kelvin scale.                         </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Example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With respect to heat transfer space      Summing over the entire control surface area for n regions    For the reservoir TR is constant and ∑Qi=QR, results in    </vt:lpstr>
      <vt:lpstr>PowerPoint Presentation</vt:lpstr>
      <vt:lpstr>PowerPoint Presentation</vt:lpstr>
      <vt:lpstr>PowerPoint Presentation</vt:lpstr>
      <vt:lpstr>PowerPoint Presentation</vt:lpstr>
      <vt:lpstr>PowerPoint Presentation</vt:lpstr>
      <vt:lpstr>PowerPoint Presentation</vt:lpstr>
      <vt:lpstr>                                               (a)                      (b) (a) Heat engine with reversible heat transfer and irreversible engine  (b)  Heat engine with irreversible heat transfer and irreversible engine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THE SECOND LAW OF THERMODYNAMICS</dc:title>
  <dc:creator>MEng.dept</dc:creator>
  <cp:lastModifiedBy>Admin</cp:lastModifiedBy>
  <cp:revision>273</cp:revision>
  <dcterms:created xsi:type="dcterms:W3CDTF">2008-02-29T13:09:14Z</dcterms:created>
  <dcterms:modified xsi:type="dcterms:W3CDTF">2019-05-23T06:21:04Z</dcterms:modified>
</cp:coreProperties>
</file>