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23" r:id="rId2"/>
    <p:sldId id="258" r:id="rId3"/>
    <p:sldId id="259" r:id="rId4"/>
    <p:sldId id="260" r:id="rId5"/>
    <p:sldId id="32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2" r:id="rId21"/>
    <p:sldId id="276" r:id="rId22"/>
    <p:sldId id="277" r:id="rId23"/>
    <p:sldId id="308" r:id="rId24"/>
    <p:sldId id="278" r:id="rId25"/>
    <p:sldId id="279" r:id="rId26"/>
    <p:sldId id="280" r:id="rId27"/>
    <p:sldId id="281" r:id="rId28"/>
    <p:sldId id="282" r:id="rId29"/>
    <p:sldId id="283" r:id="rId30"/>
    <p:sldId id="284" r:id="rId31"/>
    <p:sldId id="285" r:id="rId32"/>
    <p:sldId id="286" r:id="rId33"/>
    <p:sldId id="287" r:id="rId34"/>
    <p:sldId id="324" r:id="rId35"/>
    <p:sldId id="325" r:id="rId36"/>
    <p:sldId id="288" r:id="rId37"/>
    <p:sldId id="289" r:id="rId38"/>
    <p:sldId id="290" r:id="rId39"/>
    <p:sldId id="292" r:id="rId40"/>
    <p:sldId id="307" r:id="rId41"/>
    <p:sldId id="326" r:id="rId42"/>
    <p:sldId id="294" r:id="rId43"/>
    <p:sldId id="295" r:id="rId44"/>
    <p:sldId id="296" r:id="rId45"/>
    <p:sldId id="328" r:id="rId46"/>
    <p:sldId id="327" r:id="rId47"/>
    <p:sldId id="297" r:id="rId48"/>
    <p:sldId id="291" r:id="rId49"/>
    <p:sldId id="309" r:id="rId50"/>
    <p:sldId id="310" r:id="rId51"/>
    <p:sldId id="311" r:id="rId52"/>
    <p:sldId id="312" r:id="rId53"/>
    <p:sldId id="313" r:id="rId54"/>
    <p:sldId id="314" r:id="rId55"/>
    <p:sldId id="315" r:id="rId56"/>
    <p:sldId id="316" r:id="rId57"/>
    <p:sldId id="329" r:id="rId58"/>
    <p:sldId id="317" r:id="rId59"/>
    <p:sldId id="318" r:id="rId6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showGuides="1">
      <p:cViewPr varScale="1">
        <p:scale>
          <a:sx n="66" d="100"/>
          <a:sy n="66" d="100"/>
        </p:scale>
        <p:origin x="-1422" y="-96"/>
      </p:cViewPr>
      <p:guideLst>
        <p:guide orient="horz"/>
        <p:guide/>
      </p:guideLst>
    </p:cSldViewPr>
  </p:slideViewPr>
  <p:outlineViewPr>
    <p:cViewPr>
      <p:scale>
        <a:sx n="33" d="100"/>
        <a:sy n="33" d="100"/>
      </p:scale>
      <p:origin x="0" y="57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837DACF3-27E9-47EF-9B3E-B171BB7478D9}" type="datetimeFigureOut">
              <a:rPr lang="en-US" smtClean="0"/>
              <a:pPr/>
              <a:t>26-May-19</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1F2EDCD6-C852-4805-A4A5-4C53FCC3870A}" type="slidenum">
              <a:rPr lang="en-US" smtClean="0"/>
              <a:pPr/>
              <a:t>‹#›</a:t>
            </a:fld>
            <a:endParaRPr lang="en-US"/>
          </a:p>
        </p:txBody>
      </p:sp>
    </p:spTree>
    <p:extLst>
      <p:ext uri="{BB962C8B-B14F-4D97-AF65-F5344CB8AC3E}">
        <p14:creationId xmlns:p14="http://schemas.microsoft.com/office/powerpoint/2010/main" val="55755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E64B849E-84D6-46B1-870F-28FEE5432DCD}" type="datetimeFigureOut">
              <a:rPr lang="en-US" smtClean="0"/>
              <a:pPr/>
              <a:t>26-May-19</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BA7E580B-EC2D-4DF8-9DF7-848E905B5ADC}" type="slidenum">
              <a:rPr lang="en-US" smtClean="0"/>
              <a:pPr/>
              <a:t>‹#›</a:t>
            </a:fld>
            <a:endParaRPr lang="en-US"/>
          </a:p>
        </p:txBody>
      </p:sp>
    </p:spTree>
    <p:extLst>
      <p:ext uri="{BB962C8B-B14F-4D97-AF65-F5344CB8AC3E}">
        <p14:creationId xmlns:p14="http://schemas.microsoft.com/office/powerpoint/2010/main" val="29756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E580B-EC2D-4DF8-9DF7-848E905B5AD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E580B-EC2D-4DF8-9DF7-848E905B5ADC}"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E580B-EC2D-4DF8-9DF7-848E905B5AD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B0232-C2D7-4207-AC5A-5BB7BFD7D32D}" type="datetime1">
              <a:rPr lang="en-US" smtClean="0"/>
              <a:pPr/>
              <a:t>26-May-19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4B894-21AB-4000-B307-F2145921BE12}" type="datetime1">
              <a:rPr lang="en-US" smtClean="0"/>
              <a:pPr/>
              <a:t>26-May-19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C7933-ED63-4C5E-8FFF-AB3638DE900E}" type="datetime1">
              <a:rPr lang="en-US" smtClean="0"/>
              <a:pPr/>
              <a:t>26-May-19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12FDC-EF3E-41E4-A2EA-297934D12399}" type="datetime1">
              <a:rPr lang="en-US" smtClean="0"/>
              <a:pPr/>
              <a:t>26-May-19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E5FC7-A1A3-4177-934F-4C3CDAF17363}" type="datetime1">
              <a:rPr lang="en-US" smtClean="0"/>
              <a:pPr/>
              <a:t>26-May-19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88678-0396-498B-B2A1-E0ED36A93386}" type="datetime1">
              <a:rPr lang="en-US" smtClean="0"/>
              <a:pPr/>
              <a:t>26-May-19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9C237-DDA4-4D4C-A092-AE492A6701F8}" type="datetime1">
              <a:rPr lang="en-US" smtClean="0"/>
              <a:pPr/>
              <a:t>26-May-19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F42D2-A217-40AD-B60B-F2D1FC790CDE}" type="datetime1">
              <a:rPr lang="en-US" smtClean="0"/>
              <a:pPr/>
              <a:t>26-May-19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FB4A2-22E8-4CBB-9268-49340A1F5DEE}" type="datetime1">
              <a:rPr lang="en-US" smtClean="0"/>
              <a:pPr/>
              <a:t>26-May-19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81AA5-DDAD-4100-93F0-2B1D15181C38}" type="datetime1">
              <a:rPr lang="en-US" smtClean="0"/>
              <a:pPr/>
              <a:t>26-May-19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4FAF5-AFAC-4181-BDC5-A90949CDDB5D}" type="datetime1">
              <a:rPr lang="en-US" smtClean="0"/>
              <a:pPr/>
              <a:t>26-May-19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C3FF-FFD6-479B-BB1C-95D3D723F3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8F848-DB19-47C6-ADC9-67F4AB3CB0E4}" type="datetime1">
              <a:rPr lang="en-US" smtClean="0"/>
              <a:pPr/>
              <a:t>26-May-19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6C3FF-FFD6-479B-BB1C-95D3D723F3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7.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7.wmf"/><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1.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38.wmf"/><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4.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 Id="rId9"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4.w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5.bin"/><Relationship Id="rId5" Type="http://schemas.openxmlformats.org/officeDocument/2006/relationships/image" Target="../media/image47.wmf"/><Relationship Id="rId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7.bin"/><Relationship Id="rId5" Type="http://schemas.openxmlformats.org/officeDocument/2006/relationships/image" Target="../media/image49.wmf"/><Relationship Id="rId4"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9.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9.bin"/><Relationship Id="rId5" Type="http://schemas.openxmlformats.org/officeDocument/2006/relationships/image" Target="../media/image51.wmf"/><Relationship Id="rId4" Type="http://schemas.openxmlformats.org/officeDocument/2006/relationships/oleObject" Target="../embeddings/oleObject48.bin"/><Relationship Id="rId9" Type="http://schemas.openxmlformats.org/officeDocument/2006/relationships/image" Target="../media/image5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5.wmf"/><Relationship Id="rId5" Type="http://schemas.openxmlformats.org/officeDocument/2006/relationships/oleObject" Target="../embeddings/oleObject52.bin"/><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7.wmf"/><Relationship Id="rId4" Type="http://schemas.openxmlformats.org/officeDocument/2006/relationships/oleObject" Target="../embeddings/oleObject5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6.bin"/><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3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8.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slide" Target="slide41.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2.bin"/><Relationship Id="rId5" Type="http://schemas.openxmlformats.org/officeDocument/2006/relationships/image" Target="../media/image64.wmf"/><Relationship Id="rId4" Type="http://schemas.openxmlformats.org/officeDocument/2006/relationships/oleObject" Target="../embeddings/oleObject61.bin"/><Relationship Id="rId9" Type="http://schemas.openxmlformats.org/officeDocument/2006/relationships/image" Target="../media/image6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67.emf"/><Relationship Id="rId4" Type="http://schemas.openxmlformats.org/officeDocument/2006/relationships/package" Target="../embeddings/Microsoft_PowerPoint_Presentation1.pptx"/></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34.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6.bin"/><Relationship Id="rId5" Type="http://schemas.openxmlformats.org/officeDocument/2006/relationships/image" Target="../media/image68.wmf"/><Relationship Id="rId4" Type="http://schemas.openxmlformats.org/officeDocument/2006/relationships/oleObject" Target="../embeddings/oleObject65.bin"/><Relationship Id="rId9" Type="http://schemas.openxmlformats.org/officeDocument/2006/relationships/image" Target="../media/image70.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69.bin"/><Relationship Id="rId5" Type="http://schemas.openxmlformats.org/officeDocument/2006/relationships/image" Target="../media/image71.wmf"/><Relationship Id="rId4"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71.bin"/><Relationship Id="rId5" Type="http://schemas.openxmlformats.org/officeDocument/2006/relationships/image" Target="../media/image73.wmf"/><Relationship Id="rId4" Type="http://schemas.openxmlformats.org/officeDocument/2006/relationships/oleObject" Target="../embeddings/oleObject7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75.emf"/><Relationship Id="rId4" Type="http://schemas.openxmlformats.org/officeDocument/2006/relationships/package" Target="../embeddings/Microsoft_PowerPoint_Presentation2.ppt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74.bin"/><Relationship Id="rId5" Type="http://schemas.openxmlformats.org/officeDocument/2006/relationships/image" Target="../media/image76.wmf"/><Relationship Id="rId4" Type="http://schemas.openxmlformats.org/officeDocument/2006/relationships/oleObject" Target="../embeddings/oleObject7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76.bin"/><Relationship Id="rId5" Type="http://schemas.openxmlformats.org/officeDocument/2006/relationships/image" Target="../media/image73.wmf"/><Relationship Id="rId4" Type="http://schemas.openxmlformats.org/officeDocument/2006/relationships/oleObject" Target="../embeddings/oleObject7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78.bin"/><Relationship Id="rId5" Type="http://schemas.openxmlformats.org/officeDocument/2006/relationships/image" Target="../media/image79.wmf"/><Relationship Id="rId4" Type="http://schemas.openxmlformats.org/officeDocument/2006/relationships/oleObject" Target="../embeddings/oleObject77.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9.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81.bin"/><Relationship Id="rId5" Type="http://schemas.openxmlformats.org/officeDocument/2006/relationships/oleObject" Target="../embeddings/oleObject80.bin"/><Relationship Id="rId10" Type="http://schemas.openxmlformats.org/officeDocument/2006/relationships/image" Target="../media/image82.wmf"/><Relationship Id="rId4" Type="http://schemas.openxmlformats.org/officeDocument/2006/relationships/image" Target="../media/image80.wmf"/><Relationship Id="rId9" Type="http://schemas.openxmlformats.org/officeDocument/2006/relationships/oleObject" Target="../embeddings/oleObject83.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84.wmf"/><Relationship Id="rId5" Type="http://schemas.openxmlformats.org/officeDocument/2006/relationships/oleObject" Target="../embeddings/oleObject85.bin"/><Relationship Id="rId4" Type="http://schemas.openxmlformats.org/officeDocument/2006/relationships/image" Target="../media/image8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85.wmf"/></Relationships>
</file>

<file path=ppt/slides/_rels/slide5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87.wmf"/><Relationship Id="rId5" Type="http://schemas.openxmlformats.org/officeDocument/2006/relationships/oleObject" Target="../embeddings/oleObject88.bin"/><Relationship Id="rId4" Type="http://schemas.openxmlformats.org/officeDocument/2006/relationships/image" Target="../media/image8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90.wmf"/><Relationship Id="rId5" Type="http://schemas.openxmlformats.org/officeDocument/2006/relationships/oleObject" Target="../embeddings/oleObject91.bin"/><Relationship Id="rId4" Type="http://schemas.openxmlformats.org/officeDocument/2006/relationships/image" Target="../media/image8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92.png"/><Relationship Id="rId4" Type="http://schemas.openxmlformats.org/officeDocument/2006/relationships/image" Target="../media/image91.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slide" Target="slide57.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94.bin"/><Relationship Id="rId5" Type="http://schemas.openxmlformats.org/officeDocument/2006/relationships/image" Target="../media/image93.wmf"/><Relationship Id="rId4" Type="http://schemas.openxmlformats.org/officeDocument/2006/relationships/oleObject" Target="../embeddings/oleObject93.bin"/><Relationship Id="rId9" Type="http://schemas.openxmlformats.org/officeDocument/2006/relationships/image" Target="../media/image9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96.emf"/><Relationship Id="rId4" Type="http://schemas.openxmlformats.org/officeDocument/2006/relationships/package" Target="../embeddings/Microsoft_PowerPoint_Presentation3.pptx"/></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98.png"/><Relationship Id="rId4" Type="http://schemas.openxmlformats.org/officeDocument/2006/relationships/image" Target="../media/image9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00.wmf"/><Relationship Id="rId5" Type="http://schemas.openxmlformats.org/officeDocument/2006/relationships/oleObject" Target="../embeddings/oleObject99.bin"/><Relationship Id="rId4" Type="http://schemas.openxmlformats.org/officeDocument/2006/relationships/image" Target="../media/image9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24000"/>
            <a:ext cx="6781800" cy="2971800"/>
          </a:xfrm>
        </p:spPr>
        <p:txBody>
          <a:bodyPr>
            <a:normAutofit fontScale="92500"/>
          </a:bodyPr>
          <a:lstStyle/>
          <a:p>
            <a:endParaRPr lang="en-US" dirty="0" smtClean="0"/>
          </a:p>
          <a:p>
            <a:endParaRPr lang="en-US" dirty="0"/>
          </a:p>
          <a:p>
            <a:pPr marL="0" indent="0" algn="ctr">
              <a:buNone/>
            </a:pPr>
            <a:r>
              <a:rPr lang="en-US" sz="5200" dirty="0" smtClean="0">
                <a:solidFill>
                  <a:srgbClr val="FF0000"/>
                </a:solidFill>
                <a:latin typeface="Times New Roman" pitchFamily="18" charset="0"/>
                <a:cs typeface="Times New Roman" pitchFamily="18" charset="0"/>
              </a:rPr>
              <a:t>Chapter 3</a:t>
            </a:r>
          </a:p>
          <a:p>
            <a:pPr marL="0" indent="0" algn="ctr">
              <a:buNone/>
            </a:pPr>
            <a:r>
              <a:rPr lang="en-US" sz="4700" dirty="0" smtClean="0">
                <a:solidFill>
                  <a:srgbClr val="002060"/>
                </a:solidFill>
                <a:latin typeface="Times New Roman" pitchFamily="18" charset="0"/>
                <a:cs typeface="Times New Roman" pitchFamily="18" charset="0"/>
              </a:rPr>
              <a:t>AVAILABILITY ANALYSIS</a:t>
            </a:r>
            <a:endParaRPr lang="en-US" sz="470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1</a:t>
            </a:fld>
            <a:endParaRPr lang="en-US"/>
          </a:p>
        </p:txBody>
      </p:sp>
    </p:spTree>
    <p:extLst>
      <p:ext uri="{BB962C8B-B14F-4D97-AF65-F5344CB8AC3E}">
        <p14:creationId xmlns:p14="http://schemas.microsoft.com/office/powerpoint/2010/main" val="3029470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Grp="1" noChangeAspect="1"/>
          </p:cNvGraphicFramePr>
          <p:nvPr>
            <p:ph idx="1"/>
            <p:extLst>
              <p:ext uri="{D42A27DB-BD31-4B8C-83A1-F6EECF244321}">
                <p14:modId xmlns:p14="http://schemas.microsoft.com/office/powerpoint/2010/main" val="968507898"/>
              </p:ext>
            </p:extLst>
          </p:nvPr>
        </p:nvGraphicFramePr>
        <p:xfrm>
          <a:off x="609600" y="2895600"/>
          <a:ext cx="6248400" cy="1169104"/>
        </p:xfrm>
        <a:graphic>
          <a:graphicData uri="http://schemas.openxmlformats.org/presentationml/2006/ole">
            <mc:AlternateContent xmlns:mc="http://schemas.openxmlformats.org/markup-compatibility/2006">
              <mc:Choice xmlns:v="urn:schemas-microsoft-com:vml" Requires="v">
                <p:oleObj spid="_x0000_s20620" name="Equation" r:id="rId4" imgW="2577960" imgH="482400" progId="Equation.3">
                  <p:embed/>
                </p:oleObj>
              </mc:Choice>
              <mc:Fallback>
                <p:oleObj name="Equation" r:id="rId4" imgW="25779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6248400" cy="1169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709806735"/>
              </p:ext>
            </p:extLst>
          </p:nvPr>
        </p:nvGraphicFramePr>
        <p:xfrm>
          <a:off x="381000" y="4038600"/>
          <a:ext cx="7699375" cy="1143000"/>
        </p:xfrm>
        <a:graphic>
          <a:graphicData uri="http://schemas.openxmlformats.org/presentationml/2006/ole">
            <mc:AlternateContent xmlns:mc="http://schemas.openxmlformats.org/markup-compatibility/2006">
              <mc:Choice xmlns:v="urn:schemas-microsoft-com:vml" Requires="v">
                <p:oleObj spid="_x0000_s20621" name="Equation" r:id="rId6" imgW="3251160" imgH="482400" progId="Equation.3">
                  <p:embed/>
                </p:oleObj>
              </mc:Choice>
              <mc:Fallback>
                <p:oleObj name="Equation" r:id="rId6" imgW="3251160" imgH="482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038600"/>
                        <a:ext cx="76993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4"/>
          <p:cNvGraphicFramePr>
            <a:graphicFrameLocks noChangeAspect="1"/>
          </p:cNvGraphicFramePr>
          <p:nvPr/>
        </p:nvGraphicFramePr>
        <p:xfrm>
          <a:off x="131763" y="228600"/>
          <a:ext cx="7458075" cy="2209800"/>
        </p:xfrm>
        <a:graphic>
          <a:graphicData uri="http://schemas.openxmlformats.org/presentationml/2006/ole">
            <mc:AlternateContent xmlns:mc="http://schemas.openxmlformats.org/markup-compatibility/2006">
              <mc:Choice xmlns:v="urn:schemas-microsoft-com:vml" Requires="v">
                <p:oleObj spid="_x0000_s20622" name="Equation" r:id="rId8" imgW="3429000" imgH="1015920" progId="Equation.3">
                  <p:embed/>
                </p:oleObj>
              </mc:Choice>
              <mc:Fallback>
                <p:oleObj name="Equation" r:id="rId8" imgW="3429000" imgH="101592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763" y="228600"/>
                        <a:ext cx="7458075"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10</a:t>
            </a:fld>
            <a:endParaRPr lang="en-US"/>
          </a:p>
        </p:txBody>
      </p:sp>
      <p:sp>
        <p:nvSpPr>
          <p:cNvPr id="3" name="Rectangle 2"/>
          <p:cNvSpPr/>
          <p:nvPr/>
        </p:nvSpPr>
        <p:spPr>
          <a:xfrm>
            <a:off x="22122" y="5652237"/>
            <a:ext cx="9139084" cy="1077218"/>
          </a:xfrm>
          <a:prstGeom prst="rect">
            <a:avLst/>
          </a:prstGeom>
        </p:spPr>
        <p:txBody>
          <a:bodyPr wrap="square">
            <a:spAutoFit/>
          </a:bodyPr>
          <a:lstStyle/>
          <a:p>
            <a:pPr algn="just">
              <a:buNone/>
            </a:pPr>
            <a:r>
              <a:rPr lang="en-US" sz="3200" dirty="0">
                <a:latin typeface="Times New Roman" pitchFamily="18" charset="0"/>
                <a:cs typeface="Times New Roman" pitchFamily="18" charset="0"/>
              </a:rPr>
              <a:t>Values of T</a:t>
            </a:r>
            <a:r>
              <a:rPr lang="en-US" sz="3200" baseline="-25000" dirty="0">
                <a:latin typeface="Times New Roman" pitchFamily="18" charset="0"/>
                <a:cs typeface="Times New Roman" pitchFamily="18" charset="0"/>
              </a:rPr>
              <a:t>o</a:t>
            </a:r>
            <a:r>
              <a:rPr lang="en-US" sz="3200" dirty="0">
                <a:latin typeface="Times New Roman" pitchFamily="18" charset="0"/>
                <a:cs typeface="Times New Roman" pitchFamily="18" charset="0"/>
              </a:rPr>
              <a:t> and P</a:t>
            </a:r>
            <a:r>
              <a:rPr lang="en-US" sz="3200" baseline="-25000" dirty="0">
                <a:latin typeface="Times New Roman" pitchFamily="18" charset="0"/>
                <a:cs typeface="Times New Roman" pitchFamily="18" charset="0"/>
              </a:rPr>
              <a:t>o</a:t>
            </a:r>
            <a:r>
              <a:rPr lang="en-US" sz="3200" dirty="0">
                <a:latin typeface="Times New Roman" pitchFamily="18" charset="0"/>
                <a:cs typeface="Times New Roman" pitchFamily="18" charset="0"/>
              </a:rPr>
              <a:t> are usually taken as 25</a:t>
            </a:r>
            <a:r>
              <a:rPr lang="en-US" sz="3200" baseline="30000" dirty="0">
                <a:latin typeface="Times New Roman" pitchFamily="18" charset="0"/>
                <a:cs typeface="Times New Roman" pitchFamily="18" charset="0"/>
              </a:rPr>
              <a:t>o</a:t>
            </a:r>
            <a:r>
              <a:rPr lang="en-US" sz="3200" dirty="0">
                <a:latin typeface="Times New Roman" pitchFamily="18" charset="0"/>
                <a:cs typeface="Times New Roman" pitchFamily="18" charset="0"/>
              </a:rPr>
              <a:t>C and 1 </a:t>
            </a:r>
            <a:r>
              <a:rPr lang="en-US" sz="3200" dirty="0" err="1">
                <a:latin typeface="Times New Roman" pitchFamily="18" charset="0"/>
                <a:cs typeface="Times New Roman" pitchFamily="18" charset="0"/>
              </a:rPr>
              <a:t>atm</a:t>
            </a:r>
            <a:r>
              <a:rPr lang="en-US" sz="3200" dirty="0">
                <a:latin typeface="Times New Roman" pitchFamily="18" charset="0"/>
                <a:cs typeface="Times New Roman" pitchFamily="18" charset="0"/>
              </a:rPr>
              <a:t> respectively.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b="1" dirty="0" smtClean="0">
                <a:solidFill>
                  <a:srgbClr val="FF0000"/>
                </a:solidFill>
                <a:latin typeface="Times New Roman" pitchFamily="18" charset="0"/>
                <a:cs typeface="Times New Roman" pitchFamily="18" charset="0"/>
              </a:rPr>
              <a:t>3.1.2  Availability or Exergy</a:t>
            </a:r>
          </a:p>
          <a:p>
            <a:pPr marL="0" indent="0" algn="just">
              <a:buNone/>
            </a:pPr>
            <a:r>
              <a:rPr lang="en-US" dirty="0" smtClean="0">
                <a:latin typeface="Times New Roman" pitchFamily="18" charset="0"/>
                <a:cs typeface="Times New Roman" pitchFamily="18" charset="0"/>
              </a:rPr>
              <a:t>When a system undergoes a process and its final state is in equilibrium with the surrounding then it is said to be in a dead state. </a:t>
            </a:r>
          </a:p>
          <a:p>
            <a:pPr marL="0" indent="0" algn="just">
              <a:buNone/>
            </a:pPr>
            <a:r>
              <a:rPr lang="en-US" dirty="0" smtClean="0">
                <a:latin typeface="Times New Roman" pitchFamily="18" charset="0"/>
                <a:cs typeface="Times New Roman" pitchFamily="18" charset="0"/>
              </a:rPr>
              <a:t> It will not have any potential to produce any more work. Such a process leads to the maximum possible reversible work associated with a system at a given state.  </a:t>
            </a:r>
          </a:p>
          <a:p>
            <a:pPr marL="0" indent="0" algn="just">
              <a:buNone/>
            </a:pPr>
            <a:r>
              <a:rPr lang="en-US" dirty="0" smtClean="0">
                <a:latin typeface="Times New Roman" pitchFamily="18" charset="0"/>
                <a:cs typeface="Times New Roman" pitchFamily="18" charset="0"/>
              </a:rPr>
              <a:t>The dead state will be indicated by P</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also zero velocity and zero elevation.  This equilibrium is the so-called </a:t>
            </a:r>
            <a:r>
              <a:rPr lang="en-US" b="1" i="1" dirty="0" smtClean="0">
                <a:latin typeface="Times New Roman" pitchFamily="18" charset="0"/>
                <a:cs typeface="Times New Roman" pitchFamily="18" charset="0"/>
              </a:rPr>
              <a:t>thermo-mechanical equilibrium</a:t>
            </a:r>
            <a:r>
              <a:rPr lang="en-US" dirty="0" smtClean="0">
                <a:latin typeface="Times New Roman" pitchFamily="18" charset="0"/>
                <a:cs typeface="Times New Roman" pitchFamily="18" charset="0"/>
              </a:rPr>
              <a:t> and characterized as a </a:t>
            </a:r>
            <a:r>
              <a:rPr lang="en-US" b="1" i="1" dirty="0" smtClean="0">
                <a:latin typeface="Times New Roman" pitchFamily="18" charset="0"/>
                <a:cs typeface="Times New Roman" pitchFamily="18" charset="0"/>
              </a:rPr>
              <a:t>restricted dead state</a:t>
            </a:r>
            <a:r>
              <a:rPr lang="en-US" dirty="0" smtClean="0">
                <a:latin typeface="Times New Roman" pitchFamily="18" charset="0"/>
                <a:cs typeface="Times New Roman" pitchFamily="18" charset="0"/>
              </a:rPr>
              <a:t>.  Complete equilibrium will include chemical equilibrium too.  Definition of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will follow shortly.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a:solidFill>
                  <a:srgbClr val="FF0000"/>
                </a:solidFill>
                <a:latin typeface="Times New Roman" pitchFamily="18" charset="0"/>
                <a:cs typeface="Times New Roman" pitchFamily="18" charset="0"/>
              </a:rPr>
              <a:t>3.1.3  Irreversibility</a:t>
            </a:r>
          </a:p>
          <a:p>
            <a:pPr marL="0" indent="0">
              <a:buNone/>
            </a:pPr>
            <a:r>
              <a:rPr lang="en-US" dirty="0" smtClean="0">
                <a:latin typeface="Times New Roman" pitchFamily="18" charset="0"/>
                <a:cs typeface="Times New Roman" pitchFamily="18" charset="0"/>
              </a:rPr>
              <a:t>This is the difference between the reversible work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and work (W’,W)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Volume change                              Rigid control                               Irreversibility</a:t>
            </a:r>
          </a:p>
          <a:p>
            <a:pPr>
              <a:buNone/>
            </a:pPr>
            <a:r>
              <a:rPr lang="en-US" sz="2000" dirty="0" smtClean="0">
                <a:latin typeface="Times New Roman" pitchFamily="18" charset="0"/>
                <a:cs typeface="Times New Roman" pitchFamily="18" charset="0"/>
              </a:rPr>
              <a:t>of </a:t>
            </a:r>
            <a:r>
              <a:rPr lang="en-US" sz="2000" dirty="0" err="1" smtClean="0">
                <a:latin typeface="Times New Roman" pitchFamily="18" charset="0"/>
                <a:cs typeface="Times New Roman" pitchFamily="18" charset="0"/>
              </a:rPr>
              <a:t>cv</a:t>
            </a:r>
            <a:r>
              <a:rPr lang="en-US" sz="2000" dirty="0" smtClean="0">
                <a:latin typeface="Times New Roman" pitchFamily="18" charset="0"/>
                <a:cs typeface="Times New Roman" pitchFamily="18" charset="0"/>
              </a:rPr>
              <a:t> considered                            surface</a:t>
            </a:r>
          </a:p>
          <a:p>
            <a:pPr>
              <a:buNone/>
            </a:pPr>
            <a:endParaRPr lang="en-US" sz="2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Usually control surfaces are rigid </a:t>
            </a:r>
            <a:r>
              <a:rPr lang="en-US" sz="2000"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and hence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Irreversibility designated by I is given by</a:t>
            </a:r>
          </a:p>
          <a:p>
            <a:pPr>
              <a:buNone/>
            </a:pPr>
            <a:endParaRPr lang="en-US"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1828800"/>
          <a:ext cx="8953500" cy="762000"/>
        </p:xfrm>
        <a:graphic>
          <a:graphicData uri="http://schemas.openxmlformats.org/presentationml/2006/ole">
            <mc:AlternateContent xmlns:mc="http://schemas.openxmlformats.org/markup-compatibility/2006">
              <mc:Choice xmlns:v="urn:schemas-microsoft-com:vml" Requires="v">
                <p:oleObj spid="_x0000_s21690" name="Equation" r:id="rId4" imgW="2984400" imgH="253800" progId="Equation.3">
                  <p:embed/>
                </p:oleObj>
              </mc:Choice>
              <mc:Fallback>
                <p:oleObj name="Equation" r:id="rId4" imgW="298440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8953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638800" y="3657600"/>
          <a:ext cx="1114425" cy="457200"/>
        </p:xfrm>
        <a:graphic>
          <a:graphicData uri="http://schemas.openxmlformats.org/presentationml/2006/ole">
            <mc:AlternateContent xmlns:mc="http://schemas.openxmlformats.org/markup-compatibility/2006">
              <mc:Choice xmlns:v="urn:schemas-microsoft-com:vml" Requires="v">
                <p:oleObj spid="_x0000_s21691" name="Equation" r:id="rId6" imgW="495000" imgH="203040" progId="Equation.3">
                  <p:embed/>
                </p:oleObj>
              </mc:Choice>
              <mc:Fallback>
                <p:oleObj name="Equation" r:id="rId6" imgW="49500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657600"/>
                        <a:ext cx="1114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4114800"/>
          <a:ext cx="4948238" cy="891614"/>
        </p:xfrm>
        <a:graphic>
          <a:graphicData uri="http://schemas.openxmlformats.org/presentationml/2006/ole">
            <mc:AlternateContent xmlns:mc="http://schemas.openxmlformats.org/markup-compatibility/2006">
              <mc:Choice xmlns:v="urn:schemas-microsoft-com:vml" Requires="v">
                <p:oleObj spid="_x0000_s21692" name="Equation" r:id="rId8" imgW="1409400" imgH="253800" progId="Equation.3">
                  <p:embed/>
                </p:oleObj>
              </mc:Choice>
              <mc:Fallback>
                <p:oleObj name="Equation" r:id="rId8" imgW="1409400" imgH="253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114800"/>
                        <a:ext cx="4948238" cy="891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28600" y="5715000"/>
          <a:ext cx="5334000" cy="978716"/>
        </p:xfrm>
        <a:graphic>
          <a:graphicData uri="http://schemas.openxmlformats.org/presentationml/2006/ole">
            <mc:AlternateContent xmlns:mc="http://schemas.openxmlformats.org/markup-compatibility/2006">
              <mc:Choice xmlns:v="urn:schemas-microsoft-com:vml" Requires="v">
                <p:oleObj spid="_x0000_s21693" name="Equation" r:id="rId10" imgW="1384200" imgH="253800" progId="Equation.3">
                  <p:embed/>
                </p:oleObj>
              </mc:Choice>
              <mc:Fallback>
                <p:oleObj name="Equation" r:id="rId10" imgW="1384200" imgH="2538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5715000"/>
                        <a:ext cx="5334000" cy="978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F536C3FF-FFD6-479B-BB1C-95D3D723F31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Irreversibility represents destruction of work potential and is proportional to the rate of entropy generation.  </a:t>
            </a:r>
          </a:p>
          <a:p>
            <a:pPr marL="0" indent="0" algn="just">
              <a:buNone/>
            </a:pPr>
            <a:r>
              <a:rPr lang="en-US" dirty="0" smtClean="0">
                <a:latin typeface="Times New Roman" pitchFamily="18" charset="0"/>
                <a:cs typeface="Times New Roman" pitchFamily="18" charset="0"/>
              </a:rPr>
              <a:t>In some texts irreversibility is designated as lost work and the above equation is historically known as </a:t>
            </a:r>
            <a:r>
              <a:rPr lang="en-US" dirty="0" err="1" smtClean="0">
                <a:solidFill>
                  <a:srgbClr val="FF0000"/>
                </a:solidFill>
                <a:latin typeface="Times New Roman" pitchFamily="18" charset="0"/>
                <a:cs typeface="Times New Roman" pitchFamily="18" charset="0"/>
              </a:rPr>
              <a:t>Guoy-Stodola</a:t>
            </a:r>
            <a:r>
              <a:rPr lang="en-US" dirty="0" smtClean="0">
                <a:solidFill>
                  <a:srgbClr val="FF0000"/>
                </a:solidFill>
                <a:latin typeface="Times New Roman" pitchFamily="18" charset="0"/>
                <a:cs typeface="Times New Roman" pitchFamily="18" charset="0"/>
              </a:rPr>
              <a:t> theorem.</a:t>
            </a:r>
          </a:p>
          <a:p>
            <a:pPr marL="0" indent="0" algn="just">
              <a:buNone/>
            </a:pPr>
            <a:r>
              <a:rPr lang="en-US" dirty="0" smtClean="0">
                <a:latin typeface="Times New Roman" pitchFamily="18" charset="0"/>
                <a:cs typeface="Times New Roman" pitchFamily="18" charset="0"/>
              </a:rPr>
              <a:t>For a closed system</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cm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 W’ =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 W =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gen,cm</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0</a:t>
            </a:r>
          </a:p>
          <a:p>
            <a:pPr marL="0" indent="0" algn="just">
              <a:buNone/>
            </a:pPr>
            <a:endParaRPr lang="en-US" baseline="-25000"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If we include the external irreversibility for the </a:t>
            </a:r>
            <a:r>
              <a:rPr lang="en-US" dirty="0" err="1" smtClean="0">
                <a:latin typeface="Times New Roman" pitchFamily="18" charset="0"/>
                <a:cs typeface="Times New Roman" pitchFamily="18" charset="0"/>
              </a:rPr>
              <a:t>cv</a:t>
            </a:r>
            <a:r>
              <a:rPr lang="en-US" dirty="0" smtClean="0">
                <a:latin typeface="Times New Roman" pitchFamily="18" charset="0"/>
                <a:cs typeface="Times New Roman" pitchFamily="18" charset="0"/>
              </a:rPr>
              <a:t>, then the equation will take the form</a:t>
            </a:r>
          </a:p>
          <a:p>
            <a:pPr marL="0" indent="0" algn="just">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5334000"/>
          <a:ext cx="8724900" cy="762000"/>
        </p:xfrm>
        <a:graphic>
          <a:graphicData uri="http://schemas.openxmlformats.org/presentationml/2006/ole">
            <mc:AlternateContent xmlns:mc="http://schemas.openxmlformats.org/markup-compatibility/2006">
              <mc:Choice xmlns:v="urn:schemas-microsoft-com:vml" Requires="v">
                <p:oleObj spid="_x0000_s22576" name="Equation" r:id="rId4" imgW="2908080" imgH="253800" progId="Equation.3">
                  <p:embed/>
                </p:oleObj>
              </mc:Choice>
              <mc:Fallback>
                <p:oleObj name="Equation" r:id="rId4" imgW="290808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0"/>
                        <a:ext cx="87249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8738" indent="-58738" algn="just">
              <a:buNone/>
            </a:pPr>
            <a:r>
              <a:rPr lang="en-US" dirty="0" smtClean="0">
                <a:latin typeface="Times New Roman" pitchFamily="18" charset="0"/>
                <a:cs typeface="Times New Roman" pitchFamily="18" charset="0"/>
              </a:rPr>
              <a:t>How effectively the process is proceeding is defined in terms of first law efficiency based on how well the energy is used.  Some times a portion of this energy may not at all be possible to change it into useful work.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or </a:t>
            </a:r>
            <a:r>
              <a:rPr lang="en-US" dirty="0" err="1" smtClean="0">
                <a:latin typeface="Times New Roman" pitchFamily="18" charset="0"/>
                <a:cs typeface="Times New Roman" pitchFamily="18" charset="0"/>
              </a:rPr>
              <a:t>exergetic</a:t>
            </a:r>
            <a:r>
              <a:rPr lang="en-US" dirty="0" smtClean="0">
                <a:latin typeface="Times New Roman" pitchFamily="18" charset="0"/>
                <a:cs typeface="Times New Roman" pitchFamily="18" charset="0"/>
              </a:rPr>
              <a:t> efficiency excludes this part and considers the performance based on what is available to be changed into useful work. </a:t>
            </a:r>
          </a:p>
          <a:p>
            <a:pPr marL="58738" indent="-58738" algn="just">
              <a:buNone/>
            </a:pPr>
            <a:endParaRPr lang="en-US" dirty="0" smtClean="0">
              <a:latin typeface="Times New Roman" pitchFamily="18" charset="0"/>
              <a:cs typeface="Times New Roman" pitchFamily="18" charset="0"/>
            </a:endParaRPr>
          </a:p>
          <a:p>
            <a:pPr marL="58738" indent="-58738" algn="just">
              <a:buNone/>
            </a:pPr>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efficiency – conservation principle applied on equipment and cycles</a:t>
            </a:r>
          </a:p>
          <a:p>
            <a:pPr marL="58738" indent="-58738" algn="just">
              <a:buNone/>
            </a:pPr>
            <a:r>
              <a:rPr lang="en-US"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efficiency-based on non-conserved properties-</a:t>
            </a:r>
          </a:p>
          <a:p>
            <a:pPr marL="58738" indent="-58738" algn="just">
              <a:buNone/>
            </a:pPr>
            <a:r>
              <a:rPr lang="en-US" dirty="0" smtClean="0">
                <a:latin typeface="Times New Roman" pitchFamily="18" charset="0"/>
                <a:cs typeface="Times New Roman" pitchFamily="18" charset="0"/>
              </a:rPr>
              <a:t>Entropy and availability- effects are </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a:t>
            </a:r>
            <a:r>
              <a:rPr lang="en-US" dirty="0" smtClean="0">
                <a:latin typeface="Times New Roman" pitchFamily="18" charset="0"/>
                <a:cs typeface="Times New Roman" pitchFamily="18" charset="0"/>
              </a:rPr>
              <a:t> and I, respectively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Based on this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is defined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can also be written as a rate equation. Outputs and inputs of availabilities will depend on defining the desired output  and input.</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685800"/>
          <a:ext cx="8731250" cy="3511550"/>
        </p:xfrm>
        <a:graphic>
          <a:graphicData uri="http://schemas.openxmlformats.org/presentationml/2006/ole">
            <mc:AlternateContent xmlns:mc="http://schemas.openxmlformats.org/markup-compatibility/2006">
              <mc:Choice xmlns:v="urn:schemas-microsoft-com:vml" Requires="v">
                <p:oleObj spid="_x0000_s24624" name="Equation" r:id="rId4" imgW="2145960" imgH="863280" progId="Equation.3">
                  <p:embed/>
                </p:oleObj>
              </mc:Choice>
              <mc:Fallback>
                <p:oleObj name="Equation" r:id="rId4" imgW="214596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85800"/>
                        <a:ext cx="8731250"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just">
              <a:buNone/>
            </a:pPr>
            <a:r>
              <a:rPr lang="en-US" b="1" dirty="0" smtClean="0">
                <a:solidFill>
                  <a:srgbClr val="FF0000"/>
                </a:solidFill>
                <a:latin typeface="Times New Roman" pitchFamily="18" charset="0"/>
                <a:cs typeface="Times New Roman" pitchFamily="18" charset="0"/>
              </a:rPr>
              <a:t>3.2   AVAILABILITY TRANSFER WITH HEAT TRANSFER</a:t>
            </a:r>
          </a:p>
          <a:p>
            <a:pPr marL="0" indent="0" algn="just">
              <a:buNone/>
            </a:pPr>
            <a:r>
              <a:rPr lang="en-US" dirty="0" smtClean="0">
                <a:latin typeface="Times New Roman" pitchFamily="18" charset="0"/>
                <a:cs typeface="Times New Roman" pitchFamily="18" charset="0"/>
              </a:rPr>
              <a:t>For heat transfer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across a system boundary at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associated was entropy transfer of magnitude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Associated is also availability transfer with heat transfer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across a temperature difference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  This is the maximum work or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which is the Carnot heat engine work given by</a:t>
            </a:r>
          </a:p>
          <a:p>
            <a:pPr marL="0" indent="0" algn="just">
              <a:buNone/>
            </a:pPr>
            <a:r>
              <a:rPr lang="en-US" dirty="0" smtClean="0">
                <a:latin typeface="Times New Roman" pitchFamily="18" charset="0"/>
                <a:cs typeface="Times New Roman" pitchFamily="18" charset="0"/>
              </a:rPr>
              <a:t> </a:t>
            </a:r>
          </a:p>
          <a:p>
            <a:pPr marL="0" indent="0" algn="just">
              <a:buNone/>
            </a:pPr>
            <a:endParaRPr lang="en-US" baseline="-25000" dirty="0" smtClean="0">
              <a:latin typeface="Times New Roman" pitchFamily="18" charset="0"/>
              <a:cs typeface="Times New Roman" pitchFamily="18" charset="0"/>
            </a:endParaRPr>
          </a:p>
          <a:p>
            <a:pPr marL="0" indent="0" algn="just">
              <a:buNone/>
            </a:pPr>
            <a:endParaRPr lang="en-US" baseline="-25000" dirty="0" smtClean="0">
              <a:latin typeface="Times New Roman" pitchFamily="18" charset="0"/>
              <a:cs typeface="Times New Roman" pitchFamily="18" charset="0"/>
            </a:endParaRPr>
          </a:p>
          <a:p>
            <a:pPr marL="0" indent="0" algn="just">
              <a:buNone/>
            </a:pPr>
            <a:endParaRPr lang="en-US" baseline="-25000" dirty="0" smtClean="0">
              <a:latin typeface="Times New Roman" pitchFamily="18" charset="0"/>
              <a:cs typeface="Times New Roman" pitchFamily="18" charset="0"/>
            </a:endParaRPr>
          </a:p>
          <a:p>
            <a:pPr marL="0" indent="0" algn="just">
              <a:buNone/>
            </a:pPr>
            <a:r>
              <a:rPr lang="el-GR" dirty="0" smtClean="0">
                <a:latin typeface="Times New Roman" pitchFamily="18" charset="0"/>
                <a:cs typeface="Times New Roman" pitchFamily="18" charset="0"/>
              </a:rPr>
              <a:t>Φ</a:t>
            </a:r>
            <a:r>
              <a:rPr lang="en-US" baseline="-25000" dirty="0" err="1" smtClean="0">
                <a:latin typeface="Times New Roman" pitchFamily="18" charset="0"/>
                <a:cs typeface="Times New Roman" pitchFamily="18" charset="0"/>
              </a:rPr>
              <a:t>Q,i</a:t>
            </a:r>
            <a:r>
              <a:rPr lang="en-US" dirty="0" smtClean="0">
                <a:latin typeface="Times New Roman" pitchFamily="18" charset="0"/>
                <a:cs typeface="Times New Roman" pitchFamily="18" charset="0"/>
              </a:rPr>
              <a:t> defines the availability transfer associated with heat transfer for cm or a cycle at a particular boundary surface.</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3886200"/>
          <a:ext cx="4396509" cy="1219200"/>
        </p:xfrm>
        <a:graphic>
          <a:graphicData uri="http://schemas.openxmlformats.org/presentationml/2006/ole">
            <mc:AlternateContent xmlns:mc="http://schemas.openxmlformats.org/markup-compatibility/2006">
              <mc:Choice xmlns:v="urn:schemas-microsoft-com:vml" Requires="v">
                <p:oleObj spid="_x0000_s25648" name="Equation" r:id="rId4" imgW="1511280" imgH="419040" progId="Equation.3">
                  <p:embed/>
                </p:oleObj>
              </mc:Choice>
              <mc:Fallback>
                <p:oleObj name="Equation" r:id="rId4" imgW="151128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4396509"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For the total availability transfer the summation on the surface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above can also be written as a rate equation.</a:t>
            </a:r>
          </a:p>
          <a:p>
            <a:pPr marL="0" indent="0" algn="just">
              <a:buNone/>
            </a:pPr>
            <a:r>
              <a:rPr lang="en-US" dirty="0" smtClean="0">
                <a:latin typeface="Times New Roman" pitchFamily="18" charset="0"/>
                <a:cs typeface="Times New Roman" pitchFamily="18" charset="0"/>
              </a:rPr>
              <a:t>For availability transfer to or from a thermal reservoir at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R</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9" y="1066800"/>
          <a:ext cx="4167051" cy="1676400"/>
        </p:xfrm>
        <a:graphic>
          <a:graphicData uri="http://schemas.openxmlformats.org/presentationml/2006/ole">
            <mc:AlternateContent xmlns:mc="http://schemas.openxmlformats.org/markup-compatibility/2006">
              <mc:Choice xmlns:v="urn:schemas-microsoft-com:vml" Requires="v">
                <p:oleObj spid="_x0000_s26718" name="Equation" r:id="rId4" imgW="1104840" imgH="444240" progId="Equation.3">
                  <p:embed/>
                </p:oleObj>
              </mc:Choice>
              <mc:Fallback>
                <p:oleObj name="Equation" r:id="rId4" imgW="110484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1066800"/>
                        <a:ext cx="4167051"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99704489"/>
              </p:ext>
            </p:extLst>
          </p:nvPr>
        </p:nvGraphicFramePr>
        <p:xfrm>
          <a:off x="1447800" y="4572000"/>
          <a:ext cx="3729182" cy="1447800"/>
        </p:xfrm>
        <a:graphic>
          <a:graphicData uri="http://schemas.openxmlformats.org/presentationml/2006/ole">
            <mc:AlternateContent xmlns:mc="http://schemas.openxmlformats.org/markup-compatibility/2006">
              <mc:Choice xmlns:v="urn:schemas-microsoft-com:vml" Requires="v">
                <p:oleObj spid="_x0000_s26719" name="Equation" r:id="rId6" imgW="1079280" imgH="419040" progId="Equation.3">
                  <p:embed/>
                </p:oleObj>
              </mc:Choice>
              <mc:Fallback>
                <p:oleObj name="Equation" r:id="rId6" imgW="107928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572000"/>
                        <a:ext cx="3729182"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j reservoirs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can also be written as a rate equation.</a:t>
            </a:r>
          </a:p>
          <a:p>
            <a:pPr>
              <a:buNone/>
            </a:pPr>
            <a:r>
              <a:rPr lang="en-US" dirty="0" smtClean="0">
                <a:latin typeface="Times New Roman" pitchFamily="18" charset="0"/>
                <a:cs typeface="Times New Roman" pitchFamily="18" charset="0"/>
              </a:rPr>
              <a:t>The above equations show:</a:t>
            </a:r>
          </a:p>
          <a:p>
            <a:r>
              <a:rPr lang="en-US" dirty="0" smtClean="0">
                <a:latin typeface="Times New Roman" pitchFamily="18" charset="0"/>
                <a:cs typeface="Times New Roman" pitchFamily="18" charset="0"/>
              </a:rPr>
              <a:t>For system temperature greater than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system gains availability when heat is added or vice versa.</a:t>
            </a:r>
          </a:p>
          <a:p>
            <a:r>
              <a:rPr lang="en-US" dirty="0" smtClean="0">
                <a:latin typeface="Times New Roman" pitchFamily="18" charset="0"/>
                <a:cs typeface="Times New Roman" pitchFamily="18" charset="0"/>
              </a:rPr>
              <a:t>For system temperature less than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system loses availability with heat gain and vice versa.</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51720244"/>
              </p:ext>
            </p:extLst>
          </p:nvPr>
        </p:nvGraphicFramePr>
        <p:xfrm>
          <a:off x="152400" y="304800"/>
          <a:ext cx="5745162" cy="1946275"/>
        </p:xfrm>
        <a:graphic>
          <a:graphicData uri="http://schemas.openxmlformats.org/presentationml/2006/ole">
            <mc:AlternateContent xmlns:mc="http://schemas.openxmlformats.org/markup-compatibility/2006">
              <mc:Choice xmlns:v="urn:schemas-microsoft-com:vml" Requires="v">
                <p:oleObj spid="_x0000_s27696" name="Equation" r:id="rId4" imgW="1498320" imgH="507960" progId="Equation.3">
                  <p:embed/>
                </p:oleObj>
              </mc:Choice>
              <mc:Fallback>
                <p:oleObj name="Equation" r:id="rId4" imgW="1498320" imgH="507960" progId="Equation.3">
                  <p:embed/>
                  <p:pic>
                    <p:nvPicPr>
                      <p:cNvPr id="0" name="Picture 2"/>
                      <p:cNvPicPr>
                        <a:picLocks noChangeAspect="1" noChangeArrowheads="1"/>
                      </p:cNvPicPr>
                      <p:nvPr/>
                    </p:nvPicPr>
                    <p:blipFill>
                      <a:blip r:embed="rId5"/>
                      <a:srcRect/>
                      <a:stretch>
                        <a:fillRect/>
                      </a:stretch>
                    </p:blipFill>
                    <p:spPr bwMode="auto">
                      <a:xfrm>
                        <a:off x="152400" y="304800"/>
                        <a:ext cx="5745162" cy="194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The irreversibility I</a:t>
            </a:r>
            <a:r>
              <a:rPr lang="en-US" baseline="-25000"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of a heat transfer process can be determined from the SSSF equation without mass flow or work interactions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summation shows the availability transfers (in and out) in the heat transfer space.  For heat transfer from source reservoir at 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and sink reservoir at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through a heat transfer space </a:t>
            </a:r>
            <a:r>
              <a:rPr lang="en-US" dirty="0" smtClean="0">
                <a:latin typeface="Times New Roman" pitchFamily="18" charset="0"/>
                <a:cs typeface="Times New Roman" pitchFamily="18" charset="0"/>
                <a:hlinkClick r:id="rId4" action="ppaction://hlinksldjump"/>
              </a:rPr>
              <a:t>(</a:t>
            </a:r>
            <a:r>
              <a:rPr lang="en-US" b="1" dirty="0" smtClean="0">
                <a:latin typeface="Times New Roman" pitchFamily="18" charset="0"/>
                <a:cs typeface="Times New Roman" pitchFamily="18" charset="0"/>
                <a:hlinkClick r:id="rId4" action="ppaction://hlinksldjump"/>
              </a:rPr>
              <a:t>Fig 3.2</a:t>
            </a:r>
            <a:r>
              <a:rPr lang="en-US" dirty="0" smtClean="0">
                <a:latin typeface="Times New Roman" pitchFamily="18" charset="0"/>
                <a:cs typeface="Times New Roman" pitchFamily="18" charset="0"/>
                <a:hlinkClick r:id="rId4" action="ppaction://hlinksldjump"/>
              </a:rPr>
              <a:t>)</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09599" y="1600200"/>
          <a:ext cx="4379495" cy="990600"/>
        </p:xfrm>
        <a:graphic>
          <a:graphicData uri="http://schemas.openxmlformats.org/presentationml/2006/ole">
            <mc:AlternateContent xmlns:mc="http://schemas.openxmlformats.org/markup-compatibility/2006">
              <mc:Choice xmlns:v="urn:schemas-microsoft-com:vml" Requires="v">
                <p:oleObj spid="_x0000_s28768" name="Equation" r:id="rId5" imgW="1066680" imgH="241200" progId="Equation.3">
                  <p:embed/>
                </p:oleObj>
              </mc:Choice>
              <mc:Fallback>
                <p:oleObj name="Equation" r:id="rId5" imgW="106668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1600200"/>
                        <a:ext cx="437949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85800" y="5105400"/>
          <a:ext cx="6903098" cy="1752600"/>
        </p:xfrm>
        <a:graphic>
          <a:graphicData uri="http://schemas.openxmlformats.org/presentationml/2006/ole">
            <mc:AlternateContent xmlns:mc="http://schemas.openxmlformats.org/markup-compatibility/2006">
              <mc:Choice xmlns:v="urn:schemas-microsoft-com:vml" Requires="v">
                <p:oleObj spid="_x0000_s28769" name="Equation" r:id="rId7" imgW="2450880" imgH="622080" progId="Equation.3">
                  <p:embed/>
                </p:oleObj>
              </mc:Choice>
              <mc:Fallback>
                <p:oleObj name="Equation" r:id="rId7" imgW="2450880" imgH="6220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105400"/>
                        <a:ext cx="6903098"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pPr algn="ctr">
              <a:buNone/>
            </a:pPr>
            <a:endParaRPr lang="en-US" sz="16000" b="1" dirty="0" smtClean="0">
              <a:latin typeface="Times New Roman" pitchFamily="18" charset="0"/>
              <a:cs typeface="Times New Roman" pitchFamily="18" charset="0"/>
            </a:endParaRPr>
          </a:p>
          <a:p>
            <a:pPr algn="ctr">
              <a:buNone/>
            </a:pPr>
            <a:r>
              <a:rPr lang="en-US" sz="16000" b="1" dirty="0" smtClean="0">
                <a:solidFill>
                  <a:srgbClr val="FF0000"/>
                </a:solidFill>
                <a:latin typeface="Times New Roman" pitchFamily="18" charset="0"/>
                <a:cs typeface="Times New Roman" pitchFamily="18" charset="0"/>
              </a:rPr>
              <a:t>AVAILABILITY ANALYSIS</a:t>
            </a:r>
            <a:endParaRPr lang="en-US" sz="12800" b="1" i="1" dirty="0" smtClean="0">
              <a:solidFill>
                <a:srgbClr val="FF0000"/>
              </a:solidFill>
              <a:latin typeface="Times New Roman" pitchFamily="18" charset="0"/>
              <a:cs typeface="Times New Roman" pitchFamily="18" charset="0"/>
            </a:endParaRPr>
          </a:p>
          <a:p>
            <a:pPr>
              <a:buNone/>
            </a:pPr>
            <a:endParaRPr lang="en-US" sz="12800" b="1" i="1" dirty="0" smtClean="0">
              <a:latin typeface="Times New Roman" pitchFamily="18" charset="0"/>
              <a:cs typeface="Times New Roman" pitchFamily="18" charset="0"/>
            </a:endParaRPr>
          </a:p>
          <a:p>
            <a:pPr marL="0" indent="0" algn="just">
              <a:buNone/>
            </a:pPr>
            <a:r>
              <a:rPr lang="en-US" sz="12800" b="1" i="1" dirty="0" smtClean="0">
                <a:solidFill>
                  <a:srgbClr val="0070C0"/>
                </a:solidFill>
                <a:latin typeface="Times New Roman" pitchFamily="18" charset="0"/>
                <a:cs typeface="Times New Roman" pitchFamily="18" charset="0"/>
              </a:rPr>
              <a:t>Qualitative aspect of work and heat</a:t>
            </a:r>
            <a:r>
              <a:rPr lang="en-US" sz="12800" dirty="0" smtClean="0">
                <a:solidFill>
                  <a:srgbClr val="0070C0"/>
                </a:solidFill>
                <a:latin typeface="Times New Roman" pitchFamily="18" charset="0"/>
                <a:cs typeface="Times New Roman" pitchFamily="18" charset="0"/>
              </a:rPr>
              <a:t>- </a:t>
            </a:r>
            <a:r>
              <a:rPr lang="en-US" sz="12800" dirty="0" smtClean="0">
                <a:latin typeface="Times New Roman" pitchFamily="18" charset="0"/>
                <a:cs typeface="Times New Roman" pitchFamily="18" charset="0"/>
              </a:rPr>
              <a:t>Work is an expensive and dear commodity, can be efficiently changed into different forms of energy, 100% into heat.  Heat converted into work very inefficiently.</a:t>
            </a:r>
          </a:p>
          <a:p>
            <a:pPr marL="0" indent="0" algn="just">
              <a:buNone/>
            </a:pPr>
            <a:r>
              <a:rPr lang="en-US" sz="12800" dirty="0" smtClean="0">
                <a:solidFill>
                  <a:srgbClr val="FF0000"/>
                </a:solidFill>
                <a:latin typeface="Times New Roman" pitchFamily="18" charset="0"/>
                <a:cs typeface="Times New Roman" pitchFamily="18" charset="0"/>
              </a:rPr>
              <a:t>Quality of energy is the potential of that energy to produce useful work</a:t>
            </a:r>
            <a:r>
              <a:rPr lang="en-US" sz="12800" dirty="0" smtClean="0">
                <a:latin typeface="Times New Roman" pitchFamily="18" charset="0"/>
                <a:cs typeface="Times New Roman" pitchFamily="18" charset="0"/>
              </a:rPr>
              <a:t>, related to work potential which is dependent on the environment.  If in a process the work potential is reduced , then the energy is said to be degraded. </a:t>
            </a:r>
          </a:p>
          <a:p>
            <a:pPr marL="0" indent="0">
              <a:buNone/>
            </a:pPr>
            <a:endParaRPr lang="en-US" sz="12800" dirty="0" smtClean="0">
              <a:latin typeface="Times New Roman" pitchFamily="18" charset="0"/>
              <a:cs typeface="Times New Roman" pitchFamily="18" charset="0"/>
            </a:endParaRPr>
          </a:p>
          <a:p>
            <a:pPr>
              <a:buNone/>
            </a:pPr>
            <a:endParaRPr lang="en-US" sz="128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Fig.3.2  Graphical representation of irreversibility I</a:t>
            </a:r>
            <a:r>
              <a:rPr lang="en-US" baseline="-25000"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7282" name="Picture 2" descr="C:\Documents and Settings\Administrator\Desktop\3.2.bmp"/>
          <p:cNvPicPr>
            <a:picLocks noChangeAspect="1" noChangeArrowheads="1"/>
          </p:cNvPicPr>
          <p:nvPr/>
        </p:nvPicPr>
        <p:blipFill>
          <a:blip r:embed="rId2"/>
          <a:srcRect/>
          <a:stretch>
            <a:fillRect/>
          </a:stretch>
        </p:blipFill>
        <p:spPr bwMode="auto">
          <a:xfrm>
            <a:off x="1066800" y="0"/>
            <a:ext cx="6095999" cy="5750835"/>
          </a:xfrm>
          <a:prstGeom prst="rect">
            <a:avLst/>
          </a:prstGeom>
          <a:noFill/>
        </p:spPr>
      </p:pic>
      <p:sp>
        <p:nvSpPr>
          <p:cNvPr id="5" name="Slide Number Placeholder 4"/>
          <p:cNvSpPr>
            <a:spLocks noGrp="1"/>
          </p:cNvSpPr>
          <p:nvPr>
            <p:ph type="sldNum" sz="quarter" idx="12"/>
          </p:nvPr>
        </p:nvSpPr>
        <p:spPr/>
        <p:txBody>
          <a:bodyPr/>
          <a:lstStyle/>
          <a:p>
            <a:fld id="{F536C3FF-FFD6-479B-BB1C-95D3D723F312}" type="slidenum">
              <a:rPr lang="en-US" smtClean="0"/>
              <a:pPr/>
              <a:t>20</a:t>
            </a:fld>
            <a:endParaRPr lang="en-US"/>
          </a:p>
        </p:txBody>
      </p:sp>
    </p:spTree>
    <p:extLst>
      <p:ext uri="{BB962C8B-B14F-4D97-AF65-F5344CB8AC3E}">
        <p14:creationId xmlns:p14="http://schemas.microsoft.com/office/powerpoint/2010/main" val="495101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pPr marL="0" indent="0" algn="just">
              <a:buNone/>
            </a:pPr>
            <a:r>
              <a:rPr lang="en-US" sz="11200" dirty="0" smtClean="0">
                <a:latin typeface="Times New Roman" pitchFamily="18" charset="0"/>
                <a:cs typeface="Times New Roman" pitchFamily="18" charset="0"/>
              </a:rPr>
              <a:t>For many closed system processes, the boundary temperature is uniform but may vary during the process.</a:t>
            </a:r>
          </a:p>
          <a:p>
            <a:pPr>
              <a:buNone/>
            </a:pPr>
            <a:endParaRPr lang="en-US" sz="8600" dirty="0" smtClean="0">
              <a:latin typeface="Times New Roman" pitchFamily="18" charset="0"/>
              <a:cs typeface="Times New Roman" pitchFamily="18" charset="0"/>
            </a:endParaRPr>
          </a:p>
          <a:p>
            <a:pPr>
              <a:buNone/>
            </a:pPr>
            <a:endParaRPr lang="en-US" sz="86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7000" dirty="0" smtClean="0">
              <a:latin typeface="Times New Roman" pitchFamily="18" charset="0"/>
              <a:cs typeface="Times New Roman" pitchFamily="18" charset="0"/>
            </a:endParaRPr>
          </a:p>
          <a:p>
            <a:pPr>
              <a:buNone/>
            </a:pPr>
            <a:endParaRPr lang="en-US" sz="7000" dirty="0">
              <a:latin typeface="Times New Roman" pitchFamily="18" charset="0"/>
              <a:cs typeface="Times New Roman" pitchFamily="18" charset="0"/>
            </a:endParaRPr>
          </a:p>
          <a:p>
            <a:pPr>
              <a:buNone/>
            </a:pPr>
            <a:endParaRPr lang="en-US" sz="7000" dirty="0" smtClean="0">
              <a:latin typeface="Times New Roman" pitchFamily="18" charset="0"/>
              <a:cs typeface="Times New Roman" pitchFamily="18" charset="0"/>
            </a:endParaRPr>
          </a:p>
          <a:p>
            <a:pPr>
              <a:buNone/>
            </a:pPr>
            <a:endParaRPr lang="en-US" sz="7000" dirty="0">
              <a:latin typeface="Times New Roman" pitchFamily="18" charset="0"/>
              <a:cs typeface="Times New Roman" pitchFamily="18" charset="0"/>
            </a:endParaRPr>
          </a:p>
          <a:p>
            <a:pPr>
              <a:buNone/>
            </a:pPr>
            <a:endParaRPr lang="en-US" sz="7000" dirty="0" smtClean="0">
              <a:latin typeface="Times New Roman" pitchFamily="18" charset="0"/>
              <a:cs typeface="Times New Roman" pitchFamily="18" charset="0"/>
            </a:endParaRPr>
          </a:p>
          <a:p>
            <a:pPr>
              <a:buNone/>
            </a:pPr>
            <a:endParaRPr lang="en-US" sz="7000" dirty="0">
              <a:latin typeface="Times New Roman" pitchFamily="18" charset="0"/>
              <a:cs typeface="Times New Roman" pitchFamily="18" charset="0"/>
            </a:endParaRPr>
          </a:p>
          <a:p>
            <a:pPr>
              <a:buNone/>
            </a:pPr>
            <a:endParaRPr lang="en-US" sz="7000" dirty="0" smtClean="0">
              <a:latin typeface="Times New Roman" pitchFamily="18" charset="0"/>
              <a:cs typeface="Times New Roman" pitchFamily="18" charset="0"/>
            </a:endParaRPr>
          </a:p>
          <a:p>
            <a:pPr>
              <a:buNone/>
            </a:pPr>
            <a:r>
              <a:rPr lang="en-US" sz="11200" dirty="0" smtClean="0">
                <a:latin typeface="Times New Roman" pitchFamily="18" charset="0"/>
                <a:cs typeface="Times New Roman" pitchFamily="18" charset="0"/>
              </a:rPr>
              <a:t>Use </a:t>
            </a:r>
            <a:r>
              <a:rPr lang="en-US" sz="11200" dirty="0">
                <a:latin typeface="Times New Roman" pitchFamily="18" charset="0"/>
                <a:cs typeface="Times New Roman" pitchFamily="18" charset="0"/>
              </a:rPr>
              <a:t>of </a:t>
            </a:r>
            <a:r>
              <a:rPr lang="el-GR" sz="11200" dirty="0">
                <a:latin typeface="Times New Roman" pitchFamily="18" charset="0"/>
                <a:cs typeface="Times New Roman" pitchFamily="18" charset="0"/>
              </a:rPr>
              <a:t>δ</a:t>
            </a:r>
            <a:r>
              <a:rPr lang="en-US" sz="11200" dirty="0">
                <a:latin typeface="Times New Roman" pitchFamily="18" charset="0"/>
                <a:cs typeface="Times New Roman" pitchFamily="18" charset="0"/>
              </a:rPr>
              <a:t>Q = </a:t>
            </a:r>
            <a:r>
              <a:rPr lang="en-US" sz="11200" dirty="0" err="1">
                <a:latin typeface="Times New Roman" pitchFamily="18" charset="0"/>
                <a:cs typeface="Times New Roman" pitchFamily="18" charset="0"/>
              </a:rPr>
              <a:t>dU</a:t>
            </a:r>
            <a:r>
              <a:rPr lang="en-US" sz="11200" dirty="0">
                <a:latin typeface="Times New Roman" pitchFamily="18" charset="0"/>
                <a:cs typeface="Times New Roman" pitchFamily="18" charset="0"/>
              </a:rPr>
              <a:t> + </a:t>
            </a:r>
            <a:r>
              <a:rPr lang="en-US" sz="11200" dirty="0" err="1">
                <a:latin typeface="Times New Roman" pitchFamily="18" charset="0"/>
                <a:cs typeface="Times New Roman" pitchFamily="18" charset="0"/>
              </a:rPr>
              <a:t>PdV</a:t>
            </a:r>
            <a:r>
              <a:rPr lang="en-US" sz="11200" dirty="0">
                <a:latin typeface="Times New Roman" pitchFamily="18" charset="0"/>
                <a:cs typeface="Times New Roman" pitchFamily="18" charset="0"/>
              </a:rPr>
              <a:t> and </a:t>
            </a:r>
            <a:r>
              <a:rPr lang="el-GR" sz="11200" dirty="0">
                <a:latin typeface="Times New Roman" pitchFamily="18" charset="0"/>
                <a:cs typeface="Times New Roman" pitchFamily="18" charset="0"/>
              </a:rPr>
              <a:t>δ</a:t>
            </a:r>
            <a:r>
              <a:rPr lang="en-US" sz="11200" dirty="0">
                <a:latin typeface="Times New Roman" pitchFamily="18" charset="0"/>
                <a:cs typeface="Times New Roman" pitchFamily="18" charset="0"/>
              </a:rPr>
              <a:t>Q/T = </a:t>
            </a:r>
            <a:r>
              <a:rPr lang="el-GR" sz="11200" dirty="0">
                <a:latin typeface="Times New Roman" pitchFamily="18" charset="0"/>
                <a:cs typeface="Times New Roman" pitchFamily="18" charset="0"/>
              </a:rPr>
              <a:t>Δ</a:t>
            </a:r>
            <a:r>
              <a:rPr lang="en-US" sz="11200" dirty="0">
                <a:latin typeface="Times New Roman" pitchFamily="18" charset="0"/>
                <a:cs typeface="Times New Roman" pitchFamily="18" charset="0"/>
              </a:rPr>
              <a:t>S has been made.</a:t>
            </a:r>
          </a:p>
          <a:p>
            <a:pPr>
              <a:buNone/>
            </a:pPr>
            <a:endParaRPr lang="en-US" b="1" dirty="0" smtClean="0">
              <a:latin typeface="Times New Roman" pitchFamily="18" charset="0"/>
              <a:cs typeface="Times New Roman" pitchFamily="18" charset="0"/>
            </a:endParaRPr>
          </a:p>
          <a:p>
            <a:pPr marL="0" indent="0" algn="just">
              <a:buNone/>
            </a:pPr>
            <a:r>
              <a:rPr lang="en-US" sz="11200" dirty="0" smtClean="0">
                <a:solidFill>
                  <a:srgbClr val="FF0000"/>
                </a:solidFill>
                <a:latin typeface="Times New Roman" pitchFamily="18" charset="0"/>
                <a:cs typeface="Times New Roman" pitchFamily="18" charset="0"/>
              </a:rPr>
              <a:t>Example </a:t>
            </a:r>
            <a:r>
              <a:rPr lang="en-US" sz="11200" dirty="0">
                <a:solidFill>
                  <a:srgbClr val="FF0000"/>
                </a:solidFill>
                <a:latin typeface="Times New Roman" pitchFamily="18" charset="0"/>
                <a:cs typeface="Times New Roman" pitchFamily="18" charset="0"/>
              </a:rPr>
              <a:t>3.1</a:t>
            </a:r>
            <a:r>
              <a:rPr lang="en-US" sz="11200" dirty="0">
                <a:latin typeface="Times New Roman" pitchFamily="18" charset="0"/>
                <a:cs typeface="Times New Roman" pitchFamily="18" charset="0"/>
              </a:rPr>
              <a:t>  in Example 2-2 a heat </a:t>
            </a:r>
            <a:r>
              <a:rPr lang="en-US" sz="11200" dirty="0" smtClean="0">
                <a:latin typeface="Times New Roman" pitchFamily="18" charset="0"/>
                <a:cs typeface="Times New Roman" pitchFamily="18" charset="0"/>
              </a:rPr>
              <a:t>transfer </a:t>
            </a:r>
            <a:r>
              <a:rPr lang="en-US" sz="11200" dirty="0">
                <a:latin typeface="Times New Roman" pitchFamily="18" charset="0"/>
                <a:cs typeface="Times New Roman" pitchFamily="18" charset="0"/>
              </a:rPr>
              <a:t>of 100kJ occurred between two thermal reservoirs with temperatures of 300 and 1000K. For a To  value of 300 K, determine the availability </a:t>
            </a:r>
            <a:r>
              <a:rPr lang="en-US" sz="11200" dirty="0" smtClean="0">
                <a:latin typeface="Times New Roman" pitchFamily="18" charset="0"/>
                <a:cs typeface="Times New Roman" pitchFamily="18" charset="0"/>
              </a:rPr>
              <a:t>transfers </a:t>
            </a:r>
            <a:r>
              <a:rPr lang="en-US" sz="11200" dirty="0">
                <a:latin typeface="Times New Roman" pitchFamily="18" charset="0"/>
                <a:cs typeface="Times New Roman" pitchFamily="18" charset="0"/>
              </a:rPr>
              <a:t>and the </a:t>
            </a:r>
            <a:r>
              <a:rPr lang="en-US" sz="11200" dirty="0" smtClean="0">
                <a:latin typeface="Times New Roman" pitchFamily="18" charset="0"/>
                <a:cs typeface="Times New Roman" pitchFamily="18" charset="0"/>
              </a:rPr>
              <a:t>irreversibility </a:t>
            </a:r>
            <a:r>
              <a:rPr lang="en-US" sz="11200" dirty="0">
                <a:latin typeface="Times New Roman" pitchFamily="18" charset="0"/>
                <a:cs typeface="Times New Roman" pitchFamily="18" charset="0"/>
              </a:rPr>
              <a:t>of the heat exchange process, in </a:t>
            </a:r>
            <a:r>
              <a:rPr lang="en-US" sz="11200" dirty="0" smtClean="0">
                <a:latin typeface="Times New Roman" pitchFamily="18" charset="0"/>
                <a:cs typeface="Times New Roman" pitchFamily="18" charset="0"/>
              </a:rPr>
              <a:t>kilojoules.</a:t>
            </a:r>
            <a:endParaRPr lang="en-US" sz="11200" dirty="0">
              <a:latin typeface="Times New Roman" pitchFamily="18" charset="0"/>
              <a:cs typeface="Times New Roman" pitchFamily="18" charset="0"/>
            </a:endParaRPr>
          </a:p>
          <a:p>
            <a:pPr marL="0" indent="0">
              <a:buNone/>
            </a:pPr>
            <a:r>
              <a:rPr lang="en-US" sz="11200" dirty="0">
                <a:latin typeface="Times New Roman" pitchFamily="18" charset="0"/>
                <a:cs typeface="Times New Roman" pitchFamily="18"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2847486066"/>
              </p:ext>
            </p:extLst>
          </p:nvPr>
        </p:nvGraphicFramePr>
        <p:xfrm>
          <a:off x="990599" y="990600"/>
          <a:ext cx="6914213" cy="2057400"/>
        </p:xfrm>
        <a:graphic>
          <a:graphicData uri="http://schemas.openxmlformats.org/presentationml/2006/ole">
            <mc:AlternateContent xmlns:mc="http://schemas.openxmlformats.org/markup-compatibility/2006">
              <mc:Choice xmlns:v="urn:schemas-microsoft-com:vml" Requires="v">
                <p:oleObj spid="_x0000_s30817" name="Equation" r:id="rId4" imgW="2603160" imgH="774360" progId="Equation.3">
                  <p:embed/>
                </p:oleObj>
              </mc:Choice>
              <mc:Fallback>
                <p:oleObj name="Equation" r:id="rId4" imgW="2603160" imgH="7743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990600"/>
                        <a:ext cx="6914213" cy="205740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8266418"/>
              </p:ext>
            </p:extLst>
          </p:nvPr>
        </p:nvGraphicFramePr>
        <p:xfrm>
          <a:off x="1447800" y="3276600"/>
          <a:ext cx="5334000" cy="1028654"/>
        </p:xfrm>
        <a:graphic>
          <a:graphicData uri="http://schemas.openxmlformats.org/presentationml/2006/ole">
            <mc:AlternateContent xmlns:mc="http://schemas.openxmlformats.org/markup-compatibility/2006">
              <mc:Choice xmlns:v="urn:schemas-microsoft-com:vml" Requires="v">
                <p:oleObj spid="_x0000_s30818" name="Equation" r:id="rId6" imgW="1777680" imgH="342720" progId="Equation.3">
                  <p:embed/>
                </p:oleObj>
              </mc:Choice>
              <mc:Fallback>
                <p:oleObj name="Equation" r:id="rId6" imgW="1777680" imgH="3427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76600"/>
                        <a:ext cx="5334000" cy="1028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9" end="19"/>
                                            </p:txEl>
                                          </p:spTgt>
                                        </p:tgtEl>
                                        <p:attrNameLst>
                                          <p:attrName>style.visibility</p:attrName>
                                        </p:attrNameLst>
                                      </p:cBhvr>
                                      <p:to>
                                        <p:strVal val="visible"/>
                                      </p:to>
                                    </p:set>
                                    <p:animEffect transition="in" filter="wipe(down)">
                                      <p:cBhvr>
                                        <p:cTn id="10" dur="500"/>
                                        <p:tgtEl>
                                          <p:spTgt spid="3">
                                            <p:txEl>
                                              <p:pRg st="19" end="19"/>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1" end="21"/>
                                            </p:txEl>
                                          </p:spTgt>
                                        </p:tgtEl>
                                        <p:attrNameLst>
                                          <p:attrName>style.visibility</p:attrName>
                                        </p:attrNameLst>
                                      </p:cBhvr>
                                      <p:to>
                                        <p:strVal val="visible"/>
                                      </p:to>
                                    </p:set>
                                    <p:animEffect transition="in" filter="wipe(down)">
                                      <p:cBhvr>
                                        <p:cTn id="18" dur="500"/>
                                        <p:tgtEl>
                                          <p:spTgt spid="3">
                                            <p:txEl>
                                              <p:pRg st="21" end="2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2" end="22"/>
                                            </p:txEl>
                                          </p:spTgt>
                                        </p:tgtEl>
                                        <p:attrNameLst>
                                          <p:attrName>style.visibility</p:attrName>
                                        </p:attrNameLst>
                                      </p:cBhvr>
                                      <p:to>
                                        <p:strVal val="visible"/>
                                      </p:to>
                                    </p:set>
                                    <p:animEffect transition="in" filter="wipe(down)">
                                      <p:cBhvr>
                                        <p:cTn id="21"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As a practical application we may consider a high temperature (constant)  combustion source with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and heat supply rate Q</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for heating process. </a:t>
            </a:r>
          </a:p>
          <a:p>
            <a:pPr marL="0" indent="0" algn="just">
              <a:buNone/>
            </a:pPr>
            <a:r>
              <a:rPr lang="en-US" dirty="0" smtClean="0">
                <a:latin typeface="Times New Roman" pitchFamily="18" charset="0"/>
                <a:cs typeface="Times New Roman" pitchFamily="18" charset="0"/>
              </a:rPr>
              <a:t> Heat transfer rate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u</a:t>
            </a:r>
            <a:r>
              <a:rPr lang="en-US" dirty="0" smtClean="0">
                <a:latin typeface="Times New Roman" pitchFamily="18" charset="0"/>
                <a:cs typeface="Times New Roman" pitchFamily="18" charset="0"/>
              </a:rPr>
              <a:t> for useful purpose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u</a:t>
            </a:r>
            <a:r>
              <a:rPr lang="en-US" dirty="0" smtClean="0">
                <a:latin typeface="Times New Roman" pitchFamily="18" charset="0"/>
                <a:cs typeface="Times New Roman" pitchFamily="18" charset="0"/>
              </a:rPr>
              <a:t> (constant) and  heat loss rate Q</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boundary surfaces (furnace) with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are to be considered. </a:t>
            </a:r>
          </a:p>
          <a:p>
            <a:pPr marL="0" indent="0" algn="just">
              <a:buNone/>
            </a:pPr>
            <a:r>
              <a:rPr lang="en-US" dirty="0" smtClean="0">
                <a:latin typeface="Times New Roman" pitchFamily="18" charset="0"/>
                <a:cs typeface="Times New Roman" pitchFamily="18" charset="0"/>
              </a:rPr>
              <a:t> Additional inclusion is the irreversibility rate within the cv due to other effects.  For SSSF process the energy and availability balance will be</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92424634"/>
              </p:ext>
            </p:extLst>
          </p:nvPr>
        </p:nvGraphicFramePr>
        <p:xfrm>
          <a:off x="1447800" y="4648200"/>
          <a:ext cx="6427788" cy="1981200"/>
        </p:xfrm>
        <a:graphic>
          <a:graphicData uri="http://schemas.openxmlformats.org/presentationml/2006/ole">
            <mc:AlternateContent xmlns:mc="http://schemas.openxmlformats.org/markup-compatibility/2006">
              <mc:Choice xmlns:v="urn:schemas-microsoft-com:vml" Requires="v">
                <p:oleObj spid="_x0000_s31793" name="Equation" r:id="rId4" imgW="2882880" imgH="863280" progId="Equation.3">
                  <p:embed/>
                </p:oleObj>
              </mc:Choice>
              <mc:Fallback>
                <p:oleObj name="Equation" r:id="rId4" imgW="288288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648200"/>
                        <a:ext cx="6427788"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2800" dirty="0" smtClean="0">
                <a:latin typeface="Times New Roman" pitchFamily="18" charset="0"/>
                <a:cs typeface="Times New Roman" pitchFamily="18" charset="0"/>
              </a:rPr>
              <a:t>This can also be written in a form of availability balance equation as</a:t>
            </a:r>
          </a:p>
          <a:p>
            <a:pPr>
              <a:buNone/>
            </a:pPr>
            <a:endParaRPr lang="en-US"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Or</a:t>
            </a:r>
          </a:p>
          <a:p>
            <a:pPr marL="0" indent="0" algn="just">
              <a:buNone/>
            </a:pPr>
            <a:endParaRPr lang="en-US" sz="2800" dirty="0" smtClean="0">
              <a:latin typeface="Times New Roman" pitchFamily="18" charset="0"/>
              <a:cs typeface="Times New Roman" pitchFamily="18" charset="0"/>
            </a:endParaRPr>
          </a:p>
          <a:p>
            <a:pPr marL="0" indent="0" algn="just">
              <a:buNone/>
            </a:pPr>
            <a:r>
              <a:rPr lang="en-US" sz="2800" dirty="0" smtClean="0">
                <a:latin typeface="Times New Roman" pitchFamily="18" charset="0"/>
                <a:cs typeface="Times New Roman" pitchFamily="18" charset="0"/>
              </a:rPr>
              <a:t>If the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law efficiency compares the useful availability and input availability, then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cs typeface="Times New Roman" pitchFamily="18" charset="0"/>
              </a:rPr>
              <a:t>Example 3.2  </a:t>
            </a:r>
            <a:r>
              <a:rPr lang="en-US" sz="2800" dirty="0" smtClean="0">
                <a:latin typeface="Times New Roman" pitchFamily="18" charset="0"/>
                <a:cs typeface="Times New Roman" pitchFamily="18" charset="0"/>
              </a:rPr>
              <a:t>100kJ </a:t>
            </a:r>
            <a:r>
              <a:rPr lang="en-US" sz="2800" dirty="0">
                <a:latin typeface="Times New Roman" pitchFamily="18" charset="0"/>
                <a:cs typeface="Times New Roman" pitchFamily="18" charset="0"/>
              </a:rPr>
              <a:t>of heat is transferred from a reservoir of 1000 K to a reservoir of </a:t>
            </a:r>
            <a:r>
              <a:rPr lang="en-US" sz="2800" dirty="0" smtClean="0">
                <a:latin typeface="Times New Roman" pitchFamily="18" charset="0"/>
                <a:cs typeface="Times New Roman" pitchFamily="18" charset="0"/>
              </a:rPr>
              <a:t>a)27</a:t>
            </a:r>
            <a:r>
              <a:rPr lang="en-US" sz="2800" baseline="30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C b) 40</a:t>
            </a:r>
            <a:r>
              <a:rPr lang="en-US" sz="2800" baseline="30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C c) 200</a:t>
            </a:r>
            <a:r>
              <a:rPr lang="en-US" sz="2800" baseline="30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C and  d)420 </a:t>
            </a:r>
            <a:r>
              <a:rPr lang="en-US" sz="2800" baseline="30000" dirty="0" err="1" smtClean="0">
                <a:latin typeface="Times New Roman" pitchFamily="18" charset="0"/>
                <a:cs typeface="Times New Roman" pitchFamily="18" charset="0"/>
              </a:rPr>
              <a:t>o</a:t>
            </a:r>
            <a:r>
              <a:rPr lang="en-US" sz="2800" dirty="0" err="1"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for some useful purpose. Neglecting the heat losses determine the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law efficiency. Take T</a:t>
            </a:r>
            <a:r>
              <a:rPr lang="en-US" sz="2800" baseline="-25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 as 300 K. </a:t>
            </a: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27448788"/>
              </p:ext>
            </p:extLst>
          </p:nvPr>
        </p:nvGraphicFramePr>
        <p:xfrm>
          <a:off x="1752600" y="1524000"/>
          <a:ext cx="3352800" cy="633020"/>
        </p:xfrm>
        <a:graphic>
          <a:graphicData uri="http://schemas.openxmlformats.org/presentationml/2006/ole">
            <mc:AlternateContent xmlns:mc="http://schemas.openxmlformats.org/markup-compatibility/2006">
              <mc:Choice xmlns:v="urn:schemas-microsoft-com:vml" Requires="v">
                <p:oleObj spid="_x0000_s106642" name="Equation" r:id="rId3" imgW="1346040" imgH="253800" progId="Equation.3">
                  <p:embed/>
                </p:oleObj>
              </mc:Choice>
              <mc:Fallback>
                <p:oleObj name="Equation" r:id="rId3" imgW="134604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3352800" cy="633020"/>
                      </a:xfrm>
                      <a:prstGeom prst="rect">
                        <a:avLst/>
                      </a:prstGeom>
                      <a:noFill/>
                      <a:extLst/>
                    </p:spPr>
                  </p:pic>
                </p:oleObj>
              </mc:Fallback>
            </mc:AlternateContent>
          </a:graphicData>
        </a:graphic>
      </p:graphicFrame>
      <p:graphicFrame>
        <p:nvGraphicFramePr>
          <p:cNvPr id="106499" name="Object 3"/>
          <p:cNvGraphicFramePr>
            <a:graphicFrameLocks noChangeAspect="1"/>
          </p:cNvGraphicFramePr>
          <p:nvPr>
            <p:extLst>
              <p:ext uri="{D42A27DB-BD31-4B8C-83A1-F6EECF244321}">
                <p14:modId xmlns:p14="http://schemas.microsoft.com/office/powerpoint/2010/main" val="1896165592"/>
              </p:ext>
            </p:extLst>
          </p:nvPr>
        </p:nvGraphicFramePr>
        <p:xfrm>
          <a:off x="1752600" y="609600"/>
          <a:ext cx="5410200" cy="888317"/>
        </p:xfrm>
        <a:graphic>
          <a:graphicData uri="http://schemas.openxmlformats.org/presentationml/2006/ole">
            <mc:AlternateContent xmlns:mc="http://schemas.openxmlformats.org/markup-compatibility/2006">
              <mc:Choice xmlns:v="urn:schemas-microsoft-com:vml" Requires="v">
                <p:oleObj spid="_x0000_s106643" name="Equation" r:id="rId5" imgW="3022560" imgH="482400" progId="Equation.3">
                  <p:embed/>
                </p:oleObj>
              </mc:Choice>
              <mc:Fallback>
                <p:oleObj name="Equation" r:id="rId5" imgW="302256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09600"/>
                        <a:ext cx="5410200" cy="888317"/>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62016440"/>
              </p:ext>
            </p:extLst>
          </p:nvPr>
        </p:nvGraphicFramePr>
        <p:xfrm>
          <a:off x="1905000" y="3505200"/>
          <a:ext cx="3810000" cy="1005417"/>
        </p:xfrm>
        <a:graphic>
          <a:graphicData uri="http://schemas.openxmlformats.org/presentationml/2006/ole">
            <mc:AlternateContent xmlns:mc="http://schemas.openxmlformats.org/markup-compatibility/2006">
              <mc:Choice xmlns:v="urn:schemas-microsoft-com:vml" Requires="v">
                <p:oleObj spid="_x0000_s106644" name="Equation" r:id="rId7" imgW="1828800" imgH="482400" progId="Equation.3">
                  <p:embed/>
                </p:oleObj>
              </mc:Choice>
              <mc:Fallback>
                <p:oleObj name="Equation" r:id="rId7" imgW="182880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505200"/>
                        <a:ext cx="3810000" cy="1005417"/>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6499"/>
                                        </p:tgtEl>
                                        <p:attrNameLst>
                                          <p:attrName>style.visibility</p:attrName>
                                        </p:attrNameLst>
                                      </p:cBhvr>
                                      <p:to>
                                        <p:strVal val="visible"/>
                                      </p:to>
                                    </p:set>
                                    <p:animEffect transition="in" filter="wipe(down)">
                                      <p:cBhvr>
                                        <p:cTn id="10" dur="500"/>
                                        <p:tgtEl>
                                          <p:spTgt spid="1064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3.3  REVERSIBLE WORK, AVAILABILITY, AND IRREVERSIBILITY FOR A CLOSED SYSTEM</a:t>
            </a:r>
          </a:p>
          <a:p>
            <a:pPr marL="0" indent="0">
              <a:buNone/>
            </a:pPr>
            <a:r>
              <a:rPr lang="en-US" dirty="0" smtClean="0">
                <a:latin typeface="Times New Roman" pitchFamily="18" charset="0"/>
                <a:cs typeface="Times New Roman" pitchFamily="18" charset="0"/>
              </a:rPr>
              <a:t>For the cm the general equation of the </a:t>
            </a:r>
            <a:r>
              <a:rPr lang="en-US" dirty="0" err="1" smtClean="0">
                <a:latin typeface="Times New Roman" pitchFamily="18" charset="0"/>
                <a:cs typeface="Times New Roman" pitchFamily="18" charset="0"/>
              </a:rPr>
              <a:t>cv</a:t>
            </a:r>
            <a:r>
              <a:rPr lang="en-US" dirty="0" smtClean="0">
                <a:latin typeface="Times New Roman" pitchFamily="18" charset="0"/>
                <a:cs typeface="Times New Roman" pitchFamily="18" charset="0"/>
              </a:rPr>
              <a:t> can be used by making the mass flow rates to be zero.  This will give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Integrating over the time interval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t will give</a:t>
            </a:r>
          </a:p>
          <a:p>
            <a:pPr>
              <a:buNone/>
            </a:pPr>
            <a:endParaRPr lang="en-US"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88925" y="2514600"/>
          <a:ext cx="8534400" cy="2655888"/>
        </p:xfrm>
        <a:graphic>
          <a:graphicData uri="http://schemas.openxmlformats.org/presentationml/2006/ole">
            <mc:AlternateContent xmlns:mc="http://schemas.openxmlformats.org/markup-compatibility/2006">
              <mc:Choice xmlns:v="urn:schemas-microsoft-com:vml" Requires="v">
                <p:oleObj spid="_x0000_s32817" name="Equation" r:id="rId4" imgW="3263760" imgH="1015920" progId="Equation.3">
                  <p:embed/>
                </p:oleObj>
              </mc:Choice>
              <mc:Fallback>
                <p:oleObj name="Equation" r:id="rId4" imgW="3263760" imgH="10159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2514600"/>
                        <a:ext cx="8534400" cy="265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latin typeface="Times New Roman" pitchFamily="18" charset="0"/>
                <a:cs typeface="Times New Roman" pitchFamily="18" charset="0"/>
              </a:rPr>
              <a:t>And</a:t>
            </a:r>
          </a:p>
          <a:p>
            <a:pPr>
              <a:buNone/>
            </a:pPr>
            <a:endParaRPr lang="en-US" dirty="0" smtClean="0">
              <a:latin typeface="Times New Roman" pitchFamily="18" charset="0"/>
              <a:cs typeface="Times New Roman" pitchFamily="18" charset="0"/>
            </a:endParaRPr>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28600" y="0"/>
          <a:ext cx="7781365" cy="1219200"/>
        </p:xfrm>
        <a:graphic>
          <a:graphicData uri="http://schemas.openxmlformats.org/presentationml/2006/ole">
            <mc:AlternateContent xmlns:mc="http://schemas.openxmlformats.org/markup-compatibility/2006">
              <mc:Choice xmlns:v="urn:schemas-microsoft-com:vml" Requires="v">
                <p:oleObj spid="_x0000_s33932" name="Equation" r:id="rId4" imgW="2755800" imgH="431640" progId="Equation.3">
                  <p:embed/>
                </p:oleObj>
              </mc:Choice>
              <mc:Fallback>
                <p:oleObj name="Equation" r:id="rId4" imgW="275580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778136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852488" y="1371600"/>
          <a:ext cx="7362825" cy="782638"/>
        </p:xfrm>
        <a:graphic>
          <a:graphicData uri="http://schemas.openxmlformats.org/presentationml/2006/ole">
            <mc:AlternateContent xmlns:mc="http://schemas.openxmlformats.org/markup-compatibility/2006">
              <mc:Choice xmlns:v="urn:schemas-microsoft-com:vml" Requires="v">
                <p:oleObj spid="_x0000_s33933" name="Equation" r:id="rId6" imgW="2031840" imgH="215640" progId="Equation.3">
                  <p:embed/>
                </p:oleObj>
              </mc:Choice>
              <mc:Fallback>
                <p:oleObj name="Equation" r:id="rId6" imgW="203184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371600"/>
                        <a:ext cx="73628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9850" y="3027363"/>
          <a:ext cx="9129713" cy="2708275"/>
        </p:xfrm>
        <a:graphic>
          <a:graphicData uri="http://schemas.openxmlformats.org/presentationml/2006/ole">
            <mc:AlternateContent xmlns:mc="http://schemas.openxmlformats.org/markup-compatibility/2006">
              <mc:Choice xmlns:v="urn:schemas-microsoft-com:vml" Requires="v">
                <p:oleObj spid="_x0000_s33934" name="Equation" r:id="rId8" imgW="2997000" imgH="888840" progId="Equation.3">
                  <p:embed/>
                </p:oleObj>
              </mc:Choice>
              <mc:Fallback>
                <p:oleObj name="Equation" r:id="rId8" imgW="2997000" imgH="8888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3027363"/>
                        <a:ext cx="9129713"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latin typeface="Times New Roman" pitchFamily="18" charset="0"/>
                <a:cs typeface="Times New Roman" pitchFamily="18" charset="0"/>
              </a:rPr>
              <a:t>The reversible work is determined by setting </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gen,cm</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gen,tot</a:t>
            </a:r>
            <a:r>
              <a:rPr lang="en-US" dirty="0" smtClean="0">
                <a:latin typeface="Times New Roman" pitchFamily="18" charset="0"/>
                <a:cs typeface="Times New Roman" pitchFamily="18" charset="0"/>
              </a:rPr>
              <a:t>=0  and this will give (for a single reservoir)</a:t>
            </a:r>
          </a:p>
          <a:p>
            <a:pPr indent="-3175">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E-T</a:t>
            </a:r>
            <a:r>
              <a:rPr lang="en-US" baseline="-25000" dirty="0" smtClean="0">
                <a:latin typeface="Times New Roman" pitchFamily="18" charset="0"/>
                <a:cs typeface="Times New Roman" pitchFamily="18" charset="0"/>
              </a:rPr>
              <a:t>o</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S+P</a:t>
            </a:r>
            <a:r>
              <a:rPr lang="en-US" baseline="-25000" dirty="0" err="1" smtClean="0">
                <a:latin typeface="Times New Roman" pitchFamily="18" charset="0"/>
                <a:cs typeface="Times New Roman" pitchFamily="18" charset="0"/>
              </a:rPr>
              <a:t>o</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V) +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Q</a:t>
            </a:r>
          </a:p>
          <a:p>
            <a:pPr indent="-3175">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E-T</a:t>
            </a:r>
            <a:r>
              <a:rPr lang="en-US" baseline="-25000" dirty="0" smtClean="0">
                <a:latin typeface="Times New Roman" pitchFamily="18" charset="0"/>
                <a:cs typeface="Times New Roman" pitchFamily="18" charset="0"/>
              </a:rPr>
              <a:t>o</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S+P</a:t>
            </a:r>
            <a:r>
              <a:rPr lang="en-US" baseline="-25000" dirty="0" err="1" smtClean="0">
                <a:latin typeface="Times New Roman" pitchFamily="18" charset="0"/>
                <a:cs typeface="Times New Roman" pitchFamily="18" charset="0"/>
              </a:rPr>
              <a:t>o</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V) +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Q,R</a:t>
            </a:r>
            <a:endParaRPr lang="en-US" dirty="0" smtClean="0">
              <a:latin typeface="Times New Roman" pitchFamily="18" charset="0"/>
              <a:cs typeface="Times New Roman" pitchFamily="18" charset="0"/>
            </a:endParaRPr>
          </a:p>
          <a:p>
            <a:pPr indent="-3175">
              <a:buNone/>
            </a:pPr>
            <a:r>
              <a:rPr lang="en-US" dirty="0" smtClean="0">
                <a:latin typeface="Times New Roman" pitchFamily="18" charset="0"/>
                <a:cs typeface="Times New Roman" pitchFamily="18" charset="0"/>
              </a:rPr>
              <a:t>E=U +m V</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mgz</a:t>
            </a:r>
            <a:r>
              <a:rPr lang="en-US" dirty="0" smtClean="0">
                <a:latin typeface="Times New Roman" pitchFamily="18" charset="0"/>
                <a:cs typeface="Times New Roman" pitchFamily="18" charset="0"/>
              </a:rPr>
              <a:t>   and   e= u +V</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gz</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For a process with beginning and end states 1 and 2 while exchanging heat solely with the environment</a:t>
            </a:r>
          </a:p>
          <a:p>
            <a:pPr marL="0" indent="0" algn="just">
              <a:buNone/>
            </a:pP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or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=0; ) and under reversible condition will give</a:t>
            </a:r>
          </a:p>
          <a:p>
            <a:pPr marL="0" indent="0" algn="just">
              <a:buNone/>
            </a:pP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(u</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-u</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Now we are ready to define control mass availability.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i="1" dirty="0" smtClean="0">
                <a:solidFill>
                  <a:srgbClr val="FF0000"/>
                </a:solidFill>
                <a:latin typeface="Times New Roman" pitchFamily="18" charset="0"/>
                <a:cs typeface="Times New Roman" pitchFamily="18" charset="0"/>
              </a:rPr>
              <a:t>Closed System Availability </a:t>
            </a:r>
          </a:p>
          <a:p>
            <a:pPr marL="0" indent="0" algn="just">
              <a:buNone/>
            </a:pPr>
            <a:r>
              <a:rPr lang="en-US" b="1" i="1" dirty="0" smtClean="0">
                <a:solidFill>
                  <a:srgbClr val="002060"/>
                </a:solidFill>
                <a:latin typeface="Times New Roman" pitchFamily="18" charset="0"/>
                <a:cs typeface="Times New Roman" pitchFamily="18" charset="0"/>
              </a:rPr>
              <a:t>The availability of a closed system in a given state is the maximum useful work output that may be obtained from a system-atmosphere combination as the system proceeds from a specified equilibrium state to the dead state, while exchanging heat solely with the environment.</a:t>
            </a:r>
          </a:p>
          <a:p>
            <a:pPr marL="0" indent="0" algn="just">
              <a:buNone/>
            </a:pPr>
            <a:r>
              <a:rPr lang="en-US" dirty="0" smtClean="0">
                <a:latin typeface="Times New Roman" pitchFamily="18" charset="0"/>
                <a:cs typeface="Times New Roman" pitchFamily="18" charset="0"/>
              </a:rPr>
              <a:t>The mathematical expression  follows from the last equation.</a:t>
            </a:r>
          </a:p>
          <a:p>
            <a:pPr marL="0" indent="0" algn="just">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t>
            </a:r>
            <a:r>
              <a:rPr lang="en-US" b="1" baseline="-25000" dirty="0" err="1" smtClean="0">
                <a:latin typeface="Times New Roman" pitchFamily="18" charset="0"/>
                <a:cs typeface="Times New Roman" pitchFamily="18" charset="0"/>
              </a:rPr>
              <a:t>rev</a:t>
            </a:r>
            <a:r>
              <a:rPr lang="en-US" b="1" dirty="0" smtClean="0">
                <a:latin typeface="Times New Roman" pitchFamily="18" charset="0"/>
                <a:cs typeface="Times New Roman" pitchFamily="18" charset="0"/>
              </a:rPr>
              <a:t>=(E-</a:t>
            </a:r>
            <a:r>
              <a:rPr lang="en-US" b="1" dirty="0" err="1" smtClean="0">
                <a:latin typeface="Times New Roman" pitchFamily="18" charset="0"/>
                <a:cs typeface="Times New Roman" pitchFamily="18" charset="0"/>
              </a:rPr>
              <a:t>E</a:t>
            </a:r>
            <a:r>
              <a:rPr lang="en-US" b="1" baseline="-25000" dirty="0" err="1" smtClean="0">
                <a:latin typeface="Times New Roman" pitchFamily="18" charset="0"/>
                <a:cs typeface="Times New Roman" pitchFamily="18" charset="0"/>
              </a:rPr>
              <a:t>o</a:t>
            </a:r>
            <a:r>
              <a:rPr lang="en-US" b="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(S-S</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)+P</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(V-V</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Φ</a:t>
            </a:r>
            <a:endParaRPr lang="en-US" b="1" dirty="0" smtClean="0">
              <a:latin typeface="Times New Roman" pitchFamily="18" charset="0"/>
              <a:cs typeface="Times New Roman" pitchFamily="18" charset="0"/>
            </a:endParaRPr>
          </a:p>
          <a:p>
            <a:pPr marL="0" indent="0" algn="just">
              <a:buNone/>
            </a:pPr>
            <a:r>
              <a:rPr lang="el-GR" b="1" dirty="0" smtClean="0">
                <a:latin typeface="Times New Roman" pitchFamily="18" charset="0"/>
                <a:cs typeface="Times New Roman" pitchFamily="18" charset="0"/>
              </a:rPr>
              <a:t>Φ</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is also known as </a:t>
            </a:r>
            <a:r>
              <a:rPr lang="en-US" dirty="0" err="1" smtClean="0">
                <a:latin typeface="Times New Roman" pitchFamily="18" charset="0"/>
                <a:cs typeface="Times New Roman" pitchFamily="18" charset="0"/>
              </a:rPr>
              <a:t>nonflow</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This is always positive whether T is less or greater than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or P is less or greater than P</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=U)</a:t>
            </a:r>
          </a:p>
          <a:p>
            <a:pPr>
              <a:buNone/>
            </a:pPr>
            <a:endParaRPr lang="en-US" b="1" baseline="-250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5" y="0"/>
            <a:ext cx="9144000" cy="6858000"/>
          </a:xfrm>
        </p:spPr>
        <p:txBody>
          <a:bodyPr/>
          <a:lstStyle/>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On a unit mass basis</a:t>
            </a:r>
          </a:p>
          <a:p>
            <a:pPr>
              <a:buNone/>
            </a:pPr>
            <a:r>
              <a:rPr lang="en-US" dirty="0" smtClean="0">
                <a:latin typeface="Times New Roman" pitchFamily="18" charset="0"/>
                <a:cs typeface="Times New Roman" pitchFamily="18" charset="0"/>
              </a:rPr>
              <a:t>        = (u-</a:t>
            </a:r>
            <a:r>
              <a:rPr lang="en-US" dirty="0" err="1" smtClean="0">
                <a:latin typeface="Times New Roman" pitchFamily="18" charset="0"/>
                <a:cs typeface="Times New Roman" pitchFamily="18" charset="0"/>
              </a:rPr>
              <a:t>u</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(s-s</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(v-</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)+V</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/2+gz</a:t>
            </a:r>
          </a:p>
          <a:p>
            <a:pPr marL="0" indent="0">
              <a:buNone/>
            </a:pPr>
            <a:r>
              <a:rPr lang="en-US" dirty="0" smtClean="0">
                <a:latin typeface="Times New Roman" pitchFamily="18" charset="0"/>
                <a:cs typeface="Times New Roman" pitchFamily="18" charset="0"/>
              </a:rPr>
              <a:t>For a closed system between states 1 and 2, the above equation becomes</a:t>
            </a:r>
          </a:p>
          <a:p>
            <a:pPr>
              <a:buNone/>
            </a:pPr>
            <a:r>
              <a:rPr lang="en-US" dirty="0" smtClean="0">
                <a:latin typeface="Times New Roman" pitchFamily="18" charset="0"/>
                <a:cs typeface="Times New Roman" pitchFamily="18" charset="0"/>
              </a:rPr>
              <a:t>	                  =  (u</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-u</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ke</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pe</a:t>
            </a:r>
            <a:endParaRPr lang="en-US"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Usually the last two expressions are zero for control system and will not be considered from here on.  Using the above in equations (slide 23) </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59106883"/>
              </p:ext>
            </p:extLst>
          </p:nvPr>
        </p:nvGraphicFramePr>
        <p:xfrm>
          <a:off x="990600" y="4163559"/>
          <a:ext cx="6172200" cy="2519266"/>
        </p:xfrm>
        <a:graphic>
          <a:graphicData uri="http://schemas.openxmlformats.org/presentationml/2006/ole">
            <mc:AlternateContent xmlns:mc="http://schemas.openxmlformats.org/markup-compatibility/2006">
              <mc:Choice xmlns:v="urn:schemas-microsoft-com:vml" Requires="v">
                <p:oleObj spid="_x0000_s35983" name="Equation" r:id="rId4" imgW="2145960" imgH="1625400" progId="Equation.3">
                  <p:embed/>
                </p:oleObj>
              </mc:Choice>
              <mc:Fallback>
                <p:oleObj name="Equation" r:id="rId4" imgW="2145960" imgH="1625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63559"/>
                        <a:ext cx="6172200" cy="2519266"/>
                      </a:xfrm>
                      <a:prstGeom prst="rect">
                        <a:avLst/>
                      </a:prstGeom>
                      <a:noFill/>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28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67384723"/>
              </p:ext>
            </p:extLst>
          </p:nvPr>
        </p:nvGraphicFramePr>
        <p:xfrm>
          <a:off x="304800" y="533400"/>
          <a:ext cx="428625" cy="685800"/>
        </p:xfrm>
        <a:graphic>
          <a:graphicData uri="http://schemas.openxmlformats.org/presentationml/2006/ole">
            <mc:AlternateContent xmlns:mc="http://schemas.openxmlformats.org/markup-compatibility/2006">
              <mc:Choice xmlns:v="urn:schemas-microsoft-com:vml" Requires="v">
                <p:oleObj spid="_x0000_s35984" name="Equation" r:id="rId6" imgW="126720" imgH="203040" progId="Equation.3">
                  <p:embed/>
                </p:oleObj>
              </mc:Choice>
              <mc:Fallback>
                <p:oleObj name="Equation" r:id="rId6" imgW="12672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33400"/>
                        <a:ext cx="4286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25986675"/>
              </p:ext>
            </p:extLst>
          </p:nvPr>
        </p:nvGraphicFramePr>
        <p:xfrm>
          <a:off x="0" y="2286000"/>
          <a:ext cx="2070847" cy="533400"/>
        </p:xfrm>
        <a:graphic>
          <a:graphicData uri="http://schemas.openxmlformats.org/presentationml/2006/ole">
            <mc:AlternateContent xmlns:mc="http://schemas.openxmlformats.org/markup-compatibility/2006">
              <mc:Choice xmlns:v="urn:schemas-microsoft-com:vml" Requires="v">
                <p:oleObj spid="_x0000_s35985" name="Equation" r:id="rId8" imgW="749160" imgH="215640" progId="Equation.3">
                  <p:embed/>
                </p:oleObj>
              </mc:Choice>
              <mc:Fallback>
                <p:oleObj name="Equation" r:id="rId8" imgW="749160" imgH="215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86000"/>
                        <a:ext cx="207084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71"/>
            <a:ext cx="9144000" cy="6858000"/>
          </a:xfrm>
        </p:spPr>
        <p:txBody>
          <a:bodyPr/>
          <a:lstStyle/>
          <a:p>
            <a:pPr marL="58738" indent="-58738">
              <a:buNone/>
            </a:pPr>
            <a:r>
              <a:rPr lang="en-US" dirty="0" smtClean="0">
                <a:latin typeface="Times New Roman" pitchFamily="18" charset="0"/>
                <a:cs typeface="Times New Roman" pitchFamily="18" charset="0"/>
              </a:rPr>
              <a:t>If we substitute back W=W’-P</a:t>
            </a:r>
            <a:r>
              <a:rPr lang="en-US" baseline="-25000" dirty="0" smtClean="0">
                <a:latin typeface="Times New Roman" pitchFamily="18" charset="0"/>
                <a:cs typeface="Times New Roman" pitchFamily="18" charset="0"/>
              </a:rPr>
              <a:t>o</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V and rearrange one of the equations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Availability                             </a:t>
            </a:r>
            <a:r>
              <a:rPr lang="en-US" sz="2400" dirty="0" err="1" smtClean="0">
                <a:latin typeface="Times New Roman" pitchFamily="18" charset="0"/>
                <a:cs typeface="Times New Roman" pitchFamily="18" charset="0"/>
              </a:rPr>
              <a:t>Availability</a:t>
            </a:r>
            <a:r>
              <a:rPr lang="en-US" sz="2400" dirty="0" smtClean="0">
                <a:latin typeface="Times New Roman" pitchFamily="18" charset="0"/>
                <a:cs typeface="Times New Roman" pitchFamily="18" charset="0"/>
              </a:rPr>
              <a:t> transfers          Availability</a:t>
            </a:r>
          </a:p>
          <a:p>
            <a:pPr>
              <a:buNone/>
            </a:pPr>
            <a:r>
              <a:rPr lang="en-US" sz="2400" dirty="0" smtClean="0">
                <a:latin typeface="Times New Roman" pitchFamily="18" charset="0"/>
                <a:cs typeface="Times New Roman" pitchFamily="18" charset="0"/>
              </a:rPr>
              <a:t>Change                                                                                 destruction</a:t>
            </a:r>
          </a:p>
          <a:p>
            <a:pPr>
              <a:buNone/>
            </a:pPr>
            <a:endParaRPr lang="en-US" sz="2400"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above form is a sort of availability balance. For no change in V,  W’=W.</a:t>
            </a:r>
          </a:p>
          <a:p>
            <a:pPr marL="0" indent="0">
              <a:buNone/>
            </a:pPr>
            <a:r>
              <a:rPr lang="en-US" dirty="0" smtClean="0">
                <a:latin typeface="Times New Roman" pitchFamily="18" charset="0"/>
                <a:cs typeface="Times New Roman" pitchFamily="18" charset="0"/>
              </a:rPr>
              <a:t>The total irreversibility can easily be determined to be proportional to </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cm</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R,j</a:t>
            </a:r>
            <a:r>
              <a:rPr lang="en-US" dirty="0" smtClean="0">
                <a:latin typeface="Times New Roman" pitchFamily="18" charset="0"/>
                <a:cs typeface="Times New Roman" pitchFamily="18" charset="0"/>
              </a:rPr>
              <a:t>) as follows:</a:t>
            </a:r>
          </a:p>
          <a:p>
            <a:pPr marL="0" indent="0">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9" y="1066800"/>
          <a:ext cx="7881257" cy="1219200"/>
        </p:xfrm>
        <a:graphic>
          <a:graphicData uri="http://schemas.openxmlformats.org/presentationml/2006/ole">
            <mc:AlternateContent xmlns:mc="http://schemas.openxmlformats.org/markup-compatibility/2006">
              <mc:Choice xmlns:v="urn:schemas-microsoft-com:vml" Requires="v">
                <p:oleObj spid="_x0000_s36913" name="Equation" r:id="rId4" imgW="2298600" imgH="355320" progId="Equation.3">
                  <p:embed/>
                </p:oleObj>
              </mc:Choice>
              <mc:Fallback>
                <p:oleObj name="Equation" r:id="rId4" imgW="2298600" imgH="355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1066800"/>
                        <a:ext cx="788125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0000" lnSpcReduction="20000"/>
          </a:bodyPr>
          <a:lstStyle/>
          <a:p>
            <a:pPr marL="58738" indent="-58738">
              <a:buNone/>
            </a:pPr>
            <a:r>
              <a:rPr lang="en-US" sz="9600" dirty="0" smtClean="0">
                <a:latin typeface="Times New Roman" pitchFamily="18" charset="0"/>
                <a:cs typeface="Times New Roman" pitchFamily="18" charset="0"/>
              </a:rPr>
              <a:t>This chapter is the first part of two methods usually followed in thermodynamics</a:t>
            </a:r>
          </a:p>
          <a:p>
            <a:r>
              <a:rPr lang="en-US" sz="9600" dirty="0" smtClean="0">
                <a:latin typeface="Times New Roman" pitchFamily="18" charset="0"/>
                <a:cs typeface="Times New Roman" pitchFamily="18" charset="0"/>
              </a:rPr>
              <a:t> </a:t>
            </a:r>
            <a:r>
              <a:rPr lang="en-US" sz="8000" b="1" dirty="0" smtClean="0">
                <a:solidFill>
                  <a:srgbClr val="0070C0"/>
                </a:solidFill>
                <a:latin typeface="Times New Roman" pitchFamily="18" charset="0"/>
                <a:cs typeface="Times New Roman" pitchFamily="18" charset="0"/>
              </a:rPr>
              <a:t>AVAILABILITY(EXERGY) ANALYSIS </a:t>
            </a:r>
          </a:p>
          <a:p>
            <a:r>
              <a:rPr lang="en-US" sz="8000" b="1" dirty="0" smtClean="0">
                <a:solidFill>
                  <a:srgbClr val="0070C0"/>
                </a:solidFill>
                <a:latin typeface="Times New Roman" pitchFamily="18" charset="0"/>
                <a:cs typeface="Times New Roman" pitchFamily="18" charset="0"/>
              </a:rPr>
              <a:t>ENTROPY GENERATION MINIMIZATION (EGM)</a:t>
            </a:r>
            <a:r>
              <a:rPr lang="en-US" sz="9600" dirty="0" smtClean="0">
                <a:solidFill>
                  <a:srgbClr val="0070C0"/>
                </a:solidFill>
                <a:latin typeface="Times New Roman" pitchFamily="18" charset="0"/>
                <a:cs typeface="Times New Roman" pitchFamily="18" charset="0"/>
              </a:rPr>
              <a:t>. </a:t>
            </a:r>
          </a:p>
          <a:p>
            <a:pPr>
              <a:buNone/>
            </a:pP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 </a:t>
            </a:r>
          </a:p>
          <a:p>
            <a:pPr marL="0" indent="0" algn="just">
              <a:buNone/>
            </a:pPr>
            <a:r>
              <a:rPr lang="en-US" sz="9600" dirty="0" smtClean="0">
                <a:latin typeface="Times New Roman" pitchFamily="18" charset="0"/>
                <a:cs typeface="Times New Roman" pitchFamily="18" charset="0"/>
              </a:rPr>
              <a:t> Previous chapter has shown that the entropy generation and lost work are related. The many efficiency maximization processes followed are nothing but entropy generation minimizations.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Using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Q=</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U+W’=</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and substitution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457199"/>
          <a:ext cx="6400800" cy="2810683"/>
        </p:xfrm>
        <a:graphic>
          <a:graphicData uri="http://schemas.openxmlformats.org/presentationml/2006/ole">
            <mc:AlternateContent xmlns:mc="http://schemas.openxmlformats.org/markup-compatibility/2006">
              <mc:Choice xmlns:v="urn:schemas-microsoft-com:vml" Requires="v">
                <p:oleObj spid="_x0000_s37984" name="Equation" r:id="rId4" imgW="3441600" imgH="1511280" progId="Equation.3">
                  <p:embed/>
                </p:oleObj>
              </mc:Choice>
              <mc:Fallback>
                <p:oleObj name="Equation" r:id="rId4" imgW="3441600" imgH="1511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199"/>
                        <a:ext cx="6400800" cy="2810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400" y="4287838"/>
          <a:ext cx="7376832" cy="2570162"/>
        </p:xfrm>
        <a:graphic>
          <a:graphicData uri="http://schemas.openxmlformats.org/presentationml/2006/ole">
            <mc:AlternateContent xmlns:mc="http://schemas.openxmlformats.org/markup-compatibility/2006">
              <mc:Choice xmlns:v="urn:schemas-microsoft-com:vml" Requires="v">
                <p:oleObj spid="_x0000_s37985" name="Equation" r:id="rId6" imgW="2844720" imgH="990360" progId="Equation.3">
                  <p:embed/>
                </p:oleObj>
              </mc:Choice>
              <mc:Fallback>
                <p:oleObj name="Equation" r:id="rId6" imgW="2844720" imgH="990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287838"/>
                        <a:ext cx="7376832" cy="257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Rearrangement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above result will be more clear if the environment, heat reservoirs and control mass are in an isolated enclosure.</a:t>
            </a:r>
          </a:p>
          <a:p>
            <a:pPr>
              <a:buNone/>
            </a:pPr>
            <a:r>
              <a:rPr lang="en-US" dirty="0" smtClean="0">
                <a:latin typeface="Times New Roman" pitchFamily="18" charset="0"/>
                <a:cs typeface="Times New Roman" pitchFamily="18" charset="0"/>
              </a:rPr>
              <a:t>The internal irreversibility can easily be derived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58037481"/>
              </p:ext>
            </p:extLst>
          </p:nvPr>
        </p:nvGraphicFramePr>
        <p:xfrm>
          <a:off x="381000" y="609600"/>
          <a:ext cx="6575426" cy="2590800"/>
        </p:xfrm>
        <a:graphic>
          <a:graphicData uri="http://schemas.openxmlformats.org/presentationml/2006/ole">
            <mc:AlternateContent xmlns:mc="http://schemas.openxmlformats.org/markup-compatibility/2006">
              <mc:Choice xmlns:v="urn:schemas-microsoft-com:vml" Requires="v">
                <p:oleObj spid="_x0000_s39012" name="Equation" r:id="rId4" imgW="2577960" imgH="1015920" progId="Equation.3">
                  <p:embed/>
                </p:oleObj>
              </mc:Choice>
              <mc:Fallback>
                <p:oleObj name="Equation" r:id="rId4" imgW="2577960" imgH="10159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6575426"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48428461"/>
              </p:ext>
            </p:extLst>
          </p:nvPr>
        </p:nvGraphicFramePr>
        <p:xfrm>
          <a:off x="609600" y="5638800"/>
          <a:ext cx="6898105" cy="1219200"/>
        </p:xfrm>
        <a:graphic>
          <a:graphicData uri="http://schemas.openxmlformats.org/presentationml/2006/ole">
            <mc:AlternateContent xmlns:mc="http://schemas.openxmlformats.org/markup-compatibility/2006">
              <mc:Choice xmlns:v="urn:schemas-microsoft-com:vml" Requires="v">
                <p:oleObj spid="_x0000_s39013" name="Equation" r:id="rId6" imgW="2730240" imgH="482400" progId="Equation.3">
                  <p:embed/>
                </p:oleObj>
              </mc:Choice>
              <mc:Fallback>
                <p:oleObj name="Equation" r:id="rId6" imgW="2730240" imgH="482400" progId="Equation.3">
                  <p:embed/>
                  <p:pic>
                    <p:nvPicPr>
                      <p:cNvPr id="0" name="Picture 3"/>
                      <p:cNvPicPr>
                        <a:picLocks noChangeAspect="1" noChangeArrowheads="1"/>
                      </p:cNvPicPr>
                      <p:nvPr/>
                    </p:nvPicPr>
                    <p:blipFill>
                      <a:blip r:embed="rId7"/>
                      <a:srcRect/>
                      <a:stretch>
                        <a:fillRect/>
                      </a:stretch>
                    </p:blipFill>
                    <p:spPr bwMode="auto">
                      <a:xfrm>
                        <a:off x="609600" y="5638800"/>
                        <a:ext cx="689810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3" y="0"/>
            <a:ext cx="9144000" cy="6858000"/>
          </a:xfrm>
        </p:spPr>
        <p:txBody>
          <a:bodyPr/>
          <a:lstStyle/>
          <a:p>
            <a:pPr marL="0" indent="0">
              <a:buNone/>
            </a:pPr>
            <a:r>
              <a:rPr lang="en-US" b="1" dirty="0" smtClean="0">
                <a:solidFill>
                  <a:srgbClr val="FF0000"/>
                </a:solidFill>
                <a:latin typeface="Times New Roman" pitchFamily="18" charset="0"/>
                <a:cs typeface="Times New Roman" pitchFamily="18" charset="0"/>
              </a:rPr>
              <a:t>3.4   CLOSED SYSTEM AVAILABILITY EXAMPLES</a:t>
            </a:r>
          </a:p>
          <a:p>
            <a:pPr>
              <a:buNone/>
            </a:pPr>
            <a:r>
              <a:rPr lang="en-US" dirty="0" smtClean="0">
                <a:latin typeface="Times New Roman" pitchFamily="18" charset="0"/>
                <a:cs typeface="Times New Roman" pitchFamily="18" charset="0"/>
              </a:rPr>
              <a:t>The basic equations to be used are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While the irreversibility 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cm</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-W’=</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-W </a:t>
            </a:r>
          </a:p>
          <a:p>
            <a:pPr>
              <a:buNone/>
            </a:pPr>
            <a:r>
              <a:rPr lang="en-US" b="1" dirty="0" smtClean="0">
                <a:solidFill>
                  <a:srgbClr val="FF0000"/>
                </a:solidFill>
                <a:latin typeface="Times New Roman" pitchFamily="18" charset="0"/>
                <a:cs typeface="Times New Roman" pitchFamily="18" charset="0"/>
              </a:rPr>
              <a:t>3.4.1 Energy Addition to a Control Mass</a:t>
            </a:r>
          </a:p>
          <a:p>
            <a:pPr>
              <a:buNone/>
            </a:pPr>
            <a:r>
              <a:rPr lang="en-US" dirty="0" smtClean="0">
                <a:latin typeface="Times New Roman" pitchFamily="18" charset="0"/>
                <a:cs typeface="Times New Roman" pitchFamily="18" charset="0"/>
              </a:rPr>
              <a:t>For a control mass the general availability balance</a:t>
            </a:r>
          </a:p>
          <a:p>
            <a:pPr>
              <a:buNone/>
            </a:pPr>
            <a:endParaRPr lang="en-US" dirty="0">
              <a:latin typeface="Times New Roman" pitchFamily="18" charset="0"/>
              <a:cs typeface="Times New Roman" pitchFamily="18" charset="0"/>
            </a:endParaRPr>
          </a:p>
        </p:txBody>
      </p:sp>
      <p:graphicFrame>
        <p:nvGraphicFramePr>
          <p:cNvPr id="70658" name="Object 2"/>
          <p:cNvGraphicFramePr>
            <a:graphicFrameLocks noChangeAspect="1"/>
          </p:cNvGraphicFramePr>
          <p:nvPr>
            <p:extLst>
              <p:ext uri="{D42A27DB-BD31-4B8C-83A1-F6EECF244321}">
                <p14:modId xmlns:p14="http://schemas.microsoft.com/office/powerpoint/2010/main" val="3469289523"/>
              </p:ext>
            </p:extLst>
          </p:nvPr>
        </p:nvGraphicFramePr>
        <p:xfrm>
          <a:off x="304800" y="1600200"/>
          <a:ext cx="8308975" cy="1219200"/>
        </p:xfrm>
        <a:graphic>
          <a:graphicData uri="http://schemas.openxmlformats.org/presentationml/2006/ole">
            <mc:AlternateContent xmlns:mc="http://schemas.openxmlformats.org/markup-compatibility/2006">
              <mc:Choice xmlns:v="urn:schemas-microsoft-com:vml" Requires="v">
                <p:oleObj spid="_x0000_s70752" name="Equation" r:id="rId4" imgW="3288960" imgH="482400" progId="Equation.3">
                  <p:embed/>
                </p:oleObj>
              </mc:Choice>
              <mc:Fallback>
                <p:oleObj name="Equation" r:id="rId4" imgW="32889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83089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9" name="Object 3"/>
          <p:cNvGraphicFramePr>
            <a:graphicFrameLocks noChangeAspect="1"/>
          </p:cNvGraphicFramePr>
          <p:nvPr/>
        </p:nvGraphicFramePr>
        <p:xfrm>
          <a:off x="838200" y="5410200"/>
          <a:ext cx="6931025" cy="1219200"/>
        </p:xfrm>
        <a:graphic>
          <a:graphicData uri="http://schemas.openxmlformats.org/presentationml/2006/ole">
            <mc:AlternateContent xmlns:mc="http://schemas.openxmlformats.org/markup-compatibility/2006">
              <mc:Choice xmlns:v="urn:schemas-microsoft-com:vml" Requires="v">
                <p:oleObj spid="_x0000_s70753" name="Equation" r:id="rId6" imgW="2743200" imgH="482400" progId="Equation.3">
                  <p:embed/>
                </p:oleObj>
              </mc:Choice>
              <mc:Fallback>
                <p:oleObj name="Equation" r:id="rId6" imgW="2743200" imgH="482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410200"/>
                        <a:ext cx="69310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0658"/>
                                        </p:tgtEl>
                                        <p:attrNameLst>
                                          <p:attrName>style.visibility</p:attrName>
                                        </p:attrNameLst>
                                      </p:cBhvr>
                                      <p:to>
                                        <p:strVal val="visible"/>
                                      </p:to>
                                    </p:set>
                                    <p:animEffect transition="in" filter="wipe(down)">
                                      <p:cBhvr>
                                        <p:cTn id="12" dur="500"/>
                                        <p:tgtEl>
                                          <p:spTgt spid="70658"/>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0659"/>
                                        </p:tgtEl>
                                        <p:attrNameLst>
                                          <p:attrName>style.visibility</p:attrName>
                                        </p:attrNameLst>
                                      </p:cBhvr>
                                      <p:to>
                                        <p:strVal val="visible"/>
                                      </p:to>
                                    </p:set>
                                    <p:animEffect transition="in" filter="wipe(down)">
                                      <p:cBhvr>
                                        <p:cTn id="31"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Rearranging into inputs and outputs</a:t>
            </a:r>
          </a:p>
          <a:p>
            <a:pPr>
              <a:buNone/>
            </a:pPr>
            <a:r>
              <a:rPr lang="en-US" dirty="0" smtClean="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outputs</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inputs</a:t>
            </a:r>
          </a:p>
          <a:p>
            <a:pPr marL="0" indent="0">
              <a:buNone/>
            </a:pPr>
            <a:r>
              <a:rPr lang="en-US" dirty="0" smtClean="0">
                <a:latin typeface="Times New Roman" pitchFamily="18" charset="0"/>
                <a:cs typeface="Times New Roman" pitchFamily="18" charset="0"/>
              </a:rPr>
              <a:t>The effectiveness(2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of the availability transfers can be determined as</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differences in these effectiveness lie in the relative values of        and  W for a given change of state.</a:t>
            </a:r>
          </a:p>
        </p:txBody>
      </p:sp>
      <p:graphicFrame>
        <p:nvGraphicFramePr>
          <p:cNvPr id="71682" name="Object 2"/>
          <p:cNvGraphicFramePr>
            <a:graphicFrameLocks noChangeAspect="1"/>
          </p:cNvGraphicFramePr>
          <p:nvPr>
            <p:extLst>
              <p:ext uri="{D42A27DB-BD31-4B8C-83A1-F6EECF244321}">
                <p14:modId xmlns:p14="http://schemas.microsoft.com/office/powerpoint/2010/main" val="712893222"/>
              </p:ext>
            </p:extLst>
          </p:nvPr>
        </p:nvGraphicFramePr>
        <p:xfrm>
          <a:off x="2209800" y="685800"/>
          <a:ext cx="3048000" cy="609600"/>
        </p:xfrm>
        <a:graphic>
          <a:graphicData uri="http://schemas.openxmlformats.org/presentationml/2006/ole">
            <mc:AlternateContent xmlns:mc="http://schemas.openxmlformats.org/markup-compatibility/2006">
              <mc:Choice xmlns:v="urn:schemas-microsoft-com:vml" Requires="v">
                <p:oleObj spid="_x0000_s71893" name="Equation" r:id="rId4" imgW="1206360" imgH="241200" progId="Equation.3">
                  <p:embed/>
                </p:oleObj>
              </mc:Choice>
              <mc:Fallback>
                <p:oleObj name="Equation" r:id="rId4" imgW="120636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685800"/>
                        <a:ext cx="3048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46901644"/>
              </p:ext>
            </p:extLst>
          </p:nvPr>
        </p:nvGraphicFramePr>
        <p:xfrm>
          <a:off x="1360488" y="3276600"/>
          <a:ext cx="6376987" cy="1219200"/>
        </p:xfrm>
        <a:graphic>
          <a:graphicData uri="http://schemas.openxmlformats.org/presentationml/2006/ole">
            <mc:AlternateContent xmlns:mc="http://schemas.openxmlformats.org/markup-compatibility/2006">
              <mc:Choice xmlns:v="urn:schemas-microsoft-com:vml" Requires="v">
                <p:oleObj spid="_x0000_s71894" name="Equation" r:id="rId6" imgW="2323800" imgH="444240" progId="Equation.3">
                  <p:embed/>
                </p:oleObj>
              </mc:Choice>
              <mc:Fallback>
                <p:oleObj name="Equation" r:id="rId6" imgW="2323800" imgH="444240" progId="Equation.3">
                  <p:embed/>
                  <p:pic>
                    <p:nvPicPr>
                      <p:cNvPr id="0" name="Picture 3"/>
                      <p:cNvPicPr>
                        <a:picLocks noChangeAspect="1" noChangeArrowheads="1"/>
                      </p:cNvPicPr>
                      <p:nvPr/>
                    </p:nvPicPr>
                    <p:blipFill>
                      <a:blip r:embed="rId7"/>
                      <a:srcRect/>
                      <a:stretch>
                        <a:fillRect/>
                      </a:stretch>
                    </p:blipFill>
                    <p:spPr bwMode="auto">
                      <a:xfrm>
                        <a:off x="1360488" y="3276600"/>
                        <a:ext cx="637698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33</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998109314"/>
              </p:ext>
            </p:extLst>
          </p:nvPr>
        </p:nvGraphicFramePr>
        <p:xfrm>
          <a:off x="1676400" y="5105400"/>
          <a:ext cx="609600" cy="609600"/>
        </p:xfrm>
        <a:graphic>
          <a:graphicData uri="http://schemas.openxmlformats.org/presentationml/2006/ole">
            <mc:AlternateContent xmlns:mc="http://schemas.openxmlformats.org/markup-compatibility/2006">
              <mc:Choice xmlns:v="urn:schemas-microsoft-com:vml" Requires="v">
                <p:oleObj spid="_x0000_s71895" name="Equation" r:id="rId8" imgW="241200" imgH="241200" progId="Equation.3">
                  <p:embed/>
                </p:oleObj>
              </mc:Choice>
              <mc:Fallback>
                <p:oleObj name="Equation" r:id="rId8" imgW="241200" imgH="241200" progId="Equation.3">
                  <p:embed/>
                  <p:pic>
                    <p:nvPicPr>
                      <p:cNvPr id="0" name="Object 2"/>
                      <p:cNvPicPr>
                        <a:picLocks noChangeAspect="1" noChangeArrowheads="1"/>
                      </p:cNvPicPr>
                      <p:nvPr/>
                    </p:nvPicPr>
                    <p:blipFill>
                      <a:blip r:embed="rId9"/>
                      <a:srcRect/>
                      <a:stretch>
                        <a:fillRect/>
                      </a:stretch>
                    </p:blipFill>
                    <p:spPr bwMode="auto">
                      <a:xfrm>
                        <a:off x="16764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wipe(down)">
                                      <p:cBhvr>
                                        <p:cTn id="10" dur="500"/>
                                        <p:tgtEl>
                                          <p:spTgt spid="7168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buNone/>
            </a:pPr>
            <a:r>
              <a:rPr lang="en-US" dirty="0">
                <a:solidFill>
                  <a:srgbClr val="FF0000"/>
                </a:solidFill>
                <a:latin typeface="Times New Roman" pitchFamily="18" charset="0"/>
                <a:cs typeface="Times New Roman" pitchFamily="18" charset="0"/>
              </a:rPr>
              <a:t>Example 3.3</a:t>
            </a:r>
          </a:p>
          <a:p>
            <a:pPr marL="0" indent="0" algn="just">
              <a:buNone/>
            </a:pPr>
            <a:r>
              <a:rPr lang="en-US" dirty="0">
                <a:latin typeface="Times New Roman" pitchFamily="18" charset="0"/>
                <a:cs typeface="Times New Roman" pitchFamily="18" charset="0"/>
              </a:rPr>
              <a:t>Oxygen initially at 300k and 100kPa is contained in a rigid tank. Two alternative processes  are to be considered to increase its temperature to 500K. The gas receives energy (a) adiabatically by means of a paddle wheel driven by an external source and (b) by means of an external heat reservoir at 600K. In the second case the temperature at the boundary is taken as the gas temperature throughout the process. Determine (1) the availability change and (2) the irreversibility in kJ/</a:t>
            </a:r>
            <a:r>
              <a:rPr lang="en-US" dirty="0" err="1">
                <a:latin typeface="Times New Roman" pitchFamily="18" charset="0"/>
                <a:cs typeface="Times New Roman" pitchFamily="18" charset="0"/>
              </a:rPr>
              <a:t>kmol</a:t>
            </a:r>
            <a:r>
              <a:rPr lang="en-US" dirty="0">
                <a:latin typeface="Times New Roman" pitchFamily="18" charset="0"/>
                <a:cs typeface="Times New Roman" pitchFamily="18" charset="0"/>
              </a:rPr>
              <a:t>, and (3) the 2nd law efficiency of the overall process for the two parts of the problem. The value of TO is 300K. </a:t>
            </a:r>
          </a:p>
        </p:txBody>
      </p:sp>
      <p:sp>
        <p:nvSpPr>
          <p:cNvPr id="4" name="Slide Number Placeholder 3"/>
          <p:cNvSpPr>
            <a:spLocks noGrp="1"/>
          </p:cNvSpPr>
          <p:nvPr>
            <p:ph type="sldNum" sz="quarter" idx="12"/>
          </p:nvPr>
        </p:nvSpPr>
        <p:spPr/>
        <p:txBody>
          <a:bodyPr/>
          <a:lstStyle/>
          <a:p>
            <a:fld id="{F536C3FF-FFD6-479B-BB1C-95D3D723F312}" type="slidenum">
              <a:rPr lang="en-US" smtClean="0"/>
              <a:pPr/>
              <a:t>34</a:t>
            </a:fld>
            <a:endParaRPr lang="en-US"/>
          </a:p>
        </p:txBody>
      </p:sp>
    </p:spTree>
    <p:extLst>
      <p:ext uri="{BB962C8B-B14F-4D97-AF65-F5344CB8AC3E}">
        <p14:creationId xmlns:p14="http://schemas.microsoft.com/office/powerpoint/2010/main" val="2682287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b="1" dirty="0">
                <a:solidFill>
                  <a:srgbClr val="FF0000"/>
                </a:solidFill>
                <a:latin typeface="Times New Roman" pitchFamily="18" charset="0"/>
                <a:cs typeface="Times New Roman" pitchFamily="18" charset="0"/>
              </a:rPr>
              <a:t>3.4.2   Adiabatic Compressor </a:t>
            </a:r>
            <a:r>
              <a:rPr lang="en-US" b="1" dirty="0" smtClean="0">
                <a:solidFill>
                  <a:srgbClr val="FF0000"/>
                </a:solidFill>
                <a:latin typeface="Times New Roman" pitchFamily="18" charset="0"/>
                <a:cs typeface="Times New Roman" pitchFamily="18" charset="0"/>
              </a:rPr>
              <a:t>Work</a:t>
            </a:r>
          </a:p>
          <a:p>
            <a:pPr marL="0" indent="0" algn="just">
              <a:buNone/>
            </a:pPr>
            <a:r>
              <a:rPr lang="en-US" dirty="0" smtClean="0">
                <a:latin typeface="Times New Roman" pitchFamily="18" charset="0"/>
                <a:cs typeface="Times New Roman" pitchFamily="18" charset="0"/>
              </a:rPr>
              <a:t>For the adiabatic compression of a gas in a piston-cylinder device the energy and availability balances and the irreversibility are </a:t>
            </a:r>
          </a:p>
          <a:p>
            <a:pPr marL="0" indent="0">
              <a:buNone/>
            </a:pPr>
            <a:r>
              <a:rPr lang="en-US" dirty="0" smtClean="0">
                <a:latin typeface="Times New Roman" pitchFamily="18" charset="0"/>
                <a:cs typeface="Times New Roman" pitchFamily="18" charset="0"/>
              </a:rPr>
              <a:t>w</a:t>
            </a:r>
            <a:r>
              <a:rPr lang="en-US" dirty="0">
                <a:latin typeface="Times New Roman" pitchFamily="18" charset="0"/>
                <a:cs typeface="Times New Roman" pitchFamily="18" charset="0"/>
              </a:rPr>
              <a:t>’=w=-∆u;                    =-w-</a:t>
            </a:r>
            <a:r>
              <a:rPr lang="en-US" dirty="0" err="1">
                <a:latin typeface="Times New Roman" pitchFamily="18" charset="0"/>
                <a:cs typeface="Times New Roman" pitchFamily="18" charset="0"/>
              </a:rPr>
              <a:t>i</a:t>
            </a:r>
            <a:r>
              <a:rPr lang="en-US" baseline="-25000" dirty="0" err="1">
                <a:latin typeface="Times New Roman" pitchFamily="18" charset="0"/>
                <a:cs typeface="Times New Roman" pitchFamily="18" charset="0"/>
              </a:rPr>
              <a:t>cm</a:t>
            </a:r>
            <a:r>
              <a:rPr lang="en-US" dirty="0">
                <a:latin typeface="Times New Roman" pitchFamily="18" charset="0"/>
                <a:cs typeface="Times New Roman" pitchFamily="18" charset="0"/>
              </a:rPr>
              <a:t>  or w’=</a:t>
            </a:r>
            <a:r>
              <a:rPr lang="en-US" dirty="0" err="1">
                <a:latin typeface="Times New Roman" pitchFamily="18" charset="0"/>
                <a:cs typeface="Times New Roman" pitchFamily="18" charset="0"/>
              </a:rPr>
              <a:t>w+P</a:t>
            </a:r>
            <a:r>
              <a:rPr lang="en-US" baseline="-25000" dirty="0" err="1">
                <a:latin typeface="Times New Roman" pitchFamily="18" charset="0"/>
                <a:cs typeface="Times New Roman" pitchFamily="18" charset="0"/>
              </a:rPr>
              <a:t>o</a:t>
            </a:r>
            <a:r>
              <a:rPr lang="el-GR" dirty="0">
                <a:latin typeface="Times New Roman" pitchFamily="18" charset="0"/>
                <a:cs typeface="Times New Roman" pitchFamily="18" charset="0"/>
              </a:rPr>
              <a:t>Δ</a:t>
            </a:r>
            <a:r>
              <a:rPr lang="en-US" dirty="0">
                <a:latin typeface="Times New Roman" pitchFamily="18" charset="0"/>
                <a:cs typeface="Times New Roman" pitchFamily="18" charset="0"/>
              </a:rPr>
              <a:t>v=-</a:t>
            </a:r>
            <a:r>
              <a:rPr lang="el-GR" dirty="0">
                <a:latin typeface="Times New Roman" pitchFamily="18" charset="0"/>
                <a:cs typeface="Times New Roman" pitchFamily="18" charset="0"/>
              </a:rPr>
              <a:t> Δ</a:t>
            </a:r>
            <a:r>
              <a:rPr lang="en-US" dirty="0">
                <a:latin typeface="Times New Roman" pitchFamily="18" charset="0"/>
                <a:cs typeface="Times New Roman" pitchFamily="18" charset="0"/>
              </a:rPr>
              <a:t>u    </a:t>
            </a:r>
          </a:p>
          <a:p>
            <a:pPr marL="0" indent="0">
              <a:buNone/>
            </a:pPr>
            <a:endParaRPr lang="en-US" b="1" dirty="0">
              <a:solidFill>
                <a:srgbClr val="FF0000"/>
              </a:solidFill>
              <a:latin typeface="Times New Roman" pitchFamily="18" charset="0"/>
              <a:cs typeface="Times New Roman" pitchFamily="18" charset="0"/>
            </a:endParaRP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70331380"/>
              </p:ext>
            </p:extLst>
          </p:nvPr>
        </p:nvGraphicFramePr>
        <p:xfrm>
          <a:off x="1981200" y="2133600"/>
          <a:ext cx="2068513" cy="533400"/>
        </p:xfrm>
        <a:graphic>
          <a:graphicData uri="http://schemas.openxmlformats.org/presentationml/2006/ole">
            <mc:AlternateContent xmlns:mc="http://schemas.openxmlformats.org/markup-compatibility/2006">
              <mc:Choice xmlns:v="urn:schemas-microsoft-com:vml" Requires="v">
                <p:oleObj spid="_x0000_s147518" name="Equation" r:id="rId3" imgW="748975" imgH="215806" progId="Equation.3">
                  <p:embed/>
                </p:oleObj>
              </mc:Choice>
              <mc:Fallback>
                <p:oleObj name="Equation" r:id="rId3" imgW="748975" imgH="21580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2068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8944267"/>
              </p:ext>
            </p:extLst>
          </p:nvPr>
        </p:nvGraphicFramePr>
        <p:xfrm>
          <a:off x="1295400" y="2895600"/>
          <a:ext cx="5364163" cy="595313"/>
        </p:xfrm>
        <a:graphic>
          <a:graphicData uri="http://schemas.openxmlformats.org/presentationml/2006/ole">
            <mc:AlternateContent xmlns:mc="http://schemas.openxmlformats.org/markup-compatibility/2006">
              <mc:Choice xmlns:v="urn:schemas-microsoft-com:vml" Requires="v">
                <p:oleObj spid="_x0000_s147519" name="Equation" r:id="rId5" imgW="1943100" imgH="241300" progId="Equation.3">
                  <p:embed/>
                </p:oleObj>
              </mc:Choice>
              <mc:Fallback>
                <p:oleObj name="Equation" r:id="rId5" imgW="1943100" imgH="2413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53641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342408"/>
              </p:ext>
            </p:extLst>
          </p:nvPr>
        </p:nvGraphicFramePr>
        <p:xfrm>
          <a:off x="1219200" y="3505200"/>
          <a:ext cx="5713413" cy="1081088"/>
        </p:xfrm>
        <a:graphic>
          <a:graphicData uri="http://schemas.openxmlformats.org/presentationml/2006/ole">
            <mc:AlternateContent xmlns:mc="http://schemas.openxmlformats.org/markup-compatibility/2006">
              <mc:Choice xmlns:v="urn:schemas-microsoft-com:vml" Requires="v">
                <p:oleObj spid="_x0000_s147520" name="Equation" r:id="rId7" imgW="2082800" imgH="393700" progId="Equation.3">
                  <p:embed/>
                </p:oleObj>
              </mc:Choice>
              <mc:Fallback>
                <p:oleObj name="Equation" r:id="rId7" imgW="20828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505200"/>
                        <a:ext cx="5713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0" y="4800600"/>
            <a:ext cx="9144001" cy="1938992"/>
          </a:xfrm>
          <a:prstGeom prst="rect">
            <a:avLst/>
          </a:prstGeom>
        </p:spPr>
        <p:txBody>
          <a:bodyPr wrap="square">
            <a:spAutoFit/>
          </a:bodyPr>
          <a:lstStyle/>
          <a:p>
            <a:pPr algn="just"/>
            <a:r>
              <a:rPr lang="en-US" sz="2400" dirty="0" smtClean="0">
                <a:solidFill>
                  <a:srgbClr val="FF0000"/>
                </a:solidFill>
                <a:latin typeface="Times New Roman" pitchFamily="18" charset="0"/>
                <a:cs typeface="Times New Roman" pitchFamily="18" charset="0"/>
              </a:rPr>
              <a:t>Example 3.4</a:t>
            </a:r>
            <a:r>
              <a:rPr lang="en-US" sz="2400" dirty="0" smtClean="0">
                <a:latin typeface="Times New Roman" pitchFamily="18" charset="0"/>
                <a:cs typeface="Times New Roman" pitchFamily="18" charset="0"/>
              </a:rPr>
              <a:t>; Carbon dioxide is compressed adiabatically in a piston cylinder from 10 bars and 300K to  50 bars and 450K. The fluid is modeled as (a) an ideal gas and (b) a real gas. For the Two models, determine (1) the availability change and (2) the irreversibility, in kJ/kg, and  (3)  the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law efficiency.  </a:t>
            </a:r>
            <a:endParaRPr lang="en-US" sz="2400" dirty="0"/>
          </a:p>
        </p:txBody>
      </p:sp>
    </p:spTree>
    <p:extLst>
      <p:ext uri="{BB962C8B-B14F-4D97-AF65-F5344CB8AC3E}">
        <p14:creationId xmlns:p14="http://schemas.microsoft.com/office/powerpoint/2010/main" val="275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b="1" dirty="0" smtClean="0">
                <a:solidFill>
                  <a:srgbClr val="FF0000"/>
                </a:solidFill>
                <a:latin typeface="Times New Roman" pitchFamily="18" charset="0"/>
                <a:cs typeface="Times New Roman" pitchFamily="18" charset="0"/>
              </a:rPr>
              <a:t>3.4.3  Energy Exchange Between Incompressible Substances</a:t>
            </a:r>
          </a:p>
          <a:p>
            <a:pPr marL="0" indent="0" algn="just">
              <a:buNone/>
            </a:pPr>
            <a:r>
              <a:rPr lang="en-US" dirty="0" smtClean="0">
                <a:latin typeface="Times New Roman" pitchFamily="18" charset="0"/>
                <a:cs typeface="Times New Roman" pitchFamily="18" charset="0"/>
              </a:rPr>
              <a:t>When two incompressible substances at two different temperatures are in thermal contact ∆U=0 for the subsystems.  For a common final temperature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equation gives</a:t>
            </a:r>
          </a:p>
          <a:p>
            <a:pPr>
              <a:buNone/>
            </a:pPr>
            <a:r>
              <a:rPr lang="en-US" dirty="0" smtClean="0">
                <a:latin typeface="Times New Roman" pitchFamily="18" charset="0"/>
                <a:cs typeface="Times New Roman" pitchFamily="18" charset="0"/>
              </a:rPr>
              <a:t>	[mc(</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[mc(</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0</a:t>
            </a:r>
          </a:p>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Φ</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U+P</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∆V-T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mc(</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mcT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Second law efficiency is best described by</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B heated by A.</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86490235"/>
              </p:ext>
            </p:extLst>
          </p:nvPr>
        </p:nvGraphicFramePr>
        <p:xfrm>
          <a:off x="2895600" y="4800600"/>
          <a:ext cx="1858962" cy="915988"/>
        </p:xfrm>
        <a:graphic>
          <a:graphicData uri="http://schemas.openxmlformats.org/presentationml/2006/ole">
            <mc:AlternateContent xmlns:mc="http://schemas.openxmlformats.org/markup-compatibility/2006">
              <mc:Choice xmlns:v="urn:schemas-microsoft-com:vml" Requires="v">
                <p:oleObj spid="_x0000_s72753" name="Equation" r:id="rId4" imgW="876240" imgH="431640" progId="Equation.3">
                  <p:embed/>
                </p:oleObj>
              </mc:Choice>
              <mc:Fallback>
                <p:oleObj name="Equation" r:id="rId4" imgW="8762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800600"/>
                        <a:ext cx="1858962"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b="1" dirty="0" smtClean="0">
                <a:solidFill>
                  <a:srgbClr val="FF0000"/>
                </a:solidFill>
                <a:latin typeface="Times New Roman" pitchFamily="18" charset="0"/>
                <a:cs typeface="Times New Roman" pitchFamily="18" charset="0"/>
              </a:rPr>
              <a:t>3.5  REVERSIBLE WORK, AVAILBILITY, AND IRREVERSIBILITY FOR SSSF CONTROL VOLUME</a:t>
            </a:r>
          </a:p>
          <a:p>
            <a:pPr>
              <a:buNone/>
            </a:pPr>
            <a:r>
              <a:rPr lang="en-US" dirty="0" smtClean="0">
                <a:latin typeface="Times New Roman" pitchFamily="18" charset="0"/>
                <a:cs typeface="Times New Roman" pitchFamily="18" charset="0"/>
              </a:rPr>
              <a:t>Because properties are  invariant with time</a:t>
            </a:r>
          </a:p>
          <a:p>
            <a:pPr>
              <a:buNone/>
            </a:pPr>
            <a:r>
              <a:rPr lang="en-US" dirty="0" smtClean="0">
                <a:latin typeface="Times New Roman" pitchFamily="18" charset="0"/>
                <a:cs typeface="Times New Roman" pitchFamily="18" charset="0"/>
              </a:rPr>
              <a:t>	d(</a:t>
            </a:r>
            <a:r>
              <a:rPr lang="en-US" dirty="0" err="1" smtClean="0">
                <a:latin typeface="Times New Roman" pitchFamily="18" charset="0"/>
                <a:cs typeface="Times New Roman" pitchFamily="18" charset="0"/>
              </a:rPr>
              <a:t>E+P</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V-T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=0</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73734" name="Object 6"/>
          <p:cNvGraphicFramePr>
            <a:graphicFrameLocks noChangeAspect="1"/>
          </p:cNvGraphicFramePr>
          <p:nvPr>
            <p:extLst>
              <p:ext uri="{D42A27DB-BD31-4B8C-83A1-F6EECF244321}">
                <p14:modId xmlns:p14="http://schemas.microsoft.com/office/powerpoint/2010/main" val="1210839262"/>
              </p:ext>
            </p:extLst>
          </p:nvPr>
        </p:nvGraphicFramePr>
        <p:xfrm>
          <a:off x="685800" y="2667000"/>
          <a:ext cx="6881812" cy="2472648"/>
        </p:xfrm>
        <a:graphic>
          <a:graphicData uri="http://schemas.openxmlformats.org/presentationml/2006/ole">
            <mc:AlternateContent xmlns:mc="http://schemas.openxmlformats.org/markup-compatibility/2006">
              <mc:Choice xmlns:v="urn:schemas-microsoft-com:vml" Requires="v">
                <p:oleObj spid="_x0000_s73828" name="Equation" r:id="rId4" imgW="3429000" imgH="1231560" progId="Equation.3">
                  <p:embed/>
                </p:oleObj>
              </mc:Choice>
              <mc:Fallback>
                <p:oleObj name="Equation" r:id="rId4" imgW="3429000" imgH="123156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67000"/>
                        <a:ext cx="6881812" cy="2472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5" name="Object 7"/>
          <p:cNvGraphicFramePr>
            <a:graphicFrameLocks noChangeAspect="1"/>
          </p:cNvGraphicFramePr>
          <p:nvPr>
            <p:extLst>
              <p:ext uri="{D42A27DB-BD31-4B8C-83A1-F6EECF244321}">
                <p14:modId xmlns:p14="http://schemas.microsoft.com/office/powerpoint/2010/main" val="1777210958"/>
              </p:ext>
            </p:extLst>
          </p:nvPr>
        </p:nvGraphicFramePr>
        <p:xfrm>
          <a:off x="457200" y="4759325"/>
          <a:ext cx="7705725" cy="2098675"/>
        </p:xfrm>
        <a:graphic>
          <a:graphicData uri="http://schemas.openxmlformats.org/presentationml/2006/ole">
            <mc:AlternateContent xmlns:mc="http://schemas.openxmlformats.org/markup-compatibility/2006">
              <mc:Choice xmlns:v="urn:schemas-microsoft-com:vml" Requires="v">
                <p:oleObj spid="_x0000_s73829" name="Equation" r:id="rId6" imgW="3543120" imgH="965160" progId="Equation.3">
                  <p:embed/>
                </p:oleObj>
              </mc:Choice>
              <mc:Fallback>
                <p:oleObj name="Equation" r:id="rId6" imgW="3543120" imgH="9651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759325"/>
                        <a:ext cx="7705725"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3734"/>
                                        </p:tgtEl>
                                        <p:attrNameLst>
                                          <p:attrName>style.visibility</p:attrName>
                                        </p:attrNameLst>
                                      </p:cBhvr>
                                      <p:to>
                                        <p:strVal val="visible"/>
                                      </p:to>
                                    </p:set>
                                    <p:animEffect transition="in" filter="wipe(down)">
                                      <p:cBhvr>
                                        <p:cTn id="15" dur="500"/>
                                        <p:tgtEl>
                                          <p:spTgt spid="737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3735"/>
                                        </p:tgtEl>
                                        <p:attrNameLst>
                                          <p:attrName>style.visibility</p:attrName>
                                        </p:attrNameLst>
                                      </p:cBhvr>
                                      <p:to>
                                        <p:strVal val="visible"/>
                                      </p:to>
                                    </p:set>
                                    <p:animEffect transition="in" filter="wipe(down)">
                                      <p:cBhvr>
                                        <p:cTn id="20"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Define b=h*-</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where h*=</a:t>
            </a:r>
            <a:r>
              <a:rPr lang="en-US" dirty="0" err="1" smtClean="0">
                <a:latin typeface="Times New Roman" pitchFamily="18" charset="0"/>
                <a:cs typeface="Times New Roman" pitchFamily="18" charset="0"/>
              </a:rPr>
              <a:t>h+ke+pe</a:t>
            </a:r>
            <a:r>
              <a:rPr lang="en-US" dirty="0" smtClean="0">
                <a:latin typeface="Times New Roman" pitchFamily="18" charset="0"/>
                <a:cs typeface="Times New Roman" pitchFamily="18" charset="0"/>
              </a:rPr>
              <a:t>, then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For a </a:t>
            </a:r>
            <a:r>
              <a:rPr lang="en-US" dirty="0" err="1" smtClean="0">
                <a:latin typeface="Times New Roman" pitchFamily="18" charset="0"/>
                <a:cs typeface="Times New Roman" pitchFamily="18" charset="0"/>
              </a:rPr>
              <a:t>cv</a:t>
            </a:r>
            <a:r>
              <a:rPr lang="en-US" dirty="0" smtClean="0">
                <a:latin typeface="Times New Roman" pitchFamily="18" charset="0"/>
                <a:cs typeface="Times New Roman" pitchFamily="18" charset="0"/>
              </a:rPr>
              <a:t> inlet state (1) and outlet state (2), on a unit mass basis (single inlet and exit)</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74754" name="Object 2"/>
          <p:cNvGraphicFramePr>
            <a:graphicFrameLocks noChangeAspect="1"/>
          </p:cNvGraphicFramePr>
          <p:nvPr/>
        </p:nvGraphicFramePr>
        <p:xfrm>
          <a:off x="228600" y="457200"/>
          <a:ext cx="5581650" cy="2209800"/>
        </p:xfrm>
        <a:graphic>
          <a:graphicData uri="http://schemas.openxmlformats.org/presentationml/2006/ole">
            <mc:AlternateContent xmlns:mc="http://schemas.openxmlformats.org/markup-compatibility/2006">
              <mc:Choice xmlns:v="urn:schemas-microsoft-com:vml" Requires="v">
                <p:oleObj spid="_x0000_s74942" name="Equation" r:id="rId4" imgW="2781000" imgH="965160" progId="Equation.3">
                  <p:embed/>
                </p:oleObj>
              </mc:Choice>
              <mc:Fallback>
                <p:oleObj name="Equation" r:id="rId4" imgW="278100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
                        <a:ext cx="558165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228600" y="1676400"/>
          <a:ext cx="6021388" cy="1546225"/>
        </p:xfrm>
        <a:graphic>
          <a:graphicData uri="http://schemas.openxmlformats.org/presentationml/2006/ole">
            <mc:AlternateContent xmlns:mc="http://schemas.openxmlformats.org/markup-compatibility/2006">
              <mc:Choice xmlns:v="urn:schemas-microsoft-com:vml" Requires="v">
                <p:oleObj spid="_x0000_s74943" name="Equation" r:id="rId6" imgW="2768400" imgH="711000" progId="Equation.3">
                  <p:embed/>
                </p:oleObj>
              </mc:Choice>
              <mc:Fallback>
                <p:oleObj name="Equation" r:id="rId6" imgW="2768400" imgH="71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676400"/>
                        <a:ext cx="6021388" cy="154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4038600"/>
          <a:ext cx="8486355" cy="1143000"/>
        </p:xfrm>
        <a:graphic>
          <a:graphicData uri="http://schemas.openxmlformats.org/presentationml/2006/ole">
            <mc:AlternateContent xmlns:mc="http://schemas.openxmlformats.org/markup-compatibility/2006">
              <mc:Choice xmlns:v="urn:schemas-microsoft-com:vml" Requires="v">
                <p:oleObj spid="_x0000_s74944" name="Equation" r:id="rId8" imgW="3771720" imgH="507960" progId="Equation.3">
                  <p:embed/>
                </p:oleObj>
              </mc:Choice>
              <mc:Fallback>
                <p:oleObj name="Equation" r:id="rId8" imgW="3771720" imgH="507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038600"/>
                        <a:ext cx="848635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7" name="Object 5"/>
          <p:cNvGraphicFramePr>
            <a:graphicFrameLocks noChangeAspect="1"/>
          </p:cNvGraphicFramePr>
          <p:nvPr/>
        </p:nvGraphicFramePr>
        <p:xfrm>
          <a:off x="547688" y="5514975"/>
          <a:ext cx="8513762" cy="1085850"/>
        </p:xfrm>
        <a:graphic>
          <a:graphicData uri="http://schemas.openxmlformats.org/presentationml/2006/ole">
            <mc:AlternateContent xmlns:mc="http://schemas.openxmlformats.org/markup-compatibility/2006">
              <mc:Choice xmlns:v="urn:schemas-microsoft-com:vml" Requires="v">
                <p:oleObj spid="_x0000_s74945" name="Equation" r:id="rId10" imgW="3784320" imgH="482400" progId="Equation.3">
                  <p:embed/>
                </p:oleObj>
              </mc:Choice>
              <mc:Fallback>
                <p:oleObj name="Equation" r:id="rId10" imgW="3784320" imgH="4824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688" y="5514975"/>
                        <a:ext cx="8513762"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F536C3FF-FFD6-479B-BB1C-95D3D723F312}"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4754"/>
                                        </p:tgtEl>
                                        <p:attrNameLst>
                                          <p:attrName>style.visibility</p:attrName>
                                        </p:attrNameLst>
                                      </p:cBhvr>
                                      <p:to>
                                        <p:strVal val="visible"/>
                                      </p:to>
                                    </p:set>
                                    <p:animEffect transition="in" filter="wipe(down)">
                                      <p:cBhvr>
                                        <p:cTn id="12" dur="500"/>
                                        <p:tgtEl>
                                          <p:spTgt spid="747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4757"/>
                                        </p:tgtEl>
                                        <p:attrNameLst>
                                          <p:attrName>style.visibility</p:attrName>
                                        </p:attrNameLst>
                                      </p:cBhvr>
                                      <p:to>
                                        <p:strVal val="visible"/>
                                      </p:to>
                                    </p:set>
                                    <p:animEffect transition="in" filter="wipe(down)">
                                      <p:cBhvr>
                                        <p:cTn id="20" dur="500"/>
                                        <p:tgtEl>
                                          <p:spTgt spid="7475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r>
              <a:rPr lang="en-US" dirty="0" smtClean="0"/>
              <a:t>                                                                      </a:t>
            </a:r>
            <a:endParaRPr lang="en-US" dirty="0"/>
          </a:p>
        </p:txBody>
      </p:sp>
      <p:sp>
        <p:nvSpPr>
          <p:cNvPr id="13" name="Content Placeholder 2"/>
          <p:cNvSpPr txBox="1">
            <a:spLocks/>
          </p:cNvSpPr>
          <p:nvPr/>
        </p:nvSpPr>
        <p:spPr>
          <a:xfrm>
            <a:off x="0" y="76200"/>
            <a:ext cx="9144000" cy="6781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3.5.1.  Stream or Flow Availability</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Availability associated with a fluid crossing a control surface is termed stream or flow availability or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exergy</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The definition is as follows: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The stream availability of a fluid is defined as the maximum work output which can be obtained as the fluid is changed reversibly from the given state to a dead state while exchanging heat solely with the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Referring to the reversible work equation for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q</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j</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w</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rev</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h+ke+pe-T</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h+ke+pe-T</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 a final dead state, designating stream availability by </a:t>
            </a:r>
            <a:r>
              <a:rPr kumimoji="0" lang="el-G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ψ</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l-G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ψ</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=(h+V</a:t>
            </a:r>
            <a:r>
              <a:rPr kumimoji="0" lang="en-US" sz="32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/2+gz-T</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 - (h</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=(h-h</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(s-s</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+V</a:t>
            </a:r>
            <a:r>
              <a:rPr kumimoji="0" lang="en-US" sz="32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/2+gz</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Slide Number Placeholder 4"/>
          <p:cNvSpPr>
            <a:spLocks noGrp="1"/>
          </p:cNvSpPr>
          <p:nvPr>
            <p:ph type="sldNum" sz="quarter" idx="12"/>
          </p:nvPr>
        </p:nvSpPr>
        <p:spPr/>
        <p:txBody>
          <a:bodyPr/>
          <a:lstStyle/>
          <a:p>
            <a:fld id="{F536C3FF-FFD6-479B-BB1C-95D3D723F312}"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down)">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wipe(down)">
                                      <p:cBhvr>
                                        <p:cTn id="25" dur="500"/>
                                        <p:tgtEl>
                                          <p:spTgt spid="1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wipe(down)">
                                      <p:cBhvr>
                                        <p:cTn id="28" dur="500"/>
                                        <p:tgtEl>
                                          <p:spTgt spid="1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wipe(down)">
                                      <p:cBhvr>
                                        <p:cTn id="31"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1600200"/>
          </a:xfrm>
        </p:spPr>
        <p:txBody>
          <a:bodyPr>
            <a:normAutofit fontScale="90000"/>
          </a:bodyPr>
          <a:lstStyle/>
          <a:p>
            <a:r>
              <a:rPr lang="en-US" sz="3600" b="1" dirty="0" smtClean="0">
                <a:solidFill>
                  <a:srgbClr val="FF0000"/>
                </a:solidFill>
                <a:latin typeface="Times New Roman" pitchFamily="18" charset="0"/>
                <a:cs typeface="Times New Roman" pitchFamily="18" charset="0"/>
              </a:rPr>
              <a:t>3.1</a:t>
            </a:r>
            <a:r>
              <a:rPr lang="en-US" sz="3600"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REVERSIBLE WORK, AVAILABILITY, IRREVERSIBILITY, AND 2</a:t>
            </a:r>
            <a:r>
              <a:rPr lang="en-US" sz="3600" b="1" baseline="30000" dirty="0" smtClean="0">
                <a:solidFill>
                  <a:srgbClr val="FF0000"/>
                </a:solidFill>
                <a:latin typeface="Times New Roman" pitchFamily="18" charset="0"/>
                <a:cs typeface="Times New Roman" pitchFamily="18" charset="0"/>
              </a:rPr>
              <a:t>ND</a:t>
            </a:r>
            <a:r>
              <a:rPr lang="en-US" sz="3600" b="1" dirty="0" smtClean="0">
                <a:solidFill>
                  <a:srgbClr val="FF0000"/>
                </a:solidFill>
                <a:latin typeface="Times New Roman" pitchFamily="18" charset="0"/>
                <a:cs typeface="Times New Roman" pitchFamily="18" charset="0"/>
              </a:rPr>
              <a:t> LAW EFFICIENCY</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dirty="0" smtClean="0">
                <a:latin typeface="Times New Roman" pitchFamily="18" charset="0"/>
                <a:cs typeface="Times New Roman" pitchFamily="18" charset="0"/>
              </a:rPr>
              <a:t>Absent from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is the term for irreversibilities and absent from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is the term for work.  The two laws will be combined to get a relation between work and entropy generation.  </a:t>
            </a:r>
          </a:p>
          <a:p>
            <a:pPr marL="0" indent="0" algn="just">
              <a:buNone/>
            </a:pPr>
            <a:r>
              <a:rPr lang="en-US" dirty="0" smtClean="0">
                <a:latin typeface="Times New Roman" pitchFamily="18" charset="0"/>
                <a:cs typeface="Times New Roman" pitchFamily="18" charset="0"/>
              </a:rPr>
              <a:t>A control volume </a:t>
            </a:r>
            <a:r>
              <a:rPr lang="en-US" dirty="0" smtClean="0">
                <a:latin typeface="Times New Roman" pitchFamily="18" charset="0"/>
                <a:cs typeface="Times New Roman" pitchFamily="18" charset="0"/>
                <a:hlinkClick r:id="rId3" action="ppaction://hlinksldjump"/>
              </a:rPr>
              <a:t>(</a:t>
            </a:r>
            <a:r>
              <a:rPr lang="en-US" b="1" dirty="0" smtClean="0">
                <a:latin typeface="Times New Roman" pitchFamily="18" charset="0"/>
                <a:cs typeface="Times New Roman" pitchFamily="18" charset="0"/>
                <a:hlinkClick r:id="rId3" action="ppaction://hlinksldjump"/>
              </a:rPr>
              <a:t>Fig 3.1 </a:t>
            </a:r>
            <a:r>
              <a:rPr lang="en-US" dirty="0" smtClean="0">
                <a:latin typeface="Times New Roman" pitchFamily="18" charset="0"/>
                <a:cs typeface="Times New Roman" pitchFamily="18" charset="0"/>
                <a:hlinkClick r:id="rId3" action="ppaction://hlinksldjump"/>
              </a:rPr>
              <a:t>)</a:t>
            </a:r>
            <a:r>
              <a:rPr lang="en-US" dirty="0" smtClean="0">
                <a:latin typeface="Times New Roman" pitchFamily="18" charset="0"/>
                <a:cs typeface="Times New Roman" pitchFamily="18" charset="0"/>
              </a:rPr>
              <a:t>interacting with thermal reservoirs (temperatures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)including the environment at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will be considered.  The cm can be seen as a special case.  The corresponding heat transfer rates are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The general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for cv is given by</a:t>
            </a:r>
            <a:endParaRPr lang="en-US" baseline="-25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36C3FF-FFD6-479B-BB1C-95D3D723F312}"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2" y="0"/>
            <a:ext cx="9144000" cy="6858000"/>
          </a:xfrm>
        </p:spPr>
        <p:txBody>
          <a:bodyPr/>
          <a:lstStyle/>
          <a:p>
            <a:pPr lvl="0">
              <a:buNone/>
              <a:defRPr/>
            </a:pPr>
            <a:r>
              <a:rPr lang="en-US" dirty="0" smtClean="0">
                <a:latin typeface="Times New Roman" pitchFamily="18" charset="0"/>
                <a:cs typeface="Times New Roman" pitchFamily="18" charset="0"/>
              </a:rPr>
              <a:t>Change in availability can be determined as</a:t>
            </a:r>
          </a:p>
          <a:p>
            <a:pPr lvl="0">
              <a:buNone/>
              <a:defRPr/>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ψ</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ψ</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)+(ke</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-ke</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)+(pe</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-pe</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p>
          <a:p>
            <a:pPr marL="0" lvl="0" indent="0">
              <a:buNone/>
              <a:defRPr/>
            </a:pPr>
            <a:r>
              <a:rPr lang="en-US" dirty="0" smtClean="0">
                <a:latin typeface="Times New Roman" pitchFamily="18" charset="0"/>
                <a:cs typeface="Times New Roman" pitchFamily="18" charset="0"/>
              </a:rPr>
              <a:t>Unlike the </a:t>
            </a:r>
            <a:r>
              <a:rPr lang="en-US" dirty="0" err="1" smtClean="0">
                <a:latin typeface="Times New Roman" pitchFamily="18" charset="0"/>
                <a:cs typeface="Times New Roman" pitchFamily="18" charset="0"/>
              </a:rPr>
              <a:t>nonflow</a:t>
            </a:r>
            <a:r>
              <a:rPr lang="en-US" dirty="0" smtClean="0">
                <a:latin typeface="Times New Roman" pitchFamily="18" charset="0"/>
                <a:cs typeface="Times New Roman" pitchFamily="18" charset="0"/>
              </a:rPr>
              <a:t> availability    , the value of </a:t>
            </a:r>
            <a:r>
              <a:rPr lang="el-GR" dirty="0" smtClean="0">
                <a:latin typeface="Times New Roman" pitchFamily="18" charset="0"/>
                <a:cs typeface="Times New Roman" pitchFamily="18" charset="0"/>
              </a:rPr>
              <a:t>ψ</a:t>
            </a:r>
            <a:r>
              <a:rPr lang="en-US" dirty="0" smtClean="0">
                <a:latin typeface="Times New Roman" pitchFamily="18" charset="0"/>
                <a:cs typeface="Times New Roman" pitchFamily="18" charset="0"/>
              </a:rPr>
              <a:t> can take on negative values </a:t>
            </a:r>
            <a:r>
              <a:rPr lang="en-US" b="1" dirty="0" smtClean="0">
                <a:latin typeface="Times New Roman" pitchFamily="18" charset="0"/>
                <a:cs typeface="Times New Roman" pitchFamily="18" charset="0"/>
                <a:hlinkClick r:id="rId3" action="ppaction://hlinksldjump"/>
              </a:rPr>
              <a:t>Slide 41 (Fig 3.3) </a:t>
            </a:r>
            <a:r>
              <a:rPr lang="en-US" dirty="0" smtClean="0">
                <a:latin typeface="Times New Roman" pitchFamily="18" charset="0"/>
                <a:cs typeface="Times New Roman" pitchFamily="18" charset="0"/>
              </a:rPr>
              <a:t>.</a:t>
            </a:r>
          </a:p>
          <a:p>
            <a:pPr marL="0" lvl="0" indent="0">
              <a:buNone/>
              <a:defRPr/>
            </a:pPr>
            <a:r>
              <a:rPr lang="en-US" dirty="0" smtClean="0">
                <a:latin typeface="Times New Roman" pitchFamily="18" charset="0"/>
                <a:cs typeface="Times New Roman" pitchFamily="18" charset="0"/>
              </a:rPr>
              <a:t>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and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combined equation (slide 7) can be written as availability balance equation as follows:</a:t>
            </a:r>
          </a:p>
          <a:p>
            <a:pPr marL="0" lvl="0" indent="0">
              <a:buNone/>
              <a:defRPr/>
            </a:pPr>
            <a:endParaRPr lang="en-US" dirty="0" smtClean="0">
              <a:latin typeface="Times New Roman" pitchFamily="18" charset="0"/>
              <a:cs typeface="Times New Roman" pitchFamily="18" charset="0"/>
            </a:endParaRPr>
          </a:p>
          <a:p>
            <a:pPr lvl="0">
              <a:buNone/>
              <a:defRPr/>
            </a:pPr>
            <a:endParaRPr lang="en-US" dirty="0" smtClean="0">
              <a:latin typeface="Times New Roman" pitchFamily="18" charset="0"/>
              <a:cs typeface="Times New Roman" pitchFamily="18" charset="0"/>
            </a:endParaRPr>
          </a:p>
          <a:p>
            <a:pPr lvl="0">
              <a:buNone/>
              <a:defRPr/>
            </a:pPr>
            <a:endParaRPr lang="en-US" dirty="0" smtClean="0">
              <a:latin typeface="Times New Roman" pitchFamily="18" charset="0"/>
              <a:cs typeface="Times New Roman" pitchFamily="18" charset="0"/>
            </a:endParaRPr>
          </a:p>
          <a:p>
            <a:pPr marL="0" lvl="0" indent="0">
              <a:buNone/>
              <a:defRPr/>
            </a:pPr>
            <a:r>
              <a:rPr lang="en-US" dirty="0" smtClean="0">
                <a:latin typeface="Times New Roman" pitchFamily="18" charset="0"/>
                <a:cs typeface="Times New Roman" pitchFamily="18" charset="0"/>
              </a:rPr>
              <a:t>For a control volume in SSSF and for single inlet and outlet, the above equation simplifies to</a:t>
            </a:r>
          </a:p>
        </p:txBody>
      </p:sp>
      <p:graphicFrame>
        <p:nvGraphicFramePr>
          <p:cNvPr id="98306" name="Object 2"/>
          <p:cNvGraphicFramePr>
            <a:graphicFrameLocks noChangeAspect="1"/>
          </p:cNvGraphicFramePr>
          <p:nvPr/>
        </p:nvGraphicFramePr>
        <p:xfrm>
          <a:off x="417513" y="3429000"/>
          <a:ext cx="4041775" cy="1219200"/>
        </p:xfrm>
        <a:graphic>
          <a:graphicData uri="http://schemas.openxmlformats.org/presentationml/2006/ole">
            <mc:AlternateContent xmlns:mc="http://schemas.openxmlformats.org/markup-compatibility/2006">
              <mc:Choice xmlns:v="urn:schemas-microsoft-com:vml" Requires="v">
                <p:oleObj spid="_x0000_s98444" name="Equation" r:id="rId4" imgW="1600200" imgH="482400" progId="Equation.3">
                  <p:embed/>
                </p:oleObj>
              </mc:Choice>
              <mc:Fallback>
                <p:oleObj name="Equation" r:id="rId4" imgW="16002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3429000"/>
                        <a:ext cx="40417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7" name="Object 3"/>
          <p:cNvGraphicFramePr>
            <a:graphicFrameLocks noChangeAspect="1"/>
          </p:cNvGraphicFramePr>
          <p:nvPr/>
        </p:nvGraphicFramePr>
        <p:xfrm>
          <a:off x="4419600" y="3657600"/>
          <a:ext cx="3806825" cy="987425"/>
        </p:xfrm>
        <a:graphic>
          <a:graphicData uri="http://schemas.openxmlformats.org/presentationml/2006/ole">
            <mc:AlternateContent xmlns:mc="http://schemas.openxmlformats.org/markup-compatibility/2006">
              <mc:Choice xmlns:v="urn:schemas-microsoft-com:vml" Requires="v">
                <p:oleObj spid="_x0000_s98445" name="Equation" r:id="rId6" imgW="1320480" imgH="342720" progId="Equation.3">
                  <p:embed/>
                </p:oleObj>
              </mc:Choice>
              <mc:Fallback>
                <p:oleObj name="Equation" r:id="rId6" imgW="1320480" imgH="3427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657600"/>
                        <a:ext cx="3806825"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40</a:t>
            </a:fld>
            <a:endParaRPr lang="en-US"/>
          </a:p>
        </p:txBody>
      </p:sp>
      <p:graphicFrame>
        <p:nvGraphicFramePr>
          <p:cNvPr id="7" name="Object 6"/>
          <p:cNvGraphicFramePr>
            <a:graphicFrameLocks noChangeAspect="1"/>
          </p:cNvGraphicFramePr>
          <p:nvPr/>
        </p:nvGraphicFramePr>
        <p:xfrm>
          <a:off x="5281613" y="1295400"/>
          <a:ext cx="333375" cy="533400"/>
        </p:xfrm>
        <a:graphic>
          <a:graphicData uri="http://schemas.openxmlformats.org/presentationml/2006/ole">
            <mc:AlternateContent xmlns:mc="http://schemas.openxmlformats.org/markup-compatibility/2006">
              <mc:Choice xmlns:v="urn:schemas-microsoft-com:vml" Requires="v">
                <p:oleObj spid="_x0000_s98446" name="Equation" r:id="rId8" imgW="126720" imgH="203040" progId="Equation.3">
                  <p:embed/>
                </p:oleObj>
              </mc:Choice>
              <mc:Fallback>
                <p:oleObj name="Equation" r:id="rId8" imgW="12672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1613" y="1295400"/>
                        <a:ext cx="3333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306"/>
                                        </p:tgtEl>
                                        <p:attrNameLst>
                                          <p:attrName>style.visibility</p:attrName>
                                        </p:attrNameLst>
                                      </p:cBhvr>
                                      <p:to>
                                        <p:strVal val="visible"/>
                                      </p:to>
                                    </p:set>
                                    <p:animEffect transition="in" filter="wipe(down)">
                                      <p:cBhvr>
                                        <p:cTn id="22" dur="500"/>
                                        <p:tgtEl>
                                          <p:spTgt spid="98306"/>
                                        </p:tgtEl>
                                      </p:cBhvr>
                                    </p:animEffect>
                                  </p:childTnLst>
                                </p:cTn>
                              </p:par>
                              <p:par>
                                <p:cTn id="23" presetID="22" presetClass="entr" presetSubtype="4" fill="hold" nodeType="withEffect">
                                  <p:stCondLst>
                                    <p:cond delay="0"/>
                                  </p:stCondLst>
                                  <p:childTnLst>
                                    <p:set>
                                      <p:cBhvr>
                                        <p:cTn id="24" dur="1" fill="hold">
                                          <p:stCondLst>
                                            <p:cond delay="0"/>
                                          </p:stCondLst>
                                        </p:cTn>
                                        <p:tgtEl>
                                          <p:spTgt spid="98307"/>
                                        </p:tgtEl>
                                        <p:attrNameLst>
                                          <p:attrName>style.visibility</p:attrName>
                                        </p:attrNameLst>
                                      </p:cBhvr>
                                      <p:to>
                                        <p:strVal val="visible"/>
                                      </p:to>
                                    </p:set>
                                    <p:animEffect transition="in" filter="wipe(down)">
                                      <p:cBhvr>
                                        <p:cTn id="25" dur="500"/>
                                        <p:tgtEl>
                                          <p:spTgt spid="98307"/>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36C3FF-FFD6-479B-BB1C-95D3D723F312}" type="slidenum">
              <a:rPr lang="en-US" smtClean="0"/>
              <a:pPr/>
              <a:t>41</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73764488"/>
              </p:ext>
            </p:extLst>
          </p:nvPr>
        </p:nvGraphicFramePr>
        <p:xfrm>
          <a:off x="313403" y="228600"/>
          <a:ext cx="8517194" cy="6400800"/>
        </p:xfrm>
        <a:graphic>
          <a:graphicData uri="http://schemas.openxmlformats.org/presentationml/2006/ole">
            <mc:AlternateContent xmlns:mc="http://schemas.openxmlformats.org/markup-compatibility/2006">
              <mc:Choice xmlns:v="urn:schemas-microsoft-com:vml" Requires="v">
                <p:oleObj spid="_x0000_s148495" name="Presentation" r:id="rId4" imgW="4570388" imgH="3427437" progId="PowerPoint.Show.12">
                  <p:embed/>
                </p:oleObj>
              </mc:Choice>
              <mc:Fallback>
                <p:oleObj name="Presentation" r:id="rId4" imgW="4570388" imgH="3427437" progId="PowerPoint.Show.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03" y="228600"/>
                        <a:ext cx="8517194" cy="6400800"/>
                      </a:xfrm>
                      <a:prstGeom prst="rect">
                        <a:avLst/>
                      </a:prstGeom>
                      <a:noFill/>
                    </p:spPr>
                  </p:pic>
                </p:oleObj>
              </mc:Fallback>
            </mc:AlternateContent>
          </a:graphicData>
        </a:graphic>
      </p:graphicFrame>
    </p:spTree>
    <p:extLst>
      <p:ext uri="{BB962C8B-B14F-4D97-AF65-F5344CB8AC3E}">
        <p14:creationId xmlns:p14="http://schemas.microsoft.com/office/powerpoint/2010/main" val="3288083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858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Rate of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exergy</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Exergy transfer                Exergy destruction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change                                      rate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rate</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On a unit mass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ψ</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2</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a:t>
            </a:r>
            <a:r>
              <a:rPr kumimoji="0" lang="el-G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ψ</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 w –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3200" b="0" i="0"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cv</a:t>
            </a:r>
            <a:endPar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 similar procedure can be followed as done for the control mass to determine the irreversibility.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Consider the cv, the environment and the thermal reservoirs in an isolated enclosure.  This will give(for a single inlet, outlet flow and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cv</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interacting with one thermal reservoir)  </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74188928"/>
              </p:ext>
            </p:extLst>
          </p:nvPr>
        </p:nvGraphicFramePr>
        <p:xfrm>
          <a:off x="-24581" y="2458"/>
          <a:ext cx="8867775" cy="1590675"/>
        </p:xfrm>
        <a:graphic>
          <a:graphicData uri="http://schemas.openxmlformats.org/presentationml/2006/ole">
            <mc:AlternateContent xmlns:mc="http://schemas.openxmlformats.org/markup-compatibility/2006">
              <mc:Choice xmlns:v="urn:schemas-microsoft-com:vml" Requires="v">
                <p:oleObj spid="_x0000_s83089" name="Equation" r:id="rId4" imgW="2349360" imgH="520560" progId="Equation.3">
                  <p:embed/>
                </p:oleObj>
              </mc:Choice>
              <mc:Fallback>
                <p:oleObj name="Equation" r:id="rId4" imgW="2349360" imgH="520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1" y="2458"/>
                        <a:ext cx="8867775" cy="159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42</a:t>
            </a:fld>
            <a:endParaRPr lang="en-US"/>
          </a:p>
        </p:txBody>
      </p:sp>
      <p:graphicFrame>
        <p:nvGraphicFramePr>
          <p:cNvPr id="10" name="Content Placeholder 9"/>
          <p:cNvGraphicFramePr>
            <a:graphicFrameLocks noGrp="1" noChangeAspect="1"/>
          </p:cNvGraphicFramePr>
          <p:nvPr>
            <p:ph idx="1"/>
          </p:nvPr>
        </p:nvGraphicFramePr>
        <p:xfrm>
          <a:off x="4556125" y="6858000"/>
          <a:ext cx="31750" cy="46038"/>
        </p:xfrm>
        <a:graphic>
          <a:graphicData uri="http://schemas.openxmlformats.org/presentationml/2006/ole">
            <mc:AlternateContent xmlns:mc="http://schemas.openxmlformats.org/markup-compatibility/2006">
              <mc:Choice xmlns:v="urn:schemas-microsoft-com:vml" Requires="v">
                <p:oleObj spid="_x0000_s83090" name="Equation" r:id="rId6" imgW="164880" imgH="241200" progId="Equation.3">
                  <p:embed/>
                </p:oleObj>
              </mc:Choice>
              <mc:Fallback>
                <p:oleObj name="Equation" r:id="rId6" imgW="164880" imgH="241200" progId="Equation.3">
                  <p:embed/>
                  <p:pic>
                    <p:nvPicPr>
                      <p:cNvPr id="0" name="Content Placeholder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25" y="6858000"/>
                        <a:ext cx="31750" cy="4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981200" y="3124200"/>
          <a:ext cx="609600" cy="890953"/>
        </p:xfrm>
        <a:graphic>
          <a:graphicData uri="http://schemas.openxmlformats.org/presentationml/2006/ole">
            <mc:AlternateContent xmlns:mc="http://schemas.openxmlformats.org/markup-compatibility/2006">
              <mc:Choice xmlns:v="urn:schemas-microsoft-com:vml" Requires="v">
                <p:oleObj spid="_x0000_s83091" name="Equation" r:id="rId8" imgW="164880" imgH="241200" progId="Equation.3">
                  <p:embed/>
                </p:oleObj>
              </mc:Choice>
              <mc:Fallback>
                <p:oleObj name="Equation" r:id="rId8" imgW="164880" imgH="2412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124200"/>
                        <a:ext cx="609600" cy="890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wipe(down)">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00"/>
                                        <p:tgtEl>
                                          <p:spTgt spid="4">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Content Placeholder 3"/>
          <p:cNvGraphicFramePr>
            <a:graphicFrameLocks noGrp="1" noChangeAspect="1"/>
          </p:cNvGraphicFramePr>
          <p:nvPr>
            <p:ph idx="1"/>
            <p:extLst>
              <p:ext uri="{D42A27DB-BD31-4B8C-83A1-F6EECF244321}">
                <p14:modId xmlns:p14="http://schemas.microsoft.com/office/powerpoint/2010/main" val="3258825149"/>
              </p:ext>
            </p:extLst>
          </p:nvPr>
        </p:nvGraphicFramePr>
        <p:xfrm>
          <a:off x="0" y="34925"/>
          <a:ext cx="8623300" cy="2786063"/>
        </p:xfrm>
        <a:graphic>
          <a:graphicData uri="http://schemas.openxmlformats.org/presentationml/2006/ole">
            <mc:AlternateContent xmlns:mc="http://schemas.openxmlformats.org/markup-compatibility/2006">
              <mc:Choice xmlns:v="urn:schemas-microsoft-com:vml" Requires="v">
                <p:oleObj spid="_x0000_s84032" name="Equation" r:id="rId4" imgW="2908080" imgH="990360" progId="Equation.3">
                  <p:embed/>
                </p:oleObj>
              </mc:Choice>
              <mc:Fallback>
                <p:oleObj name="Equation" r:id="rId4" imgW="2908080" imgH="990360" progId="Equation.3">
                  <p:embed/>
                  <p:pic>
                    <p:nvPicPr>
                      <p:cNvPr id="0" name="Content Placeholder 3"/>
                      <p:cNvPicPr>
                        <a:picLocks noChangeAspect="1" noChangeArrowheads="1"/>
                      </p:cNvPicPr>
                      <p:nvPr/>
                    </p:nvPicPr>
                    <p:blipFill>
                      <a:blip r:embed="rId5"/>
                      <a:srcRect/>
                      <a:stretch>
                        <a:fillRect/>
                      </a:stretch>
                    </p:blipFill>
                    <p:spPr bwMode="auto">
                      <a:xfrm>
                        <a:off x="0" y="34925"/>
                        <a:ext cx="8623300" cy="2786063"/>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F536C3FF-FFD6-479B-BB1C-95D3D723F312}" type="slidenum">
              <a:rPr lang="en-US" smtClean="0"/>
              <a:pPr/>
              <a:t>43</a:t>
            </a:fld>
            <a:endParaRPr lang="en-US"/>
          </a:p>
        </p:txBody>
      </p:sp>
      <p:sp>
        <p:nvSpPr>
          <p:cNvPr id="2" name="Rectangle 1"/>
          <p:cNvSpPr/>
          <p:nvPr/>
        </p:nvSpPr>
        <p:spPr>
          <a:xfrm>
            <a:off x="0" y="2438400"/>
            <a:ext cx="9144000" cy="344709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3.6 Control Volume Availability </a:t>
            </a:r>
          </a:p>
          <a:p>
            <a:pPr algn="just"/>
            <a:r>
              <a:rPr lang="en-US" sz="2800" dirty="0">
                <a:latin typeface="Times New Roman" pitchFamily="18" charset="0"/>
                <a:cs typeface="Times New Roman" pitchFamily="18" charset="0"/>
              </a:rPr>
              <a:t>steady flow process applications  </a:t>
            </a:r>
            <a:r>
              <a:rPr lang="en-US" sz="2800" dirty="0" smtClean="0">
                <a:latin typeface="Times New Roman" pitchFamily="18" charset="0"/>
                <a:cs typeface="Times New Roman" pitchFamily="18" charset="0"/>
              </a:rPr>
              <a:t>involve tubines,compressors,nozzles,diffusers,pumps, Throttling </a:t>
            </a:r>
            <a:r>
              <a:rPr lang="en-US" sz="2800" dirty="0">
                <a:latin typeface="Times New Roman" pitchFamily="18" charset="0"/>
                <a:cs typeface="Times New Roman" pitchFamily="18" charset="0"/>
              </a:rPr>
              <a:t>devices, and heat exchangers.</a:t>
            </a:r>
          </a:p>
          <a:p>
            <a:pPr algn="just"/>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steady flow through those devices with one inlet and one outlet the availability balance on </a:t>
            </a:r>
          </a:p>
          <a:p>
            <a:pPr algn="just"/>
            <a:r>
              <a:rPr lang="en-US" sz="2800" dirty="0">
                <a:latin typeface="Times New Roman" pitchFamily="18" charset="0"/>
                <a:cs typeface="Times New Roman" pitchFamily="18" charset="0"/>
              </a:rPr>
              <a:t>a unit mass basis is :</a:t>
            </a:r>
          </a:p>
          <a:p>
            <a:r>
              <a:rPr lang="en-US" dirty="0" smtClean="0">
                <a:latin typeface="Times New Roman" pitchFamily="18" charset="0"/>
                <a:cs typeface="Times New Roman" pitchFamily="18" charset="0"/>
              </a:rPr>
              <a:t>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8817939"/>
              </p:ext>
            </p:extLst>
          </p:nvPr>
        </p:nvGraphicFramePr>
        <p:xfrm>
          <a:off x="152400" y="5562600"/>
          <a:ext cx="8612187" cy="1143000"/>
        </p:xfrm>
        <a:graphic>
          <a:graphicData uri="http://schemas.openxmlformats.org/presentationml/2006/ole">
            <mc:AlternateContent xmlns:mc="http://schemas.openxmlformats.org/markup-compatibility/2006">
              <mc:Choice xmlns:v="urn:schemas-microsoft-com:vml" Requires="v">
                <p:oleObj spid="_x0000_s84033" name="Equation" r:id="rId6" imgW="2298600" imgH="482400" progId="Equation.3">
                  <p:embed/>
                </p:oleObj>
              </mc:Choice>
              <mc:Fallback>
                <p:oleObj name="Equation" r:id="rId6" imgW="2298600" imgH="482400" progId="Equation.3">
                  <p:embed/>
                  <p:pic>
                    <p:nvPicPr>
                      <p:cNvPr id="0" name="Object 4"/>
                      <p:cNvPicPr>
                        <a:picLocks noChangeAspect="1" noChangeArrowheads="1"/>
                      </p:cNvPicPr>
                      <p:nvPr/>
                    </p:nvPicPr>
                    <p:blipFill>
                      <a:blip r:embed="rId7"/>
                      <a:srcRect/>
                      <a:stretch>
                        <a:fillRect/>
                      </a:stretch>
                    </p:blipFill>
                    <p:spPr bwMode="auto">
                      <a:xfrm>
                        <a:off x="152400" y="5562600"/>
                        <a:ext cx="8612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5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64782" cy="68995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3.6.1  Turbines</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applicable availability balance equation for a turbine is given 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2</a:t>
            </a:r>
            <a:r>
              <a:rPr kumimoji="0" lang="en-US" sz="32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nd</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law efficiency (adiabatic turbine) will be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Energy and Exergy accounting can also be made graphically by using diagrams called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Sankey</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or band diagrams as illustrated in </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example 3.4</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5" name="Object 4"/>
          <p:cNvGraphicFramePr>
            <a:graphicFrameLocks noChangeAspect="1"/>
          </p:cNvGraphicFramePr>
          <p:nvPr/>
        </p:nvGraphicFramePr>
        <p:xfrm>
          <a:off x="457200" y="1447800"/>
          <a:ext cx="6899850" cy="1143000"/>
        </p:xfrm>
        <a:graphic>
          <a:graphicData uri="http://schemas.openxmlformats.org/presentationml/2006/ole">
            <mc:AlternateContent xmlns:mc="http://schemas.openxmlformats.org/markup-compatibility/2006">
              <mc:Choice xmlns:v="urn:schemas-microsoft-com:vml" Requires="v">
                <p:oleObj spid="_x0000_s85093" name="Equation" r:id="rId4" imgW="1841400" imgH="482400" progId="Equation.3">
                  <p:embed/>
                </p:oleObj>
              </mc:Choice>
              <mc:Fallback>
                <p:oleObj name="Equation" r:id="rId4" imgW="18414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68998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94011447"/>
              </p:ext>
            </p:extLst>
          </p:nvPr>
        </p:nvGraphicFramePr>
        <p:xfrm>
          <a:off x="533400" y="3449782"/>
          <a:ext cx="7292975" cy="1143000"/>
        </p:xfrm>
        <a:graphic>
          <a:graphicData uri="http://schemas.openxmlformats.org/presentationml/2006/ole">
            <mc:AlternateContent xmlns:mc="http://schemas.openxmlformats.org/markup-compatibility/2006">
              <mc:Choice xmlns:v="urn:schemas-microsoft-com:vml" Requires="v">
                <p:oleObj spid="_x0000_s85094" name="Equation" r:id="rId6" imgW="2755800" imgH="431640" progId="Equation.3">
                  <p:embed/>
                </p:oleObj>
              </mc:Choice>
              <mc:Fallback>
                <p:oleObj name="Equation" r:id="rId6" imgW="275580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449782"/>
                        <a:ext cx="72929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down)">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2800" dirty="0">
                <a:solidFill>
                  <a:srgbClr val="FF0000"/>
                </a:solidFill>
                <a:latin typeface="Times New Roman" pitchFamily="18" charset="0"/>
                <a:cs typeface="Times New Roman" pitchFamily="18" charset="0"/>
              </a:rPr>
              <a:t>Example </a:t>
            </a:r>
            <a:r>
              <a:rPr lang="en-US" sz="2800" dirty="0" smtClean="0">
                <a:solidFill>
                  <a:srgbClr val="FF0000"/>
                </a:solidFill>
                <a:latin typeface="Times New Roman" pitchFamily="18" charset="0"/>
                <a:cs typeface="Times New Roman" pitchFamily="18" charset="0"/>
              </a:rPr>
              <a:t>3.4</a:t>
            </a:r>
            <a:endParaRPr lang="en-US" sz="2800" dirty="0">
              <a:solidFill>
                <a:srgbClr val="FF0000"/>
              </a:solidFill>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Steam enters a turbine at 40 bars, 500 </a:t>
            </a:r>
            <a:r>
              <a:rPr lang="en-US" sz="2800" dirty="0" err="1">
                <a:latin typeface="Times New Roman" pitchFamily="18" charset="0"/>
                <a:cs typeface="Times New Roman" pitchFamily="18" charset="0"/>
              </a:rPr>
              <a:t>oC</a:t>
            </a:r>
            <a:r>
              <a:rPr lang="en-US" sz="2800" dirty="0">
                <a:latin typeface="Times New Roman" pitchFamily="18" charset="0"/>
                <a:cs typeface="Times New Roman" pitchFamily="18" charset="0"/>
              </a:rPr>
              <a:t>, and 140 m/s and leaves as a saturated vapor at 100 </a:t>
            </a:r>
            <a:r>
              <a:rPr lang="en-US" sz="2800" dirty="0" err="1">
                <a:latin typeface="Times New Roman" pitchFamily="18" charset="0"/>
                <a:cs typeface="Times New Roman" pitchFamily="18" charset="0"/>
              </a:rPr>
              <a:t>oC</a:t>
            </a:r>
            <a:r>
              <a:rPr lang="en-US" sz="2800" dirty="0">
                <a:latin typeface="Times New Roman" pitchFamily="18" charset="0"/>
                <a:cs typeface="Times New Roman" pitchFamily="18" charset="0"/>
              </a:rPr>
              <a:t>  and 80 m/s. The measured work output is 746.0 kJ/kg. The average temperature Tb at the surface of the turbine where heat transfer occurs to the environment is taken as the average of the inlet and outlet steam temperatures.  The potential energy change is negligible. (a) determine (1) the specific availability change and (2) the specific irreversibility, both in kJ/kg, for the process within the turbine, and (3) the 2nd law efficiency of the process. (b) Now, enlarge the control volume so that the local environment at 25 </a:t>
            </a:r>
            <a:r>
              <a:rPr lang="en-US" sz="2800" dirty="0" err="1">
                <a:latin typeface="Times New Roman" pitchFamily="18" charset="0"/>
                <a:cs typeface="Times New Roman" pitchFamily="18" charset="0"/>
              </a:rPr>
              <a:t>oC</a:t>
            </a:r>
            <a:r>
              <a:rPr lang="en-US" sz="2800" dirty="0">
                <a:latin typeface="Times New Roman" pitchFamily="18" charset="0"/>
                <a:cs typeface="Times New Roman" pitchFamily="18" charset="0"/>
              </a:rPr>
              <a:t> is included. Find the specific availability change and the irreversibility in this new situation.   </a:t>
            </a:r>
          </a:p>
        </p:txBody>
      </p:sp>
      <p:sp>
        <p:nvSpPr>
          <p:cNvPr id="4" name="Slide Number Placeholder 3"/>
          <p:cNvSpPr>
            <a:spLocks noGrp="1"/>
          </p:cNvSpPr>
          <p:nvPr>
            <p:ph type="sldNum" sz="quarter" idx="12"/>
          </p:nvPr>
        </p:nvSpPr>
        <p:spPr/>
        <p:txBody>
          <a:bodyPr/>
          <a:lstStyle/>
          <a:p>
            <a:fld id="{F536C3FF-FFD6-479B-BB1C-95D3D723F312}" type="slidenum">
              <a:rPr lang="en-US" smtClean="0"/>
              <a:pPr/>
              <a:t>45</a:t>
            </a:fld>
            <a:endParaRPr lang="en-US"/>
          </a:p>
        </p:txBody>
      </p:sp>
    </p:spTree>
    <p:extLst>
      <p:ext uri="{BB962C8B-B14F-4D97-AF65-F5344CB8AC3E}">
        <p14:creationId xmlns:p14="http://schemas.microsoft.com/office/powerpoint/2010/main" val="3348269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36C3FF-FFD6-479B-BB1C-95D3D723F312}" type="slidenum">
              <a:rPr lang="en-US" smtClean="0"/>
              <a:pPr/>
              <a:t>46</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2921889"/>
              </p:ext>
            </p:extLst>
          </p:nvPr>
        </p:nvGraphicFramePr>
        <p:xfrm>
          <a:off x="609600" y="457200"/>
          <a:ext cx="8152637" cy="6129802"/>
        </p:xfrm>
        <a:graphic>
          <a:graphicData uri="http://schemas.openxmlformats.org/presentationml/2006/ole">
            <mc:AlternateContent xmlns:mc="http://schemas.openxmlformats.org/markup-compatibility/2006">
              <mc:Choice xmlns:v="urn:schemas-microsoft-com:vml" Requires="v">
                <p:oleObj spid="_x0000_s149517" name="Presentation" r:id="rId4" imgW="2974979" imgH="2230967" progId="PowerPoint.Show.12">
                  <p:embed/>
                </p:oleObj>
              </mc:Choice>
              <mc:Fallback>
                <p:oleObj name="Presentation" r:id="rId4" imgW="2974979" imgH="2230967" progId="PowerPoint.Show.12">
                  <p:embed/>
                  <p:pic>
                    <p:nvPicPr>
                      <p:cNvPr id="0" name="Object 1"/>
                      <p:cNvPicPr>
                        <a:picLocks noChangeAspect="1" noChangeArrowheads="1"/>
                      </p:cNvPicPr>
                      <p:nvPr/>
                    </p:nvPicPr>
                    <p:blipFill>
                      <a:blip r:embed="rId5"/>
                      <a:srcRect/>
                      <a:stretch>
                        <a:fillRect/>
                      </a:stretch>
                    </p:blipFill>
                    <p:spPr bwMode="auto">
                      <a:xfrm>
                        <a:off x="609600" y="457200"/>
                        <a:ext cx="8152637" cy="6129802"/>
                      </a:xfrm>
                      <a:prstGeom prst="rect">
                        <a:avLst/>
                      </a:prstGeom>
                      <a:noFill/>
                    </p:spPr>
                  </p:pic>
                </p:oleObj>
              </mc:Fallback>
            </mc:AlternateContent>
          </a:graphicData>
        </a:graphic>
      </p:graphicFrame>
    </p:spTree>
    <p:extLst>
      <p:ext uri="{BB962C8B-B14F-4D97-AF65-F5344CB8AC3E}">
        <p14:creationId xmlns:p14="http://schemas.microsoft.com/office/powerpoint/2010/main" val="2928532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716280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latin typeface="Times New Roman" pitchFamily="18" charset="0"/>
                <a:cs typeface="Times New Roman" pitchFamily="18" charset="0"/>
              </a:rPr>
              <a:t>i</a:t>
            </a:r>
            <a:r>
              <a:rPr lang="en-US" sz="3200" baseline="-25000" dirty="0" err="1" smtClean="0">
                <a:latin typeface="Times New Roman" pitchFamily="18" charset="0"/>
                <a:cs typeface="Times New Roman" pitchFamily="18" charset="0"/>
              </a:rPr>
              <a:t>cv</a:t>
            </a:r>
            <a:r>
              <a:rPr lang="en-US" sz="3200"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can be shown to be a function of </a:t>
            </a:r>
            <a:r>
              <a:rPr kumimoji="0" lang="el-GR" sz="3200" b="0" i="0" u="none" strike="noStrike" kern="1200" cap="none" spc="0" normalizeH="0" baseline="0" noProof="0" dirty="0" smtClean="0">
                <a:ln>
                  <a:noFill/>
                </a:ln>
                <a:solidFill>
                  <a:schemeClr val="tx1"/>
                </a:solidFill>
                <a:effectLst/>
                <a:uLnTx/>
                <a:uFillTx/>
                <a:latin typeface="Times New Roman"/>
                <a:ea typeface="+mn-ea"/>
                <a:cs typeface="Times New Roman"/>
              </a:rPr>
              <a:t>η</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 and P</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1</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/P</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2</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for an adiabatic turbine with an ideal gas (c</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p</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 and k are constants) as a working fluid.  Entropy change for an adiabatic expansion is given 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Using </a:t>
            </a:r>
            <a:r>
              <a:rPr kumimoji="0" lang="el-GR" sz="3200" b="0" i="0" u="none" strike="noStrike" kern="1200" cap="none" spc="0" normalizeH="0" baseline="0" noProof="0" dirty="0" smtClean="0">
                <a:ln>
                  <a:noFill/>
                </a:ln>
                <a:solidFill>
                  <a:schemeClr val="tx1"/>
                </a:solidFill>
                <a:effectLst/>
                <a:uLnTx/>
                <a:uFillTx/>
                <a:latin typeface="Times New Roman"/>
                <a:ea typeface="+mn-ea"/>
                <a:cs typeface="Times New Roman"/>
              </a:rPr>
              <a:t>η</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1</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2a</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1</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-T</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2s</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 replaceT</a:t>
            </a:r>
            <a:r>
              <a:rPr kumimoji="0" lang="en-US" sz="3200" b="0" i="0" u="none" strike="noStrike" kern="1200" cap="none" spc="0" normalizeH="0" baseline="-25000" noProof="0" dirty="0" smtClean="0">
                <a:ln>
                  <a:noFill/>
                </a:ln>
                <a:solidFill>
                  <a:schemeClr val="tx1"/>
                </a:solidFill>
                <a:effectLst/>
                <a:uLnTx/>
                <a:uFillTx/>
                <a:latin typeface="Times New Roman"/>
                <a:ea typeface="+mn-ea"/>
                <a:cs typeface="Times New Roman"/>
              </a:rPr>
              <a:t>2a</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 in the entropy change expression.  This will give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latin typeface="Times New Roman"/>
                <a:cs typeface="Times New Roman"/>
              </a:rPr>
              <a:t>(T</a:t>
            </a:r>
            <a:r>
              <a:rPr lang="en-US" sz="3200" baseline="-25000" dirty="0" smtClean="0">
                <a:latin typeface="Times New Roman"/>
                <a:cs typeface="Times New Roman"/>
              </a:rPr>
              <a:t>2a</a:t>
            </a:r>
            <a:r>
              <a:rPr lang="en-US" sz="3200" dirty="0" smtClean="0">
                <a:latin typeface="Times New Roman"/>
                <a:cs typeface="Times New Roman"/>
              </a:rPr>
              <a:t> = T</a:t>
            </a:r>
            <a:r>
              <a:rPr lang="en-US" sz="3200" baseline="-25000" dirty="0" smtClean="0">
                <a:latin typeface="Times New Roman"/>
                <a:cs typeface="Times New Roman"/>
              </a:rPr>
              <a:t>1</a:t>
            </a:r>
            <a:r>
              <a:rPr lang="en-US" sz="3200" dirty="0" smtClean="0">
                <a:latin typeface="Times New Roman"/>
                <a:cs typeface="Times New Roman"/>
              </a:rPr>
              <a:t> – </a:t>
            </a:r>
            <a:r>
              <a:rPr lang="el-GR" sz="3200" dirty="0" smtClean="0">
                <a:latin typeface="Times New Roman"/>
                <a:cs typeface="Times New Roman"/>
              </a:rPr>
              <a:t>η</a:t>
            </a:r>
            <a:r>
              <a:rPr lang="en-US" sz="3200" dirty="0" smtClean="0">
                <a:latin typeface="Times New Roman"/>
                <a:cs typeface="Times New Roman"/>
              </a:rPr>
              <a:t>(T</a:t>
            </a:r>
            <a:r>
              <a:rPr lang="en-US" sz="3200" baseline="-25000" dirty="0" smtClean="0">
                <a:latin typeface="Times New Roman"/>
                <a:cs typeface="Times New Roman"/>
              </a:rPr>
              <a:t>1</a:t>
            </a:r>
            <a:r>
              <a:rPr lang="en-US" sz="3200" dirty="0" smtClean="0">
                <a:latin typeface="Times New Roman"/>
                <a:cs typeface="Times New Roman"/>
              </a:rPr>
              <a:t> – T</a:t>
            </a:r>
            <a:r>
              <a:rPr lang="en-US" sz="3200" baseline="-25000" dirty="0" smtClean="0">
                <a:latin typeface="Times New Roman"/>
                <a:cs typeface="Times New Roman"/>
              </a:rPr>
              <a:t>2s</a:t>
            </a:r>
            <a:r>
              <a:rPr lang="en-US" sz="3200" dirty="0" smtClean="0">
                <a:latin typeface="Times New Roman"/>
                <a:cs typeface="Times New Roman"/>
              </a:rPr>
              <a:t>)    find c</a:t>
            </a:r>
            <a:r>
              <a:rPr lang="en-US" sz="3200" baseline="-25000" dirty="0" smtClean="0">
                <a:latin typeface="Times New Roman"/>
                <a:cs typeface="Times New Roman"/>
              </a:rPr>
              <a:t>p</a:t>
            </a:r>
            <a:r>
              <a:rPr lang="en-US" sz="3200" dirty="0" smtClean="0">
                <a:latin typeface="Times New Roman"/>
                <a:cs typeface="Times New Roman"/>
              </a:rPr>
              <a:t> </a:t>
            </a:r>
            <a:r>
              <a:rPr lang="en-US" sz="3200" dirty="0" err="1" smtClean="0">
                <a:latin typeface="Times New Roman"/>
                <a:cs typeface="Times New Roman"/>
              </a:rPr>
              <a:t>ln</a:t>
            </a:r>
            <a:r>
              <a:rPr lang="en-US" sz="3200" dirty="0" smtClean="0">
                <a:latin typeface="Times New Roman"/>
                <a:cs typeface="Times New Roman"/>
              </a:rPr>
              <a:t>(T</a:t>
            </a:r>
            <a:r>
              <a:rPr lang="en-US" sz="3200" baseline="-25000" dirty="0" smtClean="0">
                <a:latin typeface="Times New Roman"/>
                <a:cs typeface="Times New Roman"/>
              </a:rPr>
              <a:t>2a</a:t>
            </a:r>
            <a:r>
              <a:rPr lang="en-US" sz="3200" dirty="0" smtClean="0">
                <a:latin typeface="Times New Roman"/>
                <a:cs typeface="Times New Roman"/>
              </a:rPr>
              <a:t>/T</a:t>
            </a:r>
            <a:r>
              <a:rPr lang="en-US" sz="3200" baseline="-25000" dirty="0" smtClean="0">
                <a:latin typeface="Times New Roman"/>
                <a:cs typeface="Times New Roman"/>
              </a:rPr>
              <a:t>2s</a:t>
            </a:r>
            <a:r>
              <a:rPr lang="en-US" sz="3200" dirty="0" smtClean="0">
                <a:latin typeface="Times New Roman"/>
                <a:cs typeface="Times New Roman"/>
              </a:rPr>
              <a:t>)</a:t>
            </a:r>
            <a:endPar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95006190"/>
              </p:ext>
            </p:extLst>
          </p:nvPr>
        </p:nvGraphicFramePr>
        <p:xfrm>
          <a:off x="990600" y="2057400"/>
          <a:ext cx="5177118" cy="1066800"/>
        </p:xfrm>
        <a:graphic>
          <a:graphicData uri="http://schemas.openxmlformats.org/presentationml/2006/ole">
            <mc:AlternateContent xmlns:mc="http://schemas.openxmlformats.org/markup-compatibility/2006">
              <mc:Choice xmlns:v="urn:schemas-microsoft-com:vml" Requires="v">
                <p:oleObj spid="_x0000_s86112" name="Equation" r:id="rId4" imgW="2095200" imgH="431640" progId="Equation.3">
                  <p:embed/>
                </p:oleObj>
              </mc:Choice>
              <mc:Fallback>
                <p:oleObj name="Equation" r:id="rId4" imgW="209520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517711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7139881"/>
              </p:ext>
            </p:extLst>
          </p:nvPr>
        </p:nvGraphicFramePr>
        <p:xfrm>
          <a:off x="141288" y="5257801"/>
          <a:ext cx="8746876" cy="1130300"/>
        </p:xfrm>
        <a:graphic>
          <a:graphicData uri="http://schemas.openxmlformats.org/presentationml/2006/ole">
            <mc:AlternateContent xmlns:mc="http://schemas.openxmlformats.org/markup-compatibility/2006">
              <mc:Choice xmlns:v="urn:schemas-microsoft-com:vml" Requires="v">
                <p:oleObj spid="_x0000_s86113" name="Equation" r:id="rId6" imgW="4330440" imgH="558720" progId="Equation.3">
                  <p:embed/>
                </p:oleObj>
              </mc:Choice>
              <mc:Fallback>
                <p:oleObj name="Equation" r:id="rId6" imgW="4330440" imgH="558720" progId="Equation.3">
                  <p:embed/>
                  <p:pic>
                    <p:nvPicPr>
                      <p:cNvPr id="0" name="Picture 3"/>
                      <p:cNvPicPr>
                        <a:picLocks noChangeAspect="1" noChangeArrowheads="1"/>
                      </p:cNvPicPr>
                      <p:nvPr/>
                    </p:nvPicPr>
                    <p:blipFill>
                      <a:blip r:embed="rId7"/>
                      <a:srcRect/>
                      <a:stretch>
                        <a:fillRect/>
                      </a:stretch>
                    </p:blipFill>
                    <p:spPr bwMode="auto">
                      <a:xfrm>
                        <a:off x="141288" y="5257801"/>
                        <a:ext cx="8746876" cy="1130300"/>
                      </a:xfrm>
                      <a:prstGeom prst="rect">
                        <a:avLst/>
                      </a:prstGeom>
                      <a:noFill/>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3.6.2  Compressors and Pumps</a:t>
            </a:r>
          </a:p>
          <a:p>
            <a:pPr marL="0" indent="0">
              <a:buNone/>
            </a:pPr>
            <a:r>
              <a:rPr lang="en-US" dirty="0" smtClean="0">
                <a:latin typeface="Times New Roman" pitchFamily="18" charset="0"/>
                <a:cs typeface="Times New Roman" pitchFamily="18" charset="0"/>
              </a:rPr>
              <a:t>The availability balance equations are the same as that of the turbine.  But the signs of work and availability changes are reversed.</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lvl="0" indent="0">
              <a:buNone/>
            </a:pPr>
            <a:r>
              <a:rPr lang="en-US" dirty="0" smtClean="0">
                <a:latin typeface="Times New Roman" pitchFamily="18" charset="0"/>
                <a:cs typeface="Times New Roman" pitchFamily="18" charset="0"/>
              </a:rPr>
              <a:t>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(adiabatic compressor or pump) will be</a:t>
            </a:r>
          </a:p>
          <a:p>
            <a:pPr>
              <a:buNone/>
            </a:pPr>
            <a:endParaRPr lang="en-US" dirty="0">
              <a:latin typeface="Times New Roman" pitchFamily="18" charset="0"/>
              <a:cs typeface="Times New Roman" pitchFamily="18" charset="0"/>
            </a:endParaRPr>
          </a:p>
        </p:txBody>
      </p:sp>
      <p:graphicFrame>
        <p:nvGraphicFramePr>
          <p:cNvPr id="94210" name="Object 2"/>
          <p:cNvGraphicFramePr>
            <a:graphicFrameLocks noChangeAspect="1"/>
          </p:cNvGraphicFramePr>
          <p:nvPr/>
        </p:nvGraphicFramePr>
        <p:xfrm>
          <a:off x="533400" y="2057400"/>
          <a:ext cx="6899275" cy="1143000"/>
        </p:xfrm>
        <a:graphic>
          <a:graphicData uri="http://schemas.openxmlformats.org/presentationml/2006/ole">
            <mc:AlternateContent xmlns:mc="http://schemas.openxmlformats.org/markup-compatibility/2006">
              <mc:Choice xmlns:v="urn:schemas-microsoft-com:vml" Requires="v">
                <p:oleObj spid="_x0000_s94304" name="Equation" r:id="rId4" imgW="1841400" imgH="482400" progId="Equation.3">
                  <p:embed/>
                </p:oleObj>
              </mc:Choice>
              <mc:Fallback>
                <p:oleObj name="Equation" r:id="rId4" imgW="18414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57400"/>
                        <a:ext cx="68992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1" name="Object 3"/>
          <p:cNvGraphicFramePr>
            <a:graphicFrameLocks noChangeAspect="1"/>
          </p:cNvGraphicFramePr>
          <p:nvPr/>
        </p:nvGraphicFramePr>
        <p:xfrm>
          <a:off x="371475" y="4638675"/>
          <a:ext cx="8604250" cy="2219325"/>
        </p:xfrm>
        <a:graphic>
          <a:graphicData uri="http://schemas.openxmlformats.org/presentationml/2006/ole">
            <mc:AlternateContent xmlns:mc="http://schemas.openxmlformats.org/markup-compatibility/2006">
              <mc:Choice xmlns:v="urn:schemas-microsoft-com:vml" Requires="v">
                <p:oleObj spid="_x0000_s94305" name="Equation" r:id="rId6" imgW="3251160" imgH="838080" progId="Equation.3">
                  <p:embed/>
                </p:oleObj>
              </mc:Choice>
              <mc:Fallback>
                <p:oleObj name="Equation" r:id="rId6" imgW="3251160" imgH="8380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 y="4638675"/>
                        <a:ext cx="8604250"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4210"/>
                                        </p:tgtEl>
                                        <p:attrNameLst>
                                          <p:attrName>style.visibility</p:attrName>
                                        </p:attrNameLst>
                                      </p:cBhvr>
                                      <p:to>
                                        <p:strVal val="visible"/>
                                      </p:to>
                                    </p:set>
                                    <p:animEffect transition="in" filter="wipe(down)">
                                      <p:cBhvr>
                                        <p:cTn id="10" dur="500"/>
                                        <p:tgtEl>
                                          <p:spTgt spid="942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4211"/>
                                        </p:tgtEl>
                                        <p:attrNameLst>
                                          <p:attrName>style.visibility</p:attrName>
                                        </p:attrNameLst>
                                      </p:cBhvr>
                                      <p:to>
                                        <p:strVal val="visible"/>
                                      </p:to>
                                    </p:set>
                                    <p:animEffect transition="in" filter="wipe(down)">
                                      <p:cBhvr>
                                        <p:cTn id="18"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As was done for the turbine, it can easily be shown, for  compressors too, that the irreversibility is related to the pressure ratio and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efficiency as follows: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For an incompressible fluid such as liquids frictional heating(heat generation) of magnitude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and the irreversibility can be quantified as follows.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-w,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=-v</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P, and </a:t>
            </a:r>
            <a:r>
              <a:rPr lang="el-GR" dirty="0" smtClean="0">
                <a:latin typeface="Times New Roman"/>
                <a:cs typeface="Times New Roman"/>
              </a:rPr>
              <a:t>η</a:t>
            </a:r>
            <a:r>
              <a:rPr lang="en-US" baseline="-25000" dirty="0" smtClean="0">
                <a:latin typeface="Times New Roman"/>
                <a:cs typeface="Times New Roman"/>
              </a:rPr>
              <a:t>P</a:t>
            </a:r>
            <a:r>
              <a:rPr lang="en-US" dirty="0" smtClean="0">
                <a:latin typeface="Times New Roman"/>
                <a:cs typeface="Times New Roman"/>
              </a:rPr>
              <a:t>=</a:t>
            </a:r>
            <a:r>
              <a:rPr lang="en-US" dirty="0" err="1" smtClean="0">
                <a:latin typeface="Times New Roman"/>
                <a:cs typeface="Times New Roman"/>
              </a:rPr>
              <a:t>w</a:t>
            </a:r>
            <a:r>
              <a:rPr lang="en-US" baseline="-25000" dirty="0" err="1" smtClean="0">
                <a:latin typeface="Times New Roman"/>
                <a:cs typeface="Times New Roman"/>
              </a:rPr>
              <a:t>s</a:t>
            </a:r>
            <a:r>
              <a:rPr lang="en-US" dirty="0" smtClean="0">
                <a:latin typeface="Times New Roman"/>
                <a:cs typeface="Times New Roman"/>
              </a:rPr>
              <a:t>/w</a:t>
            </a:r>
            <a:endParaRPr lang="en-US" baseline="-250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2133600"/>
          <a:ext cx="5679722" cy="1905000"/>
        </p:xfrm>
        <a:graphic>
          <a:graphicData uri="http://schemas.openxmlformats.org/presentationml/2006/ole">
            <mc:AlternateContent xmlns:mc="http://schemas.openxmlformats.org/markup-compatibility/2006">
              <mc:Choice xmlns:v="urn:schemas-microsoft-com:vml" Requires="v">
                <p:oleObj spid="_x0000_s136288" name="Equation" r:id="rId4" imgW="2044440" imgH="685800" progId="Equation.3">
                  <p:embed/>
                </p:oleObj>
              </mc:Choice>
              <mc:Fallback>
                <p:oleObj name="Equation" r:id="rId4" imgW="204444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33600"/>
                        <a:ext cx="5679722"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6289" name="Equation" r:id="rId6" imgW="114120" imgH="215640" progId="Equation.3">
                  <p:embed/>
                </p:oleObj>
              </mc:Choice>
              <mc:Fallback>
                <p:oleObj name="Equation" r:id="rId6" imgW="11412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36C3FF-FFD6-479B-BB1C-95D3D723F312}" type="slidenum">
              <a:rPr lang="en-US" smtClean="0"/>
              <a:pPr/>
              <a:t>5</a:t>
            </a:fld>
            <a:endParaRPr lang="en-US"/>
          </a:p>
        </p:txBody>
      </p:sp>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467600" cy="542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2948" y="5914726"/>
            <a:ext cx="7276351" cy="461665"/>
          </a:xfrm>
          <a:prstGeom prst="rect">
            <a:avLst/>
          </a:prstGeom>
        </p:spPr>
        <p:txBody>
          <a:bodyPr wrap="none">
            <a:spAutoFit/>
          </a:bodyPr>
          <a:lstStyle/>
          <a:p>
            <a:r>
              <a:rPr lang="en-US" sz="2400" dirty="0" smtClean="0">
                <a:solidFill>
                  <a:srgbClr val="FF0000"/>
                </a:solidFill>
                <a:latin typeface="Times New Roman" pitchFamily="18" charset="0"/>
                <a:cs typeface="Times New Roman" pitchFamily="18" charset="0"/>
              </a:rPr>
              <a:t>Fig 3.1</a:t>
            </a:r>
            <a:r>
              <a:rPr lang="en-US" dirty="0" smtClean="0">
                <a:latin typeface="Times New Roman" pitchFamily="18" charset="0"/>
                <a:cs typeface="Times New Roman" pitchFamily="18" charset="0"/>
              </a:rPr>
              <a:t> Schematic for the development of the work potential for a process </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3271838"/>
            <a:ext cx="46196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903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in the expression for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For the liquid essentially at a constant temperature T the entropy generated will be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  Then the irreversibility can be given as</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37497"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37498"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7499" name="Equation" r:id="rId6" imgW="114120" imgH="215640" progId="Equation.3">
                  <p:embed/>
                </p:oleObj>
              </mc:Choice>
              <mc:Fallback>
                <p:oleObj name="Equation" r:id="rId6" imgW="114120" imgH="215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457200" y="838200"/>
          <a:ext cx="8451851" cy="1143000"/>
        </p:xfrm>
        <a:graphic>
          <a:graphicData uri="http://schemas.openxmlformats.org/presentationml/2006/ole">
            <mc:AlternateContent xmlns:mc="http://schemas.openxmlformats.org/markup-compatibility/2006">
              <mc:Choice xmlns:v="urn:schemas-microsoft-com:vml" Requires="v">
                <p:oleObj spid="_x0000_s137500" name="Equation" r:id="rId7" imgW="3568680" imgH="482400" progId="Equation.3">
                  <p:embed/>
                </p:oleObj>
              </mc:Choice>
              <mc:Fallback>
                <p:oleObj name="Equation" r:id="rId7" imgW="3568680" imgH="4824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838200"/>
                        <a:ext cx="845185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47741154"/>
              </p:ext>
            </p:extLst>
          </p:nvPr>
        </p:nvGraphicFramePr>
        <p:xfrm>
          <a:off x="1219200" y="4038600"/>
          <a:ext cx="5735053" cy="1676400"/>
        </p:xfrm>
        <a:graphic>
          <a:graphicData uri="http://schemas.openxmlformats.org/presentationml/2006/ole">
            <mc:AlternateContent xmlns:mc="http://schemas.openxmlformats.org/markup-compatibility/2006">
              <mc:Choice xmlns:v="urn:schemas-microsoft-com:vml" Requires="v">
                <p:oleObj spid="_x0000_s137501" name="Equation" r:id="rId9" imgW="1650960" imgH="482400" progId="Equation.3">
                  <p:embed/>
                </p:oleObj>
              </mc:Choice>
              <mc:Fallback>
                <p:oleObj name="Equation" r:id="rId9" imgW="165096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4038600"/>
                        <a:ext cx="573505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1"/>
          <p:cNvSpPr>
            <a:spLocks noGrp="1"/>
          </p:cNvSpPr>
          <p:nvPr>
            <p:ph type="sldNum" sz="quarter" idx="12"/>
          </p:nvPr>
        </p:nvSpPr>
        <p:spPr/>
        <p:txBody>
          <a:bodyPr/>
          <a:lstStyle/>
          <a:p>
            <a:fld id="{F536C3FF-FFD6-479B-BB1C-95D3D723F312}"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3.6.3  Nozzles</a:t>
            </a:r>
          </a:p>
          <a:p>
            <a:pPr marL="0" indent="0" algn="just">
              <a:buNone/>
            </a:pPr>
            <a:r>
              <a:rPr lang="en-US" dirty="0" smtClean="0">
                <a:latin typeface="Times New Roman" pitchFamily="18" charset="0"/>
                <a:cs typeface="Times New Roman" pitchFamily="18" charset="0"/>
              </a:rPr>
              <a:t>Here the main aim is to accelerate the fluid. For adiabatic expansion with no work and negligible change in the potential energy,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03461214"/>
              </p:ext>
            </p:extLst>
          </p:nvPr>
        </p:nvGraphicFramePr>
        <p:xfrm>
          <a:off x="1295400" y="2286000"/>
          <a:ext cx="5040312" cy="1514475"/>
        </p:xfrm>
        <a:graphic>
          <a:graphicData uri="http://schemas.openxmlformats.org/presentationml/2006/ole">
            <mc:AlternateContent xmlns:mc="http://schemas.openxmlformats.org/markup-compatibility/2006">
              <mc:Choice xmlns:v="urn:schemas-microsoft-com:vml" Requires="v">
                <p:oleObj spid="_x0000_s138336" name="Equation" r:id="rId3" imgW="2197080" imgH="660240" progId="Equation.3">
                  <p:embed/>
                </p:oleObj>
              </mc:Choice>
              <mc:Fallback>
                <p:oleObj name="Equation" r:id="rId3" imgW="219708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5040312"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1056305"/>
              </p:ext>
            </p:extLst>
          </p:nvPr>
        </p:nvGraphicFramePr>
        <p:xfrm>
          <a:off x="1524000" y="4114800"/>
          <a:ext cx="3525371" cy="990600"/>
        </p:xfrm>
        <a:graphic>
          <a:graphicData uri="http://schemas.openxmlformats.org/presentationml/2006/ole">
            <mc:AlternateContent xmlns:mc="http://schemas.openxmlformats.org/markup-compatibility/2006">
              <mc:Choice xmlns:v="urn:schemas-microsoft-com:vml" Requires="v">
                <p:oleObj spid="_x0000_s138337" name="Equation" r:id="rId5" imgW="1536480" imgH="431640" progId="Equation.3">
                  <p:embed/>
                </p:oleObj>
              </mc:Choice>
              <mc:Fallback>
                <p:oleObj name="Equation" r:id="rId5" imgW="1536480" imgH="431640" progId="Equation.3">
                  <p:embed/>
                  <p:pic>
                    <p:nvPicPr>
                      <p:cNvPr id="0" name="Picture 3"/>
                      <p:cNvPicPr>
                        <a:picLocks noChangeAspect="1" noChangeArrowheads="1"/>
                      </p:cNvPicPr>
                      <p:nvPr/>
                    </p:nvPicPr>
                    <p:blipFill>
                      <a:blip r:embed="rId6"/>
                      <a:srcRect/>
                      <a:stretch>
                        <a:fillRect/>
                      </a:stretch>
                    </p:blipFill>
                    <p:spPr bwMode="auto">
                      <a:xfrm>
                        <a:off x="1524000" y="4114800"/>
                        <a:ext cx="3525371"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buNone/>
            </a:pPr>
            <a:endParaRPr lang="en-US" dirty="0" smtClean="0">
              <a:latin typeface="Times New Roman" pitchFamily="18" charset="0"/>
              <a:cs typeface="Times New Roman" pitchFamily="18" charset="0"/>
            </a:endParaRPr>
          </a:p>
          <a:p>
            <a:pPr>
              <a:buNone/>
            </a:pPr>
            <a:r>
              <a:rPr lang="en-US" sz="4100" dirty="0" smtClean="0">
                <a:latin typeface="Times New Roman" pitchFamily="18" charset="0"/>
                <a:cs typeface="Times New Roman" pitchFamily="18" charset="0"/>
              </a:rPr>
              <a:t>The availability balance equation for a nozzle is given by</a:t>
            </a:r>
          </a:p>
          <a:p>
            <a:pPr>
              <a:buNone/>
            </a:pPr>
            <a:r>
              <a:rPr lang="en-US" sz="4100" dirty="0" smtClean="0">
                <a:latin typeface="Times New Roman" pitchFamily="18" charset="0"/>
                <a:cs typeface="Times New Roman" pitchFamily="18" charset="0"/>
              </a:rPr>
              <a:t>	</a:t>
            </a:r>
            <a:r>
              <a:rPr lang="el-GR" sz="4100" dirty="0" smtClean="0">
                <a:latin typeface="Times New Roman" pitchFamily="18" charset="0"/>
                <a:cs typeface="Times New Roman" pitchFamily="18" charset="0"/>
              </a:rPr>
              <a:t>ψ</a:t>
            </a:r>
            <a:r>
              <a:rPr lang="en-US" sz="4100" baseline="-25000" dirty="0" smtClean="0">
                <a:latin typeface="Times New Roman" pitchFamily="18" charset="0"/>
                <a:cs typeface="Times New Roman" pitchFamily="18" charset="0"/>
              </a:rPr>
              <a:t>2</a:t>
            </a:r>
            <a:r>
              <a:rPr lang="en-US" sz="4100" dirty="0" smtClean="0">
                <a:latin typeface="Times New Roman" pitchFamily="18" charset="0"/>
                <a:cs typeface="Times New Roman" pitchFamily="18" charset="0"/>
              </a:rPr>
              <a:t> - </a:t>
            </a:r>
            <a:r>
              <a:rPr lang="el-GR" sz="4100" dirty="0" smtClean="0">
                <a:latin typeface="Times New Roman" pitchFamily="18" charset="0"/>
                <a:cs typeface="Times New Roman" pitchFamily="18" charset="0"/>
              </a:rPr>
              <a:t>ψ</a:t>
            </a:r>
            <a:r>
              <a:rPr lang="en-US" sz="4100" baseline="-25000" dirty="0" smtClean="0">
                <a:latin typeface="Times New Roman" pitchFamily="18" charset="0"/>
                <a:cs typeface="Times New Roman" pitchFamily="18" charset="0"/>
              </a:rPr>
              <a:t>1</a:t>
            </a:r>
            <a:r>
              <a:rPr lang="en-US" sz="4100" dirty="0" smtClean="0">
                <a:latin typeface="Times New Roman" pitchFamily="18" charset="0"/>
                <a:cs typeface="Times New Roman" pitchFamily="18" charset="0"/>
              </a:rPr>
              <a:t> = -I</a:t>
            </a:r>
          </a:p>
          <a:p>
            <a:pPr>
              <a:buNone/>
            </a:pPr>
            <a:endParaRPr lang="en-US" sz="4100" dirty="0" smtClean="0">
              <a:latin typeface="Times New Roman" pitchFamily="18" charset="0"/>
              <a:cs typeface="Times New Roman" pitchFamily="18" charset="0"/>
            </a:endParaRPr>
          </a:p>
          <a:p>
            <a:pPr>
              <a:buNone/>
            </a:pPr>
            <a:r>
              <a:rPr lang="en-US" sz="4100" dirty="0" smtClean="0">
                <a:latin typeface="Times New Roman" pitchFamily="18" charset="0"/>
                <a:cs typeface="Times New Roman" pitchFamily="18" charset="0"/>
              </a:rPr>
              <a:t>The 2</a:t>
            </a:r>
            <a:r>
              <a:rPr lang="en-US" sz="4100" baseline="30000" dirty="0" smtClean="0">
                <a:latin typeface="Times New Roman" pitchFamily="18" charset="0"/>
                <a:cs typeface="Times New Roman" pitchFamily="18" charset="0"/>
              </a:rPr>
              <a:t>nd</a:t>
            </a:r>
            <a:r>
              <a:rPr lang="en-US" sz="4100" dirty="0" smtClean="0">
                <a:latin typeface="Times New Roman" pitchFamily="18" charset="0"/>
                <a:cs typeface="Times New Roman" pitchFamily="18" charset="0"/>
              </a:rPr>
              <a:t> law efficiency becomes</a:t>
            </a:r>
          </a:p>
          <a:p>
            <a:pPr>
              <a:buNone/>
            </a:pPr>
            <a:endParaRPr lang="en-US" sz="4100" dirty="0" smtClean="0">
              <a:latin typeface="Times New Roman" pitchFamily="18" charset="0"/>
              <a:cs typeface="Times New Roman" pitchFamily="18" charset="0"/>
            </a:endParaRPr>
          </a:p>
          <a:p>
            <a:pPr>
              <a:buNone/>
            </a:pPr>
            <a:endParaRPr lang="en-US" sz="4100" dirty="0" smtClean="0">
              <a:latin typeface="Times New Roman" pitchFamily="18" charset="0"/>
              <a:cs typeface="Times New Roman" pitchFamily="18" charset="0"/>
            </a:endParaRPr>
          </a:p>
          <a:p>
            <a:pPr>
              <a:buNone/>
            </a:pPr>
            <a:endParaRPr lang="en-US" sz="4100" dirty="0" smtClean="0">
              <a:latin typeface="Times New Roman" pitchFamily="18" charset="0"/>
              <a:cs typeface="Times New Roman" pitchFamily="18" charset="0"/>
            </a:endParaRPr>
          </a:p>
          <a:p>
            <a:pPr>
              <a:buNone/>
            </a:pPr>
            <a:endParaRPr lang="en-US" sz="4100" b="1" u="sng" dirty="0" smtClean="0">
              <a:latin typeface="Times New Roman" pitchFamily="18" charset="0"/>
              <a:cs typeface="Times New Roman" pitchFamily="18" charset="0"/>
            </a:endParaRPr>
          </a:p>
          <a:p>
            <a:pPr>
              <a:buNone/>
            </a:pPr>
            <a:r>
              <a:rPr lang="en-US" sz="4100" b="1" dirty="0" smtClean="0">
                <a:solidFill>
                  <a:srgbClr val="FF0000"/>
                </a:solidFill>
                <a:latin typeface="Times New Roman" pitchFamily="18" charset="0"/>
                <a:cs typeface="Times New Roman" pitchFamily="18" charset="0"/>
              </a:rPr>
              <a:t>3.6.4  Throttling</a:t>
            </a:r>
          </a:p>
          <a:p>
            <a:pPr marL="0" indent="0" algn="just">
              <a:lnSpc>
                <a:spcPct val="170000"/>
              </a:lnSpc>
              <a:buNone/>
            </a:pPr>
            <a:r>
              <a:rPr lang="en-US" sz="4600" dirty="0" smtClean="0">
                <a:latin typeface="Times New Roman" pitchFamily="18" charset="0"/>
                <a:cs typeface="Times New Roman" pitchFamily="18" charset="0"/>
              </a:rPr>
              <a:t>This is an isenthalpic process, (q=0,w=0,</a:t>
            </a:r>
            <a:r>
              <a:rPr lang="el-GR" sz="4600" dirty="0" smtClean="0">
                <a:latin typeface="Times New Roman" pitchFamily="18" charset="0"/>
                <a:cs typeface="Times New Roman" pitchFamily="18" charset="0"/>
              </a:rPr>
              <a:t>Δ</a:t>
            </a:r>
            <a:r>
              <a:rPr lang="en-US" sz="4600" dirty="0" err="1" smtClean="0">
                <a:latin typeface="Times New Roman" pitchFamily="18" charset="0"/>
                <a:cs typeface="Times New Roman" pitchFamily="18" charset="0"/>
              </a:rPr>
              <a:t>ke</a:t>
            </a:r>
            <a:r>
              <a:rPr lang="en-US" sz="4600" dirty="0" smtClean="0">
                <a:latin typeface="Times New Roman" pitchFamily="18" charset="0"/>
                <a:cs typeface="Times New Roman" pitchFamily="18" charset="0"/>
              </a:rPr>
              <a:t>=0, </a:t>
            </a:r>
            <a:r>
              <a:rPr lang="el-GR" sz="4600" dirty="0" smtClean="0">
                <a:latin typeface="Times New Roman" pitchFamily="18" charset="0"/>
                <a:cs typeface="Times New Roman" pitchFamily="18" charset="0"/>
              </a:rPr>
              <a:t>Δ</a:t>
            </a:r>
            <a:r>
              <a:rPr lang="en-US" sz="4600" dirty="0" err="1" smtClean="0">
                <a:latin typeface="Times New Roman" pitchFamily="18" charset="0"/>
                <a:cs typeface="Times New Roman" pitchFamily="18" charset="0"/>
              </a:rPr>
              <a:t>pe</a:t>
            </a:r>
            <a:r>
              <a:rPr lang="en-US" sz="4600" dirty="0" smtClean="0">
                <a:latin typeface="Times New Roman" pitchFamily="18" charset="0"/>
                <a:cs typeface="Times New Roman" pitchFamily="18" charset="0"/>
              </a:rPr>
              <a:t>=0) </a:t>
            </a:r>
            <a:r>
              <a:rPr lang="en-US" sz="4600" dirty="0" err="1" smtClean="0">
                <a:latin typeface="Times New Roman" pitchFamily="18" charset="0"/>
                <a:cs typeface="Times New Roman" pitchFamily="18" charset="0"/>
              </a:rPr>
              <a:t>ie</a:t>
            </a:r>
            <a:r>
              <a:rPr lang="en-US" sz="4600" dirty="0" smtClean="0">
                <a:latin typeface="Times New Roman" pitchFamily="18" charset="0"/>
                <a:cs typeface="Times New Roman" pitchFamily="18" charset="0"/>
              </a:rPr>
              <a:t>. h</a:t>
            </a:r>
            <a:r>
              <a:rPr lang="en-US" sz="4600" baseline="-25000" dirty="0" smtClean="0">
                <a:latin typeface="Times New Roman" pitchFamily="18" charset="0"/>
                <a:cs typeface="Times New Roman" pitchFamily="18" charset="0"/>
              </a:rPr>
              <a:t>1</a:t>
            </a:r>
            <a:r>
              <a:rPr lang="en-US" sz="4600" dirty="0" smtClean="0">
                <a:latin typeface="Times New Roman" pitchFamily="18" charset="0"/>
                <a:cs typeface="Times New Roman" pitchFamily="18" charset="0"/>
              </a:rPr>
              <a:t>=h</a:t>
            </a:r>
            <a:r>
              <a:rPr lang="en-US" sz="4600" baseline="-25000" dirty="0" smtClean="0">
                <a:latin typeface="Times New Roman" pitchFamily="18" charset="0"/>
                <a:cs typeface="Times New Roman" pitchFamily="18" charset="0"/>
              </a:rPr>
              <a:t>2</a:t>
            </a:r>
            <a:r>
              <a:rPr lang="en-US" sz="4600" dirty="0" smtClean="0">
                <a:latin typeface="Times New Roman" pitchFamily="18" charset="0"/>
                <a:cs typeface="Times New Roman" pitchFamily="18" charset="0"/>
              </a:rPr>
              <a:t>. The availability balance reduces to </a:t>
            </a:r>
            <a:r>
              <a:rPr lang="el-GR" sz="4600" dirty="0" smtClean="0">
                <a:latin typeface="Times New Roman" pitchFamily="18" charset="0"/>
                <a:cs typeface="Times New Roman" pitchFamily="18" charset="0"/>
              </a:rPr>
              <a:t>ψ</a:t>
            </a:r>
            <a:r>
              <a:rPr lang="en-US" sz="4600" baseline="-25000" dirty="0" smtClean="0">
                <a:latin typeface="Times New Roman" pitchFamily="18" charset="0"/>
                <a:cs typeface="Times New Roman" pitchFamily="18" charset="0"/>
              </a:rPr>
              <a:t>2</a:t>
            </a:r>
            <a:r>
              <a:rPr lang="en-US" sz="4600" dirty="0" smtClean="0">
                <a:latin typeface="Times New Roman" pitchFamily="18" charset="0"/>
                <a:cs typeface="Times New Roman" pitchFamily="18" charset="0"/>
              </a:rPr>
              <a:t> - </a:t>
            </a:r>
            <a:r>
              <a:rPr lang="el-GR" sz="4600" dirty="0" smtClean="0">
                <a:latin typeface="Times New Roman" pitchFamily="18" charset="0"/>
                <a:cs typeface="Times New Roman" pitchFamily="18" charset="0"/>
              </a:rPr>
              <a:t>ψ</a:t>
            </a:r>
            <a:r>
              <a:rPr lang="en-US" sz="4600" baseline="-25000" dirty="0" smtClean="0">
                <a:latin typeface="Times New Roman" pitchFamily="18" charset="0"/>
                <a:cs typeface="Times New Roman" pitchFamily="18" charset="0"/>
              </a:rPr>
              <a:t>1</a:t>
            </a:r>
            <a:r>
              <a:rPr lang="en-US" sz="4600" dirty="0" smtClean="0">
                <a:latin typeface="Times New Roman" pitchFamily="18" charset="0"/>
                <a:cs typeface="Times New Roman" pitchFamily="18" charset="0"/>
              </a:rPr>
              <a:t> = -</a:t>
            </a:r>
            <a:r>
              <a:rPr lang="en-US" sz="4600" dirty="0" err="1" smtClean="0">
                <a:latin typeface="Times New Roman" pitchFamily="18" charset="0"/>
                <a:cs typeface="Times New Roman" pitchFamily="18" charset="0"/>
              </a:rPr>
              <a:t>i</a:t>
            </a:r>
            <a:r>
              <a:rPr lang="en-US" sz="4600" dirty="0" smtClean="0">
                <a:latin typeface="Times New Roman" pitchFamily="18" charset="0"/>
                <a:cs typeface="Times New Roman" pitchFamily="18" charset="0"/>
              </a:rPr>
              <a:t>.  Also </a:t>
            </a:r>
          </a:p>
          <a:p>
            <a:pPr>
              <a:buNone/>
            </a:pPr>
            <a:r>
              <a:rPr lang="en-US" sz="4600" dirty="0" smtClean="0">
                <a:latin typeface="Times New Roman" pitchFamily="18" charset="0"/>
                <a:cs typeface="Times New Roman" pitchFamily="18" charset="0"/>
              </a:rPr>
              <a:t>	</a:t>
            </a:r>
          </a:p>
          <a:p>
            <a:pPr>
              <a:buNone/>
            </a:pP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s</a:t>
            </a:r>
            <a:r>
              <a:rPr lang="en-US" sz="4600" baseline="-25000" dirty="0" err="1" smtClean="0">
                <a:latin typeface="Times New Roman" pitchFamily="18" charset="0"/>
                <a:cs typeface="Times New Roman" pitchFamily="18" charset="0"/>
              </a:rPr>
              <a:t>gen</a:t>
            </a:r>
            <a:r>
              <a:rPr lang="en-US" sz="4600" dirty="0" smtClean="0">
                <a:latin typeface="Times New Roman" pitchFamily="18" charset="0"/>
                <a:cs typeface="Times New Roman" pitchFamily="18" charset="0"/>
              </a:rPr>
              <a:t>=s</a:t>
            </a:r>
            <a:r>
              <a:rPr lang="en-US" sz="4600" baseline="-25000" dirty="0" smtClean="0">
                <a:latin typeface="Times New Roman" pitchFamily="18" charset="0"/>
                <a:cs typeface="Times New Roman" pitchFamily="18" charset="0"/>
              </a:rPr>
              <a:t>2</a:t>
            </a:r>
            <a:r>
              <a:rPr lang="en-US" sz="4600" dirty="0" smtClean="0">
                <a:latin typeface="Times New Roman" pitchFamily="18" charset="0"/>
                <a:cs typeface="Times New Roman" pitchFamily="18" charset="0"/>
              </a:rPr>
              <a:t>-s</a:t>
            </a:r>
            <a:r>
              <a:rPr lang="en-US" sz="4600" baseline="-25000" dirty="0" smtClean="0">
                <a:latin typeface="Times New Roman" pitchFamily="18" charset="0"/>
                <a:cs typeface="Times New Roman" pitchFamily="18" charset="0"/>
              </a:rPr>
              <a:t>1</a:t>
            </a:r>
            <a:r>
              <a:rPr lang="en-US" sz="4600" dirty="0" smtClean="0">
                <a:latin typeface="Times New Roman" pitchFamily="18" charset="0"/>
                <a:cs typeface="Times New Roman" pitchFamily="18" charset="0"/>
              </a:rPr>
              <a:t>   </a:t>
            </a:r>
            <a:r>
              <a:rPr lang="el-GR" sz="4600" dirty="0" smtClean="0">
                <a:latin typeface="Times New Roman" pitchFamily="18" charset="0"/>
                <a:cs typeface="Times New Roman" pitchFamily="18" charset="0"/>
              </a:rPr>
              <a:t>δ</a:t>
            </a:r>
            <a:r>
              <a:rPr lang="en-US" sz="4600" dirty="0" err="1" smtClean="0">
                <a:latin typeface="Times New Roman" pitchFamily="18" charset="0"/>
                <a:cs typeface="Times New Roman" pitchFamily="18" charset="0"/>
              </a:rPr>
              <a:t>i</a:t>
            </a:r>
            <a:r>
              <a:rPr lang="en-US" sz="4600" dirty="0" smtClean="0">
                <a:latin typeface="Times New Roman" pitchFamily="18" charset="0"/>
                <a:cs typeface="Times New Roman" pitchFamily="18" charset="0"/>
              </a:rPr>
              <a:t>=</a:t>
            </a:r>
            <a:r>
              <a:rPr lang="en-US" sz="4600" dirty="0" err="1" smtClean="0">
                <a:latin typeface="Times New Roman" pitchFamily="18" charset="0"/>
                <a:cs typeface="Times New Roman" pitchFamily="18" charset="0"/>
              </a:rPr>
              <a:t>T</a:t>
            </a:r>
            <a:r>
              <a:rPr lang="en-US" sz="4600" baseline="-25000" dirty="0" err="1" smtClean="0">
                <a:latin typeface="Times New Roman" pitchFamily="18" charset="0"/>
                <a:cs typeface="Times New Roman" pitchFamily="18" charset="0"/>
              </a:rPr>
              <a:t>o</a:t>
            </a:r>
            <a:r>
              <a:rPr lang="en-US" sz="4600" dirty="0" err="1" smtClean="0">
                <a:latin typeface="Times New Roman" pitchFamily="18" charset="0"/>
                <a:cs typeface="Times New Roman" pitchFamily="18" charset="0"/>
              </a:rPr>
              <a:t>ds</a:t>
            </a:r>
            <a:endParaRPr lang="en-US" sz="4600" dirty="0" smtClean="0">
              <a:latin typeface="Times New Roman" pitchFamily="18" charset="0"/>
              <a:cs typeface="Times New Roman" pitchFamily="18" charset="0"/>
            </a:endParaRPr>
          </a:p>
          <a:p>
            <a:pPr>
              <a:buNone/>
            </a:pPr>
            <a:r>
              <a:rPr lang="en-US" sz="4100"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2133600"/>
          <a:ext cx="8388724" cy="1447800"/>
        </p:xfrm>
        <a:graphic>
          <a:graphicData uri="http://schemas.openxmlformats.org/presentationml/2006/ole">
            <mc:AlternateContent xmlns:mc="http://schemas.openxmlformats.org/markup-compatibility/2006">
              <mc:Choice xmlns:v="urn:schemas-microsoft-com:vml" Requires="v">
                <p:oleObj spid="_x0000_s139313" name="Equation" r:id="rId3" imgW="2501640" imgH="431640" progId="Equation.3">
                  <p:embed/>
                </p:oleObj>
              </mc:Choice>
              <mc:Fallback>
                <p:oleObj name="Equation" r:id="rId3" imgW="2501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8388724"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wipe(down)">
                                      <p:cBhvr>
                                        <p:cTn id="28" dur="500"/>
                                        <p:tgtEl>
                                          <p:spTgt spid="3">
                                            <p:txEl>
                                              <p:pRg st="10" end="1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wipe(down)">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Tds</a:t>
            </a:r>
            <a:r>
              <a:rPr lang="en-US" dirty="0" smtClean="0">
                <a:latin typeface="Times New Roman" pitchFamily="18" charset="0"/>
                <a:cs typeface="Times New Roman" pitchFamily="18" charset="0"/>
              </a:rPr>
              <a:t> equation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Tds</a:t>
            </a:r>
            <a:r>
              <a:rPr lang="en-US" dirty="0" smtClean="0">
                <a:latin typeface="Times New Roman" pitchFamily="18" charset="0"/>
                <a:cs typeface="Times New Roman" pitchFamily="18" charset="0"/>
              </a:rPr>
              <a:t>=dh – </a:t>
            </a:r>
            <a:r>
              <a:rPr lang="en-US" dirty="0" err="1" smtClean="0">
                <a:latin typeface="Times New Roman" pitchFamily="18" charset="0"/>
                <a:cs typeface="Times New Roman" pitchFamily="18" charset="0"/>
              </a:rPr>
              <a:t>vdP</a:t>
            </a:r>
            <a:r>
              <a:rPr lang="en-US" dirty="0" smtClean="0">
                <a:latin typeface="Times New Roman" pitchFamily="18" charset="0"/>
                <a:cs typeface="Times New Roman" pitchFamily="18" charset="0"/>
              </a:rPr>
              <a:t> = 0 – </a:t>
            </a:r>
            <a:r>
              <a:rPr lang="en-US" dirty="0" err="1" smtClean="0">
                <a:latin typeface="Times New Roman" pitchFamily="18" charset="0"/>
                <a:cs typeface="Times New Roman" pitchFamily="18" charset="0"/>
              </a:rPr>
              <a:t>vdP</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vdP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vdP</a:t>
            </a:r>
            <a:r>
              <a:rPr lang="en-US" dirty="0" smtClean="0">
                <a:latin typeface="Times New Roman" pitchFamily="18" charset="0"/>
                <a:cs typeface="Times New Roman" pitchFamily="18" charset="0"/>
              </a:rPr>
              <a:t>/T, and</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For an incompressible substance, assuming temperature to be constant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then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an ideal gas  v/T=R/P and substitution will give</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98463" y="1219200"/>
          <a:ext cx="5064125" cy="1295400"/>
        </p:xfrm>
        <a:graphic>
          <a:graphicData uri="http://schemas.openxmlformats.org/presentationml/2006/ole">
            <mc:AlternateContent xmlns:mc="http://schemas.openxmlformats.org/markup-compatibility/2006">
              <mc:Choice xmlns:v="urn:schemas-microsoft-com:vml" Requires="v">
                <p:oleObj spid="_x0000_s140431" name="Equation" r:id="rId3" imgW="1638000" imgH="419040" progId="Equation.3">
                  <p:embed/>
                </p:oleObj>
              </mc:Choice>
              <mc:Fallback>
                <p:oleObj name="Equation" r:id="rId3" imgW="16380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1219200"/>
                        <a:ext cx="50641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42958617"/>
              </p:ext>
            </p:extLst>
          </p:nvPr>
        </p:nvGraphicFramePr>
        <p:xfrm>
          <a:off x="1295400" y="3505200"/>
          <a:ext cx="4975412" cy="1143000"/>
        </p:xfrm>
        <a:graphic>
          <a:graphicData uri="http://schemas.openxmlformats.org/presentationml/2006/ole">
            <mc:AlternateContent xmlns:mc="http://schemas.openxmlformats.org/markup-compatibility/2006">
              <mc:Choice xmlns:v="urn:schemas-microsoft-com:vml" Requires="v">
                <p:oleObj spid="_x0000_s140432" name="Equation" r:id="rId5" imgW="1879560" imgH="431640" progId="Equation.3">
                  <p:embed/>
                </p:oleObj>
              </mc:Choice>
              <mc:Fallback>
                <p:oleObj name="Equation" r:id="rId5" imgW="18795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05200"/>
                        <a:ext cx="49754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7200" y="5562600"/>
          <a:ext cx="4686300" cy="1295400"/>
        </p:xfrm>
        <a:graphic>
          <a:graphicData uri="http://schemas.openxmlformats.org/presentationml/2006/ole">
            <mc:AlternateContent xmlns:mc="http://schemas.openxmlformats.org/markup-compatibility/2006">
              <mc:Choice xmlns:v="urn:schemas-microsoft-com:vml" Requires="v">
                <p:oleObj spid="_x0000_s140433" name="Equation" r:id="rId7" imgW="1562040" imgH="431640" progId="Equation.3">
                  <p:embed/>
                </p:oleObj>
              </mc:Choice>
              <mc:Fallback>
                <p:oleObj name="Equation" r:id="rId7" imgW="156204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562600"/>
                        <a:ext cx="46863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245"/>
            <a:ext cx="9144000" cy="6858000"/>
          </a:xfrm>
        </p:spPr>
        <p:txBody>
          <a:bodyPr/>
          <a:lstStyle/>
          <a:p>
            <a:pPr>
              <a:buNone/>
            </a:pPr>
            <a:r>
              <a:rPr lang="en-US" dirty="0" smtClean="0">
                <a:latin typeface="Times New Roman" pitchFamily="18" charset="0"/>
                <a:cs typeface="Times New Roman" pitchFamily="18" charset="0"/>
              </a:rPr>
              <a:t>The above equations show</a:t>
            </a:r>
          </a:p>
          <a:p>
            <a:pPr>
              <a:buFont typeface="Wingdings" pitchFamily="2" charset="2"/>
              <a:buChar char="§"/>
            </a:pPr>
            <a:r>
              <a:rPr lang="en-US" dirty="0" smtClean="0">
                <a:latin typeface="Times New Roman" pitchFamily="18" charset="0"/>
                <a:cs typeface="Times New Roman" pitchFamily="18" charset="0"/>
              </a:rPr>
              <a:t> For incompressible fluids, irreversibility decreases with temperature</a:t>
            </a:r>
          </a:p>
          <a:p>
            <a:pPr>
              <a:buFont typeface="Wingdings" pitchFamily="2" charset="2"/>
              <a:buChar char="§"/>
            </a:pPr>
            <a:r>
              <a:rPr lang="en-US" dirty="0" smtClean="0">
                <a:latin typeface="Times New Roman" pitchFamily="18" charset="0"/>
                <a:cs typeface="Times New Roman" pitchFamily="18" charset="0"/>
              </a:rPr>
              <a:t>For ideal gases, irreversibility is independent of temperature</a:t>
            </a:r>
          </a:p>
          <a:p>
            <a:pPr marL="0" indent="0" algn="just">
              <a:buNone/>
            </a:pPr>
            <a:r>
              <a:rPr lang="en-US" dirty="0" smtClean="0">
                <a:latin typeface="Times New Roman" pitchFamily="18" charset="0"/>
                <a:cs typeface="Times New Roman" pitchFamily="18" charset="0"/>
              </a:rPr>
              <a:t>But for real gases </a:t>
            </a:r>
            <a:r>
              <a:rPr lang="en-US" dirty="0" err="1" smtClean="0">
                <a:latin typeface="Times New Roman" pitchFamily="18" charset="0"/>
                <a:cs typeface="Times New Roman" pitchFamily="18" charset="0"/>
              </a:rPr>
              <a:t>Pv</a:t>
            </a:r>
            <a:r>
              <a:rPr lang="en-US" dirty="0" smtClean="0">
                <a:latin typeface="Times New Roman" pitchFamily="18" charset="0"/>
                <a:cs typeface="Times New Roman" pitchFamily="18" charset="0"/>
              </a:rPr>
              <a:t>=ZRT, where Z is a compressibility factor dependent on temperature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is same as that of nozzles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59139028"/>
              </p:ext>
            </p:extLst>
          </p:nvPr>
        </p:nvGraphicFramePr>
        <p:xfrm>
          <a:off x="1905000" y="3733800"/>
          <a:ext cx="2819401" cy="1106347"/>
        </p:xfrm>
        <a:graphic>
          <a:graphicData uri="http://schemas.openxmlformats.org/presentationml/2006/ole">
            <mc:AlternateContent xmlns:mc="http://schemas.openxmlformats.org/markup-compatibility/2006">
              <mc:Choice xmlns:v="urn:schemas-microsoft-com:vml" Requires="v">
                <p:oleObj spid="_x0000_s141408" name="Equation" r:id="rId3" imgW="1002960" imgH="393480" progId="Equation.3">
                  <p:embed/>
                </p:oleObj>
              </mc:Choice>
              <mc:Fallback>
                <p:oleObj name="Equation" r:id="rId3" imgW="10029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733800"/>
                        <a:ext cx="2819401" cy="1106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38806487"/>
              </p:ext>
            </p:extLst>
          </p:nvPr>
        </p:nvGraphicFramePr>
        <p:xfrm>
          <a:off x="2209800" y="5650923"/>
          <a:ext cx="3124200" cy="1207077"/>
        </p:xfrm>
        <a:graphic>
          <a:graphicData uri="http://schemas.openxmlformats.org/presentationml/2006/ole">
            <mc:AlternateContent xmlns:mc="http://schemas.openxmlformats.org/markup-compatibility/2006">
              <mc:Choice xmlns:v="urn:schemas-microsoft-com:vml" Requires="v">
                <p:oleObj spid="_x0000_s141409" name="Equation" r:id="rId5" imgW="1117440" imgH="431640" progId="Equation.3">
                  <p:embed/>
                </p:oleObj>
              </mc:Choice>
              <mc:Fallback>
                <p:oleObj name="Equation" r:id="rId5" imgW="11174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650923"/>
                        <a:ext cx="3124200" cy="1207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3.6.5  Heat Exchange</a:t>
            </a:r>
          </a:p>
          <a:p>
            <a:pPr marL="0" indent="0" algn="just">
              <a:buNone/>
            </a:pPr>
            <a:r>
              <a:rPr lang="en-US" sz="2800" dirty="0" smtClean="0">
                <a:latin typeface="Times New Roman" pitchFamily="18" charset="0"/>
                <a:cs typeface="Times New Roman" pitchFamily="18" charset="0"/>
              </a:rPr>
              <a:t>Entropy generation and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law efficiency during heat exchange will depend whether there is a mixing process or not.</a:t>
            </a:r>
          </a:p>
          <a:p>
            <a:pPr>
              <a:buNone/>
            </a:pPr>
            <a:r>
              <a:rPr lang="en-US" sz="2800" b="1" i="1" dirty="0" smtClean="0">
                <a:solidFill>
                  <a:srgbClr val="002060"/>
                </a:solidFill>
                <a:latin typeface="Times New Roman" pitchFamily="18" charset="0"/>
                <a:cs typeface="Times New Roman" pitchFamily="18" charset="0"/>
              </a:rPr>
              <a:t>Without Mixing</a:t>
            </a:r>
          </a:p>
          <a:p>
            <a:pPr>
              <a:buNone/>
            </a:pPr>
            <a:r>
              <a:rPr lang="en-US" sz="2800" dirty="0" smtClean="0">
                <a:latin typeface="Times New Roman" pitchFamily="18" charset="0"/>
                <a:cs typeface="Times New Roman" pitchFamily="18" charset="0"/>
              </a:rPr>
              <a:t>The 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law and the availability balance equations are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78992665"/>
              </p:ext>
            </p:extLst>
          </p:nvPr>
        </p:nvGraphicFramePr>
        <p:xfrm>
          <a:off x="533400" y="5267325"/>
          <a:ext cx="7696200" cy="1639258"/>
        </p:xfrm>
        <a:graphic>
          <a:graphicData uri="http://schemas.openxmlformats.org/presentationml/2006/ole">
            <mc:AlternateContent xmlns:mc="http://schemas.openxmlformats.org/markup-compatibility/2006">
              <mc:Choice xmlns:v="urn:schemas-microsoft-com:vml" Requires="v">
                <p:oleObj spid="_x0000_s142389" name="Equation" r:id="rId3" imgW="3340080" imgH="711000" progId="Equation.3">
                  <p:embed/>
                </p:oleObj>
              </mc:Choice>
              <mc:Fallback>
                <p:oleObj name="Equation" r:id="rId3" imgW="334008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67325"/>
                        <a:ext cx="7696200" cy="1639258"/>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55</a:t>
            </a:fld>
            <a:endParaRPr lang="en-US"/>
          </a:p>
        </p:txBody>
      </p:sp>
      <p:sp>
        <p:nvSpPr>
          <p:cNvPr id="2"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2386"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95600"/>
            <a:ext cx="45624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2386"/>
                                        </p:tgtEl>
                                        <p:attrNameLst>
                                          <p:attrName>style.visibility</p:attrName>
                                        </p:attrNameLst>
                                      </p:cBhvr>
                                      <p:to>
                                        <p:strVal val="visible"/>
                                      </p:to>
                                    </p:set>
                                    <p:animEffect transition="in" filter="wipe(down)">
                                      <p:cBhvr>
                                        <p:cTn id="18" dur="500"/>
                                        <p:tgtEl>
                                          <p:spTgt spid="1423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latin typeface="Times New Roman" pitchFamily="18" charset="0"/>
                <a:cs typeface="Times New Roman" pitchFamily="18" charset="0"/>
              </a:rPr>
              <a:t>Entropy generation is shown in </a:t>
            </a:r>
            <a:r>
              <a:rPr lang="en-US" b="1" dirty="0" smtClean="0">
                <a:latin typeface="Times New Roman" pitchFamily="18" charset="0"/>
                <a:cs typeface="Times New Roman" pitchFamily="18" charset="0"/>
                <a:hlinkClick r:id="rId3" action="ppaction://hlinksldjump"/>
              </a:rPr>
              <a:t>Fig 3.5</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Two forms of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definitions</a:t>
            </a:r>
          </a:p>
          <a:p>
            <a:r>
              <a:rPr lang="en-US" dirty="0" smtClean="0">
                <a:latin typeface="Times New Roman" pitchFamily="18" charset="0"/>
                <a:cs typeface="Times New Roman" pitchFamily="18" charset="0"/>
              </a:rPr>
              <a:t>Based on increase in availability of cold fluid (output) and availability decrease of hot fluid (input)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Base on inlet and outlet availabilities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first is more common</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013200" y="3232150"/>
          <a:ext cx="1117600" cy="393700"/>
        </p:xfrm>
        <a:graphic>
          <a:graphicData uri="http://schemas.openxmlformats.org/presentationml/2006/ole">
            <mc:AlternateContent xmlns:mc="http://schemas.openxmlformats.org/markup-compatibility/2006">
              <mc:Choice xmlns:v="urn:schemas-microsoft-com:vml" Requires="v">
                <p:oleObj spid="_x0000_s143503" name="Equation" r:id="rId4" imgW="1117440" imgH="393480" progId="Equation.3">
                  <p:embed/>
                </p:oleObj>
              </mc:Choice>
              <mc:Fallback>
                <p:oleObj name="Equation" r:id="rId4" imgW="11174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3232150"/>
                        <a:ext cx="1117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36296986"/>
              </p:ext>
            </p:extLst>
          </p:nvPr>
        </p:nvGraphicFramePr>
        <p:xfrm>
          <a:off x="1219200" y="1981200"/>
          <a:ext cx="3657600" cy="1219200"/>
        </p:xfrm>
        <a:graphic>
          <a:graphicData uri="http://schemas.openxmlformats.org/presentationml/2006/ole">
            <mc:AlternateContent xmlns:mc="http://schemas.openxmlformats.org/markup-compatibility/2006">
              <mc:Choice xmlns:v="urn:schemas-microsoft-com:vml" Requires="v">
                <p:oleObj spid="_x0000_s143504" name="Equation" r:id="rId6" imgW="1295280" imgH="431640" progId="Equation.3">
                  <p:embed/>
                </p:oleObj>
              </mc:Choice>
              <mc:Fallback>
                <p:oleObj name="Equation" r:id="rId6" imgW="12952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981200"/>
                        <a:ext cx="3657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33401" y="3886200"/>
          <a:ext cx="5486400" cy="2097741"/>
        </p:xfrm>
        <a:graphic>
          <a:graphicData uri="http://schemas.openxmlformats.org/presentationml/2006/ole">
            <mc:AlternateContent xmlns:mc="http://schemas.openxmlformats.org/markup-compatibility/2006">
              <mc:Choice xmlns:v="urn:schemas-microsoft-com:vml" Requires="v">
                <p:oleObj spid="_x0000_s143505" name="Equation" r:id="rId8" imgW="1726920" imgH="660240" progId="Equation.3">
                  <p:embed/>
                </p:oleObj>
              </mc:Choice>
              <mc:Fallback>
                <p:oleObj name="Equation" r:id="rId8" imgW="1726920" imgH="6602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1" y="3886200"/>
                        <a:ext cx="5486400" cy="2097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wipe(down)">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36C3FF-FFD6-479B-BB1C-95D3D723F312}" type="slidenum">
              <a:rPr lang="en-US" smtClean="0"/>
              <a:pPr/>
              <a:t>57</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37921943"/>
              </p:ext>
            </p:extLst>
          </p:nvPr>
        </p:nvGraphicFramePr>
        <p:xfrm>
          <a:off x="190500" y="275334"/>
          <a:ext cx="8763000" cy="6582666"/>
        </p:xfrm>
        <a:graphic>
          <a:graphicData uri="http://schemas.openxmlformats.org/presentationml/2006/ole">
            <mc:AlternateContent xmlns:mc="http://schemas.openxmlformats.org/markup-compatibility/2006">
              <mc:Choice xmlns:v="urn:schemas-microsoft-com:vml" Requires="v">
                <p:oleObj spid="_x0000_s151557" name="Presentation" r:id="rId4" imgW="4570388" imgH="3427437" progId="PowerPoint.Show.12">
                  <p:embed/>
                </p:oleObj>
              </mc:Choice>
              <mc:Fallback>
                <p:oleObj name="Presentation" r:id="rId4" imgW="4570388" imgH="3427437" progId="PowerPoint.Show.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75334"/>
                        <a:ext cx="8763000" cy="6582666"/>
                      </a:xfrm>
                      <a:prstGeom prst="rect">
                        <a:avLst/>
                      </a:prstGeom>
                      <a:noFill/>
                    </p:spPr>
                  </p:pic>
                </p:oleObj>
              </mc:Fallback>
            </mc:AlternateContent>
          </a:graphicData>
        </a:graphic>
      </p:graphicFrame>
    </p:spTree>
    <p:extLst>
      <p:ext uri="{BB962C8B-B14F-4D97-AF65-F5344CB8AC3E}">
        <p14:creationId xmlns:p14="http://schemas.microsoft.com/office/powerpoint/2010/main" val="97859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b="1" i="1" dirty="0" smtClean="0">
                <a:solidFill>
                  <a:srgbClr val="002060"/>
                </a:solidFill>
                <a:latin typeface="Times New Roman" pitchFamily="18" charset="0"/>
                <a:cs typeface="Times New Roman" pitchFamily="18" charset="0"/>
              </a:rPr>
              <a:t>With Mixing</a:t>
            </a:r>
          </a:p>
          <a:p>
            <a:pPr marL="0" indent="0">
              <a:buNone/>
            </a:pPr>
            <a:r>
              <a:rPr lang="en-US" sz="2800" dirty="0" smtClean="0">
                <a:latin typeface="Times New Roman" pitchFamily="18" charset="0"/>
                <a:cs typeface="Times New Roman" pitchFamily="18" charset="0"/>
              </a:rPr>
              <a:t>The conservation of mass, 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law and availability balance equations are  given below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As in the previous case there are two alternate definitions for the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law efficiency</a:t>
            </a:r>
          </a:p>
        </p:txBody>
      </p:sp>
      <p:graphicFrame>
        <p:nvGraphicFramePr>
          <p:cNvPr id="4" name="Object 3"/>
          <p:cNvGraphicFramePr>
            <a:graphicFrameLocks noChangeAspect="1"/>
          </p:cNvGraphicFramePr>
          <p:nvPr>
            <p:extLst>
              <p:ext uri="{D42A27DB-BD31-4B8C-83A1-F6EECF244321}">
                <p14:modId xmlns:p14="http://schemas.microsoft.com/office/powerpoint/2010/main" val="3842574360"/>
              </p:ext>
            </p:extLst>
          </p:nvPr>
        </p:nvGraphicFramePr>
        <p:xfrm>
          <a:off x="533400" y="4014579"/>
          <a:ext cx="7476797" cy="2133600"/>
        </p:xfrm>
        <a:graphic>
          <a:graphicData uri="http://schemas.openxmlformats.org/presentationml/2006/ole">
            <mc:AlternateContent xmlns:mc="http://schemas.openxmlformats.org/markup-compatibility/2006">
              <mc:Choice xmlns:v="urn:schemas-microsoft-com:vml" Requires="v">
                <p:oleObj spid="_x0000_s144435" name="Equation" r:id="rId3" imgW="3695400" imgH="1054080" progId="Equation.3">
                  <p:embed/>
                </p:oleObj>
              </mc:Choice>
              <mc:Fallback>
                <p:oleObj name="Equation" r:id="rId3" imgW="3695400" imgH="1054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14579"/>
                        <a:ext cx="7476797" cy="2133600"/>
                      </a:xfrm>
                      <a:prstGeom prst="rect">
                        <a:avLst/>
                      </a:prstGeom>
                      <a:noFill/>
                      <a:extLst/>
                    </p:spPr>
                  </p:pic>
                </p:oleObj>
              </mc:Fallback>
            </mc:AlternateContent>
          </a:graphicData>
        </a:graphic>
      </p:graphicFrame>
      <p:sp>
        <p:nvSpPr>
          <p:cNvPr id="5" name="Slide Number Placeholder 4"/>
          <p:cNvSpPr>
            <a:spLocks noGrp="1"/>
          </p:cNvSpPr>
          <p:nvPr>
            <p:ph type="sldNum" sz="quarter" idx="12"/>
          </p:nvPr>
        </p:nvSpPr>
        <p:spPr/>
        <p:txBody>
          <a:bodyPr/>
          <a:lstStyle/>
          <a:p>
            <a:fld id="{F536C3FF-FFD6-479B-BB1C-95D3D723F312}" type="slidenum">
              <a:rPr lang="en-US" smtClean="0"/>
              <a:pPr/>
              <a:t>58</a:t>
            </a:fld>
            <a:endParaRPr lang="en-US"/>
          </a:p>
        </p:txBody>
      </p:sp>
      <p:sp>
        <p:nvSpPr>
          <p:cNvPr id="2"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4433"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914400"/>
            <a:ext cx="4419600" cy="26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0" y="3545657"/>
            <a:ext cx="6764993" cy="461665"/>
          </a:xfrm>
          <a:prstGeom prst="rect">
            <a:avLst/>
          </a:prstGeom>
        </p:spPr>
        <p:txBody>
          <a:bodyPr wrap="none">
            <a:spAutoFit/>
          </a:bodyPr>
          <a:lstStyle/>
          <a:p>
            <a:r>
              <a:rPr lang="en-US" sz="2400" dirty="0">
                <a:latin typeface="Times New Roman" pitchFamily="18" charset="0"/>
                <a:cs typeface="Times New Roman" pitchFamily="18" charset="0"/>
              </a:rPr>
              <a:t>Fig. 3.6  Schematic of a direct mixing heat exchanger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Based on availability change of the cold fluid (output on stream 1) and availability change of hot fluid (input of stream 2)</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Based on availability output at the exit and availability input at the inlet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5212347"/>
              </p:ext>
            </p:extLst>
          </p:nvPr>
        </p:nvGraphicFramePr>
        <p:xfrm>
          <a:off x="1295400" y="1524000"/>
          <a:ext cx="4002741" cy="1447800"/>
        </p:xfrm>
        <a:graphic>
          <a:graphicData uri="http://schemas.openxmlformats.org/presentationml/2006/ole">
            <mc:AlternateContent xmlns:mc="http://schemas.openxmlformats.org/markup-compatibility/2006">
              <mc:Choice xmlns:v="urn:schemas-microsoft-com:vml" Requires="v">
                <p:oleObj spid="_x0000_s145502" name="Equation" r:id="rId3" imgW="1193760" imgH="431640" progId="Equation.3">
                  <p:embed/>
                </p:oleObj>
              </mc:Choice>
              <mc:Fallback>
                <p:oleObj name="Equation" r:id="rId3" imgW="11937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4002741"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9482376"/>
              </p:ext>
            </p:extLst>
          </p:nvPr>
        </p:nvGraphicFramePr>
        <p:xfrm>
          <a:off x="1676400" y="4495800"/>
          <a:ext cx="4319954" cy="1676400"/>
        </p:xfrm>
        <a:graphic>
          <a:graphicData uri="http://schemas.openxmlformats.org/presentationml/2006/ole">
            <mc:AlternateContent xmlns:mc="http://schemas.openxmlformats.org/markup-compatibility/2006">
              <mc:Choice xmlns:v="urn:schemas-microsoft-com:vml" Requires="v">
                <p:oleObj spid="_x0000_s145503" name="Equation" r:id="rId5" imgW="1701720" imgH="660240" progId="Equation.3">
                  <p:embed/>
                </p:oleObj>
              </mc:Choice>
              <mc:Fallback>
                <p:oleObj name="Equation" r:id="rId5" imgW="170172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495800"/>
                        <a:ext cx="4319954"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8686800" cy="45719"/>
          </a:xfrm>
        </p:spPr>
        <p:txBody>
          <a:bodyPr>
            <a:normAutofit fontScale="90000"/>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latin typeface="Times New Roman" pitchFamily="18" charset="0"/>
                <a:cs typeface="Times New Roman" pitchFamily="18" charset="0"/>
              </a:rPr>
              <a:t>With</a:t>
            </a:r>
            <a:endParaRPr lang="en-US" sz="36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 y="685800"/>
          <a:ext cx="8724900" cy="1295400"/>
        </p:xfrm>
        <a:graphic>
          <a:graphicData uri="http://schemas.openxmlformats.org/presentationml/2006/ole">
            <mc:AlternateContent xmlns:mc="http://schemas.openxmlformats.org/markup-compatibility/2006">
              <mc:Choice xmlns:v="urn:schemas-microsoft-com:vml" Requires="v">
                <p:oleObj spid="_x0000_s1213" name="Equation" r:id="rId4" imgW="2908080" imgH="431640" progId="Equation.3">
                  <p:embed/>
                </p:oleObj>
              </mc:Choice>
              <mc:Fallback>
                <p:oleObj name="Equation" r:id="rId4" imgW="29080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85800"/>
                        <a:ext cx="87249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600200" y="2743200"/>
          <a:ext cx="2105025" cy="990600"/>
        </p:xfrm>
        <a:graphic>
          <a:graphicData uri="http://schemas.openxmlformats.org/presentationml/2006/ole">
            <mc:AlternateContent xmlns:mc="http://schemas.openxmlformats.org/markup-compatibility/2006">
              <mc:Choice xmlns:v="urn:schemas-microsoft-com:vml" Requires="v">
                <p:oleObj spid="_x0000_s1214" name="Equation" r:id="rId6" imgW="863280" imgH="355320" progId="Equation.3">
                  <p:embed/>
                </p:oleObj>
              </mc:Choice>
              <mc:Fallback>
                <p:oleObj name="Equation" r:id="rId6" imgW="863280" imgH="3553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1050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21200" y="3333750"/>
          <a:ext cx="101600" cy="190500"/>
        </p:xfrm>
        <a:graphic>
          <a:graphicData uri="http://schemas.openxmlformats.org/presentationml/2006/ole">
            <mc:AlternateContent xmlns:mc="http://schemas.openxmlformats.org/markup-compatibility/2006">
              <mc:Choice xmlns:v="urn:schemas-microsoft-com:vml" Requires="v">
                <p:oleObj spid="_x0000_s1215" name="Equation" r:id="rId8" imgW="101520" imgH="190440" progId="Equation.3">
                  <p:embed/>
                </p:oleObj>
              </mc:Choice>
              <mc:Fallback>
                <p:oleObj name="Equation" r:id="rId8" imgW="101520" imgH="1904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3333750"/>
                        <a:ext cx="1016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Grp="1" noChangeAspect="1"/>
          </p:cNvGraphicFramePr>
          <p:nvPr>
            <p:ph idx="1"/>
          </p:nvPr>
        </p:nvGraphicFramePr>
        <p:xfrm>
          <a:off x="0" y="4510088"/>
          <a:ext cx="9105900" cy="1189037"/>
        </p:xfrm>
        <a:graphic>
          <a:graphicData uri="http://schemas.openxmlformats.org/presentationml/2006/ole">
            <mc:AlternateContent xmlns:mc="http://schemas.openxmlformats.org/markup-compatibility/2006">
              <mc:Choice xmlns:v="urn:schemas-microsoft-com:vml" Requires="v">
                <p:oleObj spid="_x0000_s1216" name="Equation" r:id="rId10" imgW="3403440" imgH="444240" progId="Equation.3">
                  <p:embed/>
                </p:oleObj>
              </mc:Choice>
              <mc:Fallback>
                <p:oleObj name="Equation" r:id="rId10" imgW="3403440" imgH="4442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510088"/>
                        <a:ext cx="9105900" cy="118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F536C3FF-FFD6-479B-BB1C-95D3D723F31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As the work produced is reduced by the work done on the environment, the useful </a:t>
            </a:r>
            <a:r>
              <a:rPr lang="en-US" dirty="0" err="1" smtClean="0">
                <a:latin typeface="Times New Roman" pitchFamily="18" charset="0"/>
                <a:cs typeface="Times New Roman" pitchFamily="18" charset="0"/>
              </a:rPr>
              <a:t>cv</a:t>
            </a:r>
            <a:r>
              <a:rPr lang="en-US" dirty="0" smtClean="0">
                <a:latin typeface="Times New Roman" pitchFamily="18" charset="0"/>
                <a:cs typeface="Times New Roman" pitchFamily="18" charset="0"/>
              </a:rPr>
              <a:t> work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entropy balance for the </a:t>
            </a:r>
            <a:r>
              <a:rPr lang="en-US" dirty="0" err="1" smtClean="0">
                <a:latin typeface="Times New Roman" pitchFamily="18" charset="0"/>
                <a:cs typeface="Times New Roman" pitchFamily="18" charset="0"/>
              </a:rPr>
              <a:t>cv</a:t>
            </a:r>
            <a:r>
              <a:rPr lang="en-US" dirty="0" smtClean="0">
                <a:latin typeface="Times New Roman" pitchFamily="18" charset="0"/>
                <a:cs typeface="Times New Roman" pitchFamily="18" charset="0"/>
              </a:rPr>
              <a:t>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above three equations will be used to get a relation for      under actual and reversible conditions.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33399" y="1143000"/>
          <a:ext cx="4542503" cy="1676400"/>
        </p:xfrm>
        <a:graphic>
          <a:graphicData uri="http://schemas.openxmlformats.org/presentationml/2006/ole">
            <mc:AlternateContent xmlns:mc="http://schemas.openxmlformats.org/markup-compatibility/2006">
              <mc:Choice xmlns:v="urn:schemas-microsoft-com:vml" Requires="v">
                <p:oleObj spid="_x0000_s2190" name="Equation" r:id="rId4" imgW="1066680" imgH="393480" progId="Equation.3">
                  <p:embed/>
                </p:oleObj>
              </mc:Choice>
              <mc:Fallback>
                <p:oleObj name="Equation" r:id="rId4" imgW="1066680" imgH="39348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1143000"/>
                        <a:ext cx="454250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28600" y="3429000"/>
          <a:ext cx="8614833" cy="1676400"/>
        </p:xfrm>
        <a:graphic>
          <a:graphicData uri="http://schemas.openxmlformats.org/presentationml/2006/ole">
            <mc:AlternateContent xmlns:mc="http://schemas.openxmlformats.org/markup-compatibility/2006">
              <mc:Choice xmlns:v="urn:schemas-microsoft-com:vml" Requires="v">
                <p:oleObj spid="_x0000_s2191" name="Equation" r:id="rId6" imgW="2349360" imgH="457200" progId="Equation.3">
                  <p:embed/>
                </p:oleObj>
              </mc:Choice>
              <mc:Fallback>
                <p:oleObj name="Equation" r:id="rId6" imgW="2349360" imgH="457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429000"/>
                        <a:ext cx="861483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04872872"/>
              </p:ext>
            </p:extLst>
          </p:nvPr>
        </p:nvGraphicFramePr>
        <p:xfrm>
          <a:off x="1981200" y="5638800"/>
          <a:ext cx="609600" cy="603250"/>
        </p:xfrm>
        <a:graphic>
          <a:graphicData uri="http://schemas.openxmlformats.org/presentationml/2006/ole">
            <mc:AlternateContent xmlns:mc="http://schemas.openxmlformats.org/markup-compatibility/2006">
              <mc:Choice xmlns:v="urn:schemas-microsoft-com:vml" Requires="v">
                <p:oleObj spid="_x0000_s2192" name="Equation" r:id="rId8" imgW="241200" imgH="215640" progId="Equation.3">
                  <p:embed/>
                </p:oleObj>
              </mc:Choice>
              <mc:Fallback>
                <p:oleObj name="Equation" r:id="rId8" imgW="241200" imgH="2156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638800"/>
                        <a:ext cx="6096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F536C3FF-FFD6-479B-BB1C-95D3D723F312}"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3.1.1  Reversible Work</a:t>
            </a:r>
          </a:p>
          <a:p>
            <a:pPr>
              <a:buNone/>
            </a:pPr>
            <a:r>
              <a:rPr lang="en-US" dirty="0" smtClean="0">
                <a:latin typeface="Times New Roman" pitchFamily="18" charset="0"/>
                <a:cs typeface="Times New Roman" pitchFamily="18" charset="0"/>
              </a:rPr>
              <a:t>Equating the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of the two laws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 expression for the work can be determined as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1" y="1066800"/>
          <a:ext cx="9144001" cy="1089281"/>
        </p:xfrm>
        <a:graphic>
          <a:graphicData uri="http://schemas.openxmlformats.org/presentationml/2006/ole">
            <mc:AlternateContent xmlns:mc="http://schemas.openxmlformats.org/markup-compatibility/2006">
              <mc:Choice xmlns:v="urn:schemas-microsoft-com:vml" Requires="v">
                <p:oleObj spid="_x0000_s3213" name="Equation" r:id="rId4" imgW="4051080" imgH="482400" progId="Equation.3">
                  <p:embed/>
                </p:oleObj>
              </mc:Choice>
              <mc:Fallback>
                <p:oleObj name="Equation" r:id="rId4" imgW="4051080" imgH="482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66800"/>
                        <a:ext cx="9144001" cy="1089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7200" y="1981200"/>
          <a:ext cx="7848600" cy="1524000"/>
        </p:xfrm>
        <a:graphic>
          <a:graphicData uri="http://schemas.openxmlformats.org/presentationml/2006/ole">
            <mc:AlternateContent xmlns:mc="http://schemas.openxmlformats.org/markup-compatibility/2006">
              <mc:Choice xmlns:v="urn:schemas-microsoft-com:vml" Requires="v">
                <p:oleObj spid="_x0000_s3214" name="Equation" r:id="rId6" imgW="2616120" imgH="507960" progId="Equation.3">
                  <p:embed/>
                </p:oleObj>
              </mc:Choice>
              <mc:Fallback>
                <p:oleObj name="Equation" r:id="rId6" imgW="2616120" imgH="50796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981200"/>
                        <a:ext cx="78486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1890498"/>
              </p:ext>
            </p:extLst>
          </p:nvPr>
        </p:nvGraphicFramePr>
        <p:xfrm>
          <a:off x="152400" y="4114800"/>
          <a:ext cx="8783638" cy="2209800"/>
        </p:xfrm>
        <a:graphic>
          <a:graphicData uri="http://schemas.openxmlformats.org/presentationml/2006/ole">
            <mc:AlternateContent xmlns:mc="http://schemas.openxmlformats.org/markup-compatibility/2006">
              <mc:Choice xmlns:v="urn:schemas-microsoft-com:vml" Requires="v">
                <p:oleObj spid="_x0000_s3215" name="Equation" r:id="rId8" imgW="4038480" imgH="1015920" progId="Equation.3">
                  <p:embed/>
                </p:oleObj>
              </mc:Choice>
              <mc:Fallback>
                <p:oleObj name="Equation" r:id="rId8" imgW="4038480" imgH="101592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114800"/>
                        <a:ext cx="8783638"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F536C3FF-FFD6-479B-BB1C-95D3D723F312}" type="slidenum">
              <a:rPr lang="en-US" smtClean="0"/>
              <a:pPr/>
              <a:t>8</a:t>
            </a:fld>
            <a:endParaRPr lang="en-US"/>
          </a:p>
        </p:txBody>
      </p:sp>
      <p:sp>
        <p:nvSpPr>
          <p:cNvPr id="4" name="Rectangle 3"/>
          <p:cNvSpPr/>
          <p:nvPr/>
        </p:nvSpPr>
        <p:spPr>
          <a:xfrm>
            <a:off x="0" y="6220343"/>
            <a:ext cx="9144000" cy="523220"/>
          </a:xfrm>
          <a:prstGeom prst="rect">
            <a:avLst/>
          </a:prstGeom>
        </p:spPr>
        <p:txBody>
          <a:bodyPr wrap="square">
            <a:spAutoFit/>
          </a:bodyPr>
          <a:lstStyle/>
          <a:p>
            <a:r>
              <a:rPr lang="en-US" sz="2800" dirty="0">
                <a:latin typeface="Times New Roman" pitchFamily="18" charset="0"/>
                <a:cs typeface="Times New Roman" pitchFamily="18" charset="0"/>
              </a:rPr>
              <a:t>In some texts the above is also called available work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For interactions at the control surface only, it can easily be shown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Zero entropy generation gives the reversible work given for both cases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With the interaction extended to the environment and with interaction at the control surface only, respectively.</a:t>
            </a:r>
          </a:p>
          <a:p>
            <a:pPr marL="0" indent="0" algn="just">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66632731"/>
              </p:ext>
            </p:extLst>
          </p:nvPr>
        </p:nvGraphicFramePr>
        <p:xfrm>
          <a:off x="990600" y="1143000"/>
          <a:ext cx="6224337" cy="1219200"/>
        </p:xfrm>
        <a:graphic>
          <a:graphicData uri="http://schemas.openxmlformats.org/presentationml/2006/ole">
            <mc:AlternateContent xmlns:mc="http://schemas.openxmlformats.org/markup-compatibility/2006">
              <mc:Choice xmlns:v="urn:schemas-microsoft-com:vml" Requires="v">
                <p:oleObj spid="_x0000_s19550" name="Equation" r:id="rId4" imgW="2463480" imgH="482400" progId="Equation.3">
                  <p:embed/>
                </p:oleObj>
              </mc:Choice>
              <mc:Fallback>
                <p:oleObj name="Equation" r:id="rId4" imgW="246348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622433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19775957"/>
              </p:ext>
            </p:extLst>
          </p:nvPr>
        </p:nvGraphicFramePr>
        <p:xfrm>
          <a:off x="331788" y="2286000"/>
          <a:ext cx="8812212" cy="1108842"/>
        </p:xfrm>
        <a:graphic>
          <a:graphicData uri="http://schemas.openxmlformats.org/presentationml/2006/ole">
            <mc:AlternateContent xmlns:mc="http://schemas.openxmlformats.org/markup-compatibility/2006">
              <mc:Choice xmlns:v="urn:schemas-microsoft-com:vml" Requires="v">
                <p:oleObj spid="_x0000_s19551" name="Equation" r:id="rId6" imgW="3835080" imgH="482400" progId="Equation.3">
                  <p:embed/>
                </p:oleObj>
              </mc:Choice>
              <mc:Fallback>
                <p:oleObj name="Equation" r:id="rId6" imgW="3835080" imgH="482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8" y="2286000"/>
                        <a:ext cx="8812212" cy="1108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536C3FF-FFD6-479B-BB1C-95D3D723F312}"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20319</TotalTime>
  <Words>2732</Words>
  <Application>Microsoft Office PowerPoint</Application>
  <PresentationFormat>On-screen Show (4:3)</PresentationFormat>
  <Paragraphs>511</Paragraphs>
  <Slides>59</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Equation</vt:lpstr>
      <vt:lpstr>Presentation</vt:lpstr>
      <vt:lpstr>PowerPoint Presentation</vt:lpstr>
      <vt:lpstr>PowerPoint Presentation</vt:lpstr>
      <vt:lpstr>PowerPoint Presentation</vt:lpstr>
      <vt:lpstr>3.1  REVERSIBLE WORK, AVAILABILITY, IRREVERSIBILITY, AND 2ND LAW EFFICIENCY</vt:lpstr>
      <vt:lpstr>PowerPoint Presentation</vt:lpstr>
      <vt:lpstr>          With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AVAILABILITY ANALYSIS</dc:title>
  <dc:creator>Administrator</dc:creator>
  <cp:lastModifiedBy>Admin</cp:lastModifiedBy>
  <cp:revision>179</cp:revision>
  <dcterms:created xsi:type="dcterms:W3CDTF">2008-03-24T21:24:50Z</dcterms:created>
  <dcterms:modified xsi:type="dcterms:W3CDTF">2019-06-06T04:40:43Z</dcterms:modified>
</cp:coreProperties>
</file>