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handoutMasterIdLst>
    <p:handoutMasterId r:id="rId59"/>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335"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317" r:id="rId34"/>
    <p:sldId id="318" r:id="rId35"/>
    <p:sldId id="289" r:id="rId36"/>
    <p:sldId id="290" r:id="rId37"/>
    <p:sldId id="291" r:id="rId38"/>
    <p:sldId id="292" r:id="rId39"/>
    <p:sldId id="293" r:id="rId40"/>
    <p:sldId id="294" r:id="rId41"/>
    <p:sldId id="295" r:id="rId42"/>
    <p:sldId id="296" r:id="rId43"/>
    <p:sldId id="323" r:id="rId44"/>
    <p:sldId id="297" r:id="rId45"/>
    <p:sldId id="298" r:id="rId46"/>
    <p:sldId id="299" r:id="rId47"/>
    <p:sldId id="300" r:id="rId48"/>
    <p:sldId id="301" r:id="rId49"/>
    <p:sldId id="302" r:id="rId50"/>
    <p:sldId id="303" r:id="rId51"/>
    <p:sldId id="304" r:id="rId52"/>
    <p:sldId id="342" r:id="rId53"/>
    <p:sldId id="306" r:id="rId54"/>
    <p:sldId id="307" r:id="rId55"/>
    <p:sldId id="308" r:id="rId56"/>
    <p:sldId id="346" r:id="rId57"/>
  </p:sldIdLst>
  <p:sldSz cx="9144000" cy="6858000" type="screen4x3"/>
  <p:notesSz cx="68580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 Id="rId6" Type="http://schemas.openxmlformats.org/officeDocument/2006/relationships/image" Target="../media/image35.wmf"/><Relationship Id="rId5" Type="http://schemas.openxmlformats.org/officeDocument/2006/relationships/image" Target="../media/image34.wmf"/><Relationship Id="rId4" Type="http://schemas.openxmlformats.org/officeDocument/2006/relationships/image" Target="../media/image33.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1.wmf"/><Relationship Id="rId4" Type="http://schemas.openxmlformats.org/officeDocument/2006/relationships/image" Target="../media/image42.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image" Target="../media/image51.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54.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56.wmf"/><Relationship Id="rId1" Type="http://schemas.openxmlformats.org/officeDocument/2006/relationships/image" Target="../media/image55.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59.wmf"/><Relationship Id="rId2" Type="http://schemas.openxmlformats.org/officeDocument/2006/relationships/image" Target="../media/image58.wmf"/><Relationship Id="rId1" Type="http://schemas.openxmlformats.org/officeDocument/2006/relationships/image" Target="../media/image57.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media/image60.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63.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64.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66.wmf"/><Relationship Id="rId1" Type="http://schemas.openxmlformats.org/officeDocument/2006/relationships/image" Target="../media/image65.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67.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69.wmf"/><Relationship Id="rId1" Type="http://schemas.openxmlformats.org/officeDocument/2006/relationships/image" Target="../media/image6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71.wmf"/><Relationship Id="rId1" Type="http://schemas.openxmlformats.org/officeDocument/2006/relationships/image" Target="../media/image70.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72.wmf"/></Relationships>
</file>

<file path=ppt/drawings/_rels/vmlDrawing32.vml.rels><?xml version="1.0" encoding="UTF-8" standalone="yes"?>
<Relationships xmlns="http://schemas.openxmlformats.org/package/2006/relationships"><Relationship Id="rId2" Type="http://schemas.openxmlformats.org/officeDocument/2006/relationships/image" Target="../media/image74.wmf"/><Relationship Id="rId1" Type="http://schemas.openxmlformats.org/officeDocument/2006/relationships/image" Target="../media/image73.wmf"/></Relationships>
</file>

<file path=ppt/drawings/_rels/vmlDrawing33.vml.rels><?xml version="1.0" encoding="UTF-8" standalone="yes"?>
<Relationships xmlns="http://schemas.openxmlformats.org/package/2006/relationships"><Relationship Id="rId3" Type="http://schemas.openxmlformats.org/officeDocument/2006/relationships/image" Target="../media/image77.wmf"/><Relationship Id="rId2" Type="http://schemas.openxmlformats.org/officeDocument/2006/relationships/image" Target="../media/image76.wmf"/><Relationship Id="rId1" Type="http://schemas.openxmlformats.org/officeDocument/2006/relationships/image" Target="../media/image75.wmf"/></Relationships>
</file>

<file path=ppt/drawings/_rels/vmlDrawing34.vml.rels><?xml version="1.0" encoding="UTF-8" standalone="yes"?>
<Relationships xmlns="http://schemas.openxmlformats.org/package/2006/relationships"><Relationship Id="rId2" Type="http://schemas.openxmlformats.org/officeDocument/2006/relationships/image" Target="../media/image79.wmf"/><Relationship Id="rId1" Type="http://schemas.openxmlformats.org/officeDocument/2006/relationships/image" Target="../media/image78.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80.w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81.wmf"/></Relationships>
</file>

<file path=ppt/drawings/_rels/vmlDrawing37.vml.rels><?xml version="1.0" encoding="UTF-8" standalone="yes"?>
<Relationships xmlns="http://schemas.openxmlformats.org/package/2006/relationships"><Relationship Id="rId2" Type="http://schemas.openxmlformats.org/officeDocument/2006/relationships/image" Target="../media/image83.wmf"/><Relationship Id="rId1" Type="http://schemas.openxmlformats.org/officeDocument/2006/relationships/image" Target="../media/image82.wmf"/></Relationships>
</file>

<file path=ppt/drawings/_rels/vmlDrawing38.vml.rels><?xml version="1.0" encoding="UTF-8" standalone="yes"?>
<Relationships xmlns="http://schemas.openxmlformats.org/package/2006/relationships"><Relationship Id="rId2" Type="http://schemas.openxmlformats.org/officeDocument/2006/relationships/image" Target="../media/image85.wmf"/><Relationship Id="rId1" Type="http://schemas.openxmlformats.org/officeDocument/2006/relationships/image" Target="../media/image84.wmf"/></Relationships>
</file>

<file path=ppt/drawings/_rels/vmlDrawing39.vml.rels><?xml version="1.0" encoding="UTF-8" standalone="yes"?>
<Relationships xmlns="http://schemas.openxmlformats.org/package/2006/relationships"><Relationship Id="rId2" Type="http://schemas.openxmlformats.org/officeDocument/2006/relationships/image" Target="../media/image87.wmf"/><Relationship Id="rId1" Type="http://schemas.openxmlformats.org/officeDocument/2006/relationships/image" Target="../media/image8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5" Type="http://schemas.openxmlformats.org/officeDocument/2006/relationships/image" Target="../media/image10.wmf"/><Relationship Id="rId4" Type="http://schemas.openxmlformats.org/officeDocument/2006/relationships/image" Target="../media/image9.wmf"/></Relationships>
</file>

<file path=ppt/drawings/_rels/vmlDrawing40.vml.rels><?xml version="1.0" encoding="UTF-8" standalone="yes"?>
<Relationships xmlns="http://schemas.openxmlformats.org/package/2006/relationships"><Relationship Id="rId3" Type="http://schemas.openxmlformats.org/officeDocument/2006/relationships/image" Target="../media/image89.wmf"/><Relationship Id="rId2" Type="http://schemas.openxmlformats.org/officeDocument/2006/relationships/image" Target="../media/image58.wmf"/><Relationship Id="rId1" Type="http://schemas.openxmlformats.org/officeDocument/2006/relationships/image" Target="../media/image88.wmf"/></Relationships>
</file>

<file path=ppt/drawings/_rels/vmlDrawing41.vml.rels><?xml version="1.0" encoding="UTF-8" standalone="yes"?>
<Relationships xmlns="http://schemas.openxmlformats.org/package/2006/relationships"><Relationship Id="rId2" Type="http://schemas.openxmlformats.org/officeDocument/2006/relationships/image" Target="../media/image91.wmf"/><Relationship Id="rId1" Type="http://schemas.openxmlformats.org/officeDocument/2006/relationships/image" Target="../media/image90.wmf"/></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92.wmf"/></Relationships>
</file>

<file path=ppt/drawings/_rels/vmlDrawing43.vml.rels><?xml version="1.0" encoding="UTF-8" standalone="yes"?>
<Relationships xmlns="http://schemas.openxmlformats.org/package/2006/relationships"><Relationship Id="rId2" Type="http://schemas.openxmlformats.org/officeDocument/2006/relationships/image" Target="../media/image94.wmf"/><Relationship Id="rId1" Type="http://schemas.openxmlformats.org/officeDocument/2006/relationships/image" Target="../media/image93.wmf"/></Relationships>
</file>

<file path=ppt/drawings/_rels/vmlDrawing44.vml.rels><?xml version="1.0" encoding="UTF-8" standalone="yes"?>
<Relationships xmlns="http://schemas.openxmlformats.org/package/2006/relationships"><Relationship Id="rId2" Type="http://schemas.openxmlformats.org/officeDocument/2006/relationships/image" Target="../media/image96.wmf"/><Relationship Id="rId1" Type="http://schemas.openxmlformats.org/officeDocument/2006/relationships/image" Target="../media/image95.wmf"/></Relationships>
</file>

<file path=ppt/drawings/_rels/vmlDrawing45.vml.rels><?xml version="1.0" encoding="UTF-8" standalone="yes"?>
<Relationships xmlns="http://schemas.openxmlformats.org/package/2006/relationships"><Relationship Id="rId1" Type="http://schemas.openxmlformats.org/officeDocument/2006/relationships/image" Target="../media/image97.wmf"/></Relationships>
</file>

<file path=ppt/drawings/_rels/vmlDrawing46.vml.rels><?xml version="1.0" encoding="UTF-8" standalone="yes"?>
<Relationships xmlns="http://schemas.openxmlformats.org/package/2006/relationships"><Relationship Id="rId1" Type="http://schemas.openxmlformats.org/officeDocument/2006/relationships/image" Target="../media/image98.wmf"/></Relationships>
</file>

<file path=ppt/drawings/_rels/vmlDrawing47.vml.rels><?xml version="1.0" encoding="UTF-8" standalone="yes"?>
<Relationships xmlns="http://schemas.openxmlformats.org/package/2006/relationships"><Relationship Id="rId3" Type="http://schemas.openxmlformats.org/officeDocument/2006/relationships/image" Target="../media/image101.wmf"/><Relationship Id="rId2" Type="http://schemas.openxmlformats.org/officeDocument/2006/relationships/image" Target="../media/image100.wmf"/><Relationship Id="rId1" Type="http://schemas.openxmlformats.org/officeDocument/2006/relationships/image" Target="../media/image99.wmf"/></Relationships>
</file>

<file path=ppt/drawings/_rels/vmlDrawing48.vml.rels><?xml version="1.0" encoding="UTF-8" standalone="yes"?>
<Relationships xmlns="http://schemas.openxmlformats.org/package/2006/relationships"><Relationship Id="rId2" Type="http://schemas.openxmlformats.org/officeDocument/2006/relationships/image" Target="../media/image103.wmf"/><Relationship Id="rId1" Type="http://schemas.openxmlformats.org/officeDocument/2006/relationships/image" Target="../media/image102.wmf"/></Relationships>
</file>

<file path=ppt/drawings/_rels/vmlDrawing49.vml.rels><?xml version="1.0" encoding="UTF-8" standalone="yes"?>
<Relationships xmlns="http://schemas.openxmlformats.org/package/2006/relationships"><Relationship Id="rId1" Type="http://schemas.openxmlformats.org/officeDocument/2006/relationships/image" Target="../media/image10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50.vml.rels><?xml version="1.0" encoding="UTF-8" standalone="yes"?>
<Relationships xmlns="http://schemas.openxmlformats.org/package/2006/relationships"><Relationship Id="rId2" Type="http://schemas.openxmlformats.org/officeDocument/2006/relationships/image" Target="../media/image106.wmf"/><Relationship Id="rId1" Type="http://schemas.openxmlformats.org/officeDocument/2006/relationships/image" Target="../media/image10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1804"/>
          </a:xfrm>
          <a:prstGeom prst="rect">
            <a:avLst/>
          </a:prstGeom>
        </p:spPr>
        <p:txBody>
          <a:bodyPr vert="horz" lIns="91440" tIns="45720" rIns="91440" bIns="45720" rtlCol="0"/>
          <a:lstStyle>
            <a:lvl1pPr algn="r">
              <a:defRPr sz="1200"/>
            </a:lvl1pPr>
          </a:lstStyle>
          <a:p>
            <a:fld id="{AC761A82-341A-4B00-9524-E8BD71CA4289}" type="datetimeFigureOut">
              <a:rPr lang="en-US" smtClean="0"/>
              <a:pPr/>
              <a:t>6/2/2016</a:t>
            </a:fld>
            <a:endParaRPr lang="en-US"/>
          </a:p>
        </p:txBody>
      </p:sp>
      <p:sp>
        <p:nvSpPr>
          <p:cNvPr id="4" name="Footer Placeholder 3"/>
          <p:cNvSpPr>
            <a:spLocks noGrp="1"/>
          </p:cNvSpPr>
          <p:nvPr>
            <p:ph type="ftr" sz="quarter" idx="2"/>
          </p:nvPr>
        </p:nvSpPr>
        <p:spPr>
          <a:xfrm>
            <a:off x="0" y="8772668"/>
            <a:ext cx="2971800" cy="46180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72668"/>
            <a:ext cx="2971800" cy="461804"/>
          </a:xfrm>
          <a:prstGeom prst="rect">
            <a:avLst/>
          </a:prstGeom>
        </p:spPr>
        <p:txBody>
          <a:bodyPr vert="horz" lIns="91440" tIns="45720" rIns="91440" bIns="45720" rtlCol="0" anchor="b"/>
          <a:lstStyle>
            <a:lvl1pPr algn="r">
              <a:defRPr sz="1200"/>
            </a:lvl1pPr>
          </a:lstStyle>
          <a:p>
            <a:fld id="{0EA76699-FC22-49BD-9B99-2F73D2CF1B5D}" type="slidenum">
              <a:rPr lang="en-US" smtClean="0"/>
              <a:pPr/>
              <a:t>‹#›</a:t>
            </a:fld>
            <a:endParaRPr lang="en-US"/>
          </a:p>
        </p:txBody>
      </p:sp>
    </p:spTree>
    <p:extLst>
      <p:ext uri="{BB962C8B-B14F-4D97-AF65-F5344CB8AC3E}">
        <p14:creationId xmlns:p14="http://schemas.microsoft.com/office/powerpoint/2010/main" val="2533346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1804"/>
          </a:xfrm>
          <a:prstGeom prst="rect">
            <a:avLst/>
          </a:prstGeom>
        </p:spPr>
        <p:txBody>
          <a:bodyPr vert="horz" lIns="91440" tIns="45720" rIns="91440" bIns="45720" rtlCol="0"/>
          <a:lstStyle>
            <a:lvl1pPr algn="r">
              <a:defRPr sz="1200"/>
            </a:lvl1pPr>
          </a:lstStyle>
          <a:p>
            <a:fld id="{8AD64FDD-CDAC-4F47-A855-5293A4A59A72}" type="datetimeFigureOut">
              <a:rPr lang="en-US" smtClean="0"/>
              <a:pPr/>
              <a:t>6/2/2016</a:t>
            </a:fld>
            <a:endParaRPr lang="en-US"/>
          </a:p>
        </p:txBody>
      </p:sp>
      <p:sp>
        <p:nvSpPr>
          <p:cNvPr id="4" name="Slide Image Placeholder 3"/>
          <p:cNvSpPr>
            <a:spLocks noGrp="1" noRot="1" noChangeAspect="1"/>
          </p:cNvSpPr>
          <p:nvPr>
            <p:ph type="sldImg" idx="2"/>
          </p:nvPr>
        </p:nvSpPr>
        <p:spPr>
          <a:xfrm>
            <a:off x="1120775" y="692150"/>
            <a:ext cx="4616450"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87136"/>
            <a:ext cx="5486400" cy="415623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2971800" cy="46180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2668"/>
            <a:ext cx="2971800" cy="461804"/>
          </a:xfrm>
          <a:prstGeom prst="rect">
            <a:avLst/>
          </a:prstGeom>
        </p:spPr>
        <p:txBody>
          <a:bodyPr vert="horz" lIns="91440" tIns="45720" rIns="91440" bIns="45720" rtlCol="0" anchor="b"/>
          <a:lstStyle>
            <a:lvl1pPr algn="r">
              <a:defRPr sz="1200"/>
            </a:lvl1pPr>
          </a:lstStyle>
          <a:p>
            <a:fld id="{09B9F661-50BA-4AB1-AD28-E9A631901765}" type="slidenum">
              <a:rPr lang="en-US" smtClean="0"/>
              <a:pPr/>
              <a:t>‹#›</a:t>
            </a:fld>
            <a:endParaRPr lang="en-US"/>
          </a:p>
        </p:txBody>
      </p:sp>
    </p:spTree>
    <p:extLst>
      <p:ext uri="{BB962C8B-B14F-4D97-AF65-F5344CB8AC3E}">
        <p14:creationId xmlns:p14="http://schemas.microsoft.com/office/powerpoint/2010/main" val="3276309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921F08-8481-4E93-98D4-625B0970D8F7}" type="datetime1">
              <a:rPr lang="en-US" smtClean="0"/>
              <a:pPr/>
              <a:t>6/2/2016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270A83-21B3-4BFE-AFF9-366501266B5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95ED91-10F8-4A77-88CE-685BF81A1C70}" type="datetime1">
              <a:rPr lang="en-US" smtClean="0"/>
              <a:pPr/>
              <a:t>6/2/2016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270A83-21B3-4BFE-AFF9-366501266B5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EE7A89-EFB8-421F-8727-33C51A3464FD}" type="datetime1">
              <a:rPr lang="en-US" smtClean="0"/>
              <a:pPr/>
              <a:t>6/2/2016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270A83-21B3-4BFE-AFF9-366501266B5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80195D-79EA-4057-90F2-C2607C1A50A1}" type="datetime1">
              <a:rPr lang="en-US" smtClean="0"/>
              <a:pPr/>
              <a:t>6/2/2016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270A83-21B3-4BFE-AFF9-366501266B5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20E624-6414-41D4-933B-A2307EAE0FE1}" type="datetime1">
              <a:rPr lang="en-US" smtClean="0"/>
              <a:pPr/>
              <a:t>6/2/2016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270A83-21B3-4BFE-AFF9-366501266B5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3593CD-46E3-4DDC-B443-14BA186E7538}" type="datetime1">
              <a:rPr lang="en-US" smtClean="0"/>
              <a:pPr/>
              <a:t>6/2/2016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270A83-21B3-4BFE-AFF9-366501266B5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EE21A8-8512-4367-91A2-803010F8D9A2}" type="datetime1">
              <a:rPr lang="en-US" smtClean="0"/>
              <a:pPr/>
              <a:t>6/2/2016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270A83-21B3-4BFE-AFF9-366501266B5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0E31B2-9B38-47F2-8F32-7854C4554BFB}" type="datetime1">
              <a:rPr lang="en-US" smtClean="0"/>
              <a:pPr/>
              <a:t>6/2/2016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270A83-21B3-4BFE-AFF9-366501266B5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52E7EC-FE7B-414D-9542-ACD13E9B1F69}" type="datetime1">
              <a:rPr lang="en-US" smtClean="0"/>
              <a:pPr/>
              <a:t>6/2/2016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270A83-21B3-4BFE-AFF9-366501266B5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1005D2-644D-454F-BF1D-0CA54C8A73F4}" type="datetime1">
              <a:rPr lang="en-US" smtClean="0"/>
              <a:pPr/>
              <a:t>6/2/2016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270A83-21B3-4BFE-AFF9-366501266B5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7BA829-E92A-4978-A0F6-077BBC9E21BA}" type="datetime1">
              <a:rPr lang="en-US" smtClean="0"/>
              <a:pPr/>
              <a:t>6/2/2016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270A83-21B3-4BFE-AFF9-366501266B5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47F505-D785-4FCC-9431-CB1E461A5AB4}" type="datetime1">
              <a:rPr lang="en-US" smtClean="0"/>
              <a:pPr/>
              <a:t>6/2/2016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270A83-21B3-4BFE-AFF9-366501266B5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2.wmf"/><Relationship Id="rId5" Type="http://schemas.openxmlformats.org/officeDocument/2006/relationships/oleObject" Target="../embeddings/oleObject22.bin"/><Relationship Id="rId4" Type="http://schemas.openxmlformats.org/officeDocument/2006/relationships/image" Target="../media/image21.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4.wmf"/><Relationship Id="rId5" Type="http://schemas.openxmlformats.org/officeDocument/2006/relationships/oleObject" Target="../embeddings/oleObject24.bin"/><Relationship Id="rId4" Type="http://schemas.openxmlformats.org/officeDocument/2006/relationships/image" Target="../media/image23.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25.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27.wmf"/><Relationship Id="rId5" Type="http://schemas.openxmlformats.org/officeDocument/2006/relationships/oleObject" Target="../embeddings/oleObject27.bin"/><Relationship Id="rId4" Type="http://schemas.openxmlformats.org/officeDocument/2006/relationships/image" Target="../media/image26.wmf"/></Relationships>
</file>

<file path=ppt/slides/_rels/slide1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29.wmf"/></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31.bin"/><Relationship Id="rId13" Type="http://schemas.openxmlformats.org/officeDocument/2006/relationships/oleObject" Target="../embeddings/oleObject34.bin"/><Relationship Id="rId3" Type="http://schemas.openxmlformats.org/officeDocument/2006/relationships/hyperlink" Target="fig-chp6/fig6.2.pptx" TargetMode="External"/><Relationship Id="rId7" Type="http://schemas.openxmlformats.org/officeDocument/2006/relationships/image" Target="../media/image31.wmf"/><Relationship Id="rId12" Type="http://schemas.openxmlformats.org/officeDocument/2006/relationships/image" Target="../media/image33.wmf"/><Relationship Id="rId2" Type="http://schemas.openxmlformats.org/officeDocument/2006/relationships/slideLayout" Target="../slideLayouts/slideLayout2.xml"/><Relationship Id="rId16" Type="http://schemas.openxmlformats.org/officeDocument/2006/relationships/image" Target="../media/image35.wmf"/><Relationship Id="rId1" Type="http://schemas.openxmlformats.org/officeDocument/2006/relationships/vmlDrawing" Target="../drawings/vmlDrawing13.vml"/><Relationship Id="rId6" Type="http://schemas.openxmlformats.org/officeDocument/2006/relationships/oleObject" Target="../embeddings/oleObject30.bin"/><Relationship Id="rId11" Type="http://schemas.openxmlformats.org/officeDocument/2006/relationships/oleObject" Target="../embeddings/oleObject33.bin"/><Relationship Id="rId5" Type="http://schemas.openxmlformats.org/officeDocument/2006/relationships/image" Target="../media/image30.wmf"/><Relationship Id="rId15" Type="http://schemas.openxmlformats.org/officeDocument/2006/relationships/oleObject" Target="../embeddings/oleObject35.bin"/><Relationship Id="rId10" Type="http://schemas.openxmlformats.org/officeDocument/2006/relationships/image" Target="../media/image32.wmf"/><Relationship Id="rId4" Type="http://schemas.openxmlformats.org/officeDocument/2006/relationships/oleObject" Target="../embeddings/oleObject29.bin"/><Relationship Id="rId9" Type="http://schemas.openxmlformats.org/officeDocument/2006/relationships/oleObject" Target="../embeddings/oleObject32.bin"/><Relationship Id="rId14" Type="http://schemas.openxmlformats.org/officeDocument/2006/relationships/image" Target="../media/image34.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37.wmf"/><Relationship Id="rId5" Type="http://schemas.openxmlformats.org/officeDocument/2006/relationships/oleObject" Target="../embeddings/oleObject37.bin"/><Relationship Id="rId4" Type="http://schemas.openxmlformats.org/officeDocument/2006/relationships/image" Target="../media/image36.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39.wmf"/><Relationship Id="rId5" Type="http://schemas.openxmlformats.org/officeDocument/2006/relationships/oleObject" Target="../embeddings/oleObject39.bin"/><Relationship Id="rId4" Type="http://schemas.openxmlformats.org/officeDocument/2006/relationships/image" Target="../media/image38.wmf"/></Relationships>
</file>

<file path=ppt/slides/_rels/slide19.xml.rels><?xml version="1.0" encoding="UTF-8" standalone="yes"?>
<Relationships xmlns="http://schemas.openxmlformats.org/package/2006/relationships"><Relationship Id="rId8" Type="http://schemas.openxmlformats.org/officeDocument/2006/relationships/image" Target="../media/image41.wmf"/><Relationship Id="rId3" Type="http://schemas.openxmlformats.org/officeDocument/2006/relationships/oleObject" Target="../embeddings/oleObject40.bin"/><Relationship Id="rId7"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40.wmf"/><Relationship Id="rId5" Type="http://schemas.openxmlformats.org/officeDocument/2006/relationships/oleObject" Target="../embeddings/oleObject41.bin"/><Relationship Id="rId10" Type="http://schemas.openxmlformats.org/officeDocument/2006/relationships/image" Target="../media/image42.wmf"/><Relationship Id="rId4" Type="http://schemas.openxmlformats.org/officeDocument/2006/relationships/image" Target="../media/image31.wmf"/><Relationship Id="rId9" Type="http://schemas.openxmlformats.org/officeDocument/2006/relationships/oleObject" Target="../embeddings/oleObject43.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0.x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oleObject" Target="../embeddings/oleObject44.bin"/><Relationship Id="rId7"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44.wmf"/><Relationship Id="rId5" Type="http://schemas.openxmlformats.org/officeDocument/2006/relationships/oleObject" Target="../embeddings/oleObject45.bin"/><Relationship Id="rId4" Type="http://schemas.openxmlformats.org/officeDocument/2006/relationships/image" Target="../media/image43.wmf"/></Relationships>
</file>

<file path=ppt/slides/_rels/slide21.x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oleObject" Target="../embeddings/oleObject47.bin"/><Relationship Id="rId7" Type="http://schemas.openxmlformats.org/officeDocument/2006/relationships/oleObject" Target="../embeddings/oleObject49.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47.wmf"/><Relationship Id="rId5" Type="http://schemas.openxmlformats.org/officeDocument/2006/relationships/oleObject" Target="../embeddings/oleObject48.bin"/><Relationship Id="rId4" Type="http://schemas.openxmlformats.org/officeDocument/2006/relationships/image" Target="../media/image46.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50.bin"/><Relationship Id="rId7" Type="http://schemas.openxmlformats.org/officeDocument/2006/relationships/image" Target="../media/image50.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oleObject" Target="../embeddings/oleObject52.bin"/><Relationship Id="rId5" Type="http://schemas.openxmlformats.org/officeDocument/2006/relationships/oleObject" Target="../embeddings/oleObject51.bin"/><Relationship Id="rId4" Type="http://schemas.openxmlformats.org/officeDocument/2006/relationships/image" Target="../media/image49.wmf"/></Relationships>
</file>

<file path=ppt/slides/_rels/slide23.xml.rels><?xml version="1.0" encoding="UTF-8" standalone="yes"?>
<Relationships xmlns="http://schemas.openxmlformats.org/package/2006/relationships"><Relationship Id="rId8" Type="http://schemas.openxmlformats.org/officeDocument/2006/relationships/image" Target="../media/image53.wmf"/><Relationship Id="rId3" Type="http://schemas.openxmlformats.org/officeDocument/2006/relationships/oleObject" Target="../embeddings/oleObject53.bin"/><Relationship Id="rId7"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52.wmf"/><Relationship Id="rId5" Type="http://schemas.openxmlformats.org/officeDocument/2006/relationships/oleObject" Target="../embeddings/oleObject54.bin"/><Relationship Id="rId4" Type="http://schemas.openxmlformats.org/officeDocument/2006/relationships/image" Target="../media/image51.wmf"/></Relationships>
</file>

<file path=ppt/slides/_rels/slide24.xml.rels><?xml version="1.0" encoding="UTF-8" standalone="yes"?>
<Relationships xmlns="http://schemas.openxmlformats.org/package/2006/relationships"><Relationship Id="rId3" Type="http://schemas.openxmlformats.org/officeDocument/2006/relationships/hyperlink" Target="example.docx" TargetMode="External"/><Relationship Id="rId2" Type="http://schemas.openxmlformats.org/officeDocument/2006/relationships/slideLayout" Target="../slideLayouts/slideLayout2.xml"/><Relationship Id="rId1" Type="http://schemas.openxmlformats.org/officeDocument/2006/relationships/vmlDrawing" Target="../drawings/vmlDrawing21.vml"/><Relationship Id="rId5" Type="http://schemas.openxmlformats.org/officeDocument/2006/relationships/image" Target="../media/image54.wmf"/><Relationship Id="rId4" Type="http://schemas.openxmlformats.org/officeDocument/2006/relationships/oleObject" Target="../embeddings/oleObject56.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56.wmf"/><Relationship Id="rId5" Type="http://schemas.openxmlformats.org/officeDocument/2006/relationships/oleObject" Target="../embeddings/oleObject58.bin"/><Relationship Id="rId4" Type="http://schemas.openxmlformats.org/officeDocument/2006/relationships/image" Target="../media/image55.wmf"/></Relationships>
</file>

<file path=ppt/slides/_rels/slide26.xml.rels><?xml version="1.0" encoding="UTF-8" standalone="yes"?>
<Relationships xmlns="http://schemas.openxmlformats.org/package/2006/relationships"><Relationship Id="rId8" Type="http://schemas.openxmlformats.org/officeDocument/2006/relationships/image" Target="../media/image59.wmf"/><Relationship Id="rId3" Type="http://schemas.openxmlformats.org/officeDocument/2006/relationships/oleObject" Target="../embeddings/oleObject59.bin"/><Relationship Id="rId7" Type="http://schemas.openxmlformats.org/officeDocument/2006/relationships/oleObject" Target="../embeddings/oleObject61.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58.wmf"/><Relationship Id="rId5" Type="http://schemas.openxmlformats.org/officeDocument/2006/relationships/oleObject" Target="../embeddings/oleObject60.bin"/><Relationship Id="rId4" Type="http://schemas.openxmlformats.org/officeDocument/2006/relationships/image" Target="../media/image57.wmf"/></Relationships>
</file>

<file path=ppt/slides/_rels/slide27.xml.rels><?xml version="1.0" encoding="UTF-8" standalone="yes"?>
<Relationships xmlns="http://schemas.openxmlformats.org/package/2006/relationships"><Relationship Id="rId8" Type="http://schemas.openxmlformats.org/officeDocument/2006/relationships/image" Target="../media/image62.wmf"/><Relationship Id="rId3" Type="http://schemas.openxmlformats.org/officeDocument/2006/relationships/oleObject" Target="../embeddings/oleObject62.bin"/><Relationship Id="rId7" Type="http://schemas.openxmlformats.org/officeDocument/2006/relationships/oleObject" Target="../embeddings/oleObject64.bin"/><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image" Target="../media/image61.wmf"/><Relationship Id="rId5" Type="http://schemas.openxmlformats.org/officeDocument/2006/relationships/oleObject" Target="../embeddings/oleObject63.bin"/><Relationship Id="rId4" Type="http://schemas.openxmlformats.org/officeDocument/2006/relationships/image" Target="../media/image60.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Layout" Target="../slideLayouts/slideLayout2.xml"/><Relationship Id="rId1" Type="http://schemas.openxmlformats.org/officeDocument/2006/relationships/vmlDrawing" Target="../drawings/vmlDrawing25.vml"/><Relationship Id="rId4" Type="http://schemas.openxmlformats.org/officeDocument/2006/relationships/image" Target="../media/image63.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66.bin"/><Relationship Id="rId2" Type="http://schemas.openxmlformats.org/officeDocument/2006/relationships/slideLayout" Target="../slideLayouts/slideLayout2.xml"/><Relationship Id="rId1" Type="http://schemas.openxmlformats.org/officeDocument/2006/relationships/vmlDrawing" Target="../drawings/vmlDrawing26.vml"/><Relationship Id="rId4" Type="http://schemas.openxmlformats.org/officeDocument/2006/relationships/image" Target="../media/image64.wmf"/></Relationships>
</file>

<file path=ppt/slides/_rels/slide3.xml.rels><?xml version="1.0" encoding="UTF-8" standalone="yes"?>
<Relationships xmlns="http://schemas.openxmlformats.org/package/2006/relationships"><Relationship Id="rId3" Type="http://schemas.openxmlformats.org/officeDocument/2006/relationships/hyperlink" Target="fig-chp6/fig6.1.pptx" TargetMode="Externa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oleObject2.bin"/></Relationships>
</file>

<file path=ppt/slides/_rels/slide30.xml.rels><?xml version="1.0" encoding="UTF-8" standalone="yes"?>
<Relationships xmlns="http://schemas.openxmlformats.org/package/2006/relationships"><Relationship Id="rId3" Type="http://schemas.openxmlformats.org/officeDocument/2006/relationships/hyperlink" Target="example.docx" TargetMode="External"/><Relationship Id="rId7" Type="http://schemas.openxmlformats.org/officeDocument/2006/relationships/image" Target="../media/image66.wmf"/><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oleObject" Target="../embeddings/oleObject68.bin"/><Relationship Id="rId5" Type="http://schemas.openxmlformats.org/officeDocument/2006/relationships/image" Target="../media/image65.wmf"/><Relationship Id="rId4" Type="http://schemas.openxmlformats.org/officeDocument/2006/relationships/oleObject" Target="../embeddings/oleObject67.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fig-chp6/fig6.3.pptx" TargetMode="External"/><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image" Target="../media/image67.wmf"/><Relationship Id="rId5" Type="http://schemas.openxmlformats.org/officeDocument/2006/relationships/oleObject" Target="../embeddings/oleObject69.bin"/><Relationship Id="rId4" Type="http://schemas.openxmlformats.org/officeDocument/2006/relationships/hyperlink" Target="fig-chp6/fig6.4.pptx" TargetMode="Externa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70.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69.wmf"/><Relationship Id="rId5" Type="http://schemas.openxmlformats.org/officeDocument/2006/relationships/oleObject" Target="../embeddings/oleObject71.bin"/><Relationship Id="rId4" Type="http://schemas.openxmlformats.org/officeDocument/2006/relationships/image" Target="../media/image68.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72.bin"/><Relationship Id="rId2" Type="http://schemas.openxmlformats.org/officeDocument/2006/relationships/slideLayout" Target="../slideLayouts/slideLayout2.xml"/><Relationship Id="rId1" Type="http://schemas.openxmlformats.org/officeDocument/2006/relationships/vmlDrawing" Target="../drawings/vmlDrawing30.vml"/><Relationship Id="rId6" Type="http://schemas.openxmlformats.org/officeDocument/2006/relationships/image" Target="../media/image71.wmf"/><Relationship Id="rId5" Type="http://schemas.openxmlformats.org/officeDocument/2006/relationships/oleObject" Target="../embeddings/oleObject73.bin"/><Relationship Id="rId4" Type="http://schemas.openxmlformats.org/officeDocument/2006/relationships/image" Target="../media/image70.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74.bin"/><Relationship Id="rId2" Type="http://schemas.openxmlformats.org/officeDocument/2006/relationships/slideLayout" Target="../slideLayouts/slideLayout2.xml"/><Relationship Id="rId1" Type="http://schemas.openxmlformats.org/officeDocument/2006/relationships/vmlDrawing" Target="../drawings/vmlDrawing31.vml"/><Relationship Id="rId4" Type="http://schemas.openxmlformats.org/officeDocument/2006/relationships/image" Target="../media/image72.w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75.bin"/><Relationship Id="rId2" Type="http://schemas.openxmlformats.org/officeDocument/2006/relationships/slideLayout" Target="../slideLayouts/slideLayout2.xml"/><Relationship Id="rId1" Type="http://schemas.openxmlformats.org/officeDocument/2006/relationships/vmlDrawing" Target="../drawings/vmlDrawing32.vml"/><Relationship Id="rId6" Type="http://schemas.openxmlformats.org/officeDocument/2006/relationships/image" Target="../media/image74.wmf"/><Relationship Id="rId5" Type="http://schemas.openxmlformats.org/officeDocument/2006/relationships/oleObject" Target="../embeddings/oleObject76.bin"/><Relationship Id="rId4" Type="http://schemas.openxmlformats.org/officeDocument/2006/relationships/image" Target="../media/image73.wmf"/></Relationships>
</file>

<file path=ppt/slides/_rels/slide37.xml.rels><?xml version="1.0" encoding="UTF-8" standalone="yes"?>
<Relationships xmlns="http://schemas.openxmlformats.org/package/2006/relationships"><Relationship Id="rId8" Type="http://schemas.openxmlformats.org/officeDocument/2006/relationships/image" Target="../media/image77.wmf"/><Relationship Id="rId3" Type="http://schemas.openxmlformats.org/officeDocument/2006/relationships/oleObject" Target="../embeddings/oleObject77.bin"/><Relationship Id="rId7" Type="http://schemas.openxmlformats.org/officeDocument/2006/relationships/oleObject" Target="../embeddings/oleObject79.bin"/><Relationship Id="rId2" Type="http://schemas.openxmlformats.org/officeDocument/2006/relationships/slideLayout" Target="../slideLayouts/slideLayout2.xml"/><Relationship Id="rId1" Type="http://schemas.openxmlformats.org/officeDocument/2006/relationships/vmlDrawing" Target="../drawings/vmlDrawing33.vml"/><Relationship Id="rId6" Type="http://schemas.openxmlformats.org/officeDocument/2006/relationships/image" Target="../media/image76.wmf"/><Relationship Id="rId5" Type="http://schemas.openxmlformats.org/officeDocument/2006/relationships/oleObject" Target="../embeddings/oleObject78.bin"/><Relationship Id="rId4" Type="http://schemas.openxmlformats.org/officeDocument/2006/relationships/image" Target="../media/image75.wmf"/></Relationships>
</file>

<file path=ppt/slides/_rels/slide38.xml.rels><?xml version="1.0" encoding="UTF-8" standalone="yes"?>
<Relationships xmlns="http://schemas.openxmlformats.org/package/2006/relationships"><Relationship Id="rId3" Type="http://schemas.openxmlformats.org/officeDocument/2006/relationships/hyperlink" Target="fig-chp6/fig6.5.pptx" TargetMode="External"/><Relationship Id="rId7" Type="http://schemas.openxmlformats.org/officeDocument/2006/relationships/image" Target="../media/image79.wmf"/><Relationship Id="rId2" Type="http://schemas.openxmlformats.org/officeDocument/2006/relationships/slideLayout" Target="../slideLayouts/slideLayout2.xml"/><Relationship Id="rId1" Type="http://schemas.openxmlformats.org/officeDocument/2006/relationships/vmlDrawing" Target="../drawings/vmlDrawing34.vml"/><Relationship Id="rId6" Type="http://schemas.openxmlformats.org/officeDocument/2006/relationships/oleObject" Target="../embeddings/oleObject81.bin"/><Relationship Id="rId5" Type="http://schemas.openxmlformats.org/officeDocument/2006/relationships/image" Target="../media/image78.wmf"/><Relationship Id="rId4" Type="http://schemas.openxmlformats.org/officeDocument/2006/relationships/oleObject" Target="../embeddings/oleObject80.bin"/></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82.bin"/><Relationship Id="rId2" Type="http://schemas.openxmlformats.org/officeDocument/2006/relationships/slideLayout" Target="../slideLayouts/slideLayout2.xml"/><Relationship Id="rId1" Type="http://schemas.openxmlformats.org/officeDocument/2006/relationships/vmlDrawing" Target="../drawings/vmlDrawing35.vml"/><Relationship Id="rId4" Type="http://schemas.openxmlformats.org/officeDocument/2006/relationships/image" Target="../media/image80.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83.bin"/><Relationship Id="rId2" Type="http://schemas.openxmlformats.org/officeDocument/2006/relationships/slideLayout" Target="../slideLayouts/slideLayout2.xml"/><Relationship Id="rId1" Type="http://schemas.openxmlformats.org/officeDocument/2006/relationships/vmlDrawing" Target="../drawings/vmlDrawing36.vml"/><Relationship Id="rId4" Type="http://schemas.openxmlformats.org/officeDocument/2006/relationships/image" Target="../media/image81.w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84.bin"/><Relationship Id="rId2" Type="http://schemas.openxmlformats.org/officeDocument/2006/relationships/slideLayout" Target="../slideLayouts/slideLayout2.xml"/><Relationship Id="rId1" Type="http://schemas.openxmlformats.org/officeDocument/2006/relationships/vmlDrawing" Target="../drawings/vmlDrawing37.vml"/><Relationship Id="rId6" Type="http://schemas.openxmlformats.org/officeDocument/2006/relationships/image" Target="../media/image83.wmf"/><Relationship Id="rId5" Type="http://schemas.openxmlformats.org/officeDocument/2006/relationships/oleObject" Target="../embeddings/oleObject85.bin"/><Relationship Id="rId4" Type="http://schemas.openxmlformats.org/officeDocument/2006/relationships/image" Target="../media/image82.wmf"/></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86.bin"/><Relationship Id="rId2" Type="http://schemas.openxmlformats.org/officeDocument/2006/relationships/slideLayout" Target="../slideLayouts/slideLayout2.xml"/><Relationship Id="rId1" Type="http://schemas.openxmlformats.org/officeDocument/2006/relationships/vmlDrawing" Target="../drawings/vmlDrawing38.vml"/><Relationship Id="rId6" Type="http://schemas.openxmlformats.org/officeDocument/2006/relationships/image" Target="../media/image85.wmf"/><Relationship Id="rId5" Type="http://schemas.openxmlformats.org/officeDocument/2006/relationships/oleObject" Target="../embeddings/oleObject87.bin"/><Relationship Id="rId4" Type="http://schemas.openxmlformats.org/officeDocument/2006/relationships/image" Target="../media/image84.w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88.bin"/><Relationship Id="rId2" Type="http://schemas.openxmlformats.org/officeDocument/2006/relationships/slideLayout" Target="../slideLayouts/slideLayout2.xml"/><Relationship Id="rId1" Type="http://schemas.openxmlformats.org/officeDocument/2006/relationships/vmlDrawing" Target="../drawings/vmlDrawing39.vml"/><Relationship Id="rId6" Type="http://schemas.openxmlformats.org/officeDocument/2006/relationships/image" Target="../media/image87.wmf"/><Relationship Id="rId5" Type="http://schemas.openxmlformats.org/officeDocument/2006/relationships/oleObject" Target="../embeddings/oleObject89.bin"/><Relationship Id="rId4" Type="http://schemas.openxmlformats.org/officeDocument/2006/relationships/image" Target="../media/image86.wmf"/></Relationships>
</file>

<file path=ppt/slides/_rels/slide44.xml.rels><?xml version="1.0" encoding="UTF-8" standalone="yes"?>
<Relationships xmlns="http://schemas.openxmlformats.org/package/2006/relationships"><Relationship Id="rId8" Type="http://schemas.openxmlformats.org/officeDocument/2006/relationships/image" Target="../media/image89.wmf"/><Relationship Id="rId3" Type="http://schemas.openxmlformats.org/officeDocument/2006/relationships/oleObject" Target="../embeddings/oleObject90.bin"/><Relationship Id="rId7" Type="http://schemas.openxmlformats.org/officeDocument/2006/relationships/oleObject" Target="../embeddings/oleObject92.bin"/><Relationship Id="rId2" Type="http://schemas.openxmlformats.org/officeDocument/2006/relationships/slideLayout" Target="../slideLayouts/slideLayout2.xml"/><Relationship Id="rId1" Type="http://schemas.openxmlformats.org/officeDocument/2006/relationships/vmlDrawing" Target="../drawings/vmlDrawing40.vml"/><Relationship Id="rId6" Type="http://schemas.openxmlformats.org/officeDocument/2006/relationships/image" Target="../media/image58.wmf"/><Relationship Id="rId5" Type="http://schemas.openxmlformats.org/officeDocument/2006/relationships/oleObject" Target="../embeddings/oleObject91.bin"/><Relationship Id="rId4" Type="http://schemas.openxmlformats.org/officeDocument/2006/relationships/image" Target="../media/image88.wmf"/></Relationships>
</file>

<file path=ppt/slides/_rels/slide45.xml.rels><?xml version="1.0" encoding="UTF-8" standalone="yes"?>
<Relationships xmlns="http://schemas.openxmlformats.org/package/2006/relationships"><Relationship Id="rId3" Type="http://schemas.openxmlformats.org/officeDocument/2006/relationships/hyperlink" Target="fig-chp6/fig6.6.pptx" TargetMode="External"/><Relationship Id="rId7" Type="http://schemas.openxmlformats.org/officeDocument/2006/relationships/image" Target="../media/image91.wmf"/><Relationship Id="rId2" Type="http://schemas.openxmlformats.org/officeDocument/2006/relationships/slideLayout" Target="../slideLayouts/slideLayout2.xml"/><Relationship Id="rId1" Type="http://schemas.openxmlformats.org/officeDocument/2006/relationships/vmlDrawing" Target="../drawings/vmlDrawing41.vml"/><Relationship Id="rId6" Type="http://schemas.openxmlformats.org/officeDocument/2006/relationships/oleObject" Target="../embeddings/oleObject94.bin"/><Relationship Id="rId5" Type="http://schemas.openxmlformats.org/officeDocument/2006/relationships/image" Target="../media/image90.wmf"/><Relationship Id="rId4" Type="http://schemas.openxmlformats.org/officeDocument/2006/relationships/oleObject" Target="../embeddings/oleObject93.bin"/></Relationships>
</file>

<file path=ppt/slides/_rels/slide46.xml.rels><?xml version="1.0" encoding="UTF-8" standalone="yes"?>
<Relationships xmlns="http://schemas.openxmlformats.org/package/2006/relationships"><Relationship Id="rId3" Type="http://schemas.openxmlformats.org/officeDocument/2006/relationships/hyperlink" Target="fig-chp6/fig6.7.pptx" TargetMode="External"/><Relationship Id="rId2" Type="http://schemas.openxmlformats.org/officeDocument/2006/relationships/slideLayout" Target="../slideLayouts/slideLayout2.xml"/><Relationship Id="rId1" Type="http://schemas.openxmlformats.org/officeDocument/2006/relationships/vmlDrawing" Target="../drawings/vmlDrawing42.vml"/><Relationship Id="rId6" Type="http://schemas.openxmlformats.org/officeDocument/2006/relationships/image" Target="../media/image92.wmf"/><Relationship Id="rId5" Type="http://schemas.openxmlformats.org/officeDocument/2006/relationships/oleObject" Target="../embeddings/oleObject95.bin"/><Relationship Id="rId4" Type="http://schemas.openxmlformats.org/officeDocument/2006/relationships/hyperlink" Target="example.docx" TargetMode="Externa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96.bin"/><Relationship Id="rId2" Type="http://schemas.openxmlformats.org/officeDocument/2006/relationships/slideLayout" Target="../slideLayouts/slideLayout2.xml"/><Relationship Id="rId1" Type="http://schemas.openxmlformats.org/officeDocument/2006/relationships/vmlDrawing" Target="../drawings/vmlDrawing43.vml"/><Relationship Id="rId6" Type="http://schemas.openxmlformats.org/officeDocument/2006/relationships/image" Target="../media/image94.wmf"/><Relationship Id="rId5" Type="http://schemas.openxmlformats.org/officeDocument/2006/relationships/oleObject" Target="../embeddings/oleObject97.bin"/><Relationship Id="rId4" Type="http://schemas.openxmlformats.org/officeDocument/2006/relationships/image" Target="../media/image93.wmf"/></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98.bin"/><Relationship Id="rId2" Type="http://schemas.openxmlformats.org/officeDocument/2006/relationships/slideLayout" Target="../slideLayouts/slideLayout2.xml"/><Relationship Id="rId1" Type="http://schemas.openxmlformats.org/officeDocument/2006/relationships/vmlDrawing" Target="../drawings/vmlDrawing44.vml"/><Relationship Id="rId6" Type="http://schemas.openxmlformats.org/officeDocument/2006/relationships/image" Target="../media/image96.wmf"/><Relationship Id="rId5" Type="http://schemas.openxmlformats.org/officeDocument/2006/relationships/oleObject" Target="../embeddings/oleObject99.bin"/><Relationship Id="rId4" Type="http://schemas.openxmlformats.org/officeDocument/2006/relationships/image" Target="../media/image95.wmf"/></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100.bin"/><Relationship Id="rId2" Type="http://schemas.openxmlformats.org/officeDocument/2006/relationships/slideLayout" Target="../slideLayouts/slideLayout2.xml"/><Relationship Id="rId1" Type="http://schemas.openxmlformats.org/officeDocument/2006/relationships/vmlDrawing" Target="../drawings/vmlDrawing45.vml"/><Relationship Id="rId4" Type="http://schemas.openxmlformats.org/officeDocument/2006/relationships/image" Target="../media/image97.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wmf"/><Relationship Id="rId5" Type="http://schemas.openxmlformats.org/officeDocument/2006/relationships/oleObject" Target="../embeddings/oleObject5.bin"/><Relationship Id="rId4" Type="http://schemas.openxmlformats.org/officeDocument/2006/relationships/image" Target="../media/image4.wm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fig-chp6/fig6.8.pptx" TargetMode="External"/><Relationship Id="rId2" Type="http://schemas.openxmlformats.org/officeDocument/2006/relationships/slideLayout" Target="../slideLayouts/slideLayout2.xml"/><Relationship Id="rId1" Type="http://schemas.openxmlformats.org/officeDocument/2006/relationships/vmlDrawing" Target="../drawings/vmlDrawing46.vml"/><Relationship Id="rId5" Type="http://schemas.openxmlformats.org/officeDocument/2006/relationships/image" Target="../media/image98.wmf"/><Relationship Id="rId4" Type="http://schemas.openxmlformats.org/officeDocument/2006/relationships/oleObject" Target="../embeddings/oleObject101.bin"/></Relationships>
</file>

<file path=ppt/slides/_rels/slide52.xml.rels><?xml version="1.0" encoding="UTF-8" standalone="yes"?>
<Relationships xmlns="http://schemas.openxmlformats.org/package/2006/relationships"><Relationship Id="rId3" Type="http://schemas.openxmlformats.org/officeDocument/2006/relationships/hyperlink" Target="fig-chp6/fig6.10.pptx" TargetMode="External"/><Relationship Id="rId2" Type="http://schemas.openxmlformats.org/officeDocument/2006/relationships/hyperlink" Target="fig-chp6/fig6.9.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image" Target="../media/image101.wmf"/><Relationship Id="rId3" Type="http://schemas.openxmlformats.org/officeDocument/2006/relationships/oleObject" Target="../embeddings/oleObject102.bin"/><Relationship Id="rId7" Type="http://schemas.openxmlformats.org/officeDocument/2006/relationships/oleObject" Target="../embeddings/oleObject104.bin"/><Relationship Id="rId2" Type="http://schemas.openxmlformats.org/officeDocument/2006/relationships/slideLayout" Target="../slideLayouts/slideLayout2.xml"/><Relationship Id="rId1" Type="http://schemas.openxmlformats.org/officeDocument/2006/relationships/vmlDrawing" Target="../drawings/vmlDrawing47.vml"/><Relationship Id="rId6" Type="http://schemas.openxmlformats.org/officeDocument/2006/relationships/image" Target="../media/image100.wmf"/><Relationship Id="rId5" Type="http://schemas.openxmlformats.org/officeDocument/2006/relationships/oleObject" Target="../embeddings/oleObject103.bin"/><Relationship Id="rId4" Type="http://schemas.openxmlformats.org/officeDocument/2006/relationships/image" Target="../media/image99.wmf"/></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105.bin"/><Relationship Id="rId2" Type="http://schemas.openxmlformats.org/officeDocument/2006/relationships/slideLayout" Target="../slideLayouts/slideLayout2.xml"/><Relationship Id="rId1" Type="http://schemas.openxmlformats.org/officeDocument/2006/relationships/vmlDrawing" Target="../drawings/vmlDrawing48.vml"/><Relationship Id="rId6" Type="http://schemas.openxmlformats.org/officeDocument/2006/relationships/image" Target="../media/image103.wmf"/><Relationship Id="rId5" Type="http://schemas.openxmlformats.org/officeDocument/2006/relationships/oleObject" Target="../embeddings/oleObject106.bin"/><Relationship Id="rId4" Type="http://schemas.openxmlformats.org/officeDocument/2006/relationships/image" Target="../media/image102.wmf"/></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107.bin"/><Relationship Id="rId2" Type="http://schemas.openxmlformats.org/officeDocument/2006/relationships/slideLayout" Target="../slideLayouts/slideLayout2.xml"/><Relationship Id="rId1" Type="http://schemas.openxmlformats.org/officeDocument/2006/relationships/vmlDrawing" Target="../drawings/vmlDrawing49.vml"/><Relationship Id="rId4" Type="http://schemas.openxmlformats.org/officeDocument/2006/relationships/image" Target="../media/image104.wmf"/></Relationships>
</file>

<file path=ppt/slides/_rels/slide56.xml.rels><?xml version="1.0" encoding="UTF-8" standalone="yes"?>
<Relationships xmlns="http://schemas.openxmlformats.org/package/2006/relationships"><Relationship Id="rId3" Type="http://schemas.openxmlformats.org/officeDocument/2006/relationships/hyperlink" Target="fig-chp6/fig6.11.pptx" TargetMode="External"/><Relationship Id="rId7" Type="http://schemas.openxmlformats.org/officeDocument/2006/relationships/image" Target="../media/image106.wmf"/><Relationship Id="rId2" Type="http://schemas.openxmlformats.org/officeDocument/2006/relationships/slideLayout" Target="../slideLayouts/slideLayout2.xml"/><Relationship Id="rId1" Type="http://schemas.openxmlformats.org/officeDocument/2006/relationships/vmlDrawing" Target="../drawings/vmlDrawing50.vml"/><Relationship Id="rId6" Type="http://schemas.openxmlformats.org/officeDocument/2006/relationships/oleObject" Target="../embeddings/oleObject109.bin"/><Relationship Id="rId5" Type="http://schemas.openxmlformats.org/officeDocument/2006/relationships/image" Target="../media/image105.wmf"/><Relationship Id="rId4" Type="http://schemas.openxmlformats.org/officeDocument/2006/relationships/oleObject" Target="../embeddings/oleObject108.bin"/></Relationships>
</file>

<file path=ppt/slides/_rels/slide6.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6.bin"/><Relationship Id="rId7" Type="http://schemas.openxmlformats.org/officeDocument/2006/relationships/oleObject" Target="../embeddings/oleObject8.bin"/><Relationship Id="rId12"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7.wmf"/><Relationship Id="rId11" Type="http://schemas.openxmlformats.org/officeDocument/2006/relationships/oleObject" Target="../embeddings/oleObject10.bin"/><Relationship Id="rId5" Type="http://schemas.openxmlformats.org/officeDocument/2006/relationships/oleObject" Target="../embeddings/oleObject7.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9.bin"/></Relationships>
</file>

<file path=ppt/slides/_rels/slide7.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2.wmf"/><Relationship Id="rId5" Type="http://schemas.openxmlformats.org/officeDocument/2006/relationships/oleObject" Target="../embeddings/oleObject12.bin"/><Relationship Id="rId10" Type="http://schemas.openxmlformats.org/officeDocument/2006/relationships/image" Target="../media/image14.wmf"/><Relationship Id="rId4" Type="http://schemas.openxmlformats.org/officeDocument/2006/relationships/image" Target="../media/image11.wmf"/><Relationship Id="rId9" Type="http://schemas.openxmlformats.org/officeDocument/2006/relationships/oleObject" Target="../embeddings/oleObject14.bin"/></Relationships>
</file>

<file path=ppt/slides/_rels/slide8.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5.bin"/><Relationship Id="rId7"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16.bin"/><Relationship Id="rId4" Type="http://schemas.openxmlformats.org/officeDocument/2006/relationships/image" Target="../media/image15.wmf"/></Relationships>
</file>

<file path=ppt/slides/_rels/slide9.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8.bin"/><Relationship Id="rId7"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9.wmf"/><Relationship Id="rId5" Type="http://schemas.openxmlformats.org/officeDocument/2006/relationships/oleObject" Target="../embeddings/oleObject19.bin"/><Relationship Id="rId4" Type="http://schemas.openxmlformats.org/officeDocument/2006/relationships/image" Target="../media/image1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THERMODYNAMIC PROPERTY RELATIONS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buNone/>
            </a:pPr>
            <a:r>
              <a:rPr lang="en-US" b="1" dirty="0" smtClean="0">
                <a:latin typeface="Times New Roman" pitchFamily="18" charset="0"/>
                <a:cs typeface="Times New Roman" pitchFamily="18" charset="0"/>
              </a:rPr>
              <a:t>6.1  INTRODUCTION</a:t>
            </a:r>
          </a:p>
          <a:p>
            <a:pPr algn="just">
              <a:buNone/>
            </a:pPr>
            <a:r>
              <a:rPr lang="en-US" dirty="0" smtClean="0">
                <a:latin typeface="Times New Roman" pitchFamily="18" charset="0"/>
                <a:cs typeface="Times New Roman" pitchFamily="18" charset="0"/>
              </a:rPr>
              <a:t>Determination of properties is very fundamental to thermodynamic analysis.  While some can be directly measured such as P, v, T, others such as u, h, s, are determined from measurable properties.  For this the latter properties have to be expressed mathematically in terms of the former. This will require formulation of thermodynamic relations between properties. Also approximation techniques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A0270A83-21B3-4BFE-AFF9-366501266B5D}"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And</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above two equations give the variation of specific heats with volume and pressure at a given temperature.  As an example, integration of the second equation from zero pressure gives</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228600" y="609600"/>
          <a:ext cx="8004572" cy="2057400"/>
        </p:xfrm>
        <a:graphic>
          <a:graphicData uri="http://schemas.openxmlformats.org/presentationml/2006/ole">
            <mc:AlternateContent xmlns:mc="http://schemas.openxmlformats.org/markup-compatibility/2006">
              <mc:Choice xmlns:v="urn:schemas-microsoft-com:vml" Requires="v">
                <p:oleObj spid="_x0000_s21530" name="Equation" r:id="rId3" imgW="3162240" imgH="812520" progId="Equation.3">
                  <p:embed/>
                </p:oleObj>
              </mc:Choice>
              <mc:Fallback>
                <p:oleObj name="Equation" r:id="rId3" imgW="3162240" imgH="81252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609600"/>
                        <a:ext cx="8004572" cy="205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457199" y="5029199"/>
          <a:ext cx="5334005" cy="1524001"/>
        </p:xfrm>
        <a:graphic>
          <a:graphicData uri="http://schemas.openxmlformats.org/presentationml/2006/ole">
            <mc:AlternateContent xmlns:mc="http://schemas.openxmlformats.org/markup-compatibility/2006">
              <mc:Choice xmlns:v="urn:schemas-microsoft-com:vml" Requires="v">
                <p:oleObj spid="_x0000_s21531" name="Equation" r:id="rId5" imgW="1688760" imgH="482400" progId="Equation.3">
                  <p:embed/>
                </p:oleObj>
              </mc:Choice>
              <mc:Fallback>
                <p:oleObj name="Equation" r:id="rId5" imgW="1688760" imgH="4824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199" y="5029199"/>
                        <a:ext cx="5334005" cy="15240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A0270A83-21B3-4BFE-AFF9-366501266B5D}"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where c</a:t>
            </a:r>
            <a:r>
              <a:rPr lang="en-US" baseline="-25000" dirty="0" smtClean="0">
                <a:latin typeface="Times New Roman" pitchFamily="18" charset="0"/>
                <a:cs typeface="Times New Roman" pitchFamily="18" charset="0"/>
              </a:rPr>
              <a:t>P,0</a:t>
            </a:r>
            <a:r>
              <a:rPr lang="en-US" dirty="0" smtClean="0">
                <a:latin typeface="Times New Roman" pitchFamily="18" charset="0"/>
                <a:cs typeface="Times New Roman" pitchFamily="18" charset="0"/>
              </a:rPr>
              <a:t> is the zero pressure, or ideal gas, specific heat at the given temperature.  The integration requires the knowledge of </a:t>
            </a:r>
            <a:r>
              <a:rPr lang="en-US" dirty="0" err="1" smtClean="0">
                <a:latin typeface="Times New Roman" pitchFamily="18" charset="0"/>
                <a:cs typeface="Times New Roman" pitchFamily="18" charset="0"/>
              </a:rPr>
              <a:t>PvT</a:t>
            </a:r>
            <a:r>
              <a:rPr lang="en-US" dirty="0" smtClean="0">
                <a:latin typeface="Times New Roman" pitchFamily="18" charset="0"/>
                <a:cs typeface="Times New Roman" pitchFamily="18" charset="0"/>
              </a:rPr>
              <a:t> behavior.</a:t>
            </a:r>
          </a:p>
          <a:p>
            <a:pPr>
              <a:buNone/>
            </a:pPr>
            <a:r>
              <a:rPr lang="en-US" dirty="0" smtClean="0">
                <a:latin typeface="Times New Roman" pitchFamily="18" charset="0"/>
                <a:cs typeface="Times New Roman" pitchFamily="18" charset="0"/>
              </a:rPr>
              <a:t>If we equate the two </a:t>
            </a:r>
            <a:r>
              <a:rPr lang="en-US" dirty="0" err="1" smtClean="0">
                <a:latin typeface="Times New Roman" pitchFamily="18" charset="0"/>
                <a:cs typeface="Times New Roman" pitchFamily="18" charset="0"/>
              </a:rPr>
              <a:t>ds</a:t>
            </a:r>
            <a:r>
              <a:rPr lang="en-US" dirty="0" smtClean="0">
                <a:latin typeface="Times New Roman" pitchFamily="18" charset="0"/>
                <a:cs typeface="Times New Roman" pitchFamily="18" charset="0"/>
              </a:rPr>
              <a:t> expression (</a:t>
            </a:r>
            <a:r>
              <a:rPr lang="en-US" dirty="0" err="1" smtClean="0">
                <a:latin typeface="Times New Roman" pitchFamily="18" charset="0"/>
                <a:cs typeface="Times New Roman" pitchFamily="18" charset="0"/>
              </a:rPr>
              <a:t>c</a:t>
            </a:r>
            <a:r>
              <a:rPr lang="en-US" baseline="-25000" dirty="0" err="1" smtClean="0">
                <a:latin typeface="Times New Roman" pitchFamily="18" charset="0"/>
                <a:cs typeface="Times New Roman" pitchFamily="18" charset="0"/>
              </a:rPr>
              <a:t>P</a:t>
            </a:r>
            <a:r>
              <a:rPr lang="en-US" dirty="0" err="1" smtClean="0">
                <a:latin typeface="Times New Roman" pitchFamily="18" charset="0"/>
                <a:cs typeface="Times New Roman" pitchFamily="18" charset="0"/>
              </a:rPr>
              <a:t>-c</a:t>
            </a:r>
            <a:r>
              <a:rPr lang="en-US" baseline="-25000" dirty="0" err="1" smtClean="0">
                <a:latin typeface="Times New Roman" pitchFamily="18" charset="0"/>
                <a:cs typeface="Times New Roman" pitchFamily="18" charset="0"/>
              </a:rPr>
              <a:t>v</a:t>
            </a:r>
            <a:r>
              <a:rPr lang="en-US" dirty="0" smtClean="0">
                <a:latin typeface="Times New Roman" pitchFamily="18" charset="0"/>
                <a:cs typeface="Times New Roman" pitchFamily="18" charset="0"/>
              </a:rPr>
              <a:t>)is determined as follows: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Division by </a:t>
            </a:r>
            <a:r>
              <a:rPr lang="en-US" dirty="0" err="1" smtClean="0">
                <a:latin typeface="Times New Roman" pitchFamily="18" charset="0"/>
                <a:cs typeface="Times New Roman" pitchFamily="18" charset="0"/>
              </a:rPr>
              <a:t>dP</a:t>
            </a:r>
            <a:r>
              <a:rPr lang="en-US" dirty="0" smtClean="0">
                <a:latin typeface="Times New Roman" pitchFamily="18" charset="0"/>
                <a:cs typeface="Times New Roman" pitchFamily="18" charset="0"/>
              </a:rPr>
              <a:t> and imposing v=c yields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457200" y="2819400"/>
          <a:ext cx="6015038" cy="2209800"/>
        </p:xfrm>
        <a:graphic>
          <a:graphicData uri="http://schemas.openxmlformats.org/presentationml/2006/ole">
            <mc:AlternateContent xmlns:mc="http://schemas.openxmlformats.org/markup-compatibility/2006">
              <mc:Choice xmlns:v="urn:schemas-microsoft-com:vml" Requires="v">
                <p:oleObj spid="_x0000_s23578" name="Equation" r:id="rId3" imgW="2489040" imgH="914400" progId="Equation.3">
                  <p:embed/>
                </p:oleObj>
              </mc:Choice>
              <mc:Fallback>
                <p:oleObj name="Equation" r:id="rId3" imgW="2489040" imgH="914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819400"/>
                        <a:ext cx="6015038" cy="220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457200" y="5638800"/>
          <a:ext cx="8686800" cy="1147313"/>
        </p:xfrm>
        <a:graphic>
          <a:graphicData uri="http://schemas.openxmlformats.org/presentationml/2006/ole">
            <mc:AlternateContent xmlns:mc="http://schemas.openxmlformats.org/markup-compatibility/2006">
              <mc:Choice xmlns:v="urn:schemas-microsoft-com:vml" Requires="v">
                <p:oleObj spid="_x0000_s23579" name="Equation" r:id="rId5" imgW="3365280" imgH="444240" progId="Equation.3">
                  <p:embed/>
                </p:oleObj>
              </mc:Choice>
              <mc:Fallback>
                <p:oleObj name="Equation" r:id="rId5" imgW="3365280" imgH="4442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5638800"/>
                        <a:ext cx="8686800" cy="1147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A0270A83-21B3-4BFE-AFF9-366501266B5D}"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Using the cyclic relation for (∂P/∂ T)</a:t>
            </a:r>
            <a:r>
              <a:rPr lang="en-US" baseline="-25000" dirty="0" smtClean="0">
                <a:latin typeface="Times New Roman" pitchFamily="18" charset="0"/>
                <a:cs typeface="Times New Roman" pitchFamily="18" charset="0"/>
              </a:rPr>
              <a:t>v</a:t>
            </a:r>
            <a:r>
              <a:rPr lang="en-US" dirty="0" smtClean="0">
                <a:latin typeface="Times New Roman" pitchFamily="18" charset="0"/>
                <a:cs typeface="Times New Roman" pitchFamily="18" charset="0"/>
              </a:rPr>
              <a:t> will give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marL="514350" indent="-514350">
              <a:buFont typeface="+mj-lt"/>
              <a:buAutoNum type="arabicPeriod"/>
            </a:pPr>
            <a:r>
              <a:rPr lang="en-US"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a:t>
            </a:r>
            <a:r>
              <a:rPr lang="en-US" baseline="-25000" dirty="0" err="1" smtClean="0">
                <a:latin typeface="Times New Roman" pitchFamily="18" charset="0"/>
                <a:cs typeface="Times New Roman" pitchFamily="18" charset="0"/>
              </a:rPr>
              <a:t>v</a:t>
            </a:r>
            <a:r>
              <a:rPr lang="en-US" dirty="0" smtClean="0">
                <a:latin typeface="Times New Roman" pitchFamily="18" charset="0"/>
                <a:cs typeface="Times New Roman" pitchFamily="18" charset="0"/>
              </a:rPr>
              <a:t> must always be positive or zero. It becomes zero at T=0 and </a:t>
            </a:r>
          </a:p>
          <a:p>
            <a:pPr marL="514350" indent="-514350">
              <a:buFont typeface="+mj-lt"/>
              <a:buAutoNum type="arabicPeriod"/>
            </a:pPr>
            <a:r>
              <a:rPr lang="en-US" dirty="0" smtClean="0">
                <a:latin typeface="Times New Roman" pitchFamily="18" charset="0"/>
                <a:cs typeface="Times New Roman" pitchFamily="18" charset="0"/>
              </a:rPr>
              <a:t>It also becomes zero when  (∂v/∂ T)</a:t>
            </a:r>
            <a:r>
              <a:rPr lang="en-US" baseline="-25000"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is ever zero. </a:t>
            </a:r>
            <a:r>
              <a:rPr lang="en-US" dirty="0" err="1" smtClean="0">
                <a:latin typeface="Times New Roman" pitchFamily="18" charset="0"/>
                <a:cs typeface="Times New Roman" pitchFamily="18" charset="0"/>
              </a:rPr>
              <a:t>Eg</a:t>
            </a:r>
            <a:r>
              <a:rPr lang="en-US" dirty="0" smtClean="0">
                <a:latin typeface="Times New Roman" pitchFamily="18" charset="0"/>
                <a:cs typeface="Times New Roman" pitchFamily="18" charset="0"/>
              </a:rPr>
              <a:t>. Maximum density of water at 4</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 </a:t>
            </a:r>
          </a:p>
          <a:p>
            <a:pPr marL="514350" indent="-514350">
              <a:buFont typeface="+mj-lt"/>
              <a:buAutoNum type="arabicPeriod"/>
            </a:pPr>
            <a:r>
              <a:rPr lang="en-US" dirty="0" smtClean="0">
                <a:latin typeface="Times New Roman" pitchFamily="18" charset="0"/>
                <a:cs typeface="Times New Roman" pitchFamily="18" charset="0"/>
              </a:rPr>
              <a:t>Since  (∂v/∂ T)</a:t>
            </a:r>
            <a:r>
              <a:rPr lang="en-US" baseline="-25000"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is very small for liquids and solids-gives c</a:t>
            </a:r>
            <a:r>
              <a:rPr lang="en-US" baseline="-25000"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c</a:t>
            </a:r>
            <a:r>
              <a:rPr lang="en-US" baseline="-25000" dirty="0" err="1" smtClean="0">
                <a:latin typeface="Times New Roman" pitchFamily="18" charset="0"/>
                <a:cs typeface="Times New Roman" pitchFamily="18" charset="0"/>
              </a:rPr>
              <a:t>v</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≈0 </a:t>
            </a:r>
          </a:p>
          <a:p>
            <a:pPr marL="514350" indent="-514350">
              <a:buFont typeface="+mj-lt"/>
              <a:buAutoNum type="arabicPeriod"/>
            </a:pPr>
            <a:r>
              <a:rPr lang="en-US" dirty="0" smtClean="0">
                <a:latin typeface="Times New Roman" pitchFamily="18" charset="0"/>
                <a:cs typeface="Times New Roman" pitchFamily="18" charset="0"/>
              </a:rPr>
              <a:t>For an ideal gas      c</a:t>
            </a:r>
            <a:r>
              <a:rPr lang="en-US" baseline="-25000"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c</a:t>
            </a:r>
            <a:r>
              <a:rPr lang="en-US" baseline="-25000" dirty="0" err="1" smtClean="0">
                <a:latin typeface="Times New Roman" pitchFamily="18" charset="0"/>
                <a:cs typeface="Times New Roman" pitchFamily="18" charset="0"/>
              </a:rPr>
              <a:t>v</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=R</a:t>
            </a:r>
          </a:p>
          <a:p>
            <a:pPr marL="514350" indent="-514350">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5" name="Object 4"/>
          <p:cNvGraphicFramePr>
            <a:graphicFrameLocks noChangeAspect="1"/>
          </p:cNvGraphicFramePr>
          <p:nvPr/>
        </p:nvGraphicFramePr>
        <p:xfrm>
          <a:off x="914400" y="457200"/>
          <a:ext cx="4389437" cy="1250950"/>
        </p:xfrm>
        <a:graphic>
          <a:graphicData uri="http://schemas.openxmlformats.org/presentationml/2006/ole">
            <mc:AlternateContent xmlns:mc="http://schemas.openxmlformats.org/markup-compatibility/2006">
              <mc:Choice xmlns:v="urn:schemas-microsoft-com:vml" Requires="v">
                <p:oleObj spid="_x0000_s24591" name="Equation" r:id="rId3" imgW="1828800" imgH="520560" progId="Equation.3">
                  <p:embed/>
                </p:oleObj>
              </mc:Choice>
              <mc:Fallback>
                <p:oleObj name="Equation" r:id="rId3" imgW="1828800" imgH="52056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457200"/>
                        <a:ext cx="4389437" cy="1250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A0270A83-21B3-4BFE-AFF9-366501266B5D}"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Other properties dealing with </a:t>
            </a:r>
            <a:r>
              <a:rPr lang="en-US" dirty="0" err="1" smtClean="0">
                <a:latin typeface="Times New Roman" pitchFamily="18" charset="0"/>
                <a:cs typeface="Times New Roman" pitchFamily="18" charset="0"/>
              </a:rPr>
              <a:t>expansivity</a:t>
            </a:r>
            <a:r>
              <a:rPr lang="en-US" dirty="0" smtClean="0">
                <a:latin typeface="Times New Roman" pitchFamily="18" charset="0"/>
                <a:cs typeface="Times New Roman" pitchFamily="18" charset="0"/>
              </a:rPr>
              <a:t> and compressibility are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Substitution of the above in the c</a:t>
            </a:r>
            <a:r>
              <a:rPr lang="en-US" baseline="-25000"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c</a:t>
            </a:r>
            <a:r>
              <a:rPr lang="en-US" baseline="-25000" dirty="0" err="1" smtClean="0">
                <a:latin typeface="Times New Roman" pitchFamily="18" charset="0"/>
                <a:cs typeface="Times New Roman" pitchFamily="18" charset="0"/>
              </a:rPr>
              <a:t>v</a:t>
            </a:r>
            <a:r>
              <a:rPr lang="en-US" dirty="0" smtClean="0">
                <a:latin typeface="Times New Roman" pitchFamily="18" charset="0"/>
                <a:cs typeface="Times New Roman" pitchFamily="18" charset="0"/>
              </a:rPr>
              <a:t> expression gives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values of the coefficients are assumed to be constant in many calculations </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04800" y="1142999"/>
          <a:ext cx="8077200" cy="2033421"/>
        </p:xfrm>
        <a:graphic>
          <a:graphicData uri="http://schemas.openxmlformats.org/presentationml/2006/ole">
            <mc:AlternateContent xmlns:mc="http://schemas.openxmlformats.org/markup-compatibility/2006">
              <mc:Choice xmlns:v="urn:schemas-microsoft-com:vml" Requires="v">
                <p:oleObj spid="_x0000_s25626" name="Equation" r:id="rId3" imgW="3632040" imgH="914400" progId="Equation.3">
                  <p:embed/>
                </p:oleObj>
              </mc:Choice>
              <mc:Fallback>
                <p:oleObj name="Equation" r:id="rId3" imgW="3632040" imgH="914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142999"/>
                        <a:ext cx="8077200" cy="20334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81000" y="4114800"/>
          <a:ext cx="2857500" cy="1371600"/>
        </p:xfrm>
        <a:graphic>
          <a:graphicData uri="http://schemas.openxmlformats.org/presentationml/2006/ole">
            <mc:AlternateContent xmlns:mc="http://schemas.openxmlformats.org/markup-compatibility/2006">
              <mc:Choice xmlns:v="urn:schemas-microsoft-com:vml" Requires="v">
                <p:oleObj spid="_x0000_s25627" name="Equation" r:id="rId5" imgW="952200" imgH="457200" progId="Equation.3">
                  <p:embed/>
                </p:oleObj>
              </mc:Choice>
              <mc:Fallback>
                <p:oleObj name="Equation" r:id="rId5" imgW="952200" imgH="457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4114800"/>
                        <a:ext cx="2857500"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A0270A83-21B3-4BFE-AFF9-366501266B5D}"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Table 6.1  </a:t>
            </a:r>
            <a:r>
              <a:rPr lang="el-GR" dirty="0" smtClean="0">
                <a:latin typeface="Times New Roman" pitchFamily="18" charset="0"/>
                <a:cs typeface="Times New Roman" pitchFamily="18" charset="0"/>
              </a:rPr>
              <a:t>β</a:t>
            </a:r>
            <a:r>
              <a:rPr lang="en-US" dirty="0" smtClean="0">
                <a:latin typeface="Times New Roman" pitchFamily="18" charset="0"/>
                <a:cs typeface="Times New Roman" pitchFamily="18" charset="0"/>
              </a:rPr>
              <a:t>, K</a:t>
            </a:r>
            <a:r>
              <a:rPr lang="en-US" baseline="-25000"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and </a:t>
            </a:r>
            <a:r>
              <a:rPr lang="el-GR" dirty="0" smtClean="0">
                <a:latin typeface="Times New Roman" pitchFamily="18" charset="0"/>
                <a:cs typeface="Times New Roman" pitchFamily="18" charset="0"/>
              </a:rPr>
              <a:t>ρ</a:t>
            </a:r>
            <a:r>
              <a:rPr lang="en-US" dirty="0" smtClean="0">
                <a:latin typeface="Times New Roman" pitchFamily="18" charset="0"/>
                <a:cs typeface="Times New Roman" pitchFamily="18" charset="0"/>
              </a:rPr>
              <a:t> at 1 bar vs. temperature for</a:t>
            </a:r>
          </a:p>
          <a:p>
            <a:pPr>
              <a:buNone/>
            </a:pPr>
            <a:r>
              <a:rPr lang="en-US" dirty="0" smtClean="0">
                <a:latin typeface="Times New Roman" pitchFamily="18" charset="0"/>
                <a:cs typeface="Times New Roman" pitchFamily="18" charset="0"/>
              </a:rPr>
              <a:t> (a) copper and (b) water</a:t>
            </a:r>
            <a:endParaRPr lang="en-US" dirty="0">
              <a:latin typeface="Times New Roman" pitchFamily="18" charset="0"/>
              <a:cs typeface="Times New Roman" pitchFamily="18" charset="0"/>
            </a:endParaRPr>
          </a:p>
        </p:txBody>
      </p:sp>
      <p:pic>
        <p:nvPicPr>
          <p:cNvPr id="78850" name="Picture 2" descr="C:\Documents and Settings\Administrator\Desktop\6.1 004.bmp"/>
          <p:cNvPicPr>
            <a:picLocks noChangeAspect="1" noChangeArrowheads="1"/>
          </p:cNvPicPr>
          <p:nvPr/>
        </p:nvPicPr>
        <p:blipFill>
          <a:blip r:embed="rId2"/>
          <a:srcRect/>
          <a:stretch>
            <a:fillRect/>
          </a:stretch>
        </p:blipFill>
        <p:spPr bwMode="auto">
          <a:xfrm>
            <a:off x="0" y="2057400"/>
            <a:ext cx="9517350" cy="35814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a:bodyPr>
          <a:lstStyle/>
          <a:p>
            <a:pPr>
              <a:buNone/>
            </a:pPr>
            <a:r>
              <a:rPr lang="en-US" b="1" dirty="0" smtClean="0">
                <a:latin typeface="Times New Roman" pitchFamily="18" charset="0"/>
                <a:cs typeface="Times New Roman" pitchFamily="18" charset="0"/>
              </a:rPr>
              <a:t>6.6  RESIDUAL PROPERTY FUNCTIONS</a:t>
            </a:r>
          </a:p>
          <a:p>
            <a:pPr>
              <a:buNone/>
            </a:pPr>
            <a:r>
              <a:rPr lang="en-US" dirty="0" smtClean="0">
                <a:latin typeface="Times New Roman" pitchFamily="18" charset="0"/>
                <a:cs typeface="Times New Roman" pitchFamily="18" charset="0"/>
              </a:rPr>
              <a:t>This is an alternate method to determine changes in properties such as u, h, and s in states other than the ideal-gas state.  For any specific property y a residual function </a:t>
            </a:r>
            <a:r>
              <a:rPr lang="en-US" dirty="0" err="1" smtClean="0">
                <a:latin typeface="Times New Roman" pitchFamily="18" charset="0"/>
                <a:cs typeface="Times New Roman" pitchFamily="18" charset="0"/>
              </a:rPr>
              <a:t>y</a:t>
            </a:r>
            <a:r>
              <a:rPr lang="en-US" baseline="30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 is defined as</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t>
            </a:r>
            <a:r>
              <a:rPr lang="en-US" baseline="30000" dirty="0" err="1" smtClean="0">
                <a:latin typeface="Times New Roman" pitchFamily="18" charset="0"/>
                <a:cs typeface="Times New Roman" pitchFamily="18" charset="0"/>
              </a:rPr>
              <a:t>R</a:t>
            </a:r>
            <a:r>
              <a:rPr lang="en-US" dirty="0" err="1" smtClean="0">
                <a:latin typeface="Times New Roman" pitchFamily="18" charset="0"/>
                <a:cs typeface="Times New Roman" pitchFamily="18" charset="0"/>
              </a:rPr>
              <a:t>≡y</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y    or     </a:t>
            </a:r>
            <a:r>
              <a:rPr lang="en-US" dirty="0" err="1" smtClean="0">
                <a:latin typeface="Times New Roman" pitchFamily="18" charset="0"/>
                <a:cs typeface="Times New Roman" pitchFamily="18" charset="0"/>
              </a:rPr>
              <a:t>y</a:t>
            </a:r>
            <a:r>
              <a:rPr lang="en-US" baseline="30000" dirty="0" err="1" smtClean="0">
                <a:latin typeface="Times New Roman" pitchFamily="18" charset="0"/>
                <a:cs typeface="Times New Roman" pitchFamily="18" charset="0"/>
              </a:rPr>
              <a:t>R</a:t>
            </a:r>
            <a:r>
              <a:rPr lang="en-US" baseline="30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y - y</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y is the desired value at T, P and y</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is the property of an ideal gas at the same T, P (hypothetical).  The change in property can be written as </a:t>
            </a:r>
          </a:p>
          <a:p>
            <a:pPr>
              <a:buNone/>
            </a:pPr>
            <a:r>
              <a:rPr lang="en-US" dirty="0" smtClean="0">
                <a:latin typeface="Times New Roman" pitchFamily="18" charset="0"/>
                <a:cs typeface="Times New Roman" pitchFamily="18" charset="0"/>
              </a:rPr>
              <a:t>	y</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-y</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(y</a:t>
            </a:r>
            <a:r>
              <a:rPr lang="en-US" baseline="-25000" dirty="0" smtClean="0">
                <a:latin typeface="Times New Roman" pitchFamily="18" charset="0"/>
                <a:cs typeface="Times New Roman" pitchFamily="18" charset="0"/>
              </a:rPr>
              <a:t>2</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-y</a:t>
            </a:r>
            <a:r>
              <a:rPr lang="en-US" baseline="-25000" dirty="0" smtClean="0">
                <a:latin typeface="Times New Roman" pitchFamily="18" charset="0"/>
                <a:cs typeface="Times New Roman" pitchFamily="18" charset="0"/>
              </a:rPr>
              <a:t>2</a:t>
            </a:r>
            <a:r>
              <a:rPr lang="en-US" baseline="30000"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 (y</a:t>
            </a:r>
            <a:r>
              <a:rPr lang="en-US" baseline="-25000" dirty="0" smtClean="0">
                <a:latin typeface="Times New Roman" pitchFamily="18" charset="0"/>
                <a:cs typeface="Times New Roman" pitchFamily="18" charset="0"/>
              </a:rPr>
              <a:t>1</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y</a:t>
            </a:r>
            <a:r>
              <a:rPr lang="en-US" baseline="-25000" dirty="0" smtClean="0">
                <a:latin typeface="Times New Roman" pitchFamily="18" charset="0"/>
                <a:cs typeface="Times New Roman" pitchFamily="18" charset="0"/>
              </a:rPr>
              <a:t>1</a:t>
            </a:r>
            <a:r>
              <a:rPr lang="en-US" baseline="30000"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 = y</a:t>
            </a:r>
            <a:r>
              <a:rPr lang="en-US" baseline="-25000" dirty="0" smtClean="0">
                <a:latin typeface="Times New Roman" pitchFamily="18" charset="0"/>
                <a:cs typeface="Times New Roman" pitchFamily="18" charset="0"/>
              </a:rPr>
              <a:t>1</a:t>
            </a:r>
            <a:r>
              <a:rPr lang="en-US" baseline="30000"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 - y</a:t>
            </a:r>
            <a:r>
              <a:rPr lang="en-US" baseline="-25000" dirty="0" smtClean="0">
                <a:latin typeface="Times New Roman" pitchFamily="18" charset="0"/>
                <a:cs typeface="Times New Roman" pitchFamily="18" charset="0"/>
              </a:rPr>
              <a:t>2</a:t>
            </a:r>
            <a:r>
              <a:rPr lang="en-US" baseline="30000" dirty="0" smtClean="0">
                <a:latin typeface="Times New Roman" pitchFamily="18" charset="0"/>
                <a:cs typeface="Times New Roman" pitchFamily="18" charset="0"/>
              </a:rPr>
              <a:t>R </a:t>
            </a:r>
            <a:r>
              <a:rPr lang="en-US" dirty="0" smtClean="0">
                <a:latin typeface="Times New Roman" pitchFamily="18" charset="0"/>
                <a:cs typeface="Times New Roman" pitchFamily="18" charset="0"/>
              </a:rPr>
              <a:t>+ (y</a:t>
            </a:r>
            <a:r>
              <a:rPr lang="en-US" baseline="-25000" dirty="0" smtClean="0">
                <a:latin typeface="Times New Roman" pitchFamily="18" charset="0"/>
                <a:cs typeface="Times New Roman" pitchFamily="18" charset="0"/>
              </a:rPr>
              <a:t>2</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 y</a:t>
            </a:r>
            <a:r>
              <a:rPr lang="en-US" baseline="-25000" dirty="0" smtClean="0">
                <a:latin typeface="Times New Roman" pitchFamily="18" charset="0"/>
                <a:cs typeface="Times New Roman" pitchFamily="18" charset="0"/>
              </a:rPr>
              <a:t>1</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With the above definitions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h can be determined as</a:t>
            </a:r>
          </a:p>
          <a:p>
            <a:pPr>
              <a:buNone/>
            </a:pPr>
            <a:endParaRPr lang="en-US" dirty="0" smtClean="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36550" y="5959475"/>
          <a:ext cx="8197850" cy="652463"/>
        </p:xfrm>
        <a:graphic>
          <a:graphicData uri="http://schemas.openxmlformats.org/presentationml/2006/ole">
            <mc:AlternateContent xmlns:mc="http://schemas.openxmlformats.org/markup-compatibility/2006">
              <mc:Choice xmlns:v="urn:schemas-microsoft-com:vml" Requires="v">
                <p:oleObj spid="_x0000_s27662" name="Equation" r:id="rId3" imgW="3187440" imgH="253800" progId="Equation.3">
                  <p:embed/>
                </p:oleObj>
              </mc:Choice>
              <mc:Fallback>
                <p:oleObj name="Equation" r:id="rId3" imgW="3187440" imgH="253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550" y="5959475"/>
                        <a:ext cx="8197850" cy="652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A0270A83-21B3-4BFE-AFF9-366501266B5D}"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Referring to </a:t>
            </a:r>
            <a:r>
              <a:rPr lang="en-US" b="1" dirty="0" smtClean="0">
                <a:latin typeface="Times New Roman" pitchFamily="18" charset="0"/>
                <a:cs typeface="Times New Roman" pitchFamily="18" charset="0"/>
                <a:hlinkClick r:id="rId3" action="ppaction://hlinkpres?slideindex=1&amp;slidetitle="/>
              </a:rPr>
              <a:t>fig-chp6\fig6.2.pptx</a:t>
            </a: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Using the definition of residual functions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Similarly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s can be determined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first two are the residual terms.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04800" y="1752600"/>
          <a:ext cx="6183086" cy="1219200"/>
        </p:xfrm>
        <a:graphic>
          <a:graphicData uri="http://schemas.openxmlformats.org/presentationml/2006/ole">
            <mc:AlternateContent xmlns:mc="http://schemas.openxmlformats.org/markup-compatibility/2006">
              <mc:Choice xmlns:v="urn:schemas-microsoft-com:vml" Requires="v">
                <p:oleObj spid="_x0000_s28761" name="Equation" r:id="rId4" imgW="1803240" imgH="355320" progId="Equation.3">
                  <p:embed/>
                </p:oleObj>
              </mc:Choice>
              <mc:Fallback>
                <p:oleObj name="Equation" r:id="rId4" imgW="1803240" imgH="35532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1752600"/>
                        <a:ext cx="6183086"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28762" name="Equation" r:id="rId6" imgW="114120" imgH="215640" progId="Equation.3">
                  <p:embed/>
                </p:oleObj>
              </mc:Choice>
              <mc:Fallback>
                <p:oleObj name="Equation" r:id="rId6" imgW="114120" imgH="21564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28763" name="Equation" r:id="rId8" imgW="114120" imgH="215640" progId="Equation.3">
                  <p:embed/>
                </p:oleObj>
              </mc:Choice>
              <mc:Fallback>
                <p:oleObj name="Equation" r:id="rId8" imgW="114120" imgH="215640" progId="Equation.3">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4514850" y="3359150"/>
          <a:ext cx="514350" cy="139700"/>
        </p:xfrm>
        <a:graphic>
          <a:graphicData uri="http://schemas.openxmlformats.org/presentationml/2006/ole">
            <mc:AlternateContent xmlns:mc="http://schemas.openxmlformats.org/markup-compatibility/2006">
              <mc:Choice xmlns:v="urn:schemas-microsoft-com:vml" Requires="v">
                <p:oleObj spid="_x0000_s28764" name="Equation" r:id="rId9" imgW="114120" imgH="139680" progId="Equation.3">
                  <p:embed/>
                </p:oleObj>
              </mc:Choice>
              <mc:Fallback>
                <p:oleObj name="Equation" r:id="rId9" imgW="114120" imgH="13968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14850" y="3359150"/>
                        <a:ext cx="514350" cy="13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80" name="Object 8"/>
          <p:cNvGraphicFramePr>
            <a:graphicFrameLocks noChangeAspect="1"/>
          </p:cNvGraphicFramePr>
          <p:nvPr/>
        </p:nvGraphicFramePr>
        <p:xfrm>
          <a:off x="325438" y="3675063"/>
          <a:ext cx="8347075" cy="725487"/>
        </p:xfrm>
        <a:graphic>
          <a:graphicData uri="http://schemas.openxmlformats.org/presentationml/2006/ole">
            <mc:AlternateContent xmlns:mc="http://schemas.openxmlformats.org/markup-compatibility/2006">
              <mc:Choice xmlns:v="urn:schemas-microsoft-com:vml" Requires="v">
                <p:oleObj spid="_x0000_s28765" name="Equation" r:id="rId11" imgW="2920680" imgH="253800" progId="Equation.3">
                  <p:embed/>
                </p:oleObj>
              </mc:Choice>
              <mc:Fallback>
                <p:oleObj name="Equation" r:id="rId11" imgW="2920680" imgH="253800" progId="Equation.3">
                  <p:embed/>
                  <p:pic>
                    <p:nvPicPr>
                      <p:cNvPr id="0" name="Picture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5438" y="3675063"/>
                        <a:ext cx="8347075" cy="725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82" name="Object 10"/>
          <p:cNvGraphicFramePr>
            <a:graphicFrameLocks noChangeAspect="1"/>
          </p:cNvGraphicFramePr>
          <p:nvPr/>
        </p:nvGraphicFramePr>
        <p:xfrm>
          <a:off x="0" y="5260975"/>
          <a:ext cx="8791575" cy="1597025"/>
        </p:xfrm>
        <a:graphic>
          <a:graphicData uri="http://schemas.openxmlformats.org/presentationml/2006/ole">
            <mc:AlternateContent xmlns:mc="http://schemas.openxmlformats.org/markup-compatibility/2006">
              <mc:Choice xmlns:v="urn:schemas-microsoft-com:vml" Requires="v">
                <p:oleObj spid="_x0000_s28766" name="Equation" r:id="rId13" imgW="2514600" imgH="457200" progId="Equation.3">
                  <p:embed/>
                </p:oleObj>
              </mc:Choice>
              <mc:Fallback>
                <p:oleObj name="Equation" r:id="rId13" imgW="2514600" imgH="457200" progId="Equation.3">
                  <p:embed/>
                  <p:pic>
                    <p:nvPicPr>
                      <p:cNvPr id="0" name="Picture 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5260975"/>
                        <a:ext cx="8791575" cy="1597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Slide Number Placeholder 9"/>
          <p:cNvSpPr>
            <a:spLocks noGrp="1"/>
          </p:cNvSpPr>
          <p:nvPr>
            <p:ph type="sldNum" sz="quarter" idx="12"/>
          </p:nvPr>
        </p:nvSpPr>
        <p:spPr/>
        <p:txBody>
          <a:bodyPr/>
          <a:lstStyle/>
          <a:p>
            <a:fld id="{A0270A83-21B3-4BFE-AFF9-366501266B5D}" type="slidenum">
              <a:rPr lang="en-US" smtClean="0"/>
              <a:pPr/>
              <a:t>16</a:t>
            </a:fld>
            <a:endParaRPr lang="en-US"/>
          </a:p>
        </p:txBody>
      </p:sp>
      <p:graphicFrame>
        <p:nvGraphicFramePr>
          <p:cNvPr id="28683" name="Object 11"/>
          <p:cNvGraphicFramePr>
            <a:graphicFrameLocks noChangeAspect="1"/>
          </p:cNvGraphicFramePr>
          <p:nvPr/>
        </p:nvGraphicFramePr>
        <p:xfrm>
          <a:off x="822325" y="609600"/>
          <a:ext cx="6562725" cy="619125"/>
        </p:xfrm>
        <a:graphic>
          <a:graphicData uri="http://schemas.openxmlformats.org/presentationml/2006/ole">
            <mc:AlternateContent xmlns:mc="http://schemas.openxmlformats.org/markup-compatibility/2006">
              <mc:Choice xmlns:v="urn:schemas-microsoft-com:vml" Requires="v">
                <p:oleObj spid="_x0000_s28767" name="Equation" r:id="rId15" imgW="2552400" imgH="241200" progId="Equation.3">
                  <p:embed/>
                </p:oleObj>
              </mc:Choice>
              <mc:Fallback>
                <p:oleObj name="Equation" r:id="rId15" imgW="2552400" imgH="241200" progId="Equation.3">
                  <p:embed/>
                  <p:pic>
                    <p:nvPicPr>
                      <p:cNvPr id="0" name="Picture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22325" y="609600"/>
                        <a:ext cx="6562725" cy="619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Selecting  state 1 as the reference state (ideal gas) at T</a:t>
            </a:r>
            <a:r>
              <a:rPr lang="en-US" baseline="-25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 and P</a:t>
            </a:r>
            <a:r>
              <a:rPr lang="en-US" baseline="-25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 with h</a:t>
            </a:r>
            <a:r>
              <a:rPr lang="en-US" baseline="-25000" dirty="0" smtClean="0">
                <a:latin typeface="Times New Roman" pitchFamily="18" charset="0"/>
                <a:cs typeface="Times New Roman" pitchFamily="18" charset="0"/>
              </a:rPr>
              <a:t>o</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and s</a:t>
            </a:r>
            <a:r>
              <a:rPr lang="en-US" baseline="-25000" dirty="0" smtClean="0">
                <a:latin typeface="Times New Roman" pitchFamily="18" charset="0"/>
                <a:cs typeface="Times New Roman" pitchFamily="18" charset="0"/>
              </a:rPr>
              <a:t>o</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then the residual functions at one are zero.  This will give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Required are </a:t>
            </a:r>
            <a:r>
              <a:rPr lang="en-US" dirty="0" err="1" smtClean="0">
                <a:latin typeface="Times New Roman" pitchFamily="18" charset="0"/>
                <a:cs typeface="Times New Roman" pitchFamily="18" charset="0"/>
              </a:rPr>
              <a:t>PvT</a:t>
            </a:r>
            <a:r>
              <a:rPr lang="en-US" dirty="0" smtClean="0">
                <a:latin typeface="Times New Roman" pitchFamily="18" charset="0"/>
                <a:cs typeface="Times New Roman" pitchFamily="18" charset="0"/>
              </a:rPr>
              <a:t> data, ideal gas specific heat data and knowledge of the residual function.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29699" name="Object 3"/>
          <p:cNvGraphicFramePr>
            <a:graphicFrameLocks noChangeAspect="1"/>
          </p:cNvGraphicFramePr>
          <p:nvPr/>
        </p:nvGraphicFramePr>
        <p:xfrm>
          <a:off x="533400" y="1600200"/>
          <a:ext cx="6400800" cy="1219200"/>
        </p:xfrm>
        <a:graphic>
          <a:graphicData uri="http://schemas.openxmlformats.org/presentationml/2006/ole">
            <mc:AlternateContent xmlns:mc="http://schemas.openxmlformats.org/markup-compatibility/2006">
              <mc:Choice xmlns:v="urn:schemas-microsoft-com:vml" Requires="v">
                <p:oleObj spid="_x0000_s29723" name="Equation" r:id="rId3" imgW="1866600" imgH="355320" progId="Equation.3">
                  <p:embed/>
                </p:oleObj>
              </mc:Choice>
              <mc:Fallback>
                <p:oleObj name="Equation" r:id="rId3" imgW="1866600" imgH="35532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1600200"/>
                        <a:ext cx="6400800"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700" name="Object 4"/>
          <p:cNvGraphicFramePr>
            <a:graphicFrameLocks noChangeAspect="1"/>
          </p:cNvGraphicFramePr>
          <p:nvPr/>
        </p:nvGraphicFramePr>
        <p:xfrm>
          <a:off x="304800" y="3276600"/>
          <a:ext cx="7415212" cy="1597025"/>
        </p:xfrm>
        <a:graphic>
          <a:graphicData uri="http://schemas.openxmlformats.org/presentationml/2006/ole">
            <mc:AlternateContent xmlns:mc="http://schemas.openxmlformats.org/markup-compatibility/2006">
              <mc:Choice xmlns:v="urn:schemas-microsoft-com:vml" Requires="v">
                <p:oleObj spid="_x0000_s29724" name="Equation" r:id="rId5" imgW="2120760" imgH="457200" progId="Equation.3">
                  <p:embed/>
                </p:oleObj>
              </mc:Choice>
              <mc:Fallback>
                <p:oleObj name="Equation" r:id="rId5" imgW="2120760" imgH="45720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3276600"/>
                        <a:ext cx="7415212" cy="1597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A0270A83-21B3-4BFE-AFF9-366501266B5D}"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6.7  RESIDUAL PROPERTIES AND THE GIBBS FUNCTION</a:t>
            </a:r>
          </a:p>
          <a:p>
            <a:pPr>
              <a:buNone/>
            </a:pPr>
            <a:r>
              <a:rPr lang="en-US" dirty="0" smtClean="0">
                <a:latin typeface="Times New Roman" pitchFamily="18" charset="0"/>
                <a:cs typeface="Times New Roman" pitchFamily="18" charset="0"/>
              </a:rPr>
              <a:t>Gibbs function given by dg=</a:t>
            </a:r>
            <a:r>
              <a:rPr lang="en-US" dirty="0" err="1" smtClean="0">
                <a:latin typeface="Times New Roman" pitchFamily="18" charset="0"/>
                <a:cs typeface="Times New Roman" pitchFamily="18" charset="0"/>
              </a:rPr>
              <a:t>vdP-sdT</a:t>
            </a:r>
            <a:r>
              <a:rPr lang="en-US" dirty="0" smtClean="0">
                <a:latin typeface="Times New Roman" pitchFamily="18" charset="0"/>
                <a:cs typeface="Times New Roman" pitchFamily="18" charset="0"/>
              </a:rPr>
              <a:t> is the convenient function to develop the residual function since it is expressed as g=g(P,T) and it will use  those </a:t>
            </a:r>
            <a:r>
              <a:rPr lang="en-US" dirty="0" err="1" smtClean="0">
                <a:latin typeface="Times New Roman" pitchFamily="18" charset="0"/>
                <a:cs typeface="Times New Roman" pitchFamily="18" charset="0"/>
              </a:rPr>
              <a:t>PvT</a:t>
            </a:r>
            <a:r>
              <a:rPr lang="en-US" dirty="0" smtClean="0">
                <a:latin typeface="Times New Roman" pitchFamily="18" charset="0"/>
                <a:cs typeface="Times New Roman" pitchFamily="18" charset="0"/>
              </a:rPr>
              <a:t> relations  that are explicit in v.</a:t>
            </a:r>
          </a:p>
          <a:p>
            <a:pPr>
              <a:buNone/>
            </a:pPr>
            <a:r>
              <a:rPr lang="en-US" dirty="0" smtClean="0">
                <a:latin typeface="Times New Roman" pitchFamily="18" charset="0"/>
                <a:cs typeface="Times New Roman" pitchFamily="18" charset="0"/>
              </a:rPr>
              <a:t>Also dimensionless reduced function will be used as d(</a:t>
            </a:r>
            <a:r>
              <a:rPr lang="en-US" dirty="0" err="1" smtClean="0">
                <a:latin typeface="Times New Roman" pitchFamily="18" charset="0"/>
                <a:cs typeface="Times New Roman" pitchFamily="18" charset="0"/>
              </a:rPr>
              <a:t>g</a:t>
            </a:r>
            <a:r>
              <a:rPr lang="en-US" baseline="30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/RT) where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For an ideal gas </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57188" y="4038600"/>
          <a:ext cx="7796212" cy="1747838"/>
        </p:xfrm>
        <a:graphic>
          <a:graphicData uri="http://schemas.openxmlformats.org/presentationml/2006/ole">
            <mc:AlternateContent xmlns:mc="http://schemas.openxmlformats.org/markup-compatibility/2006">
              <mc:Choice xmlns:v="urn:schemas-microsoft-com:vml" Requires="v">
                <p:oleObj spid="_x0000_s30746" name="Equation" r:id="rId3" imgW="2946240" imgH="660240" progId="Equation.3">
                  <p:embed/>
                </p:oleObj>
              </mc:Choice>
              <mc:Fallback>
                <p:oleObj name="Equation" r:id="rId3" imgW="2946240" imgH="660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88" y="4038600"/>
                        <a:ext cx="7796212" cy="174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2819400" y="5581650"/>
          <a:ext cx="4570412" cy="1276350"/>
        </p:xfrm>
        <a:graphic>
          <a:graphicData uri="http://schemas.openxmlformats.org/presentationml/2006/ole">
            <mc:AlternateContent xmlns:mc="http://schemas.openxmlformats.org/markup-compatibility/2006">
              <mc:Choice xmlns:v="urn:schemas-microsoft-com:vml" Requires="v">
                <p:oleObj spid="_x0000_s30747" name="Equation" r:id="rId5" imgW="1726920" imgH="482400" progId="Equation.3">
                  <p:embed/>
                </p:oleObj>
              </mc:Choice>
              <mc:Fallback>
                <p:oleObj name="Equation" r:id="rId5" imgW="1726920" imgH="482400"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19400" y="5581650"/>
                        <a:ext cx="4570412" cy="1276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A0270A83-21B3-4BFE-AFF9-366501266B5D}"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Subtraction of the first from the second gives the fundamental residual property relation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Integrating  at constant T from P=0 (ideal gas) to system pressure gives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same equation at constant P gives </a:t>
            </a:r>
            <a:r>
              <a:rPr lang="en-US" dirty="0" err="1" smtClean="0">
                <a:latin typeface="Times New Roman" pitchFamily="18" charset="0"/>
                <a:cs typeface="Times New Roman" pitchFamily="18" charset="0"/>
              </a:rPr>
              <a:t>h</a:t>
            </a:r>
            <a:r>
              <a:rPr lang="en-US" baseline="30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31794" name="Equation" r:id="rId3" imgW="114120" imgH="215640" progId="Equation.3">
                  <p:embed/>
                </p:oleObj>
              </mc:Choice>
              <mc:Fallback>
                <p:oleObj name="Equation" r:id="rId3" imgW="114120" imgH="215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7" name="Object 2"/>
          <p:cNvGraphicFramePr>
            <a:graphicFrameLocks noChangeAspect="1"/>
          </p:cNvGraphicFramePr>
          <p:nvPr/>
        </p:nvGraphicFramePr>
        <p:xfrm>
          <a:off x="398463" y="1219200"/>
          <a:ext cx="5149850" cy="1447800"/>
        </p:xfrm>
        <a:graphic>
          <a:graphicData uri="http://schemas.openxmlformats.org/presentationml/2006/ole">
            <mc:AlternateContent xmlns:mc="http://schemas.openxmlformats.org/markup-compatibility/2006">
              <mc:Choice xmlns:v="urn:schemas-microsoft-com:vml" Requires="v">
                <p:oleObj spid="_x0000_s31795" name="Equation" r:id="rId5" imgW="1714320" imgH="482400" progId="Equation.3">
                  <p:embed/>
                </p:oleObj>
              </mc:Choice>
              <mc:Fallback>
                <p:oleObj name="Equation" r:id="rId5" imgW="1714320" imgH="482400"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8463" y="1219200"/>
                        <a:ext cx="5149850" cy="144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8" name="Object 2"/>
          <p:cNvGraphicFramePr>
            <a:graphicFrameLocks noChangeAspect="1"/>
          </p:cNvGraphicFramePr>
          <p:nvPr/>
        </p:nvGraphicFramePr>
        <p:xfrm>
          <a:off x="228600" y="3962400"/>
          <a:ext cx="8388351" cy="1333500"/>
        </p:xfrm>
        <a:graphic>
          <a:graphicData uri="http://schemas.openxmlformats.org/presentationml/2006/ole">
            <mc:AlternateContent xmlns:mc="http://schemas.openxmlformats.org/markup-compatibility/2006">
              <mc:Choice xmlns:v="urn:schemas-microsoft-com:vml" Requires="v">
                <p:oleObj spid="_x0000_s31796" name="Equation" r:id="rId7" imgW="2793960" imgH="444240" progId="Equation.3">
                  <p:embed/>
                </p:oleObj>
              </mc:Choice>
              <mc:Fallback>
                <p:oleObj name="Equation" r:id="rId7" imgW="2793960" imgH="4442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 y="3962400"/>
                        <a:ext cx="8388351" cy="133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381000" y="5638800"/>
          <a:ext cx="5212080" cy="1219200"/>
        </p:xfrm>
        <a:graphic>
          <a:graphicData uri="http://schemas.openxmlformats.org/presentationml/2006/ole">
            <mc:AlternateContent xmlns:mc="http://schemas.openxmlformats.org/markup-compatibility/2006">
              <mc:Choice xmlns:v="urn:schemas-microsoft-com:vml" Requires="v">
                <p:oleObj spid="_x0000_s31797" name="Equation" r:id="rId9" imgW="2171520" imgH="507960" progId="Equation.3">
                  <p:embed/>
                </p:oleObj>
              </mc:Choice>
              <mc:Fallback>
                <p:oleObj name="Equation" r:id="rId9" imgW="2171520" imgH="50796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1000" y="5638800"/>
                        <a:ext cx="5212080"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Slide Number Placeholder 7"/>
          <p:cNvSpPr>
            <a:spLocks noGrp="1"/>
          </p:cNvSpPr>
          <p:nvPr>
            <p:ph type="sldNum" sz="quarter" idx="12"/>
          </p:nvPr>
        </p:nvSpPr>
        <p:spPr/>
        <p:txBody>
          <a:bodyPr/>
          <a:lstStyle/>
          <a:p>
            <a:fld id="{A0270A83-21B3-4BFE-AFF9-366501266B5D}"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will be developed as an alternative where sufficient data are not available to calculate properties.</a:t>
            </a:r>
          </a:p>
          <a:p>
            <a:pPr>
              <a:buNone/>
            </a:pPr>
            <a:r>
              <a:rPr lang="en-US" b="1" dirty="0" smtClean="0">
                <a:latin typeface="Times New Roman" pitchFamily="18" charset="0"/>
                <a:cs typeface="Times New Roman" pitchFamily="18" charset="0"/>
              </a:rPr>
              <a:t>6.2  FUNDAMENTALS OF PARTIAL DERIVATIVES</a:t>
            </a:r>
          </a:p>
          <a:p>
            <a:pPr>
              <a:buNone/>
            </a:pPr>
            <a:r>
              <a:rPr lang="en-US" dirty="0" smtClean="0">
                <a:latin typeface="Times New Roman" pitchFamily="18" charset="0"/>
                <a:cs typeface="Times New Roman" pitchFamily="18" charset="0"/>
              </a:rPr>
              <a:t>Properties are point functions expressed as functions of two independent variables.  This qualifies them to be exact differentials.  The functional relationship may be expressed as</a:t>
            </a:r>
          </a:p>
          <a:p>
            <a:pPr>
              <a:buNone/>
            </a:pPr>
            <a:r>
              <a:rPr lang="en-US" dirty="0" smtClean="0">
                <a:latin typeface="Times New Roman" pitchFamily="18" charset="0"/>
                <a:cs typeface="Times New Roman" pitchFamily="18" charset="0"/>
              </a:rPr>
              <a:t>        x=x(</a:t>
            </a:r>
            <a:r>
              <a:rPr lang="en-US" dirty="0" err="1" smtClean="0">
                <a:latin typeface="Times New Roman" pitchFamily="18" charset="0"/>
                <a:cs typeface="Times New Roman" pitchFamily="18" charset="0"/>
              </a:rPr>
              <a:t>y,z</a:t>
            </a:r>
            <a:r>
              <a:rPr lang="en-US" dirty="0" smtClean="0">
                <a:latin typeface="Times New Roman" pitchFamily="18" charset="0"/>
                <a:cs typeface="Times New Roman" pitchFamily="18" charset="0"/>
              </a:rPr>
              <a:t>)  or f(</a:t>
            </a:r>
            <a:r>
              <a:rPr lang="en-US" dirty="0" err="1" smtClean="0">
                <a:latin typeface="Times New Roman" pitchFamily="18" charset="0"/>
                <a:cs typeface="Times New Roman" pitchFamily="18" charset="0"/>
              </a:rPr>
              <a:t>x,y,z</a:t>
            </a:r>
            <a:r>
              <a:rPr lang="en-US" dirty="0" smtClean="0">
                <a:latin typeface="Times New Roman" pitchFamily="18" charset="0"/>
                <a:cs typeface="Times New Roman" pitchFamily="18" charset="0"/>
              </a:rPr>
              <a:t>) = 0</a:t>
            </a:r>
          </a:p>
          <a:p>
            <a:pPr>
              <a:buNone/>
            </a:pPr>
            <a:r>
              <a:rPr lang="en-US" dirty="0" smtClean="0">
                <a:latin typeface="Times New Roman" pitchFamily="18" charset="0"/>
                <a:cs typeface="Times New Roman" pitchFamily="18" charset="0"/>
              </a:rPr>
              <a:t>And the total differential is expressed as</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761999" y="5334000"/>
          <a:ext cx="5025081" cy="1524000"/>
        </p:xfrm>
        <a:graphic>
          <a:graphicData uri="http://schemas.openxmlformats.org/presentationml/2006/ole">
            <mc:AlternateContent xmlns:mc="http://schemas.openxmlformats.org/markup-compatibility/2006">
              <mc:Choice xmlns:v="urn:schemas-microsoft-com:vml" Requires="v">
                <p:oleObj spid="_x0000_s1038" name="Equation" r:id="rId3" imgW="1549080" imgH="469800" progId="Equation.3">
                  <p:embed/>
                </p:oleObj>
              </mc:Choice>
              <mc:Fallback>
                <p:oleObj name="Equation" r:id="rId3" imgW="1549080" imgH="469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1999" y="5334000"/>
                        <a:ext cx="5025081"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A0270A83-21B3-4BFE-AFF9-366501266B5D}"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Also using </a:t>
            </a:r>
            <a:r>
              <a:rPr lang="en-US" dirty="0" err="1" smtClean="0">
                <a:latin typeface="Times New Roman" pitchFamily="18" charset="0"/>
                <a:cs typeface="Times New Roman" pitchFamily="18" charset="0"/>
              </a:rPr>
              <a:t>g</a:t>
            </a:r>
            <a:r>
              <a:rPr lang="en-US" baseline="30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h</a:t>
            </a:r>
            <a:r>
              <a:rPr lang="en-US" baseline="30000" dirty="0" err="1" smtClean="0">
                <a:latin typeface="Times New Roman" pitchFamily="18" charset="0"/>
                <a:cs typeface="Times New Roman" pitchFamily="18" charset="0"/>
              </a:rPr>
              <a:t>R</a:t>
            </a:r>
            <a:r>
              <a:rPr lang="en-US" dirty="0" err="1" smtClean="0">
                <a:latin typeface="Times New Roman" pitchFamily="18" charset="0"/>
                <a:cs typeface="Times New Roman" pitchFamily="18" charset="0"/>
              </a:rPr>
              <a:t>-Ts</a:t>
            </a:r>
            <a:r>
              <a:rPr lang="en-US" baseline="30000" dirty="0" err="1" smtClean="0">
                <a:latin typeface="Times New Roman" pitchFamily="18" charset="0"/>
                <a:cs typeface="Times New Roman" pitchFamily="18" charset="0"/>
              </a:rPr>
              <a:t>R</a:t>
            </a:r>
            <a:endParaRPr lang="en-US" baseline="30000"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Using the compressibility factor Z, v/RT=Z/P and substitution gives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32770" name="Object 2"/>
          <p:cNvGraphicFramePr>
            <a:graphicFrameLocks noChangeAspect="1"/>
          </p:cNvGraphicFramePr>
          <p:nvPr/>
        </p:nvGraphicFramePr>
        <p:xfrm>
          <a:off x="381000" y="3505200"/>
          <a:ext cx="5680075" cy="1257300"/>
        </p:xfrm>
        <a:graphic>
          <a:graphicData uri="http://schemas.openxmlformats.org/presentationml/2006/ole">
            <mc:AlternateContent xmlns:mc="http://schemas.openxmlformats.org/markup-compatibility/2006">
              <mc:Choice xmlns:v="urn:schemas-microsoft-com:vml" Requires="v">
                <p:oleObj spid="_x0000_s32808" name="Equation" r:id="rId3" imgW="1892160" imgH="419040" progId="Equation.3">
                  <p:embed/>
                </p:oleObj>
              </mc:Choice>
              <mc:Fallback>
                <p:oleObj name="Equation" r:id="rId3" imgW="1892160" imgH="4190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505200"/>
                        <a:ext cx="5680075" cy="125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381000" y="685800"/>
          <a:ext cx="7255042" cy="1371600"/>
        </p:xfrm>
        <a:graphic>
          <a:graphicData uri="http://schemas.openxmlformats.org/presentationml/2006/ole">
            <mc:AlternateContent xmlns:mc="http://schemas.openxmlformats.org/markup-compatibility/2006">
              <mc:Choice xmlns:v="urn:schemas-microsoft-com:vml" Requires="v">
                <p:oleObj spid="_x0000_s32809" name="Equation" r:id="rId5" imgW="2552400" imgH="482400" progId="Equation.3">
                  <p:embed/>
                </p:oleObj>
              </mc:Choice>
              <mc:Fallback>
                <p:oleObj name="Equation" r:id="rId5" imgW="2552400" imgH="4824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685800"/>
                        <a:ext cx="7255042"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774" name="Object 6"/>
          <p:cNvGraphicFramePr>
            <a:graphicFrameLocks noChangeAspect="1"/>
          </p:cNvGraphicFramePr>
          <p:nvPr/>
        </p:nvGraphicFramePr>
        <p:xfrm>
          <a:off x="0" y="4800600"/>
          <a:ext cx="9223376" cy="1524000"/>
        </p:xfrm>
        <a:graphic>
          <a:graphicData uri="http://schemas.openxmlformats.org/presentationml/2006/ole">
            <mc:AlternateContent xmlns:mc="http://schemas.openxmlformats.org/markup-compatibility/2006">
              <mc:Choice xmlns:v="urn:schemas-microsoft-com:vml" Requires="v">
                <p:oleObj spid="_x0000_s32810" name="Equation" r:id="rId7" imgW="2920680" imgH="482400" progId="Equation.3">
                  <p:embed/>
                </p:oleObj>
              </mc:Choice>
              <mc:Fallback>
                <p:oleObj name="Equation" r:id="rId7" imgW="2920680" imgH="482400"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800600"/>
                        <a:ext cx="9223376"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A0270A83-21B3-4BFE-AFF9-366501266B5D}"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This will give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Similarly it can easily be shown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For a two parameter equation in terms of reduced properties</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33795" name="Object 3"/>
          <p:cNvGraphicFramePr>
            <a:graphicFrameLocks noChangeAspect="1"/>
          </p:cNvGraphicFramePr>
          <p:nvPr/>
        </p:nvGraphicFramePr>
        <p:xfrm>
          <a:off x="360363" y="614362"/>
          <a:ext cx="7380287" cy="1443038"/>
        </p:xfrm>
        <a:graphic>
          <a:graphicData uri="http://schemas.openxmlformats.org/presentationml/2006/ole">
            <mc:AlternateContent xmlns:mc="http://schemas.openxmlformats.org/markup-compatibility/2006">
              <mc:Choice xmlns:v="urn:schemas-microsoft-com:vml" Requires="v">
                <p:oleObj spid="_x0000_s33831" name="Equation" r:id="rId3" imgW="2336760" imgH="457200" progId="Equation.3">
                  <p:embed/>
                </p:oleObj>
              </mc:Choice>
              <mc:Fallback>
                <p:oleObj name="Equation" r:id="rId3" imgW="2336760" imgH="4572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363" y="614362"/>
                        <a:ext cx="7380287" cy="1443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3"/>
          <p:cNvGraphicFramePr>
            <a:graphicFrameLocks noChangeAspect="1"/>
          </p:cNvGraphicFramePr>
          <p:nvPr/>
        </p:nvGraphicFramePr>
        <p:xfrm>
          <a:off x="233363" y="2971800"/>
          <a:ext cx="8820150" cy="1295400"/>
        </p:xfrm>
        <a:graphic>
          <a:graphicData uri="http://schemas.openxmlformats.org/presentationml/2006/ole">
            <mc:AlternateContent xmlns:mc="http://schemas.openxmlformats.org/markup-compatibility/2006">
              <mc:Choice xmlns:v="urn:schemas-microsoft-com:vml" Requires="v">
                <p:oleObj spid="_x0000_s33832" name="Equation" r:id="rId5" imgW="3111480" imgH="457200" progId="Equation.3">
                  <p:embed/>
                </p:oleObj>
              </mc:Choice>
              <mc:Fallback>
                <p:oleObj name="Equation" r:id="rId5" imgW="3111480" imgH="4572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3363" y="2971800"/>
                        <a:ext cx="8820150"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3"/>
          <p:cNvGraphicFramePr>
            <a:graphicFrameLocks noChangeAspect="1"/>
          </p:cNvGraphicFramePr>
          <p:nvPr/>
        </p:nvGraphicFramePr>
        <p:xfrm>
          <a:off x="0" y="5105400"/>
          <a:ext cx="8289083" cy="1527175"/>
        </p:xfrm>
        <a:graphic>
          <a:graphicData uri="http://schemas.openxmlformats.org/presentationml/2006/ole">
            <mc:AlternateContent xmlns:mc="http://schemas.openxmlformats.org/markup-compatibility/2006">
              <mc:Choice xmlns:v="urn:schemas-microsoft-com:vml" Requires="v">
                <p:oleObj spid="_x0000_s33833" name="Equation" r:id="rId7" imgW="2755800" imgH="507960" progId="Equation.3">
                  <p:embed/>
                </p:oleObj>
              </mc:Choice>
              <mc:Fallback>
                <p:oleObj name="Equation" r:id="rId7" imgW="2755800" imgH="50796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5105400"/>
                        <a:ext cx="8289083" cy="1527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Slide Number Placeholder 7"/>
          <p:cNvSpPr>
            <a:spLocks noGrp="1"/>
          </p:cNvSpPr>
          <p:nvPr>
            <p:ph type="sldNum" sz="quarter" idx="12"/>
          </p:nvPr>
        </p:nvSpPr>
        <p:spPr/>
        <p:txBody>
          <a:bodyPr/>
          <a:lstStyle/>
          <a:p>
            <a:fld id="{A0270A83-21B3-4BFE-AFF9-366501266B5D}"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Similarly</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above require Z=Z(</a:t>
            </a:r>
            <a:r>
              <a:rPr lang="en-US" dirty="0" err="1" smtClean="0">
                <a:latin typeface="Times New Roman" pitchFamily="18" charset="0"/>
                <a:cs typeface="Times New Roman" pitchFamily="18" charset="0"/>
              </a:rPr>
              <a:t>P</a:t>
            </a:r>
            <a:r>
              <a:rPr lang="en-US" baseline="-25000" dirty="0" err="1" smtClean="0">
                <a:latin typeface="Times New Roman" pitchFamily="18" charset="0"/>
                <a:cs typeface="Times New Roman" pitchFamily="18" charset="0"/>
              </a:rPr>
              <a:t>r</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)-charts A-39 and A-40</a:t>
            </a:r>
          </a:p>
          <a:p>
            <a:pPr>
              <a:buNone/>
            </a:pPr>
            <a:r>
              <a:rPr lang="en-US" dirty="0" smtClean="0">
                <a:latin typeface="Times New Roman" pitchFamily="18" charset="0"/>
                <a:cs typeface="Times New Roman" pitchFamily="18" charset="0"/>
              </a:rPr>
              <a:t>For internal energy one can start from (u=h-</a:t>
            </a:r>
            <a:r>
              <a:rPr lang="en-US" dirty="0" err="1" smtClean="0">
                <a:latin typeface="Times New Roman" pitchFamily="18" charset="0"/>
                <a:cs typeface="Times New Roman" pitchFamily="18" charset="0"/>
              </a:rPr>
              <a:t>Pv</a:t>
            </a:r>
            <a:r>
              <a:rPr lang="en-US" dirty="0" smtClean="0">
                <a:latin typeface="Times New Roman" pitchFamily="18" charset="0"/>
                <a:cs typeface="Times New Roman" pitchFamily="18" charset="0"/>
              </a:rPr>
              <a:t>)</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34818" name="Object 3"/>
          <p:cNvGraphicFramePr>
            <a:graphicFrameLocks noChangeAspect="1"/>
          </p:cNvGraphicFramePr>
          <p:nvPr/>
        </p:nvGraphicFramePr>
        <p:xfrm>
          <a:off x="611188" y="685800"/>
          <a:ext cx="7596187" cy="1295400"/>
        </p:xfrm>
        <a:graphic>
          <a:graphicData uri="http://schemas.openxmlformats.org/presentationml/2006/ole">
            <mc:AlternateContent xmlns:mc="http://schemas.openxmlformats.org/markup-compatibility/2006">
              <mc:Choice xmlns:v="urn:schemas-microsoft-com:vml" Requires="v">
                <p:oleObj spid="_x0000_s34855" name="Equation" r:id="rId3" imgW="2679480" imgH="457200" progId="Equation.3">
                  <p:embed/>
                </p:oleObj>
              </mc:Choice>
              <mc:Fallback>
                <p:oleObj name="Equation" r:id="rId3" imgW="2679480" imgH="4572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685800"/>
                        <a:ext cx="7596187"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3"/>
          <p:cNvGraphicFramePr>
            <a:graphicFrameLocks noChangeAspect="1"/>
          </p:cNvGraphicFramePr>
          <p:nvPr/>
        </p:nvGraphicFramePr>
        <p:xfrm>
          <a:off x="609600" y="685800"/>
          <a:ext cx="7596187" cy="1295400"/>
        </p:xfrm>
        <a:graphic>
          <a:graphicData uri="http://schemas.openxmlformats.org/presentationml/2006/ole">
            <mc:AlternateContent xmlns:mc="http://schemas.openxmlformats.org/markup-compatibility/2006">
              <mc:Choice xmlns:v="urn:schemas-microsoft-com:vml" Requires="v">
                <p:oleObj spid="_x0000_s34856" name="Equation" r:id="rId5" imgW="2679480" imgH="457200" progId="Equation.3">
                  <p:embed/>
                </p:oleObj>
              </mc:Choice>
              <mc:Fallback>
                <p:oleObj name="Equation" r:id="rId5" imgW="2679480" imgH="45720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685800"/>
                        <a:ext cx="7596187"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3"/>
          <p:cNvGraphicFramePr>
            <a:graphicFrameLocks noChangeAspect="1"/>
          </p:cNvGraphicFramePr>
          <p:nvPr/>
        </p:nvGraphicFramePr>
        <p:xfrm>
          <a:off x="381000" y="3733800"/>
          <a:ext cx="6084888" cy="1187450"/>
        </p:xfrm>
        <a:graphic>
          <a:graphicData uri="http://schemas.openxmlformats.org/presentationml/2006/ole">
            <mc:AlternateContent xmlns:mc="http://schemas.openxmlformats.org/markup-compatibility/2006">
              <mc:Choice xmlns:v="urn:schemas-microsoft-com:vml" Requires="v">
                <p:oleObj spid="_x0000_s34857" name="Equation" r:id="rId6" imgW="2145960" imgH="419040" progId="Equation.3">
                  <p:embed/>
                </p:oleObj>
              </mc:Choice>
              <mc:Fallback>
                <p:oleObj name="Equation" r:id="rId6" imgW="2145960" imgH="419040" progId="Equation.3">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 y="3733800"/>
                        <a:ext cx="6084888" cy="1187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Slide Number Placeholder 7"/>
          <p:cNvSpPr>
            <a:spLocks noGrp="1"/>
          </p:cNvSpPr>
          <p:nvPr>
            <p:ph type="sldNum" sz="quarter" idx="12"/>
          </p:nvPr>
        </p:nvSpPr>
        <p:spPr/>
        <p:txBody>
          <a:bodyPr/>
          <a:lstStyle/>
          <a:p>
            <a:fld id="{A0270A83-21B3-4BFE-AFF9-366501266B5D}"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latin typeface="Times New Roman" pitchFamily="18" charset="0"/>
                <a:cs typeface="Times New Roman" pitchFamily="18" charset="0"/>
              </a:rPr>
              <a:t>Using the three parameter equation with </a:t>
            </a:r>
            <a:r>
              <a:rPr lang="el-GR" dirty="0" smtClean="0">
                <a:latin typeface="Times New Roman" pitchFamily="18" charset="0"/>
                <a:cs typeface="Times New Roman" pitchFamily="18" charset="0"/>
              </a:rPr>
              <a:t>ω</a:t>
            </a:r>
            <a:r>
              <a:rPr lang="en-US" dirty="0" smtClean="0">
                <a:latin typeface="Times New Roman" pitchFamily="18" charset="0"/>
                <a:cs typeface="Times New Roman" pitchFamily="18" charset="0"/>
              </a:rPr>
              <a:t> in the form of     Z = Z</a:t>
            </a:r>
            <a:r>
              <a:rPr lang="en-US" baseline="30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ω</a:t>
            </a:r>
            <a:r>
              <a:rPr lang="en-US" dirty="0" smtClean="0">
                <a:latin typeface="Times New Roman" pitchFamily="18" charset="0"/>
                <a:cs typeface="Times New Roman" pitchFamily="18" charset="0"/>
              </a:rPr>
              <a:t>Z</a:t>
            </a:r>
            <a:r>
              <a:rPr lang="en-US" baseline="30000" dirty="0" smtClean="0">
                <a:latin typeface="Times New Roman" pitchFamily="18" charset="0"/>
                <a:cs typeface="Times New Roman" pitchFamily="18" charset="0"/>
              </a:rPr>
              <a:t>(1)</a:t>
            </a:r>
          </a:p>
          <a:p>
            <a:pPr>
              <a:buNone/>
            </a:pPr>
            <a:endParaRPr lang="en-US" baseline="30000" dirty="0" smtClean="0">
              <a:latin typeface="Times New Roman" pitchFamily="18" charset="0"/>
              <a:cs typeface="Times New Roman" pitchFamily="18" charset="0"/>
            </a:endParaRPr>
          </a:p>
          <a:p>
            <a:pPr>
              <a:buNone/>
            </a:pPr>
            <a:endParaRPr lang="en-US" baseline="30000" dirty="0" smtClean="0">
              <a:latin typeface="Times New Roman" pitchFamily="18" charset="0"/>
              <a:cs typeface="Times New Roman" pitchFamily="18" charset="0"/>
            </a:endParaRPr>
          </a:p>
          <a:p>
            <a:pPr>
              <a:buNone/>
            </a:pPr>
            <a:endParaRPr lang="en-US" baseline="30000" dirty="0" smtClean="0">
              <a:latin typeface="Times New Roman" pitchFamily="18" charset="0"/>
              <a:cs typeface="Times New Roman" pitchFamily="18" charset="0"/>
            </a:endParaRPr>
          </a:p>
          <a:p>
            <a:pPr>
              <a:buNone/>
            </a:pPr>
            <a:endParaRPr lang="en-US" baseline="30000"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Since </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Substitution in the </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u</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expression gives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p:txBody>
      </p:sp>
      <p:graphicFrame>
        <p:nvGraphicFramePr>
          <p:cNvPr id="5" name="Object 4"/>
          <p:cNvGraphicFramePr>
            <a:graphicFrameLocks noChangeAspect="1"/>
          </p:cNvGraphicFramePr>
          <p:nvPr/>
        </p:nvGraphicFramePr>
        <p:xfrm>
          <a:off x="0" y="1143000"/>
          <a:ext cx="9174480" cy="1219200"/>
        </p:xfrm>
        <a:graphic>
          <a:graphicData uri="http://schemas.openxmlformats.org/presentationml/2006/ole">
            <mc:AlternateContent xmlns:mc="http://schemas.openxmlformats.org/markup-compatibility/2006">
              <mc:Choice xmlns:v="urn:schemas-microsoft-com:vml" Requires="v">
                <p:oleObj spid="_x0000_s35879" name="Equation" r:id="rId3" imgW="3822480" imgH="507960" progId="Equation.3">
                  <p:embed/>
                </p:oleObj>
              </mc:Choice>
              <mc:Fallback>
                <p:oleObj name="Equation" r:id="rId3" imgW="3822480" imgH="50796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143000"/>
                        <a:ext cx="9174480"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228599" y="3200400"/>
          <a:ext cx="5278755" cy="1295400"/>
        </p:xfrm>
        <a:graphic>
          <a:graphicData uri="http://schemas.openxmlformats.org/presentationml/2006/ole">
            <mc:AlternateContent xmlns:mc="http://schemas.openxmlformats.org/markup-compatibility/2006">
              <mc:Choice xmlns:v="urn:schemas-microsoft-com:vml" Requires="v">
                <p:oleObj spid="_x0000_s35880" name="Equation" r:id="rId5" imgW="2070000" imgH="507960" progId="Equation.3">
                  <p:embed/>
                </p:oleObj>
              </mc:Choice>
              <mc:Fallback>
                <p:oleObj name="Equation" r:id="rId5" imgW="2070000" imgH="50796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599" y="3200400"/>
                        <a:ext cx="5278755"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45" name="Object 5"/>
          <p:cNvGraphicFramePr>
            <a:graphicFrameLocks noChangeAspect="1"/>
          </p:cNvGraphicFramePr>
          <p:nvPr/>
        </p:nvGraphicFramePr>
        <p:xfrm>
          <a:off x="0" y="5105401"/>
          <a:ext cx="8918575" cy="1426616"/>
        </p:xfrm>
        <a:graphic>
          <a:graphicData uri="http://schemas.openxmlformats.org/presentationml/2006/ole">
            <mc:AlternateContent xmlns:mc="http://schemas.openxmlformats.org/markup-compatibility/2006">
              <mc:Choice xmlns:v="urn:schemas-microsoft-com:vml" Requires="v">
                <p:oleObj spid="_x0000_s35881" name="Equation" r:id="rId7" imgW="3174840" imgH="507960" progId="Equation.3">
                  <p:embed/>
                </p:oleObj>
              </mc:Choice>
              <mc:Fallback>
                <p:oleObj name="Equation" r:id="rId7" imgW="3174840" imgH="50796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5105401"/>
                        <a:ext cx="8918575" cy="14266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A0270A83-21B3-4BFE-AFF9-366501266B5D}"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Similarly</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Tables A-26 through A-29 give the enthalpy and entropy residual functions.</a:t>
            </a:r>
          </a:p>
          <a:p>
            <a:pPr>
              <a:buNone/>
            </a:pPr>
            <a:r>
              <a:rPr lang="en-US" b="1" dirty="0" smtClean="0">
                <a:latin typeface="Times New Roman" pitchFamily="18" charset="0"/>
                <a:cs typeface="Times New Roman" pitchFamily="18" charset="0"/>
              </a:rPr>
              <a:t>Example 6.1   </a:t>
            </a:r>
            <a:r>
              <a:rPr lang="en-US" b="1" dirty="0" smtClean="0">
                <a:latin typeface="Times New Roman" pitchFamily="18" charset="0"/>
                <a:cs typeface="Times New Roman" pitchFamily="18" charset="0"/>
                <a:hlinkClick r:id="rId3" action="ppaction://hlinkfile"/>
              </a:rPr>
              <a:t>example.docx</a:t>
            </a:r>
            <a:endParaRPr lang="en-US" b="1"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36866" name="Object 2"/>
          <p:cNvGraphicFramePr>
            <a:graphicFrameLocks noChangeAspect="1"/>
          </p:cNvGraphicFramePr>
          <p:nvPr/>
        </p:nvGraphicFramePr>
        <p:xfrm>
          <a:off x="685800" y="762000"/>
          <a:ext cx="6840538" cy="3238500"/>
        </p:xfrm>
        <a:graphic>
          <a:graphicData uri="http://schemas.openxmlformats.org/presentationml/2006/ole">
            <mc:AlternateContent xmlns:mc="http://schemas.openxmlformats.org/markup-compatibility/2006">
              <mc:Choice xmlns:v="urn:schemas-microsoft-com:vml" Requires="v">
                <p:oleObj spid="_x0000_s36878" name="Equation" r:id="rId4" imgW="2412720" imgH="1143000" progId="Equation.3">
                  <p:embed/>
                </p:oleObj>
              </mc:Choice>
              <mc:Fallback>
                <p:oleObj name="Equation" r:id="rId4" imgW="2412720" imgH="11430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762000"/>
                        <a:ext cx="6840538" cy="323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A0270A83-21B3-4BFE-AFF9-366501266B5D}"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6.8  RESIDUAL PROPERTIES AND THE HELMHOLTZ FUNCTION</a:t>
            </a:r>
          </a:p>
          <a:p>
            <a:pPr>
              <a:buNone/>
            </a:pPr>
            <a:r>
              <a:rPr lang="en-US" dirty="0" smtClean="0">
                <a:latin typeface="Times New Roman" pitchFamily="18" charset="0"/>
                <a:cs typeface="Times New Roman" pitchFamily="18" charset="0"/>
              </a:rPr>
              <a:t>As most equations are of the form P=P(</a:t>
            </a:r>
            <a:r>
              <a:rPr lang="en-US" dirty="0" err="1" smtClean="0">
                <a:latin typeface="Times New Roman" pitchFamily="18" charset="0"/>
                <a:cs typeface="Times New Roman" pitchFamily="18" charset="0"/>
              </a:rPr>
              <a:t>v,T</a:t>
            </a:r>
            <a:r>
              <a:rPr lang="en-US" dirty="0" smtClean="0">
                <a:latin typeface="Times New Roman" pitchFamily="18" charset="0"/>
                <a:cs typeface="Times New Roman" pitchFamily="18" charset="0"/>
              </a:rPr>
              <a:t>), the Helmholtz function, a=a(</a:t>
            </a:r>
            <a:r>
              <a:rPr lang="en-US" dirty="0" err="1" smtClean="0">
                <a:latin typeface="Times New Roman" pitchFamily="18" charset="0"/>
                <a:cs typeface="Times New Roman" pitchFamily="18" charset="0"/>
              </a:rPr>
              <a:t>v,T</a:t>
            </a:r>
            <a:r>
              <a:rPr lang="en-US" dirty="0" smtClean="0">
                <a:latin typeface="Times New Roman" pitchFamily="18" charset="0"/>
                <a:cs typeface="Times New Roman" pitchFamily="18" charset="0"/>
              </a:rPr>
              <a:t>) also looks to be convenient to derive residual property relations.</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Pdv-sdT</a:t>
            </a:r>
            <a:r>
              <a:rPr lang="en-US" dirty="0" smtClean="0">
                <a:latin typeface="Times New Roman" pitchFamily="18" charset="0"/>
                <a:cs typeface="Times New Roman" pitchFamily="18" charset="0"/>
              </a:rPr>
              <a:t>      or    </a:t>
            </a:r>
            <a:r>
              <a:rPr lang="en-US" dirty="0" err="1" smtClean="0">
                <a:latin typeface="Times New Roman" pitchFamily="18" charset="0"/>
                <a:cs typeface="Times New Roman" pitchFamily="18" charset="0"/>
              </a:rPr>
              <a:t>da</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Pdv</a:t>
            </a:r>
            <a:r>
              <a:rPr lang="en-US" dirty="0" smtClean="0">
                <a:latin typeface="Times New Roman" pitchFamily="18" charset="0"/>
                <a:cs typeface="Times New Roman" pitchFamily="18" charset="0"/>
              </a:rPr>
              <a:t>    at T=C</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Infinite v indicates an ideal gas situation, hence</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533399" y="3276600"/>
          <a:ext cx="7424057" cy="838200"/>
        </p:xfrm>
        <a:graphic>
          <a:graphicData uri="http://schemas.openxmlformats.org/presentationml/2006/ole">
            <mc:AlternateContent xmlns:mc="http://schemas.openxmlformats.org/markup-compatibility/2006">
              <mc:Choice xmlns:v="urn:schemas-microsoft-com:vml" Requires="v">
                <p:oleObj spid="_x0000_s37914" name="Equation" r:id="rId3" imgW="3149280" imgH="355320" progId="Equation.3">
                  <p:embed/>
                </p:oleObj>
              </mc:Choice>
              <mc:Fallback>
                <p:oleObj name="Equation" r:id="rId3" imgW="3149280" imgH="35532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399" y="3276600"/>
                        <a:ext cx="7424057"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891" name="Object 3"/>
          <p:cNvGraphicFramePr>
            <a:graphicFrameLocks noChangeAspect="1"/>
          </p:cNvGraphicFramePr>
          <p:nvPr/>
        </p:nvGraphicFramePr>
        <p:xfrm>
          <a:off x="457200" y="5181600"/>
          <a:ext cx="7783512" cy="928688"/>
        </p:xfrm>
        <a:graphic>
          <a:graphicData uri="http://schemas.openxmlformats.org/presentationml/2006/ole">
            <mc:AlternateContent xmlns:mc="http://schemas.openxmlformats.org/markup-compatibility/2006">
              <mc:Choice xmlns:v="urn:schemas-microsoft-com:vml" Requires="v">
                <p:oleObj spid="_x0000_s37915" name="Equation" r:id="rId5" imgW="3301920" imgH="393480" progId="Equation.3">
                  <p:embed/>
                </p:oleObj>
              </mc:Choice>
              <mc:Fallback>
                <p:oleObj name="Equation" r:id="rId5" imgW="330192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5181600"/>
                        <a:ext cx="7783512" cy="928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A0270A83-21B3-4BFE-AFF9-366501266B5D}"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To eliminate the difficulty of infinite limits on the lower and upper bound add and subtract the integral of RT/v as follows: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Since Z was also defined as Z=</a:t>
            </a:r>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act</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ideal</a:t>
            </a:r>
            <a:r>
              <a:rPr lang="en-US" dirty="0" smtClean="0">
                <a:latin typeface="Times New Roman" pitchFamily="18" charset="0"/>
                <a:cs typeface="Times New Roman" pitchFamily="18" charset="0"/>
              </a:rPr>
              <a:t> then Z=v/v* and this will give</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38915" name="Object 3"/>
          <p:cNvGraphicFramePr>
            <a:graphicFrameLocks noChangeAspect="1"/>
          </p:cNvGraphicFramePr>
          <p:nvPr/>
        </p:nvGraphicFramePr>
        <p:xfrm>
          <a:off x="228600" y="1600200"/>
          <a:ext cx="8645525" cy="2102493"/>
        </p:xfrm>
        <a:graphic>
          <a:graphicData uri="http://schemas.openxmlformats.org/presentationml/2006/ole">
            <mc:AlternateContent xmlns:mc="http://schemas.openxmlformats.org/markup-compatibility/2006">
              <mc:Choice xmlns:v="urn:schemas-microsoft-com:vml" Requires="v">
                <p:oleObj spid="_x0000_s38951" name="Equation" r:id="rId3" imgW="3657600" imgH="888840" progId="Equation.3">
                  <p:embed/>
                </p:oleObj>
              </mc:Choice>
              <mc:Fallback>
                <p:oleObj name="Equation" r:id="rId3" imgW="3657600" imgH="88884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600200"/>
                        <a:ext cx="8645525" cy="21024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38952" name="Equation" r:id="rId5" imgW="114120" imgH="215640" progId="Equation.3">
                  <p:embed/>
                </p:oleObj>
              </mc:Choice>
              <mc:Fallback>
                <p:oleObj name="Equation" r:id="rId5" imgW="114120" imgH="21564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917" name="Object 5"/>
          <p:cNvGraphicFramePr>
            <a:graphicFrameLocks noChangeAspect="1"/>
          </p:cNvGraphicFramePr>
          <p:nvPr/>
        </p:nvGraphicFramePr>
        <p:xfrm>
          <a:off x="609600" y="5181600"/>
          <a:ext cx="6813551" cy="1020763"/>
        </p:xfrm>
        <a:graphic>
          <a:graphicData uri="http://schemas.openxmlformats.org/presentationml/2006/ole">
            <mc:AlternateContent xmlns:mc="http://schemas.openxmlformats.org/markup-compatibility/2006">
              <mc:Choice xmlns:v="urn:schemas-microsoft-com:vml" Requires="v">
                <p:oleObj spid="_x0000_s38953" name="Equation" r:id="rId7" imgW="2882880" imgH="431640" progId="Equation.3">
                  <p:embed/>
                </p:oleObj>
              </mc:Choice>
              <mc:Fallback>
                <p:oleObj name="Equation" r:id="rId7" imgW="2882880" imgH="43164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 y="5181600"/>
                        <a:ext cx="6813551" cy="1020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A0270A83-21B3-4BFE-AFF9-366501266B5D}"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r>
              <a:rPr lang="en-US" dirty="0" smtClean="0"/>
              <a:t>ad</a:t>
            </a:r>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To make it dimensionless divide by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u</a:t>
            </a:r>
            <a:r>
              <a:rPr lang="en-US" dirty="0" err="1" smtClean="0">
                <a:latin typeface="Times New Roman" pitchFamily="18" charset="0"/>
                <a:cs typeface="Times New Roman" pitchFamily="18" charset="0"/>
              </a:rPr>
              <a:t>T</a:t>
            </a: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To get the residual functions for s and h, start with</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Pdv-sdT</a:t>
            </a:r>
            <a:r>
              <a:rPr lang="en-US" dirty="0" smtClean="0">
                <a:latin typeface="Times New Roman" pitchFamily="18" charset="0"/>
                <a:cs typeface="Times New Roman" pitchFamily="18" charset="0"/>
              </a:rPr>
              <a:t> and noting that s=(∂a/∂T)</a:t>
            </a:r>
            <a:r>
              <a:rPr lang="en-US" baseline="-25000" dirty="0" smtClean="0">
                <a:latin typeface="Times New Roman" pitchFamily="18" charset="0"/>
                <a:cs typeface="Times New Roman" pitchFamily="18" charset="0"/>
              </a:rPr>
              <a:t>v</a:t>
            </a:r>
            <a:r>
              <a:rPr lang="en-US" dirty="0" smtClean="0">
                <a:latin typeface="Times New Roman" pitchFamily="18" charset="0"/>
                <a:cs typeface="Times New Roman" pitchFamily="18" charset="0"/>
              </a:rPr>
              <a:t>, hence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Substitution of (a*-a) and taking the derivative with respect to T at constant v finally gives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39938" name="Object 2"/>
          <p:cNvGraphicFramePr>
            <a:graphicFrameLocks noChangeAspect="1"/>
          </p:cNvGraphicFramePr>
          <p:nvPr/>
        </p:nvGraphicFramePr>
        <p:xfrm>
          <a:off x="914400" y="609600"/>
          <a:ext cx="7385050" cy="1081087"/>
        </p:xfrm>
        <a:graphic>
          <a:graphicData uri="http://schemas.openxmlformats.org/presentationml/2006/ole">
            <mc:AlternateContent xmlns:mc="http://schemas.openxmlformats.org/markup-compatibility/2006">
              <mc:Choice xmlns:v="urn:schemas-microsoft-com:vml" Requires="v">
                <p:oleObj spid="_x0000_s39974" name="Equation" r:id="rId3" imgW="3124080" imgH="457200" progId="Equation.3">
                  <p:embed/>
                </p:oleObj>
              </mc:Choice>
              <mc:Fallback>
                <p:oleObj name="Equation" r:id="rId3" imgW="3124080" imgH="457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609600"/>
                        <a:ext cx="7385050" cy="1081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04799" y="2971800"/>
          <a:ext cx="4208207" cy="1219200"/>
        </p:xfrm>
        <a:graphic>
          <a:graphicData uri="http://schemas.openxmlformats.org/presentationml/2006/ole">
            <mc:AlternateContent xmlns:mc="http://schemas.openxmlformats.org/markup-compatibility/2006">
              <mc:Choice xmlns:v="urn:schemas-microsoft-com:vml" Requires="v">
                <p:oleObj spid="_x0000_s39975" name="Equation" r:id="rId5" imgW="1358640" imgH="393480" progId="Equation.3">
                  <p:embed/>
                </p:oleObj>
              </mc:Choice>
              <mc:Fallback>
                <p:oleObj name="Equation" r:id="rId5" imgW="135864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799" y="2971800"/>
                        <a:ext cx="4208207"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380999" y="5334000"/>
          <a:ext cx="6320590" cy="1219200"/>
        </p:xfrm>
        <a:graphic>
          <a:graphicData uri="http://schemas.openxmlformats.org/presentationml/2006/ole">
            <mc:AlternateContent xmlns:mc="http://schemas.openxmlformats.org/markup-compatibility/2006">
              <mc:Choice xmlns:v="urn:schemas-microsoft-com:vml" Requires="v">
                <p:oleObj spid="_x0000_s39976" name="Equation" r:id="rId7" imgW="2501640" imgH="482400" progId="Equation.3">
                  <p:embed/>
                </p:oleObj>
              </mc:Choice>
              <mc:Fallback>
                <p:oleObj name="Equation" r:id="rId7" imgW="2501640" imgH="4824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0999" y="5334000"/>
                        <a:ext cx="6320590"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A0270A83-21B3-4BFE-AFF9-366501266B5D}"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For enthalpy residual function, start with</a:t>
            </a:r>
          </a:p>
          <a:p>
            <a:pPr>
              <a:buNone/>
            </a:pPr>
            <a:r>
              <a:rPr lang="en-US" dirty="0" smtClean="0">
                <a:latin typeface="Times New Roman" pitchFamily="18" charset="0"/>
                <a:cs typeface="Times New Roman" pitchFamily="18" charset="0"/>
              </a:rPr>
              <a:t>h = u + </a:t>
            </a:r>
            <a:r>
              <a:rPr lang="en-US" dirty="0" err="1" smtClean="0">
                <a:latin typeface="Times New Roman" pitchFamily="18" charset="0"/>
                <a:cs typeface="Times New Roman" pitchFamily="18" charset="0"/>
              </a:rPr>
              <a:t>Pv</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a+Ts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Pv</a:t>
            </a:r>
            <a:r>
              <a:rPr lang="en-US" dirty="0" smtClean="0">
                <a:latin typeface="Times New Roman" pitchFamily="18" charset="0"/>
                <a:cs typeface="Times New Roman" pitchFamily="18" charset="0"/>
              </a:rPr>
              <a:t>      since a=u-Ts</a:t>
            </a:r>
          </a:p>
          <a:p>
            <a:pPr>
              <a:buNone/>
            </a:pPr>
            <a:r>
              <a:rPr lang="en-US" dirty="0" smtClean="0">
                <a:latin typeface="Times New Roman" pitchFamily="18" charset="0"/>
                <a:cs typeface="Times New Roman" pitchFamily="18" charset="0"/>
              </a:rPr>
              <a:t>Then    </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t>
            </a:r>
            <a:r>
              <a:rPr lang="en-US" baseline="30000" dirty="0" err="1" smtClean="0">
                <a:latin typeface="Times New Roman" pitchFamily="18" charset="0"/>
                <a:cs typeface="Times New Roman" pitchFamily="18" charset="0"/>
              </a:rPr>
              <a:t>R</a:t>
            </a:r>
            <a:r>
              <a:rPr lang="en-US" baseline="30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h</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h = (a</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 + T(s</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-s) + P</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v</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Pv</a:t>
            </a: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where P</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v</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=RT</a:t>
            </a:r>
          </a:p>
          <a:p>
            <a:pPr>
              <a:buNone/>
            </a:pPr>
            <a:r>
              <a:rPr lang="en-US" dirty="0" smtClean="0">
                <a:latin typeface="Times New Roman" pitchFamily="18" charset="0"/>
                <a:cs typeface="Times New Roman" pitchFamily="18" charset="0"/>
              </a:rPr>
              <a:t>Substitutions for (a</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-a) and (s</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-s) will finally give</a:t>
            </a:r>
          </a:p>
          <a:p>
            <a:pPr>
              <a:buNone/>
            </a:pPr>
            <a:endParaRPr lang="en-US" dirty="0">
              <a:latin typeface="Times New Roman" pitchFamily="18" charset="0"/>
              <a:cs typeface="Times New Roman" pitchFamily="18" charset="0"/>
            </a:endParaRPr>
          </a:p>
        </p:txBody>
      </p:sp>
      <p:graphicFrame>
        <p:nvGraphicFramePr>
          <p:cNvPr id="40962" name="Object 2"/>
          <p:cNvGraphicFramePr>
            <a:graphicFrameLocks noChangeAspect="1"/>
          </p:cNvGraphicFramePr>
          <p:nvPr/>
        </p:nvGraphicFramePr>
        <p:xfrm>
          <a:off x="304800" y="4343400"/>
          <a:ext cx="6448425" cy="1219200"/>
        </p:xfrm>
        <a:graphic>
          <a:graphicData uri="http://schemas.openxmlformats.org/presentationml/2006/ole">
            <mc:AlternateContent xmlns:mc="http://schemas.openxmlformats.org/markup-compatibility/2006">
              <mc:Choice xmlns:v="urn:schemas-microsoft-com:vml" Requires="v">
                <p:oleObj spid="_x0000_s40974" name="Equation" r:id="rId3" imgW="2552400" imgH="482400" progId="Equation.3">
                  <p:embed/>
                </p:oleObj>
              </mc:Choice>
              <mc:Fallback>
                <p:oleObj name="Equation" r:id="rId3" imgW="2552400" imgH="482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4343400"/>
                        <a:ext cx="6448425"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A0270A83-21B3-4BFE-AFF9-366501266B5D}"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Using g=</a:t>
            </a:r>
            <a:r>
              <a:rPr lang="en-US" dirty="0" err="1" smtClean="0">
                <a:latin typeface="Times New Roman" pitchFamily="18" charset="0"/>
                <a:cs typeface="Times New Roman" pitchFamily="18" charset="0"/>
              </a:rPr>
              <a:t>a+Pv</a:t>
            </a:r>
            <a:r>
              <a:rPr lang="en-US" dirty="0" smtClean="0">
                <a:latin typeface="Times New Roman" pitchFamily="18" charset="0"/>
                <a:cs typeface="Times New Roman" pitchFamily="18" charset="0"/>
              </a:rPr>
              <a:t> and u=h-</a:t>
            </a:r>
            <a:r>
              <a:rPr lang="en-US" dirty="0" err="1" smtClean="0">
                <a:latin typeface="Times New Roman" pitchFamily="18" charset="0"/>
                <a:cs typeface="Times New Roman" pitchFamily="18" charset="0"/>
              </a:rPr>
              <a:t>Pv</a:t>
            </a:r>
            <a:r>
              <a:rPr lang="en-US" dirty="0" smtClean="0">
                <a:latin typeface="Times New Roman" pitchFamily="18" charset="0"/>
                <a:cs typeface="Times New Roman" pitchFamily="18" charset="0"/>
              </a:rPr>
              <a:t> the residual functions for g and u can be determined from</a:t>
            </a:r>
          </a:p>
          <a:p>
            <a:pPr>
              <a:buNone/>
            </a:pPr>
            <a:r>
              <a:rPr lang="en-US" dirty="0" err="1" smtClean="0">
                <a:latin typeface="Times New Roman" pitchFamily="18" charset="0"/>
                <a:cs typeface="Times New Roman" pitchFamily="18" charset="0"/>
              </a:rPr>
              <a:t>g</a:t>
            </a:r>
            <a:r>
              <a:rPr lang="en-US" baseline="30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u</a:t>
            </a:r>
            <a:r>
              <a:rPr lang="en-US"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u</a:t>
            </a:r>
            <a:r>
              <a:rPr lang="en-US"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 + 1-Z   and </a:t>
            </a:r>
            <a:r>
              <a:rPr lang="en-US" dirty="0" err="1" smtClean="0">
                <a:latin typeface="Times New Roman" pitchFamily="18" charset="0"/>
                <a:cs typeface="Times New Roman" pitchFamily="18" charset="0"/>
              </a:rPr>
              <a:t>u</a:t>
            </a:r>
            <a:r>
              <a:rPr lang="en-US" baseline="30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u</a:t>
            </a:r>
            <a:r>
              <a:rPr lang="en-US"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h</a:t>
            </a:r>
            <a:r>
              <a:rPr lang="en-US" baseline="30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u</a:t>
            </a:r>
            <a:r>
              <a:rPr lang="en-US"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 + Z-1</a:t>
            </a:r>
          </a:p>
          <a:p>
            <a:pPr>
              <a:buNone/>
            </a:pPr>
            <a:r>
              <a:rPr lang="en-US" dirty="0" smtClean="0">
                <a:latin typeface="Times New Roman" pitchFamily="18" charset="0"/>
                <a:cs typeface="Times New Roman" pitchFamily="18" charset="0"/>
              </a:rPr>
              <a:t>All the above equations require P=P(</a:t>
            </a:r>
            <a:r>
              <a:rPr lang="en-US" dirty="0" err="1" smtClean="0">
                <a:latin typeface="Times New Roman" pitchFamily="18" charset="0"/>
                <a:cs typeface="Times New Roman" pitchFamily="18" charset="0"/>
              </a:rPr>
              <a:t>v,T</a:t>
            </a:r>
            <a:r>
              <a:rPr lang="en-US" dirty="0" smtClean="0">
                <a:latin typeface="Times New Roman" pitchFamily="18" charset="0"/>
                <a:cs typeface="Times New Roman" pitchFamily="18" charset="0"/>
              </a:rPr>
              <a:t>)</a:t>
            </a:r>
          </a:p>
          <a:p>
            <a:pPr>
              <a:buNone/>
            </a:pPr>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6.9  FLOW AVAILABILITY FROM RESIDUAL FUNCTIONS</a:t>
            </a:r>
          </a:p>
          <a:p>
            <a:pPr>
              <a:buNone/>
            </a:pPr>
            <a:r>
              <a:rPr lang="en-US" dirty="0" err="1" smtClean="0">
                <a:latin typeface="Times New Roman" pitchFamily="18" charset="0"/>
                <a:cs typeface="Times New Roman" pitchFamily="18" charset="0"/>
              </a:rPr>
              <a:t>ψ</a:t>
            </a:r>
            <a:r>
              <a:rPr lang="en-US" baseline="30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ψ</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ψ</a:t>
            </a:r>
            <a:r>
              <a:rPr lang="en-US" dirty="0" smtClean="0">
                <a:latin typeface="Times New Roman" pitchFamily="18" charset="0"/>
                <a:cs typeface="Times New Roman" pitchFamily="18" charset="0"/>
              </a:rPr>
              <a:t>)</a:t>
            </a:r>
            <a:r>
              <a:rPr lang="en-US" baseline="-25000" dirty="0" smtClean="0">
                <a:latin typeface="Times New Roman" pitchFamily="18" charset="0"/>
                <a:cs typeface="Times New Roman" pitchFamily="18" charset="0"/>
              </a:rPr>
              <a:t>T,P</a:t>
            </a:r>
            <a:r>
              <a:rPr lang="en-US" dirty="0" smtClean="0">
                <a:latin typeface="Times New Roman" pitchFamily="18" charset="0"/>
                <a:cs typeface="Times New Roman" pitchFamily="18" charset="0"/>
              </a:rPr>
              <a:t>=[(h</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-h)-(h</a:t>
            </a:r>
            <a:r>
              <a:rPr lang="en-US" baseline="-25000" dirty="0" smtClean="0">
                <a:latin typeface="Times New Roman" pitchFamily="18" charset="0"/>
                <a:cs typeface="Times New Roman" pitchFamily="18" charset="0"/>
              </a:rPr>
              <a:t>o</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-h</a:t>
            </a:r>
            <a:r>
              <a:rPr lang="en-US" baseline="-25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[(s</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-s)-(s</a:t>
            </a:r>
            <a:r>
              <a:rPr lang="en-US" baseline="-25000" dirty="0" smtClean="0">
                <a:latin typeface="Times New Roman" pitchFamily="18" charset="0"/>
                <a:cs typeface="Times New Roman" pitchFamily="18" charset="0"/>
              </a:rPr>
              <a:t>o</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In dimensionless form</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228600" y="5105400"/>
          <a:ext cx="8636000" cy="1066800"/>
        </p:xfrm>
        <a:graphic>
          <a:graphicData uri="http://schemas.openxmlformats.org/presentationml/2006/ole">
            <mc:AlternateContent xmlns:mc="http://schemas.openxmlformats.org/markup-compatibility/2006">
              <mc:Choice xmlns:v="urn:schemas-microsoft-com:vml" Requires="v">
                <p:oleObj spid="_x0000_s41998" name="Equation" r:id="rId3" imgW="4317840" imgH="533160" progId="Equation.3">
                  <p:embed/>
                </p:oleObj>
              </mc:Choice>
              <mc:Fallback>
                <p:oleObj name="Equation" r:id="rId3" imgW="4317840" imgH="5331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5105400"/>
                        <a:ext cx="863600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A0270A83-21B3-4BFE-AFF9-366501266B5D}"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b="1" dirty="0" smtClean="0">
                <a:latin typeface="Times New Roman" pitchFamily="18" charset="0"/>
                <a:cs typeface="Times New Roman" pitchFamily="18" charset="0"/>
                <a:hlinkClick r:id="rId3" action="ppaction://hlinkpres?slideindex=1&amp;slidetitle="/>
              </a:rPr>
              <a:t>fig-chp6\fig6.1.pptx</a:t>
            </a:r>
            <a:r>
              <a:rPr lang="en-US" dirty="0" smtClean="0">
                <a:latin typeface="Times New Roman" pitchFamily="18" charset="0"/>
                <a:cs typeface="Times New Roman" pitchFamily="18" charset="0"/>
              </a:rPr>
              <a:t>  shows the basis of partial derivative formulation.</a:t>
            </a:r>
          </a:p>
          <a:p>
            <a:pPr>
              <a:buNone/>
            </a:pPr>
            <a:r>
              <a:rPr lang="en-US" dirty="0" smtClean="0">
                <a:latin typeface="Times New Roman" pitchFamily="18" charset="0"/>
                <a:cs typeface="Times New Roman" pitchFamily="18" charset="0"/>
              </a:rPr>
              <a:t>Rewriting as   </a:t>
            </a:r>
            <a:r>
              <a:rPr lang="en-US" dirty="0" err="1" smtClean="0">
                <a:latin typeface="Times New Roman" pitchFamily="18" charset="0"/>
                <a:cs typeface="Times New Roman" pitchFamily="18" charset="0"/>
              </a:rPr>
              <a:t>dx</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Mdy</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Ndz</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Exact differentials satisfy</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They also satisfy the cyclic relation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6.3  SOME FUNDAMENTAL RELATIONS</a:t>
            </a:r>
          </a:p>
          <a:p>
            <a:pPr>
              <a:buNone/>
            </a:pPr>
            <a:r>
              <a:rPr lang="en-US" dirty="0" smtClean="0">
                <a:latin typeface="Times New Roman" pitchFamily="18" charset="0"/>
                <a:cs typeface="Times New Roman" pitchFamily="18" charset="0"/>
              </a:rPr>
              <a:t>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law: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q=du+</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w</a:t>
            </a:r>
          </a:p>
          <a:p>
            <a:pPr>
              <a:buNone/>
            </a:pPr>
            <a:r>
              <a:rPr lang="en-US" dirty="0" smtClean="0">
                <a:latin typeface="Times New Roman" pitchFamily="18" charset="0"/>
                <a:cs typeface="Times New Roman" pitchFamily="18" charset="0"/>
              </a:rPr>
              <a:t>For a reversible process   </a:t>
            </a:r>
            <a:r>
              <a:rPr lang="en-US" dirty="0" err="1" smtClean="0">
                <a:latin typeface="Times New Roman" pitchFamily="18" charset="0"/>
                <a:cs typeface="Times New Roman" pitchFamily="18" charset="0"/>
              </a:rPr>
              <a:t>Tds</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du+Pdv</a:t>
            </a:r>
            <a:r>
              <a:rPr lang="en-US"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1</a:t>
            </a:r>
            <a:r>
              <a:rPr lang="en-US" b="1" i="1" baseline="30000" dirty="0" smtClean="0">
                <a:latin typeface="Times New Roman" pitchFamily="18" charset="0"/>
                <a:cs typeface="Times New Roman" pitchFamily="18" charset="0"/>
              </a:rPr>
              <a:t>st</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Tds</a:t>
            </a:r>
            <a:r>
              <a:rPr lang="en-US" b="1" i="1" dirty="0" smtClean="0">
                <a:latin typeface="Times New Roman" pitchFamily="18" charset="0"/>
                <a:cs typeface="Times New Roman" pitchFamily="18" charset="0"/>
              </a:rPr>
              <a:t> equation</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More useful form:   </a:t>
            </a:r>
            <a:r>
              <a:rPr lang="en-US" b="1" dirty="0" smtClean="0">
                <a:latin typeface="Times New Roman" pitchFamily="18" charset="0"/>
                <a:cs typeface="Times New Roman" pitchFamily="18" charset="0"/>
              </a:rPr>
              <a:t>du=</a:t>
            </a:r>
            <a:r>
              <a:rPr lang="en-US" b="1" dirty="0" err="1" smtClean="0">
                <a:latin typeface="Times New Roman" pitchFamily="18" charset="0"/>
                <a:cs typeface="Times New Roman" pitchFamily="18" charset="0"/>
              </a:rPr>
              <a:t>Tds-Pdv</a:t>
            </a:r>
            <a:r>
              <a:rPr lang="en-US" b="1" dirty="0" smtClean="0">
                <a:latin typeface="Times New Roman" pitchFamily="18" charset="0"/>
                <a:cs typeface="Times New Roman" pitchFamily="18" charset="0"/>
              </a:rPr>
              <a:t>     u=u(</a:t>
            </a:r>
            <a:r>
              <a:rPr lang="en-US" b="1" dirty="0" err="1" smtClean="0">
                <a:latin typeface="Times New Roman" pitchFamily="18" charset="0"/>
                <a:cs typeface="Times New Roman" pitchFamily="18" charset="0"/>
              </a:rPr>
              <a:t>s,v</a:t>
            </a:r>
            <a:r>
              <a:rPr lang="en-US" b="1"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Using the definition of enthalpy  h=</a:t>
            </a:r>
            <a:r>
              <a:rPr lang="en-US" dirty="0" err="1" smtClean="0">
                <a:latin typeface="Times New Roman" pitchFamily="18" charset="0"/>
                <a:cs typeface="Times New Roman" pitchFamily="18" charset="0"/>
              </a:rPr>
              <a:t>u+Pv</a:t>
            </a: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228600" y="1600200"/>
          <a:ext cx="2625811" cy="1143000"/>
        </p:xfrm>
        <a:graphic>
          <a:graphicData uri="http://schemas.openxmlformats.org/presentationml/2006/ole">
            <mc:AlternateContent xmlns:mc="http://schemas.openxmlformats.org/markup-compatibility/2006">
              <mc:Choice xmlns:v="urn:schemas-microsoft-com:vml" Requires="v">
                <p:oleObj spid="_x0000_s2074" name="Equation" r:id="rId4" imgW="1079280" imgH="469800" progId="Equation.3">
                  <p:embed/>
                </p:oleObj>
              </mc:Choice>
              <mc:Fallback>
                <p:oleObj name="Equation" r:id="rId4" imgW="1079280" imgH="4698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600200"/>
                        <a:ext cx="2625811"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81000" y="2895600"/>
          <a:ext cx="3645247" cy="1143001"/>
        </p:xfrm>
        <a:graphic>
          <a:graphicData uri="http://schemas.openxmlformats.org/presentationml/2006/ole">
            <mc:AlternateContent xmlns:mc="http://schemas.openxmlformats.org/markup-compatibility/2006">
              <mc:Choice xmlns:v="urn:schemas-microsoft-com:vml" Requires="v">
                <p:oleObj spid="_x0000_s2075" name="Equation" r:id="rId6" imgW="1498320" imgH="469800" progId="Equation.3">
                  <p:embed/>
                </p:oleObj>
              </mc:Choice>
              <mc:Fallback>
                <p:oleObj name="Equation" r:id="rId6" imgW="1498320" imgH="4698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 y="2895600"/>
                        <a:ext cx="3645247" cy="11430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A0270A83-21B3-4BFE-AFF9-366501266B5D}"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fontScale="92500"/>
          </a:bodyPr>
          <a:lstStyle/>
          <a:p>
            <a:pPr>
              <a:buNone/>
            </a:pPr>
            <a:r>
              <a:rPr lang="en-US" dirty="0" smtClean="0">
                <a:latin typeface="Times New Roman" pitchFamily="18" charset="0"/>
                <a:cs typeface="Times New Roman" pitchFamily="18" charset="0"/>
              </a:rPr>
              <a:t>This can be rearranged to give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Change in </a:t>
            </a:r>
            <a:r>
              <a:rPr lang="en-US" dirty="0" err="1" smtClean="0">
                <a:latin typeface="Times New Roman" pitchFamily="18" charset="0"/>
                <a:cs typeface="Times New Roman" pitchFamily="18" charset="0"/>
              </a:rPr>
              <a:t>exergy</a:t>
            </a:r>
            <a:r>
              <a:rPr lang="en-US" dirty="0" smtClean="0">
                <a:latin typeface="Times New Roman" pitchFamily="18" charset="0"/>
                <a:cs typeface="Times New Roman" pitchFamily="18" charset="0"/>
              </a:rPr>
              <a:t> will be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Example 6.2    </a:t>
            </a:r>
            <a:r>
              <a:rPr lang="en-US" b="1" dirty="0" smtClean="0">
                <a:latin typeface="Times New Roman" pitchFamily="18" charset="0"/>
                <a:cs typeface="Times New Roman" pitchFamily="18" charset="0"/>
                <a:hlinkClick r:id="rId3" action="ppaction://hlinkfile"/>
              </a:rPr>
              <a:t>example.docx</a:t>
            </a:r>
            <a:endParaRPr lang="en-US" b="1"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6.10  PROPERTIES OF THE SATURATION STATE</a:t>
            </a:r>
          </a:p>
          <a:p>
            <a:pPr>
              <a:buNone/>
            </a:pPr>
            <a:r>
              <a:rPr lang="en-US" dirty="0" smtClean="0">
                <a:latin typeface="Times New Roman" pitchFamily="18" charset="0"/>
                <a:cs typeface="Times New Roman" pitchFamily="18" charset="0"/>
              </a:rPr>
              <a:t>Deals with liquid-vapor equilibrium of pure substances. Fundamental relationships among and approximate evaluation techniques for the basic properties P, T, u, h, s, a, and g are sought. </a:t>
            </a:r>
          </a:p>
          <a:p>
            <a:pPr>
              <a:buNone/>
            </a:pP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3010" name="Object 2"/>
          <p:cNvGraphicFramePr>
            <a:graphicFrameLocks noChangeAspect="1"/>
          </p:cNvGraphicFramePr>
          <p:nvPr/>
        </p:nvGraphicFramePr>
        <p:xfrm>
          <a:off x="406400" y="533400"/>
          <a:ext cx="7823200" cy="1066800"/>
        </p:xfrm>
        <a:graphic>
          <a:graphicData uri="http://schemas.openxmlformats.org/presentationml/2006/ole">
            <mc:AlternateContent xmlns:mc="http://schemas.openxmlformats.org/markup-compatibility/2006">
              <mc:Choice xmlns:v="urn:schemas-microsoft-com:vml" Requires="v">
                <p:oleObj spid="_x0000_s43034" name="Equation" r:id="rId4" imgW="3911400" imgH="533160" progId="Equation.3">
                  <p:embed/>
                </p:oleObj>
              </mc:Choice>
              <mc:Fallback>
                <p:oleObj name="Equation" r:id="rId4" imgW="3911400" imgH="53316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6400" y="533400"/>
                        <a:ext cx="782320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011" name="Object 3"/>
          <p:cNvGraphicFramePr>
            <a:graphicFrameLocks noChangeAspect="1"/>
          </p:cNvGraphicFramePr>
          <p:nvPr/>
        </p:nvGraphicFramePr>
        <p:xfrm>
          <a:off x="457200" y="2209800"/>
          <a:ext cx="5664200" cy="1016000"/>
        </p:xfrm>
        <a:graphic>
          <a:graphicData uri="http://schemas.openxmlformats.org/presentationml/2006/ole">
            <mc:AlternateContent xmlns:mc="http://schemas.openxmlformats.org/markup-compatibility/2006">
              <mc:Choice xmlns:v="urn:schemas-microsoft-com:vml" Requires="v">
                <p:oleObj spid="_x0000_s43035" name="Equation" r:id="rId6" imgW="2831760" imgH="507960" progId="Equation.3">
                  <p:embed/>
                </p:oleObj>
              </mc:Choice>
              <mc:Fallback>
                <p:oleObj name="Equation" r:id="rId6" imgW="2831760" imgH="50796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 y="2209800"/>
                        <a:ext cx="5664200" cy="101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A0270A83-21B3-4BFE-AFF9-366501266B5D}"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During phase change the heat supplied is called latent heat of evaporation, </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fg</a:t>
            </a:r>
            <a:r>
              <a:rPr lang="en-US" dirty="0" smtClean="0">
                <a:latin typeface="Times New Roman" pitchFamily="18" charset="0"/>
                <a:cs typeface="Times New Roman" pitchFamily="18" charset="0"/>
              </a:rPr>
              <a:t> and the change in entropy is given by </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fg</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sat</a:t>
            </a:r>
            <a:r>
              <a:rPr lang="en-US" dirty="0" smtClean="0">
                <a:latin typeface="Times New Roman" pitchFamily="18" charset="0"/>
                <a:cs typeface="Times New Roman" pitchFamily="18" charset="0"/>
              </a:rPr>
              <a:t>.  The combination gives</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fg</a:t>
            </a:r>
            <a:r>
              <a:rPr lang="en-US" dirty="0" err="1" smtClean="0">
                <a:latin typeface="Times New Roman" pitchFamily="18" charset="0"/>
                <a:cs typeface="Times New Roman" pitchFamily="18" charset="0"/>
              </a:rPr>
              <a:t>-Ts</a:t>
            </a:r>
            <a:r>
              <a:rPr lang="en-US" baseline="-25000" dirty="0" err="1" smtClean="0">
                <a:latin typeface="Times New Roman" pitchFamily="18" charset="0"/>
                <a:cs typeface="Times New Roman" pitchFamily="18" charset="0"/>
              </a:rPr>
              <a:t>fg</a:t>
            </a:r>
            <a:r>
              <a:rPr lang="en-US" dirty="0" smtClean="0">
                <a:latin typeface="Times New Roman" pitchFamily="18" charset="0"/>
                <a:cs typeface="Times New Roman" pitchFamily="18" charset="0"/>
              </a:rPr>
              <a:t>=0        or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h-T</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s=0   (Phase change)</a:t>
            </a:r>
          </a:p>
          <a:p>
            <a:pPr>
              <a:buNone/>
            </a:pPr>
            <a:r>
              <a:rPr lang="en-US" dirty="0" smtClean="0">
                <a:latin typeface="Times New Roman" pitchFamily="18" charset="0"/>
                <a:cs typeface="Times New Roman" pitchFamily="18" charset="0"/>
              </a:rPr>
              <a:t>From the definition of Gibbs function, g=h-Ts it follows</a:t>
            </a:r>
          </a:p>
          <a:p>
            <a:pPr>
              <a:buNone/>
            </a:pP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Δ</a:t>
            </a:r>
            <a:r>
              <a:rPr lang="en-US" dirty="0" err="1" smtClean="0">
                <a:latin typeface="Times New Roman" pitchFamily="18" charset="0"/>
                <a:cs typeface="Times New Roman" pitchFamily="18" charset="0"/>
              </a:rPr>
              <a:t>g</a:t>
            </a:r>
            <a:r>
              <a:rPr lang="en-US" baseline="-25000" dirty="0" err="1"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h - T</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s = 0   for a phase change or</a:t>
            </a:r>
          </a:p>
          <a:p>
            <a:pPr>
              <a:buNone/>
            </a:pPr>
            <a:r>
              <a:rPr lang="en-US" dirty="0" smtClean="0">
                <a:latin typeface="Times New Roman" pitchFamily="18" charset="0"/>
                <a:cs typeface="Times New Roman" pitchFamily="18" charset="0"/>
              </a:rPr>
              <a:t>		g</a:t>
            </a:r>
            <a:r>
              <a:rPr lang="el-GR" baseline="30000"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 =g</a:t>
            </a:r>
            <a:r>
              <a:rPr lang="el-GR" baseline="30000" dirty="0" smtClean="0">
                <a:latin typeface="Times New Roman" pitchFamily="18" charset="0"/>
                <a:cs typeface="Times New Roman" pitchFamily="18" charset="0"/>
              </a:rPr>
              <a:t>β</a:t>
            </a:r>
            <a:r>
              <a:rPr lang="en-US" dirty="0" smtClean="0">
                <a:latin typeface="Times New Roman" pitchFamily="18" charset="0"/>
                <a:cs typeface="Times New Roman" pitchFamily="18" charset="0"/>
              </a:rPr>
              <a:t>         or for the liquid-vapor phase </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a:t>
            </a:r>
            <a:r>
              <a:rPr lang="en-US" baseline="-25000" dirty="0" err="1" smtClean="0">
                <a:latin typeface="Times New Roman" pitchFamily="18" charset="0"/>
                <a:cs typeface="Times New Roman" pitchFamily="18" charset="0"/>
              </a:rPr>
              <a:t>f</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g</a:t>
            </a:r>
            <a:r>
              <a:rPr lang="en-US" baseline="-25000" dirty="0" err="1" smtClean="0">
                <a:latin typeface="Times New Roman" pitchFamily="18" charset="0"/>
                <a:cs typeface="Times New Roman" pitchFamily="18" charset="0"/>
              </a:rPr>
              <a:t>g</a:t>
            </a:r>
            <a:endParaRPr lang="en-US" baseline="-25000"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equality of g for each phase is the criterion for phase </a:t>
            </a:r>
            <a:r>
              <a:rPr lang="en-US" dirty="0" err="1" smtClean="0">
                <a:latin typeface="Times New Roman" pitchFamily="18" charset="0"/>
                <a:cs typeface="Times New Roman" pitchFamily="18" charset="0"/>
              </a:rPr>
              <a:t>quilibrium</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From the relationship dg=</a:t>
            </a:r>
            <a:r>
              <a:rPr lang="en-US" dirty="0" err="1" smtClean="0">
                <a:latin typeface="Times New Roman" pitchFamily="18" charset="0"/>
                <a:cs typeface="Times New Roman" pitchFamily="18" charset="0"/>
              </a:rPr>
              <a:t>vdP-sdT</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A0270A83-21B3-4BFE-AFF9-366501266B5D}"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latin typeface="Times New Roman" pitchFamily="18" charset="0"/>
                <a:cs typeface="Times New Roman" pitchFamily="18" charset="0"/>
              </a:rPr>
              <a:t>We see that</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Since v and s change discontinuously, the derivatives also change discontinuously (</a:t>
            </a:r>
            <a:r>
              <a:rPr lang="en-US" b="1" dirty="0" smtClean="0">
                <a:latin typeface="Times New Roman" pitchFamily="18" charset="0"/>
                <a:cs typeface="Times New Roman" pitchFamily="18" charset="0"/>
                <a:hlinkClick r:id="rId3" action="ppaction://hlinkpres?slideindex=1&amp;slidetitle="/>
              </a:rPr>
              <a:t>fig-chp6\fig6.3.pptx</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a:t>
            </a:r>
            <a:r>
              <a:rPr lang="en-US" baseline="-25000" dirty="0" err="1" smtClean="0">
                <a:latin typeface="Times New Roman" pitchFamily="18" charset="0"/>
                <a:cs typeface="Times New Roman" pitchFamily="18" charset="0"/>
              </a:rPr>
              <a:t>P</a:t>
            </a:r>
            <a:r>
              <a:rPr lang="en-US" dirty="0" smtClean="0">
                <a:latin typeface="Times New Roman" pitchFamily="18" charset="0"/>
                <a:cs typeface="Times New Roman" pitchFamily="18" charset="0"/>
              </a:rPr>
              <a:t>=T(∂s/∂T)</a:t>
            </a:r>
            <a:r>
              <a:rPr lang="en-US" baseline="-25000"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in the mixture region is infinite while it has finite values at single phase points.</a:t>
            </a:r>
          </a:p>
          <a:p>
            <a:pPr>
              <a:buNone/>
            </a:pPr>
            <a:r>
              <a:rPr lang="en-US" dirty="0" smtClean="0">
                <a:latin typeface="Times New Roman" pitchFamily="18" charset="0"/>
                <a:cs typeface="Times New Roman" pitchFamily="18" charset="0"/>
              </a:rPr>
              <a:t>For changes of </a:t>
            </a:r>
            <a:r>
              <a:rPr lang="en-US" dirty="0" err="1" smtClean="0">
                <a:latin typeface="Times New Roman" pitchFamily="18" charset="0"/>
                <a:cs typeface="Times New Roman" pitchFamily="18" charset="0"/>
              </a:rPr>
              <a:t>dT</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dP</a:t>
            </a:r>
            <a:r>
              <a:rPr lang="en-US" dirty="0" smtClean="0">
                <a:latin typeface="Times New Roman" pitchFamily="18" charset="0"/>
                <a:cs typeface="Times New Roman" pitchFamily="18" charset="0"/>
              </a:rPr>
              <a:t> on the two phase (</a:t>
            </a:r>
            <a:r>
              <a:rPr lang="en-US" b="1" dirty="0" smtClean="0">
                <a:latin typeface="Times New Roman" pitchFamily="18" charset="0"/>
                <a:cs typeface="Times New Roman" pitchFamily="18" charset="0"/>
                <a:hlinkClick r:id="rId4" action="ppaction://hlinkpres?slideindex=1&amp;slidetitle="/>
              </a:rPr>
              <a:t>fig-chp6\fig6.4.pptx</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equilibrium system at the initial state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a:t>
            </a:r>
            <a:r>
              <a:rPr lang="en-US" baseline="-25000" dirty="0" err="1" smtClean="0">
                <a:latin typeface="Times New Roman" pitchFamily="18" charset="0"/>
                <a:cs typeface="Times New Roman" pitchFamily="18" charset="0"/>
              </a:rPr>
              <a:t>i</a:t>
            </a:r>
            <a:r>
              <a:rPr lang="en-US" baseline="30000" dirty="0" err="1" smtClean="0">
                <a:latin typeface="Times New Roman" pitchFamily="18" charset="0"/>
                <a:cs typeface="Times New Roman" pitchFamily="18" charset="0"/>
              </a:rPr>
              <a:t>L</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g</a:t>
            </a:r>
            <a:r>
              <a:rPr lang="en-US" baseline="-25000" dirty="0" err="1" smtClean="0">
                <a:latin typeface="Times New Roman" pitchFamily="18" charset="0"/>
                <a:cs typeface="Times New Roman" pitchFamily="18" charset="0"/>
              </a:rPr>
              <a:t>i</a:t>
            </a:r>
            <a:r>
              <a:rPr lang="en-US" baseline="30000" dirty="0" err="1" smtClean="0">
                <a:latin typeface="Times New Roman" pitchFamily="18" charset="0"/>
                <a:cs typeface="Times New Roman" pitchFamily="18" charset="0"/>
              </a:rPr>
              <a:t>V</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At the final equilibrium position</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a:t>
            </a:r>
            <a:r>
              <a:rPr lang="en-US" baseline="-25000" dirty="0" err="1" smtClean="0">
                <a:latin typeface="Times New Roman" pitchFamily="18" charset="0"/>
                <a:cs typeface="Times New Roman" pitchFamily="18" charset="0"/>
              </a:rPr>
              <a:t>i</a:t>
            </a:r>
            <a:r>
              <a:rPr lang="en-US" baseline="30000" dirty="0" err="1" smtClean="0">
                <a:latin typeface="Times New Roman" pitchFamily="18" charset="0"/>
                <a:cs typeface="Times New Roman" pitchFamily="18" charset="0"/>
              </a:rPr>
              <a:t>L</a:t>
            </a:r>
            <a:r>
              <a:rPr lang="en-US" baseline="30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dg</a:t>
            </a:r>
            <a:r>
              <a:rPr lang="en-US" baseline="30000" dirty="0" err="1" smtClean="0">
                <a:latin typeface="Times New Roman" pitchFamily="18" charset="0"/>
                <a:cs typeface="Times New Roman" pitchFamily="18" charset="0"/>
              </a:rPr>
              <a:t>L</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g</a:t>
            </a:r>
            <a:r>
              <a:rPr lang="en-US" baseline="-25000" dirty="0" err="1" smtClean="0">
                <a:latin typeface="Times New Roman" pitchFamily="18" charset="0"/>
                <a:cs typeface="Times New Roman" pitchFamily="18" charset="0"/>
              </a:rPr>
              <a:t>i</a:t>
            </a:r>
            <a:r>
              <a:rPr lang="en-US" baseline="30000" dirty="0" err="1" smtClean="0">
                <a:latin typeface="Times New Roman" pitchFamily="18" charset="0"/>
                <a:cs typeface="Times New Roman" pitchFamily="18" charset="0"/>
              </a:rPr>
              <a:t>V</a:t>
            </a:r>
            <a:r>
              <a:rPr lang="en-US" dirty="0" err="1" smtClean="0">
                <a:latin typeface="Times New Roman" pitchFamily="18" charset="0"/>
                <a:cs typeface="Times New Roman" pitchFamily="18" charset="0"/>
              </a:rPr>
              <a:t>+dg</a:t>
            </a:r>
            <a:r>
              <a:rPr lang="en-US" baseline="30000" dirty="0" err="1" smtClean="0">
                <a:latin typeface="Times New Roman" pitchFamily="18" charset="0"/>
                <a:cs typeface="Times New Roman" pitchFamily="18" charset="0"/>
              </a:rPr>
              <a:t>V</a:t>
            </a:r>
            <a:endParaRPr lang="en-US" baseline="30000"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Thus for the change </a:t>
            </a:r>
            <a:r>
              <a:rPr lang="en-US" dirty="0" err="1" smtClean="0">
                <a:latin typeface="Times New Roman" pitchFamily="18" charset="0"/>
                <a:cs typeface="Times New Roman" pitchFamily="18" charset="0"/>
              </a:rPr>
              <a:t>dT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dg</a:t>
            </a:r>
            <a:r>
              <a:rPr lang="en-US" baseline="30000" dirty="0" err="1" smtClean="0">
                <a:latin typeface="Times New Roman" pitchFamily="18" charset="0"/>
                <a:cs typeface="Times New Roman" pitchFamily="18" charset="0"/>
              </a:rPr>
              <a:t>L</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dg</a:t>
            </a:r>
            <a:r>
              <a:rPr lang="en-US" baseline="30000" dirty="0" err="1" smtClean="0">
                <a:latin typeface="Times New Roman" pitchFamily="18" charset="0"/>
                <a:cs typeface="Times New Roman" pitchFamily="18" charset="0"/>
              </a:rPr>
              <a:t>V</a:t>
            </a: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04800" y="609600"/>
          <a:ext cx="4896394" cy="990600"/>
        </p:xfrm>
        <a:graphic>
          <a:graphicData uri="http://schemas.openxmlformats.org/presentationml/2006/ole">
            <mc:AlternateContent xmlns:mc="http://schemas.openxmlformats.org/markup-compatibility/2006">
              <mc:Choice xmlns:v="urn:schemas-microsoft-com:vml" Requires="v">
                <p:oleObj spid="_x0000_s44046" name="Equation" r:id="rId5" imgW="2197080" imgH="444240" progId="Equation.3">
                  <p:embed/>
                </p:oleObj>
              </mc:Choice>
              <mc:Fallback>
                <p:oleObj name="Equation" r:id="rId5" imgW="2197080" imgH="44424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609600"/>
                        <a:ext cx="4896394"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A0270A83-21B3-4BFE-AFF9-366501266B5D}"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Using the expression for dg will give</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t>
            </a:r>
            <a:r>
              <a:rPr lang="en-US" baseline="30000" dirty="0" err="1" smtClean="0">
                <a:latin typeface="Times New Roman" pitchFamily="18" charset="0"/>
                <a:cs typeface="Times New Roman" pitchFamily="18" charset="0"/>
              </a:rPr>
              <a:t>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dP</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s</a:t>
            </a:r>
            <a:r>
              <a:rPr lang="en-US" baseline="30000" dirty="0" err="1" smtClean="0">
                <a:latin typeface="Times New Roman" pitchFamily="18" charset="0"/>
                <a:cs typeface="Times New Roman" pitchFamily="18" charset="0"/>
              </a:rPr>
              <a:t>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dT</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v</a:t>
            </a:r>
            <a:r>
              <a:rPr lang="en-US" baseline="30000" dirty="0" err="1" smtClean="0">
                <a:latin typeface="Times New Roman" pitchFamily="18" charset="0"/>
                <a:cs typeface="Times New Roman" pitchFamily="18" charset="0"/>
              </a:rPr>
              <a:t>V</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dP</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s</a:t>
            </a:r>
            <a:r>
              <a:rPr lang="en-US" baseline="30000" dirty="0" err="1" smtClean="0">
                <a:latin typeface="Times New Roman" pitchFamily="18" charset="0"/>
                <a:cs typeface="Times New Roman" pitchFamily="18" charset="0"/>
              </a:rPr>
              <a:t>V</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dT</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And upon rearranging</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Since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h = T</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s  for a phase change</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838200" y="1828800"/>
          <a:ext cx="5214938" cy="1722438"/>
        </p:xfrm>
        <a:graphic>
          <a:graphicData uri="http://schemas.openxmlformats.org/presentationml/2006/ole">
            <mc:AlternateContent xmlns:mc="http://schemas.openxmlformats.org/markup-compatibility/2006">
              <mc:Choice xmlns:v="urn:schemas-microsoft-com:vml" Requires="v">
                <p:oleObj spid="_x0000_s47129" name="Equation" r:id="rId3" imgW="1422360" imgH="469800" progId="Equation.3">
                  <p:embed/>
                </p:oleObj>
              </mc:Choice>
              <mc:Fallback>
                <p:oleObj name="Equation" r:id="rId3" imgW="1422360" imgH="4698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828800"/>
                        <a:ext cx="5214938" cy="1722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533400" y="4648200"/>
          <a:ext cx="7918451" cy="1722438"/>
        </p:xfrm>
        <a:graphic>
          <a:graphicData uri="http://schemas.openxmlformats.org/presentationml/2006/ole">
            <mc:AlternateContent xmlns:mc="http://schemas.openxmlformats.org/markup-compatibility/2006">
              <mc:Choice xmlns:v="urn:schemas-microsoft-com:vml" Requires="v">
                <p:oleObj spid="_x0000_s47130" name="Equation" r:id="rId5" imgW="2158920" imgH="469800" progId="Equation.3">
                  <p:embed/>
                </p:oleObj>
              </mc:Choice>
              <mc:Fallback>
                <p:oleObj name="Equation" r:id="rId5" imgW="2158920" imgH="469800" progId="Equation.3">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4648200"/>
                        <a:ext cx="7918451" cy="1722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A0270A83-21B3-4BFE-AFF9-366501266B5D}"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 above is called </a:t>
            </a:r>
            <a:r>
              <a:rPr lang="en-US" dirty="0" err="1" smtClean="0">
                <a:latin typeface="Times New Roman" pitchFamily="18" charset="0"/>
                <a:cs typeface="Times New Roman" pitchFamily="18" charset="0"/>
              </a:rPr>
              <a:t>Clapeyron</a:t>
            </a:r>
            <a:r>
              <a:rPr lang="en-US" dirty="0" smtClean="0">
                <a:latin typeface="Times New Roman" pitchFamily="18" charset="0"/>
                <a:cs typeface="Times New Roman" pitchFamily="18" charset="0"/>
              </a:rPr>
              <a:t> equation- Used to determine  enthalpy of vaporization.  Applicable to sublimation and melting too. </a:t>
            </a:r>
          </a:p>
          <a:p>
            <a:pPr>
              <a:buNone/>
            </a:pPr>
            <a:r>
              <a:rPr lang="en-US" dirty="0" smtClean="0">
                <a:latin typeface="Times New Roman" pitchFamily="18" charset="0"/>
                <a:cs typeface="Times New Roman" pitchFamily="18" charset="0"/>
              </a:rPr>
              <a:t>At low pressures ideal gas behavior can be considered and also </a:t>
            </a:r>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f</a:t>
            </a:r>
            <a:r>
              <a:rPr lang="en-US" dirty="0" smtClean="0">
                <a:latin typeface="Times New Roman" pitchFamily="18" charset="0"/>
                <a:cs typeface="Times New Roman" pitchFamily="18" charset="0"/>
              </a:rPr>
              <a:t>&lt;&lt;v</a:t>
            </a:r>
            <a:r>
              <a:rPr lang="en-US" baseline="-25000" dirty="0" smtClean="0">
                <a:latin typeface="Times New Roman" pitchFamily="18" charset="0"/>
                <a:cs typeface="Times New Roman" pitchFamily="18" charset="0"/>
              </a:rPr>
              <a:t>g  </a:t>
            </a:r>
            <a:r>
              <a:rPr lang="en-US" dirty="0" smtClean="0">
                <a:latin typeface="Times New Roman" pitchFamily="18" charset="0"/>
                <a:cs typeface="Times New Roman" pitchFamily="18" charset="0"/>
              </a:rPr>
              <a:t>=  RT/P.  This will give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All the above are known as </a:t>
            </a:r>
            <a:r>
              <a:rPr lang="en-US" dirty="0" err="1" smtClean="0">
                <a:latin typeface="Times New Roman" pitchFamily="18" charset="0"/>
                <a:cs typeface="Times New Roman" pitchFamily="18" charset="0"/>
              </a:rPr>
              <a:t>Clausius-Clapeyron</a:t>
            </a:r>
            <a:r>
              <a:rPr lang="en-US" dirty="0" smtClean="0">
                <a:latin typeface="Times New Roman" pitchFamily="18" charset="0"/>
                <a:cs typeface="Times New Roman" pitchFamily="18" charset="0"/>
              </a:rPr>
              <a:t> equations.</a:t>
            </a:r>
          </a:p>
          <a:p>
            <a:pPr>
              <a:buNone/>
            </a:pPr>
            <a:r>
              <a:rPr lang="en-US" dirty="0" smtClean="0">
                <a:latin typeface="Times New Roman" pitchFamily="18" charset="0"/>
                <a:cs typeface="Times New Roman" pitchFamily="18" charset="0"/>
              </a:rPr>
              <a:t>For small temperature change </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fg</a:t>
            </a:r>
            <a:r>
              <a:rPr lang="en-US" dirty="0" smtClean="0">
                <a:latin typeface="Times New Roman" pitchFamily="18" charset="0"/>
                <a:cs typeface="Times New Roman" pitchFamily="18" charset="0"/>
              </a:rPr>
              <a:t> remains approximately constant.  Integration gives</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609599" y="2667000"/>
          <a:ext cx="6341533" cy="1066800"/>
        </p:xfrm>
        <a:graphic>
          <a:graphicData uri="http://schemas.openxmlformats.org/presentationml/2006/ole">
            <mc:AlternateContent xmlns:mc="http://schemas.openxmlformats.org/markup-compatibility/2006">
              <mc:Choice xmlns:v="urn:schemas-microsoft-com:vml" Requires="v">
                <p:oleObj spid="_x0000_s46105" name="Equation" r:id="rId3" imgW="2717640" imgH="457200" progId="Equation.3">
                  <p:embed/>
                </p:oleObj>
              </mc:Choice>
              <mc:Fallback>
                <p:oleObj name="Equation" r:id="rId3" imgW="2717640" imgH="4572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599" y="2667000"/>
                        <a:ext cx="6341533"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85763" y="5943600"/>
          <a:ext cx="6329362" cy="914400"/>
        </p:xfrm>
        <a:graphic>
          <a:graphicData uri="http://schemas.openxmlformats.org/presentationml/2006/ole">
            <mc:AlternateContent xmlns:mc="http://schemas.openxmlformats.org/markup-compatibility/2006">
              <mc:Choice xmlns:v="urn:schemas-microsoft-com:vml" Requires="v">
                <p:oleObj spid="_x0000_s46106" name="Equation" r:id="rId5" imgW="3340080" imgH="482400" progId="Equation.3">
                  <p:embed/>
                </p:oleObj>
              </mc:Choice>
              <mc:Fallback>
                <p:oleObj name="Equation" r:id="rId5" imgW="3340080" imgH="48240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5763" y="5943600"/>
                        <a:ext cx="6329362"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A0270A83-21B3-4BFE-AFF9-366501266B5D}"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 above equation shows linearity between </a:t>
            </a:r>
            <a:r>
              <a:rPr lang="en-US" dirty="0" err="1" smtClean="0">
                <a:latin typeface="Times New Roman" pitchFamily="18" charset="0"/>
                <a:cs typeface="Times New Roman" pitchFamily="18" charset="0"/>
              </a:rPr>
              <a:t>ln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t>
            </a:r>
            <a:r>
              <a:rPr lang="en-US" baseline="30000" dirty="0" err="1" smtClean="0">
                <a:latin typeface="Times New Roman" pitchFamily="18" charset="0"/>
                <a:cs typeface="Times New Roman" pitchFamily="18" charset="0"/>
              </a:rPr>
              <a:t>sat</a:t>
            </a:r>
            <a:r>
              <a:rPr lang="en-US" dirty="0" smtClean="0">
                <a:latin typeface="Times New Roman" pitchFamily="18" charset="0"/>
                <a:cs typeface="Times New Roman" pitchFamily="18" charset="0"/>
              </a:rPr>
              <a:t> and 1/T for a small change in T at low pressures. Actual observation is that the linearity holds from the triple state to the critical state. This can be seen by inserting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v=(</a:t>
            </a:r>
            <a:r>
              <a:rPr lang="en-US" dirty="0" err="1" smtClean="0">
                <a:latin typeface="Times New Roman" pitchFamily="18" charset="0"/>
                <a:cs typeface="Times New Roman" pitchFamily="18" charset="0"/>
              </a:rPr>
              <a:t>Z</a:t>
            </a:r>
            <a:r>
              <a:rPr lang="en-US" baseline="-25000" dirty="0" err="1" smtClean="0">
                <a:latin typeface="Times New Roman" pitchFamily="18" charset="0"/>
                <a:cs typeface="Times New Roman" pitchFamily="18" charset="0"/>
              </a:rPr>
              <a:t>g</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Z</a:t>
            </a:r>
            <a:r>
              <a:rPr lang="en-US" baseline="-25000" dirty="0" err="1" smtClean="0">
                <a:latin typeface="Times New Roman" pitchFamily="18" charset="0"/>
                <a:cs typeface="Times New Roman" pitchFamily="18" charset="0"/>
              </a:rPr>
              <a:t>f</a:t>
            </a:r>
            <a:r>
              <a:rPr lang="en-US" dirty="0" smtClean="0">
                <a:latin typeface="Times New Roman" pitchFamily="18" charset="0"/>
                <a:cs typeface="Times New Roman" pitchFamily="18" charset="0"/>
              </a:rPr>
              <a:t>)RT/P =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Z (RT/P) in the </a:t>
            </a:r>
            <a:r>
              <a:rPr lang="en-US" dirty="0" err="1" smtClean="0">
                <a:latin typeface="Times New Roman" pitchFamily="18" charset="0"/>
                <a:cs typeface="Times New Roman" pitchFamily="18" charset="0"/>
              </a:rPr>
              <a:t>Clapeyron</a:t>
            </a:r>
            <a:r>
              <a:rPr lang="en-US" dirty="0" smtClean="0">
                <a:latin typeface="Times New Roman" pitchFamily="18" charset="0"/>
                <a:cs typeface="Times New Roman" pitchFamily="18" charset="0"/>
              </a:rPr>
              <a:t> equation and gives the modified </a:t>
            </a:r>
            <a:r>
              <a:rPr lang="en-US" dirty="0" err="1" smtClean="0">
                <a:latin typeface="Times New Roman" pitchFamily="18" charset="0"/>
                <a:cs typeface="Times New Roman" pitchFamily="18" charset="0"/>
              </a:rPr>
              <a:t>Clapeyron</a:t>
            </a:r>
            <a:r>
              <a:rPr lang="en-US" dirty="0" smtClean="0">
                <a:latin typeface="Times New Roman" pitchFamily="18" charset="0"/>
                <a:cs typeface="Times New Roman" pitchFamily="18" charset="0"/>
              </a:rPr>
              <a:t> equation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ratio </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fg</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Z</a:t>
            </a:r>
            <a:r>
              <a:rPr lang="en-US" baseline="-25000" dirty="0" err="1" smtClean="0">
                <a:latin typeface="Times New Roman" pitchFamily="18" charset="0"/>
                <a:cs typeface="Times New Roman" pitchFamily="18" charset="0"/>
              </a:rPr>
              <a:t>fg</a:t>
            </a:r>
            <a:r>
              <a:rPr lang="en-US" dirty="0" smtClean="0">
                <a:latin typeface="Times New Roman" pitchFamily="18" charset="0"/>
                <a:cs typeface="Times New Roman" pitchFamily="18" charset="0"/>
              </a:rPr>
              <a:t> tends to remain constant with a minimum value at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 = 0.85. Using Watson’s </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fg</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(1-T</a:t>
            </a:r>
            <a:r>
              <a:rPr lang="en-US" baseline="-25000"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a:t>
            </a:r>
            <a:r>
              <a:rPr lang="en-US" baseline="30000" dirty="0" smtClean="0">
                <a:latin typeface="Times New Roman" pitchFamily="18" charset="0"/>
                <a:cs typeface="Times New Roman" pitchFamily="18" charset="0"/>
              </a:rPr>
              <a:t>0.38</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Liley’s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t>
            </a:r>
            <a:r>
              <a:rPr lang="en-US" baseline="-25000" dirty="0" err="1" smtClean="0">
                <a:latin typeface="Times New Roman" pitchFamily="18" charset="0"/>
                <a:cs typeface="Times New Roman" pitchFamily="18" charset="0"/>
              </a:rPr>
              <a:t>fg</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β</a:t>
            </a:r>
            <a:r>
              <a:rPr lang="en-US" dirty="0" smtClean="0">
                <a:latin typeface="Times New Roman" pitchFamily="18" charset="0"/>
                <a:cs typeface="Times New Roman" pitchFamily="18" charset="0"/>
              </a:rPr>
              <a:t> (1-T</a:t>
            </a:r>
            <a:r>
              <a:rPr lang="en-US" baseline="-25000"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a:t>
            </a:r>
            <a:r>
              <a:rPr lang="en-US" baseline="30000" dirty="0" smtClean="0">
                <a:latin typeface="Times New Roman" pitchFamily="18" charset="0"/>
                <a:cs typeface="Times New Roman" pitchFamily="18" charset="0"/>
              </a:rPr>
              <a:t>0.38</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609599" y="3505200"/>
          <a:ext cx="3645243" cy="1143000"/>
        </p:xfrm>
        <a:graphic>
          <a:graphicData uri="http://schemas.openxmlformats.org/presentationml/2006/ole">
            <mc:AlternateContent xmlns:mc="http://schemas.openxmlformats.org/markup-compatibility/2006">
              <mc:Choice xmlns:v="urn:schemas-microsoft-com:vml" Requires="v">
                <p:oleObj spid="_x0000_s75789" name="Equation" r:id="rId3" imgW="1498320" imgH="469800" progId="Equation.3">
                  <p:embed/>
                </p:oleObj>
              </mc:Choice>
              <mc:Fallback>
                <p:oleObj name="Equation" r:id="rId3" imgW="1498320" imgH="4698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599" y="3505200"/>
                        <a:ext cx="3645243"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A0270A83-21B3-4BFE-AFF9-366501266B5D}"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Results in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6.10.1  Vapor-Pressure Correlations</a:t>
            </a:r>
          </a:p>
          <a:p>
            <a:pPr>
              <a:buNone/>
            </a:pPr>
            <a:r>
              <a:rPr lang="en-US" dirty="0" smtClean="0">
                <a:latin typeface="Times New Roman" pitchFamily="18" charset="0"/>
                <a:cs typeface="Times New Roman" pitchFamily="18" charset="0"/>
              </a:rPr>
              <a:t>According to </a:t>
            </a:r>
            <a:r>
              <a:rPr lang="en-US" dirty="0" err="1" smtClean="0">
                <a:latin typeface="Times New Roman" pitchFamily="18" charset="0"/>
                <a:cs typeface="Times New Roman" pitchFamily="18" charset="0"/>
              </a:rPr>
              <a:t>Clausius-Clapeyron</a:t>
            </a:r>
            <a:r>
              <a:rPr lang="en-US" dirty="0" smtClean="0">
                <a:latin typeface="Times New Roman" pitchFamily="18" charset="0"/>
                <a:cs typeface="Times New Roman" pitchFamily="18" charset="0"/>
              </a:rPr>
              <a:t> equation vapor pressure can be fitted as</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Modification is made on the above equation by using the normal boiling point T</a:t>
            </a:r>
            <a:r>
              <a:rPr lang="en-US" baseline="-25000" dirty="0" smtClean="0">
                <a:latin typeface="Times New Roman" pitchFamily="18" charset="0"/>
                <a:cs typeface="Times New Roman" pitchFamily="18" charset="0"/>
              </a:rPr>
              <a:t>b</a:t>
            </a:r>
            <a:r>
              <a:rPr lang="en-US" dirty="0" smtClean="0">
                <a:latin typeface="Times New Roman" pitchFamily="18" charset="0"/>
                <a:cs typeface="Times New Roman" pitchFamily="18" charset="0"/>
              </a:rPr>
              <a:t> (at 1bar or 1 </a:t>
            </a:r>
            <a:r>
              <a:rPr lang="en-US" dirty="0" err="1" smtClean="0">
                <a:latin typeface="Times New Roman" pitchFamily="18" charset="0"/>
                <a:cs typeface="Times New Roman" pitchFamily="18" charset="0"/>
              </a:rPr>
              <a:t>atm</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and P</a:t>
            </a:r>
            <a:r>
              <a:rPr lang="en-US" baseline="-25000" dirty="0" smtClean="0">
                <a:latin typeface="Times New Roman" pitchFamily="18" charset="0"/>
                <a:cs typeface="Times New Roman" pitchFamily="18" charset="0"/>
              </a:rPr>
              <a:t>c</a:t>
            </a:r>
            <a:r>
              <a:rPr lang="en-US" dirty="0" smtClean="0">
                <a:latin typeface="Times New Roman" pitchFamily="18" charset="0"/>
                <a:cs typeface="Times New Roman" pitchFamily="18" charset="0"/>
              </a:rPr>
              <a:t> to determine the constants A and B</a:t>
            </a: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838200" y="609600"/>
          <a:ext cx="7272338" cy="1412875"/>
        </p:xfrm>
        <a:graphic>
          <a:graphicData uri="http://schemas.openxmlformats.org/presentationml/2006/ole">
            <mc:AlternateContent xmlns:mc="http://schemas.openxmlformats.org/markup-compatibility/2006">
              <mc:Choice xmlns:v="urn:schemas-microsoft-com:vml" Requires="v">
                <p:oleObj spid="_x0000_s74777" name="Equation" r:id="rId3" imgW="2222280" imgH="431640" progId="Equation.3">
                  <p:embed/>
                </p:oleObj>
              </mc:Choice>
              <mc:Fallback>
                <p:oleObj name="Equation" r:id="rId3" imgW="2222280" imgH="43164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609600"/>
                        <a:ext cx="7272338" cy="1412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685800" y="4038600"/>
          <a:ext cx="6934200" cy="990600"/>
        </p:xfrm>
        <a:graphic>
          <a:graphicData uri="http://schemas.openxmlformats.org/presentationml/2006/ole">
            <mc:AlternateContent xmlns:mc="http://schemas.openxmlformats.org/markup-compatibility/2006">
              <mc:Choice xmlns:v="urn:schemas-microsoft-com:vml" Requires="v">
                <p:oleObj spid="_x0000_s74778" name="Equation" r:id="rId5" imgW="2755800" imgH="393480" progId="Equation.3">
                  <p:embed/>
                </p:oleObj>
              </mc:Choice>
              <mc:Fallback>
                <p:oleObj name="Equation" r:id="rId5" imgW="2755800" imgH="39348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 y="4038600"/>
                        <a:ext cx="6934200"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A0270A83-21B3-4BFE-AFF9-366501266B5D}"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lgn="just">
              <a:buNone/>
            </a:pPr>
            <a:r>
              <a:rPr lang="en-US" dirty="0" smtClean="0">
                <a:latin typeface="Times New Roman" pitchFamily="18" charset="0"/>
                <a:cs typeface="Times New Roman" pitchFamily="18" charset="0"/>
              </a:rPr>
              <a:t>This will give B=</a:t>
            </a:r>
            <a:r>
              <a:rPr lang="en-US" dirty="0" err="1" smtClean="0">
                <a:latin typeface="Times New Roman" pitchFamily="18" charset="0"/>
                <a:cs typeface="Times New Roman" pitchFamily="18" charset="0"/>
              </a:rPr>
              <a:t>At</a:t>
            </a:r>
            <a:r>
              <a:rPr lang="en-US" baseline="-25000" dirty="0" err="1" smtClean="0">
                <a:latin typeface="Times New Roman" pitchFamily="18" charset="0"/>
                <a:cs typeface="Times New Roman" pitchFamily="18" charset="0"/>
              </a:rPr>
              <a:t>b</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giving</a:t>
            </a:r>
            <a:r>
              <a:rPr lang="en-US" baseline="-25000"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A=</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ln</a:t>
            </a:r>
            <a:r>
              <a:rPr lang="en-US" dirty="0" smtClean="0">
                <a:latin typeface="Times New Roman" pitchFamily="18" charset="0"/>
                <a:cs typeface="Times New Roman" pitchFamily="18" charset="0"/>
              </a:rPr>
              <a:t> P</a:t>
            </a:r>
            <a:r>
              <a:rPr lang="en-US" baseline="-25000" dirty="0" smtClean="0">
                <a:latin typeface="Times New Roman" pitchFamily="18" charset="0"/>
                <a:cs typeface="Times New Roman" pitchFamily="18" charset="0"/>
              </a:rPr>
              <a:t>c</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b</a:t>
            </a:r>
            <a:r>
              <a:rPr lang="en-US" dirty="0" smtClean="0">
                <a:latin typeface="Times New Roman" pitchFamily="18" charset="0"/>
                <a:cs typeface="Times New Roman" pitchFamily="18" charset="0"/>
              </a:rPr>
              <a:t>)  and the final equation becomes</a:t>
            </a:r>
          </a:p>
          <a:p>
            <a:pPr algn="just">
              <a:buNone/>
            </a:pPr>
            <a:endParaRPr lang="en-US"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(reasonably accurate over a fairly wide range of temperatures)</a:t>
            </a:r>
          </a:p>
          <a:p>
            <a:pPr algn="just">
              <a:buNone/>
            </a:pPr>
            <a:r>
              <a:rPr lang="en-US" dirty="0" smtClean="0">
                <a:latin typeface="Times New Roman" pitchFamily="18" charset="0"/>
                <a:cs typeface="Times New Roman" pitchFamily="18" charset="0"/>
              </a:rPr>
              <a:t>To improve the accuracy over a wider range of temperatures, the change in </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fg</a:t>
            </a:r>
            <a:r>
              <a:rPr lang="en-US" dirty="0" smtClean="0">
                <a:latin typeface="Times New Roman" pitchFamily="18" charset="0"/>
                <a:cs typeface="Times New Roman" pitchFamily="18" charset="0"/>
              </a:rPr>
              <a:t> must be incorporated.  A Typical empirical vapor pressure correlations in use is </a:t>
            </a:r>
          </a:p>
          <a:p>
            <a:pPr algn="just">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0" y="1295400"/>
          <a:ext cx="9212263" cy="1295400"/>
        </p:xfrm>
        <a:graphic>
          <a:graphicData uri="http://schemas.openxmlformats.org/presentationml/2006/ole">
            <mc:AlternateContent xmlns:mc="http://schemas.openxmlformats.org/markup-compatibility/2006">
              <mc:Choice xmlns:v="urn:schemas-microsoft-com:vml" Requires="v">
                <p:oleObj spid="_x0000_s73765" name="Equation" r:id="rId3" imgW="2717640" imgH="444240" progId="Equation.3">
                  <p:embed/>
                </p:oleObj>
              </mc:Choice>
              <mc:Fallback>
                <p:oleObj name="Equation" r:id="rId3" imgW="2717640" imgH="44424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295400"/>
                        <a:ext cx="9212263"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914400" y="5867400"/>
          <a:ext cx="5432323" cy="990600"/>
        </p:xfrm>
        <a:graphic>
          <a:graphicData uri="http://schemas.openxmlformats.org/presentationml/2006/ole">
            <mc:AlternateContent xmlns:mc="http://schemas.openxmlformats.org/markup-compatibility/2006">
              <mc:Choice xmlns:v="urn:schemas-microsoft-com:vml" Requires="v">
                <p:oleObj spid="_x0000_s73766" name="Equation" r:id="rId5" imgW="2158920" imgH="393480" progId="Equation.3">
                  <p:embed/>
                </p:oleObj>
              </mc:Choice>
              <mc:Fallback>
                <p:oleObj name="Equation" r:id="rId5" imgW="2158920" imgH="39348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4400" y="5867400"/>
                        <a:ext cx="5432323"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A0270A83-21B3-4BFE-AFF9-366501266B5D}" type="slidenum">
              <a:rPr lang="en-US" smtClean="0"/>
              <a:pPr/>
              <a:t>37</a:t>
            </a:fld>
            <a:endParaRPr lang="en-US"/>
          </a:p>
        </p:txBody>
      </p:sp>
      <p:graphicFrame>
        <p:nvGraphicFramePr>
          <p:cNvPr id="7" name="Object 6"/>
          <p:cNvGraphicFramePr>
            <a:graphicFrameLocks noChangeAspect="1"/>
          </p:cNvGraphicFramePr>
          <p:nvPr/>
        </p:nvGraphicFramePr>
        <p:xfrm>
          <a:off x="4876800" y="0"/>
          <a:ext cx="3429000" cy="685800"/>
        </p:xfrm>
        <a:graphic>
          <a:graphicData uri="http://schemas.openxmlformats.org/presentationml/2006/ole">
            <mc:AlternateContent xmlns:mc="http://schemas.openxmlformats.org/markup-compatibility/2006">
              <mc:Choice xmlns:v="urn:schemas-microsoft-com:vml" Requires="v">
                <p:oleObj spid="_x0000_s73767" name="Equation" r:id="rId7" imgW="1143000" imgH="228600" progId="Equation.3">
                  <p:embed/>
                </p:oleObj>
              </mc:Choice>
              <mc:Fallback>
                <p:oleObj name="Equation" r:id="rId7" imgW="1143000" imgH="228600" progId="Equation.3">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76800" y="0"/>
                        <a:ext cx="34290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If a two parameter corresponding state is used on the </a:t>
            </a:r>
            <a:r>
              <a:rPr lang="en-US" dirty="0" err="1" smtClean="0">
                <a:latin typeface="Times New Roman" pitchFamily="18" charset="0"/>
                <a:cs typeface="Times New Roman" pitchFamily="18" charset="0"/>
              </a:rPr>
              <a:t>Clausius-Clapeyron</a:t>
            </a:r>
            <a:r>
              <a:rPr lang="en-US" dirty="0" smtClean="0">
                <a:latin typeface="Times New Roman" pitchFamily="18" charset="0"/>
                <a:cs typeface="Times New Roman" pitchFamily="18" charset="0"/>
              </a:rPr>
              <a:t> equation (</a:t>
            </a:r>
            <a:r>
              <a:rPr lang="en-US" dirty="0" err="1" smtClean="0">
                <a:latin typeface="Times New Roman" pitchFamily="18" charset="0"/>
                <a:cs typeface="Times New Roman" pitchFamily="18" charset="0"/>
              </a:rPr>
              <a:t>ln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t>
            </a:r>
            <a:r>
              <a:rPr lang="en-US" baseline="30000" dirty="0" err="1" smtClean="0">
                <a:latin typeface="Times New Roman" pitchFamily="18" charset="0"/>
                <a:cs typeface="Times New Roman" pitchFamily="18" charset="0"/>
              </a:rPr>
              <a:t>sat</a:t>
            </a:r>
            <a:r>
              <a:rPr lang="en-US" dirty="0" smtClean="0">
                <a:latin typeface="Times New Roman" pitchFamily="18" charset="0"/>
                <a:cs typeface="Times New Roman" pitchFamily="18" charset="0"/>
              </a:rPr>
              <a:t> = A-B/T)</a:t>
            </a:r>
          </a:p>
          <a:p>
            <a:pPr>
              <a:buNone/>
            </a:pPr>
            <a:r>
              <a:rPr lang="en-US" dirty="0" smtClean="0">
                <a:latin typeface="Times New Roman" pitchFamily="18" charset="0"/>
                <a:cs typeface="Times New Roman" pitchFamily="18" charset="0"/>
              </a:rPr>
              <a:t>It can easily be converted to</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This gives a single straight line approximating the slope for all substances which is approximately true for simple fluids (</a:t>
            </a:r>
            <a:r>
              <a:rPr lang="el-GR" dirty="0" smtClean="0">
                <a:latin typeface="Times New Roman" pitchFamily="18" charset="0"/>
                <a:cs typeface="Times New Roman" pitchFamily="18" charset="0"/>
              </a:rPr>
              <a:t>ω</a:t>
            </a:r>
            <a:r>
              <a:rPr lang="en-US" dirty="0" smtClean="0">
                <a:latin typeface="Times New Roman" pitchFamily="18" charset="0"/>
                <a:cs typeface="Times New Roman" pitchFamily="18" charset="0"/>
              </a:rPr>
              <a:t>&lt;0.05) as shown in </a:t>
            </a:r>
            <a:r>
              <a:rPr lang="en-US" b="1" dirty="0" smtClean="0">
                <a:latin typeface="Times New Roman" pitchFamily="18" charset="0"/>
                <a:cs typeface="Times New Roman" pitchFamily="18" charset="0"/>
                <a:hlinkClick r:id="rId3" action="ppaction://hlinkpres?slideindex=1&amp;slidetitle="/>
              </a:rPr>
              <a:t>fig-chp6\fig6.5.pptx</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A second parameter is used to include the normal fluids in the form of </a:t>
            </a:r>
            <a:r>
              <a:rPr lang="en-US" dirty="0" err="1" smtClean="0">
                <a:latin typeface="Times New Roman" pitchFamily="18" charset="0"/>
                <a:cs typeface="Times New Roman" pitchFamily="18" charset="0"/>
              </a:rPr>
              <a:t>P</a:t>
            </a:r>
            <a:r>
              <a:rPr lang="en-US" baseline="30000" dirty="0" err="1" smtClean="0">
                <a:latin typeface="Times New Roman" pitchFamily="18" charset="0"/>
                <a:cs typeface="Times New Roman" pitchFamily="18" charset="0"/>
              </a:rPr>
              <a:t>sat</a:t>
            </a:r>
            <a:r>
              <a:rPr lang="en-US" dirty="0" smtClean="0">
                <a:latin typeface="Times New Roman" pitchFamily="18" charset="0"/>
                <a:cs typeface="Times New Roman" pitchFamily="18" charset="0"/>
              </a:rPr>
              <a:t>=f(</a:t>
            </a:r>
            <a:r>
              <a:rPr lang="en-US" dirty="0" err="1" smtClean="0">
                <a:latin typeface="Times New Roman" pitchFamily="18" charset="0"/>
                <a:cs typeface="Times New Roman" pitchFamily="18" charset="0"/>
              </a:rPr>
              <a:t>T</a:t>
            </a:r>
            <a:r>
              <a:rPr lang="en-US" baseline="30000" dirty="0" err="1" smtClean="0">
                <a:latin typeface="Times New Roman" pitchFamily="18" charset="0"/>
                <a:cs typeface="Times New Roman" pitchFamily="18" charset="0"/>
              </a:rPr>
              <a:t>sat</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ω</a:t>
            </a:r>
            <a:r>
              <a:rPr lang="en-US" dirty="0" smtClean="0">
                <a:latin typeface="Times New Roman" pitchFamily="18" charset="0"/>
                <a:cs typeface="Times New Roman" pitchFamily="18" charset="0"/>
              </a:rPr>
              <a:t>)</a:t>
            </a:r>
          </a:p>
          <a:p>
            <a:pPr>
              <a:buNone/>
            </a:pPr>
            <a:r>
              <a:rPr lang="en-US" dirty="0" err="1" smtClean="0">
                <a:latin typeface="Times New Roman" pitchFamily="18" charset="0"/>
                <a:cs typeface="Times New Roman" pitchFamily="18" charset="0"/>
              </a:rPr>
              <a:t>Pitzer’s</a:t>
            </a:r>
            <a:r>
              <a:rPr lang="en-US" dirty="0" smtClean="0">
                <a:latin typeface="Times New Roman" pitchFamily="18" charset="0"/>
                <a:cs typeface="Times New Roman" pitchFamily="18" charset="0"/>
              </a:rPr>
              <a:t> proposal</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04799" y="1676400"/>
          <a:ext cx="4486275" cy="1143000"/>
        </p:xfrm>
        <a:graphic>
          <a:graphicData uri="http://schemas.openxmlformats.org/presentationml/2006/ole">
            <mc:AlternateContent xmlns:mc="http://schemas.openxmlformats.org/markup-compatibility/2006">
              <mc:Choice xmlns:v="urn:schemas-microsoft-com:vml" Requires="v">
                <p:oleObj spid="_x0000_s72729" name="Equation" r:id="rId4" imgW="1993680" imgH="507960" progId="Equation.3">
                  <p:embed/>
                </p:oleObj>
              </mc:Choice>
              <mc:Fallback>
                <p:oleObj name="Equation" r:id="rId4" imgW="1993680" imgH="507960" progId="Equation.3">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799" y="1676400"/>
                        <a:ext cx="4486275"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017838" y="5761038"/>
          <a:ext cx="5273675" cy="1128712"/>
        </p:xfrm>
        <a:graphic>
          <a:graphicData uri="http://schemas.openxmlformats.org/presentationml/2006/ole">
            <mc:AlternateContent xmlns:mc="http://schemas.openxmlformats.org/markup-compatibility/2006">
              <mc:Choice xmlns:v="urn:schemas-microsoft-com:vml" Requires="v">
                <p:oleObj spid="_x0000_s72730" name="Equation" r:id="rId6" imgW="2197080" imgH="469800" progId="Equation.3">
                  <p:embed/>
                </p:oleObj>
              </mc:Choice>
              <mc:Fallback>
                <p:oleObj name="Equation" r:id="rId6" imgW="2197080" imgH="469800" progId="Equation.3">
                  <p:embed/>
                  <p:pic>
                    <p:nvPicPr>
                      <p:cNvPr id="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17838" y="5761038"/>
                        <a:ext cx="5273675" cy="1128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A0270A83-21B3-4BFE-AFF9-366501266B5D}"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 values for the right hand expressions are given in A-30</a:t>
            </a:r>
          </a:p>
          <a:p>
            <a:pPr>
              <a:buNone/>
            </a:pPr>
            <a:r>
              <a:rPr lang="en-US" dirty="0" smtClean="0">
                <a:latin typeface="Times New Roman" pitchFamily="18" charset="0"/>
                <a:cs typeface="Times New Roman" pitchFamily="18" charset="0"/>
              </a:rPr>
              <a:t>Other proposals of the form  </a:t>
            </a:r>
            <a:r>
              <a:rPr lang="en-US" dirty="0" err="1" smtClean="0">
                <a:latin typeface="Times New Roman" pitchFamily="18" charset="0"/>
                <a:cs typeface="Times New Roman" pitchFamily="18" charset="0"/>
              </a:rPr>
              <a:t>ln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t>
            </a:r>
            <a:r>
              <a:rPr lang="en-US" baseline="-25000" dirty="0" err="1" smtClean="0">
                <a:latin typeface="Times New Roman" pitchFamily="18" charset="0"/>
                <a:cs typeface="Times New Roman" pitchFamily="18" charset="0"/>
              </a:rPr>
              <a:t>r</a:t>
            </a:r>
            <a:r>
              <a:rPr lang="en-US" baseline="30000" dirty="0" err="1" smtClean="0">
                <a:latin typeface="Times New Roman" pitchFamily="18" charset="0"/>
                <a:cs typeface="Times New Roman" pitchFamily="18" charset="0"/>
              </a:rPr>
              <a:t>sat</a:t>
            </a:r>
            <a:r>
              <a:rPr lang="en-US" dirty="0" smtClean="0">
                <a:latin typeface="Times New Roman" pitchFamily="18" charset="0"/>
                <a:cs typeface="Times New Roman" pitchFamily="18" charset="0"/>
              </a:rPr>
              <a:t>=f</a:t>
            </a:r>
            <a:r>
              <a:rPr lang="en-US" baseline="30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ω</a:t>
            </a:r>
            <a:r>
              <a:rPr lang="en-US" dirty="0" smtClean="0">
                <a:latin typeface="Times New Roman" pitchFamily="18" charset="0"/>
                <a:cs typeface="Times New Roman" pitchFamily="18" charset="0"/>
              </a:rPr>
              <a:t>f</a:t>
            </a:r>
            <a:r>
              <a:rPr lang="en-US" baseline="30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due to Lee-Kessler</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ω=</a:t>
            </a:r>
            <a:r>
              <a:rPr lang="el-GR"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β</a:t>
            </a:r>
            <a:r>
              <a:rPr lang="en-US" dirty="0" smtClean="0">
                <a:latin typeface="Times New Roman" pitchFamily="18" charset="0"/>
                <a:cs typeface="Times New Roman" pitchFamily="18" charset="0"/>
              </a:rPr>
              <a:t>  (recommended)  where</a:t>
            </a:r>
          </a:p>
          <a:p>
            <a:pPr>
              <a:buNone/>
            </a:pPr>
            <a:r>
              <a:rPr lang="el-GR"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ln</a:t>
            </a:r>
            <a:r>
              <a:rPr lang="en-US" dirty="0" smtClean="0">
                <a:latin typeface="Times New Roman" pitchFamily="18" charset="0"/>
                <a:cs typeface="Times New Roman" pitchFamily="18" charset="0"/>
              </a:rPr>
              <a:t> P</a:t>
            </a:r>
            <a:r>
              <a:rPr lang="en-US" baseline="-25000" dirty="0" smtClean="0">
                <a:latin typeface="Times New Roman" pitchFamily="18" charset="0"/>
                <a:cs typeface="Times New Roman" pitchFamily="18" charset="0"/>
              </a:rPr>
              <a:t>c</a:t>
            </a:r>
            <a:r>
              <a:rPr lang="en-US" dirty="0" smtClean="0">
                <a:latin typeface="Times New Roman" pitchFamily="18" charset="0"/>
                <a:cs typeface="Times New Roman" pitchFamily="18" charset="0"/>
              </a:rPr>
              <a:t>-5.92714+6.09648</a:t>
            </a:r>
            <a:r>
              <a:rPr lang="el-GR" dirty="0" smtClean="0">
                <a:latin typeface="Times New Roman" pitchFamily="18" charset="0"/>
                <a:cs typeface="Times New Roman" pitchFamily="18" charset="0"/>
              </a:rPr>
              <a:t>Θ</a:t>
            </a:r>
            <a:r>
              <a:rPr lang="en-US" baseline="30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+1.28862 </a:t>
            </a:r>
            <a:r>
              <a:rPr lang="en-US" dirty="0" err="1" smtClean="0">
                <a:latin typeface="Times New Roman" pitchFamily="18" charset="0"/>
                <a:cs typeface="Times New Roman" pitchFamily="18" charset="0"/>
              </a:rPr>
              <a:t>ln</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Θ</a:t>
            </a:r>
            <a:r>
              <a:rPr lang="en-US" dirty="0" smtClean="0">
                <a:latin typeface="Times New Roman" pitchFamily="18" charset="0"/>
                <a:cs typeface="Times New Roman" pitchFamily="18" charset="0"/>
              </a:rPr>
              <a:t> 		-0.169347</a:t>
            </a:r>
            <a:r>
              <a:rPr lang="el-GR" dirty="0" smtClean="0">
                <a:latin typeface="Times New Roman" pitchFamily="18" charset="0"/>
                <a:cs typeface="Times New Roman" pitchFamily="18" charset="0"/>
              </a:rPr>
              <a:t>Θ</a:t>
            </a:r>
            <a:r>
              <a:rPr lang="en-US" baseline="30000" dirty="0" smtClean="0">
                <a:latin typeface="Times New Roman" pitchFamily="18" charset="0"/>
                <a:cs typeface="Times New Roman" pitchFamily="18" charset="0"/>
              </a:rPr>
              <a:t>6</a:t>
            </a:r>
            <a:r>
              <a:rPr lang="en-US" dirty="0" smtClean="0">
                <a:latin typeface="Times New Roman" pitchFamily="18" charset="0"/>
                <a:cs typeface="Times New Roman" pitchFamily="18" charset="0"/>
              </a:rPr>
              <a:t>    </a:t>
            </a:r>
          </a:p>
          <a:p>
            <a:pPr>
              <a:buNone/>
            </a:pPr>
            <a:r>
              <a:rPr lang="el-GR" dirty="0" smtClean="0">
                <a:latin typeface="Times New Roman" pitchFamily="18" charset="0"/>
                <a:cs typeface="Times New Roman" pitchFamily="18" charset="0"/>
              </a:rPr>
              <a:t>β</a:t>
            </a:r>
            <a:r>
              <a:rPr lang="en-US" dirty="0" smtClean="0">
                <a:latin typeface="Times New Roman" pitchFamily="18" charset="0"/>
                <a:cs typeface="Times New Roman" pitchFamily="18" charset="0"/>
              </a:rPr>
              <a:t>=15.2518-15.6875</a:t>
            </a:r>
            <a:r>
              <a:rPr lang="el-GR" dirty="0" smtClean="0">
                <a:latin typeface="Times New Roman" pitchFamily="18" charset="0"/>
                <a:cs typeface="Times New Roman" pitchFamily="18" charset="0"/>
              </a:rPr>
              <a:t>Θ</a:t>
            </a:r>
            <a:r>
              <a:rPr lang="en-US" baseline="30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-13.4721 </a:t>
            </a:r>
            <a:r>
              <a:rPr lang="en-US" dirty="0" err="1" smtClean="0">
                <a:latin typeface="Times New Roman" pitchFamily="18" charset="0"/>
                <a:cs typeface="Times New Roman" pitchFamily="18" charset="0"/>
              </a:rPr>
              <a:t>ln</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Θ</a:t>
            </a:r>
            <a:r>
              <a:rPr lang="en-US" dirty="0" smtClean="0">
                <a:latin typeface="Times New Roman" pitchFamily="18" charset="0"/>
                <a:cs typeface="Times New Roman" pitchFamily="18" charset="0"/>
              </a:rPr>
              <a:t>+0.43577</a:t>
            </a:r>
            <a:r>
              <a:rPr lang="el-GR" dirty="0" smtClean="0">
                <a:latin typeface="Times New Roman" pitchFamily="18" charset="0"/>
                <a:cs typeface="Times New Roman" pitchFamily="18" charset="0"/>
              </a:rPr>
              <a:t>Θ</a:t>
            </a:r>
            <a:r>
              <a:rPr lang="en-US" baseline="30000" dirty="0" smtClean="0">
                <a:latin typeface="Times New Roman" pitchFamily="18" charset="0"/>
                <a:cs typeface="Times New Roman" pitchFamily="18" charset="0"/>
              </a:rPr>
              <a:t>6</a:t>
            </a:r>
          </a:p>
          <a:p>
            <a:pPr>
              <a:buNone/>
            </a:pP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Θ</a:t>
            </a:r>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b</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  P</a:t>
            </a:r>
            <a:r>
              <a:rPr lang="en-US" baseline="-25000" dirty="0" smtClean="0">
                <a:latin typeface="Times New Roman" pitchFamily="18" charset="0"/>
                <a:cs typeface="Times New Roman" pitchFamily="18" charset="0"/>
              </a:rPr>
              <a:t>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atm</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04800" y="2057400"/>
          <a:ext cx="7540625" cy="1905000"/>
        </p:xfrm>
        <a:graphic>
          <a:graphicData uri="http://schemas.openxmlformats.org/presentationml/2006/ole">
            <mc:AlternateContent xmlns:mc="http://schemas.openxmlformats.org/markup-compatibility/2006">
              <mc:Choice xmlns:v="urn:schemas-microsoft-com:vml" Requires="v">
                <p:oleObj spid="_x0000_s71693" name="Equation" r:id="rId3" imgW="3619440" imgH="914400" progId="Equation.3">
                  <p:embed/>
                </p:oleObj>
              </mc:Choice>
              <mc:Fallback>
                <p:oleObj name="Equation" r:id="rId3" imgW="3619440" imgH="9144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057400"/>
                        <a:ext cx="7540625" cy="1905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A0270A83-21B3-4BFE-AFF9-366501266B5D}"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Differentiation gives</a:t>
            </a:r>
          </a:p>
          <a:p>
            <a:pPr>
              <a:buNone/>
            </a:pPr>
            <a:r>
              <a:rPr lang="en-US" dirty="0" smtClean="0">
                <a:latin typeface="Times New Roman" pitchFamily="18" charset="0"/>
                <a:cs typeface="Times New Roman" pitchFamily="18" charset="0"/>
              </a:rPr>
              <a:t>dh=</a:t>
            </a:r>
            <a:r>
              <a:rPr lang="en-US" dirty="0" err="1" smtClean="0">
                <a:latin typeface="Times New Roman" pitchFamily="18" charset="0"/>
                <a:cs typeface="Times New Roman" pitchFamily="18" charset="0"/>
              </a:rPr>
              <a:t>du+Pdv+vdp</a:t>
            </a:r>
            <a:r>
              <a:rPr lang="en-US" dirty="0" smtClean="0">
                <a:latin typeface="Times New Roman" pitchFamily="18" charset="0"/>
                <a:cs typeface="Times New Roman" pitchFamily="18" charset="0"/>
              </a:rPr>
              <a:t>  or  du +</a:t>
            </a:r>
            <a:r>
              <a:rPr lang="en-US" dirty="0" err="1" smtClean="0">
                <a:latin typeface="Times New Roman" pitchFamily="18" charset="0"/>
                <a:cs typeface="Times New Roman" pitchFamily="18" charset="0"/>
              </a:rPr>
              <a:t>Pdv</a:t>
            </a:r>
            <a:r>
              <a:rPr lang="en-US" dirty="0" smtClean="0">
                <a:latin typeface="Times New Roman" pitchFamily="18" charset="0"/>
                <a:cs typeface="Times New Roman" pitchFamily="18" charset="0"/>
              </a:rPr>
              <a:t>=dh-</a:t>
            </a:r>
            <a:r>
              <a:rPr lang="en-US" dirty="0" err="1" smtClean="0">
                <a:latin typeface="Times New Roman" pitchFamily="18" charset="0"/>
                <a:cs typeface="Times New Roman" pitchFamily="18" charset="0"/>
              </a:rPr>
              <a:t>vdP</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Substitution in the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Tds</a:t>
            </a:r>
            <a:r>
              <a:rPr lang="en-US" dirty="0" smtClean="0">
                <a:latin typeface="Times New Roman" pitchFamily="18" charset="0"/>
                <a:cs typeface="Times New Roman" pitchFamily="18" charset="0"/>
              </a:rPr>
              <a:t> equation gives the </a:t>
            </a:r>
            <a:r>
              <a:rPr lang="en-US" b="1" i="1" dirty="0" smtClean="0">
                <a:latin typeface="Times New Roman" pitchFamily="18" charset="0"/>
                <a:cs typeface="Times New Roman" pitchFamily="18" charset="0"/>
              </a:rPr>
              <a:t>2</a:t>
            </a:r>
            <a:r>
              <a:rPr lang="en-US" b="1" i="1" baseline="30000" dirty="0" smtClean="0">
                <a:latin typeface="Times New Roman" pitchFamily="18" charset="0"/>
                <a:cs typeface="Times New Roman" pitchFamily="18" charset="0"/>
              </a:rPr>
              <a:t>nd</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Tds</a:t>
            </a:r>
            <a:r>
              <a:rPr lang="en-US" b="1" i="1" dirty="0" smtClean="0">
                <a:latin typeface="Times New Roman" pitchFamily="18" charset="0"/>
                <a:cs typeface="Times New Roman" pitchFamily="18" charset="0"/>
              </a:rPr>
              <a:t> equation</a:t>
            </a:r>
            <a:r>
              <a:rPr lang="en-US" dirty="0" smtClean="0">
                <a:latin typeface="Times New Roman" pitchFamily="18" charset="0"/>
                <a:cs typeface="Times New Roman" pitchFamily="18" charset="0"/>
              </a:rPr>
              <a:t> :</a:t>
            </a:r>
          </a:p>
          <a:p>
            <a:pPr>
              <a:buNone/>
            </a:pPr>
            <a:r>
              <a:rPr lang="en-US" dirty="0" err="1" smtClean="0">
                <a:latin typeface="Times New Roman" pitchFamily="18" charset="0"/>
                <a:cs typeface="Times New Roman" pitchFamily="18" charset="0"/>
              </a:rPr>
              <a:t>Tds</a:t>
            </a:r>
            <a:r>
              <a:rPr lang="en-US" dirty="0" smtClean="0">
                <a:latin typeface="Times New Roman" pitchFamily="18" charset="0"/>
                <a:cs typeface="Times New Roman" pitchFamily="18" charset="0"/>
              </a:rPr>
              <a:t>=dh-</a:t>
            </a:r>
            <a:r>
              <a:rPr lang="en-US" dirty="0" err="1" smtClean="0">
                <a:latin typeface="Times New Roman" pitchFamily="18" charset="0"/>
                <a:cs typeface="Times New Roman" pitchFamily="18" charset="0"/>
              </a:rPr>
              <a:t>vdP</a:t>
            </a:r>
            <a:r>
              <a:rPr lang="en-US" dirty="0" smtClean="0">
                <a:latin typeface="Times New Roman" pitchFamily="18" charset="0"/>
                <a:cs typeface="Times New Roman" pitchFamily="18" charset="0"/>
              </a:rPr>
              <a:t>     also   </a:t>
            </a:r>
            <a:r>
              <a:rPr lang="en-US" b="1" dirty="0" smtClean="0">
                <a:latin typeface="Times New Roman" pitchFamily="18" charset="0"/>
                <a:cs typeface="Times New Roman" pitchFamily="18" charset="0"/>
              </a:rPr>
              <a:t>dh=</a:t>
            </a:r>
            <a:r>
              <a:rPr lang="en-US" b="1" dirty="0" err="1" smtClean="0">
                <a:latin typeface="Times New Roman" pitchFamily="18" charset="0"/>
                <a:cs typeface="Times New Roman" pitchFamily="18" charset="0"/>
              </a:rPr>
              <a:t>Tds+vdP</a:t>
            </a:r>
            <a:r>
              <a:rPr lang="en-US" b="1" dirty="0" smtClean="0">
                <a:latin typeface="Times New Roman" pitchFamily="18" charset="0"/>
                <a:cs typeface="Times New Roman" pitchFamily="18" charset="0"/>
              </a:rPr>
              <a:t>      h=h(</a:t>
            </a:r>
            <a:r>
              <a:rPr lang="en-US" b="1" dirty="0" err="1" smtClean="0">
                <a:latin typeface="Times New Roman" pitchFamily="18" charset="0"/>
                <a:cs typeface="Times New Roman" pitchFamily="18" charset="0"/>
              </a:rPr>
              <a:t>s,P</a:t>
            </a:r>
            <a:r>
              <a:rPr lang="en-US" b="1" dirty="0" smtClean="0">
                <a:latin typeface="Times New Roman" pitchFamily="18" charset="0"/>
                <a:cs typeface="Times New Roman" pitchFamily="18" charset="0"/>
              </a:rPr>
              <a:t>)</a:t>
            </a:r>
          </a:p>
          <a:p>
            <a:pPr>
              <a:buNone/>
            </a:pPr>
            <a:r>
              <a:rPr lang="en-US" b="1" dirty="0" smtClean="0">
                <a:latin typeface="Times New Roman" pitchFamily="18" charset="0"/>
                <a:cs typeface="Times New Roman" pitchFamily="18" charset="0"/>
              </a:rPr>
              <a:t>Helmholtz function:   a=u-Ts</a:t>
            </a:r>
            <a:r>
              <a:rPr lang="en-US" dirty="0" smtClean="0">
                <a:latin typeface="Times New Roman" pitchFamily="18" charset="0"/>
                <a:cs typeface="Times New Roman" pitchFamily="18" charset="0"/>
              </a:rPr>
              <a:t>    Differentiation gives</a:t>
            </a:r>
          </a:p>
          <a:p>
            <a:pPr>
              <a:buNone/>
            </a:pPr>
            <a:r>
              <a:rPr lang="en-US" dirty="0" err="1" smtClean="0">
                <a:latin typeface="Times New Roman" pitchFamily="18" charset="0"/>
                <a:cs typeface="Times New Roman" pitchFamily="18" charset="0"/>
              </a:rPr>
              <a:t>da</a:t>
            </a:r>
            <a:r>
              <a:rPr lang="en-US" dirty="0" smtClean="0">
                <a:latin typeface="Times New Roman" pitchFamily="18" charset="0"/>
                <a:cs typeface="Times New Roman" pitchFamily="18" charset="0"/>
              </a:rPr>
              <a:t>=du-</a:t>
            </a:r>
            <a:r>
              <a:rPr lang="en-US" dirty="0" err="1" smtClean="0">
                <a:latin typeface="Times New Roman" pitchFamily="18" charset="0"/>
                <a:cs typeface="Times New Roman" pitchFamily="18" charset="0"/>
              </a:rPr>
              <a:t>Tds</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sdT</a:t>
            </a:r>
            <a:r>
              <a:rPr lang="en-US" dirty="0" smtClean="0">
                <a:latin typeface="Times New Roman" pitchFamily="18" charset="0"/>
                <a:cs typeface="Times New Roman" pitchFamily="18" charset="0"/>
              </a:rPr>
              <a:t>   Using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Tds</a:t>
            </a:r>
            <a:r>
              <a:rPr lang="en-US" dirty="0" smtClean="0">
                <a:latin typeface="Times New Roman" pitchFamily="18" charset="0"/>
                <a:cs typeface="Times New Roman" pitchFamily="18" charset="0"/>
              </a:rPr>
              <a:t> equation gives</a:t>
            </a:r>
          </a:p>
          <a:p>
            <a:pPr>
              <a:buNone/>
            </a:pPr>
            <a:r>
              <a:rPr lang="en-US" b="1" dirty="0" err="1" smtClean="0">
                <a:latin typeface="Times New Roman" pitchFamily="18" charset="0"/>
                <a:cs typeface="Times New Roman" pitchFamily="18" charset="0"/>
              </a:rPr>
              <a:t>da</a:t>
            </a:r>
            <a:r>
              <a:rPr lang="en-US" b="1" dirty="0" smtClean="0">
                <a:latin typeface="Times New Roman" pitchFamily="18" charset="0"/>
                <a:cs typeface="Times New Roman" pitchFamily="18" charset="0"/>
              </a:rPr>
              <a:t>=-</a:t>
            </a:r>
            <a:r>
              <a:rPr lang="en-US" b="1" dirty="0" err="1" smtClean="0">
                <a:latin typeface="Times New Roman" pitchFamily="18" charset="0"/>
                <a:cs typeface="Times New Roman" pitchFamily="18" charset="0"/>
              </a:rPr>
              <a:t>Pdv-sdT</a:t>
            </a:r>
            <a:r>
              <a:rPr lang="en-US" b="1" dirty="0" smtClean="0">
                <a:latin typeface="Times New Roman" pitchFamily="18" charset="0"/>
                <a:cs typeface="Times New Roman" pitchFamily="18" charset="0"/>
              </a:rPr>
              <a:t>       a=a(</a:t>
            </a:r>
            <a:r>
              <a:rPr lang="en-US" b="1" dirty="0" err="1" smtClean="0">
                <a:latin typeface="Times New Roman" pitchFamily="18" charset="0"/>
                <a:cs typeface="Times New Roman" pitchFamily="18" charset="0"/>
              </a:rPr>
              <a:t>T,v</a:t>
            </a:r>
            <a:r>
              <a:rPr lang="en-US" b="1" dirty="0" smtClean="0">
                <a:latin typeface="Times New Roman" pitchFamily="18" charset="0"/>
                <a:cs typeface="Times New Roman" pitchFamily="18" charset="0"/>
              </a:rPr>
              <a:t>)</a:t>
            </a:r>
          </a:p>
          <a:p>
            <a:pPr>
              <a:buNone/>
            </a:pPr>
            <a:r>
              <a:rPr lang="en-US" b="1" dirty="0" smtClean="0">
                <a:latin typeface="Times New Roman" pitchFamily="18" charset="0"/>
                <a:cs typeface="Times New Roman" pitchFamily="18" charset="0"/>
              </a:rPr>
              <a:t>Gibbs function:  g=h-Ts</a:t>
            </a:r>
            <a:r>
              <a:rPr lang="en-US" dirty="0" smtClean="0">
                <a:latin typeface="Times New Roman" pitchFamily="18" charset="0"/>
                <a:cs typeface="Times New Roman" pitchFamily="18" charset="0"/>
              </a:rPr>
              <a:t>    Differentiation gives</a:t>
            </a:r>
          </a:p>
          <a:p>
            <a:pPr>
              <a:buNone/>
            </a:pPr>
            <a:r>
              <a:rPr lang="en-US" dirty="0" smtClean="0">
                <a:latin typeface="Times New Roman" pitchFamily="18" charset="0"/>
                <a:cs typeface="Times New Roman" pitchFamily="18" charset="0"/>
              </a:rPr>
              <a:t>dg=dh-</a:t>
            </a:r>
            <a:r>
              <a:rPr lang="en-US" dirty="0" err="1" smtClean="0">
                <a:latin typeface="Times New Roman" pitchFamily="18" charset="0"/>
                <a:cs typeface="Times New Roman" pitchFamily="18" charset="0"/>
              </a:rPr>
              <a:t>Tds</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sdT</a:t>
            </a:r>
            <a:r>
              <a:rPr lang="en-US" dirty="0" smtClean="0">
                <a:latin typeface="Times New Roman" pitchFamily="18" charset="0"/>
                <a:cs typeface="Times New Roman" pitchFamily="18" charset="0"/>
              </a:rPr>
              <a:t>     Using the 2</a:t>
            </a:r>
            <a:r>
              <a:rPr lang="en-US" baseline="30000" dirty="0" smtClean="0">
                <a:latin typeface="Times New Roman" pitchFamily="18" charset="0"/>
                <a:cs typeface="Times New Roman" pitchFamily="18" charset="0"/>
              </a:rPr>
              <a:t>nd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Tds</a:t>
            </a:r>
            <a:r>
              <a:rPr lang="en-US" dirty="0" smtClean="0">
                <a:latin typeface="Times New Roman" pitchFamily="18" charset="0"/>
                <a:cs typeface="Times New Roman" pitchFamily="18" charset="0"/>
              </a:rPr>
              <a:t> equation gives</a:t>
            </a:r>
          </a:p>
          <a:p>
            <a:pPr>
              <a:buNone/>
            </a:pPr>
            <a:r>
              <a:rPr lang="en-US" b="1" dirty="0" smtClean="0">
                <a:latin typeface="Times New Roman" pitchFamily="18" charset="0"/>
                <a:cs typeface="Times New Roman" pitchFamily="18" charset="0"/>
              </a:rPr>
              <a:t>dg=</a:t>
            </a:r>
            <a:r>
              <a:rPr lang="en-US" b="1" dirty="0" err="1" smtClean="0">
                <a:latin typeface="Times New Roman" pitchFamily="18" charset="0"/>
                <a:cs typeface="Times New Roman" pitchFamily="18" charset="0"/>
              </a:rPr>
              <a:t>vdP-sdT</a:t>
            </a:r>
            <a:r>
              <a:rPr lang="en-US" b="1" dirty="0" smtClean="0">
                <a:latin typeface="Times New Roman" pitchFamily="18" charset="0"/>
                <a:cs typeface="Times New Roman" pitchFamily="18" charset="0"/>
              </a:rPr>
              <a:t>      g=g(T,P)</a:t>
            </a:r>
            <a:endParaRPr lang="en-US"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A0270A83-21B3-4BFE-AFF9-366501266B5D}"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Satisfies definition of </a:t>
            </a:r>
            <a:r>
              <a:rPr lang="el-GR" dirty="0" smtClean="0">
                <a:latin typeface="Times New Roman" pitchFamily="18" charset="0"/>
                <a:cs typeface="Times New Roman" pitchFamily="18" charset="0"/>
              </a:rPr>
              <a:t>ω</a:t>
            </a:r>
            <a:r>
              <a:rPr lang="en-US" dirty="0" smtClean="0">
                <a:latin typeface="Times New Roman" pitchFamily="18" charset="0"/>
                <a:cs typeface="Times New Roman" pitchFamily="18" charset="0"/>
              </a:rPr>
              <a:t>; curve passes through the critical state; curvature  of the saturation line is zero at the critical state.</a:t>
            </a:r>
          </a:p>
          <a:p>
            <a:pPr>
              <a:buNone/>
            </a:pPr>
            <a:r>
              <a:rPr lang="en-US" dirty="0" smtClean="0">
                <a:latin typeface="Times New Roman" pitchFamily="18" charset="0"/>
                <a:cs typeface="Times New Roman" pitchFamily="18" charset="0"/>
              </a:rPr>
              <a:t>Dong and </a:t>
            </a:r>
            <a:r>
              <a:rPr lang="en-US" dirty="0" err="1" smtClean="0">
                <a:latin typeface="Times New Roman" pitchFamily="18" charset="0"/>
                <a:cs typeface="Times New Roman" pitchFamily="18" charset="0"/>
              </a:rPr>
              <a:t>Lienhard</a:t>
            </a:r>
            <a:r>
              <a:rPr lang="en-US" dirty="0" smtClean="0">
                <a:latin typeface="Times New Roman" pitchFamily="18" charset="0"/>
                <a:cs typeface="Times New Roman" pitchFamily="18" charset="0"/>
              </a:rPr>
              <a:t> proposal:</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Its major advantage over the Lee-Kessler equation is that it predicts better over a wider range of </a:t>
            </a:r>
            <a:r>
              <a:rPr lang="el-GR" dirty="0" smtClean="0">
                <a:latin typeface="Times New Roman" pitchFamily="18" charset="0"/>
                <a:cs typeface="Times New Roman" pitchFamily="18" charset="0"/>
              </a:rPr>
              <a:t>ω</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Satisfies the definition of </a:t>
            </a:r>
            <a:r>
              <a:rPr lang="el-GR" dirty="0" smtClean="0">
                <a:latin typeface="Times New Roman" pitchFamily="18" charset="0"/>
                <a:cs typeface="Times New Roman" pitchFamily="18" charset="0"/>
              </a:rPr>
              <a:t>ω</a:t>
            </a:r>
            <a:r>
              <a:rPr lang="en-US" dirty="0" smtClean="0">
                <a:latin typeface="Times New Roman" pitchFamily="18" charset="0"/>
                <a:cs typeface="Times New Roman" pitchFamily="18" charset="0"/>
              </a:rPr>
              <a:t>, as well as the critical state condition.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81000" y="2590800"/>
          <a:ext cx="8221436" cy="1447800"/>
        </p:xfrm>
        <a:graphic>
          <a:graphicData uri="http://schemas.openxmlformats.org/presentationml/2006/ole">
            <mc:AlternateContent xmlns:mc="http://schemas.openxmlformats.org/markup-compatibility/2006">
              <mc:Choice xmlns:v="urn:schemas-microsoft-com:vml" Requires="v">
                <p:oleObj spid="_x0000_s70669" name="Equation" r:id="rId3" imgW="4038480" imgH="711000" progId="Equation.3">
                  <p:embed/>
                </p:oleObj>
              </mc:Choice>
              <mc:Fallback>
                <p:oleObj name="Equation" r:id="rId3" imgW="4038480" imgH="7110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590800"/>
                        <a:ext cx="8221436" cy="144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A0270A83-21B3-4BFE-AFF9-366501266B5D}"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296400" cy="6858000"/>
          </a:xfrm>
        </p:spPr>
        <p:txBody>
          <a:bodyPr/>
          <a:lstStyle/>
          <a:p>
            <a:pPr>
              <a:buNone/>
            </a:pPr>
            <a:r>
              <a:rPr lang="en-US" b="1" dirty="0" smtClean="0">
                <a:latin typeface="Times New Roman" pitchFamily="18" charset="0"/>
                <a:cs typeface="Times New Roman" pitchFamily="18" charset="0"/>
              </a:rPr>
              <a:t>6.10.2  Estimation of </a:t>
            </a:r>
            <a:r>
              <a:rPr lang="en-US" b="1" dirty="0" err="1" smtClean="0">
                <a:latin typeface="Times New Roman" pitchFamily="18" charset="0"/>
                <a:cs typeface="Times New Roman" pitchFamily="18" charset="0"/>
              </a:rPr>
              <a:t>h</a:t>
            </a:r>
            <a:r>
              <a:rPr lang="en-US" b="1" baseline="-25000" dirty="0" err="1" smtClean="0">
                <a:latin typeface="Times New Roman" pitchFamily="18" charset="0"/>
                <a:cs typeface="Times New Roman" pitchFamily="18" charset="0"/>
              </a:rPr>
              <a:t>fg</a:t>
            </a:r>
            <a:r>
              <a:rPr lang="en-US" b="1" dirty="0" smtClean="0">
                <a:latin typeface="Times New Roman" pitchFamily="18" charset="0"/>
                <a:cs typeface="Times New Roman" pitchFamily="18" charset="0"/>
              </a:rPr>
              <a:t> Data</a:t>
            </a:r>
          </a:p>
          <a:p>
            <a:pPr>
              <a:buNone/>
            </a:pPr>
            <a:r>
              <a:rPr lang="en-US" dirty="0" err="1" smtClean="0">
                <a:latin typeface="Times New Roman" pitchFamily="18" charset="0"/>
                <a:cs typeface="Times New Roman" pitchFamily="18" charset="0"/>
              </a:rPr>
              <a:t>Fishtine’s</a:t>
            </a:r>
            <a:r>
              <a:rPr lang="en-US" dirty="0" smtClean="0">
                <a:latin typeface="Times New Roman" pitchFamily="18" charset="0"/>
                <a:cs typeface="Times New Roman" pitchFamily="18" charset="0"/>
              </a:rPr>
              <a:t> correlation using the normal boiling point T</a:t>
            </a:r>
            <a:r>
              <a:rPr lang="en-US" baseline="-25000" dirty="0" smtClean="0">
                <a:latin typeface="Times New Roman" pitchFamily="18" charset="0"/>
                <a:cs typeface="Times New Roman" pitchFamily="18" charset="0"/>
              </a:rPr>
              <a:t>b</a:t>
            </a:r>
            <a:r>
              <a:rPr lang="en-US" dirty="0" smtClean="0">
                <a:latin typeface="Times New Roman" pitchFamily="18" charset="0"/>
                <a:cs typeface="Times New Roman" pitchFamily="18" charset="0"/>
              </a:rPr>
              <a:t> given by</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k=1 non-polar     and  1&lt;k&lt;1.38  for polar and hydrogen bonded compounds</a:t>
            </a:r>
          </a:p>
          <a:p>
            <a:pPr>
              <a:buNone/>
            </a:pPr>
            <a:r>
              <a:rPr lang="en-US" dirty="0" err="1" smtClean="0">
                <a:latin typeface="Times New Roman" pitchFamily="18" charset="0"/>
                <a:cs typeface="Times New Roman" pitchFamily="18" charset="0"/>
              </a:rPr>
              <a:t>Reidel’s</a:t>
            </a:r>
            <a:r>
              <a:rPr lang="en-US" dirty="0" smtClean="0">
                <a:latin typeface="Times New Roman" pitchFamily="18" charset="0"/>
                <a:cs typeface="Times New Roman" pitchFamily="18" charset="0"/>
              </a:rPr>
              <a:t> proposal</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A0270A83-21B3-4BFE-AFF9-366501266B5D}" type="slidenum">
              <a:rPr lang="en-US" smtClean="0"/>
              <a:pPr/>
              <a:t>41</a:t>
            </a:fld>
            <a:endParaRPr lang="en-US"/>
          </a:p>
        </p:txBody>
      </p:sp>
      <p:graphicFrame>
        <p:nvGraphicFramePr>
          <p:cNvPr id="5" name="Object 4"/>
          <p:cNvGraphicFramePr>
            <a:graphicFrameLocks noChangeAspect="1"/>
          </p:cNvGraphicFramePr>
          <p:nvPr/>
        </p:nvGraphicFramePr>
        <p:xfrm>
          <a:off x="533400" y="1676400"/>
          <a:ext cx="7270750" cy="1143000"/>
        </p:xfrm>
        <a:graphic>
          <a:graphicData uri="http://schemas.openxmlformats.org/presentationml/2006/ole">
            <mc:AlternateContent xmlns:mc="http://schemas.openxmlformats.org/markup-compatibility/2006">
              <mc:Choice xmlns:v="urn:schemas-microsoft-com:vml" Requires="v">
                <p:oleObj spid="_x0000_s77850" name="Equation" r:id="rId3" imgW="2908080" imgH="457200" progId="Equation.3">
                  <p:embed/>
                </p:oleObj>
              </mc:Choice>
              <mc:Fallback>
                <p:oleObj name="Equation" r:id="rId3" imgW="2908080" imgH="457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1676400"/>
                        <a:ext cx="7270750"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533399" y="4572000"/>
          <a:ext cx="7142205" cy="1295400"/>
        </p:xfrm>
        <a:graphic>
          <a:graphicData uri="http://schemas.openxmlformats.org/presentationml/2006/ole">
            <mc:AlternateContent xmlns:mc="http://schemas.openxmlformats.org/markup-compatibility/2006">
              <mc:Choice xmlns:v="urn:schemas-microsoft-com:vml" Requires="v">
                <p:oleObj spid="_x0000_s77851" name="Equation" r:id="rId5" imgW="2590560" imgH="469800" progId="Equation.3">
                  <p:embed/>
                </p:oleObj>
              </mc:Choice>
              <mc:Fallback>
                <p:oleObj name="Equation" r:id="rId5" imgW="2590560" imgH="4698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399" y="4572000"/>
                        <a:ext cx="7142205"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Watsons for non associating liquids requiring a knowledge of </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fg</a:t>
            </a:r>
            <a:r>
              <a:rPr lang="en-US" dirty="0" smtClean="0">
                <a:latin typeface="Times New Roman" pitchFamily="18" charset="0"/>
                <a:cs typeface="Times New Roman" pitchFamily="18" charset="0"/>
              </a:rPr>
              <a:t> at one temperature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Application of three-parameter corresponding states uses </a:t>
            </a:r>
            <a:r>
              <a:rPr lang="en-US" dirty="0" err="1" smtClean="0">
                <a:latin typeface="Times New Roman" pitchFamily="18" charset="0"/>
                <a:cs typeface="Times New Roman" pitchFamily="18" charset="0"/>
              </a:rPr>
              <a:t>Clapeyron</a:t>
            </a:r>
            <a:r>
              <a:rPr lang="en-US" dirty="0" smtClean="0">
                <a:latin typeface="Times New Roman" pitchFamily="18" charset="0"/>
                <a:cs typeface="Times New Roman" pitchFamily="18" charset="0"/>
              </a:rPr>
              <a:t> equation </a:t>
            </a:r>
            <a:r>
              <a:rPr lang="en-US" dirty="0" err="1" smtClean="0">
                <a:latin typeface="Times New Roman" pitchFamily="18" charset="0"/>
                <a:cs typeface="Times New Roman" pitchFamily="18" charset="0"/>
              </a:rPr>
              <a:t>dP</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dT</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s/</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v and since v=ZRT/P, then </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A0270A83-21B3-4BFE-AFF9-366501266B5D}" type="slidenum">
              <a:rPr lang="en-US" smtClean="0"/>
              <a:pPr/>
              <a:t>42</a:t>
            </a:fld>
            <a:endParaRPr lang="en-US"/>
          </a:p>
        </p:txBody>
      </p:sp>
      <p:graphicFrame>
        <p:nvGraphicFramePr>
          <p:cNvPr id="5" name="Object 4"/>
          <p:cNvGraphicFramePr>
            <a:graphicFrameLocks noChangeAspect="1"/>
          </p:cNvGraphicFramePr>
          <p:nvPr/>
        </p:nvGraphicFramePr>
        <p:xfrm>
          <a:off x="380999" y="1143000"/>
          <a:ext cx="2998381" cy="1371600"/>
        </p:xfrm>
        <a:graphic>
          <a:graphicData uri="http://schemas.openxmlformats.org/presentationml/2006/ole">
            <mc:AlternateContent xmlns:mc="http://schemas.openxmlformats.org/markup-compatibility/2006">
              <mc:Choice xmlns:v="urn:schemas-microsoft-com:vml" Requires="v">
                <p:oleObj spid="_x0000_s78874" name="Equation" r:id="rId3" imgW="1193760" imgH="545760" progId="Equation.3">
                  <p:embed/>
                </p:oleObj>
              </mc:Choice>
              <mc:Fallback>
                <p:oleObj name="Equation" r:id="rId3" imgW="1193760" imgH="5457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0999" y="1143000"/>
                        <a:ext cx="2998381"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304800" y="4953000"/>
          <a:ext cx="8370794" cy="1143000"/>
        </p:xfrm>
        <a:graphic>
          <a:graphicData uri="http://schemas.openxmlformats.org/presentationml/2006/ole">
            <mc:AlternateContent xmlns:mc="http://schemas.openxmlformats.org/markup-compatibility/2006">
              <mc:Choice xmlns:v="urn:schemas-microsoft-com:vml" Requires="v">
                <p:oleObj spid="_x0000_s78875" name="Equation" r:id="rId5" imgW="3162240" imgH="431640" progId="Equation.3">
                  <p:embed/>
                </p:oleObj>
              </mc:Choice>
              <mc:Fallback>
                <p:oleObj name="Equation" r:id="rId5" imgW="3162240" imgH="431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4953000"/>
                        <a:ext cx="8370794"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Rewriting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=f(</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ω</a:t>
            </a:r>
            <a:r>
              <a:rPr lang="en-US" dirty="0" smtClean="0">
                <a:latin typeface="Times New Roman" pitchFamily="18" charset="0"/>
                <a:cs typeface="Times New Roman" pitchFamily="18" charset="0"/>
              </a:rPr>
              <a:t>) (slides 39 &amp;40) and Table A-30 can be used for the above.</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Analytical correlation for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Z from </a:t>
            </a:r>
            <a:r>
              <a:rPr lang="en-US" dirty="0" err="1" smtClean="0">
                <a:latin typeface="Times New Roman" pitchFamily="18" charset="0"/>
                <a:cs typeface="Times New Roman" pitchFamily="18" charset="0"/>
              </a:rPr>
              <a:t>Haggenmacher</a:t>
            </a:r>
            <a:r>
              <a:rPr lang="en-US" dirty="0" smtClean="0">
                <a:latin typeface="Times New Roman" pitchFamily="18" charset="0"/>
                <a:cs typeface="Times New Roman" pitchFamily="18" charset="0"/>
              </a:rPr>
              <a:t> (1946) is also useful</a:t>
            </a:r>
          </a:p>
          <a:p>
            <a:pPr>
              <a:buNone/>
            </a:pP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A0270A83-21B3-4BFE-AFF9-366501266B5D}" type="slidenum">
              <a:rPr lang="en-US" smtClean="0"/>
              <a:pPr/>
              <a:t>43</a:t>
            </a:fld>
            <a:endParaRPr lang="en-US"/>
          </a:p>
        </p:txBody>
      </p:sp>
      <p:graphicFrame>
        <p:nvGraphicFramePr>
          <p:cNvPr id="5" name="Object 4"/>
          <p:cNvGraphicFramePr>
            <a:graphicFrameLocks noChangeAspect="1"/>
          </p:cNvGraphicFramePr>
          <p:nvPr/>
        </p:nvGraphicFramePr>
        <p:xfrm>
          <a:off x="228600" y="533400"/>
          <a:ext cx="6590270" cy="1219200"/>
        </p:xfrm>
        <a:graphic>
          <a:graphicData uri="http://schemas.openxmlformats.org/presentationml/2006/ole">
            <mc:AlternateContent xmlns:mc="http://schemas.openxmlformats.org/markup-compatibility/2006">
              <mc:Choice xmlns:v="urn:schemas-microsoft-com:vml" Requires="v">
                <p:oleObj spid="_x0000_s82970" name="Equation" r:id="rId3" imgW="2539800" imgH="469800" progId="Equation.3">
                  <p:embed/>
                </p:oleObj>
              </mc:Choice>
              <mc:Fallback>
                <p:oleObj name="Equation" r:id="rId3" imgW="2539800" imgH="469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533400"/>
                        <a:ext cx="6590270"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1371600" y="4114800"/>
          <a:ext cx="3429000" cy="1371600"/>
        </p:xfrm>
        <a:graphic>
          <a:graphicData uri="http://schemas.openxmlformats.org/presentationml/2006/ole">
            <mc:AlternateContent xmlns:mc="http://schemas.openxmlformats.org/markup-compatibility/2006">
              <mc:Choice xmlns:v="urn:schemas-microsoft-com:vml" Requires="v">
                <p:oleObj spid="_x0000_s82971" name="Equation" r:id="rId5" imgW="1333440" imgH="533160" progId="Equation.3">
                  <p:embed/>
                </p:oleObj>
              </mc:Choice>
              <mc:Fallback>
                <p:oleObj name="Equation" r:id="rId5" imgW="1333440" imgH="53316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4114800"/>
                        <a:ext cx="3429000"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A suitable three-parameter (vaporization) correlation has the form</a:t>
            </a:r>
          </a:p>
          <a:p>
            <a:pPr>
              <a:buNone/>
            </a:pP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s =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fg</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Δ</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v</a:t>
            </a:r>
            <a:r>
              <a:rPr lang="en-US" baseline="30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ωΔ</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v</a:t>
            </a:r>
            <a:r>
              <a:rPr lang="en-US" baseline="30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Table A-30 gives the right hand expressions.</a:t>
            </a:r>
          </a:p>
          <a:p>
            <a:pPr>
              <a:buNone/>
            </a:pPr>
            <a:r>
              <a:rPr lang="en-US" dirty="0" smtClean="0">
                <a:latin typeface="Times New Roman" pitchFamily="18" charset="0"/>
                <a:cs typeface="Times New Roman" pitchFamily="18" charset="0"/>
              </a:rPr>
              <a:t>Since </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fg</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Ts</a:t>
            </a:r>
            <a:r>
              <a:rPr lang="en-US" baseline="-25000" dirty="0" err="1" smtClean="0">
                <a:latin typeface="Times New Roman" pitchFamily="18" charset="0"/>
                <a:cs typeface="Times New Roman" pitchFamily="18" charset="0"/>
              </a:rPr>
              <a:t>fg</a:t>
            </a:r>
            <a:r>
              <a:rPr lang="en-US" dirty="0" smtClean="0">
                <a:latin typeface="Times New Roman" pitchFamily="18" charset="0"/>
                <a:cs typeface="Times New Roman" pitchFamily="18" charset="0"/>
              </a:rPr>
              <a:t> then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(gives reasonable values for normal fluids)</a:t>
            </a:r>
          </a:p>
          <a:p>
            <a:pPr>
              <a:buNone/>
            </a:pPr>
            <a:r>
              <a:rPr lang="en-US" dirty="0" smtClean="0">
                <a:latin typeface="Times New Roman" pitchFamily="18" charset="0"/>
                <a:cs typeface="Times New Roman" pitchFamily="18" charset="0"/>
              </a:rPr>
              <a:t>In dimensionless form</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A0270A83-21B3-4BFE-AFF9-366501266B5D}" type="slidenum">
              <a:rPr lang="en-US" smtClean="0"/>
              <a:pPr/>
              <a:t>44</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73111162"/>
              </p:ext>
            </p:extLst>
          </p:nvPr>
        </p:nvGraphicFramePr>
        <p:xfrm>
          <a:off x="381000" y="2895600"/>
          <a:ext cx="5143500" cy="1524000"/>
        </p:xfrm>
        <a:graphic>
          <a:graphicData uri="http://schemas.openxmlformats.org/presentationml/2006/ole">
            <mc:AlternateContent xmlns:mc="http://schemas.openxmlformats.org/markup-compatibility/2006">
              <mc:Choice xmlns:v="urn:schemas-microsoft-com:vml" Requires="v">
                <p:oleObj spid="_x0000_s79910" name="Equation" r:id="rId3" imgW="1714320" imgH="507960" progId="Equation.3">
                  <p:embed/>
                </p:oleObj>
              </mc:Choice>
              <mc:Fallback>
                <p:oleObj name="Equation" r:id="rId3" imgW="1714320" imgH="5079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895600"/>
                        <a:ext cx="5143500"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533400" y="5410200"/>
          <a:ext cx="914400" cy="215900"/>
        </p:xfrm>
        <a:graphic>
          <a:graphicData uri="http://schemas.openxmlformats.org/presentationml/2006/ole">
            <mc:AlternateContent xmlns:mc="http://schemas.openxmlformats.org/markup-compatibility/2006">
              <mc:Choice xmlns:v="urn:schemas-microsoft-com:vml" Requires="v">
                <p:oleObj spid="_x0000_s79911" name="Equation" r:id="rId5" imgW="114120" imgH="215640" progId="Equation.3">
                  <p:embed/>
                </p:oleObj>
              </mc:Choice>
              <mc:Fallback>
                <p:oleObj name="Equation" r:id="rId5" imgW="114120" imgH="215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541020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9876" name="Object 4"/>
          <p:cNvGraphicFramePr>
            <a:graphicFrameLocks noChangeAspect="1"/>
          </p:cNvGraphicFramePr>
          <p:nvPr>
            <p:extLst>
              <p:ext uri="{D42A27DB-BD31-4B8C-83A1-F6EECF244321}">
                <p14:modId xmlns:p14="http://schemas.microsoft.com/office/powerpoint/2010/main" val="987578184"/>
              </p:ext>
            </p:extLst>
          </p:nvPr>
        </p:nvGraphicFramePr>
        <p:xfrm>
          <a:off x="533400" y="5486400"/>
          <a:ext cx="5219700" cy="1524000"/>
        </p:xfrm>
        <a:graphic>
          <a:graphicData uri="http://schemas.openxmlformats.org/presentationml/2006/ole">
            <mc:AlternateContent xmlns:mc="http://schemas.openxmlformats.org/markup-compatibility/2006">
              <mc:Choice xmlns:v="urn:schemas-microsoft-com:vml" Requires="v">
                <p:oleObj spid="_x0000_s79912" name="Equation" r:id="rId7" imgW="1739880" imgH="507960" progId="Equation.3">
                  <p:embed/>
                </p:oleObj>
              </mc:Choice>
              <mc:Fallback>
                <p:oleObj name="Equation" r:id="rId7" imgW="1739880" imgH="50796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3400" y="5486400"/>
                        <a:ext cx="5219700"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hlinkClick r:id="rId3" action="ppaction://hlinkpres?slideindex=1&amp;slidetitle="/>
              </a:rPr>
              <a:t>fig-chp6\fig6.6.pptx</a:t>
            </a:r>
            <a:r>
              <a:rPr lang="en-US" dirty="0" smtClean="0">
                <a:latin typeface="Times New Roman" pitchFamily="18" charset="0"/>
                <a:cs typeface="Times New Roman" pitchFamily="18" charset="0"/>
              </a:rPr>
              <a:t> shows a linear function in the form of</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According to Reid for 0.6 &lt; </a:t>
            </a:r>
            <a:r>
              <a:rPr lang="en-US" dirty="0" err="1" smtClean="0">
                <a:latin typeface="Times New Roman" pitchFamily="18" charset="0"/>
                <a:cs typeface="Times New Roman" pitchFamily="18" charset="0"/>
              </a:rPr>
              <a:t>Tr</a:t>
            </a:r>
            <a:r>
              <a:rPr lang="en-US" dirty="0" smtClean="0">
                <a:latin typeface="Times New Roman" pitchFamily="18" charset="0"/>
                <a:cs typeface="Times New Roman" pitchFamily="18" charset="0"/>
              </a:rPr>
              <a:t> ≤ 1.0 the curves are well represented by</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which is linear in </a:t>
            </a:r>
            <a:r>
              <a:rPr lang="el-GR" dirty="0" smtClean="0">
                <a:latin typeface="Times New Roman" pitchFamily="18" charset="0"/>
                <a:cs typeface="Times New Roman" pitchFamily="18" charset="0"/>
              </a:rPr>
              <a:t>ω</a:t>
            </a:r>
            <a:r>
              <a:rPr lang="en-US" dirty="0" smtClean="0">
                <a:latin typeface="Times New Roman" pitchFamily="18" charset="0"/>
                <a:cs typeface="Times New Roman" pitchFamily="18" charset="0"/>
              </a:rPr>
              <a:t> for fixed T</a:t>
            </a:r>
            <a:r>
              <a:rPr lang="en-US" baseline="-25000"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A0270A83-21B3-4BFE-AFF9-366501266B5D}" type="slidenum">
              <a:rPr lang="en-US" smtClean="0"/>
              <a:pPr/>
              <a:t>45</a:t>
            </a:fld>
            <a:endParaRPr lang="en-US"/>
          </a:p>
        </p:txBody>
      </p:sp>
      <p:graphicFrame>
        <p:nvGraphicFramePr>
          <p:cNvPr id="5" name="Object 4"/>
          <p:cNvGraphicFramePr>
            <a:graphicFrameLocks noChangeAspect="1"/>
          </p:cNvGraphicFramePr>
          <p:nvPr/>
        </p:nvGraphicFramePr>
        <p:xfrm>
          <a:off x="228600" y="1066800"/>
          <a:ext cx="4991100" cy="1371600"/>
        </p:xfrm>
        <a:graphic>
          <a:graphicData uri="http://schemas.openxmlformats.org/presentationml/2006/ole">
            <mc:AlternateContent xmlns:mc="http://schemas.openxmlformats.org/markup-compatibility/2006">
              <mc:Choice xmlns:v="urn:schemas-microsoft-com:vml" Requires="v">
                <p:oleObj spid="_x0000_s81946" name="Equation" r:id="rId4" imgW="1663560" imgH="457200" progId="Equation.3">
                  <p:embed/>
                </p:oleObj>
              </mc:Choice>
              <mc:Fallback>
                <p:oleObj name="Equation" r:id="rId4" imgW="1663560" imgH="4572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066800"/>
                        <a:ext cx="4991100"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381000" y="3962400"/>
          <a:ext cx="7196667" cy="1295400"/>
        </p:xfrm>
        <a:graphic>
          <a:graphicData uri="http://schemas.openxmlformats.org/presentationml/2006/ole">
            <mc:AlternateContent xmlns:mc="http://schemas.openxmlformats.org/markup-compatibility/2006">
              <mc:Choice xmlns:v="urn:schemas-microsoft-com:vml" Requires="v">
                <p:oleObj spid="_x0000_s81947" name="Equation" r:id="rId6" imgW="2539800" imgH="457200" progId="Equation.3">
                  <p:embed/>
                </p:oleObj>
              </mc:Choice>
              <mc:Fallback>
                <p:oleObj name="Equation" r:id="rId6" imgW="2539800" imgH="4572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 y="3962400"/>
                        <a:ext cx="7196667"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Finally a dimensionless correlation for temperature range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to triple state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 according to </a:t>
            </a:r>
            <a:r>
              <a:rPr lang="en-US" dirty="0" err="1" smtClean="0">
                <a:latin typeface="Times New Roman" pitchFamily="18" charset="0"/>
                <a:cs typeface="Times New Roman" pitchFamily="18" charset="0"/>
              </a:rPr>
              <a:t>Torquato</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Stell</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Torquato</a:t>
            </a:r>
            <a:r>
              <a:rPr lang="en-US" dirty="0" smtClean="0">
                <a:latin typeface="Times New Roman" pitchFamily="18" charset="0"/>
                <a:cs typeface="Times New Roman" pitchFamily="18" charset="0"/>
              </a:rPr>
              <a:t> and Smith</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equation represents the solid line of </a:t>
            </a:r>
            <a:r>
              <a:rPr lang="en-US" b="1" dirty="0" smtClean="0">
                <a:latin typeface="Times New Roman" pitchFamily="18" charset="0"/>
                <a:cs typeface="Times New Roman" pitchFamily="18" charset="0"/>
                <a:hlinkClick r:id="rId3" action="ppaction://hlinkpres?slideindex=1&amp;slidetitle="/>
              </a:rPr>
              <a:t>fig-chp6\fig6.7.pptx</a:t>
            </a:r>
            <a:r>
              <a:rPr lang="en-US" dirty="0" smtClean="0">
                <a:latin typeface="Times New Roman" pitchFamily="18" charset="0"/>
                <a:cs typeface="Times New Roman" pitchFamily="18" charset="0"/>
              </a:rPr>
              <a:t>  which fits the data for water.  The above method requires </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fg</a:t>
            </a:r>
            <a:r>
              <a:rPr lang="en-US" dirty="0" smtClean="0">
                <a:latin typeface="Times New Roman" pitchFamily="18" charset="0"/>
                <a:cs typeface="Times New Roman" pitchFamily="18" charset="0"/>
              </a:rPr>
              <a:t> at the triple point (a major disadvantage).</a:t>
            </a:r>
          </a:p>
          <a:p>
            <a:pPr>
              <a:buNone/>
            </a:pPr>
            <a:r>
              <a:rPr lang="en-US" b="1" dirty="0" smtClean="0">
                <a:latin typeface="Times New Roman" pitchFamily="18" charset="0"/>
                <a:cs typeface="Times New Roman" pitchFamily="18" charset="0"/>
              </a:rPr>
              <a:t>Example 6.3   </a:t>
            </a:r>
            <a:r>
              <a:rPr lang="en-US" b="1" dirty="0" smtClean="0">
                <a:latin typeface="Times New Roman" pitchFamily="18" charset="0"/>
                <a:cs typeface="Times New Roman" pitchFamily="18" charset="0"/>
                <a:hlinkClick r:id="rId4" action="ppaction://hlinkfile"/>
              </a:rPr>
              <a:t>example.docx</a:t>
            </a:r>
            <a:endParaRPr lang="en-US"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A0270A83-21B3-4BFE-AFF9-366501266B5D}" type="slidenum">
              <a:rPr lang="en-US" smtClean="0"/>
              <a:pPr/>
              <a:t>46</a:t>
            </a:fld>
            <a:endParaRPr lang="en-US"/>
          </a:p>
        </p:txBody>
      </p:sp>
      <p:graphicFrame>
        <p:nvGraphicFramePr>
          <p:cNvPr id="5" name="Object 4"/>
          <p:cNvGraphicFramePr>
            <a:graphicFrameLocks noChangeAspect="1"/>
          </p:cNvGraphicFramePr>
          <p:nvPr/>
        </p:nvGraphicFramePr>
        <p:xfrm>
          <a:off x="228600" y="1447800"/>
          <a:ext cx="7119257" cy="2514600"/>
        </p:xfrm>
        <a:graphic>
          <a:graphicData uri="http://schemas.openxmlformats.org/presentationml/2006/ole">
            <mc:AlternateContent xmlns:mc="http://schemas.openxmlformats.org/markup-compatibility/2006">
              <mc:Choice xmlns:v="urn:schemas-microsoft-com:vml" Requires="v">
                <p:oleObj spid="_x0000_s83982" name="Equation" r:id="rId5" imgW="2768400" imgH="977760" progId="Equation.3">
                  <p:embed/>
                </p:oleObj>
              </mc:Choice>
              <mc:Fallback>
                <p:oleObj name="Equation" r:id="rId5" imgW="2768400" imgH="97776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1447800"/>
                        <a:ext cx="7119257" cy="2514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6.10.3  Phase Equilibrium Properties from Equations of State</a:t>
            </a:r>
          </a:p>
          <a:p>
            <a:pPr>
              <a:buNone/>
            </a:pPr>
            <a:r>
              <a:rPr lang="en-US" dirty="0" smtClean="0">
                <a:latin typeface="Times New Roman" pitchFamily="18" charset="0"/>
                <a:cs typeface="Times New Roman" pitchFamily="18" charset="0"/>
              </a:rPr>
              <a:t>For liquid vapor equilibrium    </a:t>
            </a:r>
            <a:r>
              <a:rPr lang="en-US" dirty="0" err="1" smtClean="0">
                <a:latin typeface="Times New Roman" pitchFamily="18" charset="0"/>
                <a:cs typeface="Times New Roman" pitchFamily="18" charset="0"/>
              </a:rPr>
              <a:t>g</a:t>
            </a:r>
            <a:r>
              <a:rPr lang="en-US" baseline="30000" dirty="0" err="1" smtClean="0">
                <a:latin typeface="Times New Roman" pitchFamily="18" charset="0"/>
                <a:cs typeface="Times New Roman" pitchFamily="18" charset="0"/>
              </a:rPr>
              <a:t>L</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g</a:t>
            </a:r>
            <a:r>
              <a:rPr lang="en-US" baseline="30000" dirty="0" err="1" smtClean="0">
                <a:latin typeface="Times New Roman" pitchFamily="18" charset="0"/>
                <a:cs typeface="Times New Roman" pitchFamily="18" charset="0"/>
              </a:rPr>
              <a:t>V</a:t>
            </a:r>
            <a:endParaRPr lang="en-US" baseline="30000"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In terms of residual functions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If P(</a:t>
            </a:r>
            <a:r>
              <a:rPr lang="en-US" dirty="0" err="1" smtClean="0">
                <a:latin typeface="Times New Roman" pitchFamily="18" charset="0"/>
                <a:cs typeface="Times New Roman" pitchFamily="18" charset="0"/>
              </a:rPr>
              <a:t>v,T</a:t>
            </a:r>
            <a:r>
              <a:rPr lang="en-US" dirty="0" smtClean="0">
                <a:latin typeface="Times New Roman" pitchFamily="18" charset="0"/>
                <a:cs typeface="Times New Roman" pitchFamily="18" charset="0"/>
              </a:rPr>
              <a:t>) is given, then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A0270A83-21B3-4BFE-AFF9-366501266B5D}" type="slidenum">
              <a:rPr lang="en-US" smtClean="0"/>
              <a:pPr/>
              <a:t>47</a:t>
            </a:fld>
            <a:endParaRPr lang="en-US"/>
          </a:p>
        </p:txBody>
      </p:sp>
      <p:graphicFrame>
        <p:nvGraphicFramePr>
          <p:cNvPr id="5" name="Object 4"/>
          <p:cNvGraphicFramePr>
            <a:graphicFrameLocks noChangeAspect="1"/>
          </p:cNvGraphicFramePr>
          <p:nvPr/>
        </p:nvGraphicFramePr>
        <p:xfrm>
          <a:off x="457200" y="2209800"/>
          <a:ext cx="4009292" cy="1371600"/>
        </p:xfrm>
        <a:graphic>
          <a:graphicData uri="http://schemas.openxmlformats.org/presentationml/2006/ole">
            <mc:AlternateContent xmlns:mc="http://schemas.openxmlformats.org/markup-compatibility/2006">
              <mc:Choice xmlns:v="urn:schemas-microsoft-com:vml" Requires="v">
                <p:oleObj spid="_x0000_s90137" name="Equation" r:id="rId3" imgW="1447560" imgH="495000" progId="Equation.3">
                  <p:embed/>
                </p:oleObj>
              </mc:Choice>
              <mc:Fallback>
                <p:oleObj name="Equation" r:id="rId3" imgW="1447560" imgH="4950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209800"/>
                        <a:ext cx="4009292"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609600" y="4114800"/>
          <a:ext cx="3994150" cy="1295400"/>
        </p:xfrm>
        <a:graphic>
          <a:graphicData uri="http://schemas.openxmlformats.org/presentationml/2006/ole">
            <mc:AlternateContent xmlns:mc="http://schemas.openxmlformats.org/markup-compatibility/2006">
              <mc:Choice xmlns:v="urn:schemas-microsoft-com:vml" Requires="v">
                <p:oleObj spid="_x0000_s90138" name="Equation" r:id="rId5" imgW="1409400" imgH="457200" progId="Equation.3">
                  <p:embed/>
                </p:oleObj>
              </mc:Choice>
              <mc:Fallback>
                <p:oleObj name="Equation" r:id="rId5" imgW="1409400" imgH="45720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4114800"/>
                        <a:ext cx="3994150"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Using the expression for </a:t>
            </a:r>
            <a:r>
              <a:rPr lang="en-US" dirty="0" err="1" smtClean="0">
                <a:latin typeface="Times New Roman" pitchFamily="18" charset="0"/>
                <a:cs typeface="Times New Roman" pitchFamily="18" charset="0"/>
              </a:rPr>
              <a:t>a</a:t>
            </a:r>
            <a:r>
              <a:rPr lang="en-US" baseline="30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 yields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As an example for RK fluid</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By first assuming </a:t>
            </a:r>
            <a:r>
              <a:rPr lang="en-US" dirty="0" err="1" smtClean="0">
                <a:latin typeface="Times New Roman" pitchFamily="18" charset="0"/>
                <a:cs typeface="Times New Roman" pitchFamily="18" charset="0"/>
              </a:rPr>
              <a:t>P</a:t>
            </a:r>
            <a:r>
              <a:rPr lang="en-US" baseline="-25000" dirty="0" err="1" smtClean="0">
                <a:latin typeface="Times New Roman" pitchFamily="18" charset="0"/>
                <a:cs typeface="Times New Roman" pitchFamily="18" charset="0"/>
              </a:rPr>
              <a:t>sat</a:t>
            </a:r>
            <a:r>
              <a:rPr lang="en-US" dirty="0" smtClean="0">
                <a:latin typeface="Times New Roman" pitchFamily="18" charset="0"/>
                <a:cs typeface="Times New Roman" pitchFamily="18" charset="0"/>
              </a:rPr>
              <a:t> (using appropriate equations), RK equation (cubic in v) is solved for </a:t>
            </a:r>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f</a:t>
            </a:r>
            <a:r>
              <a:rPr lang="en-US" dirty="0" smtClean="0">
                <a:latin typeface="Times New Roman" pitchFamily="18" charset="0"/>
                <a:cs typeface="Times New Roman" pitchFamily="18" charset="0"/>
              </a:rPr>
              <a:t> and v</a:t>
            </a:r>
            <a:r>
              <a:rPr lang="en-US" baseline="-25000" dirty="0" smtClean="0">
                <a:latin typeface="Times New Roman" pitchFamily="18" charset="0"/>
                <a:cs typeface="Times New Roman" pitchFamily="18" charset="0"/>
              </a:rPr>
              <a:t>g</a:t>
            </a:r>
            <a:r>
              <a:rPr lang="en-US" dirty="0" smtClean="0">
                <a:latin typeface="Times New Roman" pitchFamily="18" charset="0"/>
                <a:cs typeface="Times New Roman" pitchFamily="18" charset="0"/>
              </a:rPr>
              <a:t> and then </a:t>
            </a:r>
            <a:r>
              <a:rPr lang="en-US" dirty="0" err="1" smtClean="0">
                <a:latin typeface="Times New Roman" pitchFamily="18" charset="0"/>
                <a:cs typeface="Times New Roman" pitchFamily="18" charset="0"/>
              </a:rPr>
              <a:t>Z</a:t>
            </a:r>
            <a:r>
              <a:rPr lang="en-US" baseline="-25000" dirty="0" err="1" smtClean="0">
                <a:latin typeface="Times New Roman" pitchFamily="18" charset="0"/>
                <a:cs typeface="Times New Roman" pitchFamily="18" charset="0"/>
              </a:rPr>
              <a:t>g</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Z</a:t>
            </a:r>
            <a:r>
              <a:rPr lang="en-US" baseline="-25000" dirty="0" err="1" smtClean="0">
                <a:latin typeface="Times New Roman" pitchFamily="18" charset="0"/>
                <a:cs typeface="Times New Roman" pitchFamily="18" charset="0"/>
              </a:rPr>
              <a:t>f</a:t>
            </a:r>
            <a:r>
              <a:rPr lang="en-US" dirty="0" smtClean="0">
                <a:latin typeface="Times New Roman" pitchFamily="18" charset="0"/>
                <a:cs typeface="Times New Roman" pitchFamily="18" charset="0"/>
              </a:rPr>
              <a:t>.  Then check the equality of the phase equilibrium condition.  If deviation is large, assume another </a:t>
            </a:r>
            <a:r>
              <a:rPr lang="en-US" dirty="0" err="1" smtClean="0">
                <a:latin typeface="Times New Roman" pitchFamily="18" charset="0"/>
                <a:cs typeface="Times New Roman" pitchFamily="18" charset="0"/>
              </a:rPr>
              <a:t>P</a:t>
            </a:r>
            <a:r>
              <a:rPr lang="en-US" baseline="-25000" dirty="0" err="1" smtClean="0">
                <a:latin typeface="Times New Roman" pitchFamily="18" charset="0"/>
                <a:cs typeface="Times New Roman" pitchFamily="18" charset="0"/>
              </a:rPr>
              <a:t>sat</a:t>
            </a:r>
            <a:r>
              <a:rPr lang="en-US" dirty="0" smtClean="0">
                <a:latin typeface="Times New Roman" pitchFamily="18" charset="0"/>
                <a:cs typeface="Times New Roman" pitchFamily="18" charset="0"/>
              </a:rPr>
              <a:t> and repeat the procedure.</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A0270A83-21B3-4BFE-AFF9-366501266B5D}" type="slidenum">
              <a:rPr lang="en-US" smtClean="0"/>
              <a:pPr/>
              <a:t>48</a:t>
            </a:fld>
            <a:endParaRPr lang="en-US" dirty="0"/>
          </a:p>
        </p:txBody>
      </p:sp>
      <p:graphicFrame>
        <p:nvGraphicFramePr>
          <p:cNvPr id="5" name="Object 4"/>
          <p:cNvGraphicFramePr>
            <a:graphicFrameLocks noChangeAspect="1"/>
          </p:cNvGraphicFramePr>
          <p:nvPr/>
        </p:nvGraphicFramePr>
        <p:xfrm>
          <a:off x="228600" y="609600"/>
          <a:ext cx="8458200" cy="1371600"/>
        </p:xfrm>
        <a:graphic>
          <a:graphicData uri="http://schemas.openxmlformats.org/presentationml/2006/ole">
            <mc:AlternateContent xmlns:mc="http://schemas.openxmlformats.org/markup-compatibility/2006">
              <mc:Choice xmlns:v="urn:schemas-microsoft-com:vml" Requires="v">
                <p:oleObj spid="_x0000_s89113" name="Equation" r:id="rId3" imgW="2819160" imgH="457200" progId="Equation.3">
                  <p:embed/>
                </p:oleObj>
              </mc:Choice>
              <mc:Fallback>
                <p:oleObj name="Equation" r:id="rId3" imgW="2819160" imgH="4572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609600"/>
                        <a:ext cx="8458200"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381000" y="2971800"/>
          <a:ext cx="7810500" cy="1143000"/>
        </p:xfrm>
        <a:graphic>
          <a:graphicData uri="http://schemas.openxmlformats.org/presentationml/2006/ole">
            <mc:AlternateContent xmlns:mc="http://schemas.openxmlformats.org/markup-compatibility/2006">
              <mc:Choice xmlns:v="urn:schemas-microsoft-com:vml" Requires="v">
                <p:oleObj spid="_x0000_s89114" name="Equation" r:id="rId5" imgW="3124080" imgH="457200" progId="Equation.3">
                  <p:embed/>
                </p:oleObj>
              </mc:Choice>
              <mc:Fallback>
                <p:oleObj name="Equation" r:id="rId5" imgW="3124080" imgH="45720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2971800"/>
                        <a:ext cx="7810500"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Then use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to determine </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g</a:t>
            </a:r>
            <a:r>
              <a:rPr lang="en-US" baseline="30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f</a:t>
            </a:r>
            <a:r>
              <a:rPr lang="en-US" baseline="30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fg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u</a:t>
            </a:r>
            <a:r>
              <a:rPr lang="en-US"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g</a:t>
            </a:r>
            <a:r>
              <a:rPr lang="en-US" baseline="30000" dirty="0" err="1" smtClean="0">
                <a:latin typeface="Times New Roman" pitchFamily="18" charset="0"/>
                <a:cs typeface="Times New Roman" pitchFamily="18" charset="0"/>
              </a:rPr>
              <a:t>R</a:t>
            </a:r>
            <a:r>
              <a:rPr lang="en-US" baseline="30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f</a:t>
            </a:r>
            <a:r>
              <a:rPr lang="en-US" baseline="30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Finally</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fg</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fg</a:t>
            </a:r>
            <a:r>
              <a:rPr lang="en-US" dirty="0" smtClean="0">
                <a:latin typeface="Times New Roman" pitchFamily="18" charset="0"/>
                <a:cs typeface="Times New Roman" pitchFamily="18" charset="0"/>
              </a:rPr>
              <a:t>/T</a:t>
            </a:r>
          </a:p>
          <a:p>
            <a:pPr>
              <a:buNone/>
            </a:pPr>
            <a:r>
              <a:rPr lang="en-US" dirty="0" smtClean="0">
                <a:latin typeface="Times New Roman" pitchFamily="18" charset="0"/>
                <a:cs typeface="Times New Roman" pitchFamily="18" charset="0"/>
              </a:rPr>
              <a:t>For building up the table for  </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f</a:t>
            </a:r>
            <a:r>
              <a:rPr lang="en-US" dirty="0" smtClean="0">
                <a:latin typeface="Times New Roman" pitchFamily="18" charset="0"/>
                <a:cs typeface="Times New Roman" pitchFamily="18" charset="0"/>
              </a:rPr>
              <a:t>, h</a:t>
            </a:r>
            <a:r>
              <a:rPr lang="en-US" baseline="-25000" dirty="0" smtClean="0">
                <a:latin typeface="Times New Roman" pitchFamily="18" charset="0"/>
                <a:cs typeface="Times New Roman" pitchFamily="18" charset="0"/>
              </a:rPr>
              <a:t>g</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a:t>
            </a:r>
            <a:r>
              <a:rPr lang="en-US" dirty="0" smtClean="0">
                <a:latin typeface="Times New Roman" pitchFamily="18" charset="0"/>
                <a:cs typeface="Times New Roman" pitchFamily="18" charset="0"/>
              </a:rPr>
              <a:t> in a saturation table requires a reference state.</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A0270A83-21B3-4BFE-AFF9-366501266B5D}" type="slidenum">
              <a:rPr lang="en-US" smtClean="0"/>
              <a:pPr/>
              <a:t>49</a:t>
            </a:fld>
            <a:endParaRPr lang="en-US"/>
          </a:p>
        </p:txBody>
      </p:sp>
      <p:graphicFrame>
        <p:nvGraphicFramePr>
          <p:cNvPr id="5" name="Object 4"/>
          <p:cNvGraphicFramePr>
            <a:graphicFrameLocks noChangeAspect="1"/>
          </p:cNvGraphicFramePr>
          <p:nvPr/>
        </p:nvGraphicFramePr>
        <p:xfrm>
          <a:off x="228599" y="685800"/>
          <a:ext cx="7069667" cy="1524000"/>
        </p:xfrm>
        <a:graphic>
          <a:graphicData uri="http://schemas.openxmlformats.org/presentationml/2006/ole">
            <mc:AlternateContent xmlns:mc="http://schemas.openxmlformats.org/markup-compatibility/2006">
              <mc:Choice xmlns:v="urn:schemas-microsoft-com:vml" Requires="v">
                <p:oleObj spid="_x0000_s88077" name="Equation" r:id="rId3" imgW="2120760" imgH="457200" progId="Equation.3">
                  <p:embed/>
                </p:oleObj>
              </mc:Choice>
              <mc:Fallback>
                <p:oleObj name="Equation" r:id="rId3" imgW="2120760" imgH="4572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599" y="685800"/>
                        <a:ext cx="7069667"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Applying the test of exactness gives the famous Maxwell relations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Also</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6.4  GENERALIZED RELATIONS FOR CHANGES IN S, U,AND H</a:t>
            </a:r>
          </a:p>
          <a:p>
            <a:pPr>
              <a:buNone/>
            </a:pPr>
            <a:r>
              <a:rPr lang="en-US" dirty="0" smtClean="0">
                <a:latin typeface="Times New Roman" pitchFamily="18" charset="0"/>
                <a:cs typeface="Times New Roman" pitchFamily="18" charset="0"/>
              </a:rPr>
              <a:t>General equations indifferent to the type and phase of</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228600" y="1066800"/>
          <a:ext cx="8915400" cy="1219200"/>
        </p:xfrm>
        <a:graphic>
          <a:graphicData uri="http://schemas.openxmlformats.org/presentationml/2006/ole">
            <mc:AlternateContent xmlns:mc="http://schemas.openxmlformats.org/markup-compatibility/2006">
              <mc:Choice xmlns:v="urn:schemas-microsoft-com:vml" Requires="v">
                <p:oleObj spid="_x0000_s16411" name="Equation" r:id="rId3" imgW="4609800" imgH="457200" progId="Equation.3">
                  <p:embed/>
                </p:oleObj>
              </mc:Choice>
              <mc:Fallback>
                <p:oleObj name="Equation" r:id="rId3" imgW="4609800" imgH="457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066800"/>
                        <a:ext cx="8915400"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381000" y="2667000"/>
          <a:ext cx="7772400" cy="2211908"/>
        </p:xfrm>
        <a:graphic>
          <a:graphicData uri="http://schemas.openxmlformats.org/presentationml/2006/ole">
            <mc:AlternateContent xmlns:mc="http://schemas.openxmlformats.org/markup-compatibility/2006">
              <mc:Choice xmlns:v="urn:schemas-microsoft-com:vml" Requires="v">
                <p:oleObj spid="_x0000_s16412" name="Equation" r:id="rId5" imgW="3213000" imgH="914400" progId="Equation.3">
                  <p:embed/>
                </p:oleObj>
              </mc:Choice>
              <mc:Fallback>
                <p:oleObj name="Equation" r:id="rId5" imgW="3213000" imgH="91440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2667000"/>
                        <a:ext cx="7772400" cy="22119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A0270A83-21B3-4BFE-AFF9-366501266B5D}"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6.11  THE JOULE-THOMSON COEFFICIENT</a:t>
            </a:r>
          </a:p>
          <a:p>
            <a:pPr>
              <a:buNone/>
            </a:pPr>
            <a:r>
              <a:rPr lang="en-US" dirty="0" smtClean="0">
                <a:latin typeface="Times New Roman" pitchFamily="18" charset="0"/>
                <a:cs typeface="Times New Roman" pitchFamily="18" charset="0"/>
              </a:rPr>
              <a:t>It has been seen that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law applied on throttling devices resulted in an isenthalpic process  h</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Also called </a:t>
            </a:r>
            <a:r>
              <a:rPr lang="en-US" b="1" i="1" dirty="0" smtClean="0">
                <a:latin typeface="Times New Roman" pitchFamily="18" charset="0"/>
                <a:cs typeface="Times New Roman" pitchFamily="18" charset="0"/>
              </a:rPr>
              <a:t>Joule-Thomson effect</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This usually results in a cold temperature, where the end result can be a two phase fluid and separation occurs.</a:t>
            </a:r>
          </a:p>
          <a:p>
            <a:pPr>
              <a:buNone/>
            </a:pPr>
            <a:r>
              <a:rPr lang="en-US" dirty="0" smtClean="0">
                <a:latin typeface="Times New Roman" pitchFamily="18" charset="0"/>
                <a:cs typeface="Times New Roman" pitchFamily="18" charset="0"/>
              </a:rPr>
              <a:t>Other properties such as specific volumes, specific heats, and enthalpies may be evaluated from measurements of the Joule-Thomson effect.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A0270A83-21B3-4BFE-AFF9-366501266B5D}" type="slidenum">
              <a:rPr lang="en-US" smtClean="0"/>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During throttling T may increase, decrease or stay the same while the enthalpy remains the same.</a:t>
            </a:r>
          </a:p>
          <a:p>
            <a:pPr>
              <a:buNone/>
            </a:pPr>
            <a:r>
              <a:rPr lang="en-US" dirty="0" smtClean="0">
                <a:latin typeface="Times New Roman" pitchFamily="18" charset="0"/>
                <a:cs typeface="Times New Roman" pitchFamily="18" charset="0"/>
              </a:rPr>
              <a:t>Isenthalpic processes can be constructed as shown in </a:t>
            </a:r>
            <a:r>
              <a:rPr lang="en-US" b="1" dirty="0" smtClean="0">
                <a:latin typeface="Times New Roman" pitchFamily="18" charset="0"/>
                <a:cs typeface="Times New Roman" pitchFamily="18" charset="0"/>
                <a:hlinkClick r:id="rId3" action="ppaction://hlinkpres?slideindex=1&amp;slidetitle="/>
              </a:rPr>
              <a:t>fig-chp6\fig6.8.pptx</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The Joule-Thomson coefficient is defined using this isenthalpic curve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line formed by connection of the maximum points is called the inversion curve and the temperatures at these points are called inversion temperatures.</a:t>
            </a:r>
          </a:p>
          <a:p>
            <a:pP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A0270A83-21B3-4BFE-AFF9-366501266B5D}" type="slidenum">
              <a:rPr lang="en-US" smtClean="0"/>
              <a:pPr/>
              <a:t>51</a:t>
            </a:fld>
            <a:endParaRPr lang="en-US"/>
          </a:p>
        </p:txBody>
      </p:sp>
      <p:graphicFrame>
        <p:nvGraphicFramePr>
          <p:cNvPr id="5" name="Object 4"/>
          <p:cNvGraphicFramePr>
            <a:graphicFrameLocks noChangeAspect="1"/>
          </p:cNvGraphicFramePr>
          <p:nvPr/>
        </p:nvGraphicFramePr>
        <p:xfrm>
          <a:off x="457200" y="3200400"/>
          <a:ext cx="2514600" cy="1375172"/>
        </p:xfrm>
        <a:graphic>
          <a:graphicData uri="http://schemas.openxmlformats.org/presentationml/2006/ole">
            <mc:AlternateContent xmlns:mc="http://schemas.openxmlformats.org/markup-compatibility/2006">
              <mc:Choice xmlns:v="urn:schemas-microsoft-com:vml" Requires="v">
                <p:oleObj spid="_x0000_s86029" name="Equation" r:id="rId4" imgW="812520" imgH="444240" progId="Equation.3">
                  <p:embed/>
                </p:oleObj>
              </mc:Choice>
              <mc:Fallback>
                <p:oleObj name="Equation" r:id="rId4" imgW="812520" imgH="444240" progId="Equation.3">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3200400"/>
                        <a:ext cx="2514600" cy="13751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l-GR" dirty="0" smtClean="0">
                <a:latin typeface="Times New Roman" pitchFamily="18" charset="0"/>
                <a:cs typeface="Times New Roman" pitchFamily="18" charset="0"/>
              </a:rPr>
              <a:t>μ</a:t>
            </a:r>
            <a:r>
              <a:rPr lang="en-US" baseline="-25000" dirty="0" smtClean="0">
                <a:latin typeface="Times New Roman" pitchFamily="18" charset="0"/>
                <a:cs typeface="Times New Roman" pitchFamily="18" charset="0"/>
              </a:rPr>
              <a:t>JT</a:t>
            </a:r>
            <a:r>
              <a:rPr lang="en-US" dirty="0" smtClean="0">
                <a:latin typeface="Times New Roman" pitchFamily="18" charset="0"/>
                <a:cs typeface="Times New Roman" pitchFamily="18" charset="0"/>
              </a:rPr>
              <a:t> is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to the right of the inversion line and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to the left of the inversion line.</a:t>
            </a:r>
          </a:p>
          <a:p>
            <a:pPr>
              <a:buNone/>
            </a:pPr>
            <a:r>
              <a:rPr lang="en-US" dirty="0" smtClean="0">
                <a:latin typeface="Times New Roman" pitchFamily="18" charset="0"/>
                <a:cs typeface="Times New Roman" pitchFamily="18" charset="0"/>
              </a:rPr>
              <a:t>At high temperatures, many constant enthalpy lines may never pass through the inversion line: </a:t>
            </a:r>
            <a:r>
              <a:rPr lang="el-GR" dirty="0" smtClean="0">
                <a:latin typeface="Times New Roman" pitchFamily="18" charset="0"/>
                <a:cs typeface="Times New Roman" pitchFamily="18" charset="0"/>
              </a:rPr>
              <a:t>μ</a:t>
            </a:r>
            <a:r>
              <a:rPr lang="en-US" baseline="-25000" dirty="0" smtClean="0">
                <a:latin typeface="Times New Roman" pitchFamily="18" charset="0"/>
                <a:cs typeface="Times New Roman" pitchFamily="18" charset="0"/>
              </a:rPr>
              <a:t>JT</a:t>
            </a:r>
            <a:r>
              <a:rPr lang="en-US" dirty="0" smtClean="0">
                <a:latin typeface="Times New Roman" pitchFamily="18" charset="0"/>
                <a:cs typeface="Times New Roman" pitchFamily="18" charset="0"/>
              </a:rPr>
              <a:t> is always negative.  Such fluids must be artificially cooled before throttling (hydrogen and helium). </a:t>
            </a:r>
          </a:p>
          <a:p>
            <a:pPr>
              <a:buNone/>
            </a:pPr>
            <a:r>
              <a:rPr lang="en-US" dirty="0" smtClean="0">
                <a:latin typeface="Times New Roman" pitchFamily="18" charset="0"/>
                <a:cs typeface="Times New Roman" pitchFamily="18" charset="0"/>
              </a:rPr>
              <a:t>Data for Joule-Thomson coefficient is frequently plotted against temperature for various pressures.  Such a plot (or tabular data) shows the regions of pressure and temperature where a </a:t>
            </a:r>
            <a:r>
              <a:rPr lang="en-US" b="1" i="1" dirty="0" smtClean="0">
                <a:latin typeface="Times New Roman" pitchFamily="18" charset="0"/>
                <a:cs typeface="Times New Roman" pitchFamily="18" charset="0"/>
              </a:rPr>
              <a:t>cooling effect</a:t>
            </a:r>
            <a:r>
              <a:rPr lang="en-US" dirty="0" smtClean="0">
                <a:latin typeface="Times New Roman" pitchFamily="18" charset="0"/>
                <a:cs typeface="Times New Roman" pitchFamily="18" charset="0"/>
              </a:rPr>
              <a:t> is possible.  </a:t>
            </a:r>
            <a:r>
              <a:rPr lang="en-US" b="1" dirty="0" smtClean="0">
                <a:latin typeface="Times New Roman" pitchFamily="18" charset="0"/>
                <a:cs typeface="Times New Roman" pitchFamily="18" charset="0"/>
                <a:hlinkClick r:id="rId2" action="ppaction://hlinkpres?slideindex=1&amp;slidetitle="/>
              </a:rPr>
              <a:t>fig-chp6\fig6.9.pptx</a:t>
            </a:r>
            <a:r>
              <a:rPr lang="en-US" dirty="0" smtClean="0">
                <a:latin typeface="Times New Roman" pitchFamily="18" charset="0"/>
                <a:cs typeface="Times New Roman" pitchFamily="18" charset="0"/>
              </a:rPr>
              <a:t>  is for argon and nitrogen while </a:t>
            </a:r>
            <a:r>
              <a:rPr lang="en-US" b="1" dirty="0" smtClean="0">
                <a:latin typeface="Times New Roman" pitchFamily="18" charset="0"/>
                <a:cs typeface="Times New Roman" pitchFamily="18" charset="0"/>
                <a:hlinkClick r:id="rId3" action="ppaction://hlinkpres?slideindex=1&amp;slidetitle="/>
              </a:rPr>
              <a:t>fig-chp6\fig6.10.pptx</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is for air.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A0270A83-21B3-4BFE-AFF9-366501266B5D}" type="slidenum">
              <a:rPr lang="en-US" smtClean="0"/>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Using the cyclic relation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And substitution in </a:t>
            </a:r>
            <a:r>
              <a:rPr lang="el-GR" dirty="0" smtClean="0">
                <a:latin typeface="Times New Roman" pitchFamily="18" charset="0"/>
                <a:cs typeface="Times New Roman" pitchFamily="18" charset="0"/>
              </a:rPr>
              <a:t>μ</a:t>
            </a:r>
            <a:r>
              <a:rPr lang="en-US" baseline="-25000" dirty="0" smtClean="0">
                <a:latin typeface="Times New Roman" pitchFamily="18" charset="0"/>
                <a:cs typeface="Times New Roman" pitchFamily="18" charset="0"/>
              </a:rPr>
              <a:t>JT</a:t>
            </a:r>
            <a:r>
              <a:rPr lang="en-US" dirty="0" smtClean="0">
                <a:latin typeface="Times New Roman" pitchFamily="18" charset="0"/>
                <a:cs typeface="Times New Roman" pitchFamily="18" charset="0"/>
              </a:rPr>
              <a:t> gives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Recalling</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A0270A83-21B3-4BFE-AFF9-366501266B5D}" type="slidenum">
              <a:rPr lang="en-US" smtClean="0"/>
              <a:pPr/>
              <a:t>53</a:t>
            </a:fld>
            <a:endParaRPr lang="en-US"/>
          </a:p>
        </p:txBody>
      </p:sp>
      <p:graphicFrame>
        <p:nvGraphicFramePr>
          <p:cNvPr id="5" name="Object 4"/>
          <p:cNvGraphicFramePr>
            <a:graphicFrameLocks noChangeAspect="1"/>
          </p:cNvGraphicFramePr>
          <p:nvPr/>
        </p:nvGraphicFramePr>
        <p:xfrm>
          <a:off x="228599" y="685800"/>
          <a:ext cx="4976949" cy="1371600"/>
        </p:xfrm>
        <a:graphic>
          <a:graphicData uri="http://schemas.openxmlformats.org/presentationml/2006/ole">
            <mc:AlternateContent xmlns:mc="http://schemas.openxmlformats.org/markup-compatibility/2006">
              <mc:Choice xmlns:v="urn:schemas-microsoft-com:vml" Requires="v">
                <p:oleObj spid="_x0000_s97318" name="Equation" r:id="rId3" imgW="1612800" imgH="444240" progId="Equation.3">
                  <p:embed/>
                </p:oleObj>
              </mc:Choice>
              <mc:Fallback>
                <p:oleObj name="Equation" r:id="rId3" imgW="161280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599" y="685800"/>
                        <a:ext cx="4976949"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457199" y="3048000"/>
          <a:ext cx="3065417" cy="1219200"/>
        </p:xfrm>
        <a:graphic>
          <a:graphicData uri="http://schemas.openxmlformats.org/presentationml/2006/ole">
            <mc:AlternateContent xmlns:mc="http://schemas.openxmlformats.org/markup-compatibility/2006">
              <mc:Choice xmlns:v="urn:schemas-microsoft-com:vml" Requires="v">
                <p:oleObj spid="_x0000_s97319" name="Equation" r:id="rId5" imgW="1117440" imgH="444240" progId="Equation.3">
                  <p:embed/>
                </p:oleObj>
              </mc:Choice>
              <mc:Fallback>
                <p:oleObj name="Equation" r:id="rId5" imgW="1117440" imgH="4442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199" y="3048000"/>
                        <a:ext cx="3065417"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533399" y="5334000"/>
          <a:ext cx="5815263" cy="1524000"/>
        </p:xfrm>
        <a:graphic>
          <a:graphicData uri="http://schemas.openxmlformats.org/presentationml/2006/ole">
            <mc:AlternateContent xmlns:mc="http://schemas.openxmlformats.org/markup-compatibility/2006">
              <mc:Choice xmlns:v="urn:schemas-microsoft-com:vml" Requires="v">
                <p:oleObj spid="_x0000_s97320" name="Equation" r:id="rId7" imgW="1841400" imgH="482400" progId="Equation.3">
                  <p:embed/>
                </p:oleObj>
              </mc:Choice>
              <mc:Fallback>
                <p:oleObj name="Equation" r:id="rId7" imgW="1841400" imgH="4824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3399" y="5334000"/>
                        <a:ext cx="5815263"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 term in brackets is (∂h/∂P)</a:t>
            </a:r>
            <a:r>
              <a:rPr lang="en-US" baseline="-25000"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This will give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This permits evaluation of </a:t>
            </a:r>
            <a:r>
              <a:rPr lang="el-GR" dirty="0" smtClean="0">
                <a:latin typeface="Times New Roman" pitchFamily="18" charset="0"/>
                <a:cs typeface="Times New Roman" pitchFamily="18" charset="0"/>
              </a:rPr>
              <a:t>μ</a:t>
            </a:r>
            <a:r>
              <a:rPr lang="en-US" baseline="-25000" dirty="0" smtClean="0">
                <a:latin typeface="Times New Roman" pitchFamily="18" charset="0"/>
                <a:cs typeface="Times New Roman" pitchFamily="18" charset="0"/>
              </a:rPr>
              <a:t>JT</a:t>
            </a:r>
            <a:r>
              <a:rPr lang="en-US" dirty="0" smtClean="0">
                <a:latin typeface="Times New Roman" pitchFamily="18" charset="0"/>
                <a:cs typeface="Times New Roman" pitchFamily="18" charset="0"/>
              </a:rPr>
              <a:t> if an equation of state explicit in v is at hand.  The inversion curve can also be evaluated by setting </a:t>
            </a:r>
            <a:r>
              <a:rPr lang="el-GR" dirty="0" smtClean="0">
                <a:latin typeface="Times New Roman" pitchFamily="18" charset="0"/>
                <a:cs typeface="Times New Roman" pitchFamily="18" charset="0"/>
              </a:rPr>
              <a:t>μ</a:t>
            </a:r>
            <a:r>
              <a:rPr lang="en-US" baseline="-25000" dirty="0" smtClean="0">
                <a:latin typeface="Times New Roman" pitchFamily="18" charset="0"/>
                <a:cs typeface="Times New Roman" pitchFamily="18" charset="0"/>
              </a:rPr>
              <a:t>JT</a:t>
            </a:r>
            <a:r>
              <a:rPr lang="en-US" dirty="0" smtClean="0">
                <a:latin typeface="Times New Roman" pitchFamily="18" charset="0"/>
                <a:cs typeface="Times New Roman" pitchFamily="18" charset="0"/>
              </a:rPr>
              <a:t>=0  and this will give the general criterion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-very sensitive test for an equation of state.</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A0270A83-21B3-4BFE-AFF9-366501266B5D}" type="slidenum">
              <a:rPr lang="en-US" smtClean="0"/>
              <a:pPr/>
              <a:t>54</a:t>
            </a:fld>
            <a:endParaRPr lang="en-US"/>
          </a:p>
        </p:txBody>
      </p:sp>
      <p:graphicFrame>
        <p:nvGraphicFramePr>
          <p:cNvPr id="5" name="Object 4"/>
          <p:cNvGraphicFramePr>
            <a:graphicFrameLocks noChangeAspect="1"/>
          </p:cNvGraphicFramePr>
          <p:nvPr/>
        </p:nvGraphicFramePr>
        <p:xfrm>
          <a:off x="304800" y="685800"/>
          <a:ext cx="5775158" cy="1371600"/>
        </p:xfrm>
        <a:graphic>
          <a:graphicData uri="http://schemas.openxmlformats.org/presentationml/2006/ole">
            <mc:AlternateContent xmlns:mc="http://schemas.openxmlformats.org/markup-compatibility/2006">
              <mc:Choice xmlns:v="urn:schemas-microsoft-com:vml" Requires="v">
                <p:oleObj spid="_x0000_s98330" name="Equation" r:id="rId3" imgW="2031840" imgH="482400" progId="Equation.3">
                  <p:embed/>
                </p:oleObj>
              </mc:Choice>
              <mc:Fallback>
                <p:oleObj name="Equation" r:id="rId3" imgW="2031840" imgH="482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685800"/>
                        <a:ext cx="5775158"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533400" y="4495800"/>
          <a:ext cx="5863590" cy="1371600"/>
        </p:xfrm>
        <a:graphic>
          <a:graphicData uri="http://schemas.openxmlformats.org/presentationml/2006/ole">
            <mc:AlternateContent xmlns:mc="http://schemas.openxmlformats.org/markup-compatibility/2006">
              <mc:Choice xmlns:v="urn:schemas-microsoft-com:vml" Requires="v">
                <p:oleObj spid="_x0000_s98331" name="Equation" r:id="rId5" imgW="2171520" imgH="507960" progId="Equation.3">
                  <p:embed/>
                </p:oleObj>
              </mc:Choice>
              <mc:Fallback>
                <p:oleObj name="Equation" r:id="rId5" imgW="2171520" imgH="50796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4495800"/>
                        <a:ext cx="5863590"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Using the equation of state </a:t>
            </a:r>
            <a:r>
              <a:rPr lang="en-US" dirty="0" err="1" smtClean="0">
                <a:latin typeface="Times New Roman" pitchFamily="18" charset="0"/>
                <a:cs typeface="Times New Roman" pitchFamily="18" charset="0"/>
              </a:rPr>
              <a:t>Pv</a:t>
            </a:r>
            <a:r>
              <a:rPr lang="en-US" dirty="0" smtClean="0">
                <a:latin typeface="Times New Roman" pitchFamily="18" charset="0"/>
                <a:cs typeface="Times New Roman" pitchFamily="18" charset="0"/>
              </a:rPr>
              <a:t>=ZRT and substitution of v=ZRT/P and (∂v/∂T)</a:t>
            </a:r>
            <a:r>
              <a:rPr lang="en-US" baseline="-25000"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ZR/P+RT (∂Z/∂T)</a:t>
            </a:r>
            <a:r>
              <a:rPr lang="en-US" baseline="-25000"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/P will give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Cooling occurs when the sign of (∂Z/∂T)</a:t>
            </a:r>
            <a:r>
              <a:rPr lang="en-US" baseline="-25000"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is positive.  On the basis of the Z chart</a:t>
            </a:r>
          </a:p>
          <a:p>
            <a:pPr marL="514350" indent="-514350">
              <a:buFont typeface="+mj-lt"/>
              <a:buAutoNum type="arabicPeriod"/>
            </a:pPr>
            <a:r>
              <a:rPr lang="en-US" dirty="0" smtClean="0">
                <a:latin typeface="Times New Roman" pitchFamily="18" charset="0"/>
                <a:cs typeface="Times New Roman" pitchFamily="18" charset="0"/>
              </a:rPr>
              <a:t>For P</a:t>
            </a:r>
            <a:r>
              <a:rPr lang="en-US" baseline="-25000"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&lt;10, Z increases with increase in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 until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 reaches 5, beyond which the opposite occurs, </a:t>
            </a:r>
            <a:r>
              <a:rPr lang="en-US" dirty="0" err="1" smtClean="0">
                <a:latin typeface="Times New Roman" pitchFamily="18" charset="0"/>
                <a:cs typeface="Times New Roman" pitchFamily="18" charset="0"/>
              </a:rPr>
              <a:t>ie</a:t>
            </a:r>
            <a:r>
              <a:rPr lang="en-US" dirty="0" smtClean="0">
                <a:latin typeface="Times New Roman" pitchFamily="18" charset="0"/>
                <a:cs typeface="Times New Roman" pitchFamily="18" charset="0"/>
              </a:rPr>
              <a:t>. rise in T upon throttling.</a:t>
            </a:r>
          </a:p>
          <a:p>
            <a:pPr marL="514350" indent="-514350">
              <a:buFont typeface="+mj-lt"/>
              <a:buAutoNum type="arabicPeriod"/>
            </a:pPr>
            <a:r>
              <a:rPr lang="en-US" dirty="0" smtClean="0">
                <a:latin typeface="Times New Roman" pitchFamily="18" charset="0"/>
                <a:cs typeface="Times New Roman" pitchFamily="18" charset="0"/>
              </a:rPr>
              <a:t>For P</a:t>
            </a:r>
            <a:r>
              <a:rPr lang="en-US" baseline="-25000"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&gt;10, Z always decreases with increasing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r</a:t>
            </a:r>
            <a:endParaRPr lang="en-US" baseline="-25000"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A0270A83-21B3-4BFE-AFF9-366501266B5D}" type="slidenum">
              <a:rPr lang="en-US" smtClean="0"/>
              <a:pPr/>
              <a:t>55</a:t>
            </a:fld>
            <a:endParaRPr lang="en-US"/>
          </a:p>
        </p:txBody>
      </p:sp>
      <p:graphicFrame>
        <p:nvGraphicFramePr>
          <p:cNvPr id="5" name="Object 4"/>
          <p:cNvGraphicFramePr>
            <a:graphicFrameLocks noChangeAspect="1"/>
          </p:cNvGraphicFramePr>
          <p:nvPr/>
        </p:nvGraphicFramePr>
        <p:xfrm>
          <a:off x="381000" y="1524000"/>
          <a:ext cx="3733800" cy="1493520"/>
        </p:xfrm>
        <a:graphic>
          <a:graphicData uri="http://schemas.openxmlformats.org/presentationml/2006/ole">
            <mc:AlternateContent xmlns:mc="http://schemas.openxmlformats.org/markup-compatibility/2006">
              <mc:Choice xmlns:v="urn:schemas-microsoft-com:vml" Requires="v">
                <p:oleObj spid="_x0000_s99342" name="Equation" r:id="rId3" imgW="1143000" imgH="457200" progId="Equation.3">
                  <p:embed/>
                </p:oleObj>
              </mc:Choice>
              <mc:Fallback>
                <p:oleObj name="Equation" r:id="rId3" imgW="1143000" imgH="457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524000"/>
                        <a:ext cx="3733800" cy="14935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 above general analysis is in agreement with the generalized P</a:t>
            </a:r>
            <a:r>
              <a:rPr lang="en-US" baseline="-25000"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r</a:t>
            </a:r>
            <a:r>
              <a:rPr lang="en-US" dirty="0" smtClean="0">
                <a:latin typeface="Times New Roman" pitchFamily="18" charset="0"/>
                <a:cs typeface="Times New Roman" pitchFamily="18" charset="0"/>
              </a:rPr>
              <a:t> diagram shown in </a:t>
            </a:r>
            <a:r>
              <a:rPr lang="en-US" b="1" dirty="0" smtClean="0">
                <a:latin typeface="Times New Roman" pitchFamily="18" charset="0"/>
                <a:cs typeface="Times New Roman" pitchFamily="18" charset="0"/>
                <a:hlinkClick r:id="rId3" action="ppaction://hlinkpres?slideindex=1&amp;slidetitle="/>
              </a:rPr>
              <a:t>fig-chp6\fig6.11.pptx</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based on experimental data.</a:t>
            </a:r>
            <a:r>
              <a:rPr lang="en-US" dirty="0" smtClean="0"/>
              <a:t> </a:t>
            </a:r>
          </a:p>
          <a:p>
            <a:pPr>
              <a:buNone/>
            </a:pPr>
            <a:r>
              <a:rPr lang="en-US" dirty="0" smtClean="0">
                <a:latin typeface="Times New Roman" pitchFamily="18" charset="0"/>
                <a:cs typeface="Times New Roman" pitchFamily="18" charset="0"/>
              </a:rPr>
              <a:t>Least squares fit of experimental data according to Miller</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With respect to relationships to other thermodynamic properties, as an example to residual enthalpy</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p>
        </p:txBody>
      </p:sp>
      <p:sp>
        <p:nvSpPr>
          <p:cNvPr id="4" name="Slide Number Placeholder 3"/>
          <p:cNvSpPr>
            <a:spLocks noGrp="1"/>
          </p:cNvSpPr>
          <p:nvPr>
            <p:ph type="sldNum" sz="quarter" idx="12"/>
          </p:nvPr>
        </p:nvSpPr>
        <p:spPr/>
        <p:txBody>
          <a:bodyPr/>
          <a:lstStyle/>
          <a:p>
            <a:fld id="{A0270A83-21B3-4BFE-AFF9-366501266B5D}" type="slidenum">
              <a:rPr lang="en-US" smtClean="0"/>
              <a:pPr/>
              <a:t>56</a:t>
            </a:fld>
            <a:endParaRPr lang="en-US"/>
          </a:p>
        </p:txBody>
      </p:sp>
      <p:graphicFrame>
        <p:nvGraphicFramePr>
          <p:cNvPr id="106497" name="Object 1"/>
          <p:cNvGraphicFramePr>
            <a:graphicFrameLocks noChangeAspect="1"/>
          </p:cNvGraphicFramePr>
          <p:nvPr/>
        </p:nvGraphicFramePr>
        <p:xfrm>
          <a:off x="685800" y="2514600"/>
          <a:ext cx="5181600" cy="1249363"/>
        </p:xfrm>
        <a:graphic>
          <a:graphicData uri="http://schemas.openxmlformats.org/presentationml/2006/ole">
            <mc:AlternateContent xmlns:mc="http://schemas.openxmlformats.org/markup-compatibility/2006">
              <mc:Choice xmlns:v="urn:schemas-microsoft-com:vml" Requires="v">
                <p:oleObj spid="_x0000_s106521" name="Equation" r:id="rId4" imgW="1790640" imgH="431640" progId="Equation.3">
                  <p:embed/>
                </p:oleObj>
              </mc:Choice>
              <mc:Fallback>
                <p:oleObj name="Equation" r:id="rId4" imgW="1790640" imgH="431640" progId="Equation.3">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2514600"/>
                        <a:ext cx="5181600" cy="1249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6498" name="Object 2"/>
          <p:cNvGraphicFramePr>
            <a:graphicFrameLocks noChangeAspect="1"/>
          </p:cNvGraphicFramePr>
          <p:nvPr/>
        </p:nvGraphicFramePr>
        <p:xfrm>
          <a:off x="304800" y="4953000"/>
          <a:ext cx="7246938" cy="990600"/>
        </p:xfrm>
        <a:graphic>
          <a:graphicData uri="http://schemas.openxmlformats.org/presentationml/2006/ole">
            <mc:AlternateContent xmlns:mc="http://schemas.openxmlformats.org/markup-compatibility/2006">
              <mc:Choice xmlns:v="urn:schemas-microsoft-com:vml" Requires="v">
                <p:oleObj spid="_x0000_s106522" name="Equation" r:id="rId6" imgW="3530520" imgH="482400" progId="Equation.3">
                  <p:embed/>
                </p:oleObj>
              </mc:Choice>
              <mc:Fallback>
                <p:oleObj name="Equation" r:id="rId6" imgW="3530520" imgH="482400" progId="Equation.3">
                  <p:embed/>
                  <p:pic>
                    <p:nvPicPr>
                      <p:cNvPr id="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800" y="4953000"/>
                        <a:ext cx="7246938"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of the substance are derived.  Usually the two pairs of independent variables used are (</a:t>
            </a:r>
            <a:r>
              <a:rPr lang="en-US" dirty="0" err="1" smtClean="0">
                <a:latin typeface="Times New Roman" pitchFamily="18" charset="0"/>
                <a:cs typeface="Times New Roman" pitchFamily="18" charset="0"/>
              </a:rPr>
              <a:t>T,v</a:t>
            </a:r>
            <a:r>
              <a:rPr lang="en-US" dirty="0" smtClean="0">
                <a:latin typeface="Times New Roman" pitchFamily="18" charset="0"/>
                <a:cs typeface="Times New Roman" pitchFamily="18" charset="0"/>
              </a:rPr>
              <a:t>) and (T,P).</a:t>
            </a:r>
          </a:p>
          <a:p>
            <a:pPr>
              <a:buNone/>
            </a:pPr>
            <a:r>
              <a:rPr lang="en-US" dirty="0" smtClean="0">
                <a:latin typeface="Times New Roman" pitchFamily="18" charset="0"/>
                <a:cs typeface="Times New Roman" pitchFamily="18" charset="0"/>
              </a:rPr>
              <a:t>Beginning with entropy as s=s(</a:t>
            </a:r>
            <a:r>
              <a:rPr lang="en-US" dirty="0" err="1" smtClean="0">
                <a:latin typeface="Times New Roman" pitchFamily="18" charset="0"/>
                <a:cs typeface="Times New Roman" pitchFamily="18" charset="0"/>
              </a:rPr>
              <a:t>T,v</a:t>
            </a:r>
            <a:r>
              <a:rPr lang="en-US" dirty="0" smtClean="0">
                <a:latin typeface="Times New Roman" pitchFamily="18" charset="0"/>
                <a:cs typeface="Times New Roman" pitchFamily="18" charset="0"/>
              </a:rPr>
              <a:t>) &amp;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Tds</a:t>
            </a:r>
            <a:r>
              <a:rPr lang="en-US" dirty="0" smtClean="0">
                <a:latin typeface="Times New Roman" pitchFamily="18" charset="0"/>
                <a:cs typeface="Times New Roman" pitchFamily="18" charset="0"/>
              </a:rPr>
              <a:t> equation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Also starting with s=s(T,P) &amp; 2</a:t>
            </a:r>
            <a:r>
              <a:rPr lang="en-US" baseline="30000" dirty="0" smtClean="0">
                <a:latin typeface="Times New Roman" pitchFamily="18" charset="0"/>
                <a:cs typeface="Times New Roman" pitchFamily="18" charset="0"/>
              </a:rPr>
              <a:t>nd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Tds</a:t>
            </a:r>
            <a:r>
              <a:rPr lang="en-US" dirty="0" smtClean="0">
                <a:latin typeface="Times New Roman" pitchFamily="18" charset="0"/>
                <a:cs typeface="Times New Roman" pitchFamily="18" charset="0"/>
              </a:rPr>
              <a:t> equation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following derived from </a:t>
            </a:r>
            <a:r>
              <a:rPr lang="en-US" dirty="0" err="1" smtClean="0">
                <a:latin typeface="Times New Roman" pitchFamily="18" charset="0"/>
                <a:cs typeface="Times New Roman" pitchFamily="18" charset="0"/>
              </a:rPr>
              <a:t>Tds</a:t>
            </a:r>
            <a:r>
              <a:rPr lang="en-US" dirty="0" smtClean="0">
                <a:latin typeface="Times New Roman" pitchFamily="18" charset="0"/>
                <a:cs typeface="Times New Roman" pitchFamily="18" charset="0"/>
              </a:rPr>
              <a:t> equations have been used.</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732235133"/>
              </p:ext>
            </p:extLst>
          </p:nvPr>
        </p:nvGraphicFramePr>
        <p:xfrm>
          <a:off x="228600" y="1752600"/>
          <a:ext cx="8179526" cy="1295400"/>
        </p:xfrm>
        <a:graphic>
          <a:graphicData uri="http://schemas.openxmlformats.org/presentationml/2006/ole">
            <mc:AlternateContent xmlns:mc="http://schemas.openxmlformats.org/markup-compatibility/2006">
              <mc:Choice xmlns:v="urn:schemas-microsoft-com:vml" Requires="v">
                <p:oleObj spid="_x0000_s17458" name="Equation" r:id="rId3" imgW="2806560" imgH="444240" progId="Equation.3">
                  <p:embed/>
                </p:oleObj>
              </mc:Choice>
              <mc:Fallback>
                <p:oleObj name="Equation" r:id="rId3" imgW="280656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752600"/>
                        <a:ext cx="8179526"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533400" y="4114800"/>
          <a:ext cx="7543800" cy="1143000"/>
        </p:xfrm>
        <a:graphic>
          <a:graphicData uri="http://schemas.openxmlformats.org/presentationml/2006/ole">
            <mc:AlternateContent xmlns:mc="http://schemas.openxmlformats.org/markup-compatibility/2006">
              <mc:Choice xmlns:v="urn:schemas-microsoft-com:vml" Requires="v">
                <p:oleObj spid="_x0000_s17459" name="Equation" r:id="rId5" imgW="2933640" imgH="444240" progId="Equation.3">
                  <p:embed/>
                </p:oleObj>
              </mc:Choice>
              <mc:Fallback>
                <p:oleObj name="Equation" r:id="rId5" imgW="2933640" imgH="44424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4114800"/>
                        <a:ext cx="7543800"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1447800" y="5791200"/>
          <a:ext cx="5638800" cy="1066800"/>
        </p:xfrm>
        <a:graphic>
          <a:graphicData uri="http://schemas.openxmlformats.org/presentationml/2006/ole">
            <mc:AlternateContent xmlns:mc="http://schemas.openxmlformats.org/markup-compatibility/2006">
              <mc:Choice xmlns:v="urn:schemas-microsoft-com:vml" Requires="v">
                <p:oleObj spid="_x0000_s17460" name="Equation" r:id="rId7" imgW="2349360" imgH="444240" progId="Equation.3">
                  <p:embed/>
                </p:oleObj>
              </mc:Choice>
              <mc:Fallback>
                <p:oleObj name="Equation" r:id="rId7" imgW="2349360" imgH="44424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47800" y="5791200"/>
                        <a:ext cx="563880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Slide Number Placeholder 7"/>
          <p:cNvSpPr>
            <a:spLocks noGrp="1"/>
          </p:cNvSpPr>
          <p:nvPr>
            <p:ph type="sldNum" sz="quarter" idx="12"/>
          </p:nvPr>
        </p:nvSpPr>
        <p:spPr/>
        <p:txBody>
          <a:bodyPr/>
          <a:lstStyle/>
          <a:p>
            <a:fld id="{A0270A83-21B3-4BFE-AFF9-366501266B5D}" type="slidenum">
              <a:rPr lang="en-US" smtClean="0"/>
              <a:pPr/>
              <a:t>6</a:t>
            </a:fld>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1657538931"/>
              </p:ext>
            </p:extLst>
          </p:nvPr>
        </p:nvGraphicFramePr>
        <p:xfrm>
          <a:off x="831850" y="2846388"/>
          <a:ext cx="1925638" cy="665162"/>
        </p:xfrm>
        <a:graphic>
          <a:graphicData uri="http://schemas.openxmlformats.org/presentationml/2006/ole">
            <mc:AlternateContent xmlns:mc="http://schemas.openxmlformats.org/markup-compatibility/2006">
              <mc:Choice xmlns:v="urn:schemas-microsoft-com:vml" Requires="v">
                <p:oleObj spid="_x0000_s17461" name="Equation" r:id="rId9" imgW="660240" imgH="228600" progId="Equation.3">
                  <p:embed/>
                </p:oleObj>
              </mc:Choice>
              <mc:Fallback>
                <p:oleObj name="Equation" r:id="rId9" imgW="660240" imgH="228600" progId="Equation.3">
                  <p:embed/>
                  <p:pic>
                    <p:nvPicPr>
                      <p:cNvPr id="0" name=""/>
                      <p:cNvPicPr>
                        <a:picLocks noChangeAspect="1" noChangeArrowheads="1"/>
                      </p:cNvPicPr>
                      <p:nvPr/>
                    </p:nvPicPr>
                    <p:blipFill>
                      <a:blip r:embed="rId10"/>
                      <a:srcRect/>
                      <a:stretch>
                        <a:fillRect/>
                      </a:stretch>
                    </p:blipFill>
                    <p:spPr bwMode="auto">
                      <a:xfrm>
                        <a:off x="831850" y="2846388"/>
                        <a:ext cx="1925638" cy="665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829182128"/>
              </p:ext>
            </p:extLst>
          </p:nvPr>
        </p:nvGraphicFramePr>
        <p:xfrm>
          <a:off x="3603625" y="2851150"/>
          <a:ext cx="1962150" cy="703263"/>
        </p:xfrm>
        <a:graphic>
          <a:graphicData uri="http://schemas.openxmlformats.org/presentationml/2006/ole">
            <mc:AlternateContent xmlns:mc="http://schemas.openxmlformats.org/markup-compatibility/2006">
              <mc:Choice xmlns:v="urn:schemas-microsoft-com:vml" Requires="v">
                <p:oleObj spid="_x0000_s17462" name="Equation" r:id="rId11" imgW="672840" imgH="241200" progId="Equation.3">
                  <p:embed/>
                </p:oleObj>
              </mc:Choice>
              <mc:Fallback>
                <p:oleObj name="Equation" r:id="rId11" imgW="672840" imgH="241200" progId="Equation.3">
                  <p:embed/>
                  <p:pic>
                    <p:nvPicPr>
                      <p:cNvPr id="0" name=""/>
                      <p:cNvPicPr>
                        <a:picLocks noChangeAspect="1" noChangeArrowheads="1"/>
                      </p:cNvPicPr>
                      <p:nvPr/>
                    </p:nvPicPr>
                    <p:blipFill>
                      <a:blip r:embed="rId12"/>
                      <a:srcRect/>
                      <a:stretch>
                        <a:fillRect/>
                      </a:stretch>
                    </p:blipFill>
                    <p:spPr bwMode="auto">
                      <a:xfrm>
                        <a:off x="3603625" y="2851150"/>
                        <a:ext cx="1962150" cy="703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fontScale="77500" lnSpcReduction="20000"/>
          </a:bodyPr>
          <a:lstStyle/>
          <a:p>
            <a:pPr>
              <a:buNone/>
            </a:pPr>
            <a:r>
              <a:rPr lang="en-US" dirty="0" smtClean="0">
                <a:latin typeface="Times New Roman" pitchFamily="18" charset="0"/>
                <a:cs typeface="Times New Roman" pitchFamily="18" charset="0"/>
              </a:rPr>
              <a:t>With u=u(</a:t>
            </a:r>
            <a:r>
              <a:rPr lang="en-US" dirty="0" err="1" smtClean="0">
                <a:latin typeface="Times New Roman" pitchFamily="18" charset="0"/>
                <a:cs typeface="Times New Roman" pitchFamily="18" charset="0"/>
              </a:rPr>
              <a:t>T,v</a:t>
            </a:r>
            <a:r>
              <a:rPr lang="en-US" dirty="0" smtClean="0">
                <a:latin typeface="Times New Roman" pitchFamily="18" charset="0"/>
                <a:cs typeface="Times New Roman" pitchFamily="18" charset="0"/>
              </a:rPr>
              <a:t>)</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smtClean="0">
                <a:latin typeface="Times New Roman" pitchFamily="18" charset="0"/>
                <a:cs typeface="Times New Roman" pitchFamily="18" charset="0"/>
              </a:rPr>
              <a:t>     </a:t>
            </a:r>
            <a:r>
              <a:rPr lang="en-US" smtClean="0">
                <a:latin typeface="Times New Roman" pitchFamily="18" charset="0"/>
                <a:cs typeface="Times New Roman" pitchFamily="18" charset="0"/>
              </a:rPr>
              <a:t>Using </a:t>
            </a:r>
            <a:r>
              <a:rPr lang="en-US" dirty="0" smtClean="0">
                <a:latin typeface="Times New Roman" pitchFamily="18" charset="0"/>
                <a:cs typeface="Times New Roman" pitchFamily="18" charset="0"/>
              </a:rPr>
              <a:t>the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Tds</a:t>
            </a:r>
            <a:r>
              <a:rPr lang="en-US" dirty="0" smtClean="0">
                <a:latin typeface="Times New Roman" pitchFamily="18" charset="0"/>
                <a:cs typeface="Times New Roman" pitchFamily="18" charset="0"/>
              </a:rPr>
              <a:t> equation and Maxwell </a:t>
            </a:r>
            <a:r>
              <a:rPr lang="en-US" dirty="0" smtClean="0">
                <a:latin typeface="Times New Roman" pitchFamily="18" charset="0"/>
                <a:cs typeface="Times New Roman" pitchFamily="18" charset="0"/>
              </a:rPr>
              <a:t>relation</a:t>
            </a:r>
          </a:p>
          <a:p>
            <a:pPr>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after integration</a:t>
            </a: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Substitution </a:t>
            </a:r>
            <a:r>
              <a:rPr lang="en-US" dirty="0" smtClean="0">
                <a:latin typeface="Times New Roman" pitchFamily="18" charset="0"/>
                <a:cs typeface="Times New Roman" pitchFamily="18" charset="0"/>
              </a:rPr>
              <a:t>gives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Similarly </a:t>
            </a:r>
            <a:r>
              <a:rPr lang="en-US" dirty="0" smtClean="0">
                <a:latin typeface="Times New Roman" pitchFamily="18" charset="0"/>
                <a:cs typeface="Times New Roman" pitchFamily="18" charset="0"/>
              </a:rPr>
              <a:t>beginning with h=h(T,P)</a:t>
            </a:r>
          </a:p>
          <a:p>
            <a:pPr>
              <a:buNone/>
            </a:pPr>
            <a:r>
              <a:rPr lang="en-US" dirty="0" smtClean="0">
                <a:latin typeface="Times New Roman" pitchFamily="18" charset="0"/>
                <a:cs typeface="Times New Roman" pitchFamily="18" charset="0"/>
              </a:rPr>
              <a:t> </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228600" y="685800"/>
          <a:ext cx="6644640" cy="1066800"/>
        </p:xfrm>
        <a:graphic>
          <a:graphicData uri="http://schemas.openxmlformats.org/presentationml/2006/ole">
            <mc:AlternateContent xmlns:mc="http://schemas.openxmlformats.org/markup-compatibility/2006">
              <mc:Choice xmlns:v="urn:schemas-microsoft-com:vml" Requires="v">
                <p:oleObj spid="_x0000_s18471" name="Equation" r:id="rId3" imgW="2768400" imgH="444240" progId="Equation.3">
                  <p:embed/>
                </p:oleObj>
              </mc:Choice>
              <mc:Fallback>
                <p:oleObj name="Equation" r:id="rId3" imgW="276840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685800"/>
                        <a:ext cx="664464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741373802"/>
              </p:ext>
            </p:extLst>
          </p:nvPr>
        </p:nvGraphicFramePr>
        <p:xfrm>
          <a:off x="479946" y="2814377"/>
          <a:ext cx="5683250" cy="1136650"/>
        </p:xfrm>
        <a:graphic>
          <a:graphicData uri="http://schemas.openxmlformats.org/presentationml/2006/ole">
            <mc:AlternateContent xmlns:mc="http://schemas.openxmlformats.org/markup-compatibility/2006">
              <mc:Choice xmlns:v="urn:schemas-microsoft-com:vml" Requires="v">
                <p:oleObj spid="_x0000_s18472" name="Equation" r:id="rId5" imgW="2222280" imgH="444240" progId="Equation.3">
                  <p:embed/>
                </p:oleObj>
              </mc:Choice>
              <mc:Fallback>
                <p:oleObj name="Equation" r:id="rId5" imgW="2222280" imgH="4442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9946" y="2814377"/>
                        <a:ext cx="5683250" cy="1136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799076212"/>
              </p:ext>
            </p:extLst>
          </p:nvPr>
        </p:nvGraphicFramePr>
        <p:xfrm>
          <a:off x="457200" y="4343400"/>
          <a:ext cx="4588048" cy="1219201"/>
        </p:xfrm>
        <a:graphic>
          <a:graphicData uri="http://schemas.openxmlformats.org/presentationml/2006/ole">
            <mc:AlternateContent xmlns:mc="http://schemas.openxmlformats.org/markup-compatibility/2006">
              <mc:Choice xmlns:v="urn:schemas-microsoft-com:vml" Requires="v">
                <p:oleObj spid="_x0000_s18473" name="Equation" r:id="rId7" imgW="1815840" imgH="482400" progId="Equation.3">
                  <p:embed/>
                </p:oleObj>
              </mc:Choice>
              <mc:Fallback>
                <p:oleObj name="Equation" r:id="rId7" imgW="1815840" imgH="4824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 y="4343400"/>
                        <a:ext cx="4588048" cy="12192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A0270A83-21B3-4BFE-AFF9-366501266B5D}" type="slidenum">
              <a:rPr lang="en-US" smtClean="0"/>
              <a:pPr/>
              <a:t>7</a:t>
            </a:fld>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56752752"/>
              </p:ext>
            </p:extLst>
          </p:nvPr>
        </p:nvGraphicFramePr>
        <p:xfrm>
          <a:off x="435591" y="2347118"/>
          <a:ext cx="4419600" cy="487363"/>
        </p:xfrm>
        <a:graphic>
          <a:graphicData uri="http://schemas.openxmlformats.org/presentationml/2006/ole">
            <mc:AlternateContent xmlns:mc="http://schemas.openxmlformats.org/markup-compatibility/2006">
              <mc:Choice xmlns:v="urn:schemas-microsoft-com:vml" Requires="v">
                <p:oleObj spid="_x0000_s18474" name="Equation" r:id="rId9" imgW="1841400" imgH="203040" progId="Equation.3">
                  <p:embed/>
                </p:oleObj>
              </mc:Choice>
              <mc:Fallback>
                <p:oleObj name="Equation" r:id="rId9" imgW="1841400" imgH="203040" progId="Equation.3">
                  <p:embed/>
                  <p:pic>
                    <p:nvPicPr>
                      <p:cNvPr id="0" name=""/>
                      <p:cNvPicPr>
                        <a:picLocks noChangeAspect="1" noChangeArrowheads="1"/>
                      </p:cNvPicPr>
                      <p:nvPr/>
                    </p:nvPicPr>
                    <p:blipFill>
                      <a:blip r:embed="rId10"/>
                      <a:srcRect/>
                      <a:stretch>
                        <a:fillRect/>
                      </a:stretch>
                    </p:blipFill>
                    <p:spPr bwMode="auto">
                      <a:xfrm>
                        <a:off x="435591" y="2347118"/>
                        <a:ext cx="4419600" cy="487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a:bodyPr>
          <a:lstStyle/>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Using the 2</a:t>
            </a:r>
            <a:r>
              <a:rPr lang="en-US" baseline="30000" dirty="0" smtClean="0">
                <a:latin typeface="Times New Roman" pitchFamily="18" charset="0"/>
                <a:cs typeface="Times New Roman" pitchFamily="18" charset="0"/>
              </a:rPr>
              <a:t>nd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Tds</a:t>
            </a:r>
            <a:r>
              <a:rPr lang="en-US" dirty="0" smtClean="0">
                <a:latin typeface="Times New Roman" pitchFamily="18" charset="0"/>
                <a:cs typeface="Times New Roman" pitchFamily="18" charset="0"/>
              </a:rPr>
              <a:t> equation and Maxwell relation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Substitution gives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determination of changes in s, u and h requires the knowledge of </a:t>
            </a:r>
            <a:r>
              <a:rPr lang="en-US" dirty="0" err="1" smtClean="0">
                <a:latin typeface="Times New Roman" pitchFamily="18" charset="0"/>
                <a:cs typeface="Times New Roman" pitchFamily="18" charset="0"/>
              </a:rPr>
              <a:t>PvT</a:t>
            </a:r>
            <a:r>
              <a:rPr lang="en-US" dirty="0" smtClean="0">
                <a:latin typeface="Times New Roman" pitchFamily="18" charset="0"/>
                <a:cs typeface="Times New Roman" pitchFamily="18" charset="0"/>
              </a:rPr>
              <a:t> behavior and experimental information on the relationship between specific heats and temperature.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0" y="0"/>
          <a:ext cx="8036604" cy="1239837"/>
        </p:xfrm>
        <a:graphic>
          <a:graphicData uri="http://schemas.openxmlformats.org/presentationml/2006/ole">
            <mc:AlternateContent xmlns:mc="http://schemas.openxmlformats.org/markup-compatibility/2006">
              <mc:Choice xmlns:v="urn:schemas-microsoft-com:vml" Requires="v">
                <p:oleObj spid="_x0000_s19494" name="Equation" r:id="rId3" imgW="2882880" imgH="444240" progId="Equation.3">
                  <p:embed/>
                </p:oleObj>
              </mc:Choice>
              <mc:Fallback>
                <p:oleObj name="Equation" r:id="rId3" imgW="288288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8036604" cy="1239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152400" y="1905000"/>
          <a:ext cx="5910943" cy="1143000"/>
        </p:xfrm>
        <a:graphic>
          <a:graphicData uri="http://schemas.openxmlformats.org/presentationml/2006/ole">
            <mc:AlternateContent xmlns:mc="http://schemas.openxmlformats.org/markup-compatibility/2006">
              <mc:Choice xmlns:v="urn:schemas-microsoft-com:vml" Requires="v">
                <p:oleObj spid="_x0000_s19495" name="Equation" r:id="rId5" imgW="2298600" imgH="444240" progId="Equation.3">
                  <p:embed/>
                </p:oleObj>
              </mc:Choice>
              <mc:Fallback>
                <p:oleObj name="Equation" r:id="rId5" imgW="2298600" imgH="4442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1905000"/>
                        <a:ext cx="5910943"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228600" y="3505200"/>
          <a:ext cx="4652211" cy="1219200"/>
        </p:xfrm>
        <a:graphic>
          <a:graphicData uri="http://schemas.openxmlformats.org/presentationml/2006/ole">
            <mc:AlternateContent xmlns:mc="http://schemas.openxmlformats.org/markup-compatibility/2006">
              <mc:Choice xmlns:v="urn:schemas-microsoft-com:vml" Requires="v">
                <p:oleObj spid="_x0000_s19496" name="Equation" r:id="rId7" imgW="1841400" imgH="482400" progId="Equation.3">
                  <p:embed/>
                </p:oleObj>
              </mc:Choice>
              <mc:Fallback>
                <p:oleObj name="Equation" r:id="rId7" imgW="1841400" imgH="4824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 y="3505200"/>
                        <a:ext cx="4652211"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A0270A83-21B3-4BFE-AFF9-366501266B5D}"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lnSpcReduction="10000"/>
          </a:bodyPr>
          <a:lstStyle/>
          <a:p>
            <a:pPr>
              <a:buNone/>
            </a:pPr>
            <a:r>
              <a:rPr lang="en-US" b="1" dirty="0" smtClean="0">
                <a:latin typeface="Times New Roman" pitchFamily="18" charset="0"/>
                <a:cs typeface="Times New Roman" pitchFamily="18" charset="0"/>
              </a:rPr>
              <a:t>6.5  GENERALIZED RELATIONS FOR </a:t>
            </a:r>
            <a:r>
              <a:rPr lang="en-US" b="1" dirty="0" err="1" smtClean="0">
                <a:latin typeface="Times New Roman" pitchFamily="18" charset="0"/>
                <a:cs typeface="Times New Roman" pitchFamily="18" charset="0"/>
              </a:rPr>
              <a:t>c</a:t>
            </a:r>
            <a:r>
              <a:rPr lang="en-US" b="1" baseline="-25000" dirty="0" err="1" smtClean="0">
                <a:latin typeface="Times New Roman" pitchFamily="18" charset="0"/>
                <a:cs typeface="Times New Roman" pitchFamily="18" charset="0"/>
              </a:rPr>
              <a:t>P</a:t>
            </a:r>
            <a:r>
              <a:rPr lang="en-US" b="1" dirty="0" smtClean="0">
                <a:latin typeface="Times New Roman" pitchFamily="18" charset="0"/>
                <a:cs typeface="Times New Roman" pitchFamily="18" charset="0"/>
              </a:rPr>
              <a:t>  AND </a:t>
            </a:r>
            <a:r>
              <a:rPr lang="en-US" b="1" dirty="0" err="1" smtClean="0">
                <a:latin typeface="Times New Roman" pitchFamily="18" charset="0"/>
                <a:cs typeface="Times New Roman" pitchFamily="18" charset="0"/>
              </a:rPr>
              <a:t>c</a:t>
            </a:r>
            <a:r>
              <a:rPr lang="en-US" b="1" baseline="-25000" dirty="0" err="1" smtClean="0">
                <a:latin typeface="Times New Roman" pitchFamily="18" charset="0"/>
                <a:cs typeface="Times New Roman" pitchFamily="18" charset="0"/>
              </a:rPr>
              <a:t>v</a:t>
            </a:r>
            <a:endParaRPr lang="en-US" b="1" baseline="-25000"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Two general relations derived were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Rewriting the </a:t>
            </a:r>
            <a:r>
              <a:rPr lang="en-US" dirty="0" err="1" smtClean="0">
                <a:latin typeface="Times New Roman" pitchFamily="18" charset="0"/>
                <a:cs typeface="Times New Roman" pitchFamily="18" charset="0"/>
              </a:rPr>
              <a:t>ds</a:t>
            </a:r>
            <a:r>
              <a:rPr lang="en-US" dirty="0" smtClean="0">
                <a:latin typeface="Times New Roman" pitchFamily="18" charset="0"/>
                <a:cs typeface="Times New Roman" pitchFamily="18" charset="0"/>
              </a:rPr>
              <a:t> equations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test of exactness will give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228600" y="1524000"/>
          <a:ext cx="5425440" cy="1066800"/>
        </p:xfrm>
        <a:graphic>
          <a:graphicData uri="http://schemas.openxmlformats.org/presentationml/2006/ole">
            <mc:AlternateContent xmlns:mc="http://schemas.openxmlformats.org/markup-compatibility/2006">
              <mc:Choice xmlns:v="urn:schemas-microsoft-com:vml" Requires="v">
                <p:oleObj spid="_x0000_s20518" name="Equation" r:id="rId3" imgW="2260440" imgH="444240" progId="Equation.3">
                  <p:embed/>
                </p:oleObj>
              </mc:Choice>
              <mc:Fallback>
                <p:oleObj name="Equation" r:id="rId3" imgW="226044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524000"/>
                        <a:ext cx="542544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07975" y="3048000"/>
          <a:ext cx="8734425" cy="1295400"/>
        </p:xfrm>
        <a:graphic>
          <a:graphicData uri="http://schemas.openxmlformats.org/presentationml/2006/ole">
            <mc:AlternateContent xmlns:mc="http://schemas.openxmlformats.org/markup-compatibility/2006">
              <mc:Choice xmlns:v="urn:schemas-microsoft-com:vml" Requires="v">
                <p:oleObj spid="_x0000_s20519" name="Equation" r:id="rId5" imgW="2997000" imgH="444240" progId="Equation.3">
                  <p:embed/>
                </p:oleObj>
              </mc:Choice>
              <mc:Fallback>
                <p:oleObj name="Equation" r:id="rId5" imgW="2997000" imgH="4442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7975" y="3048000"/>
                        <a:ext cx="8734425"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380999" y="4724400"/>
          <a:ext cx="5857875" cy="1524000"/>
        </p:xfrm>
        <a:graphic>
          <a:graphicData uri="http://schemas.openxmlformats.org/presentationml/2006/ole">
            <mc:AlternateContent xmlns:mc="http://schemas.openxmlformats.org/markup-compatibility/2006">
              <mc:Choice xmlns:v="urn:schemas-microsoft-com:vml" Requires="v">
                <p:oleObj spid="_x0000_s20520" name="Equation" r:id="rId7" imgW="3124080" imgH="812520" progId="Equation.3">
                  <p:embed/>
                </p:oleObj>
              </mc:Choice>
              <mc:Fallback>
                <p:oleObj name="Equation" r:id="rId7" imgW="3124080" imgH="81252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0999" y="4724400"/>
                        <a:ext cx="5857875"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A0270A83-21B3-4BFE-AFF9-366501266B5D}"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2930</TotalTime>
  <Words>2543</Words>
  <Application>Microsoft Office PowerPoint</Application>
  <PresentationFormat>On-screen Show (4:3)</PresentationFormat>
  <Paragraphs>522</Paragraphs>
  <Slides>56</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56</vt:i4>
      </vt:variant>
    </vt:vector>
  </HeadingPairs>
  <TitlesOfParts>
    <vt:vector size="62" baseType="lpstr">
      <vt:lpstr>Arial</vt:lpstr>
      <vt:lpstr>Calibri</vt:lpstr>
      <vt:lpstr>Times New Roman</vt:lpstr>
      <vt:lpstr>Office Theme</vt:lpstr>
      <vt:lpstr>Equation</vt:lpstr>
      <vt:lpstr>Microsoft Equation 3.0</vt:lpstr>
      <vt:lpstr>THERMODYNAMIC PROPERTY RELATIONS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THERMODYNAMIC PROPERTY RELATIONS</dc:title>
  <dc:creator> hp</dc:creator>
  <cp:lastModifiedBy>user</cp:lastModifiedBy>
  <cp:revision>121</cp:revision>
  <dcterms:created xsi:type="dcterms:W3CDTF">2008-04-15T16:19:21Z</dcterms:created>
  <dcterms:modified xsi:type="dcterms:W3CDTF">2016-06-02T18:45:55Z</dcterms:modified>
</cp:coreProperties>
</file>