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423" r:id="rId3"/>
    <p:sldId id="424" r:id="rId4"/>
    <p:sldId id="442" r:id="rId5"/>
    <p:sldId id="473" r:id="rId6"/>
    <p:sldId id="446" r:id="rId7"/>
    <p:sldId id="449" r:id="rId8"/>
    <p:sldId id="450" r:id="rId9"/>
    <p:sldId id="457" r:id="rId10"/>
    <p:sldId id="458" r:id="rId11"/>
    <p:sldId id="459" r:id="rId12"/>
    <p:sldId id="460" r:id="rId13"/>
    <p:sldId id="461" r:id="rId14"/>
    <p:sldId id="452" r:id="rId15"/>
    <p:sldId id="453" r:id="rId16"/>
    <p:sldId id="454" r:id="rId17"/>
    <p:sldId id="474" r:id="rId18"/>
    <p:sldId id="455" r:id="rId19"/>
    <p:sldId id="456" r:id="rId20"/>
    <p:sldId id="462" r:id="rId21"/>
    <p:sldId id="463" r:id="rId22"/>
    <p:sldId id="46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7240" autoAdjust="0"/>
  </p:normalViewPr>
  <p:slideViewPr>
    <p:cSldViewPr>
      <p:cViewPr varScale="1">
        <p:scale>
          <a:sx n="53" d="100"/>
          <a:sy n="53" d="100"/>
        </p:scale>
        <p:origin x="-18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4B6A3-959C-497A-AE5E-E78FF741BA45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B7D86-DF98-4586-96FA-D808E14D9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1D8D6-8469-444D-A558-B95A467D627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B7D86-DF98-4586-96FA-D808E14D9D7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Ex. form galvanized iron sheet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B7D86-DF98-4586-96FA-D808E14D9D7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Profile</a:t>
            </a:r>
            <a:r>
              <a:rPr lang="en-US" baseline="0" dirty="0" smtClean="0"/>
              <a:t> and guiding curve should be 2 separate sketches( body in a set)</a:t>
            </a:r>
          </a:p>
          <a:p>
            <a:r>
              <a:rPr lang="en-US" baseline="0" dirty="0" smtClean="0"/>
              <a:t>Define the guiding curve on d/t axis (ZX)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B7D86-DF98-4586-96FA-D808E14D9D7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 creating a fill surface, draw the boundary curves.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Next, choose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 button from the Surface toolbar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B7D86-DF98-4586-96FA-D808E14D9D7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allows you to create a surface by blending two curves. These curves can be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sketched curves, wireframe geometries, or edge of existing surfaces. If you select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 surfaces with curves, the resulting blend surface will be tangent to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 surfaces.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form the 1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surface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insert body in a set and form the 2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surface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blend the two surfaces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can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ontinue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same for both edges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B7D86-DF98-4586-96FA-D808E14D9D7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</a:t>
            </a:r>
            <a:r>
              <a:rPr lang="en-US" baseline="0" dirty="0" smtClean="0"/>
              <a:t> center point and axis, then form a sphere in 2 ways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On sphere surface def window, select sphere and give 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Form by defining </a:t>
            </a:r>
            <a:r>
              <a:rPr lang="en-US" baseline="0" dirty="0" err="1" smtClean="0"/>
              <a:t>param</a:t>
            </a:r>
            <a:r>
              <a:rPr lang="en-US" baseline="0" dirty="0" smtClean="0"/>
              <a:t> like par angles and </a:t>
            </a:r>
            <a:r>
              <a:rPr lang="en-US" baseline="0" dirty="0" err="1" smtClean="0"/>
              <a:t>merd</a:t>
            </a:r>
            <a:r>
              <a:rPr lang="en-US" baseline="0" dirty="0" smtClean="0"/>
              <a:t> angles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B7D86-DF98-4586-96FA-D808E14D9D7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 the surface and the offset it by a given distance either direction is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B7D86-DF98-4586-96FA-D808E14D9D7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318EE-4656-4D07-B91C-30666B7114A0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4722E-81CE-4317-88FE-6533AE03F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95600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  <a:latin typeface="Bookman" pitchFamily="18" charset="0"/>
              </a:rPr>
              <a:t>Part #4</a:t>
            </a:r>
            <a:br>
              <a:rPr lang="en-US" sz="3600" b="1" i="1" dirty="0" smtClean="0">
                <a:solidFill>
                  <a:srgbClr val="0070C0"/>
                </a:solidFill>
                <a:latin typeface="Bookman" pitchFamily="18" charset="0"/>
              </a:rPr>
            </a:br>
            <a:r>
              <a:rPr lang="en-US" sz="3600" b="1" i="1" dirty="0" smtClean="0">
                <a:solidFill>
                  <a:srgbClr val="0070C0"/>
                </a:solidFill>
                <a:latin typeface="Bookman" pitchFamily="18" charset="0"/>
              </a:rPr>
              <a:t>Curve </a:t>
            </a:r>
            <a:r>
              <a:rPr lang="en-US" sz="3600" b="1" i="1" dirty="0" smtClean="0">
                <a:solidFill>
                  <a:srgbClr val="0070C0"/>
                </a:solidFill>
                <a:latin typeface="Bookman" pitchFamily="18" charset="0"/>
              </a:rPr>
              <a:t>&amp; Surface </a:t>
            </a:r>
            <a:br>
              <a:rPr lang="en-US" sz="3600" b="1" i="1" dirty="0" smtClean="0">
                <a:solidFill>
                  <a:srgbClr val="0070C0"/>
                </a:solidFill>
                <a:latin typeface="Bookman" pitchFamily="18" charset="0"/>
              </a:rPr>
            </a:br>
            <a:r>
              <a:rPr lang="en-US" sz="3600" b="1" i="1" dirty="0" smtClean="0">
                <a:solidFill>
                  <a:srgbClr val="0070C0"/>
                </a:solidFill>
                <a:latin typeface="Bookman" pitchFamily="18" charset="0"/>
              </a:rPr>
              <a:t>Modeling</a:t>
            </a:r>
            <a:endParaRPr lang="en-US" sz="3600" b="1" i="1" dirty="0">
              <a:solidFill>
                <a:srgbClr val="0070C0"/>
              </a:solidFill>
              <a:latin typeface="Book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17DC-2BCB-4316-BB99-E9BE2A00E9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45720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latin typeface="Bookman" pitchFamily="18" charset="0"/>
              </a:rPr>
              <a:t>April</a:t>
            </a:r>
            <a:r>
              <a:rPr lang="en-US" sz="2800" b="1" dirty="0" smtClean="0">
                <a:latin typeface="Bookman" pitchFamily="18" charset="0"/>
              </a:rPr>
              <a:t> </a:t>
            </a:r>
            <a:r>
              <a:rPr lang="en-US" sz="2800" b="1" dirty="0" smtClean="0">
                <a:latin typeface="Bookman" pitchFamily="18" charset="0"/>
              </a:rPr>
              <a:t>2020</a:t>
            </a:r>
            <a:endParaRPr lang="en-US" sz="2800" b="1" dirty="0"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i="1" dirty="0" smtClean="0">
                <a:solidFill>
                  <a:srgbClr val="C00000"/>
                </a:solidFill>
                <a:latin typeface="Bookman" pitchFamily="18" charset="0"/>
              </a:rPr>
              <a:t>Boundary Representation </a:t>
            </a:r>
            <a:br>
              <a:rPr lang="en-US" sz="3100" b="1" i="1" dirty="0" smtClean="0">
                <a:solidFill>
                  <a:srgbClr val="C00000"/>
                </a:solidFill>
                <a:latin typeface="Bookman" pitchFamily="18" charset="0"/>
              </a:rPr>
            </a:br>
            <a:r>
              <a:rPr lang="en-US" sz="3100" b="1" i="1" dirty="0" smtClean="0">
                <a:solidFill>
                  <a:srgbClr val="C00000"/>
                </a:solidFill>
                <a:latin typeface="Bookman" pitchFamily="18" charset="0"/>
              </a:rPr>
              <a:t>Method (B-rep) </a:t>
            </a:r>
            <a:r>
              <a:rPr lang="en-US" b="1" i="1" dirty="0" smtClean="0">
                <a:solidFill>
                  <a:srgbClr val="C00000"/>
                </a:solidFill>
              </a:rPr>
              <a:t/>
            </a:r>
            <a:br>
              <a:rPr lang="en-US" b="1" i="1" dirty="0" smtClean="0">
                <a:solidFill>
                  <a:srgbClr val="C00000"/>
                </a:solidFill>
              </a:rPr>
            </a:b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7630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lgerian" pitchFamily="82" charset="0"/>
              <a:buChar char="&gt;"/>
            </a:pPr>
            <a:r>
              <a:rPr lang="en-US" sz="2200" dirty="0" smtClean="0">
                <a:latin typeface="Bookman" pitchFamily="18" charset="0"/>
              </a:rPr>
              <a:t>In </a:t>
            </a:r>
            <a:r>
              <a:rPr lang="en-US" sz="2200" b="1" dirty="0" smtClean="0">
                <a:latin typeface="Bookman" pitchFamily="18" charset="0"/>
              </a:rPr>
              <a:t>surface/solid modeling </a:t>
            </a:r>
            <a:r>
              <a:rPr lang="en-US" sz="2200" dirty="0" smtClean="0">
                <a:latin typeface="Bookman" pitchFamily="18" charset="0"/>
              </a:rPr>
              <a:t>and </a:t>
            </a:r>
            <a:r>
              <a:rPr lang="en-US" sz="2200" b="1" dirty="0" smtClean="0">
                <a:latin typeface="Bookman" pitchFamily="18" charset="0"/>
              </a:rPr>
              <a:t>computer-aided design</a:t>
            </a:r>
            <a:r>
              <a:rPr lang="en-US" sz="2200" dirty="0" smtClean="0">
                <a:latin typeface="Bookman" pitchFamily="18" charset="0"/>
              </a:rPr>
              <a:t>, </a:t>
            </a:r>
            <a:r>
              <a:rPr lang="en-US" sz="2200" b="1" dirty="0" smtClean="0">
                <a:latin typeface="Bookman" pitchFamily="18" charset="0"/>
              </a:rPr>
              <a:t>boundary representation </a:t>
            </a:r>
            <a:r>
              <a:rPr lang="en-US" sz="2200" dirty="0" smtClean="0">
                <a:latin typeface="Bookman" pitchFamily="18" charset="0"/>
              </a:rPr>
              <a:t>often abbreviated as </a:t>
            </a:r>
            <a:r>
              <a:rPr lang="en-US" sz="2200" b="1" dirty="0" smtClean="0">
                <a:solidFill>
                  <a:srgbClr val="C00000"/>
                </a:solidFill>
                <a:latin typeface="Bookman" pitchFamily="18" charset="0"/>
              </a:rPr>
              <a:t>B-rep or BREP - </a:t>
            </a:r>
            <a:r>
              <a:rPr lang="en-US" sz="2200" dirty="0" smtClean="0">
                <a:latin typeface="Bookman" pitchFamily="18" charset="0"/>
              </a:rPr>
              <a:t>is a method for representing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shapes using the limits. </a:t>
            </a:r>
          </a:p>
          <a:p>
            <a:pPr>
              <a:lnSpc>
                <a:spcPct val="150000"/>
              </a:lnSpc>
              <a:buFont typeface="Algerian" pitchFamily="82" charset="0"/>
              <a:buChar char="&gt;"/>
            </a:pPr>
            <a:r>
              <a:rPr lang="en-US" sz="2200" dirty="0" smtClean="0">
                <a:latin typeface="Bookman" pitchFamily="18" charset="0"/>
              </a:rPr>
              <a:t>A</a:t>
            </a:r>
            <a:r>
              <a:rPr lang="en-US" sz="2200" b="1" dirty="0" smtClean="0">
                <a:solidFill>
                  <a:srgbClr val="C00000"/>
                </a:solidFill>
                <a:latin typeface="Bookman" pitchFamily="18" charset="0"/>
              </a:rPr>
              <a:t> solid </a:t>
            </a:r>
            <a:r>
              <a:rPr lang="en-US" sz="2200" dirty="0" smtClean="0">
                <a:latin typeface="Bookman" pitchFamily="18" charset="0"/>
              </a:rPr>
              <a:t>is represented as </a:t>
            </a:r>
            <a:r>
              <a:rPr lang="en-US" sz="2200" b="1" dirty="0" smtClean="0">
                <a:solidFill>
                  <a:srgbClr val="C00000"/>
                </a:solidFill>
                <a:latin typeface="Bookman" pitchFamily="18" charset="0"/>
              </a:rPr>
              <a:t>a collection of connected surface elements</a:t>
            </a:r>
            <a:r>
              <a:rPr lang="en-US" sz="2200" dirty="0" smtClean="0">
                <a:latin typeface="Bookman" pitchFamily="18" charset="0"/>
              </a:rPr>
              <a:t>, the boundary between solid and non-solid. </a:t>
            </a:r>
          </a:p>
          <a:p>
            <a:pPr>
              <a:lnSpc>
                <a:spcPct val="150000"/>
              </a:lnSpc>
              <a:buFont typeface="Algerian" pitchFamily="82" charset="0"/>
              <a:buChar char="&gt;"/>
            </a:pPr>
            <a:r>
              <a:rPr lang="en-US" sz="2200" b="1" dirty="0" smtClean="0">
                <a:latin typeface="Bookman" pitchFamily="18" charset="0"/>
              </a:rPr>
              <a:t>Boundary representation models </a:t>
            </a:r>
            <a:r>
              <a:rPr lang="en-US" sz="2200" dirty="0" smtClean="0">
                <a:latin typeface="Bookman" pitchFamily="18" charset="0"/>
              </a:rPr>
              <a:t>are composed of </a:t>
            </a:r>
            <a:r>
              <a:rPr lang="en-US" sz="2200" b="1" dirty="0" smtClean="0">
                <a:latin typeface="Bookman" pitchFamily="18" charset="0"/>
              </a:rPr>
              <a:t>two parts: </a:t>
            </a:r>
          </a:p>
          <a:p>
            <a:pPr lvl="2">
              <a:lnSpc>
                <a:spcPct val="150000"/>
              </a:lnSpc>
              <a:buBlip>
                <a:blip r:embed="rId2"/>
              </a:buBlip>
            </a:pPr>
            <a:r>
              <a:rPr lang="en-US" sz="2200" dirty="0" smtClean="0">
                <a:latin typeface="Bookman" pitchFamily="18" charset="0"/>
              </a:rPr>
              <a:t>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Topology and </a:t>
            </a:r>
          </a:p>
          <a:p>
            <a:pPr lvl="2">
              <a:lnSpc>
                <a:spcPct val="150000"/>
              </a:lnSpc>
              <a:buBlip>
                <a:blip r:embed="rId2"/>
              </a:buBlip>
            </a:pP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Geometry (surfaces, curves and points).</a:t>
            </a:r>
            <a:endParaRPr lang="en-US" sz="2200" b="1" dirty="0">
              <a:solidFill>
                <a:srgbClr val="0070C0"/>
              </a:solidFill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100" b="1" i="1" dirty="0" smtClean="0">
                <a:solidFill>
                  <a:srgbClr val="C00000"/>
                </a:solidFill>
                <a:latin typeface="Bookman" pitchFamily="18" charset="0"/>
              </a:rPr>
              <a:t>The </a:t>
            </a:r>
            <a:r>
              <a:rPr lang="en-US" sz="2100" b="1" i="1" dirty="0" smtClean="0">
                <a:solidFill>
                  <a:srgbClr val="0070C0"/>
                </a:solidFill>
                <a:latin typeface="Bookman" pitchFamily="18" charset="0"/>
              </a:rPr>
              <a:t>main topological items/ primitives </a:t>
            </a:r>
            <a:r>
              <a:rPr lang="en-US" sz="2100" b="1" i="1" dirty="0" smtClean="0">
                <a:solidFill>
                  <a:srgbClr val="C00000"/>
                </a:solidFill>
                <a:latin typeface="Bookman" pitchFamily="18" charset="0"/>
              </a:rPr>
              <a:t>of B-rep are: </a:t>
            </a: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Vertex (V) </a:t>
            </a:r>
            <a:r>
              <a:rPr lang="en-US" sz="2100" dirty="0" smtClean="0">
                <a:latin typeface="Bookman" pitchFamily="18" charset="0"/>
              </a:rPr>
              <a:t>: It is a </a:t>
            </a: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unique point </a:t>
            </a:r>
            <a:r>
              <a:rPr lang="en-US" sz="2100" dirty="0" smtClean="0">
                <a:latin typeface="Bookman" pitchFamily="18" charset="0"/>
              </a:rPr>
              <a:t>(an ordered triplet) in space. </a:t>
            </a: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Edge (E)</a:t>
            </a:r>
            <a:r>
              <a:rPr lang="en-US" sz="2100" dirty="0" smtClean="0">
                <a:latin typeface="Bookman" pitchFamily="18" charset="0"/>
              </a:rPr>
              <a:t>: It is </a:t>
            </a:r>
            <a:r>
              <a:rPr lang="en-US" sz="2100" b="1" dirty="0" smtClean="0">
                <a:latin typeface="Bookman" pitchFamily="18" charset="0"/>
              </a:rPr>
              <a:t>finite, non-self intersecting, directed space curve </a:t>
            </a:r>
            <a:r>
              <a:rPr lang="en-US" sz="2100" dirty="0" smtClean="0">
                <a:latin typeface="Bookman" pitchFamily="18" charset="0"/>
              </a:rPr>
              <a:t>bounded by </a:t>
            </a: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two vertices </a:t>
            </a:r>
            <a:r>
              <a:rPr lang="en-US" sz="2100" dirty="0" smtClean="0">
                <a:latin typeface="Bookman" pitchFamily="18" charset="0"/>
              </a:rPr>
              <a:t>that are not necessarily distinct.</a:t>
            </a: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US" sz="2100" dirty="0" smtClean="0">
                <a:latin typeface="Bookman" pitchFamily="18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Face (F): </a:t>
            </a:r>
            <a:r>
              <a:rPr lang="en-US" sz="2100" dirty="0" smtClean="0">
                <a:latin typeface="Bookman" pitchFamily="18" charset="0"/>
              </a:rPr>
              <a:t>It is defined as a </a:t>
            </a: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finite connected, non-self-intersecting, </a:t>
            </a:r>
            <a:r>
              <a:rPr lang="en-US" sz="2100" dirty="0" smtClean="0">
                <a:latin typeface="Bookman" pitchFamily="18" charset="0"/>
              </a:rPr>
              <a:t>region</a:t>
            </a: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 </a:t>
            </a:r>
            <a:r>
              <a:rPr lang="en-US" sz="2100" dirty="0" smtClean="0">
                <a:latin typeface="Bookman" pitchFamily="18" charset="0"/>
              </a:rPr>
              <a:t>of a </a:t>
            </a:r>
            <a:r>
              <a:rPr lang="en-US" sz="2100" b="1" dirty="0" smtClean="0">
                <a:latin typeface="Bookman" pitchFamily="18" charset="0"/>
              </a:rPr>
              <a:t>closed oriented surface </a:t>
            </a:r>
            <a:r>
              <a:rPr lang="en-US" sz="2100" dirty="0" smtClean="0">
                <a:latin typeface="Bookman" pitchFamily="18" charset="0"/>
              </a:rPr>
              <a:t>bounded by one or more loops</a:t>
            </a: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US" sz="2100" dirty="0" smtClean="0">
                <a:latin typeface="Bookman" pitchFamily="18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Loop (L): </a:t>
            </a:r>
            <a:r>
              <a:rPr lang="en-US" sz="2100" dirty="0" smtClean="0">
                <a:latin typeface="Bookman" pitchFamily="18" charset="0"/>
              </a:rPr>
              <a:t>It is an ordered </a:t>
            </a: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alternating sequence of vertices </a:t>
            </a:r>
            <a:r>
              <a:rPr lang="en-US" sz="2100" dirty="0" smtClean="0">
                <a:latin typeface="Bookman" pitchFamily="18" charset="0"/>
              </a:rPr>
              <a:t>and </a:t>
            </a: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edges.</a:t>
            </a: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Body/Shell(B) </a:t>
            </a:r>
            <a:r>
              <a:rPr lang="en-US" sz="2100" dirty="0" smtClean="0">
                <a:latin typeface="Bookman" pitchFamily="18" charset="0"/>
              </a:rPr>
              <a:t>: It is a </a:t>
            </a: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set of faces</a:t>
            </a:r>
            <a:r>
              <a:rPr lang="en-US" sz="2100" b="1" dirty="0" smtClean="0">
                <a:latin typeface="Bookman" pitchFamily="18" charset="0"/>
              </a:rPr>
              <a:t> </a:t>
            </a:r>
            <a:r>
              <a:rPr lang="en-US" sz="2100" dirty="0" smtClean="0">
                <a:latin typeface="Bookman" pitchFamily="18" charset="0"/>
              </a:rPr>
              <a:t>that bound a single connected closed volume.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pPr algn="r"/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Bookman" pitchFamily="18" charset="0"/>
              </a:rPr>
              <a:t>Cont’d…</a:t>
            </a:r>
            <a:endParaRPr lang="en-US" sz="2800" b="1" i="1" dirty="0">
              <a:solidFill>
                <a:schemeClr val="accent6">
                  <a:lumMod val="50000"/>
                </a:schemeClr>
              </a:solidFill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Autofit/>
          </a:bodyPr>
          <a:lstStyle/>
          <a:p>
            <a:pPr algn="r"/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Bookman" pitchFamily="18" charset="0"/>
              </a:rPr>
              <a:t>Cont’d</a:t>
            </a:r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Bookman" pitchFamily="18" charset="0"/>
              </a:rPr>
              <a:t>…</a:t>
            </a:r>
            <a:endParaRPr lang="en-US" sz="3200" b="1" i="1" dirty="0">
              <a:solidFill>
                <a:schemeClr val="accent6">
                  <a:lumMod val="50000"/>
                </a:schemeClr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839200" cy="6477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lgerian" pitchFamily="82" charset="0"/>
              <a:buChar char="&gt;"/>
            </a:pPr>
            <a:r>
              <a:rPr lang="en-US" sz="2200" dirty="0" smtClean="0">
                <a:latin typeface="Bookman" pitchFamily="18" charset="0"/>
              </a:rPr>
              <a:t>A </a:t>
            </a:r>
            <a:r>
              <a:rPr lang="en-US" sz="2200" b="1" dirty="0" smtClean="0">
                <a:latin typeface="Bookman" pitchFamily="18" charset="0"/>
              </a:rPr>
              <a:t>minimum body </a:t>
            </a:r>
            <a:r>
              <a:rPr lang="en-US" sz="2200" dirty="0" smtClean="0">
                <a:latin typeface="Bookman" pitchFamily="18" charset="0"/>
              </a:rPr>
              <a:t>is a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point; </a:t>
            </a:r>
            <a:r>
              <a:rPr lang="en-US" sz="2200" b="1" dirty="0" smtClean="0">
                <a:latin typeface="Bookman" pitchFamily="18" charset="0"/>
              </a:rPr>
              <a:t>topologically</a:t>
            </a:r>
            <a:r>
              <a:rPr lang="en-US" sz="2200" dirty="0" smtClean="0">
                <a:latin typeface="Bookman" pitchFamily="18" charset="0"/>
              </a:rPr>
              <a:t> this body has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one</a:t>
            </a:r>
            <a:r>
              <a:rPr lang="en-US" sz="2200" dirty="0" smtClean="0">
                <a:latin typeface="Bookman" pitchFamily="18" charset="0"/>
              </a:rPr>
              <a:t>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face, one vertex</a:t>
            </a:r>
            <a:r>
              <a:rPr lang="en-US" sz="2200" dirty="0" smtClean="0">
                <a:latin typeface="Bookman" pitchFamily="18" charset="0"/>
              </a:rPr>
              <a:t>, and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no edges. </a:t>
            </a:r>
          </a:p>
          <a:p>
            <a:pPr>
              <a:lnSpc>
                <a:spcPct val="150000"/>
              </a:lnSpc>
              <a:buFont typeface="Algerian" pitchFamily="82" charset="0"/>
              <a:buChar char="&gt;"/>
            </a:pP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Bookman" pitchFamily="18" charset="0"/>
              </a:rPr>
              <a:t>Geometry:</a:t>
            </a:r>
          </a:p>
          <a:p>
            <a:pPr>
              <a:buNone/>
            </a:pPr>
            <a:r>
              <a:rPr lang="en-US" sz="2200" b="1" dirty="0" err="1" smtClean="0">
                <a:solidFill>
                  <a:srgbClr val="0070C0"/>
                </a:solidFill>
              </a:rPr>
              <a:t>i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. Open polyhedral objects</a:t>
            </a:r>
            <a:endParaRPr lang="en-US" sz="2200" dirty="0">
              <a:solidFill>
                <a:srgbClr val="0070C0"/>
              </a:solidFill>
              <a:latin typeface="Book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90800"/>
            <a:ext cx="81486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Autofit/>
          </a:bodyPr>
          <a:lstStyle/>
          <a:p>
            <a:pPr algn="r"/>
            <a:r>
              <a:rPr lang="en-US" sz="3200" b="1" i="1" dirty="0" smtClean="0">
                <a:solidFill>
                  <a:srgbClr val="0070C0"/>
                </a:solidFill>
                <a:latin typeface="Bookman" pitchFamily="18" charset="0"/>
              </a:rPr>
              <a:t>Cont’d…</a:t>
            </a:r>
            <a:endParaRPr lang="en-US" sz="3200" b="1" i="1" dirty="0">
              <a:solidFill>
                <a:srgbClr val="0070C0"/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382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i="1" dirty="0" smtClean="0">
              <a:solidFill>
                <a:srgbClr val="C00000"/>
              </a:solidFill>
              <a:latin typeface="Bookman" pitchFamily="18" charset="0"/>
            </a:endParaRPr>
          </a:p>
          <a:p>
            <a:pPr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Bookman" pitchFamily="18" charset="0"/>
              </a:rPr>
              <a:t>ii. Curved Objects</a:t>
            </a:r>
            <a:endParaRPr lang="en-US" sz="2800" b="1" i="1" dirty="0">
              <a:solidFill>
                <a:srgbClr val="C00000"/>
              </a:solidFill>
              <a:latin typeface="Bookman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smtClean="0">
                <a:solidFill>
                  <a:srgbClr val="C00000"/>
                </a:solidFill>
                <a:latin typeface="Bookman" pitchFamily="18" charset="0"/>
              </a:rPr>
              <a:t>Modeling Surfaces:</a:t>
            </a:r>
            <a:endParaRPr lang="en-US" sz="3200" b="1" i="1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i="1" dirty="0" smtClean="0">
                <a:solidFill>
                  <a:srgbClr val="0070C0"/>
                </a:solidFill>
                <a:latin typeface="Bookman" pitchFamily="18" charset="0"/>
              </a:rPr>
              <a:t>Ex1. Creating Extruded Surfaces</a:t>
            </a:r>
            <a:endParaRPr lang="en-US" sz="2400" b="1" i="1" dirty="0">
              <a:solidFill>
                <a:srgbClr val="0070C0"/>
              </a:solidFill>
              <a:latin typeface="Book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981200"/>
            <a:ext cx="8077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Bookman" pitchFamily="18" charset="0"/>
              </a:rPr>
              <a:t>Ex. 2 - Creating Revolved Surfaces</a:t>
            </a:r>
            <a:endParaRPr lang="en-US" sz="3200" b="1" i="1" dirty="0">
              <a:solidFill>
                <a:srgbClr val="C00000"/>
              </a:solidFill>
              <a:latin typeface="Book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38275" y="1828800"/>
            <a:ext cx="626745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Bookman" pitchFamily="18" charset="0"/>
              </a:rPr>
              <a:t>Ex.3 - Creating Swept </a:t>
            </a:r>
            <a:br>
              <a:rPr lang="en-US" sz="3200" b="1" dirty="0" smtClean="0">
                <a:solidFill>
                  <a:srgbClr val="C00000"/>
                </a:solidFill>
                <a:latin typeface="Bookman" pitchFamily="18" charset="0"/>
              </a:rPr>
            </a:br>
            <a:r>
              <a:rPr lang="en-US" sz="3200" b="1" dirty="0" smtClean="0">
                <a:solidFill>
                  <a:srgbClr val="C00000"/>
                </a:solidFill>
                <a:latin typeface="Bookman" pitchFamily="18" charset="0"/>
              </a:rPr>
              <a:t>surfaces</a:t>
            </a:r>
            <a:endParaRPr lang="en-US" sz="3200" b="1" dirty="0">
              <a:solidFill>
                <a:srgbClr val="C00000"/>
              </a:solidFill>
              <a:latin typeface="Bookman" pitchFamily="18" charset="0"/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600200"/>
            <a:ext cx="3505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04800" y="1295400"/>
            <a:ext cx="4876800" cy="498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 2" pitchFamily="18" charset="2"/>
              <a:buChar char="E"/>
            </a:pPr>
            <a:r>
              <a:rPr lang="en-US" sz="1400" dirty="0" smtClean="0">
                <a:solidFill>
                  <a:srgbClr val="002060"/>
                </a:solidFill>
                <a:latin typeface="Bookman" pitchFamily="18" charset="0"/>
              </a:rPr>
              <a:t>You can create a swept surface by sweeping out a profile in planes normal to a spine curve while taking other user-defined parameters (such as guide curves and reference elements) into account.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1400" dirty="0" smtClean="0">
                <a:solidFill>
                  <a:srgbClr val="002060"/>
                </a:solidFill>
                <a:latin typeface="Bookman" pitchFamily="18" charset="0"/>
              </a:rPr>
              <a:t>Click the Sweep icon</a:t>
            </a:r>
          </a:p>
          <a:p>
            <a:pPr>
              <a:lnSpc>
                <a:spcPct val="150000"/>
              </a:lnSpc>
              <a:buNone/>
            </a:pPr>
            <a:r>
              <a:rPr lang="en-US" sz="1400" dirty="0" smtClean="0">
                <a:solidFill>
                  <a:srgbClr val="002060"/>
                </a:solidFill>
                <a:latin typeface="Bookman" pitchFamily="18" charset="0"/>
              </a:rPr>
              <a:t>2. Select the planar profile to be swept out, that is the circle.</a:t>
            </a:r>
          </a:p>
          <a:p>
            <a:pPr>
              <a:lnSpc>
                <a:spcPct val="160000"/>
              </a:lnSpc>
              <a:buNone/>
            </a:pPr>
            <a:r>
              <a:rPr lang="en-US" sz="1400" dirty="0" smtClean="0">
                <a:solidFill>
                  <a:srgbClr val="002060"/>
                </a:solidFill>
                <a:latin typeface="Bookman" pitchFamily="18" charset="0"/>
              </a:rPr>
              <a:t>3. Select a guide curve.</a:t>
            </a:r>
          </a:p>
          <a:p>
            <a:pPr>
              <a:lnSpc>
                <a:spcPct val="160000"/>
              </a:lnSpc>
              <a:buNone/>
            </a:pPr>
            <a:r>
              <a:rPr lang="en-US" sz="1400" dirty="0" smtClean="0">
                <a:solidFill>
                  <a:srgbClr val="002060"/>
                </a:solidFill>
                <a:latin typeface="Bookman" pitchFamily="18" charset="0"/>
              </a:rPr>
              <a:t>4. If needed, select a spine. If no spine is selected, the guide curve is implicitly used as the spine.</a:t>
            </a:r>
          </a:p>
          <a:p>
            <a:pPr>
              <a:lnSpc>
                <a:spcPct val="160000"/>
              </a:lnSpc>
              <a:buNone/>
            </a:pPr>
            <a:r>
              <a:rPr lang="en-US" sz="1400" dirty="0" smtClean="0">
                <a:solidFill>
                  <a:srgbClr val="002060"/>
                </a:solidFill>
                <a:latin typeface="Bookman" pitchFamily="18" charset="0"/>
              </a:rPr>
              <a:t>5. If needed, select a second guide curve.</a:t>
            </a:r>
          </a:p>
          <a:p>
            <a:pPr>
              <a:lnSpc>
                <a:spcPct val="160000"/>
              </a:lnSpc>
              <a:buNone/>
            </a:pPr>
            <a:r>
              <a:rPr lang="en-US" sz="1400" dirty="0" smtClean="0">
                <a:solidFill>
                  <a:srgbClr val="002060"/>
                </a:solidFill>
                <a:latin typeface="Bookman" pitchFamily="18" charset="0"/>
              </a:rPr>
              <a:t>6. If you want to control the position of the profile during the sweep, you can select a reference surface. You can impose a reference angle on this surface.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  <a:latin typeface="Bookman" pitchFamily="18" charset="0"/>
              </a:rPr>
              <a:t>7. Click OK to create the swept surface.</a:t>
            </a:r>
            <a:endParaRPr lang="en-US" sz="1400" dirty="0">
              <a:solidFill>
                <a:srgbClr val="002060"/>
              </a:solidFill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Bookman" pitchFamily="18" charset="0"/>
              </a:rPr>
              <a:t>Creating Swept Surfaces </a:t>
            </a:r>
            <a:br>
              <a:rPr lang="en-US" sz="2800" b="1" i="1" dirty="0" smtClean="0">
                <a:solidFill>
                  <a:srgbClr val="C00000"/>
                </a:solidFill>
                <a:latin typeface="Bookman" pitchFamily="18" charset="0"/>
              </a:rPr>
            </a:br>
            <a:r>
              <a:rPr lang="en-US" sz="2800" b="1" i="1" dirty="0" smtClean="0">
                <a:solidFill>
                  <a:srgbClr val="C00000"/>
                </a:solidFill>
                <a:latin typeface="Bookman" pitchFamily="18" charset="0"/>
              </a:rPr>
              <a:t>Cont’d…</a:t>
            </a:r>
            <a:endParaRPr lang="en-US" sz="2800" b="1" i="1" dirty="0">
              <a:solidFill>
                <a:srgbClr val="C00000"/>
              </a:solidFill>
              <a:latin typeface="Bookman" pitchFamily="18" charset="0"/>
            </a:endParaRPr>
          </a:p>
        </p:txBody>
      </p:sp>
      <p:pic>
        <p:nvPicPr>
          <p:cNvPr id="2529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438400"/>
            <a:ext cx="5715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28600" y="1447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  <a:latin typeface="Bookman" pitchFamily="18" charset="0"/>
              </a:rPr>
              <a:t>Swept circle along a curvilinear guiding curve.</a:t>
            </a:r>
            <a:endParaRPr lang="en-US" sz="2400" b="1" i="1" dirty="0">
              <a:solidFill>
                <a:srgbClr val="002060"/>
              </a:solidFill>
              <a:latin typeface="Book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Bookman" pitchFamily="18" charset="0"/>
              </a:rPr>
              <a:t>Ex. 4. Creating Fill Surfaces</a:t>
            </a:r>
            <a:endParaRPr lang="en-US" sz="3200" b="1" i="1" dirty="0">
              <a:solidFill>
                <a:srgbClr val="C00000"/>
              </a:solidFill>
              <a:latin typeface="Book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76400"/>
            <a:ext cx="8229600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Bookman" pitchFamily="18" charset="0"/>
              </a:rPr>
              <a:t>Ex.5. Creating Blended Surfaces</a:t>
            </a:r>
            <a:endParaRPr lang="en-US" sz="3200" b="1" i="1" dirty="0">
              <a:solidFill>
                <a:srgbClr val="C00000"/>
              </a:solidFill>
              <a:latin typeface="Book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95400"/>
            <a:ext cx="82296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 smtClean="0">
                <a:solidFill>
                  <a:srgbClr val="C00000"/>
                </a:solidFill>
                <a:latin typeface="Bookman" pitchFamily="18" charset="0"/>
              </a:rPr>
              <a:t>Geometric Modeling Objects: </a:t>
            </a:r>
            <a:endParaRPr lang="en-US" sz="2800" i="1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gency FB" pitchFamily="34" charset="0"/>
              <a:buChar char="#"/>
            </a:pPr>
            <a:r>
              <a:rPr lang="en-US" sz="2200" dirty="0" smtClean="0">
                <a:latin typeface="Bookman" pitchFamily="18" charset="0"/>
              </a:rPr>
              <a:t>The </a:t>
            </a:r>
            <a:r>
              <a:rPr lang="en-US" sz="2200" b="1" dirty="0" smtClean="0">
                <a:latin typeface="Bookman" pitchFamily="18" charset="0"/>
              </a:rPr>
              <a:t>model</a:t>
            </a:r>
            <a:r>
              <a:rPr lang="en-US" sz="2200" dirty="0" smtClean="0">
                <a:latin typeface="Bookman" pitchFamily="18" charset="0"/>
              </a:rPr>
              <a:t> of an engineering object consists of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geometry, topology</a:t>
            </a:r>
            <a:r>
              <a:rPr lang="en-US" sz="2200" dirty="0" smtClean="0">
                <a:latin typeface="Bookman" pitchFamily="18" charset="0"/>
              </a:rPr>
              <a:t> and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auxiliary information</a:t>
            </a:r>
            <a:r>
              <a:rPr lang="en-US" sz="2200" dirty="0" smtClean="0">
                <a:latin typeface="Bookman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Agency FB" pitchFamily="34" charset="0"/>
              <a:buChar char="#"/>
            </a:pPr>
            <a:r>
              <a:rPr lang="en-US" sz="2200" b="1" dirty="0" smtClean="0">
                <a:solidFill>
                  <a:srgbClr val="C00000"/>
                </a:solidFill>
                <a:latin typeface="Bookman" pitchFamily="18" charset="0"/>
              </a:rPr>
              <a:t>Geometry</a:t>
            </a:r>
            <a:r>
              <a:rPr lang="en-US" sz="2200" dirty="0" smtClean="0">
                <a:latin typeface="Bookman" pitchFamily="18" charset="0"/>
              </a:rPr>
              <a:t> includes </a:t>
            </a:r>
            <a:r>
              <a:rPr lang="en-US" sz="2200" b="1" dirty="0" smtClean="0">
                <a:latin typeface="Bookman" pitchFamily="18" charset="0"/>
              </a:rPr>
              <a:t>points, lines, circles, planes, cylinder</a:t>
            </a:r>
            <a:r>
              <a:rPr lang="en-US" sz="2200" dirty="0" smtClean="0">
                <a:latin typeface="Bookman" pitchFamily="18" charset="0"/>
              </a:rPr>
              <a:t>s and </a:t>
            </a:r>
            <a:r>
              <a:rPr lang="en-US" sz="2200" b="1" dirty="0" smtClean="0">
                <a:latin typeface="Bookman" pitchFamily="18" charset="0"/>
              </a:rPr>
              <a:t>other surfaces</a:t>
            </a:r>
            <a:r>
              <a:rPr lang="en-US" sz="2200" dirty="0" smtClean="0">
                <a:latin typeface="Bookman" pitchFamily="18" charset="0"/>
              </a:rPr>
              <a:t>. It defines the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basic shape characteristics. </a:t>
            </a:r>
          </a:p>
          <a:p>
            <a:pPr>
              <a:lnSpc>
                <a:spcPct val="150000"/>
              </a:lnSpc>
              <a:buFont typeface="Agency FB" pitchFamily="34" charset="0"/>
              <a:buChar char="#"/>
            </a:pPr>
            <a:r>
              <a:rPr lang="en-US" sz="2200" b="1" dirty="0" smtClean="0">
                <a:solidFill>
                  <a:srgbClr val="C00000"/>
                </a:solidFill>
                <a:latin typeface="Bookman" pitchFamily="18" charset="0"/>
              </a:rPr>
              <a:t>Topology</a:t>
            </a:r>
            <a:r>
              <a:rPr lang="en-US" sz="2200" dirty="0" smtClean="0">
                <a:latin typeface="Bookman" pitchFamily="18" charset="0"/>
              </a:rPr>
              <a:t> represents </a:t>
            </a:r>
            <a:r>
              <a:rPr lang="en-US" sz="2200" b="1" dirty="0" smtClean="0">
                <a:latin typeface="Bookman" pitchFamily="18" charset="0"/>
              </a:rPr>
              <a:t>the relationships of the geometry </a:t>
            </a:r>
            <a:r>
              <a:rPr lang="en-US" sz="2200" dirty="0" smtClean="0">
                <a:latin typeface="Bookman" pitchFamily="18" charset="0"/>
              </a:rPr>
              <a:t>of </a:t>
            </a:r>
            <a:r>
              <a:rPr lang="en-US" sz="2200" b="1" dirty="0" smtClean="0">
                <a:latin typeface="Bookman" pitchFamily="18" charset="0"/>
              </a:rPr>
              <a:t>an object. </a:t>
            </a:r>
          </a:p>
          <a:p>
            <a:pPr>
              <a:lnSpc>
                <a:spcPct val="150000"/>
              </a:lnSpc>
              <a:buFont typeface="Agency FB" pitchFamily="34" charset="0"/>
              <a:buChar char="#"/>
            </a:pPr>
            <a:r>
              <a:rPr lang="en-US" sz="2200" dirty="0" smtClean="0">
                <a:latin typeface="Bookman" pitchFamily="18" charset="0"/>
              </a:rPr>
              <a:t>In addition to </a:t>
            </a:r>
            <a:r>
              <a:rPr lang="en-US" sz="2200" b="1" dirty="0" smtClean="0">
                <a:latin typeface="Bookman" pitchFamily="18" charset="0"/>
              </a:rPr>
              <a:t>its shape</a:t>
            </a:r>
            <a:r>
              <a:rPr lang="en-US" sz="2200" dirty="0" smtClean="0">
                <a:latin typeface="Bookman" pitchFamily="18" charset="0"/>
              </a:rPr>
              <a:t>, an </a:t>
            </a:r>
            <a:r>
              <a:rPr lang="en-US" sz="2200" b="1" dirty="0" smtClean="0">
                <a:latin typeface="Bookman" pitchFamily="18" charset="0"/>
              </a:rPr>
              <a:t>engineering object </a:t>
            </a:r>
            <a:r>
              <a:rPr lang="en-US" sz="2200" dirty="0" smtClean="0">
                <a:latin typeface="Bookman" pitchFamily="18" charset="0"/>
              </a:rPr>
              <a:t>also possesses some other attributes: </a:t>
            </a:r>
            <a:r>
              <a:rPr lang="en-US" sz="2200" b="1" dirty="0" smtClean="0">
                <a:solidFill>
                  <a:srgbClr val="C00000"/>
                </a:solidFill>
                <a:latin typeface="Bookman" pitchFamily="18" charset="0"/>
              </a:rPr>
              <a:t>dimensions, tolerances</a:t>
            </a:r>
            <a:r>
              <a:rPr lang="en-US" sz="2200" dirty="0" smtClean="0">
                <a:latin typeface="Bookman" pitchFamily="18" charset="0"/>
              </a:rPr>
              <a:t>, and </a:t>
            </a:r>
            <a:r>
              <a:rPr lang="en-US" sz="2200" b="1" dirty="0" smtClean="0">
                <a:solidFill>
                  <a:srgbClr val="C00000"/>
                </a:solidFill>
                <a:latin typeface="Bookman" pitchFamily="18" charset="0"/>
              </a:rPr>
              <a:t>surface finish.</a:t>
            </a:r>
            <a:endParaRPr lang="en-US" sz="2200" dirty="0"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Bookman" pitchFamily="18" charset="0"/>
              </a:rPr>
              <a:t>Ex. 6. Creating Spherical Surfaces</a:t>
            </a:r>
            <a:endParaRPr lang="en-US" sz="3200" b="1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5943600" cy="5943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 2" pitchFamily="18" charset="2"/>
              <a:buChar char="E"/>
            </a:pPr>
            <a:r>
              <a:rPr lang="en-US" sz="2000" dirty="0" smtClean="0">
                <a:latin typeface="Bookman" pitchFamily="18" charset="0"/>
              </a:rPr>
              <a:t>The </a:t>
            </a:r>
            <a:r>
              <a:rPr lang="en-US" sz="2000" b="1" dirty="0" smtClean="0">
                <a:solidFill>
                  <a:srgbClr val="0070C0"/>
                </a:solidFill>
                <a:latin typeface="Bookman" pitchFamily="18" charset="0"/>
              </a:rPr>
              <a:t>spherical surface </a:t>
            </a:r>
            <a:r>
              <a:rPr lang="en-US" sz="2000" dirty="0" smtClean="0">
                <a:latin typeface="Bookman" pitchFamily="18" charset="0"/>
              </a:rPr>
              <a:t>is based on a </a:t>
            </a:r>
            <a:r>
              <a:rPr lang="en-US" sz="2000" b="1" dirty="0" smtClean="0">
                <a:solidFill>
                  <a:srgbClr val="0070C0"/>
                </a:solidFill>
                <a:latin typeface="Bookman" pitchFamily="18" charset="0"/>
              </a:rPr>
              <a:t>center point</a:t>
            </a:r>
            <a:r>
              <a:rPr lang="en-US" sz="2000" dirty="0" smtClean="0">
                <a:latin typeface="Bookman" pitchFamily="18" charset="0"/>
              </a:rPr>
              <a:t>, </a:t>
            </a:r>
            <a:r>
              <a:rPr lang="en-US" sz="2000" b="1" dirty="0" smtClean="0">
                <a:solidFill>
                  <a:srgbClr val="0070C0"/>
                </a:solidFill>
                <a:latin typeface="Bookman" pitchFamily="18" charset="0"/>
              </a:rPr>
              <a:t>an axis-system </a:t>
            </a:r>
            <a:r>
              <a:rPr lang="en-US" sz="2000" dirty="0" smtClean="0">
                <a:latin typeface="Bookman" pitchFamily="18" charset="0"/>
              </a:rPr>
              <a:t>defining the </a:t>
            </a:r>
            <a:r>
              <a:rPr lang="en-US" sz="2000" b="1" dirty="0" smtClean="0">
                <a:latin typeface="Bookman" pitchFamily="18" charset="0"/>
              </a:rPr>
              <a:t>meridian &amp; parallel curves </a:t>
            </a:r>
            <a:r>
              <a:rPr lang="en-US" sz="2000" dirty="0" smtClean="0">
                <a:latin typeface="Bookman" pitchFamily="18" charset="0"/>
              </a:rPr>
              <a:t>orientation, and angular limits.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000" b="1" i="1" dirty="0" smtClean="0">
                <a:solidFill>
                  <a:srgbClr val="002060"/>
                </a:solidFill>
                <a:latin typeface="Bookman" pitchFamily="18" charset="0"/>
              </a:rPr>
              <a:t>Click the Sphere icon from the Extrude-Revolution toolbar.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000" b="1" i="1" dirty="0" smtClean="0">
                <a:solidFill>
                  <a:srgbClr val="002060"/>
                </a:solidFill>
                <a:latin typeface="Bookman" pitchFamily="18" charset="0"/>
              </a:rPr>
              <a:t>Select the center point of the sphere.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000" b="1" i="1" dirty="0" smtClean="0">
                <a:solidFill>
                  <a:srgbClr val="002060"/>
                </a:solidFill>
                <a:latin typeface="Bookman" pitchFamily="18" charset="0"/>
              </a:rPr>
              <a:t>Select an axis-system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000" b="1" i="1" dirty="0" smtClean="0">
                <a:solidFill>
                  <a:srgbClr val="002060"/>
                </a:solidFill>
                <a:latin typeface="Bookman" pitchFamily="18" charset="0"/>
              </a:rPr>
              <a:t>Click Apply to preview the surface.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000" b="1" i="1" dirty="0" smtClean="0">
                <a:solidFill>
                  <a:srgbClr val="002060"/>
                </a:solidFill>
                <a:latin typeface="Bookman" pitchFamily="18" charset="0"/>
              </a:rPr>
              <a:t>Modify the Sphere radius and the Angular Limits as required</a:t>
            </a:r>
          </a:p>
          <a:p>
            <a:pPr>
              <a:lnSpc>
                <a:spcPct val="160000"/>
              </a:lnSpc>
              <a:buFont typeface="Wingdings 2" pitchFamily="18" charset="2"/>
              <a:buChar char="E"/>
            </a:pPr>
            <a:r>
              <a:rPr lang="en-US" sz="2000" dirty="0" smtClean="0">
                <a:latin typeface="Bookman" pitchFamily="18" charset="0"/>
              </a:rPr>
              <a:t>This </a:t>
            </a:r>
            <a:r>
              <a:rPr lang="en-US" sz="2000" b="1" dirty="0" smtClean="0">
                <a:solidFill>
                  <a:srgbClr val="C00000"/>
                </a:solidFill>
                <a:latin typeface="Bookman" pitchFamily="18" charset="0"/>
              </a:rPr>
              <a:t>axis-system</a:t>
            </a:r>
            <a:r>
              <a:rPr lang="en-US" sz="2000" dirty="0" smtClean="0">
                <a:latin typeface="Bookman" pitchFamily="18" charset="0"/>
              </a:rPr>
              <a:t> determines the orientation of the </a:t>
            </a:r>
            <a:r>
              <a:rPr lang="en-US" sz="2000" b="1" dirty="0" smtClean="0">
                <a:latin typeface="Bookman" pitchFamily="18" charset="0"/>
              </a:rPr>
              <a:t>meridian and parallel curves</a:t>
            </a:r>
            <a:r>
              <a:rPr lang="en-US" sz="2000" dirty="0" smtClean="0">
                <a:latin typeface="Bookman" pitchFamily="18" charset="0"/>
              </a:rPr>
              <a:t>, and therefore of the sphere.</a:t>
            </a:r>
            <a:endParaRPr lang="en-US" sz="2000" dirty="0">
              <a:latin typeface="Bookman" pitchFamily="18" charset="0"/>
            </a:endParaRPr>
          </a:p>
        </p:txBody>
      </p:sp>
      <p:pic>
        <p:nvPicPr>
          <p:cNvPr id="2488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905000"/>
            <a:ext cx="24384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Bookman" pitchFamily="18" charset="0"/>
              </a:rPr>
              <a:t>Ex. 7. Creating Cylindrical Surfaces</a:t>
            </a:r>
            <a:endParaRPr lang="en-US" sz="2800" b="1" i="1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638800" cy="56388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rgbClr val="002060"/>
                </a:solidFill>
                <a:latin typeface="Bookman" pitchFamily="18" charset="0"/>
              </a:rPr>
              <a:t>Click the Cylinder icon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rgbClr val="002060"/>
                </a:solidFill>
                <a:latin typeface="Bookman" pitchFamily="18" charset="0"/>
              </a:rPr>
              <a:t>Select the Point that gives the center of the circle to be extruded and specify the desired Direction of the cylinder axis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rgbClr val="002060"/>
                </a:solidFill>
                <a:latin typeface="Bookman" pitchFamily="18" charset="0"/>
              </a:rPr>
              <a:t>Select the Radius of the cylinder.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rgbClr val="002060"/>
                </a:solidFill>
                <a:latin typeface="Bookman" pitchFamily="18" charset="0"/>
              </a:rPr>
              <a:t>Enter values or use the graphic manipulators to define the start and end limits of the extrusion.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rgbClr val="002060"/>
                </a:solidFill>
                <a:latin typeface="Bookman" pitchFamily="18" charset="0"/>
              </a:rPr>
              <a:t>You can click the Reverse Direction button to display the direction of the cylinder on the other side of the selected point or click the arrow in the 3D geometry.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000" b="1" dirty="0" smtClean="0">
                <a:solidFill>
                  <a:srgbClr val="002060"/>
                </a:solidFill>
                <a:latin typeface="Bookman" pitchFamily="18" charset="0"/>
              </a:rPr>
              <a:t>Click OK to create the surface</a:t>
            </a:r>
            <a:endParaRPr lang="en-US" sz="2000" b="1" dirty="0">
              <a:solidFill>
                <a:srgbClr val="002060"/>
              </a:solidFill>
              <a:latin typeface="Bookman" pitchFamily="18" charset="0"/>
            </a:endParaRPr>
          </a:p>
        </p:txBody>
      </p:sp>
      <p:pic>
        <p:nvPicPr>
          <p:cNvPr id="2498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524000"/>
            <a:ext cx="2743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Bookman" pitchFamily="18" charset="0"/>
              </a:rPr>
              <a:t>Ex. 8 Creating Offset Surfaces</a:t>
            </a:r>
            <a:endParaRPr lang="en-US" sz="3200" b="1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4724400" cy="58674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rabicParenR"/>
            </a:pPr>
            <a:r>
              <a:rPr lang="en-US" sz="2400" b="1" dirty="0" smtClean="0">
                <a:solidFill>
                  <a:srgbClr val="002060"/>
                </a:solidFill>
                <a:latin typeface="Bookman" pitchFamily="18" charset="0"/>
              </a:rPr>
              <a:t>Click the Offset icon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arenR"/>
            </a:pPr>
            <a:r>
              <a:rPr lang="en-US" sz="2400" b="1" dirty="0" smtClean="0">
                <a:solidFill>
                  <a:srgbClr val="002060"/>
                </a:solidFill>
                <a:latin typeface="Bookman" pitchFamily="18" charset="0"/>
              </a:rPr>
              <a:t>Select the Surface to be offset.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arenR"/>
            </a:pPr>
            <a:r>
              <a:rPr lang="en-US" sz="2400" b="1" dirty="0" smtClean="0">
                <a:solidFill>
                  <a:srgbClr val="002060"/>
                </a:solidFill>
                <a:latin typeface="Bookman" pitchFamily="18" charset="0"/>
              </a:rPr>
              <a:t>Specify the Offset by entering a value or using the graphic manipulator. An arrow indicates the proposed direction for the offset.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400" b="1" dirty="0" smtClean="0">
                <a:solidFill>
                  <a:srgbClr val="002060"/>
                </a:solidFill>
                <a:latin typeface="Bookman" pitchFamily="18" charset="0"/>
              </a:rPr>
              <a:t>The offset surface is displayed normal to the reference surface.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400" b="1" dirty="0" smtClean="0">
                <a:solidFill>
                  <a:srgbClr val="002060"/>
                </a:solidFill>
                <a:latin typeface="Bookman" pitchFamily="18" charset="0"/>
              </a:rPr>
              <a:t> Click Apply to preview the offset surface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400" b="1" dirty="0" smtClean="0">
                <a:solidFill>
                  <a:srgbClr val="002060"/>
                </a:solidFill>
                <a:latin typeface="Bookman" pitchFamily="18" charset="0"/>
              </a:rPr>
              <a:t>Check the Both sides button to generate two offset surfaces, one on each side of the reference surface.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en-US" sz="2400" b="1" dirty="0" smtClean="0">
                <a:solidFill>
                  <a:srgbClr val="002060"/>
                </a:solidFill>
                <a:latin typeface="Bookman" pitchFamily="18" charset="0"/>
              </a:rPr>
              <a:t>Click OK to create the surfaces.</a:t>
            </a:r>
            <a:endParaRPr lang="en-US" sz="2400" b="1" dirty="0">
              <a:solidFill>
                <a:srgbClr val="002060"/>
              </a:solidFill>
              <a:latin typeface="Bookman" pitchFamily="18" charset="0"/>
            </a:endParaRPr>
          </a:p>
        </p:txBody>
      </p:sp>
      <p:pic>
        <p:nvPicPr>
          <p:cNvPr id="2508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524000"/>
            <a:ext cx="3733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b="1" i="1" dirty="0" smtClean="0">
                <a:solidFill>
                  <a:srgbClr val="C00000"/>
                </a:solidFill>
                <a:latin typeface="Bookman" pitchFamily="18" charset="0"/>
              </a:rPr>
              <a:t>Cont’d…</a:t>
            </a:r>
            <a:endParaRPr lang="en-US" sz="3200" b="1" i="1" dirty="0">
              <a:solidFill>
                <a:srgbClr val="C00000"/>
              </a:solidFill>
              <a:latin typeface="Bookman" pitchFamily="18" charset="0"/>
            </a:endParaRPr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685800"/>
            <a:ext cx="8305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57200" y="4419600"/>
            <a:ext cx="86868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Bookman" pitchFamily="18" charset="0"/>
              <a:buChar char="#"/>
            </a:pPr>
            <a:r>
              <a:rPr lang="en-US" b="1" dirty="0" smtClean="0">
                <a:solidFill>
                  <a:srgbClr val="C00000"/>
                </a:solidFill>
                <a:latin typeface="Bookman" pitchFamily="18" charset="0"/>
              </a:rPr>
              <a:t>Many properties </a:t>
            </a:r>
            <a:r>
              <a:rPr lang="en-US" dirty="0" smtClean="0">
                <a:latin typeface="Bookman" pitchFamily="18" charset="0"/>
              </a:rPr>
              <a:t>of products have to be</a:t>
            </a:r>
            <a:r>
              <a:rPr lang="en-US" b="1" dirty="0" smtClean="0">
                <a:latin typeface="Bookman" pitchFamily="18" charset="0"/>
              </a:rPr>
              <a:t> modeled</a:t>
            </a:r>
            <a:r>
              <a:rPr lang="en-US" dirty="0" smtClean="0">
                <a:latin typeface="Bookman" pitchFamily="18" charset="0"/>
              </a:rPr>
              <a:t>, including </a:t>
            </a:r>
            <a:r>
              <a:rPr lang="en-US" b="1" dirty="0" smtClean="0">
                <a:solidFill>
                  <a:srgbClr val="0070C0"/>
                </a:solidFill>
                <a:latin typeface="Bookman" pitchFamily="18" charset="0"/>
              </a:rPr>
              <a:t>form, dimension, tolerance </a:t>
            </a:r>
            <a:r>
              <a:rPr lang="en-US" dirty="0" smtClean="0">
                <a:latin typeface="Bookman" pitchFamily="18" charset="0"/>
              </a:rPr>
              <a:t>and </a:t>
            </a:r>
            <a:r>
              <a:rPr lang="en-US" b="1" dirty="0" smtClean="0">
                <a:solidFill>
                  <a:srgbClr val="0070C0"/>
                </a:solidFill>
                <a:latin typeface="Bookman" pitchFamily="18" charset="0"/>
              </a:rPr>
              <a:t>structure</a:t>
            </a:r>
            <a:r>
              <a:rPr lang="en-US" dirty="0" smtClean="0">
                <a:latin typeface="Bookman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Bookman" pitchFamily="18" charset="0"/>
              <a:buChar char="#"/>
            </a:pPr>
            <a:r>
              <a:rPr lang="en-US" dirty="0" smtClean="0">
                <a:latin typeface="Bookman" pitchFamily="18" charset="0"/>
              </a:rPr>
              <a:t>In all of these areas </a:t>
            </a:r>
            <a:r>
              <a:rPr lang="en-US" b="1" dirty="0" smtClean="0">
                <a:latin typeface="Bookman" pitchFamily="18" charset="0"/>
              </a:rPr>
              <a:t>geometry, images </a:t>
            </a:r>
            <a:r>
              <a:rPr lang="en-US" dirty="0" smtClean="0">
                <a:latin typeface="Bookman" pitchFamily="18" charset="0"/>
              </a:rPr>
              <a:t>and </a:t>
            </a:r>
            <a:r>
              <a:rPr lang="en-US" b="1" dirty="0" smtClean="0">
                <a:latin typeface="Bookman" pitchFamily="18" charset="0"/>
              </a:rPr>
              <a:t>spatial manipulation</a:t>
            </a:r>
            <a:r>
              <a:rPr lang="en-US" dirty="0" smtClean="0">
                <a:latin typeface="Bookman" pitchFamily="18" charset="0"/>
              </a:rPr>
              <a:t> are </a:t>
            </a:r>
            <a:r>
              <a:rPr lang="en-US" b="1" dirty="0" smtClean="0">
                <a:latin typeface="Bookman" pitchFamily="18" charset="0"/>
              </a:rPr>
              <a:t>very important</a:t>
            </a:r>
            <a:r>
              <a:rPr lang="en-US" dirty="0" smtClean="0">
                <a:latin typeface="Bookman" pitchFamily="18" charset="0"/>
              </a:rPr>
              <a:t>. For this reason, </a:t>
            </a:r>
            <a:r>
              <a:rPr lang="en-US" b="1" dirty="0" smtClean="0">
                <a:solidFill>
                  <a:srgbClr val="C00000"/>
                </a:solidFill>
                <a:latin typeface="Bookman" pitchFamily="18" charset="0"/>
              </a:rPr>
              <a:t>CAD</a:t>
            </a:r>
            <a:r>
              <a:rPr lang="en-US" dirty="0" smtClean="0">
                <a:latin typeface="Bookman" pitchFamily="18" charset="0"/>
              </a:rPr>
              <a:t> is founded on </a:t>
            </a:r>
            <a:r>
              <a:rPr lang="en-US" b="1" dirty="0" smtClean="0">
                <a:solidFill>
                  <a:srgbClr val="0070C0"/>
                </a:solidFill>
                <a:latin typeface="Bookman" pitchFamily="18" charset="0"/>
              </a:rPr>
              <a:t>computational geometry </a:t>
            </a:r>
            <a:r>
              <a:rPr lang="en-US" dirty="0" smtClean="0">
                <a:latin typeface="Bookman" pitchFamily="18" charset="0"/>
              </a:rPr>
              <a:t>and </a:t>
            </a:r>
            <a:r>
              <a:rPr lang="en-US" b="1" dirty="0" smtClean="0">
                <a:solidFill>
                  <a:srgbClr val="0070C0"/>
                </a:solidFill>
                <a:latin typeface="Bookman" pitchFamily="18" charset="0"/>
              </a:rPr>
              <a:t>computer graphics.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i="1" dirty="0" smtClean="0">
                <a:solidFill>
                  <a:srgbClr val="C00000"/>
                </a:solidFill>
                <a:latin typeface="Bookman" pitchFamily="18" charset="0"/>
              </a:rPr>
              <a:t>Defining the Model:</a:t>
            </a:r>
            <a:endParaRPr lang="en-US" sz="2800" i="1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599"/>
            <a:ext cx="8915400" cy="6048555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None/>
            </a:pPr>
            <a:r>
              <a:rPr lang="en-US" sz="2200" b="1" dirty="0" smtClean="0">
                <a:latin typeface="Bookman" pitchFamily="18" charset="0"/>
              </a:rPr>
              <a:t>Methods</a:t>
            </a:r>
            <a:r>
              <a:rPr lang="en-US" sz="2200" dirty="0" smtClean="0">
                <a:latin typeface="Bookman" pitchFamily="18" charset="0"/>
              </a:rPr>
              <a:t> of defining elements in </a:t>
            </a:r>
            <a:r>
              <a:rPr lang="en-US" sz="2200" b="1" dirty="0" smtClean="0">
                <a:latin typeface="Bookman" pitchFamily="18" charset="0"/>
              </a:rPr>
              <a:t>interactive computer graphics </a:t>
            </a:r>
          </a:p>
          <a:p>
            <a:pPr>
              <a:lnSpc>
                <a:spcPct val="160000"/>
              </a:lnSpc>
              <a:buNone/>
            </a:pPr>
            <a:r>
              <a:rPr lang="en-US" sz="2200" b="1" i="1" dirty="0" smtClean="0">
                <a:solidFill>
                  <a:srgbClr val="C00000"/>
                </a:solidFill>
                <a:latin typeface="Bookman" pitchFamily="18" charset="0"/>
              </a:rPr>
              <a:t>1. Points </a:t>
            </a:r>
          </a:p>
          <a:p>
            <a:pPr>
              <a:lnSpc>
                <a:spcPct val="160000"/>
              </a:lnSpc>
              <a:buFont typeface="Wingdings 2" pitchFamily="18" charset="2"/>
              <a:buChar char="E"/>
            </a:pPr>
            <a:r>
              <a:rPr lang="en-US" sz="2200" b="1" dirty="0" smtClean="0">
                <a:latin typeface="Bookman" pitchFamily="18" charset="0"/>
              </a:rPr>
              <a:t>Methods</a:t>
            </a:r>
            <a:r>
              <a:rPr lang="en-US" sz="2200" dirty="0" smtClean="0">
                <a:latin typeface="Bookman" pitchFamily="18" charset="0"/>
              </a:rPr>
              <a:t> of </a:t>
            </a:r>
            <a:r>
              <a:rPr lang="en-US" sz="2200" b="1" dirty="0" smtClean="0">
                <a:latin typeface="Bookman" pitchFamily="18" charset="0"/>
              </a:rPr>
              <a:t>defining points </a:t>
            </a:r>
            <a:r>
              <a:rPr lang="en-US" sz="2200" dirty="0" smtClean="0">
                <a:latin typeface="Bookman" pitchFamily="18" charset="0"/>
              </a:rPr>
              <a:t>in </a:t>
            </a:r>
            <a:r>
              <a:rPr lang="en-US" sz="2200" b="1" dirty="0" smtClean="0">
                <a:latin typeface="Bookman" pitchFamily="18" charset="0"/>
              </a:rPr>
              <a:t>computer graphics </a:t>
            </a:r>
            <a:r>
              <a:rPr lang="en-US" sz="2200" dirty="0" smtClean="0">
                <a:latin typeface="Bookman" pitchFamily="18" charset="0"/>
              </a:rPr>
              <a:t>include: </a:t>
            </a:r>
          </a:p>
          <a:p>
            <a:pPr marL="914400" lvl="1" indent="-514350">
              <a:lnSpc>
                <a:spcPct val="160000"/>
              </a:lnSpc>
              <a:buFont typeface="+mj-lt"/>
              <a:buAutoNum type="arabicParenR"/>
            </a:pPr>
            <a:r>
              <a:rPr lang="en-US" sz="2200" b="1" i="1" dirty="0" smtClean="0">
                <a:solidFill>
                  <a:srgbClr val="002060"/>
                </a:solidFill>
                <a:latin typeface="Bookman" pitchFamily="18" charset="0"/>
              </a:rPr>
              <a:t>Pointing to the location on the screen by means of cursor control. </a:t>
            </a:r>
          </a:p>
          <a:p>
            <a:pPr marL="914400" lvl="1" indent="-514350">
              <a:lnSpc>
                <a:spcPct val="160000"/>
              </a:lnSpc>
              <a:buFont typeface="+mj-lt"/>
              <a:buAutoNum type="arabicParenR"/>
            </a:pPr>
            <a:r>
              <a:rPr lang="en-US" sz="2200" b="1" i="1" dirty="0" smtClean="0">
                <a:solidFill>
                  <a:srgbClr val="002060"/>
                </a:solidFill>
                <a:latin typeface="Bookman" pitchFamily="18" charset="0"/>
              </a:rPr>
              <a:t>Entering the coordinates via the alphanumeric keyboard. </a:t>
            </a:r>
          </a:p>
          <a:p>
            <a:pPr marL="914400" lvl="1" indent="-514350">
              <a:lnSpc>
                <a:spcPct val="160000"/>
              </a:lnSpc>
              <a:buFont typeface="+mj-lt"/>
              <a:buAutoNum type="arabicParenR"/>
            </a:pPr>
            <a:r>
              <a:rPr lang="en-US" sz="2200" b="1" i="1" dirty="0" smtClean="0">
                <a:solidFill>
                  <a:srgbClr val="002060"/>
                </a:solidFill>
                <a:latin typeface="Bookman" pitchFamily="18" charset="0"/>
              </a:rPr>
              <a:t>The intersection of two lines</a:t>
            </a:r>
            <a:r>
              <a:rPr lang="en-US" sz="2200" i="1" dirty="0" smtClean="0">
                <a:latin typeface="Bookman" pitchFamily="18" charset="0"/>
              </a:rPr>
              <a:t>.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7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81600" y="762000"/>
            <a:ext cx="3581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r"/>
            <a:r>
              <a:rPr lang="en-US" sz="2400" b="1" dirty="0" smtClean="0">
                <a:solidFill>
                  <a:srgbClr val="C00000"/>
                </a:solidFill>
                <a:latin typeface="Bookman" pitchFamily="18" charset="0"/>
              </a:rPr>
              <a:t>Cont’d…</a:t>
            </a:r>
            <a:endParaRPr lang="en-US" sz="2400" b="1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5334000" cy="7225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900" b="1" i="1" dirty="0" smtClean="0">
                <a:solidFill>
                  <a:srgbClr val="C00000"/>
                </a:solidFill>
                <a:latin typeface="Bookman" pitchFamily="18" charset="0"/>
              </a:rPr>
              <a:t>2. Lines </a:t>
            </a:r>
          </a:p>
          <a:p>
            <a:pPr>
              <a:lnSpc>
                <a:spcPct val="150000"/>
              </a:lnSpc>
              <a:buNone/>
            </a:pPr>
            <a:r>
              <a:rPr lang="en-US" sz="1900" b="1" dirty="0" smtClean="0">
                <a:solidFill>
                  <a:srgbClr val="0070C0"/>
                </a:solidFill>
                <a:latin typeface="Bookman" pitchFamily="18" charset="0"/>
              </a:rPr>
              <a:t>Methods of defining lines include: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Using </a:t>
            </a:r>
            <a:r>
              <a:rPr lang="en-US" sz="1900" b="1" dirty="0" smtClean="0">
                <a:solidFill>
                  <a:srgbClr val="002060"/>
                </a:solidFill>
                <a:latin typeface="Bookman" pitchFamily="18" charset="0"/>
              </a:rPr>
              <a:t>two previously defined points</a:t>
            </a: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Using </a:t>
            </a:r>
            <a:r>
              <a:rPr lang="en-US" sz="1900" b="1" dirty="0" smtClean="0">
                <a:solidFill>
                  <a:srgbClr val="002060"/>
                </a:solidFill>
                <a:latin typeface="Bookman" pitchFamily="18" charset="0"/>
              </a:rPr>
              <a:t>one point </a:t>
            </a: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and specifying the </a:t>
            </a:r>
            <a:r>
              <a:rPr lang="en-US" sz="1900" b="1" dirty="0" smtClean="0">
                <a:solidFill>
                  <a:srgbClr val="002060"/>
                </a:solidFill>
                <a:latin typeface="Bookman" pitchFamily="18" charset="0"/>
              </a:rPr>
              <a:t>angle of the line </a:t>
            </a: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with the horizontal.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Using </a:t>
            </a:r>
            <a:r>
              <a:rPr lang="en-US" sz="1900" b="1" dirty="0" smtClean="0">
                <a:solidFill>
                  <a:srgbClr val="002060"/>
                </a:solidFill>
                <a:latin typeface="Bookman" pitchFamily="18" charset="0"/>
              </a:rPr>
              <a:t>a point </a:t>
            </a: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and making the line either </a:t>
            </a:r>
            <a:r>
              <a:rPr lang="en-US" sz="1900" b="1" dirty="0" smtClean="0">
                <a:solidFill>
                  <a:srgbClr val="002060"/>
                </a:solidFill>
                <a:latin typeface="Bookman" pitchFamily="18" charset="0"/>
              </a:rPr>
              <a:t>normal or tangent to a curve</a:t>
            </a: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Using </a:t>
            </a:r>
            <a:r>
              <a:rPr lang="en-US" sz="1900" b="1" dirty="0" smtClean="0">
                <a:solidFill>
                  <a:srgbClr val="002060"/>
                </a:solidFill>
                <a:latin typeface="Bookman" pitchFamily="18" charset="0"/>
              </a:rPr>
              <a:t>a point </a:t>
            </a: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and making the line </a:t>
            </a:r>
            <a:r>
              <a:rPr lang="en-US" sz="1900" b="1" dirty="0" smtClean="0">
                <a:solidFill>
                  <a:srgbClr val="002060"/>
                </a:solidFill>
                <a:latin typeface="Bookman" pitchFamily="18" charset="0"/>
              </a:rPr>
              <a:t>either parallel or perpendicular </a:t>
            </a: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to another line.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Making </a:t>
            </a:r>
            <a:r>
              <a:rPr lang="en-US" sz="1900" b="1" dirty="0" smtClean="0">
                <a:solidFill>
                  <a:srgbClr val="002060"/>
                </a:solidFill>
                <a:latin typeface="Bookman" pitchFamily="18" charset="0"/>
              </a:rPr>
              <a:t>the line tangent to two curves</a:t>
            </a: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Making </a:t>
            </a:r>
            <a:r>
              <a:rPr lang="en-US" sz="1900" b="1" dirty="0" smtClean="0">
                <a:solidFill>
                  <a:srgbClr val="002060"/>
                </a:solidFill>
                <a:latin typeface="Bookman" pitchFamily="18" charset="0"/>
              </a:rPr>
              <a:t>the line tangent to a curve and parallel or perpendicular to </a:t>
            </a:r>
            <a:r>
              <a:rPr lang="en-US" sz="1900" dirty="0" smtClean="0">
                <a:solidFill>
                  <a:srgbClr val="002060"/>
                </a:solidFill>
                <a:latin typeface="Bookman" pitchFamily="18" charset="0"/>
              </a:rPr>
              <a:t>a line.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8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91000" y="914400"/>
            <a:ext cx="464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rgbClr val="C00000"/>
                </a:solidFill>
                <a:latin typeface="Bookman" pitchFamily="18" charset="0"/>
              </a:rPr>
              <a:t>Cont’d…</a:t>
            </a:r>
            <a:endParaRPr lang="en-US" sz="2400" b="1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04800"/>
            <a:ext cx="40386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b="1" i="1" dirty="0" smtClean="0">
                <a:solidFill>
                  <a:srgbClr val="C00000"/>
                </a:solidFill>
                <a:latin typeface="Bookman" pitchFamily="18" charset="0"/>
              </a:rPr>
              <a:t>3. Arcs, Circles &amp; Curves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70C0"/>
                </a:solidFill>
                <a:latin typeface="Bookman" pitchFamily="18" charset="0"/>
              </a:rPr>
              <a:t>Methods of defining arcs and circles include</a:t>
            </a:r>
            <a:r>
              <a:rPr lang="en-US" dirty="0" smtClean="0">
                <a:solidFill>
                  <a:srgbClr val="0070C0"/>
                </a:solidFill>
                <a:latin typeface="Bookman" pitchFamily="18" charset="0"/>
              </a:rPr>
              <a:t>: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Specifying the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center </a:t>
            </a: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and the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radius.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Specifying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the center </a:t>
            </a: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and a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point on the circle.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Making the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curve pass </a:t>
            </a: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through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three previously defined points.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Making the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curve tangent to two lines.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Specifying the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radius</a:t>
            </a: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 and making the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curve tangent </a:t>
            </a:r>
            <a:r>
              <a:rPr lang="en-US" dirty="0" smtClean="0">
                <a:solidFill>
                  <a:srgbClr val="002060"/>
                </a:solidFill>
                <a:latin typeface="Bookman" pitchFamily="18" charset="0"/>
              </a:rPr>
              <a:t>to </a:t>
            </a:r>
            <a:r>
              <a:rPr lang="en-US" b="1" dirty="0" smtClean="0">
                <a:solidFill>
                  <a:srgbClr val="002060"/>
                </a:solidFill>
                <a:latin typeface="Bookman" pitchFamily="18" charset="0"/>
              </a:rPr>
              <a:t>two lines or curves</a:t>
            </a:r>
            <a:r>
              <a:rPr lang="en-US" b="1" dirty="0" smtClean="0">
                <a:latin typeface="Bookman" pitchFamily="18" charset="0"/>
              </a:rPr>
              <a:t>.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 smtClean="0">
                <a:solidFill>
                  <a:srgbClr val="C00000"/>
                </a:solidFill>
                <a:latin typeface="Bookman" pitchFamily="18" charset="0"/>
              </a:rPr>
              <a:t>4. Surface Modelin</a:t>
            </a:r>
            <a:r>
              <a:rPr lang="en-US" sz="2800" i="1" dirty="0" smtClean="0">
                <a:solidFill>
                  <a:srgbClr val="C00000"/>
                </a:solidFill>
                <a:latin typeface="Bookman" pitchFamily="18" charset="0"/>
              </a:rPr>
              <a:t>g</a:t>
            </a:r>
            <a:endParaRPr lang="en-US" sz="2800" i="1" dirty="0"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 2" pitchFamily="18" charset="2"/>
              <a:buChar char="E"/>
            </a:pPr>
            <a:r>
              <a:rPr lang="en-US" sz="2200" dirty="0" smtClean="0">
                <a:latin typeface="Bookman" pitchFamily="18" charset="0"/>
              </a:rPr>
              <a:t>A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surface</a:t>
            </a:r>
            <a:r>
              <a:rPr lang="en-US" sz="2200" dirty="0" smtClean="0">
                <a:latin typeface="Bookman" pitchFamily="18" charset="0"/>
              </a:rPr>
              <a:t> is </a:t>
            </a:r>
            <a:r>
              <a:rPr lang="en-US" sz="2200" b="1" dirty="0" smtClean="0">
                <a:latin typeface="Bookman" pitchFamily="18" charset="0"/>
              </a:rPr>
              <a:t>a 2D space </a:t>
            </a:r>
            <a:r>
              <a:rPr lang="en-US" sz="2200" dirty="0" smtClean="0">
                <a:latin typeface="Bookman" pitchFamily="18" charset="0"/>
              </a:rPr>
              <a:t>in an object that has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breadth</a:t>
            </a:r>
            <a:r>
              <a:rPr lang="en-US" sz="2200" dirty="0" smtClean="0">
                <a:latin typeface="Bookman" pitchFamily="18" charset="0"/>
              </a:rPr>
              <a:t> and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width</a:t>
            </a:r>
            <a:r>
              <a:rPr lang="en-US" sz="2200" dirty="0" smtClean="0">
                <a:latin typeface="Bookman" pitchFamily="18" charset="0"/>
              </a:rPr>
              <a:t> much like a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piece of cloth.</a:t>
            </a:r>
          </a:p>
          <a:p>
            <a:pPr>
              <a:lnSpc>
                <a:spcPct val="150000"/>
              </a:lnSpc>
              <a:buFont typeface="Wingdings 2" pitchFamily="18" charset="2"/>
              <a:buChar char="E"/>
            </a:pPr>
            <a:r>
              <a:rPr lang="en-US" sz="2200" b="1" dirty="0" smtClean="0">
                <a:solidFill>
                  <a:srgbClr val="C00000"/>
                </a:solidFill>
                <a:latin typeface="Bookman" pitchFamily="18" charset="0"/>
              </a:rPr>
              <a:t>A surface </a:t>
            </a:r>
            <a:r>
              <a:rPr lang="en-US" sz="2200" dirty="0" smtClean="0">
                <a:latin typeface="Bookman" pitchFamily="18" charset="0"/>
              </a:rPr>
              <a:t>has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two degrees of freedom</a:t>
            </a:r>
            <a:r>
              <a:rPr lang="en-US" sz="2200" dirty="0" smtClean="0">
                <a:latin typeface="Bookman" pitchFamily="18" charset="0"/>
              </a:rPr>
              <a:t>. This means that </a:t>
            </a:r>
            <a:r>
              <a:rPr lang="en-US" sz="2200" b="1" dirty="0" smtClean="0">
                <a:latin typeface="Bookman" pitchFamily="18" charset="0"/>
              </a:rPr>
              <a:t>a poin</a:t>
            </a:r>
            <a:r>
              <a:rPr lang="en-US" sz="2200" dirty="0" smtClean="0">
                <a:latin typeface="Bookman" pitchFamily="18" charset="0"/>
              </a:rPr>
              <a:t>t on surface can be moved in </a:t>
            </a:r>
            <a:r>
              <a:rPr lang="en-US" sz="2200" b="1" dirty="0" smtClean="0">
                <a:latin typeface="Bookman" pitchFamily="18" charset="0"/>
              </a:rPr>
              <a:t>2 independent directions.</a:t>
            </a:r>
          </a:p>
          <a:p>
            <a:pPr>
              <a:lnSpc>
                <a:spcPct val="150000"/>
              </a:lnSpc>
              <a:buFont typeface="Wingdings 2" pitchFamily="18" charset="2"/>
              <a:buChar char="E"/>
            </a:pPr>
            <a:r>
              <a:rPr lang="en-US" sz="2200" dirty="0" smtClean="0">
                <a:latin typeface="Bookman" pitchFamily="18" charset="0"/>
              </a:rPr>
              <a:t>The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x, y coordinates </a:t>
            </a:r>
            <a:r>
              <a:rPr lang="en-US" sz="2200" dirty="0" smtClean="0">
                <a:latin typeface="Bookman" pitchFamily="18" charset="0"/>
              </a:rPr>
              <a:t>of any point on the surface are determined by these </a:t>
            </a:r>
            <a:r>
              <a:rPr lang="en-US" sz="2200" b="1" dirty="0" smtClean="0">
                <a:solidFill>
                  <a:srgbClr val="0070C0"/>
                </a:solidFill>
                <a:latin typeface="Bookman" pitchFamily="18" charset="0"/>
              </a:rPr>
              <a:t>free variables or parameters</a:t>
            </a:r>
            <a:r>
              <a:rPr lang="en-US" sz="2200" b="1" dirty="0" smtClean="0">
                <a:latin typeface="Bookman" pitchFamily="18" charset="0"/>
              </a:rPr>
              <a:t>( i.e. u &amp; v).</a:t>
            </a:r>
            <a:endParaRPr lang="en-US" sz="2200" b="1" dirty="0"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pPr algn="r"/>
            <a:r>
              <a:rPr lang="en-US" sz="2800" b="1" dirty="0" smtClean="0">
                <a:solidFill>
                  <a:srgbClr val="C00000"/>
                </a:solidFill>
                <a:latin typeface="Bookman" pitchFamily="18" charset="0"/>
              </a:rPr>
              <a:t>Cont’d…</a:t>
            </a:r>
            <a:endParaRPr lang="en-US" sz="2800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763000" cy="6172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lgerian" pitchFamily="82" charset="0"/>
              <a:buChar char="&gt;"/>
            </a:pP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Surface</a:t>
            </a:r>
            <a:r>
              <a:rPr lang="en-US" sz="2100" dirty="0" smtClean="0">
                <a:latin typeface="Bookman" pitchFamily="18" charset="0"/>
              </a:rPr>
              <a:t> is controlled by series of </a:t>
            </a: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control points </a:t>
            </a:r>
            <a:r>
              <a:rPr lang="en-US" sz="2100" dirty="0" smtClean="0">
                <a:latin typeface="Bookman" pitchFamily="18" charset="0"/>
              </a:rPr>
              <a:t>and </a:t>
            </a: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boundaries.</a:t>
            </a:r>
          </a:p>
          <a:p>
            <a:pPr>
              <a:lnSpc>
                <a:spcPct val="150000"/>
              </a:lnSpc>
              <a:buFont typeface="Algerian" pitchFamily="82" charset="0"/>
              <a:buChar char="&gt;"/>
            </a:pP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Classification of surfaces: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Planar surfaces: </a:t>
            </a:r>
            <a:r>
              <a:rPr lang="en-US" sz="2100" dirty="0" smtClean="0">
                <a:latin typeface="Bookman" pitchFamily="18" charset="0"/>
              </a:rPr>
              <a:t>a flat 2D surface.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Curved surfaces:</a:t>
            </a:r>
            <a:endParaRPr lang="en-US" sz="2100" dirty="0" smtClean="0">
              <a:latin typeface="Bookman" pitchFamily="18" charset="0"/>
            </a:endParaRPr>
          </a:p>
          <a:p>
            <a:pPr lvl="1">
              <a:lnSpc>
                <a:spcPct val="150000"/>
              </a:lnSpc>
              <a:buFont typeface="Algerian" pitchFamily="82" charset="0"/>
              <a:buChar char="&gt;"/>
            </a:pP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Single curved surfaces</a:t>
            </a:r>
            <a:r>
              <a:rPr lang="en-US" sz="2100" dirty="0" smtClean="0">
                <a:latin typeface="Bookman" pitchFamily="18" charset="0"/>
              </a:rPr>
              <a:t>: It s a </a:t>
            </a:r>
            <a:r>
              <a:rPr lang="en-US" sz="2100" b="1" dirty="0" smtClean="0">
                <a:latin typeface="Bookman" pitchFamily="18" charset="0"/>
              </a:rPr>
              <a:t>simple curved surface </a:t>
            </a:r>
            <a:r>
              <a:rPr lang="en-US" sz="2100" dirty="0" smtClean="0">
                <a:latin typeface="Bookman" pitchFamily="18" charset="0"/>
              </a:rPr>
              <a:t>obtained by </a:t>
            </a:r>
            <a:r>
              <a:rPr lang="en-US" sz="2100" b="1" dirty="0" smtClean="0">
                <a:latin typeface="Bookman" pitchFamily="18" charset="0"/>
              </a:rPr>
              <a:t>rotating straight lines around an axis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   Ex: Cylindrical, conical, pyramid surfaces, prisms </a:t>
            </a:r>
            <a:endParaRPr lang="en-US" sz="2100" dirty="0" smtClean="0">
              <a:latin typeface="Bookman" pitchFamily="18" charset="0"/>
            </a:endParaRPr>
          </a:p>
          <a:p>
            <a:pPr lvl="1">
              <a:lnSpc>
                <a:spcPct val="150000"/>
              </a:lnSpc>
              <a:buFont typeface="Algerian" pitchFamily="82" charset="0"/>
              <a:buChar char="&gt;"/>
            </a:pPr>
            <a:r>
              <a:rPr lang="en-US" sz="2100" b="1" dirty="0" smtClean="0">
                <a:solidFill>
                  <a:srgbClr val="C00000"/>
                </a:solidFill>
                <a:latin typeface="Bookman" pitchFamily="18" charset="0"/>
              </a:rPr>
              <a:t>Conics</a:t>
            </a:r>
            <a:r>
              <a:rPr lang="en-US" sz="2100" dirty="0" smtClean="0">
                <a:latin typeface="Bookman" pitchFamily="18" charset="0"/>
              </a:rPr>
              <a:t>: are </a:t>
            </a:r>
            <a:r>
              <a:rPr lang="en-US" sz="2100" b="1" dirty="0" smtClean="0">
                <a:latin typeface="Bookman" pitchFamily="18" charset="0"/>
              </a:rPr>
              <a:t>double curved surfaces</a:t>
            </a:r>
            <a:r>
              <a:rPr lang="en-US" sz="2100" dirty="0" smtClean="0">
                <a:latin typeface="Bookman" pitchFamily="18" charset="0"/>
              </a:rPr>
              <a:t>: They are </a:t>
            </a:r>
            <a:r>
              <a:rPr lang="en-US" sz="2100" b="1" dirty="0" smtClean="0">
                <a:latin typeface="Bookman" pitchFamily="18" charset="0"/>
              </a:rPr>
              <a:t>complex surfaces</a:t>
            </a:r>
            <a:r>
              <a:rPr lang="en-US" sz="2100" dirty="0" smtClean="0">
                <a:latin typeface="Bookman" pitchFamily="18" charset="0"/>
              </a:rPr>
              <a:t> generated by </a:t>
            </a:r>
            <a:r>
              <a:rPr lang="en-US" sz="2100" b="1" dirty="0" smtClean="0">
                <a:latin typeface="Bookman" pitchFamily="18" charset="0"/>
              </a:rPr>
              <a:t>complex curved lines/surfaces. 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     Ex: Spherical, </a:t>
            </a:r>
            <a:r>
              <a:rPr lang="en-US" sz="2100" b="1" dirty="0" err="1" smtClean="0">
                <a:solidFill>
                  <a:srgbClr val="0070C0"/>
                </a:solidFill>
                <a:latin typeface="Bookman" pitchFamily="18" charset="0"/>
              </a:rPr>
              <a:t>Torous</a:t>
            </a: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, Ellipsoid, </a:t>
            </a:r>
            <a:r>
              <a:rPr lang="en-US" sz="2100" b="1" dirty="0" err="1" smtClean="0">
                <a:solidFill>
                  <a:srgbClr val="0070C0"/>
                </a:solidFill>
                <a:latin typeface="Bookman" pitchFamily="18" charset="0"/>
              </a:rPr>
              <a:t>Parabaloid</a:t>
            </a:r>
            <a:r>
              <a:rPr lang="en-US" sz="2100" b="1" dirty="0" smtClean="0">
                <a:solidFill>
                  <a:srgbClr val="0070C0"/>
                </a:solidFill>
                <a:latin typeface="Bookman" pitchFamily="18" charset="0"/>
              </a:rPr>
              <a:t>, Fuselage, Automobiles, etc</a:t>
            </a:r>
          </a:p>
          <a:p>
            <a:pPr>
              <a:lnSpc>
                <a:spcPct val="150000"/>
              </a:lnSpc>
              <a:buFont typeface="Algerian" pitchFamily="82" charset="0"/>
              <a:buChar char="&gt;"/>
            </a:pPr>
            <a:endParaRPr lang="en-US" sz="2000" dirty="0"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i="1" dirty="0" smtClean="0">
                <a:solidFill>
                  <a:srgbClr val="C00000"/>
                </a:solidFill>
                <a:latin typeface="Bookman" pitchFamily="18" charset="0"/>
              </a:rPr>
              <a:t>Techniques in  Geometric </a:t>
            </a:r>
            <a:br>
              <a:rPr lang="en-US" sz="3600" b="1" i="1" dirty="0" smtClean="0">
                <a:solidFill>
                  <a:srgbClr val="C00000"/>
                </a:solidFill>
                <a:latin typeface="Bookman" pitchFamily="18" charset="0"/>
              </a:rPr>
            </a:br>
            <a:r>
              <a:rPr lang="en-US" sz="3600" b="1" i="1" dirty="0" smtClean="0">
                <a:solidFill>
                  <a:srgbClr val="C00000"/>
                </a:solidFill>
                <a:latin typeface="Bookman" pitchFamily="18" charset="0"/>
              </a:rPr>
              <a:t>Modeling</a:t>
            </a:r>
            <a:r>
              <a:rPr lang="en-US" sz="3100" b="1" i="1" dirty="0" smtClean="0">
                <a:solidFill>
                  <a:srgbClr val="C00000"/>
                </a:solidFill>
                <a:latin typeface="Bookman" pitchFamily="18" charset="0"/>
              </a:rPr>
              <a:t/>
            </a:r>
            <a:br>
              <a:rPr lang="en-US" sz="3100" b="1" i="1" dirty="0" smtClean="0">
                <a:solidFill>
                  <a:srgbClr val="C00000"/>
                </a:solidFill>
                <a:latin typeface="Bookman" pitchFamily="18" charset="0"/>
              </a:rPr>
            </a:br>
            <a:endParaRPr lang="en-US" i="1" dirty="0">
              <a:solidFill>
                <a:srgbClr val="C00000"/>
              </a:solidFill>
              <a:latin typeface="Book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534400" cy="541020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Wingdings 2" pitchFamily="18" charset="2"/>
              <a:buChar char="E"/>
            </a:pPr>
            <a:r>
              <a:rPr lang="en-US" sz="2400" b="1" i="1" dirty="0" smtClean="0">
                <a:solidFill>
                  <a:srgbClr val="0070C0"/>
                </a:solidFill>
                <a:latin typeface="Bookman" pitchFamily="18" charset="0"/>
              </a:rPr>
              <a:t>The various methods for representing the solids are</a:t>
            </a:r>
            <a:r>
              <a:rPr lang="en-US" sz="2400" dirty="0" smtClean="0">
                <a:latin typeface="Bookman" pitchFamily="18" charset="0"/>
              </a:rPr>
              <a:t>: 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arenR"/>
            </a:pPr>
            <a:r>
              <a:rPr lang="en-US" sz="2400" i="1" dirty="0" smtClean="0">
                <a:latin typeface="Bookman" pitchFamily="18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Bookman" pitchFamily="18" charset="0"/>
              </a:rPr>
              <a:t>Boundary representation method (B-rep) 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arenR"/>
            </a:pPr>
            <a:r>
              <a:rPr lang="en-US" sz="2400" b="1" i="1" dirty="0" smtClean="0">
                <a:solidFill>
                  <a:srgbClr val="002060"/>
                </a:solidFill>
                <a:latin typeface="Bookman" pitchFamily="18" charset="0"/>
              </a:rPr>
              <a:t>Constructive solid geometry (CSG and C-rep) 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arenR"/>
            </a:pPr>
            <a:r>
              <a:rPr lang="en-US" sz="2400" b="1" i="1" dirty="0" smtClean="0">
                <a:solidFill>
                  <a:srgbClr val="002060"/>
                </a:solidFill>
                <a:latin typeface="Bookman" pitchFamily="18" charset="0"/>
              </a:rPr>
              <a:t>Sweep representation 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arenR"/>
            </a:pPr>
            <a:r>
              <a:rPr lang="en-US" sz="2400" b="1" i="1" dirty="0" smtClean="0">
                <a:solidFill>
                  <a:srgbClr val="002060"/>
                </a:solidFill>
                <a:latin typeface="Bookman" pitchFamily="18" charset="0"/>
              </a:rPr>
              <a:t>Analytical solid modeling (ASM).</a:t>
            </a:r>
          </a:p>
          <a:p>
            <a:pPr>
              <a:lnSpc>
                <a:spcPct val="170000"/>
              </a:lnSpc>
            </a:pPr>
            <a:endParaRPr lang="en-US" dirty="0"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12489</TotalTime>
  <Words>1378</Words>
  <Application>Microsoft Office PowerPoint</Application>
  <PresentationFormat>On-screen Show (4:3)</PresentationFormat>
  <Paragraphs>138</Paragraphs>
  <Slides>22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Part #4 Curve &amp; Surface  Modeling</vt:lpstr>
      <vt:lpstr>Geometric Modeling Objects: </vt:lpstr>
      <vt:lpstr>Cont’d…</vt:lpstr>
      <vt:lpstr>Defining the Model:</vt:lpstr>
      <vt:lpstr>Cont’d…</vt:lpstr>
      <vt:lpstr>Cont’d…</vt:lpstr>
      <vt:lpstr>4. Surface Modeling</vt:lpstr>
      <vt:lpstr>Cont’d…</vt:lpstr>
      <vt:lpstr> Techniques in  Geometric  Modeling </vt:lpstr>
      <vt:lpstr>Boundary Representation  Method (B-rep)  </vt:lpstr>
      <vt:lpstr>Cont’d…</vt:lpstr>
      <vt:lpstr>Cont’d…</vt:lpstr>
      <vt:lpstr>Cont’d…</vt:lpstr>
      <vt:lpstr>Modeling Surfaces:</vt:lpstr>
      <vt:lpstr>Ex. 2 - Creating Revolved Surfaces</vt:lpstr>
      <vt:lpstr>Ex.3 - Creating Swept  surfaces</vt:lpstr>
      <vt:lpstr>Creating Swept Surfaces  Cont’d…</vt:lpstr>
      <vt:lpstr>Ex. 4. Creating Fill Surfaces</vt:lpstr>
      <vt:lpstr>Ex.5. Creating Blended Surfaces</vt:lpstr>
      <vt:lpstr>Ex. 6. Creating Spherical Surfaces</vt:lpstr>
      <vt:lpstr>Ex. 7. Creating Cylindrical Surfaces</vt:lpstr>
      <vt:lpstr>Ex. 8 Creating Offset Surfaces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dell</cp:lastModifiedBy>
  <cp:revision>1273</cp:revision>
  <dcterms:created xsi:type="dcterms:W3CDTF">2016-10-21T14:09:09Z</dcterms:created>
  <dcterms:modified xsi:type="dcterms:W3CDTF">2020-04-20T13:34:28Z</dcterms:modified>
</cp:coreProperties>
</file>