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515" r:id="rId40"/>
    <p:sldId id="294" r:id="rId41"/>
    <p:sldId id="296" r:id="rId42"/>
    <p:sldId id="298" r:id="rId43"/>
    <p:sldId id="300" r:id="rId44"/>
    <p:sldId id="303" r:id="rId45"/>
    <p:sldId id="305" r:id="rId46"/>
    <p:sldId id="312" r:id="rId47"/>
    <p:sldId id="313" r:id="rId48"/>
    <p:sldId id="314" r:id="rId49"/>
    <p:sldId id="316" r:id="rId50"/>
    <p:sldId id="317" r:id="rId51"/>
    <p:sldId id="318" r:id="rId52"/>
    <p:sldId id="319" r:id="rId53"/>
    <p:sldId id="320" r:id="rId54"/>
    <p:sldId id="321" r:id="rId55"/>
    <p:sldId id="322" r:id="rId56"/>
    <p:sldId id="323" r:id="rId57"/>
    <p:sldId id="324" r:id="rId58"/>
    <p:sldId id="325" r:id="rId59"/>
    <p:sldId id="326" r:id="rId60"/>
    <p:sldId id="479" r:id="rId61"/>
    <p:sldId id="516" r:id="rId62"/>
    <p:sldId id="327" r:id="rId63"/>
    <p:sldId id="328" r:id="rId64"/>
    <p:sldId id="482" r:id="rId65"/>
    <p:sldId id="483" r:id="rId66"/>
    <p:sldId id="329" r:id="rId67"/>
    <p:sldId id="331" r:id="rId68"/>
    <p:sldId id="332" r:id="rId69"/>
    <p:sldId id="333" r:id="rId70"/>
    <p:sldId id="335" r:id="rId71"/>
    <p:sldId id="336" r:id="rId72"/>
    <p:sldId id="480" r:id="rId73"/>
    <p:sldId id="481" r:id="rId74"/>
    <p:sldId id="337" r:id="rId75"/>
    <p:sldId id="484" r:id="rId76"/>
    <p:sldId id="485" r:id="rId77"/>
    <p:sldId id="495" r:id="rId78"/>
    <p:sldId id="486" r:id="rId79"/>
    <p:sldId id="487" r:id="rId80"/>
    <p:sldId id="488" r:id="rId81"/>
    <p:sldId id="489" r:id="rId82"/>
    <p:sldId id="490" r:id="rId83"/>
    <p:sldId id="491" r:id="rId84"/>
    <p:sldId id="492" r:id="rId85"/>
    <p:sldId id="493" r:id="rId86"/>
    <p:sldId id="494" r:id="rId87"/>
    <p:sldId id="496" r:id="rId88"/>
    <p:sldId id="497" r:id="rId89"/>
    <p:sldId id="498" r:id="rId90"/>
    <p:sldId id="499" r:id="rId91"/>
    <p:sldId id="500" r:id="rId92"/>
    <p:sldId id="501" r:id="rId93"/>
    <p:sldId id="502" r:id="rId94"/>
    <p:sldId id="503" r:id="rId95"/>
    <p:sldId id="504" r:id="rId96"/>
    <p:sldId id="505" r:id="rId97"/>
    <p:sldId id="506" r:id="rId98"/>
    <p:sldId id="507" r:id="rId99"/>
    <p:sldId id="508" r:id="rId100"/>
    <p:sldId id="509" r:id="rId101"/>
    <p:sldId id="510" r:id="rId102"/>
    <p:sldId id="511" r:id="rId103"/>
    <p:sldId id="512" r:id="rId104"/>
    <p:sldId id="513" r:id="rId105"/>
    <p:sldId id="518" r:id="rId106"/>
    <p:sldId id="520" r:id="rId107"/>
    <p:sldId id="521" r:id="rId108"/>
    <p:sldId id="338" r:id="rId109"/>
    <p:sldId id="339" r:id="rId110"/>
    <p:sldId id="343" r:id="rId111"/>
    <p:sldId id="345" r:id="rId112"/>
    <p:sldId id="348" r:id="rId113"/>
    <p:sldId id="349" r:id="rId114"/>
    <p:sldId id="352" r:id="rId115"/>
    <p:sldId id="354" r:id="rId116"/>
    <p:sldId id="355" r:id="rId117"/>
    <p:sldId id="356" r:id="rId118"/>
    <p:sldId id="357" r:id="rId119"/>
    <p:sldId id="361" r:id="rId120"/>
    <p:sldId id="362" r:id="rId121"/>
    <p:sldId id="363" r:id="rId122"/>
    <p:sldId id="541" r:id="rId123"/>
    <p:sldId id="542" r:id="rId124"/>
    <p:sldId id="380" r:id="rId125"/>
    <p:sldId id="381" r:id="rId126"/>
    <p:sldId id="382" r:id="rId127"/>
    <p:sldId id="383" r:id="rId128"/>
    <p:sldId id="384" r:id="rId129"/>
    <p:sldId id="385" r:id="rId130"/>
    <p:sldId id="386" r:id="rId131"/>
    <p:sldId id="387" r:id="rId132"/>
    <p:sldId id="392" r:id="rId133"/>
    <p:sldId id="395" r:id="rId134"/>
    <p:sldId id="397" r:id="rId135"/>
    <p:sldId id="398" r:id="rId136"/>
    <p:sldId id="522" r:id="rId137"/>
    <p:sldId id="523" r:id="rId138"/>
    <p:sldId id="524" r:id="rId139"/>
    <p:sldId id="543" r:id="rId140"/>
    <p:sldId id="526" r:id="rId141"/>
    <p:sldId id="527" r:id="rId142"/>
    <p:sldId id="528" r:id="rId143"/>
    <p:sldId id="529" r:id="rId144"/>
    <p:sldId id="544" r:id="rId145"/>
    <p:sldId id="531" r:id="rId146"/>
    <p:sldId id="532" r:id="rId147"/>
    <p:sldId id="533" r:id="rId148"/>
    <p:sldId id="536" r:id="rId149"/>
    <p:sldId id="537" r:id="rId150"/>
    <p:sldId id="545" r:id="rId151"/>
    <p:sldId id="539" r:id="rId152"/>
    <p:sldId id="546" r:id="rId153"/>
    <p:sldId id="549" r:id="rId154"/>
    <p:sldId id="550" r:id="rId155"/>
    <p:sldId id="548" r:id="rId156"/>
    <p:sldId id="420" r:id="rId157"/>
    <p:sldId id="421" r:id="rId158"/>
    <p:sldId id="422" r:id="rId159"/>
    <p:sldId id="423" r:id="rId160"/>
    <p:sldId id="424" r:id="rId161"/>
    <p:sldId id="425" r:id="rId162"/>
    <p:sldId id="426" r:id="rId163"/>
    <p:sldId id="427" r:id="rId164"/>
    <p:sldId id="428" r:id="rId165"/>
    <p:sldId id="429" r:id="rId166"/>
    <p:sldId id="430" r:id="rId167"/>
    <p:sldId id="431" r:id="rId168"/>
    <p:sldId id="432" r:id="rId169"/>
    <p:sldId id="433" r:id="rId170"/>
    <p:sldId id="434" r:id="rId171"/>
    <p:sldId id="435" r:id="rId172"/>
    <p:sldId id="436" r:id="rId173"/>
    <p:sldId id="437" r:id="rId174"/>
    <p:sldId id="438" r:id="rId175"/>
    <p:sldId id="439" r:id="rId176"/>
    <p:sldId id="440" r:id="rId177"/>
    <p:sldId id="441" r:id="rId178"/>
    <p:sldId id="442" r:id="rId179"/>
    <p:sldId id="443" r:id="rId180"/>
    <p:sldId id="444" r:id="rId181"/>
    <p:sldId id="445" r:id="rId182"/>
    <p:sldId id="446" r:id="rId183"/>
    <p:sldId id="447" r:id="rId184"/>
    <p:sldId id="448" r:id="rId185"/>
    <p:sldId id="449" r:id="rId186"/>
    <p:sldId id="450" r:id="rId187"/>
    <p:sldId id="451" r:id="rId188"/>
    <p:sldId id="452" r:id="rId189"/>
    <p:sldId id="453" r:id="rId190"/>
    <p:sldId id="454" r:id="rId191"/>
    <p:sldId id="455" r:id="rId192"/>
    <p:sldId id="456" r:id="rId193"/>
    <p:sldId id="457" r:id="rId194"/>
    <p:sldId id="458" r:id="rId195"/>
    <p:sldId id="459" r:id="rId196"/>
    <p:sldId id="460" r:id="rId197"/>
    <p:sldId id="461" r:id="rId198"/>
    <p:sldId id="462" r:id="rId199"/>
    <p:sldId id="463" r:id="rId200"/>
    <p:sldId id="464" r:id="rId201"/>
    <p:sldId id="465" r:id="rId202"/>
    <p:sldId id="466" r:id="rId203"/>
    <p:sldId id="467" r:id="rId204"/>
    <p:sldId id="468" r:id="rId205"/>
    <p:sldId id="469" r:id="rId206"/>
    <p:sldId id="470" r:id="rId207"/>
    <p:sldId id="471" r:id="rId208"/>
    <p:sldId id="472" r:id="rId209"/>
    <p:sldId id="473" r:id="rId210"/>
    <p:sldId id="474" r:id="rId211"/>
    <p:sldId id="475" r:id="rId212"/>
    <p:sldId id="476" r:id="rId213"/>
    <p:sldId id="477" r:id="rId214"/>
    <p:sldId id="478" r:id="rId2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6" Type="http://schemas.openxmlformats.org/officeDocument/2006/relationships/notesMaster" Target="notesMasters/notesMaster1.xml"/><Relationship Id="rId211" Type="http://schemas.openxmlformats.org/officeDocument/2006/relationships/slide" Target="slides/slide210.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theme" Target="theme/theme1.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8.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1E56DD-A296-4B7B-A086-98277165BA1F}" type="datetimeFigureOut">
              <a:rPr lang="en-US" smtClean="0"/>
              <a:pPr/>
              <a:t>4/21/2020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EC190A-0CB8-4403-A358-487D854C974C}" type="slidenum">
              <a:rPr lang="en-US" smtClean="0"/>
              <a:pPr/>
              <a:t>‹#›</a:t>
            </a:fld>
            <a:endParaRPr lang="en-US"/>
          </a:p>
        </p:txBody>
      </p:sp>
    </p:spTree>
    <p:extLst>
      <p:ext uri="{BB962C8B-B14F-4D97-AF65-F5344CB8AC3E}">
        <p14:creationId xmlns:p14="http://schemas.microsoft.com/office/powerpoint/2010/main" val="2871354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10</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DA54E3-FCD6-4230-8FC9-E37FCA996060}" type="slidenum">
              <a:rPr lang="en-US" smtClean="0"/>
              <a:pPr/>
              <a:t>100</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DA54E3-FCD6-4230-8FC9-E37FCA996060}" type="slidenum">
              <a:rPr lang="en-US" smtClean="0"/>
              <a:pPr/>
              <a:t>101</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DA54E3-FCD6-4230-8FC9-E37FCA996060}" type="slidenum">
              <a:rPr lang="en-US" smtClean="0"/>
              <a:pPr/>
              <a:t>102</a:t>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DA54E3-FCD6-4230-8FC9-E37FCA996060}" type="slidenum">
              <a:rPr lang="en-US" smtClean="0"/>
              <a:pPr/>
              <a:t>103</a:t>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DA54E3-FCD6-4230-8FC9-E37FCA996060}" type="slidenum">
              <a:rPr lang="en-US" smtClean="0"/>
              <a:pPr/>
              <a:t>104</a:t>
            </a:fld>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105</a:t>
            </a:fld>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106</a:t>
            </a:fld>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107</a:t>
            </a:fld>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108</a:t>
            </a:fld>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109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11</a:t>
            </a:fld>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110</a:t>
            </a:fld>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111</a:t>
            </a:fld>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112</a:t>
            </a:fld>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113</a:t>
            </a:fld>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114</a:t>
            </a:fld>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115</a:t>
            </a:fld>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116</a:t>
            </a:fld>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117</a:t>
            </a:fld>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118</a:t>
            </a:fld>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119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12</a:t>
            </a:fld>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120</a:t>
            </a:fld>
            <a:endParaRPr 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121</a:t>
            </a:fld>
            <a:endParaRPr 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p:spPr>
      </p:sp>
      <p:sp>
        <p:nvSpPr>
          <p:cNvPr id="194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43A500-534D-489A-8616-059EA6CBA8B0}" type="slidenum">
              <a:rPr lang="en-US" smtClean="0"/>
              <a:pPr/>
              <a:t>122</a:t>
            </a:fld>
            <a:endParaRPr lang="en-US"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p:spPr>
      </p:sp>
      <p:sp>
        <p:nvSpPr>
          <p:cNvPr id="195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5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964B5E4-0505-4D9F-8E2E-7320E1174DA8}" type="slidenum">
              <a:rPr lang="en-US" smtClean="0"/>
              <a:pPr/>
              <a:t>123</a:t>
            </a:fld>
            <a:endParaRPr lang="en-US"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124</a:t>
            </a:fld>
            <a:endParaRPr 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125</a:t>
            </a:fld>
            <a:endParaRPr 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126</a:t>
            </a:fld>
            <a:endParaRPr 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127</a:t>
            </a:fld>
            <a:endParaRPr 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128</a:t>
            </a:fld>
            <a:endParaRPr 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129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13</a:t>
            </a:fld>
            <a:endParaRPr 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130</a:t>
            </a:fld>
            <a:endParaRPr 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131</a:t>
            </a:fld>
            <a:endParaRPr 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132</a:t>
            </a:fld>
            <a:endParaRPr 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133</a:t>
            </a:fld>
            <a:endParaRPr 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134</a:t>
            </a:fld>
            <a:endParaRPr 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135</a:t>
            </a:fld>
            <a:endParaRPr lang="en-US"/>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136</a:t>
            </a:fld>
            <a:endParaRPr lang="en-US"/>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137</a:t>
            </a:fld>
            <a:endParaRPr 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138</a:t>
            </a:fld>
            <a:endParaRPr lang="en-US"/>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139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14</a:t>
            </a:fld>
            <a:endParaRPr 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140</a:t>
            </a:fld>
            <a:endParaRPr lang="en-US"/>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141</a:t>
            </a:fld>
            <a:endParaRPr lang="en-US"/>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142</a:t>
            </a:fld>
            <a:endParaRPr lang="en-US"/>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143</a:t>
            </a:fld>
            <a:endParaRPr lang="en-US"/>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144</a:t>
            </a:fld>
            <a:endParaRPr lang="en-US"/>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42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14D4BEB-C35E-4181-9324-8C7E96A92255}" type="slidenum">
              <a:rPr lang="en-US"/>
              <a:pPr/>
              <a:t>145</a:t>
            </a:fld>
            <a:endParaRPr lang="en-US"/>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62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B0C805-8456-4D87-A5AC-2CF78815DA93}" type="slidenum">
              <a:rPr lang="en-US"/>
              <a:pPr/>
              <a:t>146</a:t>
            </a:fld>
            <a:endParaRPr lang="en-US"/>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7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175723-FA26-4B15-89B5-E74A5552B716}" type="slidenum">
              <a:rPr lang="en-US"/>
              <a:pPr/>
              <a:t>147</a:t>
            </a:fld>
            <a:endParaRPr lang="en-US"/>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1DB0CEF-B40F-4928-BFB2-49996D6B8C71}" type="slidenum">
              <a:rPr lang="en-US" smtClean="0"/>
              <a:pPr>
                <a:defRPr/>
              </a:pPr>
              <a:t>148</a:t>
            </a:fld>
            <a:endParaRPr lang="en-US"/>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1DB0CEF-B40F-4928-BFB2-49996D6B8C71}" type="slidenum">
              <a:rPr lang="en-US" smtClean="0"/>
              <a:pPr>
                <a:defRPr/>
              </a:pPr>
              <a:t>149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15</a:t>
            </a:fld>
            <a:endParaRPr lang="en-US"/>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150</a:t>
            </a:fld>
            <a:endParaRPr lang="en-US"/>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1DB0CEF-B40F-4928-BFB2-49996D6B8C71}" type="slidenum">
              <a:rPr lang="en-US" smtClean="0"/>
              <a:pPr>
                <a:defRPr/>
              </a:pPr>
              <a:t>151</a:t>
            </a:fld>
            <a:endParaRPr lang="en-US"/>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152</a:t>
            </a:fld>
            <a:endParaRPr lang="en-US"/>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153</a:t>
            </a:fld>
            <a:endParaRPr lang="en-US"/>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154</a:t>
            </a:fld>
            <a:endParaRPr lang="en-US"/>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155</a:t>
            </a:fld>
            <a:endParaRPr lang="en-US"/>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156</a:t>
            </a:fld>
            <a:endParaRPr lang="en-US"/>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157</a:t>
            </a:fld>
            <a:endParaRPr lang="en-US"/>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158</a:t>
            </a:fld>
            <a:endParaRPr lang="en-US"/>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159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16</a:t>
            </a:fld>
            <a:endParaRPr lang="en-US"/>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160</a:t>
            </a:fld>
            <a:endParaRPr lang="en-US"/>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161</a:t>
            </a:fld>
            <a:endParaRPr lang="en-US"/>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162</a:t>
            </a:fld>
            <a:endParaRPr lang="en-US"/>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163</a:t>
            </a:fld>
            <a:endParaRPr lang="en-US"/>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164</a:t>
            </a:fld>
            <a:endParaRPr lang="en-US"/>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165</a:t>
            </a:fld>
            <a:endParaRPr lang="en-US"/>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166</a:t>
            </a:fld>
            <a:endParaRPr lang="en-US"/>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167</a:t>
            </a:fld>
            <a:endParaRPr lang="en-US"/>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168</a:t>
            </a:fld>
            <a:endParaRPr lang="en-US"/>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169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17</a:t>
            </a:fld>
            <a:endParaRPr lang="en-US"/>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170</a:t>
            </a:fld>
            <a:endParaRPr lang="en-US"/>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171</a:t>
            </a:fld>
            <a:endParaRPr lang="en-US"/>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172</a:t>
            </a:fld>
            <a:endParaRPr lang="en-US"/>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173</a:t>
            </a:fld>
            <a:endParaRPr lang="en-US"/>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174</a:t>
            </a:fld>
            <a:endParaRPr lang="en-US"/>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175</a:t>
            </a:fld>
            <a:endParaRPr lang="en-US"/>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176</a:t>
            </a:fld>
            <a:endParaRPr lang="en-US"/>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177</a:t>
            </a:fld>
            <a:endParaRPr lang="en-US"/>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178</a:t>
            </a:fld>
            <a:endParaRPr lang="en-US"/>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179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18</a:t>
            </a:fld>
            <a:endParaRPr lang="en-US"/>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180</a:t>
            </a:fld>
            <a:endParaRPr lang="en-US"/>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181</a:t>
            </a:fld>
            <a:endParaRPr lang="en-US"/>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182</a:t>
            </a:fld>
            <a:endParaRPr lang="en-US"/>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183</a:t>
            </a:fld>
            <a:endParaRPr lang="en-US"/>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184</a:t>
            </a:fld>
            <a:endParaRPr lang="en-US"/>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185</a:t>
            </a:fld>
            <a:endParaRPr lang="en-US"/>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186</a:t>
            </a:fld>
            <a:endParaRPr lang="en-US"/>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187</a:t>
            </a:fld>
            <a:endParaRPr lang="en-US"/>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188</a:t>
            </a:fld>
            <a:endParaRPr lang="en-US"/>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189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19</a:t>
            </a:fld>
            <a:endParaRPr lang="en-US"/>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190</a:t>
            </a:fld>
            <a:endParaRPr lang="en-US"/>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191</a:t>
            </a:fld>
            <a:endParaRPr lang="en-US"/>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192</a:t>
            </a:fld>
            <a:endParaRPr lang="en-US"/>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BA271DE-DBF4-4F38-85EE-0E5CBF0F1D35}" type="slidenum">
              <a:rPr lang="en-US" smtClean="0"/>
              <a:pPr/>
              <a:t>193</a:t>
            </a:fld>
            <a:endParaRPr lang="en-US" smtClean="0"/>
          </a:p>
        </p:txBody>
      </p:sp>
      <p:sp>
        <p:nvSpPr>
          <p:cNvPr id="177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715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194</a:t>
            </a:fld>
            <a:endParaRPr lang="en-US"/>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195</a:t>
            </a:fld>
            <a:endParaRPr lang="en-US"/>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778FB20-2186-4518-9E21-78A6A9E7A0C3}" type="slidenum">
              <a:rPr lang="en-US" smtClean="0"/>
              <a:pPr/>
              <a:t>196</a:t>
            </a:fld>
            <a:endParaRPr lang="en-US" smtClean="0"/>
          </a:p>
        </p:txBody>
      </p:sp>
      <p:sp>
        <p:nvSpPr>
          <p:cNvPr id="178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818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9A0FF18-DECE-4D3D-9CFB-8348C67C449F}" type="slidenum">
              <a:rPr lang="en-US" smtClean="0"/>
              <a:pPr/>
              <a:t>197</a:t>
            </a:fld>
            <a:endParaRPr lang="en-US" smtClean="0"/>
          </a:p>
        </p:txBody>
      </p:sp>
      <p:sp>
        <p:nvSpPr>
          <p:cNvPr id="179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920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618890F-CF91-4F58-9057-8F3488C2719F}" type="slidenum">
              <a:rPr lang="en-US" smtClean="0"/>
              <a:pPr/>
              <a:t>198</a:t>
            </a:fld>
            <a:endParaRPr lang="en-US" smtClean="0"/>
          </a:p>
        </p:txBody>
      </p:sp>
      <p:sp>
        <p:nvSpPr>
          <p:cNvPr id="180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022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A05719A-B41C-43C7-A9AF-30973C668A34}" type="slidenum">
              <a:rPr lang="en-US" smtClean="0"/>
              <a:pPr/>
              <a:t>199</a:t>
            </a:fld>
            <a:endParaRPr lang="en-US" smtClean="0"/>
          </a:p>
        </p:txBody>
      </p:sp>
      <p:sp>
        <p:nvSpPr>
          <p:cNvPr id="181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125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20</a:t>
            </a:fld>
            <a:endParaRPr lang="en-US"/>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3776117-E12F-482A-8CD6-21B83E1D2C72}" type="slidenum">
              <a:rPr lang="en-US" smtClean="0"/>
              <a:pPr/>
              <a:t>200</a:t>
            </a:fld>
            <a:endParaRPr lang="en-US" smtClean="0"/>
          </a:p>
        </p:txBody>
      </p:sp>
      <p:sp>
        <p:nvSpPr>
          <p:cNvPr id="182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227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072B936-6623-47AD-B203-1E4736A904AA}" type="slidenum">
              <a:rPr lang="en-US" smtClean="0"/>
              <a:pPr/>
              <a:t>201</a:t>
            </a:fld>
            <a:endParaRPr lang="en-US" smtClean="0"/>
          </a:p>
        </p:txBody>
      </p:sp>
      <p:sp>
        <p:nvSpPr>
          <p:cNvPr id="183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330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38DDF01-44B7-4FB4-82D0-B5916609B7BB}" type="slidenum">
              <a:rPr lang="en-US" smtClean="0"/>
              <a:pPr/>
              <a:t>202</a:t>
            </a:fld>
            <a:endParaRPr lang="en-US" smtClean="0"/>
          </a:p>
        </p:txBody>
      </p:sp>
      <p:sp>
        <p:nvSpPr>
          <p:cNvPr id="184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2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203</a:t>
            </a:fld>
            <a:endParaRPr lang="en-US"/>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204</a:t>
            </a:fld>
            <a:endParaRPr lang="en-US"/>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205</a:t>
            </a:fld>
            <a:endParaRPr lang="en-US"/>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206</a:t>
            </a:fld>
            <a:endParaRPr lang="en-US"/>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207</a:t>
            </a:fld>
            <a:endParaRPr lang="en-US"/>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208</a:t>
            </a:fld>
            <a:endParaRPr lang="en-US"/>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209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21</a:t>
            </a:fld>
            <a:endParaRPr lang="en-US"/>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210</a:t>
            </a:fld>
            <a:endParaRPr lang="en-US"/>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211</a:t>
            </a:fld>
            <a:endParaRPr lang="en-US"/>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212</a:t>
            </a:fld>
            <a:endParaRPr lang="en-US"/>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213</a:t>
            </a:fld>
            <a:endParaRPr lang="en-US"/>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214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05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7753234-A2CF-4CF0-A90A-70E792357E08}" type="slidenum">
              <a:rPr lang="en-US" smtClean="0"/>
              <a:pPr/>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26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01874C-D698-4521-BA22-8A79EBAC65FA}" type="slidenum">
              <a:rPr lang="en-US" smtClean="0"/>
              <a:pPr/>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46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0DB9787-6A0A-4F04-A2F2-1E18305C3854}" type="slidenum">
              <a:rPr lang="en-US" smtClean="0"/>
              <a:pPr/>
              <a:t>42</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6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FA0DA74-C820-4F70-8890-66DEC86044CA}" type="slidenum">
              <a:rPr lang="en-US" smtClean="0"/>
              <a:pPr/>
              <a:t>43</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98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A2BDB9D-1AE0-491D-9DC5-F23EFE909DF7}" type="slidenum">
              <a:rPr lang="en-US" smtClean="0"/>
              <a:pPr/>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18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54C884-CD5C-4489-B6DC-922C983869D5}" type="slidenum">
              <a:rPr lang="en-US" smtClean="0"/>
              <a:pPr/>
              <a:t>45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740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751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761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80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81</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82</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83</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85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429A24-07E7-43C2-B015-D0577EE9CDC7}" type="slidenum">
              <a:rPr lang="en-US" smtClean="0"/>
              <a:pPr>
                <a:defRPr/>
              </a:pPr>
              <a:t>86</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87</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88</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89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EC190A-0CB8-4403-A358-487D854C974C}" type="slidenum">
              <a:rPr lang="en-US" smtClean="0"/>
              <a:pPr/>
              <a:t>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Grp="1" noChangeArrowheads="1"/>
          </p:cNvSpPr>
          <p:nvPr>
            <p:ph type="sldNum" sz="quarter" idx="5"/>
          </p:nvPr>
        </p:nvSpPr>
        <p:spPr>
          <a:ln/>
        </p:spPr>
        <p:txBody>
          <a:bodyPr/>
          <a:lstStyle/>
          <a:p>
            <a:fld id="{3570E5C3-2951-421A-9784-905F41CC7A9A}" type="slidenum">
              <a:rPr lang="en-US"/>
              <a:pPr/>
              <a:t>90</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DA54E3-FCD6-4230-8FC9-E37FCA996060}" type="slidenum">
              <a:rPr lang="en-US" smtClean="0"/>
              <a:pPr/>
              <a:t>91</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DA54E3-FCD6-4230-8FC9-E37FCA996060}" type="slidenum">
              <a:rPr lang="en-US" smtClean="0"/>
              <a:pPr/>
              <a:t>92</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DA54E3-FCD6-4230-8FC9-E37FCA996060}" type="slidenum">
              <a:rPr lang="en-US" smtClean="0"/>
              <a:pPr/>
              <a:t>93</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DA54E3-FCD6-4230-8FC9-E37FCA996060}" type="slidenum">
              <a:rPr lang="en-US" smtClean="0"/>
              <a:pPr/>
              <a:t>94</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DA54E3-FCD6-4230-8FC9-E37FCA996060}" type="slidenum">
              <a:rPr lang="en-US" smtClean="0"/>
              <a:pPr/>
              <a:t>95</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DA54E3-FCD6-4230-8FC9-E37FCA996060}" type="slidenum">
              <a:rPr lang="en-US" smtClean="0"/>
              <a:pPr/>
              <a:t>96</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DA54E3-FCD6-4230-8FC9-E37FCA996060}" type="slidenum">
              <a:rPr lang="en-US" smtClean="0"/>
              <a:pPr/>
              <a:t>97</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DA54E3-FCD6-4230-8FC9-E37FCA996060}" type="slidenum">
              <a:rPr lang="en-US" smtClean="0"/>
              <a:pPr/>
              <a:t>98</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DA54E3-FCD6-4230-8FC9-E37FCA996060}" type="slidenum">
              <a:rPr lang="en-US" smtClean="0"/>
              <a:pPr/>
              <a:t>99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73A8A1-6B1E-45B0-8E1C-BD3A15DD4CAE}" type="datetimeFigureOut">
              <a:rPr lang="en-US" smtClean="0"/>
              <a:pPr/>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D26B8-5E21-4370-8B74-7E3AD62F5B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73A8A1-6B1E-45B0-8E1C-BD3A15DD4CAE}" type="datetimeFigureOut">
              <a:rPr lang="en-US" smtClean="0"/>
              <a:pPr/>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D26B8-5E21-4370-8B74-7E3AD62F5B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73A8A1-6B1E-45B0-8E1C-BD3A15DD4CAE}" type="datetimeFigureOut">
              <a:rPr lang="en-US" smtClean="0"/>
              <a:pPr/>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D26B8-5E21-4370-8B74-7E3AD62F5B7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2860B4F-4A9E-4E2A-B94B-7248A3415B7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A2B826AB-AEB8-4CDC-878D-32B38A073056}"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5E090C-0BF2-429E-894F-78CBAD06045E}"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00023C-3543-487F-BF3F-13890D63C8A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73A8A1-6B1E-45B0-8E1C-BD3A15DD4CAE}" type="datetimeFigureOut">
              <a:rPr lang="en-US" smtClean="0"/>
              <a:pPr/>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D26B8-5E21-4370-8B74-7E3AD62F5B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73A8A1-6B1E-45B0-8E1C-BD3A15DD4CAE}" type="datetimeFigureOut">
              <a:rPr lang="en-US" smtClean="0"/>
              <a:pPr/>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D26B8-5E21-4370-8B74-7E3AD62F5B7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73A8A1-6B1E-45B0-8E1C-BD3A15DD4CAE}" type="datetimeFigureOut">
              <a:rPr lang="en-US" smtClean="0"/>
              <a:pPr/>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ED26B8-5E21-4370-8B74-7E3AD62F5B7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73A8A1-6B1E-45B0-8E1C-BD3A15DD4CAE}" type="datetimeFigureOut">
              <a:rPr lang="en-US" smtClean="0"/>
              <a:pPr/>
              <a:t>4/21/2020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ED26B8-5E21-4370-8B74-7E3AD62F5B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73A8A1-6B1E-45B0-8E1C-BD3A15DD4CAE}" type="datetimeFigureOut">
              <a:rPr lang="en-US" smtClean="0"/>
              <a:pPr/>
              <a:t>4/21/2020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ED26B8-5E21-4370-8B74-7E3AD62F5B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73A8A1-6B1E-45B0-8E1C-BD3A15DD4CAE}" type="datetimeFigureOut">
              <a:rPr lang="en-US" smtClean="0"/>
              <a:pPr/>
              <a:t>4/21/2020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ED26B8-5E21-4370-8B74-7E3AD62F5B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73A8A1-6B1E-45B0-8E1C-BD3A15DD4CAE}" type="datetimeFigureOut">
              <a:rPr lang="en-US" smtClean="0"/>
              <a:pPr/>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ED26B8-5E21-4370-8B74-7E3AD62F5B7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73A8A1-6B1E-45B0-8E1C-BD3A15DD4CAE}" type="datetimeFigureOut">
              <a:rPr lang="en-US" smtClean="0"/>
              <a:pPr/>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ED26B8-5E21-4370-8B74-7E3AD62F5B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73A8A1-6B1E-45B0-8E1C-BD3A15DD4CAE}" type="datetimeFigureOut">
              <a:rPr lang="en-US" smtClean="0"/>
              <a:pPr/>
              <a:t>4/21/2020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ED26B8-5E21-4370-8B74-7E3AD62F5B7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6.w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160.xml"/><Relationship Id="rId7" Type="http://schemas.openxmlformats.org/officeDocument/2006/relationships/image" Target="../media/image38.wmf"/><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37.wmf"/><Relationship Id="rId4" Type="http://schemas.openxmlformats.org/officeDocument/2006/relationships/oleObject" Target="../embeddings/oleObject3.bin"/></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4.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4.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notesSlide" Target="../notesSlides/notesSlide171.xml"/><Relationship Id="rId7" Type="http://schemas.openxmlformats.org/officeDocument/2006/relationships/image" Target="../media/image41.wmf"/><Relationship Id="rId2" Type="http://schemas.openxmlformats.org/officeDocument/2006/relationships/slideLayout" Target="../slideLayouts/slideLayout15.xml"/><Relationship Id="rId1" Type="http://schemas.openxmlformats.org/officeDocument/2006/relationships/vmlDrawing" Target="../drawings/vmlDrawing4.vml"/><Relationship Id="rId6" Type="http://schemas.openxmlformats.org/officeDocument/2006/relationships/image" Target="../media/image39.wmf"/><Relationship Id="rId5" Type="http://schemas.openxmlformats.org/officeDocument/2006/relationships/oleObject" Target="../embeddings/oleObject5.bin"/><Relationship Id="rId4" Type="http://schemas.openxmlformats.org/officeDocument/2006/relationships/image" Target="../media/image40.wmf"/></Relationships>
</file>

<file path=ppt/slides/_rels/slide172.xml.rels><?xml version="1.0" encoding="UTF-8" standalone="yes"?>
<Relationships xmlns="http://schemas.openxmlformats.org/package/2006/relationships"><Relationship Id="rId3" Type="http://schemas.openxmlformats.org/officeDocument/2006/relationships/notesSlide" Target="../notesSlides/notesSlide172.xml"/><Relationship Id="rId2" Type="http://schemas.openxmlformats.org/officeDocument/2006/relationships/slideLayout" Target="../slideLayouts/slideLayout15.xml"/><Relationship Id="rId1" Type="http://schemas.openxmlformats.org/officeDocument/2006/relationships/vmlDrawing" Target="../drawings/vmlDrawing5.vml"/><Relationship Id="rId5" Type="http://schemas.openxmlformats.org/officeDocument/2006/relationships/image" Target="../media/image42.wmf"/><Relationship Id="rId4" Type="http://schemas.openxmlformats.org/officeDocument/2006/relationships/oleObject" Target="../embeddings/oleObject6.bin"/></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175.xml"/><Relationship Id="rId1" Type="http://schemas.openxmlformats.org/officeDocument/2006/relationships/slideLayout" Target="../slideLayouts/slideLayout6.xml"/></Relationships>
</file>

<file path=ppt/slides/_rels/slide176.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176.xml"/><Relationship Id="rId1" Type="http://schemas.openxmlformats.org/officeDocument/2006/relationships/slideLayout" Target="../slideLayouts/slideLayout6.xml"/></Relationships>
</file>

<file path=ppt/slides/_rels/slide177.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6.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4.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1.xml"/><Relationship Id="rId1" Type="http://schemas.openxmlformats.org/officeDocument/2006/relationships/slideLayout" Target="../slideLayouts/slideLayout2.xml"/><Relationship Id="rId5" Type="http://schemas.openxmlformats.org/officeDocument/2006/relationships/image" Target="../media/image50.wmf"/><Relationship Id="rId4" Type="http://schemas.openxmlformats.org/officeDocument/2006/relationships/image" Target="../media/image49.png"/></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6.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3" Type="http://schemas.openxmlformats.org/officeDocument/2006/relationships/notesSlide" Target="../notesSlides/notesSlide203.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57.png"/><Relationship Id="rId4" Type="http://schemas.openxmlformats.org/officeDocument/2006/relationships/oleObject" Target="../embeddings/oleObject7.bin"/></Relationships>
</file>

<file path=ppt/slides/_rels/slide204.xml.rels><?xml version="1.0" encoding="UTF-8" standalone="yes"?>
<Relationships xmlns="http://schemas.openxmlformats.org/package/2006/relationships"><Relationship Id="rId3" Type="http://schemas.openxmlformats.org/officeDocument/2006/relationships/notesSlide" Target="../notesSlides/notesSlide204.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58.png"/><Relationship Id="rId4" Type="http://schemas.openxmlformats.org/officeDocument/2006/relationships/oleObject" Target="../embeddings/oleObject8.bin"/></Relationships>
</file>

<file path=ppt/slides/_rels/slide205.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205.xml"/><Relationship Id="rId7"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0.bin"/><Relationship Id="rId5" Type="http://schemas.openxmlformats.org/officeDocument/2006/relationships/image" Target="../media/image59.png"/><Relationship Id="rId4" Type="http://schemas.openxmlformats.org/officeDocument/2006/relationships/oleObject" Target="../embeddings/oleObject9.bin"/></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a:t>
            </a:r>
            <a:r>
              <a:rPr lang="en-US" dirty="0"/>
              <a:t>3</a:t>
            </a:r>
            <a:r>
              <a:rPr lang="en-US" dirty="0" smtClean="0"/>
              <a:t> </a:t>
            </a:r>
            <a:endParaRPr lang="en-US" dirty="0"/>
          </a:p>
        </p:txBody>
      </p:sp>
      <p:sp>
        <p:nvSpPr>
          <p:cNvPr id="3" name="Subtitle 2"/>
          <p:cNvSpPr>
            <a:spLocks noGrp="1"/>
          </p:cNvSpPr>
          <p:nvPr>
            <p:ph type="subTitle" idx="1"/>
          </p:nvPr>
        </p:nvSpPr>
        <p:spPr/>
        <p:txBody>
          <a:bodyPr/>
          <a:lstStyle/>
          <a:p>
            <a:r>
              <a:rPr lang="en-US" b="1" dirty="0" smtClean="0"/>
              <a:t>Plant design </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477000"/>
          </a:xfrm>
        </p:spPr>
        <p:txBody>
          <a:bodyPr>
            <a:noAutofit/>
          </a:bodyPr>
          <a:lstStyle/>
          <a:p>
            <a:pPr>
              <a:lnSpc>
                <a:spcPct val="150000"/>
              </a:lnSpc>
              <a:buNone/>
            </a:pPr>
            <a:r>
              <a:rPr lang="en-US" sz="2300" b="1" dirty="0" smtClean="0"/>
              <a:t>A. Identification </a:t>
            </a:r>
            <a:r>
              <a:rPr lang="en-US" sz="2300" b="1" dirty="0"/>
              <a:t>Stage</a:t>
            </a:r>
          </a:p>
          <a:p>
            <a:pPr>
              <a:lnSpc>
                <a:spcPct val="150000"/>
              </a:lnSpc>
            </a:pPr>
            <a:r>
              <a:rPr lang="en-US" sz="2300" dirty="0"/>
              <a:t>Once a product idea occurs, the starting point of analysis is </a:t>
            </a:r>
            <a:r>
              <a:rPr lang="en-US" sz="2300" dirty="0" smtClean="0"/>
              <a:t>the establishment </a:t>
            </a:r>
            <a:r>
              <a:rPr lang="en-US" sz="2300" dirty="0"/>
              <a:t>of the objectives to be attained. </a:t>
            </a:r>
            <a:endParaRPr lang="en-US" sz="2300" dirty="0" smtClean="0"/>
          </a:p>
          <a:p>
            <a:pPr>
              <a:lnSpc>
                <a:spcPct val="150000"/>
              </a:lnSpc>
            </a:pPr>
            <a:r>
              <a:rPr lang="en-US" sz="2300" dirty="0" smtClean="0"/>
              <a:t>The </a:t>
            </a:r>
            <a:r>
              <a:rPr lang="en-US" sz="2300" dirty="0"/>
              <a:t>objective may be to prove </a:t>
            </a:r>
            <a:r>
              <a:rPr lang="en-US" sz="2300" dirty="0" smtClean="0"/>
              <a:t>that it </a:t>
            </a:r>
            <a:r>
              <a:rPr lang="en-US" sz="2300" dirty="0"/>
              <a:t>is possible and desirable to manufacture a certain product or group of products</a:t>
            </a:r>
            <a:r>
              <a:rPr lang="en-US" sz="2300" dirty="0" smtClean="0"/>
              <a:t>, to </a:t>
            </a:r>
            <a:r>
              <a:rPr lang="en-US" sz="2300" dirty="0"/>
              <a:t>add a piece of equipment to the existing plant or to utilize certain resources.</a:t>
            </a:r>
          </a:p>
          <a:p>
            <a:pPr>
              <a:lnSpc>
                <a:spcPct val="150000"/>
              </a:lnSpc>
            </a:pPr>
            <a:r>
              <a:rPr lang="en-US" sz="2300" dirty="0"/>
              <a:t>The ideas for new products or diversification can be generated in </a:t>
            </a:r>
            <a:r>
              <a:rPr lang="en-US" sz="2300" dirty="0" smtClean="0"/>
              <a:t>an informal </a:t>
            </a:r>
            <a:r>
              <a:rPr lang="en-US" sz="2300" dirty="0"/>
              <a:t>and spontaneous manner from </a:t>
            </a:r>
            <a:r>
              <a:rPr lang="en-US" sz="2300" dirty="0">
                <a:solidFill>
                  <a:srgbClr val="FF0000"/>
                </a:solidFill>
              </a:rPr>
              <a:t>customers, distributors, competitors</a:t>
            </a:r>
            <a:r>
              <a:rPr lang="en-US" sz="2300" dirty="0" smtClean="0">
                <a:solidFill>
                  <a:srgbClr val="FF0000"/>
                </a:solidFill>
              </a:rPr>
              <a:t>, sales </a:t>
            </a:r>
            <a:r>
              <a:rPr lang="en-US" sz="2300" dirty="0">
                <a:solidFill>
                  <a:srgbClr val="FF0000"/>
                </a:solidFill>
              </a:rPr>
              <a:t>people, and others, or the entrepreneur can rely on a systematic process </a:t>
            </a:r>
            <a:r>
              <a:rPr lang="en-US" sz="2300" dirty="0" smtClean="0">
                <a:solidFill>
                  <a:srgbClr val="FF0000"/>
                </a:solidFill>
              </a:rPr>
              <a:t>of idea </a:t>
            </a:r>
            <a:r>
              <a:rPr lang="en-US" sz="2300" dirty="0">
                <a:solidFill>
                  <a:srgbClr val="FF0000"/>
                </a:solidFill>
              </a:rPr>
              <a:t>generation.</a:t>
            </a:r>
          </a:p>
          <a:p>
            <a:pPr>
              <a:lnSpc>
                <a:spcPct val="150000"/>
              </a:lnSpc>
            </a:pPr>
            <a:endParaRPr lang="en-US" sz="2300"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srcRect r="37340" b="62821"/>
          <a:stretch>
            <a:fillRect/>
          </a:stretch>
        </p:blipFill>
        <p:spPr bwMode="auto">
          <a:xfrm>
            <a:off x="381000" y="457200"/>
            <a:ext cx="8458199"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srcRect r="55288" b="46368"/>
          <a:stretch>
            <a:fillRect/>
          </a:stretch>
        </p:blipFill>
        <p:spPr bwMode="auto">
          <a:xfrm>
            <a:off x="685800" y="609600"/>
            <a:ext cx="708660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3200" b="1" dirty="0" smtClean="0">
                <a:latin typeface="Comic Sans MS" pitchFamily="66" charset="0"/>
              </a:rPr>
              <a:t>Synthesis - Getting the Results</a:t>
            </a:r>
            <a:br>
              <a:rPr lang="en-US" sz="3200" b="1" dirty="0" smtClean="0">
                <a:latin typeface="Comic Sans MS" pitchFamily="66" charset="0"/>
              </a:rPr>
            </a:br>
            <a:endParaRPr lang="en-US" sz="3200" dirty="0">
              <a:latin typeface="Comic Sans MS" pitchFamily="66" charset="0"/>
            </a:endParaRPr>
          </a:p>
        </p:txBody>
      </p:sp>
      <p:sp>
        <p:nvSpPr>
          <p:cNvPr id="3" name="Content Placeholder 2"/>
          <p:cNvSpPr>
            <a:spLocks noGrp="1"/>
          </p:cNvSpPr>
          <p:nvPr>
            <p:ph idx="1"/>
          </p:nvPr>
        </p:nvSpPr>
        <p:spPr/>
        <p:txBody>
          <a:bodyPr>
            <a:normAutofit/>
          </a:bodyPr>
          <a:lstStyle/>
          <a:p>
            <a:pPr>
              <a:buFont typeface="Wingdings" pitchFamily="2" charset="2"/>
              <a:buChar char="ü"/>
            </a:pPr>
            <a:r>
              <a:rPr lang="en-US" sz="2400" b="1" dirty="0" smtClean="0">
                <a:latin typeface="Comic Sans MS" pitchFamily="66" charset="0"/>
              </a:rPr>
              <a:t>Report of  Ambo pre processing plant </a:t>
            </a:r>
            <a:endParaRPr lang="en-US" sz="2400" dirty="0" smtClean="0">
              <a:latin typeface="Comic Sans MS" pitchFamily="66" charset="0"/>
            </a:endParaRPr>
          </a:p>
          <a:p>
            <a:pPr>
              <a:buFont typeface="Wingdings" pitchFamily="2" charset="2"/>
              <a:buChar char="ü"/>
            </a:pPr>
            <a:endParaRPr lang="en-US" sz="2400" dirty="0">
              <a:latin typeface="Comic Sans MS" pitchFamily="66" charset="0"/>
            </a:endParaRPr>
          </a:p>
        </p:txBody>
      </p:sp>
      <p:graphicFrame>
        <p:nvGraphicFramePr>
          <p:cNvPr id="4" name="Table 3"/>
          <p:cNvGraphicFramePr>
            <a:graphicFrameLocks noGrp="1"/>
          </p:cNvGraphicFramePr>
          <p:nvPr/>
        </p:nvGraphicFramePr>
        <p:xfrm>
          <a:off x="533399" y="2362200"/>
          <a:ext cx="7772401" cy="3569970"/>
        </p:xfrm>
        <a:graphic>
          <a:graphicData uri="http://schemas.openxmlformats.org/drawingml/2006/table">
            <a:tbl>
              <a:tblPr/>
              <a:tblGrid>
                <a:gridCol w="1365046">
                  <a:extLst>
                    <a:ext uri="{9D8B030D-6E8A-4147-A177-3AD203B41FA5}">
                      <a16:colId xmlns:a16="http://schemas.microsoft.com/office/drawing/2014/main" val="20000"/>
                    </a:ext>
                  </a:extLst>
                </a:gridCol>
                <a:gridCol w="1281471">
                  <a:extLst>
                    <a:ext uri="{9D8B030D-6E8A-4147-A177-3AD203B41FA5}">
                      <a16:colId xmlns:a16="http://schemas.microsoft.com/office/drawing/2014/main" val="20001"/>
                    </a:ext>
                  </a:extLst>
                </a:gridCol>
                <a:gridCol w="1281471">
                  <a:extLst>
                    <a:ext uri="{9D8B030D-6E8A-4147-A177-3AD203B41FA5}">
                      <a16:colId xmlns:a16="http://schemas.microsoft.com/office/drawing/2014/main" val="20002"/>
                    </a:ext>
                  </a:extLst>
                </a:gridCol>
                <a:gridCol w="1281471">
                  <a:extLst>
                    <a:ext uri="{9D8B030D-6E8A-4147-A177-3AD203B41FA5}">
                      <a16:colId xmlns:a16="http://schemas.microsoft.com/office/drawing/2014/main" val="20003"/>
                    </a:ext>
                  </a:extLst>
                </a:gridCol>
                <a:gridCol w="1281471">
                  <a:extLst>
                    <a:ext uri="{9D8B030D-6E8A-4147-A177-3AD203B41FA5}">
                      <a16:colId xmlns:a16="http://schemas.microsoft.com/office/drawing/2014/main" val="20004"/>
                    </a:ext>
                  </a:extLst>
                </a:gridCol>
                <a:gridCol w="1281471">
                  <a:extLst>
                    <a:ext uri="{9D8B030D-6E8A-4147-A177-3AD203B41FA5}">
                      <a16:colId xmlns:a16="http://schemas.microsoft.com/office/drawing/2014/main" val="20005"/>
                    </a:ext>
                  </a:extLst>
                </a:gridCol>
              </a:tblGrid>
              <a:tr h="259202">
                <a:tc>
                  <a:txBody>
                    <a:bodyPr/>
                    <a:lstStyle/>
                    <a:p>
                      <a:pPr marL="0" marR="0" algn="ctr">
                        <a:lnSpc>
                          <a:spcPct val="150000"/>
                        </a:lnSpc>
                        <a:spcBef>
                          <a:spcPts val="0"/>
                        </a:spcBef>
                        <a:spcAft>
                          <a:spcPts val="0"/>
                        </a:spcAft>
                      </a:pPr>
                      <a:endParaRPr lang="en-US" sz="1400" b="1" dirty="0">
                        <a:latin typeface="Comic Sans MS" pitchFamily="66" charset="0"/>
                        <a:ea typeface="Calibri"/>
                        <a:cs typeface="Times New Roman"/>
                      </a:endParaRP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a:latin typeface="Comic Sans MS" pitchFamily="66" charset="0"/>
                          <a:ea typeface="Calibri"/>
                          <a:cs typeface="Times New Roman"/>
                        </a:rPr>
                        <a:t>Alternatives</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1400" b="1" dirty="0">
                        <a:latin typeface="Comic Sans MS" pitchFamily="66" charset="0"/>
                        <a:ea typeface="Calibri"/>
                        <a:cs typeface="Times New Roman"/>
                      </a:endParaRP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a:latin typeface="Comic Sans MS" pitchFamily="66" charset="0"/>
                          <a:ea typeface="Calibri"/>
                          <a:cs typeface="Times New Roman"/>
                        </a:rPr>
                        <a:t>Normal</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a:latin typeface="Comic Sans MS" pitchFamily="66" charset="0"/>
                          <a:ea typeface="Calibri"/>
                          <a:cs typeface="Times New Roman"/>
                        </a:rPr>
                        <a:t>Ideal</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a:latin typeface="Comic Sans MS" pitchFamily="66" charset="0"/>
                          <a:ea typeface="Calibri"/>
                          <a:cs typeface="Times New Roman"/>
                        </a:rPr>
                        <a:t>Ranking</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401449">
                <a:tc>
                  <a:txBody>
                    <a:bodyPr/>
                    <a:lstStyle/>
                    <a:p>
                      <a:pPr marL="0" marR="0">
                        <a:lnSpc>
                          <a:spcPct val="150000"/>
                        </a:lnSpc>
                        <a:spcBef>
                          <a:spcPts val="0"/>
                        </a:spcBef>
                        <a:spcAft>
                          <a:spcPts val="0"/>
                        </a:spcAft>
                      </a:pPr>
                      <a:r>
                        <a:rPr lang="en-US" sz="1400" b="1" dirty="0">
                          <a:latin typeface="Comic Sans MS" pitchFamily="66" charset="0"/>
                          <a:ea typeface="Calibri"/>
                          <a:cs typeface="Times New Roman"/>
                        </a:rPr>
                        <a:t>                   </a:t>
                      </a:r>
                      <a:r>
                        <a:rPr lang="en-US" sz="1400" b="1" dirty="0" smtClean="0">
                          <a:latin typeface="Comic Sans MS" pitchFamily="66" charset="0"/>
                          <a:ea typeface="Calibri"/>
                          <a:cs typeface="Times New Roman"/>
                        </a:rPr>
                        <a:t> </a:t>
                      </a:r>
                      <a:r>
                        <a:rPr lang="en-US" sz="1400" b="1" dirty="0">
                          <a:latin typeface="Comic Sans MS" pitchFamily="66" charset="0"/>
                          <a:ea typeface="Calibri"/>
                          <a:cs typeface="Times New Roman"/>
                        </a:rPr>
                        <a:t>           </a:t>
                      </a:r>
                      <a:r>
                        <a:rPr lang="en-US" sz="1400" b="1" dirty="0" smtClean="0">
                          <a:latin typeface="Comic Sans MS" pitchFamily="66" charset="0"/>
                          <a:ea typeface="Calibri"/>
                          <a:cs typeface="Times New Roman"/>
                        </a:rPr>
                        <a:t>      </a:t>
                      </a:r>
                      <a:endParaRPr lang="en-US" sz="1400" b="1" dirty="0">
                        <a:latin typeface="Comic Sans MS" pitchFamily="66" charset="0"/>
                        <a:ea typeface="Calibri"/>
                        <a:cs typeface="Times New Roman"/>
                      </a:endParaRP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b="1">
                          <a:latin typeface="Comic Sans MS" pitchFamily="66" charset="0"/>
                          <a:ea typeface="Calibri"/>
                          <a:cs typeface="Times New Roman"/>
                        </a:rPr>
                        <a:t>Ambo</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1400" b="1" dirty="0">
                        <a:latin typeface="Comic Sans MS" pitchFamily="66" charset="0"/>
                        <a:ea typeface="Calibri"/>
                        <a:cs typeface="Times New Roman"/>
                      </a:endParaRP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a:latin typeface="Comic Sans MS" pitchFamily="66" charset="0"/>
                          <a:ea typeface="Calibri"/>
                          <a:cs typeface="Times New Roman"/>
                        </a:rPr>
                        <a:t>0.2394</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b="1">
                          <a:latin typeface="Comic Sans MS" pitchFamily="66" charset="0"/>
                          <a:ea typeface="Calibri"/>
                          <a:cs typeface="Times New Roman"/>
                        </a:rPr>
                        <a:t>0.8772</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a:latin typeface="Comic Sans MS" pitchFamily="66" charset="0"/>
                          <a:ea typeface="Calibri"/>
                          <a:cs typeface="Times New Roman"/>
                        </a:rPr>
                        <a:t>3</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401449">
                <a:tc>
                  <a:txBody>
                    <a:bodyPr/>
                    <a:lstStyle/>
                    <a:p>
                      <a:pPr marL="0" marR="0">
                        <a:lnSpc>
                          <a:spcPct val="150000"/>
                        </a:lnSpc>
                        <a:spcBef>
                          <a:spcPts val="0"/>
                        </a:spcBef>
                        <a:spcAft>
                          <a:spcPts val="0"/>
                        </a:spcAft>
                      </a:pPr>
                      <a:r>
                        <a:rPr lang="en-US" sz="1800" b="1">
                          <a:solidFill>
                            <a:srgbClr val="FF0000"/>
                          </a:solidFill>
                          <a:latin typeface="Comic Sans MS" pitchFamily="66" charset="0"/>
                          <a:ea typeface="Calibri"/>
                          <a:cs typeface="Times New Roman"/>
                        </a:rPr>
                        <a:t>                               </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b="1">
                          <a:solidFill>
                            <a:srgbClr val="FF0000"/>
                          </a:solidFill>
                          <a:latin typeface="Comic Sans MS" pitchFamily="66" charset="0"/>
                          <a:ea typeface="Calibri"/>
                          <a:cs typeface="Times New Roman"/>
                        </a:rPr>
                        <a:t>Guder</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1800" b="1" dirty="0">
                        <a:solidFill>
                          <a:srgbClr val="FF0000"/>
                        </a:solidFill>
                        <a:latin typeface="Comic Sans MS" pitchFamily="66" charset="0"/>
                        <a:ea typeface="Calibri"/>
                        <a:cs typeface="Times New Roman"/>
                      </a:endParaRP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b="1">
                          <a:solidFill>
                            <a:srgbClr val="FF0000"/>
                          </a:solidFill>
                          <a:latin typeface="Comic Sans MS" pitchFamily="66" charset="0"/>
                          <a:ea typeface="Calibri"/>
                          <a:cs typeface="Times New Roman"/>
                        </a:rPr>
                        <a:t>0.2729</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b="1">
                          <a:solidFill>
                            <a:srgbClr val="FF0000"/>
                          </a:solidFill>
                          <a:latin typeface="Comic Sans MS" pitchFamily="66" charset="0"/>
                          <a:ea typeface="Calibri"/>
                          <a:cs typeface="Times New Roman"/>
                        </a:rPr>
                        <a:t>1.0000</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b="1" dirty="0">
                          <a:solidFill>
                            <a:srgbClr val="FF0000"/>
                          </a:solidFill>
                          <a:latin typeface="Comic Sans MS" pitchFamily="66" charset="0"/>
                          <a:ea typeface="Calibri"/>
                          <a:cs typeface="Times New Roman"/>
                        </a:rPr>
                        <a:t>1</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401449">
                <a:tc>
                  <a:txBody>
                    <a:bodyPr/>
                    <a:lstStyle/>
                    <a:p>
                      <a:pPr marL="0" marR="0">
                        <a:lnSpc>
                          <a:spcPct val="150000"/>
                        </a:lnSpc>
                        <a:spcBef>
                          <a:spcPts val="0"/>
                        </a:spcBef>
                        <a:spcAft>
                          <a:spcPts val="0"/>
                        </a:spcAft>
                      </a:pPr>
                      <a:r>
                        <a:rPr lang="en-US" sz="1400" b="1">
                          <a:latin typeface="Comic Sans MS" pitchFamily="66" charset="0"/>
                          <a:ea typeface="Calibri"/>
                          <a:cs typeface="Times New Roman"/>
                        </a:rPr>
                        <a:t>                               </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b="1">
                          <a:latin typeface="Comic Sans MS" pitchFamily="66" charset="0"/>
                          <a:ea typeface="Calibri"/>
                          <a:cs typeface="Times New Roman"/>
                        </a:rPr>
                        <a:t>Shenen</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1400" b="1" dirty="0">
                        <a:latin typeface="Comic Sans MS" pitchFamily="66" charset="0"/>
                        <a:ea typeface="Calibri"/>
                        <a:cs typeface="Times New Roman"/>
                      </a:endParaRP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a:latin typeface="Comic Sans MS" pitchFamily="66" charset="0"/>
                          <a:ea typeface="Calibri"/>
                          <a:cs typeface="Times New Roman"/>
                        </a:rPr>
                        <a:t>0.2269</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b="1" dirty="0">
                          <a:latin typeface="Comic Sans MS" pitchFamily="66" charset="0"/>
                          <a:ea typeface="Calibri"/>
                          <a:cs typeface="Times New Roman"/>
                        </a:rPr>
                        <a:t>0.8314</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a:latin typeface="Comic Sans MS" pitchFamily="66" charset="0"/>
                          <a:ea typeface="Calibri"/>
                          <a:cs typeface="Times New Roman"/>
                        </a:rPr>
                        <a:t>4</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401449">
                <a:tc>
                  <a:txBody>
                    <a:bodyPr/>
                    <a:lstStyle/>
                    <a:p>
                      <a:pPr marL="0" marR="0">
                        <a:lnSpc>
                          <a:spcPct val="150000"/>
                        </a:lnSpc>
                        <a:spcBef>
                          <a:spcPts val="0"/>
                        </a:spcBef>
                        <a:spcAft>
                          <a:spcPts val="0"/>
                        </a:spcAft>
                      </a:pPr>
                      <a:r>
                        <a:rPr lang="en-US" sz="1400" b="1">
                          <a:latin typeface="Comic Sans MS" pitchFamily="66" charset="0"/>
                          <a:ea typeface="Calibri"/>
                          <a:cs typeface="Times New Roman"/>
                        </a:rPr>
                        <a:t>                               </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b="1">
                          <a:latin typeface="Comic Sans MS" pitchFamily="66" charset="0"/>
                          <a:ea typeface="Calibri"/>
                          <a:cs typeface="Times New Roman"/>
                        </a:rPr>
                        <a:t>Tikur Inchini</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1400" b="1" dirty="0">
                        <a:latin typeface="Comic Sans MS" pitchFamily="66" charset="0"/>
                        <a:ea typeface="Calibri"/>
                        <a:cs typeface="Times New Roman"/>
                      </a:endParaRP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a:latin typeface="Comic Sans MS" pitchFamily="66" charset="0"/>
                          <a:ea typeface="Calibri"/>
                          <a:cs typeface="Times New Roman"/>
                        </a:rPr>
                        <a:t>0.2608</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b="1">
                          <a:latin typeface="Comic Sans MS" pitchFamily="66" charset="0"/>
                          <a:ea typeface="Calibri"/>
                          <a:cs typeface="Times New Roman"/>
                        </a:rPr>
                        <a:t>0.9558</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dirty="0">
                          <a:latin typeface="Comic Sans MS" pitchFamily="66" charset="0"/>
                          <a:ea typeface="Calibri"/>
                          <a:cs typeface="Times New Roman"/>
                        </a:rPr>
                        <a:t>2</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42900" lvl="1" indent="-342900">
              <a:buFont typeface="Wingdings" pitchFamily="2" charset="2"/>
              <a:buChar char="ü"/>
            </a:pPr>
            <a:r>
              <a:rPr lang="en-US" sz="2400" b="1" dirty="0" smtClean="0">
                <a:latin typeface="Comic Sans MS" pitchFamily="66" charset="0"/>
              </a:rPr>
              <a:t>Report of </a:t>
            </a:r>
            <a:r>
              <a:rPr lang="en-US" sz="2400" b="1" dirty="0" err="1" smtClean="0">
                <a:latin typeface="Comic Sans MS" pitchFamily="66" charset="0"/>
              </a:rPr>
              <a:t>Sidama</a:t>
            </a:r>
            <a:r>
              <a:rPr lang="en-US" sz="2400" b="1" dirty="0" smtClean="0">
                <a:latin typeface="Comic Sans MS" pitchFamily="66" charset="0"/>
              </a:rPr>
              <a:t> pre processing plant</a:t>
            </a:r>
          </a:p>
          <a:p>
            <a:pPr marL="342900" lvl="1" indent="-342900">
              <a:buNone/>
            </a:pPr>
            <a:r>
              <a:rPr lang="en-US" sz="2400" b="1" dirty="0" smtClean="0">
                <a:latin typeface="Comic Sans MS" pitchFamily="66" charset="0"/>
              </a:rPr>
              <a:t> </a:t>
            </a:r>
          </a:p>
          <a:p>
            <a:pPr>
              <a:buNone/>
            </a:pPr>
            <a:endParaRPr lang="en-US" sz="2400" dirty="0">
              <a:latin typeface="Comic Sans MS" pitchFamily="66" charset="0"/>
            </a:endParaRPr>
          </a:p>
        </p:txBody>
      </p:sp>
      <p:graphicFrame>
        <p:nvGraphicFramePr>
          <p:cNvPr id="4" name="Table 3"/>
          <p:cNvGraphicFramePr>
            <a:graphicFrameLocks noGrp="1"/>
          </p:cNvGraphicFramePr>
          <p:nvPr/>
        </p:nvGraphicFramePr>
        <p:xfrm>
          <a:off x="990600" y="2362200"/>
          <a:ext cx="6781800" cy="4303911"/>
        </p:xfrm>
        <a:graphic>
          <a:graphicData uri="http://schemas.openxmlformats.org/drawingml/2006/table">
            <a:tbl>
              <a:tblPr/>
              <a:tblGrid>
                <a:gridCol w="1130300">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gridCol w="1130300">
                  <a:extLst>
                    <a:ext uri="{9D8B030D-6E8A-4147-A177-3AD203B41FA5}">
                      <a16:colId xmlns:a16="http://schemas.microsoft.com/office/drawing/2014/main" val="20002"/>
                    </a:ext>
                  </a:extLst>
                </a:gridCol>
                <a:gridCol w="1130300">
                  <a:extLst>
                    <a:ext uri="{9D8B030D-6E8A-4147-A177-3AD203B41FA5}">
                      <a16:colId xmlns:a16="http://schemas.microsoft.com/office/drawing/2014/main" val="20003"/>
                    </a:ext>
                  </a:extLst>
                </a:gridCol>
                <a:gridCol w="1130300">
                  <a:extLst>
                    <a:ext uri="{9D8B030D-6E8A-4147-A177-3AD203B41FA5}">
                      <a16:colId xmlns:a16="http://schemas.microsoft.com/office/drawing/2014/main" val="20004"/>
                    </a:ext>
                  </a:extLst>
                </a:gridCol>
                <a:gridCol w="1130300">
                  <a:extLst>
                    <a:ext uri="{9D8B030D-6E8A-4147-A177-3AD203B41FA5}">
                      <a16:colId xmlns:a16="http://schemas.microsoft.com/office/drawing/2014/main" val="20005"/>
                    </a:ext>
                  </a:extLst>
                </a:gridCol>
              </a:tblGrid>
              <a:tr h="319328">
                <a:tc>
                  <a:txBody>
                    <a:bodyPr/>
                    <a:lstStyle/>
                    <a:p>
                      <a:pPr marL="0" marR="0" algn="ctr">
                        <a:lnSpc>
                          <a:spcPct val="150000"/>
                        </a:lnSpc>
                        <a:spcBef>
                          <a:spcPts val="0"/>
                        </a:spcBef>
                        <a:spcAft>
                          <a:spcPts val="0"/>
                        </a:spcAft>
                      </a:pPr>
                      <a:endParaRPr lang="en-US" sz="1400" b="1" dirty="0">
                        <a:latin typeface="Comic Sans MS" pitchFamily="66" charset="0"/>
                        <a:ea typeface="Calibri"/>
                        <a:cs typeface="Times New Roman"/>
                      </a:endParaRP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a:latin typeface="Comic Sans MS" pitchFamily="66" charset="0"/>
                          <a:ea typeface="Calibri"/>
                          <a:cs typeface="Times New Roman"/>
                        </a:rPr>
                        <a:t>Alternatives</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1400" b="1" dirty="0">
                        <a:latin typeface="Comic Sans MS" pitchFamily="66" charset="0"/>
                        <a:ea typeface="Calibri"/>
                        <a:cs typeface="Times New Roman"/>
                      </a:endParaRP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a:latin typeface="Comic Sans MS" pitchFamily="66" charset="0"/>
                          <a:ea typeface="Calibri"/>
                          <a:cs typeface="Times New Roman"/>
                        </a:rPr>
                        <a:t>Normal</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a:latin typeface="Comic Sans MS" pitchFamily="66" charset="0"/>
                          <a:ea typeface="Calibri"/>
                          <a:cs typeface="Times New Roman"/>
                        </a:rPr>
                        <a:t>Ideal</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a:latin typeface="Comic Sans MS" pitchFamily="66" charset="0"/>
                          <a:ea typeface="Calibri"/>
                          <a:cs typeface="Times New Roman"/>
                        </a:rPr>
                        <a:t>Ranking</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1027311">
                <a:tc>
                  <a:txBody>
                    <a:bodyPr/>
                    <a:lstStyle/>
                    <a:p>
                      <a:pPr marL="0" marR="0">
                        <a:lnSpc>
                          <a:spcPct val="150000"/>
                        </a:lnSpc>
                        <a:spcBef>
                          <a:spcPts val="0"/>
                        </a:spcBef>
                        <a:spcAft>
                          <a:spcPts val="0"/>
                        </a:spcAft>
                      </a:pPr>
                      <a:r>
                        <a:rPr lang="en-US" sz="1400" b="1">
                          <a:solidFill>
                            <a:srgbClr val="28885D"/>
                          </a:solidFill>
                          <a:latin typeface="Comic Sans MS" pitchFamily="66" charset="0"/>
                          <a:ea typeface="Calibri"/>
                          <a:cs typeface="Times New Roman"/>
                        </a:rPr>
                        <a:t>                               </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b="1" dirty="0" err="1">
                          <a:solidFill>
                            <a:srgbClr val="28885D"/>
                          </a:solidFill>
                          <a:latin typeface="Comic Sans MS" pitchFamily="66" charset="0"/>
                          <a:ea typeface="Calibri"/>
                          <a:cs typeface="Times New Roman"/>
                        </a:rPr>
                        <a:t>Aposto</a:t>
                      </a:r>
                      <a:endParaRPr lang="en-US" sz="1400" b="1" dirty="0">
                        <a:solidFill>
                          <a:srgbClr val="28885D"/>
                        </a:solidFill>
                        <a:latin typeface="Comic Sans MS" pitchFamily="66" charset="0"/>
                        <a:ea typeface="Calibri"/>
                        <a:cs typeface="Times New Roman"/>
                      </a:endParaRP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1400" b="1" dirty="0">
                        <a:solidFill>
                          <a:srgbClr val="28885D"/>
                        </a:solidFill>
                        <a:latin typeface="Comic Sans MS" pitchFamily="66" charset="0"/>
                        <a:ea typeface="Calibri"/>
                        <a:cs typeface="Times New Roman"/>
                      </a:endParaRP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a:solidFill>
                            <a:srgbClr val="28885D"/>
                          </a:solidFill>
                          <a:latin typeface="Comic Sans MS" pitchFamily="66" charset="0"/>
                          <a:ea typeface="Calibri"/>
                          <a:cs typeface="Times New Roman"/>
                        </a:rPr>
                        <a:t>0.3138</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b="1">
                          <a:solidFill>
                            <a:srgbClr val="28885D"/>
                          </a:solidFill>
                          <a:latin typeface="Comic Sans MS" pitchFamily="66" charset="0"/>
                          <a:ea typeface="Calibri"/>
                          <a:cs typeface="Times New Roman"/>
                        </a:rPr>
                        <a:t>1.0000</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dirty="0">
                          <a:solidFill>
                            <a:srgbClr val="28885D"/>
                          </a:solidFill>
                          <a:latin typeface="Comic Sans MS" pitchFamily="66" charset="0"/>
                          <a:ea typeface="Calibri"/>
                          <a:cs typeface="Times New Roman"/>
                        </a:rPr>
                        <a:t>1</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617920">
                <a:tc>
                  <a:txBody>
                    <a:bodyPr/>
                    <a:lstStyle/>
                    <a:p>
                      <a:pPr marL="0" marR="0">
                        <a:lnSpc>
                          <a:spcPct val="150000"/>
                        </a:lnSpc>
                        <a:spcBef>
                          <a:spcPts val="0"/>
                        </a:spcBef>
                        <a:spcAft>
                          <a:spcPts val="0"/>
                        </a:spcAft>
                      </a:pPr>
                      <a:r>
                        <a:rPr lang="en-US" sz="1400" b="1">
                          <a:latin typeface="Comic Sans MS" pitchFamily="66" charset="0"/>
                          <a:ea typeface="Calibri"/>
                          <a:cs typeface="Times New Roman"/>
                        </a:rPr>
                        <a:t>                               </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dirty="0" smtClean="0">
                          <a:latin typeface="Comic Sans MS" pitchFamily="66" charset="0"/>
                          <a:ea typeface="Calibri"/>
                          <a:cs typeface="Times New Roman"/>
                        </a:rPr>
                        <a:t>Bona(near  </a:t>
                      </a:r>
                      <a:r>
                        <a:rPr lang="en-US" sz="1400" b="1" dirty="0" err="1" smtClean="0">
                          <a:latin typeface="Comic Sans MS" pitchFamily="66" charset="0"/>
                          <a:ea typeface="Calibri"/>
                          <a:cs typeface="Times New Roman"/>
                        </a:rPr>
                        <a:t>Thugo</a:t>
                      </a:r>
                      <a:r>
                        <a:rPr lang="en-US" sz="1400" b="1" dirty="0">
                          <a:latin typeface="Comic Sans MS" pitchFamily="66" charset="0"/>
                          <a:ea typeface="Calibri"/>
                          <a:cs typeface="Times New Roman"/>
                        </a:rPr>
                        <a:t>)</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1400" b="1" dirty="0">
                        <a:latin typeface="Comic Sans MS" pitchFamily="66" charset="0"/>
                        <a:ea typeface="Calibri"/>
                        <a:cs typeface="Times New Roman"/>
                      </a:endParaRP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a:latin typeface="Comic Sans MS" pitchFamily="66" charset="0"/>
                          <a:ea typeface="Calibri"/>
                          <a:cs typeface="Times New Roman"/>
                        </a:rPr>
                        <a:t>0.2168</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b="1">
                          <a:latin typeface="Comic Sans MS" pitchFamily="66" charset="0"/>
                          <a:ea typeface="Calibri"/>
                          <a:cs typeface="Times New Roman"/>
                        </a:rPr>
                        <a:t>0.6908</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a:latin typeface="Comic Sans MS" pitchFamily="66" charset="0"/>
                          <a:ea typeface="Calibri"/>
                          <a:cs typeface="Times New Roman"/>
                        </a:rPr>
                        <a:t>4</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617920">
                <a:tc>
                  <a:txBody>
                    <a:bodyPr/>
                    <a:lstStyle/>
                    <a:p>
                      <a:pPr marL="0" marR="0">
                        <a:lnSpc>
                          <a:spcPct val="150000"/>
                        </a:lnSpc>
                        <a:spcBef>
                          <a:spcPts val="0"/>
                        </a:spcBef>
                        <a:spcAft>
                          <a:spcPts val="0"/>
                        </a:spcAft>
                      </a:pPr>
                      <a:r>
                        <a:rPr lang="en-US" sz="1400" b="1">
                          <a:latin typeface="Comic Sans MS" pitchFamily="66" charset="0"/>
                          <a:ea typeface="Calibri"/>
                          <a:cs typeface="Times New Roman"/>
                        </a:rPr>
                        <a:t>                               </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b="1">
                          <a:latin typeface="Comic Sans MS" pitchFamily="66" charset="0"/>
                          <a:ea typeface="Calibri"/>
                          <a:cs typeface="Times New Roman"/>
                        </a:rPr>
                        <a:t>Bursa</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1400" b="1" dirty="0">
                        <a:latin typeface="Comic Sans MS" pitchFamily="66" charset="0"/>
                        <a:ea typeface="Calibri"/>
                        <a:cs typeface="Times New Roman"/>
                      </a:endParaRP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a:latin typeface="Comic Sans MS" pitchFamily="66" charset="0"/>
                          <a:ea typeface="Calibri"/>
                          <a:cs typeface="Times New Roman"/>
                        </a:rPr>
                        <a:t>0.2168</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b="1">
                          <a:latin typeface="Comic Sans MS" pitchFamily="66" charset="0"/>
                          <a:ea typeface="Calibri"/>
                          <a:cs typeface="Times New Roman"/>
                        </a:rPr>
                        <a:t>0.6908</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a:latin typeface="Comic Sans MS" pitchFamily="66" charset="0"/>
                          <a:ea typeface="Calibri"/>
                          <a:cs typeface="Times New Roman"/>
                        </a:rPr>
                        <a:t>3</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617920">
                <a:tc>
                  <a:txBody>
                    <a:bodyPr/>
                    <a:lstStyle/>
                    <a:p>
                      <a:pPr marL="0" marR="0">
                        <a:lnSpc>
                          <a:spcPct val="150000"/>
                        </a:lnSpc>
                        <a:spcBef>
                          <a:spcPts val="0"/>
                        </a:spcBef>
                        <a:spcAft>
                          <a:spcPts val="0"/>
                        </a:spcAft>
                      </a:pPr>
                      <a:r>
                        <a:rPr lang="en-US" sz="1400" b="1">
                          <a:latin typeface="Comic Sans MS" pitchFamily="66" charset="0"/>
                          <a:ea typeface="Calibri"/>
                          <a:cs typeface="Times New Roman"/>
                        </a:rPr>
                        <a:t>                               </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b="1" dirty="0" err="1">
                          <a:latin typeface="Comic Sans MS" pitchFamily="66" charset="0"/>
                          <a:ea typeface="Calibri"/>
                          <a:cs typeface="Times New Roman"/>
                        </a:rPr>
                        <a:t>Tetecha</a:t>
                      </a:r>
                      <a:endParaRPr lang="en-US" sz="1400" b="1" dirty="0">
                        <a:latin typeface="Comic Sans MS" pitchFamily="66" charset="0"/>
                        <a:ea typeface="Calibri"/>
                        <a:cs typeface="Times New Roman"/>
                      </a:endParaRP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1400" b="1" dirty="0">
                        <a:latin typeface="Comic Sans MS" pitchFamily="66" charset="0"/>
                        <a:ea typeface="Calibri"/>
                        <a:cs typeface="Times New Roman"/>
                      </a:endParaRP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a:latin typeface="Comic Sans MS" pitchFamily="66" charset="0"/>
                          <a:ea typeface="Calibri"/>
                          <a:cs typeface="Times New Roman"/>
                        </a:rPr>
                        <a:t>0.2526</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b="1">
                          <a:latin typeface="Comic Sans MS" pitchFamily="66" charset="0"/>
                          <a:ea typeface="Calibri"/>
                          <a:cs typeface="Times New Roman"/>
                        </a:rPr>
                        <a:t>0.8051</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dirty="0">
                          <a:latin typeface="Comic Sans MS" pitchFamily="66" charset="0"/>
                          <a:ea typeface="Calibri"/>
                          <a:cs typeface="Times New Roman"/>
                        </a:rPr>
                        <a:t>2</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9200"/>
            <a:ext cx="8229600" cy="1143000"/>
          </a:xfrm>
        </p:spPr>
        <p:txBody>
          <a:bodyPr>
            <a:normAutofit/>
          </a:bodyPr>
          <a:lstStyle/>
          <a:p>
            <a:pPr algn="l">
              <a:buFont typeface="Wingdings" pitchFamily="2" charset="2"/>
              <a:buChar char="ü"/>
            </a:pPr>
            <a:r>
              <a:rPr lang="en-US" sz="2400" b="1" dirty="0">
                <a:latin typeface="Comic Sans MS" pitchFamily="66" charset="0"/>
              </a:rPr>
              <a:t>Report of main Industrial Plant </a:t>
            </a:r>
            <a:br>
              <a:rPr lang="en-US" sz="2400" b="1" dirty="0">
                <a:latin typeface="Comic Sans MS" pitchFamily="66" charset="0"/>
              </a:rPr>
            </a:br>
            <a:endParaRPr lang="en-US" sz="2400" dirty="0">
              <a:latin typeface="Comic Sans MS" pitchFamily="66" charset="0"/>
            </a:endParaRPr>
          </a:p>
        </p:txBody>
      </p:sp>
      <p:graphicFrame>
        <p:nvGraphicFramePr>
          <p:cNvPr id="4" name="Content Placeholder 3"/>
          <p:cNvGraphicFramePr>
            <a:graphicFrameLocks noGrp="1"/>
          </p:cNvGraphicFramePr>
          <p:nvPr>
            <p:ph idx="1"/>
          </p:nvPr>
        </p:nvGraphicFramePr>
        <p:xfrm>
          <a:off x="-762000" y="1981200"/>
          <a:ext cx="9906000" cy="3295650"/>
        </p:xfrm>
        <a:graphic>
          <a:graphicData uri="http://schemas.openxmlformats.org/drawingml/2006/table">
            <a:tbl>
              <a:tblPr/>
              <a:tblGrid>
                <a:gridCol w="1651000">
                  <a:extLst>
                    <a:ext uri="{9D8B030D-6E8A-4147-A177-3AD203B41FA5}">
                      <a16:colId xmlns:a16="http://schemas.microsoft.com/office/drawing/2014/main" val="20000"/>
                    </a:ext>
                  </a:extLst>
                </a:gridCol>
                <a:gridCol w="1651000">
                  <a:extLst>
                    <a:ext uri="{9D8B030D-6E8A-4147-A177-3AD203B41FA5}">
                      <a16:colId xmlns:a16="http://schemas.microsoft.com/office/drawing/2014/main" val="20001"/>
                    </a:ext>
                  </a:extLst>
                </a:gridCol>
                <a:gridCol w="1651000">
                  <a:extLst>
                    <a:ext uri="{9D8B030D-6E8A-4147-A177-3AD203B41FA5}">
                      <a16:colId xmlns:a16="http://schemas.microsoft.com/office/drawing/2014/main" val="20002"/>
                    </a:ext>
                  </a:extLst>
                </a:gridCol>
                <a:gridCol w="1651000">
                  <a:extLst>
                    <a:ext uri="{9D8B030D-6E8A-4147-A177-3AD203B41FA5}">
                      <a16:colId xmlns:a16="http://schemas.microsoft.com/office/drawing/2014/main" val="20003"/>
                    </a:ext>
                  </a:extLst>
                </a:gridCol>
                <a:gridCol w="1651000">
                  <a:extLst>
                    <a:ext uri="{9D8B030D-6E8A-4147-A177-3AD203B41FA5}">
                      <a16:colId xmlns:a16="http://schemas.microsoft.com/office/drawing/2014/main" val="20004"/>
                    </a:ext>
                  </a:extLst>
                </a:gridCol>
                <a:gridCol w="1651000">
                  <a:extLst>
                    <a:ext uri="{9D8B030D-6E8A-4147-A177-3AD203B41FA5}">
                      <a16:colId xmlns:a16="http://schemas.microsoft.com/office/drawing/2014/main" val="20005"/>
                    </a:ext>
                  </a:extLst>
                </a:gridCol>
              </a:tblGrid>
              <a:tr h="0">
                <a:tc>
                  <a:txBody>
                    <a:bodyPr/>
                    <a:lstStyle/>
                    <a:p>
                      <a:pPr marL="0" marR="0" algn="ctr">
                        <a:lnSpc>
                          <a:spcPct val="150000"/>
                        </a:lnSpc>
                        <a:spcBef>
                          <a:spcPts val="0"/>
                        </a:spcBef>
                        <a:spcAft>
                          <a:spcPts val="0"/>
                        </a:spcAft>
                      </a:pPr>
                      <a:endParaRPr lang="en-US" sz="1400" b="1" dirty="0">
                        <a:latin typeface="Comic Sans MS" pitchFamily="66" charset="0"/>
                        <a:ea typeface="Calibri"/>
                        <a:cs typeface="Times New Roman"/>
                      </a:endParaRP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dirty="0">
                          <a:latin typeface="Comic Sans MS" pitchFamily="66" charset="0"/>
                          <a:ea typeface="Calibri"/>
                          <a:cs typeface="Times New Roman"/>
                        </a:rPr>
                        <a:t>Alternatives</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1400" b="1" dirty="0">
                        <a:latin typeface="Comic Sans MS" pitchFamily="66" charset="0"/>
                        <a:ea typeface="Calibri"/>
                        <a:cs typeface="Times New Roman"/>
                      </a:endParaRP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a:latin typeface="Comic Sans MS" pitchFamily="66" charset="0"/>
                          <a:ea typeface="Calibri"/>
                          <a:cs typeface="Times New Roman"/>
                        </a:rPr>
                        <a:t>Normal</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dirty="0">
                          <a:latin typeface="Comic Sans MS" pitchFamily="66" charset="0"/>
                          <a:ea typeface="Calibri"/>
                          <a:cs typeface="Times New Roman"/>
                        </a:rPr>
                        <a:t>Ideal</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a:latin typeface="Comic Sans MS" pitchFamily="66" charset="0"/>
                          <a:ea typeface="Calibri"/>
                          <a:cs typeface="Times New Roman"/>
                        </a:rPr>
                        <a:t>Ranking</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0" marR="0">
                        <a:lnSpc>
                          <a:spcPct val="150000"/>
                        </a:lnSpc>
                        <a:spcBef>
                          <a:spcPts val="0"/>
                        </a:spcBef>
                        <a:spcAft>
                          <a:spcPts val="0"/>
                        </a:spcAft>
                      </a:pPr>
                      <a:r>
                        <a:rPr lang="en-US" sz="1400" b="1" dirty="0">
                          <a:latin typeface="Comic Sans MS" pitchFamily="66" charset="0"/>
                          <a:ea typeface="Calibri"/>
                          <a:cs typeface="Times New Roman"/>
                        </a:rPr>
                        <a:t>                               </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b="1" dirty="0" err="1">
                          <a:latin typeface="Comic Sans MS" pitchFamily="66" charset="0"/>
                          <a:ea typeface="Calibri"/>
                          <a:cs typeface="Times New Roman"/>
                        </a:rPr>
                        <a:t>Mojo</a:t>
                      </a:r>
                      <a:r>
                        <a:rPr lang="en-US" sz="1400" b="1" dirty="0">
                          <a:latin typeface="Comic Sans MS" pitchFamily="66" charset="0"/>
                          <a:ea typeface="Calibri"/>
                          <a:cs typeface="Times New Roman"/>
                        </a:rPr>
                        <a:t>( near to cement factory)</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1400" b="1" dirty="0">
                        <a:latin typeface="Comic Sans MS" pitchFamily="66" charset="0"/>
                        <a:ea typeface="Calibri"/>
                        <a:cs typeface="Times New Roman"/>
                      </a:endParaRP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a:latin typeface="Comic Sans MS" pitchFamily="66" charset="0"/>
                          <a:ea typeface="Calibri"/>
                          <a:cs typeface="Times New Roman"/>
                        </a:rPr>
                        <a:t>0.2231</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b="1">
                          <a:latin typeface="Comic Sans MS" pitchFamily="66" charset="0"/>
                          <a:ea typeface="Calibri"/>
                          <a:cs typeface="Times New Roman"/>
                        </a:rPr>
                        <a:t>0.6619</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a:latin typeface="Comic Sans MS" pitchFamily="66" charset="0"/>
                          <a:ea typeface="Calibri"/>
                          <a:cs typeface="Times New Roman"/>
                        </a:rPr>
                        <a:t>3</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marR="0">
                        <a:lnSpc>
                          <a:spcPct val="150000"/>
                        </a:lnSpc>
                        <a:spcBef>
                          <a:spcPts val="0"/>
                        </a:spcBef>
                        <a:spcAft>
                          <a:spcPts val="0"/>
                        </a:spcAft>
                      </a:pPr>
                      <a:r>
                        <a:rPr lang="en-US" sz="1400" b="1">
                          <a:solidFill>
                            <a:srgbClr val="28885D"/>
                          </a:solidFill>
                          <a:latin typeface="Comic Sans MS" pitchFamily="66" charset="0"/>
                          <a:ea typeface="Calibri"/>
                          <a:cs typeface="Times New Roman"/>
                        </a:rPr>
                        <a:t>                               </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dirty="0" err="1">
                          <a:solidFill>
                            <a:srgbClr val="28885D"/>
                          </a:solidFill>
                          <a:latin typeface="Comic Sans MS" pitchFamily="66" charset="0"/>
                          <a:ea typeface="Calibri"/>
                          <a:cs typeface="Times New Roman"/>
                        </a:rPr>
                        <a:t>Mojo</a:t>
                      </a:r>
                      <a:r>
                        <a:rPr lang="en-US" sz="1400" b="1" dirty="0">
                          <a:solidFill>
                            <a:srgbClr val="28885D"/>
                          </a:solidFill>
                          <a:latin typeface="Comic Sans MS" pitchFamily="66" charset="0"/>
                          <a:ea typeface="Calibri"/>
                          <a:cs typeface="Times New Roman"/>
                        </a:rPr>
                        <a:t>(Between </a:t>
                      </a:r>
                      <a:r>
                        <a:rPr lang="en-US" sz="1400" b="1" dirty="0" err="1">
                          <a:solidFill>
                            <a:srgbClr val="28885D"/>
                          </a:solidFill>
                          <a:latin typeface="Comic Sans MS" pitchFamily="66" charset="0"/>
                          <a:ea typeface="Calibri"/>
                          <a:cs typeface="Times New Roman"/>
                        </a:rPr>
                        <a:t>Nazret</a:t>
                      </a:r>
                      <a:r>
                        <a:rPr lang="en-US" sz="1400" b="1" dirty="0">
                          <a:solidFill>
                            <a:srgbClr val="28885D"/>
                          </a:solidFill>
                          <a:latin typeface="Comic Sans MS" pitchFamily="66" charset="0"/>
                          <a:ea typeface="Calibri"/>
                          <a:cs typeface="Times New Roman"/>
                        </a:rPr>
                        <a:t> road and Express way)</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1400" b="1" dirty="0">
                        <a:solidFill>
                          <a:srgbClr val="28885D"/>
                        </a:solidFill>
                        <a:latin typeface="Comic Sans MS" pitchFamily="66" charset="0"/>
                        <a:ea typeface="Calibri"/>
                        <a:cs typeface="Times New Roman"/>
                      </a:endParaRP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a:solidFill>
                            <a:srgbClr val="28885D"/>
                          </a:solidFill>
                          <a:latin typeface="Comic Sans MS" pitchFamily="66" charset="0"/>
                          <a:ea typeface="Calibri"/>
                          <a:cs typeface="Times New Roman"/>
                        </a:rPr>
                        <a:t>0.3370</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b="1">
                          <a:solidFill>
                            <a:srgbClr val="28885D"/>
                          </a:solidFill>
                          <a:latin typeface="Comic Sans MS" pitchFamily="66" charset="0"/>
                          <a:ea typeface="Calibri"/>
                          <a:cs typeface="Times New Roman"/>
                        </a:rPr>
                        <a:t>1.0000</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dirty="0">
                          <a:solidFill>
                            <a:srgbClr val="28885D"/>
                          </a:solidFill>
                          <a:latin typeface="Comic Sans MS" pitchFamily="66" charset="0"/>
                          <a:ea typeface="Calibri"/>
                          <a:cs typeface="Times New Roman"/>
                        </a:rPr>
                        <a:t>1</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L="0" marR="0">
                        <a:lnSpc>
                          <a:spcPct val="150000"/>
                        </a:lnSpc>
                        <a:spcBef>
                          <a:spcPts val="0"/>
                        </a:spcBef>
                        <a:spcAft>
                          <a:spcPts val="0"/>
                        </a:spcAft>
                      </a:pPr>
                      <a:r>
                        <a:rPr lang="en-US" sz="1400" b="1">
                          <a:latin typeface="Comic Sans MS" pitchFamily="66" charset="0"/>
                          <a:ea typeface="Calibri"/>
                          <a:cs typeface="Times New Roman"/>
                        </a:rPr>
                        <a:t>                               </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b="1">
                          <a:latin typeface="Comic Sans MS" pitchFamily="66" charset="0"/>
                          <a:ea typeface="Calibri"/>
                          <a:cs typeface="Times New Roman"/>
                        </a:rPr>
                        <a:t>Mojo(Pittard tannery)</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1400" b="1" dirty="0">
                        <a:latin typeface="Comic Sans MS" pitchFamily="66" charset="0"/>
                        <a:ea typeface="Calibri"/>
                        <a:cs typeface="Times New Roman"/>
                      </a:endParaRP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a:latin typeface="Comic Sans MS" pitchFamily="66" charset="0"/>
                          <a:ea typeface="Calibri"/>
                          <a:cs typeface="Times New Roman"/>
                        </a:rPr>
                        <a:t>0.2512</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b="1">
                          <a:latin typeface="Comic Sans MS" pitchFamily="66" charset="0"/>
                          <a:ea typeface="Calibri"/>
                          <a:cs typeface="Times New Roman"/>
                        </a:rPr>
                        <a:t>0.7454</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a:latin typeface="Comic Sans MS" pitchFamily="66" charset="0"/>
                          <a:ea typeface="Calibri"/>
                          <a:cs typeface="Times New Roman"/>
                        </a:rPr>
                        <a:t>2</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L="0" marR="0">
                        <a:lnSpc>
                          <a:spcPct val="150000"/>
                        </a:lnSpc>
                        <a:spcBef>
                          <a:spcPts val="0"/>
                        </a:spcBef>
                        <a:spcAft>
                          <a:spcPts val="0"/>
                        </a:spcAft>
                      </a:pPr>
                      <a:r>
                        <a:rPr lang="en-US" sz="1400" b="1">
                          <a:latin typeface="Comic Sans MS" pitchFamily="66" charset="0"/>
                          <a:ea typeface="Calibri"/>
                          <a:cs typeface="Times New Roman"/>
                        </a:rPr>
                        <a:t>                               </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b="1">
                          <a:latin typeface="Comic Sans MS" pitchFamily="66" charset="0"/>
                          <a:ea typeface="Calibri"/>
                          <a:cs typeface="Times New Roman"/>
                        </a:rPr>
                        <a:t>Mojo-Minjar road</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1400" b="1" dirty="0">
                        <a:latin typeface="Comic Sans MS" pitchFamily="66" charset="0"/>
                        <a:ea typeface="Calibri"/>
                        <a:cs typeface="Times New Roman"/>
                      </a:endParaRP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a:latin typeface="Comic Sans MS" pitchFamily="66" charset="0"/>
                          <a:ea typeface="Calibri"/>
                          <a:cs typeface="Times New Roman"/>
                        </a:rPr>
                        <a:t>0.1888</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b="1">
                          <a:latin typeface="Comic Sans MS" pitchFamily="66" charset="0"/>
                          <a:ea typeface="Calibri"/>
                          <a:cs typeface="Times New Roman"/>
                        </a:rPr>
                        <a:t>0.5602</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dirty="0">
                          <a:latin typeface="Comic Sans MS" pitchFamily="66" charset="0"/>
                          <a:ea typeface="Calibri"/>
                          <a:cs typeface="Times New Roman"/>
                        </a:rPr>
                        <a:t>4</a:t>
                      </a:r>
                    </a:p>
                  </a:txBody>
                  <a:tcPr marL="9525" marR="9525" marT="9525" marB="95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Lecture 4</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vert="horz" lIns="91440" tIns="45720" rIns="91440" bIns="45720" rtlCol="0">
            <a:normAutofit/>
          </a:bodyPr>
          <a:lstStyle/>
          <a:p>
            <a:pPr marL="857250" indent="-857250">
              <a:lnSpc>
                <a:spcPct val="150000"/>
              </a:lnSpc>
              <a:spcBef>
                <a:spcPct val="20000"/>
              </a:spcBef>
            </a:pPr>
            <a:r>
              <a:rPr lang="en-US" sz="2800" b="1" dirty="0" smtClean="0">
                <a:ea typeface="+mn-ea"/>
                <a:cs typeface="+mn-cs"/>
              </a:rPr>
              <a:t>Phase II – General overall  layout </a:t>
            </a:r>
          </a:p>
        </p:txBody>
      </p:sp>
      <p:sp>
        <p:nvSpPr>
          <p:cNvPr id="3" name="Content Placeholder 2"/>
          <p:cNvSpPr>
            <a:spLocks noGrp="1"/>
          </p:cNvSpPr>
          <p:nvPr>
            <p:ph idx="1"/>
          </p:nvPr>
        </p:nvSpPr>
        <p:spPr>
          <a:xfrm>
            <a:off x="457200" y="990600"/>
            <a:ext cx="8382000" cy="5943600"/>
          </a:xfrm>
        </p:spPr>
        <p:txBody>
          <a:bodyPr vert="horz" lIns="91440" tIns="45720" rIns="91440" bIns="45720" rtlCol="0">
            <a:noAutofit/>
          </a:bodyPr>
          <a:lstStyle/>
          <a:p>
            <a:pPr>
              <a:lnSpc>
                <a:spcPct val="150000"/>
              </a:lnSpc>
              <a:buNone/>
            </a:pPr>
            <a:r>
              <a:rPr lang="en-US" sz="2200" dirty="0" smtClean="0">
                <a:latin typeface="+mj-lt"/>
              </a:rPr>
              <a:t>The major steps that have to be followed in the layout design are outlined as follows:</a:t>
            </a:r>
          </a:p>
          <a:p>
            <a:pPr>
              <a:lnSpc>
                <a:spcPct val="150000"/>
              </a:lnSpc>
            </a:pPr>
            <a:r>
              <a:rPr lang="en-US" sz="2200" dirty="0" smtClean="0">
                <a:latin typeface="+mj-lt"/>
              </a:rPr>
              <a:t>state the problem in terms of its objective, scope and factors to be considered</a:t>
            </a:r>
          </a:p>
          <a:p>
            <a:pPr>
              <a:lnSpc>
                <a:spcPct val="150000"/>
              </a:lnSpc>
            </a:pPr>
            <a:r>
              <a:rPr lang="en-US" sz="2200" dirty="0" smtClean="0">
                <a:latin typeface="+mj-lt"/>
              </a:rPr>
              <a:t>Collect basic data on sales forecasts, production volumes, production schedules, part lists, operations to be performed, work measurement, existing layouts, building drawing etc.</a:t>
            </a:r>
          </a:p>
          <a:p>
            <a:pPr>
              <a:lnSpc>
                <a:spcPct val="150000"/>
              </a:lnSpc>
            </a:pPr>
            <a:r>
              <a:rPr lang="en-US" sz="2200" dirty="0" smtClean="0">
                <a:latin typeface="+mj-lt"/>
              </a:rPr>
              <a:t>Analyze data and present it in the form of various charts</a:t>
            </a:r>
          </a:p>
          <a:p>
            <a:pPr>
              <a:lnSpc>
                <a:spcPct val="150000"/>
              </a:lnSpc>
            </a:pPr>
            <a:r>
              <a:rPr lang="en-US" sz="2200" dirty="0" smtClean="0">
                <a:latin typeface="+mj-lt"/>
              </a:rPr>
              <a:t>Plan the production process and its arrangement</a:t>
            </a:r>
          </a:p>
          <a:p>
            <a:pPr>
              <a:lnSpc>
                <a:spcPct val="150000"/>
              </a:lnSpc>
            </a:pPr>
            <a:r>
              <a:rPr lang="en-US" sz="2200" dirty="0" smtClean="0">
                <a:latin typeface="+mj-lt"/>
              </a:rPr>
              <a:t> Plan the material flow pattern and develop the overall material-handling plan</a:t>
            </a:r>
          </a:p>
          <a:p>
            <a:pPr>
              <a:lnSpc>
                <a:spcPct val="150000"/>
              </a:lnSpc>
              <a:buNone/>
            </a:pPr>
            <a:endParaRPr lang="en-US" sz="2200" dirty="0" smtClean="0">
              <a:latin typeface="+mj-lt"/>
            </a:endParaRPr>
          </a:p>
          <a:p>
            <a:pPr>
              <a:lnSpc>
                <a:spcPct val="150000"/>
              </a:lnSpc>
            </a:pPr>
            <a:endParaRPr lang="en-US" sz="2200" dirty="0" smtClean="0">
              <a:latin typeface="+mj-lt"/>
            </a:endParaRPr>
          </a:p>
          <a:p>
            <a:pPr>
              <a:lnSpc>
                <a:spcPct val="150000"/>
              </a:lnSpc>
            </a:pPr>
            <a:endParaRPr lang="en-US" sz="2200" dirty="0" smtClean="0">
              <a:latin typeface="+mj-lt"/>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
            <a:ext cx="8229600" cy="6781800"/>
          </a:xfrm>
        </p:spPr>
        <p:txBody>
          <a:bodyPr vert="horz" lIns="91440" tIns="45720" rIns="91440" bIns="45720" rtlCol="0">
            <a:noAutofit/>
          </a:bodyPr>
          <a:lstStyle/>
          <a:p>
            <a:pPr>
              <a:lnSpc>
                <a:spcPct val="170000"/>
              </a:lnSpc>
            </a:pPr>
            <a:r>
              <a:rPr lang="en-US" sz="2200" dirty="0" smtClean="0">
                <a:latin typeface="+mj-lt"/>
              </a:rPr>
              <a:t>Estimate plant and machinery requirements</a:t>
            </a:r>
          </a:p>
          <a:p>
            <a:pPr>
              <a:lnSpc>
                <a:spcPct val="170000"/>
              </a:lnSpc>
            </a:pPr>
            <a:r>
              <a:rPr lang="en-US" sz="2200" dirty="0" smtClean="0">
                <a:latin typeface="+mj-lt"/>
              </a:rPr>
              <a:t>Select material handling equipment</a:t>
            </a:r>
          </a:p>
          <a:p>
            <a:pPr>
              <a:lnSpc>
                <a:spcPct val="170000"/>
              </a:lnSpc>
            </a:pPr>
            <a:r>
              <a:rPr lang="en-US" sz="2200" dirty="0" smtClean="0">
                <a:latin typeface="+mj-lt"/>
              </a:rPr>
              <a:t>Determine storage requirements</a:t>
            </a:r>
          </a:p>
          <a:p>
            <a:pPr>
              <a:lnSpc>
                <a:spcPct val="170000"/>
              </a:lnSpc>
            </a:pPr>
            <a:r>
              <a:rPr lang="en-US" sz="2200" dirty="0" smtClean="0">
                <a:latin typeface="+mj-lt"/>
              </a:rPr>
              <a:t>Design and plan activity relationships </a:t>
            </a:r>
          </a:p>
          <a:p>
            <a:pPr>
              <a:lnSpc>
                <a:spcPct val="170000"/>
              </a:lnSpc>
            </a:pPr>
            <a:r>
              <a:rPr lang="en-US" sz="2200" dirty="0" smtClean="0">
                <a:latin typeface="+mj-lt"/>
              </a:rPr>
              <a:t>Plan auxiliary and service facilities including their arrangement</a:t>
            </a:r>
          </a:p>
          <a:p>
            <a:pPr>
              <a:lnSpc>
                <a:spcPct val="170000"/>
              </a:lnSpc>
            </a:pPr>
            <a:r>
              <a:rPr lang="en-US" sz="2200" dirty="0" smtClean="0">
                <a:latin typeface="+mj-lt"/>
              </a:rPr>
              <a:t>Determine space requirements and allocate activity areas</a:t>
            </a:r>
          </a:p>
          <a:p>
            <a:pPr>
              <a:lnSpc>
                <a:spcPct val="170000"/>
              </a:lnSpc>
            </a:pPr>
            <a:r>
              <a:rPr lang="en-US" sz="2200" dirty="0" smtClean="0">
                <a:latin typeface="+mj-lt"/>
              </a:rPr>
              <a:t>Develop plot plan and block plan i.e. integrate all plant operations</a:t>
            </a:r>
          </a:p>
          <a:p>
            <a:pPr>
              <a:lnSpc>
                <a:spcPct val="170000"/>
              </a:lnSpc>
            </a:pPr>
            <a:r>
              <a:rPr lang="en-US" sz="2200" dirty="0" smtClean="0">
                <a:latin typeface="+mj-lt"/>
              </a:rPr>
              <a:t>Develop detailed layouts and plan building along with its arrangement</a:t>
            </a:r>
          </a:p>
          <a:p>
            <a:pPr>
              <a:lnSpc>
                <a:spcPct val="170000"/>
              </a:lnSpc>
            </a:pPr>
            <a:r>
              <a:rPr lang="en-US" sz="2200" dirty="0" smtClean="0">
                <a:latin typeface="+mj-lt"/>
              </a:rPr>
              <a:t>Evaluate, modify and check the layouts</a:t>
            </a:r>
          </a:p>
          <a:p>
            <a:pPr>
              <a:lnSpc>
                <a:spcPct val="170000"/>
              </a:lnSpc>
            </a:pPr>
            <a:r>
              <a:rPr lang="en-US" sz="2200" dirty="0" smtClean="0">
                <a:latin typeface="+mj-lt"/>
              </a:rPr>
              <a:t>Install layouts and follow up</a:t>
            </a:r>
          </a:p>
          <a:p>
            <a:pPr>
              <a:lnSpc>
                <a:spcPct val="170000"/>
              </a:lnSpc>
            </a:pPr>
            <a:endParaRPr lang="en-US" sz="2200" dirty="0" smtClean="0">
              <a:latin typeface="+mj-lt"/>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457200" y="1295400"/>
            <a:ext cx="8229600" cy="5257800"/>
          </a:xfrm>
        </p:spPr>
        <p:txBody>
          <a:bodyPr vert="horz" lIns="91440" tIns="45720" rIns="91440" bIns="45720" rtlCol="0">
            <a:noAutofit/>
          </a:bodyPr>
          <a:lstStyle/>
          <a:p>
            <a:pPr>
              <a:lnSpc>
                <a:spcPct val="170000"/>
              </a:lnSpc>
              <a:buNone/>
            </a:pPr>
            <a:r>
              <a:rPr lang="en-US" sz="2200" b="1" dirty="0" smtClean="0">
                <a:latin typeface="+mj-lt"/>
              </a:rPr>
              <a:t>Systematic Layout Planning (SLP) methodology:-</a:t>
            </a:r>
            <a:r>
              <a:rPr lang="en-US" sz="2200" dirty="0" smtClean="0">
                <a:latin typeface="+mj-lt"/>
              </a:rPr>
              <a:t> </a:t>
            </a:r>
          </a:p>
          <a:p>
            <a:pPr>
              <a:lnSpc>
                <a:spcPct val="170000"/>
              </a:lnSpc>
            </a:pPr>
            <a:r>
              <a:rPr lang="en-US" sz="2200" dirty="0" smtClean="0">
                <a:latin typeface="+mj-lt"/>
              </a:rPr>
              <a:t>The solution of any size and type of plant layout problems could be facilitated by using a systematic and logical approach. </a:t>
            </a:r>
          </a:p>
          <a:p>
            <a:pPr>
              <a:lnSpc>
                <a:spcPct val="170000"/>
              </a:lnSpc>
            </a:pPr>
            <a:r>
              <a:rPr lang="en-US" sz="2200" dirty="0" smtClean="0">
                <a:latin typeface="+mj-lt"/>
              </a:rPr>
              <a:t>An early pioneer in this area was Richard </a:t>
            </a:r>
            <a:r>
              <a:rPr lang="en-US" sz="2200" dirty="0" err="1" smtClean="0">
                <a:latin typeface="+mj-lt"/>
              </a:rPr>
              <a:t>Muther</a:t>
            </a:r>
            <a:r>
              <a:rPr lang="en-US" sz="2200" dirty="0" smtClean="0">
                <a:latin typeface="+mj-lt"/>
              </a:rPr>
              <a:t>, developer of the Systematic Layout Planning (SLP) methodology. </a:t>
            </a:r>
          </a:p>
          <a:p>
            <a:pPr>
              <a:lnSpc>
                <a:spcPct val="170000"/>
              </a:lnSpc>
            </a:pPr>
            <a:r>
              <a:rPr lang="en-US" sz="2200" dirty="0" smtClean="0">
                <a:latin typeface="+mj-lt"/>
              </a:rPr>
              <a:t>The SLP procedure leads the planner through </a:t>
            </a:r>
          </a:p>
          <a:p>
            <a:pPr lvl="1">
              <a:lnSpc>
                <a:spcPct val="170000"/>
              </a:lnSpc>
            </a:pPr>
            <a:r>
              <a:rPr lang="en-US" sz="1800" b="1" dirty="0" smtClean="0">
                <a:latin typeface="+mj-lt"/>
              </a:rPr>
              <a:t>Abstraction (analysis)</a:t>
            </a:r>
          </a:p>
          <a:p>
            <a:pPr lvl="1">
              <a:lnSpc>
                <a:spcPct val="170000"/>
              </a:lnSpc>
            </a:pPr>
            <a:r>
              <a:rPr lang="en-US" sz="1800" b="1" dirty="0" smtClean="0">
                <a:latin typeface="+mj-lt"/>
              </a:rPr>
              <a:t>Search</a:t>
            </a:r>
          </a:p>
          <a:p>
            <a:pPr lvl="1">
              <a:lnSpc>
                <a:spcPct val="170000"/>
              </a:lnSpc>
            </a:pPr>
            <a:r>
              <a:rPr lang="en-US" sz="1800" b="1" dirty="0" smtClean="0">
                <a:latin typeface="+mj-lt"/>
              </a:rPr>
              <a:t>evaluation</a:t>
            </a:r>
          </a:p>
          <a:p>
            <a:pPr>
              <a:lnSpc>
                <a:spcPct val="170000"/>
              </a:lnSpc>
            </a:pPr>
            <a:endParaRPr lang="en-US" sz="2200" dirty="0" smtClean="0">
              <a:latin typeface="+mj-lt"/>
            </a:endParaRPr>
          </a:p>
        </p:txBody>
      </p:sp>
      <p:sp>
        <p:nvSpPr>
          <p:cNvPr id="6" name="Title 5"/>
          <p:cNvSpPr>
            <a:spLocks noGrp="1"/>
          </p:cNvSpPr>
          <p:nvPr>
            <p:ph type="title"/>
          </p:nvPr>
        </p:nvSpPr>
        <p:spPr/>
        <p:txBody>
          <a:bodyPr vert="horz" lIns="91440" tIns="45720" rIns="91440" bIns="45720" rtlCol="0" anchor="ctr">
            <a:normAutofit/>
          </a:bodyPr>
          <a:lstStyle/>
          <a:p>
            <a:pPr marL="857250" indent="-857250">
              <a:lnSpc>
                <a:spcPct val="150000"/>
              </a:lnSpc>
              <a:spcBef>
                <a:spcPct val="20000"/>
              </a:spcBef>
            </a:pPr>
            <a:r>
              <a:rPr lang="en-US" sz="2800" b="1" dirty="0" smtClean="0">
                <a:ea typeface="+mn-ea"/>
                <a:cs typeface="+mn-cs"/>
              </a:rPr>
              <a:t>Methodology of layout </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p:cNvPicPr>
            <a:picLocks noChangeAspect="1" noChangeArrowheads="1"/>
          </p:cNvPicPr>
          <p:nvPr/>
        </p:nvPicPr>
        <p:blipFill>
          <a:blip r:embed="rId3"/>
          <a:srcRect/>
          <a:stretch>
            <a:fillRect/>
          </a:stretch>
        </p:blipFill>
        <p:spPr bwMode="auto">
          <a:xfrm>
            <a:off x="2178050" y="228600"/>
            <a:ext cx="4908550"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normAutofit fontScale="92500" lnSpcReduction="10000"/>
          </a:bodyPr>
          <a:lstStyle/>
          <a:p>
            <a:pPr>
              <a:lnSpc>
                <a:spcPct val="150000"/>
              </a:lnSpc>
              <a:buNone/>
            </a:pPr>
            <a:r>
              <a:rPr lang="en-US" sz="2400" b="1" dirty="0"/>
              <a:t>The following is suggested </a:t>
            </a:r>
            <a:r>
              <a:rPr lang="en-US" sz="2400" b="1" dirty="0" smtClean="0"/>
              <a:t>for identification </a:t>
            </a:r>
            <a:r>
              <a:rPr lang="en-US" sz="2400" b="1" dirty="0"/>
              <a:t>of the need.</a:t>
            </a:r>
          </a:p>
          <a:p>
            <a:pPr>
              <a:lnSpc>
                <a:spcPct val="150000"/>
              </a:lnSpc>
            </a:pPr>
            <a:r>
              <a:rPr lang="en-US" sz="2400" dirty="0" smtClean="0"/>
              <a:t> </a:t>
            </a:r>
            <a:r>
              <a:rPr lang="en-US" sz="2400" dirty="0"/>
              <a:t>study existing industries for backward and forward product integration </a:t>
            </a:r>
            <a:r>
              <a:rPr lang="en-US" sz="2400" dirty="0" smtClean="0"/>
              <a:t>to indicate </a:t>
            </a:r>
            <a:r>
              <a:rPr lang="en-US" sz="2400" dirty="0"/>
              <a:t>input and output needs</a:t>
            </a:r>
          </a:p>
          <a:p>
            <a:pPr>
              <a:lnSpc>
                <a:spcPct val="150000"/>
              </a:lnSpc>
            </a:pPr>
            <a:r>
              <a:rPr lang="en-US" sz="2400" dirty="0" smtClean="0"/>
              <a:t> </a:t>
            </a:r>
            <a:r>
              <a:rPr lang="en-US" sz="2400" dirty="0"/>
              <a:t>analyze population trends and demographic data for their affect </a:t>
            </a:r>
            <a:r>
              <a:rPr lang="en-US" sz="2400" dirty="0" smtClean="0"/>
              <a:t> on the market</a:t>
            </a:r>
            <a:endParaRPr lang="en-US" sz="2400" dirty="0"/>
          </a:p>
          <a:p>
            <a:pPr>
              <a:lnSpc>
                <a:spcPct val="150000"/>
              </a:lnSpc>
            </a:pPr>
            <a:r>
              <a:rPr lang="en-US" sz="2400" dirty="0" smtClean="0"/>
              <a:t>study </a:t>
            </a:r>
            <a:r>
              <a:rPr lang="en-US" sz="2400" dirty="0"/>
              <a:t>development plans and consult development agencies </a:t>
            </a:r>
            <a:r>
              <a:rPr lang="en-US" sz="2400" dirty="0" smtClean="0"/>
              <a:t>for development </a:t>
            </a:r>
            <a:r>
              <a:rPr lang="en-US" sz="2400" dirty="0"/>
              <a:t>needs and venture opportunities</a:t>
            </a:r>
          </a:p>
          <a:p>
            <a:pPr>
              <a:lnSpc>
                <a:spcPct val="150000"/>
              </a:lnSpc>
            </a:pPr>
            <a:r>
              <a:rPr lang="en-US" sz="2400" dirty="0" smtClean="0"/>
              <a:t>examine </a:t>
            </a:r>
            <a:r>
              <a:rPr lang="en-US" sz="2400" dirty="0"/>
              <a:t>economic trends in relation to new market needs </a:t>
            </a:r>
            <a:r>
              <a:rPr lang="en-US" sz="2400" dirty="0" smtClean="0"/>
              <a:t>and opportunities </a:t>
            </a:r>
            <a:r>
              <a:rPr lang="en-US" sz="2400" dirty="0"/>
              <a:t>.</a:t>
            </a:r>
          </a:p>
          <a:p>
            <a:pPr>
              <a:lnSpc>
                <a:spcPct val="150000"/>
              </a:lnSpc>
            </a:pPr>
            <a:r>
              <a:rPr lang="en-US" sz="2400" dirty="0" smtClean="0"/>
              <a:t>analyze </a:t>
            </a:r>
            <a:r>
              <a:rPr lang="en-US" sz="2400" dirty="0"/>
              <a:t>social changes</a:t>
            </a:r>
          </a:p>
          <a:p>
            <a:pPr>
              <a:lnSpc>
                <a:spcPct val="150000"/>
              </a:lnSpc>
            </a:pPr>
            <a:r>
              <a:rPr lang="en-US" sz="2400" dirty="0" smtClean="0"/>
              <a:t>study </a:t>
            </a:r>
            <a:r>
              <a:rPr lang="en-US" sz="2400" dirty="0"/>
              <a:t>the effects of new legislations in relation to creation of </a:t>
            </a:r>
            <a:r>
              <a:rPr lang="en-US" sz="2400" dirty="0" smtClean="0"/>
              <a:t>new opportunities</a:t>
            </a:r>
            <a:endParaRPr lang="en-US" sz="2400" dirty="0"/>
          </a:p>
          <a:p>
            <a:pPr>
              <a:lnSpc>
                <a:spcPct val="150000"/>
              </a:lnSpc>
            </a:pPr>
            <a:endParaRPr lang="en-US" sz="2400"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vert="horz" lIns="91440" tIns="45720" rIns="91440" bIns="45720" rtlCol="0" anchor="ctr">
            <a:normAutofit/>
          </a:bodyPr>
          <a:lstStyle/>
          <a:p>
            <a:pPr marL="857250" indent="-857250">
              <a:lnSpc>
                <a:spcPct val="150000"/>
              </a:lnSpc>
              <a:spcBef>
                <a:spcPct val="20000"/>
              </a:spcBef>
            </a:pPr>
            <a:r>
              <a:rPr lang="en-US" sz="2800" b="1" dirty="0" smtClean="0">
                <a:ea typeface="+mn-ea"/>
                <a:cs typeface="+mn-cs"/>
              </a:rPr>
              <a:t>1. Abstraction (Analysis) </a:t>
            </a:r>
          </a:p>
        </p:txBody>
      </p:sp>
      <p:sp>
        <p:nvSpPr>
          <p:cNvPr id="41987" name="Rectangle 3"/>
          <p:cNvSpPr>
            <a:spLocks noGrp="1" noChangeArrowheads="1"/>
          </p:cNvSpPr>
          <p:nvPr>
            <p:ph type="body" idx="1"/>
          </p:nvPr>
        </p:nvSpPr>
        <p:spPr>
          <a:xfrm>
            <a:off x="457200" y="1143000"/>
            <a:ext cx="8229600" cy="4525963"/>
          </a:xfrm>
        </p:spPr>
        <p:txBody>
          <a:bodyPr vert="horz" lIns="91440" tIns="45720" rIns="91440" bIns="45720" rtlCol="0">
            <a:noAutofit/>
          </a:bodyPr>
          <a:lstStyle/>
          <a:p>
            <a:pPr>
              <a:lnSpc>
                <a:spcPct val="150000"/>
              </a:lnSpc>
            </a:pPr>
            <a:r>
              <a:rPr lang="en-US" sz="2200" dirty="0" smtClean="0">
                <a:latin typeface="+mj-lt"/>
              </a:rPr>
              <a:t>There are two basic elements on which every layout problem rests</a:t>
            </a:r>
          </a:p>
          <a:p>
            <a:pPr lvl="2">
              <a:lnSpc>
                <a:spcPct val="150000"/>
              </a:lnSpc>
            </a:pPr>
            <a:r>
              <a:rPr lang="en-US" sz="2200" dirty="0" smtClean="0">
                <a:latin typeface="+mj-lt"/>
              </a:rPr>
              <a:t>Product (or material)</a:t>
            </a:r>
          </a:p>
          <a:p>
            <a:pPr lvl="2">
              <a:lnSpc>
                <a:spcPct val="150000"/>
              </a:lnSpc>
            </a:pPr>
            <a:r>
              <a:rPr lang="en-US" sz="2200" dirty="0" smtClean="0">
                <a:latin typeface="+mj-lt"/>
              </a:rPr>
              <a:t>Quantity (or volume)</a:t>
            </a:r>
          </a:p>
          <a:p>
            <a:pPr>
              <a:lnSpc>
                <a:spcPct val="150000"/>
              </a:lnSpc>
            </a:pPr>
            <a:r>
              <a:rPr lang="en-US" sz="2200" dirty="0" smtClean="0">
                <a:latin typeface="+mj-lt"/>
              </a:rPr>
              <a:t>These two elements underline all other features or conditions directly or indirectly in layout work. </a:t>
            </a:r>
          </a:p>
        </p:txBody>
      </p:sp>
      <p:pic>
        <p:nvPicPr>
          <p:cNvPr id="4" name="Picture 4"/>
          <p:cNvPicPr>
            <a:picLocks noChangeAspect="1" noChangeArrowheads="1"/>
          </p:cNvPicPr>
          <p:nvPr/>
        </p:nvPicPr>
        <p:blipFill>
          <a:blip r:embed="rId3"/>
          <a:srcRect b="26703"/>
          <a:stretch>
            <a:fillRect/>
          </a:stretch>
        </p:blipFill>
        <p:spPr bwMode="auto">
          <a:xfrm>
            <a:off x="533400" y="3962400"/>
            <a:ext cx="74676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457200" y="0"/>
            <a:ext cx="8229600" cy="6781800"/>
          </a:xfrm>
        </p:spPr>
        <p:txBody>
          <a:bodyPr vert="horz" lIns="91440" tIns="45720" rIns="91440" bIns="45720" rtlCol="0">
            <a:noAutofit/>
          </a:bodyPr>
          <a:lstStyle/>
          <a:p>
            <a:pPr>
              <a:lnSpc>
                <a:spcPct val="150000"/>
              </a:lnSpc>
              <a:buNone/>
            </a:pPr>
            <a:r>
              <a:rPr lang="en-US" sz="2200" dirty="0" smtClean="0">
                <a:latin typeface="+mj-lt"/>
              </a:rPr>
              <a:t>In general, information about the following is needed:</a:t>
            </a:r>
          </a:p>
          <a:p>
            <a:pPr>
              <a:lnSpc>
                <a:spcPct val="150000"/>
              </a:lnSpc>
            </a:pPr>
            <a:r>
              <a:rPr lang="en-US" sz="2200" dirty="0" smtClean="0">
                <a:latin typeface="+mj-lt"/>
              </a:rPr>
              <a:t>the list of items to produce and store, and the relative quantity;</a:t>
            </a:r>
          </a:p>
          <a:p>
            <a:pPr>
              <a:lnSpc>
                <a:spcPct val="150000"/>
              </a:lnSpc>
            </a:pPr>
            <a:r>
              <a:rPr lang="en-US" sz="2200" dirty="0" smtClean="0">
                <a:latin typeface="+mj-lt"/>
              </a:rPr>
              <a:t>successive operations needed for every product;</a:t>
            </a:r>
          </a:p>
          <a:p>
            <a:pPr>
              <a:lnSpc>
                <a:spcPct val="150000"/>
              </a:lnSpc>
            </a:pPr>
            <a:r>
              <a:rPr lang="en-US" sz="2200" dirty="0" smtClean="0">
                <a:latin typeface="+mj-lt"/>
              </a:rPr>
              <a:t>the volume, the weight and the characteristics of materials to transport along the production line;</a:t>
            </a:r>
          </a:p>
          <a:p>
            <a:pPr>
              <a:lnSpc>
                <a:spcPct val="120000"/>
              </a:lnSpc>
            </a:pPr>
            <a:r>
              <a:rPr lang="en-US" sz="2200" dirty="0" smtClean="0">
                <a:latin typeface="+mj-lt"/>
              </a:rPr>
              <a:t>the number, type and technical data of machines and plants necessary;</a:t>
            </a:r>
          </a:p>
          <a:p>
            <a:pPr>
              <a:lnSpc>
                <a:spcPct val="120000"/>
              </a:lnSpc>
            </a:pPr>
            <a:r>
              <a:rPr lang="en-US" sz="2200" dirty="0" smtClean="0">
                <a:latin typeface="+mj-lt"/>
              </a:rPr>
              <a:t>the manpower needed;</a:t>
            </a:r>
          </a:p>
          <a:p>
            <a:pPr>
              <a:lnSpc>
                <a:spcPct val="120000"/>
              </a:lnSpc>
            </a:pPr>
            <a:r>
              <a:rPr lang="en-US" sz="2200" dirty="0" smtClean="0">
                <a:latin typeface="+mj-lt"/>
              </a:rPr>
              <a:t>the necessary electric energy, steam, water, compressed air, fuel, oil, etc;</a:t>
            </a:r>
          </a:p>
          <a:p>
            <a:pPr>
              <a:lnSpc>
                <a:spcPct val="120000"/>
              </a:lnSpc>
            </a:pPr>
            <a:r>
              <a:rPr lang="en-US" sz="2200" dirty="0" smtClean="0">
                <a:latin typeface="+mj-lt"/>
              </a:rPr>
              <a:t>the necessary general service (offices, labs, cafeteria etc);</a:t>
            </a:r>
          </a:p>
          <a:p>
            <a:pPr>
              <a:lnSpc>
                <a:spcPct val="120000"/>
              </a:lnSpc>
            </a:pPr>
            <a:r>
              <a:rPr lang="en-US" sz="2200" dirty="0" smtClean="0">
                <a:latin typeface="+mj-lt"/>
              </a:rPr>
              <a:t>the necessary auxiliary services like maintenance department, tool store, etc;</a:t>
            </a:r>
          </a:p>
          <a:p>
            <a:pPr>
              <a:lnSpc>
                <a:spcPct val="120000"/>
              </a:lnSpc>
            </a:pPr>
            <a:r>
              <a:rPr lang="en-US" sz="2200" dirty="0" smtClean="0">
                <a:latin typeface="+mj-lt"/>
              </a:rPr>
              <a:t>the possible variation of the product in the future.</a:t>
            </a:r>
          </a:p>
          <a:p>
            <a:pPr>
              <a:lnSpc>
                <a:spcPct val="120000"/>
              </a:lnSpc>
            </a:pPr>
            <a:endParaRPr lang="en-US" sz="2200" dirty="0" smtClean="0">
              <a:latin typeface="+mj-lt"/>
            </a:endParaRPr>
          </a:p>
          <a:p>
            <a:pPr>
              <a:lnSpc>
                <a:spcPct val="150000"/>
              </a:lnSpc>
              <a:buNone/>
            </a:pPr>
            <a:endParaRPr lang="en-US" sz="2200" dirty="0" smtClean="0">
              <a:latin typeface="+mj-lt"/>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74638"/>
            <a:ext cx="8229600" cy="1020762"/>
          </a:xfrm>
        </p:spPr>
        <p:txBody>
          <a:bodyPr vert="horz" lIns="91440" tIns="45720" rIns="91440" bIns="45720" rtlCol="0" anchor="ctr">
            <a:normAutofit/>
          </a:bodyPr>
          <a:lstStyle/>
          <a:p>
            <a:pPr marL="857250" indent="-857250">
              <a:lnSpc>
                <a:spcPct val="150000"/>
              </a:lnSpc>
              <a:spcBef>
                <a:spcPct val="20000"/>
              </a:spcBef>
            </a:pPr>
            <a:r>
              <a:rPr lang="en-US" sz="2800" b="1" dirty="0" smtClean="0">
                <a:ea typeface="+mn-ea"/>
                <a:cs typeface="+mn-cs"/>
              </a:rPr>
              <a:t>2. Search for Possible Solution </a:t>
            </a:r>
          </a:p>
        </p:txBody>
      </p:sp>
      <p:sp>
        <p:nvSpPr>
          <p:cNvPr id="47107" name="Rectangle 3"/>
          <p:cNvSpPr>
            <a:spLocks noGrp="1" noChangeArrowheads="1"/>
          </p:cNvSpPr>
          <p:nvPr>
            <p:ph type="body" idx="1"/>
          </p:nvPr>
        </p:nvSpPr>
        <p:spPr>
          <a:xfrm>
            <a:off x="457200" y="1295400"/>
            <a:ext cx="8229600" cy="4525963"/>
          </a:xfrm>
        </p:spPr>
        <p:txBody>
          <a:bodyPr vert="horz" lIns="91440" tIns="45720" rIns="91440" bIns="45720" rtlCol="0">
            <a:noAutofit/>
          </a:bodyPr>
          <a:lstStyle/>
          <a:p>
            <a:pPr>
              <a:lnSpc>
                <a:spcPct val="120000"/>
              </a:lnSpc>
              <a:buFont typeface="Arial" pitchFamily="34" charset="0"/>
              <a:buNone/>
            </a:pPr>
            <a:r>
              <a:rPr lang="en-US" sz="2200" dirty="0" smtClean="0">
                <a:latin typeface="+mj-lt"/>
              </a:rPr>
              <a:t>The systematic approach of generating possible alternatives of plant layout is conducted by taking in to consideration: </a:t>
            </a:r>
          </a:p>
          <a:p>
            <a:pPr>
              <a:lnSpc>
                <a:spcPct val="120000"/>
              </a:lnSpc>
              <a:buFont typeface="Arial" pitchFamily="34" charset="0"/>
              <a:buAutoNum type="alphaUcPeriod"/>
            </a:pPr>
            <a:r>
              <a:rPr lang="en-US" sz="2200" dirty="0" smtClean="0">
                <a:latin typeface="+mj-lt"/>
              </a:rPr>
              <a:t>type of layout,</a:t>
            </a:r>
          </a:p>
          <a:p>
            <a:pPr>
              <a:lnSpc>
                <a:spcPct val="120000"/>
              </a:lnSpc>
              <a:buFont typeface="Arial" pitchFamily="34" charset="0"/>
              <a:buAutoNum type="alphaUcPeriod"/>
            </a:pPr>
            <a:r>
              <a:rPr lang="en-US" sz="2200" dirty="0" smtClean="0">
                <a:latin typeface="+mj-lt"/>
              </a:rPr>
              <a:t>the possible internal transport systems and</a:t>
            </a:r>
          </a:p>
          <a:p>
            <a:pPr>
              <a:lnSpc>
                <a:spcPct val="120000"/>
              </a:lnSpc>
              <a:buFont typeface="Arial" pitchFamily="34" charset="0"/>
              <a:buAutoNum type="alphaUcPeriod"/>
            </a:pPr>
            <a:r>
              <a:rPr lang="en-US" sz="2200" dirty="0" smtClean="0">
                <a:latin typeface="+mj-lt"/>
              </a:rPr>
              <a:t>the working condition.</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1"/>
          </p:nvPr>
        </p:nvSpPr>
        <p:spPr>
          <a:xfrm>
            <a:off x="457200" y="228600"/>
            <a:ext cx="8229600" cy="4525963"/>
          </a:xfrm>
        </p:spPr>
        <p:txBody>
          <a:bodyPr>
            <a:normAutofit fontScale="85000" lnSpcReduction="10000"/>
          </a:bodyPr>
          <a:lstStyle/>
          <a:p>
            <a:pPr eaLnBrk="1" hangingPunct="1">
              <a:lnSpc>
                <a:spcPct val="120000"/>
              </a:lnSpc>
              <a:buNone/>
            </a:pPr>
            <a:r>
              <a:rPr lang="en-US" sz="2400" b="1" dirty="0" smtClean="0">
                <a:latin typeface="+mj-lt"/>
              </a:rPr>
              <a:t>A. types of layout </a:t>
            </a:r>
          </a:p>
          <a:p>
            <a:pPr eaLnBrk="1" hangingPunct="1">
              <a:lnSpc>
                <a:spcPct val="120000"/>
              </a:lnSpc>
            </a:pPr>
            <a:r>
              <a:rPr lang="en-US" sz="2400" dirty="0" smtClean="0">
                <a:latin typeface="+mj-lt"/>
              </a:rPr>
              <a:t>Type of Layout: It is necessary to determine which type of layout to select, product (line) or process (functional) layout. </a:t>
            </a:r>
          </a:p>
          <a:p>
            <a:pPr eaLnBrk="1" hangingPunct="1">
              <a:lnSpc>
                <a:spcPct val="120000"/>
              </a:lnSpc>
            </a:pPr>
            <a:r>
              <a:rPr lang="en-US" sz="2400" dirty="0" smtClean="0">
                <a:latin typeface="+mj-lt"/>
              </a:rPr>
              <a:t>In addition to the selection of type of layout it is also important to fix the arrangement of machines.</a:t>
            </a:r>
          </a:p>
          <a:p>
            <a:pPr>
              <a:lnSpc>
                <a:spcPct val="120000"/>
              </a:lnSpc>
            </a:pPr>
            <a:r>
              <a:rPr lang="en-US" sz="2400" dirty="0" smtClean="0"/>
              <a:t>In  region A there are few types of products but in a great quantity. For these products it is advisable to have product layout.</a:t>
            </a:r>
          </a:p>
          <a:p>
            <a:pPr>
              <a:lnSpc>
                <a:spcPct val="120000"/>
              </a:lnSpc>
            </a:pPr>
            <a:r>
              <a:rPr lang="en-US" sz="2400" dirty="0" smtClean="0"/>
              <a:t>In region C there are very many products in small quantity. Hence, preferred to have process layout.</a:t>
            </a:r>
          </a:p>
          <a:p>
            <a:pPr>
              <a:lnSpc>
                <a:spcPct val="120000"/>
              </a:lnSpc>
            </a:pPr>
            <a:r>
              <a:rPr lang="en-US" sz="2400" dirty="0" smtClean="0"/>
              <a:t>For products in region B (medium types of products and medium quantity) the case has to be studied closely so as to be able which layout to select.</a:t>
            </a:r>
          </a:p>
          <a:p>
            <a:pPr eaLnBrk="1" hangingPunct="1">
              <a:lnSpc>
                <a:spcPct val="120000"/>
              </a:lnSpc>
              <a:buNone/>
            </a:pPr>
            <a:r>
              <a:rPr lang="en-US" sz="2400" dirty="0" smtClean="0">
                <a:latin typeface="+mj-lt"/>
              </a:rPr>
              <a:t> </a:t>
            </a:r>
          </a:p>
        </p:txBody>
      </p:sp>
      <p:pic>
        <p:nvPicPr>
          <p:cNvPr id="3" name="Picture 4"/>
          <p:cNvPicPr>
            <a:picLocks noChangeAspect="1" noChangeArrowheads="1"/>
          </p:cNvPicPr>
          <p:nvPr/>
        </p:nvPicPr>
        <p:blipFill>
          <a:blip r:embed="rId3"/>
          <a:srcRect t="5225" b="24925"/>
          <a:stretch>
            <a:fillRect/>
          </a:stretch>
        </p:blipFill>
        <p:spPr bwMode="auto">
          <a:xfrm>
            <a:off x="838200" y="4343400"/>
            <a:ext cx="6934200" cy="25274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ChangeArrowheads="1"/>
          </p:cNvSpPr>
          <p:nvPr/>
        </p:nvSpPr>
        <p:spPr bwMode="auto">
          <a:xfrm>
            <a:off x="304800" y="587328"/>
            <a:ext cx="8610600" cy="2260299"/>
          </a:xfrm>
          <a:prstGeom prst="rect">
            <a:avLst/>
          </a:prstGeom>
          <a:noFill/>
          <a:ln w="9525">
            <a:noFill/>
            <a:miter lim="800000"/>
            <a:headEnd/>
            <a:tailEnd/>
          </a:ln>
        </p:spPr>
        <p:txBody>
          <a:bodyPr wrap="square">
            <a:spAutoFit/>
          </a:bodyPr>
          <a:lstStyle/>
          <a:p>
            <a:pPr marL="400050" indent="-400050">
              <a:lnSpc>
                <a:spcPct val="140000"/>
              </a:lnSpc>
              <a:spcBef>
                <a:spcPct val="20000"/>
              </a:spcBef>
              <a:buFontTx/>
              <a:buChar char="•"/>
            </a:pPr>
            <a:r>
              <a:rPr lang="en-US" sz="2400" dirty="0">
                <a:latin typeface="+mj-lt"/>
              </a:rPr>
              <a:t>There are different types of machine arrangements. </a:t>
            </a:r>
            <a:endParaRPr lang="en-US" sz="2400" dirty="0" smtClean="0">
              <a:latin typeface="+mj-lt"/>
            </a:endParaRPr>
          </a:p>
          <a:p>
            <a:pPr marL="400050" indent="-400050">
              <a:lnSpc>
                <a:spcPct val="140000"/>
              </a:lnSpc>
              <a:spcBef>
                <a:spcPct val="20000"/>
              </a:spcBef>
              <a:buFontTx/>
              <a:buChar char="•"/>
            </a:pPr>
            <a:r>
              <a:rPr lang="en-US" sz="2400" dirty="0" smtClean="0">
                <a:latin typeface="+mj-lt"/>
              </a:rPr>
              <a:t>The </a:t>
            </a:r>
            <a:r>
              <a:rPr lang="en-US" sz="2400" dirty="0">
                <a:latin typeface="+mj-lt"/>
              </a:rPr>
              <a:t>form of an industrial building is mainly dependent on machine arrangements and the advancement of a </a:t>
            </a:r>
            <a:r>
              <a:rPr lang="en-US" sz="2400" dirty="0" smtClean="0">
                <a:latin typeface="+mj-lt"/>
              </a:rPr>
              <a:t>work piece. </a:t>
            </a:r>
          </a:p>
          <a:p>
            <a:pPr marL="400050" indent="-400050">
              <a:lnSpc>
                <a:spcPct val="140000"/>
              </a:lnSpc>
              <a:spcBef>
                <a:spcPct val="20000"/>
              </a:spcBef>
              <a:buFontTx/>
              <a:buChar char="•"/>
            </a:pPr>
            <a:r>
              <a:rPr lang="en-US" sz="2400" dirty="0" smtClean="0">
                <a:latin typeface="+mj-lt"/>
              </a:rPr>
              <a:t>The </a:t>
            </a:r>
            <a:r>
              <a:rPr lang="en-US" sz="2400" dirty="0">
                <a:latin typeface="+mj-lt"/>
              </a:rPr>
              <a:t>usual forms are shown </a:t>
            </a:r>
          </a:p>
        </p:txBody>
      </p:sp>
      <p:pic>
        <p:nvPicPr>
          <p:cNvPr id="3" name="Picture 4"/>
          <p:cNvPicPr>
            <a:picLocks noChangeAspect="1" noChangeArrowheads="1"/>
          </p:cNvPicPr>
          <p:nvPr/>
        </p:nvPicPr>
        <p:blipFill>
          <a:blip r:embed="rId3"/>
          <a:srcRect b="17140"/>
          <a:stretch>
            <a:fillRect/>
          </a:stretch>
        </p:blipFill>
        <p:spPr bwMode="auto">
          <a:xfrm>
            <a:off x="4953000" y="2438400"/>
            <a:ext cx="3886200" cy="3624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p:cNvPicPr>
            <a:picLocks noChangeAspect="1" noChangeArrowheads="1"/>
          </p:cNvPicPr>
          <p:nvPr/>
        </p:nvPicPr>
        <p:blipFill>
          <a:blip r:embed="rId3"/>
          <a:srcRect b="10292"/>
          <a:stretch>
            <a:fillRect/>
          </a:stretch>
        </p:blipFill>
        <p:spPr bwMode="auto">
          <a:xfrm>
            <a:off x="1066800" y="457200"/>
            <a:ext cx="75438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0"/>
            <a:ext cx="8229600" cy="1143000"/>
          </a:xfrm>
        </p:spPr>
        <p:txBody>
          <a:bodyPr vert="horz" lIns="91440" tIns="45720" rIns="91440" bIns="45720" rtlCol="0" anchor="ctr">
            <a:normAutofit/>
          </a:bodyPr>
          <a:lstStyle/>
          <a:p>
            <a:pPr marL="857250" indent="-857250">
              <a:lnSpc>
                <a:spcPct val="150000"/>
              </a:lnSpc>
              <a:spcBef>
                <a:spcPct val="20000"/>
              </a:spcBef>
            </a:pPr>
            <a:r>
              <a:rPr lang="en-US" sz="2800" b="1" dirty="0" smtClean="0">
                <a:ea typeface="+mn-ea"/>
                <a:cs typeface="+mn-cs"/>
              </a:rPr>
              <a:t>B. The Possible Internal Transport System:</a:t>
            </a:r>
          </a:p>
        </p:txBody>
      </p:sp>
      <p:sp>
        <p:nvSpPr>
          <p:cNvPr id="54275" name="Rectangle 3"/>
          <p:cNvSpPr>
            <a:spLocks noGrp="1" noChangeArrowheads="1"/>
          </p:cNvSpPr>
          <p:nvPr>
            <p:ph type="body" idx="1"/>
          </p:nvPr>
        </p:nvSpPr>
        <p:spPr>
          <a:xfrm>
            <a:off x="457200" y="932557"/>
            <a:ext cx="8229600" cy="6001643"/>
          </a:xfrm>
          <a:noFill/>
          <a:ln w="9525">
            <a:noFill/>
            <a:miter lim="800000"/>
            <a:headEnd/>
            <a:tailEnd/>
          </a:ln>
        </p:spPr>
        <p:txBody>
          <a:bodyPr wrap="square">
            <a:spAutoFit/>
          </a:bodyPr>
          <a:lstStyle/>
          <a:p>
            <a:pPr marL="400050" indent="-400050">
              <a:lnSpc>
                <a:spcPct val="140000"/>
              </a:lnSpc>
              <a:buFontTx/>
              <a:buChar char="•"/>
            </a:pPr>
            <a:r>
              <a:rPr lang="en-US" sz="2400" dirty="0" smtClean="0">
                <a:latin typeface="+mj-lt"/>
              </a:rPr>
              <a:t>It is necessary to examine the volume and weight of materials that has to be transported from one machine to the other, or from one department to the other.</a:t>
            </a:r>
          </a:p>
          <a:p>
            <a:pPr marL="400050" indent="-400050">
              <a:lnSpc>
                <a:spcPct val="140000"/>
              </a:lnSpc>
              <a:buFontTx/>
              <a:buChar char="•"/>
            </a:pPr>
            <a:r>
              <a:rPr lang="en-US" sz="2400" dirty="0" smtClean="0">
                <a:latin typeface="+mj-lt"/>
              </a:rPr>
              <a:t>The type of material handling equipment influences directly the plant layout and also the building. </a:t>
            </a:r>
          </a:p>
          <a:p>
            <a:pPr marL="400050" indent="-400050">
              <a:lnSpc>
                <a:spcPct val="140000"/>
              </a:lnSpc>
              <a:buFontTx/>
              <a:buChar char="•"/>
            </a:pPr>
            <a:r>
              <a:rPr lang="en-US" sz="2400" dirty="0" smtClean="0">
                <a:latin typeface="+mj-lt"/>
              </a:rPr>
              <a:t>The working position, the form of the layout, the height, width and length of the building, the loading and unloading of materials, the positions and dimensions of accessibility depends in general, on the type of internal transport system adopted.</a:t>
            </a:r>
          </a:p>
          <a:p>
            <a:pPr marL="400050" indent="-400050">
              <a:lnSpc>
                <a:spcPct val="140000"/>
              </a:lnSpc>
              <a:buFontTx/>
              <a:buChar char="•"/>
            </a:pPr>
            <a:endParaRPr lang="en-US" sz="2400" dirty="0" smtClean="0">
              <a:latin typeface="+mj-lt"/>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body" idx="1"/>
          </p:nvPr>
        </p:nvSpPr>
        <p:spPr>
          <a:xfrm>
            <a:off x="457200" y="1600200"/>
            <a:ext cx="8229600" cy="4044184"/>
          </a:xfrm>
          <a:noFill/>
          <a:ln w="9525">
            <a:noFill/>
            <a:miter lim="800000"/>
            <a:headEnd/>
            <a:tailEnd/>
          </a:ln>
        </p:spPr>
        <p:txBody>
          <a:bodyPr vert="horz" wrap="square" lIns="91440" tIns="45720" rIns="91440" bIns="45720" rtlCol="0">
            <a:spAutoFit/>
          </a:bodyPr>
          <a:lstStyle/>
          <a:p>
            <a:pPr marL="400050" indent="-400050">
              <a:lnSpc>
                <a:spcPct val="150000"/>
              </a:lnSpc>
              <a:buFontTx/>
              <a:buChar char="•"/>
            </a:pPr>
            <a:r>
              <a:rPr lang="en-US" sz="2400" dirty="0" smtClean="0">
                <a:latin typeface="+mj-lt"/>
              </a:rPr>
              <a:t>The type of material handling equipment influences directly the plant layout and also the building. </a:t>
            </a:r>
          </a:p>
          <a:p>
            <a:pPr marL="400050" indent="-400050">
              <a:lnSpc>
                <a:spcPct val="150000"/>
              </a:lnSpc>
              <a:buFontTx/>
              <a:buChar char="•"/>
            </a:pPr>
            <a:r>
              <a:rPr lang="en-US" sz="2400" dirty="0" smtClean="0">
                <a:latin typeface="+mj-lt"/>
              </a:rPr>
              <a:t>The working position, the form of the layout, the height, width and length of the building, the loading and unloading of materials, the positions and dimensions of accessibility depends in general, on the type of internal transport system adopted.</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body" idx="1"/>
          </p:nvPr>
        </p:nvSpPr>
        <p:spPr>
          <a:xfrm>
            <a:off x="457200" y="76201"/>
            <a:ext cx="8229600" cy="6814173"/>
          </a:xfrm>
          <a:noFill/>
          <a:ln w="9525">
            <a:noFill/>
            <a:miter lim="800000"/>
            <a:headEnd/>
            <a:tailEnd/>
          </a:ln>
        </p:spPr>
        <p:txBody>
          <a:bodyPr vert="horz" wrap="square" lIns="91440" tIns="45720" rIns="91440" bIns="45720" rtlCol="0">
            <a:spAutoFit/>
          </a:bodyPr>
          <a:lstStyle/>
          <a:p>
            <a:pPr marL="400050" indent="-400050">
              <a:buNone/>
            </a:pPr>
            <a:r>
              <a:rPr lang="en-US" sz="2400" dirty="0" smtClean="0">
                <a:latin typeface="+mj-lt"/>
              </a:rPr>
              <a:t>A good study of internal transport system may boil down to the following major benefits:</a:t>
            </a:r>
          </a:p>
          <a:p>
            <a:pPr marL="400050" indent="-400050">
              <a:buFontTx/>
              <a:buChar char="•"/>
            </a:pPr>
            <a:r>
              <a:rPr lang="en-US" sz="2400" b="1" dirty="0" smtClean="0">
                <a:latin typeface="+mj-lt"/>
              </a:rPr>
              <a:t>Reduce costs by</a:t>
            </a:r>
          </a:p>
          <a:p>
            <a:pPr marL="800100" lvl="1" indent="-400050">
              <a:buNone/>
            </a:pPr>
            <a:r>
              <a:rPr lang="en-US" sz="2000" dirty="0" smtClean="0">
                <a:latin typeface="+mj-lt"/>
              </a:rPr>
              <a:t>-  utilizing space to better advantage,</a:t>
            </a:r>
          </a:p>
          <a:p>
            <a:pPr marL="800100" lvl="1" indent="-400050">
              <a:buNone/>
            </a:pPr>
            <a:r>
              <a:rPr lang="en-US" sz="2000" dirty="0" smtClean="0">
                <a:latin typeface="+mj-lt"/>
              </a:rPr>
              <a:t>-  increasing productivity and</a:t>
            </a:r>
          </a:p>
          <a:p>
            <a:pPr marL="800100" lvl="1" indent="-400050">
              <a:buNone/>
            </a:pPr>
            <a:r>
              <a:rPr lang="en-US" sz="2000" dirty="0" smtClean="0">
                <a:latin typeface="+mj-lt"/>
              </a:rPr>
              <a:t>-  making few number of effective movements.</a:t>
            </a:r>
          </a:p>
          <a:p>
            <a:pPr marL="400050" indent="-400050">
              <a:buFontTx/>
              <a:buChar char="•"/>
            </a:pPr>
            <a:r>
              <a:rPr lang="en-US" sz="2400" b="1" dirty="0" smtClean="0">
                <a:latin typeface="+mj-lt"/>
              </a:rPr>
              <a:t>Reduce waste by</a:t>
            </a:r>
          </a:p>
          <a:p>
            <a:pPr marL="800100" lvl="1" indent="-400050">
              <a:buNone/>
            </a:pPr>
            <a:r>
              <a:rPr lang="en-US" sz="2000" dirty="0" smtClean="0">
                <a:latin typeface="+mj-lt"/>
              </a:rPr>
              <a:t>-  eliminating damage to material during the handling process and</a:t>
            </a:r>
          </a:p>
          <a:p>
            <a:pPr marL="800100" lvl="1" indent="-400050">
              <a:buFontTx/>
              <a:buChar char="-"/>
            </a:pPr>
            <a:r>
              <a:rPr lang="en-US" sz="2000" dirty="0" smtClean="0">
                <a:latin typeface="+mj-lt"/>
              </a:rPr>
              <a:t>maintaining proper control over in-and-out of stock handling process.</a:t>
            </a:r>
          </a:p>
          <a:p>
            <a:pPr marL="400050" indent="-400050">
              <a:buFontTx/>
              <a:buChar char="•"/>
            </a:pPr>
            <a:r>
              <a:rPr lang="en-US" sz="2400" b="1" dirty="0" smtClean="0">
                <a:latin typeface="+mj-lt"/>
              </a:rPr>
              <a:t>Improve working conditions by</a:t>
            </a:r>
          </a:p>
          <a:p>
            <a:pPr marL="800100" lvl="1" indent="-400050"/>
            <a:r>
              <a:rPr lang="en-US" sz="2000" dirty="0" smtClean="0">
                <a:latin typeface="+mj-lt"/>
              </a:rPr>
              <a:t>providing safer working conditions and</a:t>
            </a:r>
          </a:p>
          <a:p>
            <a:pPr marL="800100" lvl="1" indent="-400050"/>
            <a:r>
              <a:rPr lang="en-US" sz="2000" dirty="0" smtClean="0">
                <a:latin typeface="+mj-lt"/>
              </a:rPr>
              <a:t>reducing worker fatigue</a:t>
            </a:r>
            <a:r>
              <a:rPr lang="en-US" sz="2800" dirty="0" smtClean="0">
                <a:latin typeface="Arial Rounded MT Bold" pitchFamily="34" charset="0"/>
              </a:rPr>
              <a:t>.</a:t>
            </a:r>
          </a:p>
          <a:p>
            <a:pPr marL="400050" indent="-400050">
              <a:buFontTx/>
              <a:buChar char="•"/>
            </a:pPr>
            <a:r>
              <a:rPr lang="en-US" sz="2400" b="1" dirty="0" smtClean="0">
                <a:latin typeface="+mj-lt"/>
              </a:rPr>
              <a:t>Improve the efficiency of the plant by</a:t>
            </a:r>
          </a:p>
          <a:p>
            <a:pPr marL="800100" lvl="1" indent="-400050"/>
            <a:r>
              <a:rPr lang="en-US" sz="2000" dirty="0" smtClean="0">
                <a:latin typeface="+mj-lt"/>
              </a:rPr>
              <a:t>improving location of storage facilities,</a:t>
            </a:r>
          </a:p>
          <a:p>
            <a:pPr marL="800100" lvl="1" indent="-400050"/>
            <a:r>
              <a:rPr lang="en-US" sz="2000" dirty="0" smtClean="0">
                <a:latin typeface="+mj-lt"/>
              </a:rPr>
              <a:t>improving routing and</a:t>
            </a:r>
          </a:p>
          <a:p>
            <a:pPr marL="800100" lvl="1" indent="-400050"/>
            <a:r>
              <a:rPr lang="en-US" sz="2000" dirty="0" smtClean="0">
                <a:latin typeface="+mj-lt"/>
              </a:rPr>
              <a:t>increasing productivity.</a:t>
            </a:r>
          </a:p>
          <a:p>
            <a:pPr marL="800100" lvl="1" indent="-400050">
              <a:buFontTx/>
              <a:buChar char="-"/>
            </a:pPr>
            <a:endParaRPr lang="en-US" sz="2000" dirty="0" smtClean="0">
              <a:latin typeface="+mj-lt"/>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vert="horz" lIns="91440" tIns="45720" rIns="91440" bIns="45720" rtlCol="0">
            <a:noAutofit/>
          </a:bodyPr>
          <a:lstStyle/>
          <a:p>
            <a:pPr marL="342900" indent="-342900" algn="l">
              <a:lnSpc>
                <a:spcPct val="150000"/>
              </a:lnSpc>
              <a:spcBef>
                <a:spcPct val="20000"/>
              </a:spcBef>
              <a:buFont typeface="Arial" pitchFamily="34" charset="0"/>
            </a:pPr>
            <a:r>
              <a:rPr lang="en-US" sz="2200" dirty="0" smtClean="0">
                <a:ea typeface="+mn-ea"/>
                <a:cs typeface="+mn-cs"/>
              </a:rPr>
              <a:t>The objective function to be evaluated is: </a:t>
            </a:r>
          </a:p>
        </p:txBody>
      </p:sp>
      <p:sp>
        <p:nvSpPr>
          <p:cNvPr id="2052" name="Rectangle 3"/>
          <p:cNvSpPr>
            <a:spLocks noGrp="1" noChangeArrowheads="1"/>
          </p:cNvSpPr>
          <p:nvPr>
            <p:ph type="body" idx="1"/>
          </p:nvPr>
        </p:nvSpPr>
        <p:spPr>
          <a:xfrm>
            <a:off x="457200" y="2971800"/>
            <a:ext cx="8229600" cy="3154363"/>
          </a:xfrm>
        </p:spPr>
        <p:txBody>
          <a:bodyPr vert="horz" lIns="91440" tIns="45720" rIns="91440" bIns="45720" rtlCol="0">
            <a:noAutofit/>
          </a:bodyPr>
          <a:lstStyle/>
          <a:p>
            <a:pPr>
              <a:lnSpc>
                <a:spcPct val="120000"/>
              </a:lnSpc>
              <a:buFont typeface="Arial" pitchFamily="34" charset="0"/>
              <a:buNone/>
            </a:pPr>
            <a:r>
              <a:rPr lang="en-US" sz="2200" smtClean="0">
                <a:latin typeface="+mj-lt"/>
              </a:rPr>
              <a:t>TC = Total internal transport cost</a:t>
            </a:r>
          </a:p>
          <a:p>
            <a:pPr>
              <a:lnSpc>
                <a:spcPct val="120000"/>
              </a:lnSpc>
              <a:buFont typeface="Arial" pitchFamily="34" charset="0"/>
              <a:buNone/>
            </a:pPr>
            <a:r>
              <a:rPr lang="en-US" sz="2200" smtClean="0">
                <a:latin typeface="+mj-lt"/>
              </a:rPr>
              <a:t>	Cij =	Cost of internal transport, per unit distance per unit weight, for material movement between department i and j</a:t>
            </a:r>
          </a:p>
          <a:p>
            <a:pPr>
              <a:lnSpc>
                <a:spcPct val="120000"/>
              </a:lnSpc>
              <a:buFont typeface="Arial" pitchFamily="34" charset="0"/>
              <a:buNone/>
            </a:pPr>
            <a:r>
              <a:rPr lang="en-US" sz="2200" smtClean="0">
                <a:latin typeface="+mj-lt"/>
              </a:rPr>
              <a:t>	Wij =Weight of material transported, per unit time, from department i to j</a:t>
            </a:r>
          </a:p>
          <a:p>
            <a:pPr>
              <a:lnSpc>
                <a:spcPct val="120000"/>
              </a:lnSpc>
              <a:buFont typeface="Arial" pitchFamily="34" charset="0"/>
              <a:buNone/>
            </a:pPr>
            <a:r>
              <a:rPr lang="en-US" sz="2200" smtClean="0">
                <a:latin typeface="+mj-lt"/>
              </a:rPr>
              <a:t>	Dij =	Distance from department i to j</a:t>
            </a:r>
          </a:p>
        </p:txBody>
      </p:sp>
      <p:sp>
        <p:nvSpPr>
          <p:cNvPr id="2053" name="Rectangle 5"/>
          <p:cNvSpPr>
            <a:spLocks noChangeArrowheads="1"/>
          </p:cNvSpPr>
          <p:nvPr/>
        </p:nvSpPr>
        <p:spPr bwMode="auto">
          <a:xfrm>
            <a:off x="0" y="3071813"/>
            <a:ext cx="9144000" cy="0"/>
          </a:xfrm>
          <a:prstGeom prst="rect">
            <a:avLst/>
          </a:prstGeom>
          <a:noFill/>
          <a:ln w="9525">
            <a:noFill/>
            <a:miter lim="800000"/>
            <a:headEnd/>
            <a:tailEnd/>
          </a:ln>
        </p:spPr>
        <p:txBody>
          <a:bodyPr wrap="none" anchor="ctr">
            <a:spAutoFit/>
          </a:bodyPr>
          <a:lstStyle/>
          <a:p>
            <a:endParaRPr lang="en-US"/>
          </a:p>
        </p:txBody>
      </p:sp>
      <p:graphicFrame>
        <p:nvGraphicFramePr>
          <p:cNvPr id="2050" name="Object 4"/>
          <p:cNvGraphicFramePr>
            <a:graphicFrameLocks noChangeAspect="1"/>
          </p:cNvGraphicFramePr>
          <p:nvPr/>
        </p:nvGraphicFramePr>
        <p:xfrm>
          <a:off x="533400" y="1295400"/>
          <a:ext cx="6324600" cy="1652588"/>
        </p:xfrm>
        <a:graphic>
          <a:graphicData uri="http://schemas.openxmlformats.org/presentationml/2006/ole">
            <mc:AlternateContent xmlns:mc="http://schemas.openxmlformats.org/markup-compatibility/2006">
              <mc:Choice xmlns:v="urn:schemas-microsoft-com:vml" Requires="v">
                <p:oleObj spid="_x0000_s2056" name="Equation" r:id="rId4" imgW="2730500" imgH="711200" progId="Equation.3">
                  <p:embed/>
                </p:oleObj>
              </mc:Choice>
              <mc:Fallback>
                <p:oleObj name="Equation" r:id="rId4" imgW="2730500" imgH="711200" progId="Equation.3">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295400"/>
                        <a:ext cx="6324600" cy="1652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305800" cy="5211763"/>
          </a:xfrm>
        </p:spPr>
        <p:txBody>
          <a:bodyPr>
            <a:normAutofit fontScale="92500" lnSpcReduction="10000"/>
          </a:bodyPr>
          <a:lstStyle/>
          <a:p>
            <a:pPr>
              <a:lnSpc>
                <a:spcPct val="150000"/>
              </a:lnSpc>
              <a:buNone/>
            </a:pPr>
            <a:r>
              <a:rPr lang="en-US" sz="2400" b="1" dirty="0"/>
              <a:t>The following list should be useful in </a:t>
            </a:r>
            <a:r>
              <a:rPr lang="en-US" sz="2400" b="1" dirty="0" smtClean="0"/>
              <a:t>finding idea.</a:t>
            </a:r>
            <a:endParaRPr lang="en-US" sz="2400" b="1" dirty="0"/>
          </a:p>
          <a:p>
            <a:pPr>
              <a:lnSpc>
                <a:spcPct val="150000"/>
              </a:lnSpc>
            </a:pPr>
            <a:r>
              <a:rPr lang="en-US" sz="2400" dirty="0" smtClean="0"/>
              <a:t>investigate </a:t>
            </a:r>
            <a:r>
              <a:rPr lang="en-US" sz="2400" dirty="0"/>
              <a:t>local materials and other resources for their current </a:t>
            </a:r>
            <a:r>
              <a:rPr lang="en-US" sz="2400" dirty="0" smtClean="0"/>
              <a:t>utilization pattern</a:t>
            </a:r>
            <a:r>
              <a:rPr lang="en-US" sz="2400" dirty="0"/>
              <a:t>, utilization potential and convertibility into more value </a:t>
            </a:r>
            <a:r>
              <a:rPr lang="en-US" sz="2400" dirty="0" smtClean="0"/>
              <a:t>added products</a:t>
            </a:r>
            <a:endParaRPr lang="en-US" sz="2400" dirty="0"/>
          </a:p>
          <a:p>
            <a:pPr>
              <a:lnSpc>
                <a:spcPct val="150000"/>
              </a:lnSpc>
            </a:pPr>
            <a:r>
              <a:rPr lang="fr-FR" sz="2400" dirty="0" smtClean="0"/>
              <a:t>examine </a:t>
            </a:r>
            <a:r>
              <a:rPr lang="fr-FR" sz="2400" dirty="0"/>
              <a:t>import substitutions for </a:t>
            </a:r>
            <a:r>
              <a:rPr lang="fr-FR" sz="2400" dirty="0" err="1"/>
              <a:t>indigenous</a:t>
            </a:r>
            <a:r>
              <a:rPr lang="fr-FR" sz="2400" dirty="0"/>
              <a:t> production</a:t>
            </a:r>
          </a:p>
          <a:p>
            <a:pPr>
              <a:lnSpc>
                <a:spcPct val="150000"/>
              </a:lnSpc>
            </a:pPr>
            <a:r>
              <a:rPr lang="en-US" sz="2400" dirty="0" smtClean="0"/>
              <a:t>study </a:t>
            </a:r>
            <a:r>
              <a:rPr lang="en-US" sz="2400" dirty="0"/>
              <a:t>local skills for production and marketing of value added products</a:t>
            </a:r>
          </a:p>
          <a:p>
            <a:pPr>
              <a:lnSpc>
                <a:spcPct val="150000"/>
              </a:lnSpc>
            </a:pPr>
            <a:r>
              <a:rPr lang="en-US" sz="2400" dirty="0" smtClean="0"/>
              <a:t>study </a:t>
            </a:r>
            <a:r>
              <a:rPr lang="en-US" sz="2400" dirty="0"/>
              <a:t>implications of new technologies for improvement of </a:t>
            </a:r>
            <a:r>
              <a:rPr lang="en-US" sz="2400" dirty="0" smtClean="0"/>
              <a:t>existing products </a:t>
            </a:r>
            <a:r>
              <a:rPr lang="en-US" sz="2400" dirty="0"/>
              <a:t>or to create / produce new ones</a:t>
            </a:r>
          </a:p>
          <a:p>
            <a:pPr>
              <a:lnSpc>
                <a:spcPct val="150000"/>
              </a:lnSpc>
            </a:pPr>
            <a:r>
              <a:rPr lang="en-US" sz="2400" dirty="0" smtClean="0"/>
              <a:t>study </a:t>
            </a:r>
            <a:r>
              <a:rPr lang="en-US" sz="2400" dirty="0"/>
              <a:t>and analyze published sources of ideas</a:t>
            </a:r>
          </a:p>
          <a:p>
            <a:pPr>
              <a:lnSpc>
                <a:spcPct val="150000"/>
              </a:lnSpc>
              <a:buNone/>
            </a:pPr>
            <a:endParaRPr lang="en-US" sz="2400"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body" idx="1"/>
          </p:nvPr>
        </p:nvSpPr>
        <p:spPr>
          <a:xfrm>
            <a:off x="457200" y="762000"/>
            <a:ext cx="8229600" cy="5364163"/>
          </a:xfrm>
        </p:spPr>
        <p:txBody>
          <a:bodyPr>
            <a:normAutofit fontScale="92500"/>
          </a:bodyPr>
          <a:lstStyle/>
          <a:p>
            <a:pPr eaLnBrk="1" hangingPunct="1">
              <a:lnSpc>
                <a:spcPct val="120000"/>
              </a:lnSpc>
            </a:pPr>
            <a:r>
              <a:rPr lang="en-US" sz="2400" dirty="0" smtClean="0">
                <a:latin typeface="Arial Rounded MT Bold" pitchFamily="34" charset="0"/>
              </a:rPr>
              <a:t>The routine accepts input data of </a:t>
            </a:r>
            <a:r>
              <a:rPr lang="en-US" sz="2400" dirty="0" err="1" smtClean="0">
                <a:latin typeface="Arial Rounded MT Bold" pitchFamily="34" charset="0"/>
              </a:rPr>
              <a:t>Wij</a:t>
            </a:r>
            <a:r>
              <a:rPr lang="en-US" sz="2400" dirty="0" smtClean="0">
                <a:latin typeface="Arial Rounded MT Bold" pitchFamily="34" charset="0"/>
              </a:rPr>
              <a:t> and </a:t>
            </a:r>
            <a:r>
              <a:rPr lang="en-US" sz="2400" dirty="0" err="1" smtClean="0">
                <a:latin typeface="Arial Rounded MT Bold" pitchFamily="34" charset="0"/>
              </a:rPr>
              <a:t>Cij</a:t>
            </a:r>
            <a:r>
              <a:rPr lang="en-US" sz="2400" dirty="0" smtClean="0">
                <a:latin typeface="Arial Rounded MT Bold" pitchFamily="34" charset="0"/>
              </a:rPr>
              <a:t> in the form of a FROM - TO chart. </a:t>
            </a:r>
          </a:p>
          <a:p>
            <a:pPr eaLnBrk="1" hangingPunct="1">
              <a:lnSpc>
                <a:spcPct val="120000"/>
              </a:lnSpc>
            </a:pPr>
            <a:r>
              <a:rPr lang="en-US" sz="2400" dirty="0" smtClean="0">
                <a:latin typeface="Arial Rounded MT Bold" pitchFamily="34" charset="0"/>
              </a:rPr>
              <a:t>It may also accept </a:t>
            </a:r>
            <a:r>
              <a:rPr lang="en-US" sz="2400" dirty="0" err="1" smtClean="0">
                <a:latin typeface="Arial Rounded MT Bold" pitchFamily="34" charset="0"/>
              </a:rPr>
              <a:t>Dij</a:t>
            </a:r>
            <a:r>
              <a:rPr lang="en-US" sz="2400" dirty="0" smtClean="0">
                <a:latin typeface="Arial Rounded MT Bold" pitchFamily="34" charset="0"/>
              </a:rPr>
              <a:t> in the form of a FROM - TO charter, or it may accept the co-ordinates of the work centers. </a:t>
            </a:r>
          </a:p>
          <a:p>
            <a:pPr eaLnBrk="1" hangingPunct="1">
              <a:lnSpc>
                <a:spcPct val="120000"/>
              </a:lnSpc>
            </a:pPr>
            <a:r>
              <a:rPr lang="en-US" sz="2400" dirty="0" smtClean="0">
                <a:latin typeface="Arial Rounded MT Bold" pitchFamily="34" charset="0"/>
              </a:rPr>
              <a:t>A FROM - TO chart is a square matrix whose elements represent flow or distance between departments. </a:t>
            </a:r>
          </a:p>
          <a:p>
            <a:pPr eaLnBrk="1" hangingPunct="1">
              <a:lnSpc>
                <a:spcPct val="120000"/>
              </a:lnSpc>
            </a:pPr>
            <a:r>
              <a:rPr lang="en-US" sz="2400" dirty="0" smtClean="0">
                <a:latin typeface="Arial Rounded MT Bold" pitchFamily="34" charset="0"/>
              </a:rPr>
              <a:t>The chart is constructed by listing the departments down the left hand column and then across the top in the same order. </a:t>
            </a:r>
          </a:p>
          <a:p>
            <a:pPr eaLnBrk="1" hangingPunct="1">
              <a:lnSpc>
                <a:spcPct val="120000"/>
              </a:lnSpc>
            </a:pPr>
            <a:r>
              <a:rPr lang="en-US" sz="2400" dirty="0" smtClean="0">
                <a:latin typeface="Arial Rounded MT Bold" pitchFamily="34" charset="0"/>
              </a:rPr>
              <a:t>The departments on the left are the originating (FROM) departments and the ones at the top are the receiving (TO) ones.</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p:cNvPicPr>
            <a:picLocks noChangeAspect="1" noChangeArrowheads="1"/>
          </p:cNvPicPr>
          <p:nvPr/>
        </p:nvPicPr>
        <p:blipFill>
          <a:blip r:embed="rId3">
            <a:lum contrast="52000"/>
          </a:blip>
          <a:srcRect/>
          <a:stretch>
            <a:fillRect/>
          </a:stretch>
        </p:blipFill>
        <p:spPr bwMode="auto">
          <a:xfrm>
            <a:off x="1366838" y="0"/>
            <a:ext cx="6196012" cy="662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304800" y="228600"/>
            <a:ext cx="8229600" cy="563563"/>
          </a:xfrm>
        </p:spPr>
        <p:txBody>
          <a:bodyPr>
            <a:normAutofit fontScale="90000"/>
          </a:bodyPr>
          <a:lstStyle/>
          <a:p>
            <a:pPr eaLnBrk="1" hangingPunct="1"/>
            <a:r>
              <a:rPr lang="en-US" sz="3600" b="1" dirty="0" smtClean="0">
                <a:latin typeface="Comic Sans MS" pitchFamily="66" charset="0"/>
              </a:rPr>
              <a:t>C. Working Conditions</a:t>
            </a:r>
          </a:p>
        </p:txBody>
      </p:sp>
      <p:sp>
        <p:nvSpPr>
          <p:cNvPr id="86019" name="Rectangle 3"/>
          <p:cNvSpPr>
            <a:spLocks noGrp="1" noChangeArrowheads="1"/>
          </p:cNvSpPr>
          <p:nvPr>
            <p:ph type="body" idx="1"/>
          </p:nvPr>
        </p:nvSpPr>
        <p:spPr>
          <a:xfrm>
            <a:off x="457200" y="1066800"/>
            <a:ext cx="8229600" cy="5486400"/>
          </a:xfrm>
        </p:spPr>
        <p:txBody>
          <a:bodyPr>
            <a:normAutofit/>
          </a:bodyPr>
          <a:lstStyle/>
          <a:p>
            <a:pPr algn="just" eaLnBrk="1" hangingPunct="1">
              <a:lnSpc>
                <a:spcPct val="90000"/>
              </a:lnSpc>
              <a:buFontTx/>
              <a:buNone/>
            </a:pPr>
            <a:r>
              <a:rPr lang="en-US" sz="2000" dirty="0" smtClean="0">
                <a:latin typeface="+mj-lt"/>
              </a:rPr>
              <a:t>     Proper </a:t>
            </a:r>
            <a:r>
              <a:rPr lang="en-US" sz="2000" b="1" i="1" dirty="0" smtClean="0">
                <a:latin typeface="+mj-lt"/>
              </a:rPr>
              <a:t>working conditions</a:t>
            </a:r>
            <a:r>
              <a:rPr lang="en-US" sz="2000" dirty="0" smtClean="0">
                <a:latin typeface="+mj-lt"/>
              </a:rPr>
              <a:t> increase production effectiveness. They are influenced by many factors, over which the employee has very little or no control. </a:t>
            </a:r>
            <a:endParaRPr lang="en-US" sz="2000" b="1" i="1" dirty="0" smtClean="0">
              <a:latin typeface="+mj-lt"/>
            </a:endParaRPr>
          </a:p>
          <a:p>
            <a:pPr lvl="1" algn="just" eaLnBrk="1" hangingPunct="1">
              <a:lnSpc>
                <a:spcPct val="90000"/>
              </a:lnSpc>
              <a:buFont typeface="Wingdings" pitchFamily="2" charset="2"/>
              <a:buChar char="§"/>
            </a:pPr>
            <a:r>
              <a:rPr lang="en-US" sz="2000" b="1" i="1" dirty="0" smtClean="0">
                <a:latin typeface="+mj-lt"/>
              </a:rPr>
              <a:t>Lighting</a:t>
            </a:r>
            <a:r>
              <a:rPr lang="en-US" sz="2000" b="1" dirty="0" smtClean="0">
                <a:latin typeface="+mj-lt"/>
              </a:rPr>
              <a:t> </a:t>
            </a:r>
            <a:r>
              <a:rPr lang="en-US" sz="2000" dirty="0" smtClean="0">
                <a:latin typeface="+mj-lt"/>
              </a:rPr>
              <a:t>facilitates accuracy and ease of seeing.</a:t>
            </a:r>
            <a:endParaRPr lang="en-US" sz="2000" b="1" i="1" dirty="0" smtClean="0">
              <a:latin typeface="+mj-lt"/>
            </a:endParaRPr>
          </a:p>
          <a:p>
            <a:pPr lvl="1" algn="just" eaLnBrk="1" hangingPunct="1">
              <a:lnSpc>
                <a:spcPct val="90000"/>
              </a:lnSpc>
              <a:buFont typeface="Wingdings" pitchFamily="2" charset="2"/>
              <a:buChar char="§"/>
            </a:pPr>
            <a:r>
              <a:rPr lang="en-US" sz="2000" b="1" i="1" dirty="0" smtClean="0">
                <a:latin typeface="+mj-lt"/>
              </a:rPr>
              <a:t>Air Conditioning</a:t>
            </a:r>
            <a:r>
              <a:rPr lang="en-US" sz="2000" dirty="0" smtClean="0">
                <a:latin typeface="+mj-lt"/>
              </a:rPr>
              <a:t> is used for to control contamination by dust, bacteria and toxic gases and air temperature and humidity. </a:t>
            </a:r>
          </a:p>
          <a:p>
            <a:pPr lvl="1" algn="just">
              <a:buFont typeface="Wingdings" pitchFamily="2" charset="2"/>
              <a:buChar char="§"/>
            </a:pPr>
            <a:r>
              <a:rPr lang="en-US" sz="2000" b="1" i="1" dirty="0" smtClean="0">
                <a:latin typeface="+mj-lt"/>
              </a:rPr>
              <a:t>Noise The reduction of noise may be brought about by a variety of methods. Some of these methods are:</a:t>
            </a:r>
          </a:p>
          <a:p>
            <a:pPr lvl="2">
              <a:lnSpc>
                <a:spcPct val="120000"/>
              </a:lnSpc>
              <a:buNone/>
            </a:pPr>
            <a:r>
              <a:rPr lang="en-US" sz="2000" dirty="0" smtClean="0">
                <a:latin typeface="+mj-lt"/>
              </a:rPr>
              <a:t>-  Control of the noise at the source. </a:t>
            </a:r>
          </a:p>
          <a:p>
            <a:pPr lvl="2">
              <a:lnSpc>
                <a:spcPct val="120000"/>
              </a:lnSpc>
              <a:buNone/>
            </a:pPr>
            <a:r>
              <a:rPr lang="en-US" sz="2000" dirty="0" smtClean="0">
                <a:latin typeface="+mj-lt"/>
              </a:rPr>
              <a:t>-  Isolation of the noise.</a:t>
            </a:r>
          </a:p>
          <a:p>
            <a:pPr lvl="2">
              <a:lnSpc>
                <a:spcPct val="120000"/>
              </a:lnSpc>
              <a:buNone/>
            </a:pPr>
            <a:r>
              <a:rPr lang="en-US" sz="2000" dirty="0" smtClean="0">
                <a:latin typeface="+mj-lt"/>
              </a:rPr>
              <a:t>-  Use of baffles and sound absorbers.</a:t>
            </a:r>
          </a:p>
          <a:p>
            <a:pPr lvl="2">
              <a:lnSpc>
                <a:spcPct val="120000"/>
              </a:lnSpc>
              <a:buNone/>
            </a:pPr>
            <a:r>
              <a:rPr lang="en-US" sz="2000" dirty="0" smtClean="0">
                <a:latin typeface="+mj-lt"/>
              </a:rPr>
              <a:t>-  Acoustical treatment.</a:t>
            </a:r>
          </a:p>
          <a:p>
            <a:pPr lvl="2">
              <a:lnSpc>
                <a:spcPct val="120000"/>
              </a:lnSpc>
              <a:buNone/>
            </a:pPr>
            <a:r>
              <a:rPr lang="en-US" sz="2000" dirty="0" smtClean="0">
                <a:latin typeface="+mj-lt"/>
              </a:rPr>
              <a:t>-  Use of ear protection devices.</a:t>
            </a:r>
          </a:p>
          <a:p>
            <a:pPr lvl="1" algn="just" eaLnBrk="1" hangingPunct="1">
              <a:lnSpc>
                <a:spcPct val="90000"/>
              </a:lnSpc>
              <a:buFont typeface="Wingdings" pitchFamily="2" charset="2"/>
              <a:buChar char="§"/>
            </a:pPr>
            <a:endParaRPr lang="en-US" sz="2000" b="1" i="1" dirty="0" smtClean="0">
              <a:latin typeface="+mj-lt"/>
            </a:endParaRPr>
          </a:p>
        </p:txBody>
      </p:sp>
      <p:sp>
        <p:nvSpPr>
          <p:cNvPr id="86020" name="Slide Number Placeholder 5"/>
          <p:cNvSpPr>
            <a:spLocks noGrp="1"/>
          </p:cNvSpPr>
          <p:nvPr>
            <p:ph type="sldNum" sz="quarter" idx="12"/>
          </p:nvPr>
        </p:nvSpPr>
        <p:spPr>
          <a:noFill/>
        </p:spPr>
        <p:txBody>
          <a:bodyPr/>
          <a:lstStyle/>
          <a:p>
            <a:fld id="{7DF2B068-0ADD-4784-9FDF-5673E95B8567}" type="slidenum">
              <a:rPr lang="en-US" smtClean="0"/>
              <a:pPr/>
              <a:t>122</a:t>
            </a:fld>
            <a:endParaRPr lang="en-US" smtClean="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type="body" idx="1"/>
          </p:nvPr>
        </p:nvSpPr>
        <p:spPr>
          <a:xfrm>
            <a:off x="381000" y="381000"/>
            <a:ext cx="8305800" cy="6049963"/>
          </a:xfrm>
        </p:spPr>
        <p:txBody>
          <a:bodyPr vert="horz" lIns="91440" tIns="45720" rIns="91440" bIns="45720" rtlCol="0">
            <a:normAutofit fontScale="92500" lnSpcReduction="20000"/>
          </a:bodyPr>
          <a:lstStyle/>
          <a:p>
            <a:pPr lvl="1" algn="just">
              <a:lnSpc>
                <a:spcPct val="150000"/>
              </a:lnSpc>
              <a:buFont typeface="Wingdings" pitchFamily="2" charset="2"/>
              <a:buChar char="§"/>
            </a:pPr>
            <a:r>
              <a:rPr lang="en-US" sz="2000" b="1" dirty="0" smtClean="0">
                <a:latin typeface="+mj-lt"/>
              </a:rPr>
              <a:t>Noise:</a:t>
            </a:r>
            <a:r>
              <a:rPr lang="en-US" sz="2000" dirty="0" smtClean="0">
                <a:latin typeface="+mj-lt"/>
              </a:rPr>
              <a:t> A wide variety of sound exists in industry. Continuous exposure to high noise levels frequently result in temporary or even permanent loss of hearing. </a:t>
            </a:r>
          </a:p>
          <a:p>
            <a:pPr lvl="1" algn="just">
              <a:lnSpc>
                <a:spcPct val="150000"/>
              </a:lnSpc>
              <a:buFont typeface="Wingdings" pitchFamily="2" charset="2"/>
              <a:buChar char="§"/>
            </a:pPr>
            <a:r>
              <a:rPr lang="en-US" sz="2000" b="1" dirty="0" smtClean="0">
                <a:latin typeface="+mj-lt"/>
              </a:rPr>
              <a:t>Color: </a:t>
            </a:r>
            <a:r>
              <a:rPr lang="en-US" sz="2000" dirty="0" smtClean="0">
                <a:latin typeface="+mj-lt"/>
              </a:rPr>
              <a:t>The objective of utilizing scientifically selected colors is to bring about a clear three dimensional vision. </a:t>
            </a:r>
          </a:p>
          <a:p>
            <a:pPr>
              <a:lnSpc>
                <a:spcPct val="150000"/>
              </a:lnSpc>
            </a:pPr>
            <a:r>
              <a:rPr lang="en-US" sz="2000" dirty="0" smtClean="0">
                <a:latin typeface="+mj-lt"/>
              </a:rPr>
              <a:t>Different colors have different psychological effects.</a:t>
            </a:r>
          </a:p>
          <a:p>
            <a:pPr lvl="1">
              <a:lnSpc>
                <a:spcPct val="150000"/>
              </a:lnSpc>
            </a:pPr>
            <a:r>
              <a:rPr lang="en-US" sz="2000" dirty="0" smtClean="0">
                <a:latin typeface="+mj-lt"/>
              </a:rPr>
              <a:t>Red		- Hot and heavy, exciting, stimulating.</a:t>
            </a:r>
          </a:p>
          <a:p>
            <a:pPr lvl="1">
              <a:lnSpc>
                <a:spcPct val="150000"/>
              </a:lnSpc>
            </a:pPr>
            <a:r>
              <a:rPr lang="en-US" sz="2000" dirty="0" smtClean="0">
                <a:latin typeface="+mj-lt"/>
              </a:rPr>
              <a:t>Orange	- Hot, exciting and stimulating less than red.</a:t>
            </a:r>
          </a:p>
          <a:p>
            <a:pPr lvl="1">
              <a:lnSpc>
                <a:spcPct val="150000"/>
              </a:lnSpc>
            </a:pPr>
            <a:r>
              <a:rPr lang="en-US" sz="2000" dirty="0" smtClean="0">
                <a:latin typeface="+mj-lt"/>
              </a:rPr>
              <a:t>Yellow 	- Hot, exciting lovely.</a:t>
            </a:r>
          </a:p>
          <a:p>
            <a:pPr lvl="1">
              <a:lnSpc>
                <a:spcPct val="150000"/>
              </a:lnSpc>
            </a:pPr>
            <a:r>
              <a:rPr lang="en-US" sz="2000" dirty="0" smtClean="0">
                <a:latin typeface="+mj-lt"/>
              </a:rPr>
              <a:t>Green	- Fresh and light, pacific.</a:t>
            </a:r>
          </a:p>
          <a:p>
            <a:pPr lvl="1">
              <a:lnSpc>
                <a:spcPct val="150000"/>
              </a:lnSpc>
            </a:pPr>
            <a:r>
              <a:rPr lang="en-US" sz="2000" dirty="0" smtClean="0">
                <a:latin typeface="+mj-lt"/>
              </a:rPr>
              <a:t>Blue		- Light, pacific.</a:t>
            </a:r>
          </a:p>
          <a:p>
            <a:pPr lvl="1">
              <a:lnSpc>
                <a:spcPct val="150000"/>
              </a:lnSpc>
            </a:pPr>
            <a:r>
              <a:rPr lang="en-US" sz="2000" dirty="0" smtClean="0">
                <a:latin typeface="+mj-lt"/>
              </a:rPr>
              <a:t>Violet	- Light, loneliness.</a:t>
            </a:r>
          </a:p>
          <a:p>
            <a:pPr lvl="1">
              <a:lnSpc>
                <a:spcPct val="150000"/>
              </a:lnSpc>
            </a:pPr>
            <a:r>
              <a:rPr lang="en-US" sz="2000" dirty="0" smtClean="0">
                <a:latin typeface="+mj-lt"/>
              </a:rPr>
              <a:t>White	- Cold, brilliant (seems to increase volume).</a:t>
            </a:r>
          </a:p>
          <a:p>
            <a:pPr lvl="1">
              <a:lnSpc>
                <a:spcPct val="150000"/>
              </a:lnSpc>
            </a:pPr>
            <a:r>
              <a:rPr lang="en-US" sz="2000" dirty="0" smtClean="0">
                <a:latin typeface="+mj-lt"/>
              </a:rPr>
              <a:t>Black	- Hot (seems to decrease volume) depressing.</a:t>
            </a:r>
          </a:p>
          <a:p>
            <a:pPr>
              <a:lnSpc>
                <a:spcPct val="150000"/>
              </a:lnSpc>
            </a:pPr>
            <a:endParaRPr lang="en-US" sz="2000" dirty="0" smtClean="0">
              <a:latin typeface="+mj-lt"/>
            </a:endParaRPr>
          </a:p>
        </p:txBody>
      </p:sp>
      <p:sp>
        <p:nvSpPr>
          <p:cNvPr id="87044" name="Slide Number Placeholder 5"/>
          <p:cNvSpPr>
            <a:spLocks noGrp="1"/>
          </p:cNvSpPr>
          <p:nvPr>
            <p:ph type="sldNum" sz="quarter" idx="12"/>
          </p:nvPr>
        </p:nvSpPr>
        <p:spPr>
          <a:noFill/>
        </p:spPr>
        <p:txBody>
          <a:bodyPr/>
          <a:lstStyle/>
          <a:p>
            <a:fld id="{5DF3DAF1-ADF5-486B-81D7-A767FDB56CAA}" type="slidenum">
              <a:rPr lang="en-US" smtClean="0"/>
              <a:pPr/>
              <a:t>123</a:t>
            </a:fld>
            <a:endParaRPr lang="en-US" smtClean="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vert="horz" lIns="91440" tIns="45720" rIns="91440" bIns="45720" rtlCol="0" anchor="ctr">
            <a:normAutofit/>
          </a:bodyPr>
          <a:lstStyle/>
          <a:p>
            <a:pPr marL="857250" indent="-857250">
              <a:lnSpc>
                <a:spcPct val="150000"/>
              </a:lnSpc>
              <a:spcBef>
                <a:spcPct val="20000"/>
              </a:spcBef>
            </a:pPr>
            <a:r>
              <a:rPr lang="en-US" sz="2800" b="1" dirty="0" smtClean="0">
                <a:ea typeface="+mn-ea"/>
                <a:cs typeface="+mn-cs"/>
              </a:rPr>
              <a:t>Work space requirements</a:t>
            </a:r>
          </a:p>
        </p:txBody>
      </p:sp>
      <p:sp>
        <p:nvSpPr>
          <p:cNvPr id="77827" name="Rectangle 3"/>
          <p:cNvSpPr>
            <a:spLocks noGrp="1" noChangeArrowheads="1"/>
          </p:cNvSpPr>
          <p:nvPr>
            <p:ph type="body" idx="1"/>
          </p:nvPr>
        </p:nvSpPr>
        <p:spPr/>
        <p:txBody>
          <a:bodyPr vert="horz" lIns="91440" tIns="45720" rIns="91440" bIns="45720" rtlCol="0">
            <a:normAutofit/>
          </a:bodyPr>
          <a:lstStyle/>
          <a:p>
            <a:pPr>
              <a:lnSpc>
                <a:spcPct val="130000"/>
              </a:lnSpc>
            </a:pPr>
            <a:r>
              <a:rPr lang="en-US" sz="1900" b="1" dirty="0" smtClean="0">
                <a:latin typeface="+mj-lt"/>
              </a:rPr>
              <a:t>The layout man often finds himself involved in work space arrangement; at any rate, he must determine the floor space that will be required by an operator. </a:t>
            </a:r>
          </a:p>
          <a:p>
            <a:pPr>
              <a:lnSpc>
                <a:spcPct val="130000"/>
              </a:lnSpc>
            </a:pPr>
            <a:r>
              <a:rPr lang="en-US" sz="1900" b="1" dirty="0" smtClean="0">
                <a:latin typeface="+mj-lt"/>
              </a:rPr>
              <a:t>The study of floor space needed considers the following points: </a:t>
            </a:r>
          </a:p>
          <a:p>
            <a:pPr>
              <a:lnSpc>
                <a:spcPct val="130000"/>
              </a:lnSpc>
            </a:pPr>
            <a:r>
              <a:rPr lang="en-US" sz="1900" b="1" dirty="0" smtClean="0">
                <a:latin typeface="+mj-lt"/>
              </a:rPr>
              <a:t>While at work, the operator's arms and hands should move as easily as possible and he ought to reduce, to the minimum the movement of his shoulders, his body and his person from one position to another.</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4"/>
          <p:cNvPicPr>
            <a:picLocks noChangeAspect="1" noChangeArrowheads="1"/>
          </p:cNvPicPr>
          <p:nvPr/>
        </p:nvPicPr>
        <p:blipFill>
          <a:blip r:embed="rId3"/>
          <a:srcRect/>
          <a:stretch>
            <a:fillRect/>
          </a:stretch>
        </p:blipFill>
        <p:spPr bwMode="auto">
          <a:xfrm>
            <a:off x="1563688" y="762000"/>
            <a:ext cx="6016625"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4"/>
          <p:cNvPicPr>
            <a:picLocks noChangeAspect="1" noChangeArrowheads="1"/>
          </p:cNvPicPr>
          <p:nvPr/>
        </p:nvPicPr>
        <p:blipFill>
          <a:blip r:embed="rId3"/>
          <a:srcRect/>
          <a:stretch>
            <a:fillRect/>
          </a:stretch>
        </p:blipFill>
        <p:spPr bwMode="auto">
          <a:xfrm>
            <a:off x="1143000" y="65088"/>
            <a:ext cx="6781800" cy="6653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4"/>
          <p:cNvPicPr>
            <a:picLocks noChangeAspect="1" noChangeArrowheads="1"/>
          </p:cNvPicPr>
          <p:nvPr/>
        </p:nvPicPr>
        <p:blipFill>
          <a:blip r:embed="rId3"/>
          <a:srcRect/>
          <a:stretch>
            <a:fillRect/>
          </a:stretch>
        </p:blipFill>
        <p:spPr bwMode="auto">
          <a:xfrm>
            <a:off x="2438400" y="485775"/>
            <a:ext cx="4259263" cy="6372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4"/>
          <p:cNvPicPr>
            <a:picLocks noChangeAspect="1" noChangeArrowheads="1"/>
          </p:cNvPicPr>
          <p:nvPr/>
        </p:nvPicPr>
        <p:blipFill>
          <a:blip r:embed="rId3"/>
          <a:srcRect/>
          <a:stretch>
            <a:fillRect/>
          </a:stretch>
        </p:blipFill>
        <p:spPr bwMode="auto">
          <a:xfrm>
            <a:off x="1219200" y="838200"/>
            <a:ext cx="60960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4"/>
          <p:cNvPicPr>
            <a:picLocks noChangeAspect="1" noChangeArrowheads="1"/>
          </p:cNvPicPr>
          <p:nvPr/>
        </p:nvPicPr>
        <p:blipFill>
          <a:blip r:embed="rId3"/>
          <a:srcRect/>
          <a:stretch>
            <a:fillRect/>
          </a:stretch>
        </p:blipFill>
        <p:spPr bwMode="auto">
          <a:xfrm>
            <a:off x="2209800" y="914400"/>
            <a:ext cx="48768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458200" cy="6096000"/>
          </a:xfrm>
        </p:spPr>
        <p:txBody>
          <a:bodyPr>
            <a:normAutofit/>
          </a:bodyPr>
          <a:lstStyle/>
          <a:p>
            <a:pPr>
              <a:lnSpc>
                <a:spcPct val="150000"/>
              </a:lnSpc>
              <a:buNone/>
            </a:pPr>
            <a:r>
              <a:rPr lang="en-US" sz="2400" b="1" dirty="0" smtClean="0"/>
              <a:t>B. Preliminary </a:t>
            </a:r>
            <a:r>
              <a:rPr lang="en-US" sz="2400" b="1" dirty="0"/>
              <a:t>Screening of Ideas</a:t>
            </a:r>
          </a:p>
          <a:p>
            <a:pPr>
              <a:lnSpc>
                <a:spcPct val="150000"/>
              </a:lnSpc>
            </a:pPr>
            <a:r>
              <a:rPr lang="en-US" sz="2400" dirty="0"/>
              <a:t>By following the above approaches, it should be possible to develop a </a:t>
            </a:r>
            <a:r>
              <a:rPr lang="en-US" sz="2400" dirty="0" smtClean="0"/>
              <a:t>long list </a:t>
            </a:r>
            <a:r>
              <a:rPr lang="en-US" sz="2400" dirty="0"/>
              <a:t>of potential venture opportunities. </a:t>
            </a:r>
            <a:endParaRPr lang="en-US" sz="2400" dirty="0" smtClean="0"/>
          </a:p>
          <a:p>
            <a:pPr>
              <a:lnSpc>
                <a:spcPct val="150000"/>
              </a:lnSpc>
            </a:pPr>
            <a:r>
              <a:rPr lang="en-US" sz="2400" dirty="0" smtClean="0"/>
              <a:t>Obviously</a:t>
            </a:r>
            <a:r>
              <a:rPr lang="en-US" sz="2400" dirty="0"/>
              <a:t>, it would not be realistic </a:t>
            </a:r>
            <a:r>
              <a:rPr lang="en-US" sz="2400" dirty="0" smtClean="0"/>
              <a:t>to conduct </a:t>
            </a:r>
            <a:r>
              <a:rPr lang="en-US" sz="2400" dirty="0"/>
              <a:t>a detailed feasibility analysis for each idea. </a:t>
            </a:r>
            <a:endParaRPr lang="en-US" sz="2400" dirty="0" smtClean="0"/>
          </a:p>
          <a:p>
            <a:pPr>
              <a:lnSpc>
                <a:spcPct val="150000"/>
              </a:lnSpc>
            </a:pPr>
            <a:r>
              <a:rPr lang="en-US" sz="2400" dirty="0" smtClean="0"/>
              <a:t>What </a:t>
            </a:r>
            <a:r>
              <a:rPr lang="en-US" sz="2400" dirty="0"/>
              <a:t>is needed is </a:t>
            </a:r>
            <a:r>
              <a:rPr lang="en-US" sz="2400" dirty="0" smtClean="0"/>
              <a:t>a </a:t>
            </a:r>
            <a:r>
              <a:rPr lang="en-US" sz="2400" dirty="0"/>
              <a:t>preliminary screening to eliminate the many ideas that have little or no hope </a:t>
            </a:r>
            <a:r>
              <a:rPr lang="en-US" sz="2400" dirty="0" smtClean="0"/>
              <a:t>for success </a:t>
            </a:r>
            <a:r>
              <a:rPr lang="en-US" sz="2400" dirty="0"/>
              <a:t>and to provide, if possible, a rank-ordering of the remaining few</a:t>
            </a:r>
            <a:r>
              <a:rPr lang="en-US" sz="2400" dirty="0" smtClean="0"/>
              <a:t>.</a:t>
            </a:r>
          </a:p>
          <a:p>
            <a:pPr>
              <a:lnSpc>
                <a:spcPct val="150000"/>
              </a:lnSpc>
            </a:pPr>
            <a:r>
              <a:rPr lang="en-US" sz="2400" dirty="0" smtClean="0"/>
              <a:t> The screening </a:t>
            </a:r>
            <a:r>
              <a:rPr lang="en-US" sz="2400" dirty="0"/>
              <a:t>can be conducted as two-phase process</a:t>
            </a:r>
            <a:r>
              <a:rPr lang="en-US" sz="2400" dirty="0" smtClean="0"/>
              <a:t>.</a:t>
            </a:r>
          </a:p>
          <a:p>
            <a:pPr lvl="1">
              <a:lnSpc>
                <a:spcPct val="150000"/>
              </a:lnSpc>
            </a:pPr>
            <a:r>
              <a:rPr lang="en-US" sz="2000" dirty="0" smtClean="0"/>
              <a:t> </a:t>
            </a:r>
            <a:r>
              <a:rPr lang="en-US" sz="2000" dirty="0"/>
              <a:t>In the first phase </a:t>
            </a:r>
            <a:r>
              <a:rPr lang="en-US" sz="2000" dirty="0" smtClean="0"/>
              <a:t>venture ideas </a:t>
            </a:r>
            <a:r>
              <a:rPr lang="en-US" sz="2000" dirty="0"/>
              <a:t>are eliminated on a go/no-go basis.</a:t>
            </a:r>
          </a:p>
          <a:p>
            <a:pPr>
              <a:lnSpc>
                <a:spcPct val="150000"/>
              </a:lnSpc>
            </a:pPr>
            <a:endParaRPr lang="en-US" sz="2400" dirty="0"/>
          </a:p>
          <a:p>
            <a:pPr>
              <a:lnSpc>
                <a:spcPct val="150000"/>
              </a:lnSpc>
            </a:pPr>
            <a:endParaRPr lang="en-US" sz="2400"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4"/>
          <p:cNvPicPr>
            <a:picLocks noChangeAspect="1" noChangeArrowheads="1"/>
          </p:cNvPicPr>
          <p:nvPr/>
        </p:nvPicPr>
        <p:blipFill>
          <a:blip r:embed="rId3"/>
          <a:srcRect/>
          <a:stretch>
            <a:fillRect/>
          </a:stretch>
        </p:blipFill>
        <p:spPr bwMode="auto">
          <a:xfrm>
            <a:off x="2362200" y="762000"/>
            <a:ext cx="4357688" cy="581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5"/>
          <p:cNvPicPr>
            <a:picLocks noChangeAspect="1" noChangeArrowheads="1"/>
          </p:cNvPicPr>
          <p:nvPr/>
        </p:nvPicPr>
        <p:blipFill>
          <a:blip r:embed="rId3"/>
          <a:srcRect/>
          <a:stretch>
            <a:fillRect/>
          </a:stretch>
        </p:blipFill>
        <p:spPr bwMode="auto">
          <a:xfrm>
            <a:off x="1219200" y="1143000"/>
            <a:ext cx="5943600" cy="3927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type="body" idx="1"/>
          </p:nvPr>
        </p:nvSpPr>
        <p:spPr>
          <a:xfrm>
            <a:off x="457200" y="76200"/>
            <a:ext cx="8229600" cy="6629400"/>
          </a:xfrm>
        </p:spPr>
        <p:txBody>
          <a:bodyPr>
            <a:noAutofit/>
          </a:bodyPr>
          <a:lstStyle/>
          <a:p>
            <a:pPr>
              <a:lnSpc>
                <a:spcPct val="120000"/>
              </a:lnSpc>
              <a:buNone/>
            </a:pPr>
            <a:r>
              <a:rPr lang="en-US" sz="2200" b="1" dirty="0" smtClean="0">
                <a:latin typeface="+mj-lt"/>
              </a:rPr>
              <a:t>Safety : </a:t>
            </a:r>
          </a:p>
          <a:p>
            <a:pPr>
              <a:lnSpc>
                <a:spcPct val="120000"/>
              </a:lnSpc>
            </a:pPr>
            <a:r>
              <a:rPr lang="en-US" sz="2200" dirty="0" smtClean="0">
                <a:latin typeface="+mj-lt"/>
              </a:rPr>
              <a:t>A good plant layout should consider the safety of all personnel. </a:t>
            </a:r>
          </a:p>
          <a:p>
            <a:pPr>
              <a:lnSpc>
                <a:spcPct val="120000"/>
              </a:lnSpc>
            </a:pPr>
            <a:r>
              <a:rPr lang="en-US" sz="2200" dirty="0" smtClean="0">
                <a:latin typeface="+mj-lt"/>
              </a:rPr>
              <a:t>Some of the safety hazards to be watched for in plant layout are:</a:t>
            </a:r>
          </a:p>
          <a:p>
            <a:pPr lvl="1">
              <a:lnSpc>
                <a:spcPct val="120000"/>
              </a:lnSpc>
            </a:pPr>
            <a:r>
              <a:rPr lang="en-US" sz="2000" dirty="0" smtClean="0">
                <a:latin typeface="+mj-lt"/>
              </a:rPr>
              <a:t>inadequate passage,</a:t>
            </a:r>
          </a:p>
          <a:p>
            <a:pPr lvl="1">
              <a:lnSpc>
                <a:spcPct val="120000"/>
              </a:lnSpc>
            </a:pPr>
            <a:r>
              <a:rPr lang="en-US" sz="2000" dirty="0" smtClean="0">
                <a:latin typeface="+mj-lt"/>
              </a:rPr>
              <a:t>insufficient storage space allowance for safe handling procedures,</a:t>
            </a:r>
          </a:p>
          <a:p>
            <a:pPr lvl="1">
              <a:lnSpc>
                <a:spcPct val="120000"/>
              </a:lnSpc>
            </a:pPr>
            <a:r>
              <a:rPr lang="en-US" sz="2000" dirty="0" smtClean="0">
                <a:latin typeface="+mj-lt"/>
              </a:rPr>
              <a:t>insufficient handling equipment capacity,</a:t>
            </a:r>
          </a:p>
          <a:p>
            <a:pPr lvl="1">
              <a:lnSpc>
                <a:spcPct val="120000"/>
              </a:lnSpc>
            </a:pPr>
            <a:r>
              <a:rPr lang="en-US" sz="2000" dirty="0" smtClean="0">
                <a:latin typeface="+mj-lt"/>
              </a:rPr>
              <a:t>floor load capacity,</a:t>
            </a:r>
          </a:p>
          <a:p>
            <a:pPr lvl="1">
              <a:lnSpc>
                <a:spcPct val="120000"/>
              </a:lnSpc>
            </a:pPr>
            <a:r>
              <a:rPr lang="en-US" sz="2000" dirty="0" smtClean="0">
                <a:latin typeface="+mj-lt"/>
              </a:rPr>
              <a:t>floor obstructions,</a:t>
            </a:r>
          </a:p>
          <a:p>
            <a:pPr lvl="1">
              <a:lnSpc>
                <a:spcPct val="120000"/>
              </a:lnSpc>
            </a:pPr>
            <a:r>
              <a:rPr lang="en-US" sz="2000" dirty="0" smtClean="0">
                <a:latin typeface="+mj-lt"/>
              </a:rPr>
              <a:t>slippery finish floors,</a:t>
            </a:r>
          </a:p>
          <a:p>
            <a:pPr lvl="1">
              <a:lnSpc>
                <a:spcPct val="120000"/>
              </a:lnSpc>
            </a:pPr>
            <a:r>
              <a:rPr lang="en-US" sz="2000" dirty="0" smtClean="0">
                <a:latin typeface="+mj-lt"/>
              </a:rPr>
              <a:t>inadequate exits,</a:t>
            </a:r>
          </a:p>
          <a:p>
            <a:pPr lvl="1">
              <a:lnSpc>
                <a:spcPct val="120000"/>
              </a:lnSpc>
            </a:pPr>
            <a:r>
              <a:rPr lang="en-US" sz="2000" dirty="0" smtClean="0">
                <a:latin typeface="+mj-lt"/>
              </a:rPr>
              <a:t>inadequate stairs, ramps and ladders,</a:t>
            </a:r>
          </a:p>
          <a:p>
            <a:pPr lvl="1">
              <a:lnSpc>
                <a:spcPct val="120000"/>
              </a:lnSpc>
            </a:pPr>
            <a:r>
              <a:rPr lang="en-US" sz="2000" dirty="0" smtClean="0">
                <a:latin typeface="+mj-lt"/>
              </a:rPr>
              <a:t>inaccessible fire extinguisher and first aid boxes </a:t>
            </a:r>
          </a:p>
          <a:p>
            <a:pPr lvl="1">
              <a:lnSpc>
                <a:spcPct val="120000"/>
              </a:lnSpc>
            </a:pPr>
            <a:r>
              <a:rPr lang="en-US" sz="2000" dirty="0" smtClean="0">
                <a:latin typeface="+mj-lt"/>
              </a:rPr>
              <a:t>unguarded moving parts of equipment ,</a:t>
            </a:r>
          </a:p>
          <a:p>
            <a:pPr lvl="1">
              <a:lnSpc>
                <a:spcPct val="120000"/>
              </a:lnSpc>
            </a:pPr>
            <a:r>
              <a:rPr lang="en-US" sz="2000" dirty="0" smtClean="0">
                <a:latin typeface="+mj-lt"/>
              </a:rPr>
              <a:t>workers located under the above hazards and</a:t>
            </a:r>
          </a:p>
          <a:p>
            <a:pPr lvl="1">
              <a:lnSpc>
                <a:spcPct val="120000"/>
              </a:lnSpc>
            </a:pPr>
            <a:r>
              <a:rPr lang="en-US" sz="2000" dirty="0" smtClean="0">
                <a:latin typeface="+mj-lt"/>
              </a:rPr>
              <a:t>improper ventilation for removal of dangerous or toxic gases.</a:t>
            </a:r>
          </a:p>
          <a:p>
            <a:pPr lvl="1">
              <a:lnSpc>
                <a:spcPct val="120000"/>
              </a:lnSpc>
            </a:pPr>
            <a:endParaRPr lang="en-US" sz="2000" dirty="0" smtClean="0">
              <a:latin typeface="+mj-lt"/>
            </a:endParaRPr>
          </a:p>
          <a:p>
            <a:pPr>
              <a:lnSpc>
                <a:spcPct val="120000"/>
              </a:lnSpc>
            </a:pPr>
            <a:endParaRPr lang="en-US" sz="2000" dirty="0" smtClean="0">
              <a:latin typeface="+mj-lt"/>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vert="horz" lIns="91440" tIns="45720" rIns="91440" bIns="45720" rtlCol="0" anchor="ctr">
            <a:normAutofit/>
          </a:bodyPr>
          <a:lstStyle/>
          <a:p>
            <a:r>
              <a:rPr lang="en-US" sz="3000" b="1" dirty="0" smtClean="0"/>
              <a:t>3. Selection </a:t>
            </a:r>
          </a:p>
        </p:txBody>
      </p:sp>
      <p:sp>
        <p:nvSpPr>
          <p:cNvPr id="93187" name="Rectangle 3"/>
          <p:cNvSpPr>
            <a:spLocks noGrp="1" noChangeArrowheads="1"/>
          </p:cNvSpPr>
          <p:nvPr>
            <p:ph type="body" idx="1"/>
          </p:nvPr>
        </p:nvSpPr>
        <p:spPr/>
        <p:txBody>
          <a:bodyPr/>
          <a:lstStyle/>
          <a:p>
            <a:pPr eaLnBrk="1" hangingPunct="1">
              <a:lnSpc>
                <a:spcPct val="120000"/>
              </a:lnSpc>
            </a:pPr>
            <a:r>
              <a:rPr lang="en-US" sz="2400" dirty="0" smtClean="0">
                <a:latin typeface="+mj-lt"/>
              </a:rPr>
              <a:t>Every layout plan has intangible costs which to all intents and purposes cannot be measured in terms of dollars and cents. </a:t>
            </a:r>
          </a:p>
          <a:p>
            <a:pPr eaLnBrk="1" hangingPunct="1">
              <a:lnSpc>
                <a:spcPct val="120000"/>
              </a:lnSpc>
            </a:pPr>
            <a:r>
              <a:rPr lang="en-US" sz="2400" dirty="0" smtClean="0">
                <a:latin typeface="+mj-lt"/>
              </a:rPr>
              <a:t>Moreover, a comparative cost analysis of alternative layouts is sometimes a standoff, no one plan has a clear-cut financial advantage over the other.</a:t>
            </a:r>
          </a:p>
          <a:p>
            <a:pPr eaLnBrk="1" hangingPunct="1">
              <a:lnSpc>
                <a:spcPct val="120000"/>
              </a:lnSpc>
            </a:pPr>
            <a:r>
              <a:rPr lang="en-US" sz="2400" dirty="0" smtClean="0">
                <a:latin typeface="+mj-lt"/>
              </a:rPr>
              <a:t> As a result, perhaps the most effective general method of evaluating layout alternatives is that termed factor analysis </a:t>
            </a:r>
          </a:p>
          <a:p>
            <a:pPr>
              <a:lnSpc>
                <a:spcPct val="120000"/>
              </a:lnSpc>
            </a:pPr>
            <a:r>
              <a:rPr lang="en-US" sz="2400" dirty="0" smtClean="0">
                <a:latin typeface="Arial Rounded MT Bold" pitchFamily="34" charset="0"/>
              </a:rPr>
              <a:t>Follows a list of the most commonly involved factors or considerations; not in order of importance</a:t>
            </a:r>
            <a:endParaRPr lang="en-US" sz="2400" dirty="0" smtClean="0">
              <a:latin typeface="+mj-lt"/>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type="body" idx="1"/>
          </p:nvPr>
        </p:nvSpPr>
        <p:spPr>
          <a:xfrm>
            <a:off x="457200" y="838200"/>
            <a:ext cx="8229600" cy="5287963"/>
          </a:xfrm>
        </p:spPr>
        <p:txBody>
          <a:bodyPr/>
          <a:lstStyle/>
          <a:p>
            <a:pPr eaLnBrk="1" hangingPunct="1">
              <a:lnSpc>
                <a:spcPct val="120000"/>
              </a:lnSpc>
            </a:pPr>
            <a:r>
              <a:rPr lang="en-US" sz="2400" dirty="0" smtClean="0">
                <a:latin typeface="+mj-lt"/>
              </a:rPr>
              <a:t>ease of future expansion,</a:t>
            </a:r>
          </a:p>
          <a:p>
            <a:pPr eaLnBrk="1" hangingPunct="1">
              <a:lnSpc>
                <a:spcPct val="120000"/>
              </a:lnSpc>
            </a:pPr>
            <a:r>
              <a:rPr lang="en-US" sz="2400" dirty="0" smtClean="0">
                <a:latin typeface="+mj-lt"/>
              </a:rPr>
              <a:t> adaptability and versatility,</a:t>
            </a:r>
          </a:p>
          <a:p>
            <a:pPr eaLnBrk="1" hangingPunct="1">
              <a:lnSpc>
                <a:spcPct val="120000"/>
              </a:lnSpc>
            </a:pPr>
            <a:r>
              <a:rPr lang="en-US" sz="2400" dirty="0" smtClean="0">
                <a:latin typeface="+mj-lt"/>
              </a:rPr>
              <a:t>flexibility of layout,</a:t>
            </a:r>
          </a:p>
          <a:p>
            <a:pPr eaLnBrk="1" hangingPunct="1">
              <a:lnSpc>
                <a:spcPct val="120000"/>
              </a:lnSpc>
            </a:pPr>
            <a:r>
              <a:rPr lang="en-US" sz="2400" dirty="0" smtClean="0">
                <a:latin typeface="+mj-lt"/>
              </a:rPr>
              <a:t>flow of materials effectiveness,</a:t>
            </a:r>
          </a:p>
          <a:p>
            <a:pPr eaLnBrk="1" hangingPunct="1">
              <a:lnSpc>
                <a:spcPct val="120000"/>
              </a:lnSpc>
            </a:pPr>
            <a:r>
              <a:rPr lang="en-US" sz="2400" dirty="0" smtClean="0">
                <a:latin typeface="+mj-lt"/>
              </a:rPr>
              <a:t>materials handling effectiveness,</a:t>
            </a:r>
          </a:p>
          <a:p>
            <a:pPr eaLnBrk="1" hangingPunct="1">
              <a:lnSpc>
                <a:spcPct val="120000"/>
              </a:lnSpc>
            </a:pPr>
            <a:r>
              <a:rPr lang="en-US" sz="2400" dirty="0" smtClean="0">
                <a:latin typeface="+mj-lt"/>
              </a:rPr>
              <a:t>storage effectiveness,</a:t>
            </a:r>
          </a:p>
          <a:p>
            <a:pPr eaLnBrk="1" hangingPunct="1">
              <a:lnSpc>
                <a:spcPct val="120000"/>
              </a:lnSpc>
            </a:pPr>
            <a:r>
              <a:rPr lang="en-US" sz="2400" dirty="0" smtClean="0">
                <a:latin typeface="+mj-lt"/>
              </a:rPr>
              <a:t>space utilization,</a:t>
            </a:r>
          </a:p>
          <a:p>
            <a:pPr eaLnBrk="1" hangingPunct="1">
              <a:lnSpc>
                <a:spcPct val="120000"/>
              </a:lnSpc>
            </a:pPr>
            <a:r>
              <a:rPr lang="en-US" sz="2400" dirty="0" smtClean="0">
                <a:latin typeface="+mj-lt"/>
              </a:rPr>
              <a:t>effectiveness of supporting service integration,</a:t>
            </a:r>
          </a:p>
          <a:p>
            <a:pPr eaLnBrk="1" hangingPunct="1">
              <a:lnSpc>
                <a:spcPct val="120000"/>
              </a:lnSpc>
            </a:pPr>
            <a:r>
              <a:rPr lang="en-US" sz="2400" dirty="0" smtClean="0">
                <a:latin typeface="+mj-lt"/>
              </a:rPr>
              <a:t>safety and housekeeping,</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type="body" idx="1"/>
          </p:nvPr>
        </p:nvSpPr>
        <p:spPr>
          <a:xfrm>
            <a:off x="457200" y="838200"/>
            <a:ext cx="8229600" cy="5287963"/>
          </a:xfrm>
        </p:spPr>
        <p:txBody>
          <a:bodyPr/>
          <a:lstStyle/>
          <a:p>
            <a:pPr eaLnBrk="1" hangingPunct="1">
              <a:lnSpc>
                <a:spcPct val="120000"/>
              </a:lnSpc>
            </a:pPr>
            <a:r>
              <a:rPr lang="en-US" sz="2000" dirty="0" smtClean="0">
                <a:latin typeface="+mj-lt"/>
              </a:rPr>
              <a:t>working conditions and employee satisfaction,</a:t>
            </a:r>
          </a:p>
          <a:p>
            <a:pPr eaLnBrk="1" hangingPunct="1">
              <a:lnSpc>
                <a:spcPct val="120000"/>
              </a:lnSpc>
            </a:pPr>
            <a:r>
              <a:rPr lang="en-US" sz="2000" dirty="0" smtClean="0">
                <a:latin typeface="+mj-lt"/>
              </a:rPr>
              <a:t>ease of supervision and control,</a:t>
            </a:r>
          </a:p>
          <a:p>
            <a:pPr eaLnBrk="1" hangingPunct="1">
              <a:lnSpc>
                <a:spcPct val="120000"/>
              </a:lnSpc>
            </a:pPr>
            <a:r>
              <a:rPr lang="en-US" sz="2000" dirty="0" smtClean="0">
                <a:latin typeface="+mj-lt"/>
              </a:rPr>
              <a:t>appearance, promotions value, public or community relations, </a:t>
            </a:r>
          </a:p>
          <a:p>
            <a:pPr eaLnBrk="1" hangingPunct="1">
              <a:lnSpc>
                <a:spcPct val="120000"/>
              </a:lnSpc>
            </a:pPr>
            <a:r>
              <a:rPr lang="en-US" sz="2000" dirty="0" smtClean="0">
                <a:latin typeface="+mj-lt"/>
              </a:rPr>
              <a:t>quality of products,</a:t>
            </a:r>
          </a:p>
          <a:p>
            <a:pPr eaLnBrk="1" hangingPunct="1">
              <a:lnSpc>
                <a:spcPct val="120000"/>
              </a:lnSpc>
            </a:pPr>
            <a:r>
              <a:rPr lang="en-US" sz="2000" dirty="0" smtClean="0">
                <a:latin typeface="+mj-lt"/>
              </a:rPr>
              <a:t>maintenance problems,</a:t>
            </a:r>
          </a:p>
          <a:p>
            <a:pPr eaLnBrk="1" hangingPunct="1">
              <a:lnSpc>
                <a:spcPct val="120000"/>
              </a:lnSpc>
            </a:pPr>
            <a:r>
              <a:rPr lang="en-US" sz="2000" dirty="0" smtClean="0">
                <a:latin typeface="+mj-lt"/>
              </a:rPr>
              <a:t>fit with company organization structure,</a:t>
            </a:r>
          </a:p>
          <a:p>
            <a:pPr eaLnBrk="1" hangingPunct="1">
              <a:lnSpc>
                <a:spcPct val="120000"/>
              </a:lnSpc>
            </a:pPr>
            <a:r>
              <a:rPr lang="en-US" sz="2000" dirty="0" smtClean="0">
                <a:latin typeface="+mj-lt"/>
              </a:rPr>
              <a:t>equipment utilization,</a:t>
            </a:r>
          </a:p>
          <a:p>
            <a:pPr eaLnBrk="1" hangingPunct="1">
              <a:lnSpc>
                <a:spcPct val="120000"/>
              </a:lnSpc>
            </a:pPr>
            <a:r>
              <a:rPr lang="en-US" sz="2000" dirty="0" smtClean="0">
                <a:latin typeface="+mj-lt"/>
              </a:rPr>
              <a:t>utilization of natural conditions or surroundings ,</a:t>
            </a:r>
          </a:p>
          <a:p>
            <a:pPr eaLnBrk="1" hangingPunct="1">
              <a:lnSpc>
                <a:spcPct val="120000"/>
              </a:lnSpc>
            </a:pPr>
            <a:r>
              <a:rPr lang="en-US" sz="2000" dirty="0" smtClean="0">
                <a:latin typeface="+mj-lt"/>
              </a:rPr>
              <a:t>ability to meet capacity or requirements,</a:t>
            </a:r>
          </a:p>
          <a:p>
            <a:pPr eaLnBrk="1" hangingPunct="1">
              <a:lnSpc>
                <a:spcPct val="120000"/>
              </a:lnSpc>
            </a:pPr>
            <a:r>
              <a:rPr lang="en-US" sz="2000" dirty="0" smtClean="0">
                <a:latin typeface="+mj-lt"/>
              </a:rPr>
              <a:t>investment or capital required and</a:t>
            </a:r>
          </a:p>
          <a:p>
            <a:pPr eaLnBrk="1" hangingPunct="1">
              <a:lnSpc>
                <a:spcPct val="120000"/>
              </a:lnSpc>
            </a:pPr>
            <a:r>
              <a:rPr lang="en-US" sz="2000" dirty="0" smtClean="0">
                <a:latin typeface="+mj-lt"/>
              </a:rPr>
              <a:t>savings, payout, returns, profitability.</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smtClean="0"/>
              <a:t>Site layout:</a:t>
            </a:r>
            <a:br>
              <a:rPr lang="en-US" sz="3000" b="1" dirty="0" smtClean="0"/>
            </a:br>
            <a:endParaRPr lang="en-US" sz="3000" dirty="0"/>
          </a:p>
        </p:txBody>
      </p:sp>
      <p:sp>
        <p:nvSpPr>
          <p:cNvPr id="3" name="Content Placeholder 2"/>
          <p:cNvSpPr>
            <a:spLocks noGrp="1"/>
          </p:cNvSpPr>
          <p:nvPr>
            <p:ph idx="1"/>
          </p:nvPr>
        </p:nvSpPr>
        <p:spPr>
          <a:xfrm>
            <a:off x="457200" y="1219200"/>
            <a:ext cx="8229600" cy="5257800"/>
          </a:xfrm>
        </p:spPr>
        <p:txBody>
          <a:bodyPr>
            <a:normAutofit/>
          </a:bodyPr>
          <a:lstStyle/>
          <a:p>
            <a:pPr>
              <a:lnSpc>
                <a:spcPct val="150000"/>
              </a:lnSpc>
            </a:pPr>
            <a:r>
              <a:rPr lang="en-US" sz="2100" dirty="0" smtClean="0"/>
              <a:t>A good site layout </a:t>
            </a:r>
            <a:r>
              <a:rPr lang="en-US" sz="2400" dirty="0" smtClean="0"/>
              <a:t>provides</a:t>
            </a:r>
            <a:r>
              <a:rPr lang="en-US" sz="2100" dirty="0" smtClean="0"/>
              <a:t> safe and economical flow of materials and personnel.</a:t>
            </a:r>
          </a:p>
          <a:p>
            <a:pPr>
              <a:lnSpc>
                <a:spcPct val="150000"/>
              </a:lnSpc>
            </a:pPr>
            <a:r>
              <a:rPr lang="en-US" sz="2100" dirty="0" smtClean="0"/>
              <a:t> A </a:t>
            </a:r>
            <a:r>
              <a:rPr lang="en-US" sz="2100" b="1" dirty="0" smtClean="0"/>
              <a:t>material sheet for the site is therefore prepared which then allows </a:t>
            </a:r>
            <a:r>
              <a:rPr lang="en-US" sz="2100" dirty="0" smtClean="0"/>
              <a:t>the various processes to be positioned relative to one another. </a:t>
            </a:r>
          </a:p>
          <a:p>
            <a:pPr>
              <a:lnSpc>
                <a:spcPct val="150000"/>
              </a:lnSpc>
            </a:pPr>
            <a:r>
              <a:rPr lang="en-US" sz="2100" dirty="0" smtClean="0"/>
              <a:t>The services (e.g. boiler house, effluent plant etc.) are then added in the most convenient positions.</a:t>
            </a:r>
          </a:p>
          <a:p>
            <a:pPr>
              <a:lnSpc>
                <a:spcPct val="150000"/>
              </a:lnSpc>
            </a:pPr>
            <a:r>
              <a:rPr lang="en-US" sz="2100" dirty="0" smtClean="0"/>
              <a:t>The central buildings (administration, canteen, laboratories etc.) are placed in such a manner that the distances traveled by personnel to use them are minimized. </a:t>
            </a:r>
          </a:p>
          <a:p>
            <a:pPr>
              <a:lnSpc>
                <a:spcPct val="150000"/>
              </a:lnSpc>
            </a:pPr>
            <a:r>
              <a:rPr lang="en-US" sz="2100" dirty="0" smtClean="0"/>
              <a:t>Finally the road and rail systems are marked in.</a:t>
            </a:r>
          </a:p>
          <a:p>
            <a:pPr>
              <a:lnSpc>
                <a:spcPct val="150000"/>
              </a:lnSpc>
            </a:pPr>
            <a:endParaRPr lang="en-US" sz="2100"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6019800"/>
          </a:xfrm>
        </p:spPr>
        <p:txBody>
          <a:bodyPr>
            <a:normAutofit fontScale="62500" lnSpcReduction="20000"/>
          </a:bodyPr>
          <a:lstStyle/>
          <a:p>
            <a:pPr>
              <a:lnSpc>
                <a:spcPct val="170000"/>
              </a:lnSpc>
              <a:buNone/>
            </a:pPr>
            <a:r>
              <a:rPr lang="en-US" dirty="0" smtClean="0"/>
              <a:t>Broad guidelines for preparation of the site layout are given below:</a:t>
            </a:r>
          </a:p>
          <a:p>
            <a:pPr>
              <a:lnSpc>
                <a:spcPct val="170000"/>
              </a:lnSpc>
            </a:pPr>
            <a:r>
              <a:rPr lang="en-US" dirty="0" smtClean="0"/>
              <a:t>Minimize the distance that materials have to travel to or from stores or during processing</a:t>
            </a:r>
          </a:p>
          <a:p>
            <a:pPr>
              <a:lnSpc>
                <a:spcPct val="170000"/>
              </a:lnSpc>
            </a:pPr>
            <a:r>
              <a:rPr lang="en-US" dirty="0" smtClean="0"/>
              <a:t>Separate the raw material unloading and finished product loading Facilities </a:t>
            </a:r>
          </a:p>
          <a:p>
            <a:pPr>
              <a:lnSpc>
                <a:spcPct val="170000"/>
              </a:lnSpc>
            </a:pPr>
            <a:r>
              <a:rPr lang="en-US" dirty="0" smtClean="0"/>
              <a:t>Isolate the hazardous operations</a:t>
            </a:r>
          </a:p>
          <a:p>
            <a:pPr>
              <a:lnSpc>
                <a:spcPct val="170000"/>
              </a:lnSpc>
            </a:pPr>
            <a:r>
              <a:rPr lang="en-US" dirty="0" smtClean="0"/>
              <a:t>Locate storage areas close to unloading and loading facilities locate boiler room, power station, cooling towers, water pumping station etc. on periphery but adjacent to the area of largest use</a:t>
            </a:r>
          </a:p>
          <a:p>
            <a:pPr>
              <a:lnSpc>
                <a:spcPct val="170000"/>
              </a:lnSpc>
            </a:pPr>
            <a:r>
              <a:rPr lang="en-US" dirty="0" smtClean="0"/>
              <a:t>The usual clearances between pipes including flanges and lagging and between pipes and other objects should be 25 mm but this should be increased if hot pipes run near plastic pipes, cables etc.</a:t>
            </a:r>
          </a:p>
          <a:p>
            <a:pPr>
              <a:lnSpc>
                <a:spcPct val="170000"/>
              </a:lnSpc>
            </a:pPr>
            <a:endParaRPr lang="en-US" dirty="0" smtClean="0"/>
          </a:p>
          <a:p>
            <a:pPr>
              <a:lnSpc>
                <a:spcPct val="170000"/>
              </a:lnSpc>
            </a:pPr>
            <a:endParaRPr lang="en-US" dirty="0" smtClean="0"/>
          </a:p>
          <a:p>
            <a:pPr>
              <a:lnSpc>
                <a:spcPct val="170000"/>
              </a:lnSpc>
            </a:pPr>
            <a:endParaRPr lang="en-US"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867400"/>
          </a:xfrm>
        </p:spPr>
        <p:txBody>
          <a:bodyPr>
            <a:normAutofit lnSpcReduction="10000"/>
          </a:bodyPr>
          <a:lstStyle/>
          <a:p>
            <a:pPr>
              <a:lnSpc>
                <a:spcPct val="150000"/>
              </a:lnSpc>
            </a:pPr>
            <a:r>
              <a:rPr lang="en-US" sz="2200" dirty="0" smtClean="0"/>
              <a:t>Steam and water mains, electricity and telephone cables etc. should, in general, run parallel to the road system and should avoid going through plant area</a:t>
            </a:r>
          </a:p>
          <a:p>
            <a:pPr>
              <a:lnSpc>
                <a:spcPct val="150000"/>
              </a:lnSpc>
            </a:pPr>
            <a:r>
              <a:rPr lang="en-US" sz="2200" dirty="0" smtClean="0"/>
              <a:t>Locate office building close to the main entrance</a:t>
            </a:r>
          </a:p>
          <a:p>
            <a:pPr>
              <a:lnSpc>
                <a:spcPct val="150000"/>
              </a:lnSpc>
            </a:pPr>
            <a:r>
              <a:rPr lang="en-US" sz="2200" dirty="0" smtClean="0"/>
              <a:t>Provide adequate parking facilities for vehicles waiting to load / unload, cars, scooters etc.</a:t>
            </a:r>
          </a:p>
          <a:p>
            <a:pPr>
              <a:lnSpc>
                <a:spcPct val="150000"/>
              </a:lnSpc>
            </a:pPr>
            <a:r>
              <a:rPr lang="en-US" sz="2200" dirty="0" smtClean="0"/>
              <a:t>Plan roads in such a manner that the vehicles do not pass through process areas. Ideally, outside of a plant should be accessible on all four sides by road</a:t>
            </a:r>
          </a:p>
          <a:p>
            <a:pPr>
              <a:lnSpc>
                <a:spcPct val="150000"/>
              </a:lnSpc>
            </a:pPr>
            <a:r>
              <a:rPr lang="en-US" sz="2200" dirty="0" smtClean="0"/>
              <a:t>Workshop and general stores should be located within easy access of the processing units.</a:t>
            </a:r>
          </a:p>
          <a:p>
            <a:pPr>
              <a:lnSpc>
                <a:spcPct val="150000"/>
              </a:lnSpc>
            </a:pPr>
            <a:endParaRPr lang="en-US" sz="2200" dirty="0" smtClean="0"/>
          </a:p>
          <a:p>
            <a:pPr>
              <a:lnSpc>
                <a:spcPct val="150000"/>
              </a:lnSpc>
            </a:pPr>
            <a:endParaRPr lang="en-US" sz="2200"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vert="horz" lIns="91440" tIns="45720" rIns="91440" bIns="45720" rtlCol="0" anchor="ctr">
            <a:normAutofit fontScale="90000"/>
          </a:bodyPr>
          <a:lstStyle/>
          <a:p>
            <a:r>
              <a:rPr lang="en-US" sz="3000" b="1" dirty="0" smtClean="0"/>
              <a:t>Building Layout</a:t>
            </a:r>
            <a:br>
              <a:rPr lang="en-US" sz="3000" b="1" dirty="0" smtClean="0"/>
            </a:br>
            <a:endParaRPr lang="en-US" sz="3000" b="1" dirty="0" smtClean="0"/>
          </a:p>
        </p:txBody>
      </p:sp>
      <p:sp>
        <p:nvSpPr>
          <p:cNvPr id="3" name="Content Placeholder 2"/>
          <p:cNvSpPr>
            <a:spLocks noGrp="1"/>
          </p:cNvSpPr>
          <p:nvPr>
            <p:ph idx="1"/>
          </p:nvPr>
        </p:nvSpPr>
        <p:spPr>
          <a:xfrm>
            <a:off x="457200" y="685800"/>
            <a:ext cx="8229600" cy="6172200"/>
          </a:xfrm>
        </p:spPr>
        <p:txBody>
          <a:bodyPr vert="horz" lIns="91440" tIns="45720" rIns="91440" bIns="45720" rtlCol="0">
            <a:normAutofit fontScale="92500" lnSpcReduction="10000"/>
          </a:bodyPr>
          <a:lstStyle/>
          <a:p>
            <a:pPr>
              <a:lnSpc>
                <a:spcPct val="150000"/>
              </a:lnSpc>
              <a:buFont typeface="Arial" pitchFamily="34" charset="0"/>
              <a:buNone/>
            </a:pPr>
            <a:r>
              <a:rPr lang="en-US" sz="2000" dirty="0" smtClean="0"/>
              <a:t>The design shall provide:</a:t>
            </a:r>
          </a:p>
          <a:p>
            <a:pPr>
              <a:lnSpc>
                <a:spcPct val="150000"/>
              </a:lnSpc>
              <a:buFont typeface="Arial" pitchFamily="34" charset="0"/>
              <a:buNone/>
            </a:pPr>
            <a:r>
              <a:rPr lang="en-US" sz="2000" dirty="0" smtClean="0"/>
              <a:t>a. Adequate ventilation;</a:t>
            </a:r>
          </a:p>
          <a:p>
            <a:pPr>
              <a:lnSpc>
                <a:spcPct val="150000"/>
              </a:lnSpc>
              <a:buFont typeface="Arial" pitchFamily="34" charset="0"/>
              <a:buNone/>
            </a:pPr>
            <a:r>
              <a:rPr lang="en-US" sz="2000" dirty="0" smtClean="0"/>
              <a:t>b. Adequate lighting;</a:t>
            </a:r>
          </a:p>
          <a:p>
            <a:pPr>
              <a:lnSpc>
                <a:spcPct val="150000"/>
              </a:lnSpc>
              <a:buFont typeface="Arial" pitchFamily="34" charset="0"/>
              <a:buNone/>
            </a:pPr>
            <a:r>
              <a:rPr lang="en-US" sz="2000" dirty="0" smtClean="0"/>
              <a:t>c. Adequate heating;</a:t>
            </a:r>
          </a:p>
          <a:p>
            <a:pPr>
              <a:lnSpc>
                <a:spcPct val="150000"/>
              </a:lnSpc>
              <a:buFont typeface="Arial" pitchFamily="34" charset="0"/>
              <a:buNone/>
            </a:pPr>
            <a:r>
              <a:rPr lang="en-US" sz="2000" dirty="0" smtClean="0"/>
              <a:t>d. Adequate drainage;</a:t>
            </a:r>
          </a:p>
          <a:p>
            <a:pPr>
              <a:lnSpc>
                <a:spcPct val="150000"/>
              </a:lnSpc>
              <a:buFont typeface="Arial" pitchFamily="34" charset="0"/>
              <a:buNone/>
            </a:pPr>
            <a:r>
              <a:rPr lang="en-US" sz="2000" dirty="0" smtClean="0"/>
              <a:t>e. Dehumidification equipment, if necessary;</a:t>
            </a:r>
          </a:p>
          <a:p>
            <a:pPr>
              <a:lnSpc>
                <a:spcPct val="150000"/>
              </a:lnSpc>
              <a:buFont typeface="Arial" pitchFamily="34" charset="0"/>
              <a:buNone/>
            </a:pPr>
            <a:r>
              <a:rPr lang="en-US" sz="2000" dirty="0" smtClean="0"/>
              <a:t>f. Accessibility of equipment for operation, servicing, and removal;</a:t>
            </a:r>
          </a:p>
          <a:p>
            <a:pPr>
              <a:lnSpc>
                <a:spcPct val="150000"/>
              </a:lnSpc>
              <a:buFont typeface="Arial" pitchFamily="34" charset="0"/>
              <a:buNone/>
            </a:pPr>
            <a:r>
              <a:rPr lang="en-US" sz="2000" dirty="0" smtClean="0"/>
              <a:t>g. Flexibility of operation;</a:t>
            </a:r>
          </a:p>
          <a:p>
            <a:pPr>
              <a:lnSpc>
                <a:spcPct val="150000"/>
              </a:lnSpc>
              <a:buFont typeface="Arial" pitchFamily="34" charset="0"/>
              <a:buNone/>
            </a:pPr>
            <a:r>
              <a:rPr lang="en-US" sz="2000" dirty="0" smtClean="0"/>
              <a:t>h. Operator safety;</a:t>
            </a:r>
          </a:p>
          <a:p>
            <a:pPr>
              <a:lnSpc>
                <a:spcPct val="150000"/>
              </a:lnSpc>
              <a:buFont typeface="Arial" pitchFamily="34" charset="0"/>
              <a:buNone/>
            </a:pPr>
            <a:r>
              <a:rPr lang="en-US" sz="2000" dirty="0" err="1" smtClean="0"/>
              <a:t>i</a:t>
            </a:r>
            <a:r>
              <a:rPr lang="en-US" sz="2000" dirty="0" smtClean="0"/>
              <a:t>. Convenience of operation;</a:t>
            </a:r>
          </a:p>
          <a:p>
            <a:pPr>
              <a:lnSpc>
                <a:spcPct val="150000"/>
              </a:lnSpc>
              <a:buFont typeface="Arial" pitchFamily="34" charset="0"/>
              <a:buNone/>
            </a:pPr>
            <a:r>
              <a:rPr lang="en-US" sz="2000" dirty="0" smtClean="0"/>
              <a:t>j. Chemical storage and feed equipment in a separate room to reduce hazards and dust problems;</a:t>
            </a:r>
          </a:p>
          <a:p>
            <a:pPr>
              <a:lnSpc>
                <a:spcPct val="150000"/>
              </a:lnSpc>
              <a:buFont typeface="Arial" pitchFamily="34" charset="0"/>
              <a:buNone/>
            </a:pPr>
            <a:r>
              <a:rPr lang="en-US" sz="2000" dirty="0" smtClean="0"/>
              <a:t>k. Employee facilities per State Plumbing Code </a:t>
            </a:r>
          </a:p>
          <a:p>
            <a:pPr>
              <a:lnSpc>
                <a:spcPct val="150000"/>
              </a:lnSpc>
              <a:buNone/>
            </a:pPr>
            <a:endParaRPr lang="en-US" sz="20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534400" cy="5486400"/>
          </a:xfrm>
        </p:spPr>
        <p:txBody>
          <a:bodyPr>
            <a:noAutofit/>
          </a:bodyPr>
          <a:lstStyle/>
          <a:p>
            <a:pPr>
              <a:lnSpc>
                <a:spcPct val="150000"/>
              </a:lnSpc>
              <a:buNone/>
            </a:pPr>
            <a:r>
              <a:rPr lang="en-US" sz="2400" dirty="0"/>
              <a:t>A "Yes" response to any of the </a:t>
            </a:r>
            <a:r>
              <a:rPr lang="en-US" sz="2400" dirty="0" smtClean="0"/>
              <a:t>following should  eliminate </a:t>
            </a:r>
            <a:r>
              <a:rPr lang="en-US" sz="2400" dirty="0"/>
              <a:t>the idea from further consideration.</a:t>
            </a:r>
          </a:p>
          <a:p>
            <a:pPr lvl="1">
              <a:lnSpc>
                <a:spcPct val="150000"/>
              </a:lnSpc>
            </a:pPr>
            <a:r>
              <a:rPr lang="en-US" sz="2000" dirty="0" smtClean="0"/>
              <a:t> </a:t>
            </a:r>
            <a:r>
              <a:rPr lang="en-US" sz="2000" dirty="0"/>
              <a:t>Are the capital requirements excessive?</a:t>
            </a:r>
          </a:p>
          <a:p>
            <a:pPr lvl="1">
              <a:lnSpc>
                <a:spcPct val="150000"/>
              </a:lnSpc>
            </a:pPr>
            <a:r>
              <a:rPr lang="en-US" sz="2000" dirty="0" smtClean="0"/>
              <a:t>Are </a:t>
            </a:r>
            <a:r>
              <a:rPr lang="en-US" sz="2000" dirty="0"/>
              <a:t>environmental effects contrary to Government regulations?</a:t>
            </a:r>
          </a:p>
          <a:p>
            <a:pPr lvl="1">
              <a:lnSpc>
                <a:spcPct val="150000"/>
              </a:lnSpc>
            </a:pPr>
            <a:r>
              <a:rPr lang="en-US" sz="2000" dirty="0" smtClean="0"/>
              <a:t>Is </a:t>
            </a:r>
            <a:r>
              <a:rPr lang="en-US" sz="2000" dirty="0"/>
              <a:t>venture idea inconsistent with national policies, goals and restrictions?</a:t>
            </a:r>
          </a:p>
          <a:p>
            <a:pPr lvl="1">
              <a:lnSpc>
                <a:spcPct val="150000"/>
              </a:lnSpc>
            </a:pPr>
            <a:r>
              <a:rPr lang="en-US" sz="2000" dirty="0" smtClean="0"/>
              <a:t>Will </a:t>
            </a:r>
            <a:r>
              <a:rPr lang="en-US" sz="2000" dirty="0"/>
              <a:t>effective marketing need expensive sales and distribution system?</a:t>
            </a:r>
          </a:p>
          <a:p>
            <a:pPr lvl="1">
              <a:lnSpc>
                <a:spcPct val="150000"/>
              </a:lnSpc>
            </a:pPr>
            <a:r>
              <a:rPr lang="en-US" sz="2000" dirty="0" smtClean="0"/>
              <a:t>Are </a:t>
            </a:r>
            <a:r>
              <a:rPr lang="en-US" sz="2000" dirty="0"/>
              <a:t>there restrictions, monopolies, shortages, or other causes that </a:t>
            </a:r>
            <a:r>
              <a:rPr lang="en-US" sz="2000" dirty="0" smtClean="0"/>
              <a:t>make any </a:t>
            </a:r>
            <a:r>
              <a:rPr lang="en-US" sz="2000" dirty="0"/>
              <a:t>factor of production unavailable at reasonable cost?</a:t>
            </a:r>
          </a:p>
          <a:p>
            <a:pPr>
              <a:lnSpc>
                <a:spcPct val="150000"/>
              </a:lnSpc>
            </a:pPr>
            <a:endParaRPr lang="en-US" sz="2400"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sz="3000" b="1" dirty="0" smtClean="0"/>
              <a:t>Symbols used for plant design and layout </a:t>
            </a:r>
          </a:p>
        </p:txBody>
      </p:sp>
      <p:sp>
        <p:nvSpPr>
          <p:cNvPr id="3" name="Content Placeholder 2"/>
          <p:cNvSpPr>
            <a:spLocks noGrp="1"/>
          </p:cNvSpPr>
          <p:nvPr>
            <p:ph idx="1"/>
          </p:nvPr>
        </p:nvSpPr>
        <p:spPr/>
        <p:txBody>
          <a:bodyPr vert="horz" lIns="91440" tIns="45720" rIns="91440" bIns="45720" rtlCol="0">
            <a:normAutofit/>
          </a:bodyPr>
          <a:lstStyle/>
          <a:p>
            <a:pPr>
              <a:lnSpc>
                <a:spcPct val="170000"/>
              </a:lnSpc>
            </a:pPr>
            <a:r>
              <a:rPr lang="en-US" sz="2000" dirty="0" smtClean="0"/>
              <a:t>Process diagrams can be broken down into two major categories: process flow diagrams (PFDs) and Process and Instrument Drawings (P &amp; IDs), sometimes called </a:t>
            </a:r>
            <a:r>
              <a:rPr lang="en-US" sz="2000" b="1" dirty="0" smtClean="0"/>
              <a:t>piping and instrumentation drawings</a:t>
            </a:r>
            <a:r>
              <a:rPr lang="en-US" sz="2000" dirty="0" smtClean="0"/>
              <a:t>. </a:t>
            </a:r>
          </a:p>
          <a:p>
            <a:pPr>
              <a:lnSpc>
                <a:spcPct val="170000"/>
              </a:lnSpc>
            </a:pPr>
            <a:r>
              <a:rPr lang="en-US" sz="2000" dirty="0" smtClean="0"/>
              <a:t>A flow diagram is a simple illustration that uses process symbols to describe the primary flow path through a unit. </a:t>
            </a:r>
          </a:p>
          <a:p>
            <a:pPr>
              <a:lnSpc>
                <a:spcPct val="170000"/>
              </a:lnSpc>
            </a:pPr>
            <a:r>
              <a:rPr lang="en-US" sz="2000" dirty="0" smtClean="0"/>
              <a:t>A process flow diagram provides a quick snapshot of the operating unit. </a:t>
            </a:r>
          </a:p>
          <a:p>
            <a:pPr>
              <a:lnSpc>
                <a:spcPct val="170000"/>
              </a:lnSpc>
            </a:pPr>
            <a:r>
              <a:rPr lang="en-US" sz="2000" dirty="0" smtClean="0"/>
              <a:t>Flow diagrams include all primary equipment and flows.</a:t>
            </a:r>
          </a:p>
          <a:p>
            <a:pPr>
              <a:lnSpc>
                <a:spcPct val="170000"/>
              </a:lnSpc>
            </a:pPr>
            <a:endParaRPr lang="en-US" sz="2000" dirty="0" smtClean="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rtlCol="0">
            <a:normAutofit/>
          </a:bodyPr>
          <a:lstStyle/>
          <a:p>
            <a:pPr>
              <a:lnSpc>
                <a:spcPct val="170000"/>
              </a:lnSpc>
            </a:pPr>
            <a:r>
              <a:rPr lang="en-US" sz="2000" dirty="0" smtClean="0"/>
              <a:t>The P&amp;ID includes a graphic representation of the equipment, piping, and instrumentation.</a:t>
            </a:r>
          </a:p>
          <a:p>
            <a:pPr>
              <a:lnSpc>
                <a:spcPct val="170000"/>
              </a:lnSpc>
            </a:pPr>
            <a:r>
              <a:rPr lang="en-US" sz="2000" dirty="0" smtClean="0"/>
              <a:t>Process operators can look at their process and see how the engineering department has automated the unit. </a:t>
            </a:r>
          </a:p>
          <a:p>
            <a:pPr>
              <a:lnSpc>
                <a:spcPct val="170000"/>
              </a:lnSpc>
            </a:pPr>
            <a:r>
              <a:rPr lang="en-US" sz="2000" dirty="0" smtClean="0"/>
              <a:t>Pressure, temperature, flow, and level control loops are all included on the unit P&amp;ID. </a:t>
            </a:r>
          </a:p>
          <a:p>
            <a:pPr>
              <a:lnSpc>
                <a:spcPct val="170000"/>
              </a:lnSpc>
            </a:pPr>
            <a:r>
              <a:rPr lang="en-US" sz="2000" dirty="0" smtClean="0"/>
              <a:t>Process technicians use P&amp;IDs to identify all of the equipment,  instruments, and piping found in their units.</a:t>
            </a:r>
          </a:p>
          <a:p>
            <a:pPr>
              <a:lnSpc>
                <a:spcPct val="170000"/>
              </a:lnSpc>
            </a:pPr>
            <a:endParaRPr lang="en-US" sz="2000" dirty="0" smtClean="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0258" name="Picture 2"/>
          <p:cNvPicPr>
            <a:picLocks noChangeAspect="1" noChangeArrowheads="1"/>
          </p:cNvPicPr>
          <p:nvPr/>
        </p:nvPicPr>
        <p:blipFill>
          <a:blip r:embed="rId3"/>
          <a:srcRect/>
          <a:stretch>
            <a:fillRect/>
          </a:stretch>
        </p:blipFill>
        <p:spPr bwMode="auto">
          <a:xfrm>
            <a:off x="1" y="1843089"/>
            <a:ext cx="8961347" cy="295751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82" name="Picture 2"/>
          <p:cNvPicPr>
            <a:picLocks noChangeAspect="1" noChangeArrowheads="1"/>
          </p:cNvPicPr>
          <p:nvPr/>
        </p:nvPicPr>
        <p:blipFill>
          <a:blip r:embed="rId3"/>
          <a:srcRect/>
          <a:stretch>
            <a:fillRect/>
          </a:stretch>
        </p:blipFill>
        <p:spPr bwMode="auto">
          <a:xfrm>
            <a:off x="609600" y="1119188"/>
            <a:ext cx="7924800" cy="4619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b="1" dirty="0" smtClean="0"/>
              <a:t>Others plant design consideration </a:t>
            </a:r>
            <a:endParaRPr lang="en-US" sz="2800" b="1"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457200" y="549275"/>
            <a:ext cx="8229600" cy="5581650"/>
          </a:xfrm>
        </p:spPr>
        <p:txBody>
          <a:bodyPr vert="horz" lIns="91440" tIns="45720" rIns="91440" bIns="45720" rtlCol="0">
            <a:normAutofit lnSpcReduction="10000"/>
          </a:bodyPr>
          <a:lstStyle/>
          <a:p>
            <a:pPr>
              <a:lnSpc>
                <a:spcPct val="150000"/>
              </a:lnSpc>
              <a:buFont typeface="Arial" pitchFamily="34" charset="0"/>
              <a:buNone/>
            </a:pPr>
            <a:r>
              <a:rPr lang="en-US" sz="2000" b="1" dirty="0" smtClean="0"/>
              <a:t>1. Instrumentation</a:t>
            </a:r>
          </a:p>
          <a:p>
            <a:pPr>
              <a:lnSpc>
                <a:spcPct val="150000"/>
              </a:lnSpc>
            </a:pPr>
            <a:r>
              <a:rPr lang="en-US" sz="2000" dirty="0" smtClean="0"/>
              <a:t>Instruments are used in an industrial plant to measure process variables such as; temperature, pressure, density, viscosity, specific heat, conductivity, pH, humidity, liquid level, flow rate, chemical composition, moisture content, etc.</a:t>
            </a:r>
          </a:p>
          <a:p>
            <a:pPr>
              <a:lnSpc>
                <a:spcPct val="150000"/>
              </a:lnSpc>
            </a:pPr>
            <a:r>
              <a:rPr lang="en-US" sz="2000" dirty="0" smtClean="0"/>
              <a:t> By use of instruments having varying degrees of complexity, the values of these variables can be recorded continuously and controlled within narrow limits.</a:t>
            </a:r>
          </a:p>
          <a:p>
            <a:pPr>
              <a:lnSpc>
                <a:spcPct val="150000"/>
              </a:lnSpc>
            </a:pPr>
            <a:r>
              <a:rPr lang="en-US" sz="2000" dirty="0" smtClean="0"/>
              <a:t>Automatic control is widely used with resulting savings in labor combined with improved ease and efficiency of operations. (which overcomes the added expense for instrumentation) </a:t>
            </a:r>
          </a:p>
          <a:p>
            <a:pPr>
              <a:lnSpc>
                <a:spcPct val="150000"/>
              </a:lnSpc>
            </a:pPr>
            <a:r>
              <a:rPr lang="en-US" sz="2000" dirty="0" smtClean="0"/>
              <a:t>This control is achieved through the use of high speed computers.</a:t>
            </a:r>
          </a:p>
          <a:p>
            <a:pPr>
              <a:lnSpc>
                <a:spcPct val="150000"/>
              </a:lnSpc>
              <a:buFont typeface="Arial" pitchFamily="34" charset="0"/>
              <a:buNone/>
            </a:pPr>
            <a:endParaRPr lang="en-US" sz="2000" dirty="0" smtClean="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vert="horz" lIns="91440" tIns="45720" rIns="91440" bIns="45720" rtlCol="0" anchor="ctr">
            <a:normAutofit/>
          </a:bodyPr>
          <a:lstStyle/>
          <a:p>
            <a:r>
              <a:rPr lang="en-US" sz="3000" b="1" dirty="0" smtClean="0"/>
              <a:t>2. Utilities</a:t>
            </a:r>
            <a:br>
              <a:rPr lang="en-US" sz="3000" b="1" dirty="0" smtClean="0"/>
            </a:br>
            <a:endParaRPr lang="en-US" sz="3000" b="1" dirty="0" smtClean="0"/>
          </a:p>
        </p:txBody>
      </p:sp>
      <p:sp>
        <p:nvSpPr>
          <p:cNvPr id="31747" name="Rectangle 3"/>
          <p:cNvSpPr>
            <a:spLocks noGrp="1" noChangeArrowheads="1"/>
          </p:cNvSpPr>
          <p:nvPr>
            <p:ph type="body" idx="1"/>
          </p:nvPr>
        </p:nvSpPr>
        <p:spPr>
          <a:xfrm>
            <a:off x="468313" y="836613"/>
            <a:ext cx="8229600" cy="5832475"/>
          </a:xfrm>
        </p:spPr>
        <p:txBody>
          <a:bodyPr vert="horz" lIns="91440" tIns="45720" rIns="91440" bIns="45720" rtlCol="0">
            <a:normAutofit/>
          </a:bodyPr>
          <a:lstStyle/>
          <a:p>
            <a:pPr>
              <a:lnSpc>
                <a:spcPct val="150000"/>
              </a:lnSpc>
            </a:pPr>
            <a:r>
              <a:rPr lang="en-US" sz="2000" dirty="0" smtClean="0"/>
              <a:t>Utilities are the process supplements of an industrial plant as power, steam or water. </a:t>
            </a:r>
          </a:p>
          <a:p>
            <a:pPr>
              <a:lnSpc>
                <a:spcPct val="150000"/>
              </a:lnSpc>
            </a:pPr>
            <a:r>
              <a:rPr lang="en-US" sz="2000" dirty="0" smtClean="0"/>
              <a:t>The most common sources of energy are oil, gas, coal and nuclear energy.</a:t>
            </a:r>
          </a:p>
          <a:p>
            <a:pPr>
              <a:lnSpc>
                <a:spcPct val="150000"/>
              </a:lnSpc>
            </a:pPr>
            <a:r>
              <a:rPr lang="en-US" sz="2000" dirty="0" smtClean="0"/>
              <a:t> In production industry the required power is primarily in the form of electricity, other sources are steam engines, internal-combustion engines and hydraulic turbines. </a:t>
            </a:r>
          </a:p>
          <a:p>
            <a:pPr>
              <a:lnSpc>
                <a:spcPct val="150000"/>
              </a:lnSpc>
            </a:pPr>
            <a:r>
              <a:rPr lang="en-US" sz="2000" dirty="0" smtClean="0"/>
              <a:t>When a design engineer is setting up the specifications for a new plant, a decision must be based on whether to use purchased power or producing its own power. </a:t>
            </a:r>
          </a:p>
          <a:p>
            <a:pPr>
              <a:lnSpc>
                <a:spcPct val="150000"/>
              </a:lnSpc>
            </a:pPr>
            <a:r>
              <a:rPr lang="en-US" sz="2000" dirty="0" smtClean="0"/>
              <a:t>The quantity of steam used in a process varies depending on thermal and mechanical requirements and should be generated from whatever fuel is cheapest.</a:t>
            </a:r>
          </a:p>
          <a:p>
            <a:pPr>
              <a:lnSpc>
                <a:spcPct val="150000"/>
              </a:lnSpc>
              <a:buFont typeface="Arial" pitchFamily="34" charset="0"/>
              <a:buNone/>
            </a:pPr>
            <a:endParaRPr lang="en-US" sz="2000" dirty="0" smtClean="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250825" y="404813"/>
            <a:ext cx="8137525" cy="6192837"/>
          </a:xfrm>
        </p:spPr>
        <p:txBody>
          <a:bodyPr vert="horz" lIns="91440" tIns="45720" rIns="91440" bIns="45720" rtlCol="0">
            <a:normAutofit/>
          </a:bodyPr>
          <a:lstStyle/>
          <a:p>
            <a:pPr>
              <a:lnSpc>
                <a:spcPct val="150000"/>
              </a:lnSpc>
            </a:pPr>
            <a:r>
              <a:rPr lang="en-US" sz="2000" dirty="0" smtClean="0"/>
              <a:t>Water for industrial purposes can be obtained from the plant’s own sources or a municipal supply.</a:t>
            </a:r>
          </a:p>
          <a:p>
            <a:pPr>
              <a:lnSpc>
                <a:spcPct val="150000"/>
              </a:lnSpc>
            </a:pPr>
            <a:r>
              <a:rPr lang="en-US" sz="2000" dirty="0" smtClean="0"/>
              <a:t> If the demands for water are large, it is more economical for the plant to provide its own water sources. Such a supply may be obtained from </a:t>
            </a:r>
            <a:r>
              <a:rPr lang="en-US" sz="2000" dirty="0" smtClean="0">
                <a:solidFill>
                  <a:srgbClr val="FF0000"/>
                </a:solidFill>
              </a:rPr>
              <a:t>drilled wells, rivers, lakes, dammed streams or other supplies</a:t>
            </a:r>
            <a:r>
              <a:rPr lang="en-US" sz="2000" dirty="0" smtClean="0"/>
              <a:t>.</a:t>
            </a:r>
          </a:p>
          <a:p>
            <a:pPr>
              <a:lnSpc>
                <a:spcPct val="150000"/>
              </a:lnSpc>
            </a:pPr>
            <a:r>
              <a:rPr lang="en-US" sz="2000" dirty="0" smtClean="0"/>
              <a:t>Before a company agrees to go ahead with a new project, it must ensure itself of a sufficient supply of water for all industrial, sanitary and safety demands both present and future.</a:t>
            </a:r>
          </a:p>
          <a:p>
            <a:pPr>
              <a:lnSpc>
                <a:spcPct val="150000"/>
              </a:lnSpc>
            </a:pPr>
            <a:r>
              <a:rPr lang="en-US" sz="2000" dirty="0" smtClean="0"/>
              <a:t>Treatment of water significantly increase the operational cost for a plant. Increased cost of water processing necessitates maximum yields for the use of processed water.</a:t>
            </a: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vert="horz" lIns="91440" tIns="45720" rIns="91440" bIns="45720" rtlCol="0" anchor="ctr">
            <a:normAutofit/>
          </a:bodyPr>
          <a:lstStyle/>
          <a:p>
            <a:r>
              <a:rPr lang="en-US" sz="3000" b="1" dirty="0" smtClean="0"/>
              <a:t>3. Waste Disposal</a:t>
            </a:r>
            <a:br>
              <a:rPr lang="en-US" sz="3000" b="1" dirty="0" smtClean="0"/>
            </a:br>
            <a:endParaRPr lang="en-US" sz="3000" b="1" dirty="0" smtClean="0"/>
          </a:p>
        </p:txBody>
      </p:sp>
      <p:sp>
        <p:nvSpPr>
          <p:cNvPr id="43011" name="Rectangle 3"/>
          <p:cNvSpPr>
            <a:spLocks noGrp="1" noChangeArrowheads="1"/>
          </p:cNvSpPr>
          <p:nvPr>
            <p:ph type="body" idx="1"/>
          </p:nvPr>
        </p:nvSpPr>
        <p:spPr>
          <a:xfrm>
            <a:off x="179388" y="981075"/>
            <a:ext cx="8507412" cy="5149850"/>
          </a:xfrm>
        </p:spPr>
        <p:txBody>
          <a:bodyPr vert="horz" lIns="91440" tIns="45720" rIns="91440" bIns="45720" rtlCol="0">
            <a:normAutofit fontScale="92500"/>
          </a:bodyPr>
          <a:lstStyle/>
          <a:p>
            <a:pPr>
              <a:lnSpc>
                <a:spcPct val="150000"/>
              </a:lnSpc>
            </a:pPr>
            <a:r>
              <a:rPr lang="en-US" sz="2000" dirty="0" smtClean="0"/>
              <a:t>Waste from an industrial plant in form of gas, liquid or solid cause to pollution. </a:t>
            </a:r>
          </a:p>
          <a:p>
            <a:pPr>
              <a:lnSpc>
                <a:spcPct val="150000"/>
              </a:lnSpc>
            </a:pPr>
            <a:r>
              <a:rPr lang="en-US" sz="2000" dirty="0" smtClean="0"/>
              <a:t>In order to control this pollution several factors should be evaluated as;</a:t>
            </a:r>
          </a:p>
          <a:p>
            <a:pPr marL="742950" lvl="2" indent="-342900">
              <a:lnSpc>
                <a:spcPct val="150000"/>
              </a:lnSpc>
            </a:pPr>
            <a:r>
              <a:rPr lang="en-US" sz="1600" dirty="0" smtClean="0"/>
              <a:t>pollution source (pollutants and the total volume dispersed)</a:t>
            </a:r>
          </a:p>
          <a:p>
            <a:pPr marL="742950" lvl="2" indent="-342900">
              <a:lnSpc>
                <a:spcPct val="150000"/>
              </a:lnSpc>
            </a:pPr>
            <a:r>
              <a:rPr lang="en-US" sz="1600" dirty="0" smtClean="0"/>
              <a:t>properties of pollution emissions</a:t>
            </a:r>
          </a:p>
          <a:p>
            <a:pPr marL="742950" lvl="2" indent="-342900">
              <a:lnSpc>
                <a:spcPct val="150000"/>
              </a:lnSpc>
            </a:pPr>
            <a:r>
              <a:rPr lang="en-US" sz="1600" dirty="0" smtClean="0"/>
              <a:t>design of the collection and transfer systems </a:t>
            </a:r>
          </a:p>
          <a:p>
            <a:pPr marL="800100" lvl="3" indent="-342900">
              <a:lnSpc>
                <a:spcPct val="150000"/>
              </a:lnSpc>
            </a:pPr>
            <a:r>
              <a:rPr lang="en-US" sz="1600" dirty="0" smtClean="0"/>
              <a:t>the size of the equipment is directly  related to the volume being treated, therefore exhaust volume should be reduced to decrease equipment cost.</a:t>
            </a:r>
            <a:r>
              <a:rPr lang="tr-TR" sz="1600" dirty="0" smtClean="0"/>
              <a:t> </a:t>
            </a:r>
            <a:r>
              <a:rPr lang="en-US" sz="1600" dirty="0" smtClean="0"/>
              <a:t>If a reduction in pollution source can be obtained process or raw materials can be changed. </a:t>
            </a:r>
          </a:p>
          <a:p>
            <a:pPr marL="342900" lvl="1" indent="-342900">
              <a:lnSpc>
                <a:spcPct val="150000"/>
              </a:lnSpc>
            </a:pPr>
            <a:r>
              <a:rPr lang="en-US" sz="2000" dirty="0" smtClean="0"/>
              <a:t>selection of the control device</a:t>
            </a:r>
          </a:p>
          <a:p>
            <a:pPr marL="800100" lvl="3" indent="-342900">
              <a:lnSpc>
                <a:spcPct val="150000"/>
              </a:lnSpc>
            </a:pPr>
            <a:r>
              <a:rPr lang="en-US" sz="1600" dirty="0" smtClean="0"/>
              <a:t>selection of the most appropriate control device requires consideration of the pollutant being handled and the features of the control device.</a:t>
            </a:r>
          </a:p>
          <a:p>
            <a:pPr marL="342900" lvl="1" indent="-342900">
              <a:lnSpc>
                <a:spcPct val="150000"/>
              </a:lnSpc>
            </a:pPr>
            <a:r>
              <a:rPr lang="en-US" sz="2000" dirty="0" smtClean="0"/>
              <a:t>dispersion of the exhaust to meet applicable regulations.  </a:t>
            </a: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vert="horz" lIns="91440" tIns="45720" rIns="91440" bIns="45720" rtlCol="0" anchor="ctr">
            <a:normAutofit/>
          </a:bodyPr>
          <a:lstStyle/>
          <a:p>
            <a:r>
              <a:rPr lang="en-US" sz="3000" b="1" dirty="0" smtClean="0"/>
              <a:t>4. Health and Safety</a:t>
            </a:r>
            <a:br>
              <a:rPr lang="en-US" sz="3000" b="1" dirty="0" smtClean="0"/>
            </a:br>
            <a:endParaRPr lang="en-US" sz="3000" b="1" dirty="0" smtClean="0"/>
          </a:p>
        </p:txBody>
      </p:sp>
      <p:sp>
        <p:nvSpPr>
          <p:cNvPr id="63491" name="Rectangle 3"/>
          <p:cNvSpPr>
            <a:spLocks noGrp="1" noChangeArrowheads="1"/>
          </p:cNvSpPr>
          <p:nvPr>
            <p:ph type="body" idx="1"/>
          </p:nvPr>
        </p:nvSpPr>
        <p:spPr>
          <a:xfrm>
            <a:off x="179388" y="908050"/>
            <a:ext cx="8208962" cy="5761038"/>
          </a:xfrm>
        </p:spPr>
        <p:txBody>
          <a:bodyPr vert="horz" lIns="91440" tIns="45720" rIns="91440" bIns="45720" rtlCol="0">
            <a:noAutofit/>
          </a:bodyPr>
          <a:lstStyle/>
          <a:p>
            <a:pPr>
              <a:lnSpc>
                <a:spcPct val="150000"/>
              </a:lnSpc>
              <a:buNone/>
            </a:pPr>
            <a:r>
              <a:rPr lang="en-US" sz="2000" b="1" dirty="0" smtClean="0"/>
              <a:t>Chemical Hazards</a:t>
            </a:r>
          </a:p>
          <a:p>
            <a:pPr>
              <a:lnSpc>
                <a:spcPct val="150000"/>
              </a:lnSpc>
              <a:buFont typeface="Arial" pitchFamily="34" charset="0"/>
              <a:buNone/>
            </a:pPr>
            <a:r>
              <a:rPr lang="en-US" sz="2000" dirty="0" smtClean="0"/>
              <a:t>	Many chemicals can cause damages when come into contact with living tissues. If such chemicals are used in the process the time and amount of exposure should be determined and controlled by the design engineer.</a:t>
            </a:r>
          </a:p>
          <a:p>
            <a:pPr>
              <a:lnSpc>
                <a:spcPct val="150000"/>
              </a:lnSpc>
              <a:buNone/>
            </a:pPr>
            <a:r>
              <a:rPr lang="en-US" sz="2000" b="1" dirty="0" smtClean="0"/>
              <a:t>Fire and Explosion Hazards</a:t>
            </a:r>
          </a:p>
          <a:p>
            <a:pPr>
              <a:lnSpc>
                <a:spcPct val="150000"/>
              </a:lnSpc>
            </a:pPr>
            <a:r>
              <a:rPr lang="en-US" sz="2000" dirty="0" smtClean="0"/>
              <a:t>Hazardous operations should be isolated by location in separate buildings or separated areas by brick-fire walls. </a:t>
            </a:r>
          </a:p>
          <a:p>
            <a:pPr>
              <a:lnSpc>
                <a:spcPct val="150000"/>
              </a:lnSpc>
            </a:pPr>
            <a:r>
              <a:rPr lang="en-US" sz="2000" dirty="0" smtClean="0"/>
              <a:t>The design and construction of high pressure tanks should follow the standards and should be tested at 1.5 to 2 times the design pressure.</a:t>
            </a:r>
          </a:p>
          <a:p>
            <a:pPr>
              <a:lnSpc>
                <a:spcPct val="150000"/>
              </a:lnSpc>
            </a:pPr>
            <a:r>
              <a:rPr lang="en-US" sz="2000" dirty="0" smtClean="0"/>
              <a:t>In order to prevent fire, smoking, welding and cutting machines, open electrical connections, heated materials and other ignition sources should be eliminated.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
            <a:ext cx="8229600" cy="6553200"/>
          </a:xfrm>
        </p:spPr>
        <p:txBody>
          <a:bodyPr>
            <a:noAutofit/>
          </a:bodyPr>
          <a:lstStyle/>
          <a:p>
            <a:pPr>
              <a:lnSpc>
                <a:spcPct val="150000"/>
              </a:lnSpc>
              <a:buNone/>
            </a:pPr>
            <a:r>
              <a:rPr lang="en-US" sz="2200" b="1" dirty="0" smtClean="0"/>
              <a:t>C. Comparative </a:t>
            </a:r>
            <a:r>
              <a:rPr lang="en-US" sz="2200" b="1" dirty="0"/>
              <a:t>Rating of Product Ideas</a:t>
            </a:r>
          </a:p>
          <a:p>
            <a:pPr>
              <a:lnSpc>
                <a:spcPct val="150000"/>
              </a:lnSpc>
            </a:pPr>
            <a:r>
              <a:rPr lang="en-US" sz="2200" dirty="0"/>
              <a:t>After elimination of unattractive venture ideas, it is desirable to choose </a:t>
            </a:r>
            <a:r>
              <a:rPr lang="en-US" sz="2200" dirty="0" smtClean="0"/>
              <a:t>the best </a:t>
            </a:r>
            <a:r>
              <a:rPr lang="en-US" sz="2200" dirty="0"/>
              <a:t>of those remaining for further analysis. </a:t>
            </a:r>
            <a:endParaRPr lang="en-US" sz="2200" dirty="0" smtClean="0"/>
          </a:p>
          <a:p>
            <a:pPr>
              <a:lnSpc>
                <a:spcPct val="150000"/>
              </a:lnSpc>
            </a:pPr>
            <a:r>
              <a:rPr lang="en-US" sz="2200" dirty="0" smtClean="0"/>
              <a:t>Various </a:t>
            </a:r>
            <a:r>
              <a:rPr lang="en-US" sz="2200" dirty="0"/>
              <a:t>comparative schemes </a:t>
            </a:r>
            <a:r>
              <a:rPr lang="en-US" sz="2200" dirty="0" smtClean="0"/>
              <a:t>have been </a:t>
            </a:r>
            <a:r>
              <a:rPr lang="en-US" sz="2200" dirty="0"/>
              <a:t>proposed for rating venture ideas. </a:t>
            </a:r>
            <a:endParaRPr lang="en-US" sz="2200" dirty="0" smtClean="0"/>
          </a:p>
          <a:p>
            <a:pPr>
              <a:lnSpc>
                <a:spcPct val="150000"/>
              </a:lnSpc>
            </a:pPr>
            <a:r>
              <a:rPr lang="en-US" sz="2200" dirty="0" smtClean="0">
                <a:solidFill>
                  <a:srgbClr val="FF0000"/>
                </a:solidFill>
              </a:rPr>
              <a:t>For </a:t>
            </a:r>
            <a:r>
              <a:rPr lang="en-US" sz="2200" dirty="0">
                <a:solidFill>
                  <a:srgbClr val="FF0000"/>
                </a:solidFill>
              </a:rPr>
              <a:t>a product </a:t>
            </a:r>
            <a:r>
              <a:rPr lang="en-US" sz="2200" dirty="0" smtClean="0">
                <a:solidFill>
                  <a:srgbClr val="FF0000"/>
                </a:solidFill>
              </a:rPr>
              <a:t>idea to </a:t>
            </a:r>
            <a:r>
              <a:rPr lang="en-US" sz="2200" dirty="0">
                <a:solidFill>
                  <a:srgbClr val="FF0000"/>
                </a:solidFill>
              </a:rPr>
              <a:t>lead to a successful venture, it must meet the following four requirements</a:t>
            </a:r>
            <a:r>
              <a:rPr lang="en-US" sz="2200" dirty="0"/>
              <a:t>:</a:t>
            </a:r>
          </a:p>
          <a:p>
            <a:pPr lvl="1">
              <a:lnSpc>
                <a:spcPct val="150000"/>
              </a:lnSpc>
            </a:pPr>
            <a:r>
              <a:rPr lang="en-US" sz="2200" dirty="0" smtClean="0"/>
              <a:t> </a:t>
            </a:r>
            <a:r>
              <a:rPr lang="en-US" sz="2200" dirty="0"/>
              <a:t>An adequate present market</a:t>
            </a:r>
          </a:p>
          <a:p>
            <a:pPr lvl="1">
              <a:lnSpc>
                <a:spcPct val="150000"/>
              </a:lnSpc>
            </a:pPr>
            <a:r>
              <a:rPr lang="en-US" sz="2200" dirty="0" smtClean="0"/>
              <a:t>Market </a:t>
            </a:r>
            <a:r>
              <a:rPr lang="en-US" sz="2200" dirty="0"/>
              <a:t>growth potential</a:t>
            </a:r>
          </a:p>
          <a:p>
            <a:pPr lvl="1">
              <a:lnSpc>
                <a:spcPct val="150000"/>
              </a:lnSpc>
            </a:pPr>
            <a:r>
              <a:rPr lang="en-US" sz="2200" dirty="0" smtClean="0"/>
              <a:t>Competitive </a:t>
            </a:r>
            <a:r>
              <a:rPr lang="en-US" sz="2200" dirty="0"/>
              <a:t>costs of production and distribution</a:t>
            </a:r>
          </a:p>
          <a:p>
            <a:pPr lvl="1">
              <a:lnSpc>
                <a:spcPct val="150000"/>
              </a:lnSpc>
            </a:pPr>
            <a:r>
              <a:rPr lang="en-US" sz="2200" dirty="0" smtClean="0"/>
              <a:t>Low </a:t>
            </a:r>
            <a:r>
              <a:rPr lang="en-US" sz="2200" dirty="0"/>
              <a:t>risk in factors related to demand, price, and costs</a:t>
            </a:r>
          </a:p>
          <a:p>
            <a:pPr>
              <a:lnSpc>
                <a:spcPct val="150000"/>
              </a:lnSpc>
            </a:pPr>
            <a:endParaRPr lang="en-US" sz="2200"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
            <a:ext cx="8458200" cy="6324600"/>
          </a:xfrm>
        </p:spPr>
        <p:txBody>
          <a:bodyPr>
            <a:noAutofit/>
          </a:bodyPr>
          <a:lstStyle/>
          <a:p>
            <a:pPr>
              <a:lnSpc>
                <a:spcPct val="150000"/>
              </a:lnSpc>
            </a:pPr>
            <a:r>
              <a:rPr lang="en-US" sz="1900" dirty="0" smtClean="0"/>
              <a:t>The installation of sufficient fire alarms, temperature alarms, fire-fighting equipment and sprinkler systems are to be included in the design. </a:t>
            </a:r>
          </a:p>
          <a:p>
            <a:pPr>
              <a:lnSpc>
                <a:spcPct val="150000"/>
              </a:lnSpc>
            </a:pPr>
            <a:r>
              <a:rPr lang="en-US" sz="1900" dirty="0" smtClean="0"/>
              <a:t>Fire protection systems are classified as active and passive systems. Active systems include water sprays, foam and dry chemicals which requires action to be taken either by plant personnel or by automatic fire protection systems.</a:t>
            </a:r>
          </a:p>
          <a:p>
            <a:pPr>
              <a:lnSpc>
                <a:spcPct val="150000"/>
              </a:lnSpc>
            </a:pPr>
            <a:r>
              <a:rPr lang="en-US" sz="1900" dirty="0" smtClean="0"/>
              <a:t> Passive protection systems are designed and installed at the construction stage and remain until needed. (like fire proof insulating materials)  </a:t>
            </a:r>
          </a:p>
          <a:p>
            <a:pPr>
              <a:lnSpc>
                <a:spcPct val="150000"/>
              </a:lnSpc>
              <a:buNone/>
            </a:pPr>
            <a:r>
              <a:rPr lang="en-US" sz="1900" b="1" dirty="0" smtClean="0"/>
              <a:t>Personnel Safety</a:t>
            </a:r>
          </a:p>
          <a:p>
            <a:pPr>
              <a:lnSpc>
                <a:spcPct val="150000"/>
              </a:lnSpc>
              <a:buNone/>
            </a:pPr>
            <a:r>
              <a:rPr lang="en-US" sz="1900" dirty="0" smtClean="0"/>
              <a:t>	In the design project, health and safety of plant personnel should be considered. </a:t>
            </a:r>
          </a:p>
          <a:p>
            <a:pPr>
              <a:lnSpc>
                <a:spcPct val="150000"/>
              </a:lnSpc>
            </a:pPr>
            <a:r>
              <a:rPr lang="en-US" sz="1900" dirty="0" smtClean="0"/>
              <a:t>All machinery must be equipped with control and warning devices. </a:t>
            </a:r>
          </a:p>
          <a:p>
            <a:pPr>
              <a:lnSpc>
                <a:spcPct val="150000"/>
              </a:lnSpc>
            </a:pPr>
            <a:r>
              <a:rPr lang="en-US" sz="1900" dirty="0" smtClean="0"/>
              <a:t>Physical hazards if unavoidable must be clearly defined. </a:t>
            </a:r>
          </a:p>
          <a:p>
            <a:pPr>
              <a:lnSpc>
                <a:spcPct val="150000"/>
              </a:lnSpc>
            </a:pPr>
            <a:r>
              <a:rPr lang="en-US" sz="1900" dirty="0" smtClean="0"/>
              <a:t>Protected walkways, platforms, stairs and work areas should be provided. </a:t>
            </a:r>
          </a:p>
          <a:p>
            <a:pPr>
              <a:lnSpc>
                <a:spcPct val="150000"/>
              </a:lnSpc>
            </a:pPr>
            <a:r>
              <a:rPr lang="en-US" sz="1900" dirty="0" smtClean="0"/>
              <a:t>Medical services and first aid must be readily available.</a:t>
            </a:r>
          </a:p>
          <a:p>
            <a:pPr>
              <a:lnSpc>
                <a:spcPct val="150000"/>
              </a:lnSpc>
            </a:pPr>
            <a:endParaRPr lang="en-US" sz="1900" dirty="0" smtClean="0"/>
          </a:p>
          <a:p>
            <a:pPr>
              <a:lnSpc>
                <a:spcPct val="150000"/>
              </a:lnSpc>
            </a:pPr>
            <a:endParaRPr lang="en-US" sz="1900" dirty="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vert="horz" lIns="91440" tIns="45720" rIns="91440" bIns="45720" rtlCol="0" anchor="ctr">
            <a:normAutofit/>
          </a:bodyPr>
          <a:lstStyle/>
          <a:p>
            <a:r>
              <a:rPr lang="en-US" sz="3000" b="1" dirty="0" smtClean="0"/>
              <a:t>5</a:t>
            </a:r>
            <a:r>
              <a:rPr lang="tr-TR" sz="3000" b="1" dirty="0" smtClean="0"/>
              <a:t>. </a:t>
            </a:r>
            <a:r>
              <a:rPr lang="en-US" sz="3000" b="1" dirty="0" smtClean="0"/>
              <a:t>Patents</a:t>
            </a:r>
            <a:r>
              <a:rPr lang="tr-TR" sz="3000" b="1" dirty="0" smtClean="0"/>
              <a:t/>
            </a:r>
            <a:br>
              <a:rPr lang="tr-TR" sz="3000" b="1" dirty="0" smtClean="0"/>
            </a:br>
            <a:endParaRPr lang="tr-TR" sz="3000" b="1" dirty="0" smtClean="0"/>
          </a:p>
        </p:txBody>
      </p:sp>
      <p:sp>
        <p:nvSpPr>
          <p:cNvPr id="65539" name="Rectangle 3"/>
          <p:cNvSpPr>
            <a:spLocks noGrp="1" noChangeArrowheads="1"/>
          </p:cNvSpPr>
          <p:nvPr>
            <p:ph type="body" idx="1"/>
          </p:nvPr>
        </p:nvSpPr>
        <p:spPr>
          <a:xfrm>
            <a:off x="468313" y="1233488"/>
            <a:ext cx="7632700" cy="5472112"/>
          </a:xfrm>
        </p:spPr>
        <p:txBody>
          <a:bodyPr vert="horz" lIns="91440" tIns="45720" rIns="91440" bIns="45720" rtlCol="0">
            <a:normAutofit/>
          </a:bodyPr>
          <a:lstStyle/>
          <a:p>
            <a:pPr>
              <a:lnSpc>
                <a:spcPct val="130000"/>
              </a:lnSpc>
            </a:pPr>
            <a:r>
              <a:rPr lang="en-US" sz="1900" dirty="0" smtClean="0"/>
              <a:t>A patent may be obtained on any new and useful process, machine, method of manufacture, composition of matter or plant, provided that it is not known or used by others before the person applying for the patent made his invention or discovery. </a:t>
            </a:r>
          </a:p>
          <a:p>
            <a:pPr>
              <a:lnSpc>
                <a:spcPct val="130000"/>
              </a:lnSpc>
            </a:pPr>
            <a:r>
              <a:rPr lang="en-US" sz="1900" dirty="0" smtClean="0"/>
              <a:t>A patentee may treat the patent as personnel property with the right to sell it or license it in any form desired. </a:t>
            </a:r>
          </a:p>
          <a:p>
            <a:pPr>
              <a:lnSpc>
                <a:spcPct val="130000"/>
              </a:lnSpc>
            </a:pPr>
            <a:r>
              <a:rPr lang="en-US" sz="1900" dirty="0" smtClean="0"/>
              <a:t>The inventor can be paid by a lump sum, a periodic payment, a percent of the profit, a set amount per each unit produced or in any other way that is agreeable to the parties involved.</a:t>
            </a:r>
          </a:p>
          <a:p>
            <a:pPr>
              <a:lnSpc>
                <a:spcPct val="130000"/>
              </a:lnSpc>
            </a:pPr>
            <a:endParaRPr lang="en-US" sz="1900" dirty="0" smtClean="0"/>
          </a:p>
          <a:p>
            <a:pPr>
              <a:lnSpc>
                <a:spcPct val="130000"/>
              </a:lnSpc>
            </a:pPr>
            <a:endParaRPr lang="en-US" sz="1900" dirty="0" smtClean="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382000" cy="5486400"/>
          </a:xfrm>
        </p:spPr>
        <p:txBody>
          <a:bodyPr vert="horz" lIns="91440" tIns="45720" rIns="91440" bIns="45720" rtlCol="0">
            <a:normAutofit lnSpcReduction="10000"/>
          </a:bodyPr>
          <a:lstStyle/>
          <a:p>
            <a:pPr>
              <a:lnSpc>
                <a:spcPct val="160000"/>
              </a:lnSpc>
              <a:buFont typeface="Arial" pitchFamily="34" charset="0"/>
              <a:buNone/>
            </a:pPr>
            <a:r>
              <a:rPr lang="en-US" sz="2000" b="1" i="1" dirty="0" smtClean="0">
                <a:solidFill>
                  <a:srgbClr val="FF0000"/>
                </a:solidFill>
              </a:rPr>
              <a:t>Assignment 1</a:t>
            </a:r>
          </a:p>
          <a:p>
            <a:pPr>
              <a:lnSpc>
                <a:spcPct val="160000"/>
              </a:lnSpc>
            </a:pPr>
            <a:r>
              <a:rPr lang="en-US" sz="2000" dirty="0" smtClean="0"/>
              <a:t>Develop area and size required for different facilities within the layout (workshop, laboratory, fire station, main road, side road, pathway  canteen, administration, toilet,   etc…)</a:t>
            </a:r>
          </a:p>
          <a:p>
            <a:pPr>
              <a:lnSpc>
                <a:spcPct val="160000"/>
              </a:lnSpc>
            </a:pPr>
            <a:r>
              <a:rPr lang="en-US" sz="2000" dirty="0" smtClean="0"/>
              <a:t>Develop clearance between various unit to the adjacent unit  of site layout( plant area, boiler and furnace, cooling tower, gas holders, warehouse, loading area, garage, fire station, office and canteen, clinic, etc….)</a:t>
            </a:r>
          </a:p>
          <a:p>
            <a:pPr>
              <a:lnSpc>
                <a:spcPct val="150000"/>
              </a:lnSpc>
              <a:buNone/>
            </a:pPr>
            <a:r>
              <a:rPr lang="en-US" sz="2000" b="1" dirty="0" smtClean="0">
                <a:solidFill>
                  <a:srgbClr val="FF0000"/>
                </a:solidFill>
              </a:rPr>
              <a:t>Assignment 2</a:t>
            </a:r>
          </a:p>
          <a:p>
            <a:pPr>
              <a:lnSpc>
                <a:spcPct val="150000"/>
              </a:lnSpc>
            </a:pPr>
            <a:r>
              <a:rPr lang="en-US" sz="2000" dirty="0" smtClean="0"/>
              <a:t>Develop Process and  Instrumentation Diagram (P&amp;ID)symbol and their function and area of application.</a:t>
            </a:r>
          </a:p>
          <a:p>
            <a:pPr>
              <a:lnSpc>
                <a:spcPct val="160000"/>
              </a:lnSpc>
              <a:buNone/>
            </a:pPr>
            <a:r>
              <a:rPr lang="en-US" sz="2000" dirty="0" smtClean="0"/>
              <a:t>Submission date : </a:t>
            </a:r>
            <a:r>
              <a:rPr lang="en-US" sz="2000" smtClean="0"/>
              <a:t>January 10, 2019</a:t>
            </a:r>
            <a:endParaRPr lang="en-US" sz="2000" dirty="0" smtClean="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Project Guidelines </a:t>
            </a:r>
            <a:endParaRPr lang="en-US" b="1" dirty="0"/>
          </a:p>
        </p:txBody>
      </p:sp>
      <p:sp>
        <p:nvSpPr>
          <p:cNvPr id="3" name="Content Placeholder 2"/>
          <p:cNvSpPr>
            <a:spLocks noGrp="1"/>
          </p:cNvSpPr>
          <p:nvPr>
            <p:ph idx="1"/>
          </p:nvPr>
        </p:nvSpPr>
        <p:spPr/>
        <p:txBody>
          <a:bodyPr>
            <a:normAutofit fontScale="62500" lnSpcReduction="20000"/>
          </a:bodyPr>
          <a:lstStyle/>
          <a:p>
            <a:r>
              <a:rPr lang="en-US" b="1" dirty="0" smtClean="0">
                <a:solidFill>
                  <a:srgbClr val="FF0000"/>
                </a:solidFill>
              </a:rPr>
              <a:t>Chapter one : Design of warehouse </a:t>
            </a:r>
          </a:p>
          <a:p>
            <a:pPr lvl="1"/>
            <a:r>
              <a:rPr lang="en-US" dirty="0" smtClean="0"/>
              <a:t>Overview of warehouse </a:t>
            </a:r>
          </a:p>
          <a:p>
            <a:pPr lvl="1"/>
            <a:r>
              <a:rPr lang="en-US" dirty="0" smtClean="0"/>
              <a:t>Warehouse objective and operation </a:t>
            </a:r>
          </a:p>
          <a:p>
            <a:pPr lvl="1"/>
            <a:r>
              <a:rPr lang="en-US" dirty="0" smtClean="0"/>
              <a:t>Warehouse philosophy  and safety</a:t>
            </a:r>
          </a:p>
          <a:p>
            <a:pPr lvl="1"/>
            <a:r>
              <a:rPr lang="en-US" dirty="0" smtClean="0"/>
              <a:t>Background of the  warehouse project </a:t>
            </a:r>
          </a:p>
          <a:p>
            <a:pPr lvl="1"/>
            <a:r>
              <a:rPr lang="en-US" dirty="0" smtClean="0"/>
              <a:t>Determination of quantity of inventory </a:t>
            </a:r>
          </a:p>
          <a:p>
            <a:r>
              <a:rPr lang="en-US" b="1" dirty="0" smtClean="0">
                <a:solidFill>
                  <a:srgbClr val="FF0000"/>
                </a:solidFill>
              </a:rPr>
              <a:t>Chapter two : Material handling selection </a:t>
            </a:r>
          </a:p>
          <a:p>
            <a:pPr lvl="1"/>
            <a:r>
              <a:rPr lang="en-US" dirty="0" smtClean="0"/>
              <a:t>Pallet design </a:t>
            </a:r>
          </a:p>
          <a:p>
            <a:pPr lvl="1"/>
            <a:r>
              <a:rPr lang="en-US" dirty="0" smtClean="0"/>
              <a:t>Storage system design / Rack design </a:t>
            </a:r>
          </a:p>
          <a:p>
            <a:pPr lvl="1"/>
            <a:r>
              <a:rPr lang="en-US" dirty="0" smtClean="0"/>
              <a:t>Internal transportation design</a:t>
            </a:r>
          </a:p>
          <a:p>
            <a:r>
              <a:rPr lang="en-US" b="1" dirty="0" smtClean="0">
                <a:solidFill>
                  <a:srgbClr val="FF0000"/>
                </a:solidFill>
              </a:rPr>
              <a:t>Chapter three : Receiving and shipping design </a:t>
            </a:r>
          </a:p>
          <a:p>
            <a:pPr lvl="1"/>
            <a:r>
              <a:rPr lang="en-US" dirty="0" smtClean="0"/>
              <a:t>Transportation selection (lorry, truck…)</a:t>
            </a:r>
          </a:p>
          <a:p>
            <a:pPr lvl="1"/>
            <a:r>
              <a:rPr lang="en-US" dirty="0" smtClean="0"/>
              <a:t>Dock design </a:t>
            </a:r>
          </a:p>
          <a:p>
            <a:pPr marL="457200" lvl="1" indent="0">
              <a:buNone/>
            </a:pPr>
            <a:endParaRPr lang="en-US" dirty="0" smtClean="0"/>
          </a:p>
          <a:p>
            <a:pPr lvl="1">
              <a:buNone/>
            </a:pPr>
            <a:r>
              <a:rPr lang="en-US" dirty="0" smtClean="0"/>
              <a:t> </a:t>
            </a:r>
          </a:p>
          <a:p>
            <a:pPr lvl="1"/>
            <a:endParaRPr lang="en-US" dirty="0" smtClean="0"/>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en-US" b="1" dirty="0" smtClean="0">
                <a:solidFill>
                  <a:srgbClr val="FF0000"/>
                </a:solidFill>
              </a:rPr>
              <a:t>Chapter four : Design support facilities </a:t>
            </a:r>
          </a:p>
          <a:p>
            <a:pPr lvl="1"/>
            <a:r>
              <a:rPr lang="en-US" dirty="0" smtClean="0"/>
              <a:t>Determine number of workers</a:t>
            </a:r>
          </a:p>
          <a:p>
            <a:pPr lvl="1"/>
            <a:r>
              <a:rPr lang="en-US" dirty="0" smtClean="0"/>
              <a:t>Design required facility </a:t>
            </a:r>
          </a:p>
          <a:p>
            <a:r>
              <a:rPr lang="en-US" b="1" dirty="0" smtClean="0">
                <a:solidFill>
                  <a:srgbClr val="FF0000"/>
                </a:solidFill>
              </a:rPr>
              <a:t>Chapter </a:t>
            </a:r>
            <a:r>
              <a:rPr lang="en-US" b="1" dirty="0" smtClean="0">
                <a:solidFill>
                  <a:srgbClr val="FF0000"/>
                </a:solidFill>
              </a:rPr>
              <a:t>five : Design of working condition </a:t>
            </a:r>
          </a:p>
          <a:p>
            <a:pPr lvl="1"/>
            <a:r>
              <a:rPr lang="en-US" dirty="0" smtClean="0"/>
              <a:t>Lighting </a:t>
            </a:r>
          </a:p>
          <a:p>
            <a:pPr lvl="1"/>
            <a:r>
              <a:rPr lang="en-US" dirty="0" smtClean="0"/>
              <a:t>Air conditioning </a:t>
            </a:r>
          </a:p>
          <a:p>
            <a:pPr lvl="1"/>
            <a:r>
              <a:rPr lang="en-US" dirty="0" smtClean="0"/>
              <a:t>Noise </a:t>
            </a:r>
          </a:p>
          <a:p>
            <a:pPr lvl="1"/>
            <a:r>
              <a:rPr lang="en-US" dirty="0" smtClean="0"/>
              <a:t>Color</a:t>
            </a:r>
          </a:p>
          <a:p>
            <a:pPr lvl="1"/>
            <a:r>
              <a:rPr lang="en-US" dirty="0" smtClean="0"/>
              <a:t>Safety</a:t>
            </a:r>
          </a:p>
          <a:p>
            <a:r>
              <a:rPr lang="en-US" b="1" dirty="0" smtClean="0">
                <a:solidFill>
                  <a:srgbClr val="FF0000"/>
                </a:solidFill>
              </a:rPr>
              <a:t> chapter 6: Cost and scheduling of the project </a:t>
            </a:r>
          </a:p>
          <a:p>
            <a:pPr lvl="1"/>
            <a:r>
              <a:rPr lang="en-US" dirty="0" smtClean="0"/>
              <a:t>Project Cost analysis </a:t>
            </a:r>
          </a:p>
          <a:p>
            <a:pPr lvl="1"/>
            <a:r>
              <a:rPr lang="en-US" dirty="0" smtClean="0"/>
              <a:t>Project schedule</a:t>
            </a:r>
          </a:p>
          <a:p>
            <a:r>
              <a:rPr lang="en-US" b="1" dirty="0" smtClean="0">
                <a:solidFill>
                  <a:srgbClr val="FF0000"/>
                </a:solidFill>
              </a:rPr>
              <a:t>Chapter 7: Conclusion and recommendation </a:t>
            </a:r>
          </a:p>
          <a:p>
            <a:pPr lvl="1"/>
            <a:r>
              <a:rPr lang="en-US" dirty="0" smtClean="0"/>
              <a:t>Conclusion</a:t>
            </a:r>
          </a:p>
          <a:p>
            <a:pPr lvl="1"/>
            <a:r>
              <a:rPr lang="en-US" dirty="0" smtClean="0"/>
              <a:t>Recommendation </a:t>
            </a:r>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Lecture 6</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smtClean="0"/>
              <a:t>Procedures for plant layout</a:t>
            </a:r>
          </a:p>
        </p:txBody>
      </p:sp>
      <p:sp>
        <p:nvSpPr>
          <p:cNvPr id="118787" name="Content Placeholder 2"/>
          <p:cNvSpPr>
            <a:spLocks noGrp="1"/>
          </p:cNvSpPr>
          <p:nvPr>
            <p:ph idx="1"/>
          </p:nvPr>
        </p:nvSpPr>
        <p:spPr/>
        <p:txBody>
          <a:bodyPr/>
          <a:lstStyle/>
          <a:p>
            <a:r>
              <a:rPr lang="en-US" smtClean="0"/>
              <a:t>Procure the basic data </a:t>
            </a:r>
          </a:p>
          <a:p>
            <a:r>
              <a:rPr lang="en-US" smtClean="0"/>
              <a:t>Analyse the product and production process </a:t>
            </a:r>
          </a:p>
          <a:p>
            <a:r>
              <a:rPr lang="en-US" smtClean="0"/>
              <a:t>Make or buy parts decision</a:t>
            </a:r>
          </a:p>
          <a:p>
            <a:r>
              <a:rPr lang="en-US" smtClean="0"/>
              <a:t>Plan the material flow pattern</a:t>
            </a:r>
          </a:p>
          <a:p>
            <a:r>
              <a:rPr lang="en-US" smtClean="0"/>
              <a:t>Consider general material handling plan</a:t>
            </a:r>
          </a:p>
          <a:p>
            <a:r>
              <a:rPr lang="en-US" smtClean="0"/>
              <a:t>Calculate equipment requirement </a:t>
            </a:r>
          </a:p>
          <a:p>
            <a:r>
              <a:rPr lang="en-US" smtClean="0"/>
              <a:t>Plan individual workstation</a:t>
            </a:r>
          </a:p>
          <a:p>
            <a:endParaRPr lang="en-US" smtClean="0"/>
          </a:p>
          <a:p>
            <a:endParaRPr lang="en-US" smtClean="0"/>
          </a:p>
          <a:p>
            <a:endParaRPr lang="en-US" smtClean="0"/>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endParaRPr lang="en-US" smtClean="0"/>
          </a:p>
        </p:txBody>
      </p:sp>
      <p:sp>
        <p:nvSpPr>
          <p:cNvPr id="119811" name="Content Placeholder 2"/>
          <p:cNvSpPr>
            <a:spLocks noGrp="1"/>
          </p:cNvSpPr>
          <p:nvPr>
            <p:ph idx="1"/>
          </p:nvPr>
        </p:nvSpPr>
        <p:spPr/>
        <p:txBody>
          <a:bodyPr/>
          <a:lstStyle/>
          <a:p>
            <a:r>
              <a:rPr lang="en-US" smtClean="0"/>
              <a:t>Select specific material handling equipment</a:t>
            </a:r>
          </a:p>
          <a:p>
            <a:r>
              <a:rPr lang="en-US" smtClean="0"/>
              <a:t>Coordinate group of related opertation</a:t>
            </a:r>
          </a:p>
          <a:p>
            <a:r>
              <a:rPr lang="en-US" smtClean="0"/>
              <a:t>Construct flow diagram for production centers</a:t>
            </a:r>
          </a:p>
          <a:p>
            <a:r>
              <a:rPr lang="en-US" smtClean="0"/>
              <a:t>Plan service and auxiliaries activities</a:t>
            </a:r>
          </a:p>
          <a:p>
            <a:r>
              <a:rPr lang="en-US" smtClean="0"/>
              <a:t>Determine space requirements</a:t>
            </a:r>
          </a:p>
          <a:p>
            <a:r>
              <a:rPr lang="en-US" smtClean="0"/>
              <a:t>Allocate activity area and plot plan</a:t>
            </a:r>
          </a:p>
          <a:p>
            <a:r>
              <a:rPr lang="en-US" smtClean="0"/>
              <a:t>Consider building type </a:t>
            </a:r>
          </a:p>
          <a:p>
            <a:pPr>
              <a:buFontTx/>
              <a:buNone/>
            </a:pPr>
            <a:endParaRPr lang="en-US" smtClean="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endParaRPr lang="en-US" smtClean="0"/>
          </a:p>
        </p:txBody>
      </p:sp>
      <p:sp>
        <p:nvSpPr>
          <p:cNvPr id="120835" name="Content Placeholder 2"/>
          <p:cNvSpPr>
            <a:spLocks noGrp="1"/>
          </p:cNvSpPr>
          <p:nvPr>
            <p:ph idx="1"/>
          </p:nvPr>
        </p:nvSpPr>
        <p:spPr/>
        <p:txBody>
          <a:bodyPr/>
          <a:lstStyle/>
          <a:p>
            <a:r>
              <a:rPr lang="en-US" smtClean="0"/>
              <a:t>Construct master layout</a:t>
            </a:r>
          </a:p>
          <a:p>
            <a:r>
              <a:rPr lang="en-US" smtClean="0"/>
              <a:t>Seek opinions and suggestions </a:t>
            </a:r>
          </a:p>
          <a:p>
            <a:r>
              <a:rPr lang="en-US" smtClean="0"/>
              <a:t>Evaluate adjust and select the best layout</a:t>
            </a:r>
          </a:p>
          <a:p>
            <a:r>
              <a:rPr lang="en-US" smtClean="0"/>
              <a:t>Check final layout</a:t>
            </a:r>
          </a:p>
          <a:p>
            <a:r>
              <a:rPr lang="en-US" smtClean="0"/>
              <a:t>Obtain official approvals</a:t>
            </a:r>
          </a:p>
          <a:p>
            <a:r>
              <a:rPr lang="en-US" smtClean="0"/>
              <a:t>Install layout</a:t>
            </a:r>
          </a:p>
          <a:p>
            <a:r>
              <a:rPr lang="en-US" smtClean="0"/>
              <a:t>Follow up on implementation of the layout.</a:t>
            </a:r>
          </a:p>
          <a:p>
            <a:pPr>
              <a:buFontTx/>
              <a:buNone/>
            </a:pPr>
            <a:endParaRPr lang="en-US" smtClean="0"/>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457200" y="457200"/>
            <a:ext cx="8229600" cy="563563"/>
          </a:xfrm>
        </p:spPr>
        <p:txBody>
          <a:bodyPr>
            <a:normAutofit fontScale="90000"/>
          </a:bodyPr>
          <a:lstStyle/>
          <a:p>
            <a:r>
              <a:rPr lang="en-US" sz="3600" b="1" i="1" smtClean="0">
                <a:latin typeface="Comic Sans MS" pitchFamily="66" charset="0"/>
              </a:rPr>
              <a:t>Analytical Techniques</a:t>
            </a:r>
          </a:p>
        </p:txBody>
      </p:sp>
      <p:sp>
        <p:nvSpPr>
          <p:cNvPr id="121859" name="Rectangle 3"/>
          <p:cNvSpPr>
            <a:spLocks noGrp="1" noChangeArrowheads="1"/>
          </p:cNvSpPr>
          <p:nvPr>
            <p:ph type="body" idx="1"/>
          </p:nvPr>
        </p:nvSpPr>
        <p:spPr>
          <a:xfrm>
            <a:off x="228600" y="1828800"/>
            <a:ext cx="8686800" cy="4572000"/>
          </a:xfrm>
        </p:spPr>
        <p:txBody>
          <a:bodyPr/>
          <a:lstStyle/>
          <a:p>
            <a:pPr algn="just">
              <a:lnSpc>
                <a:spcPct val="80000"/>
              </a:lnSpc>
              <a:buFontTx/>
              <a:buNone/>
            </a:pPr>
            <a:r>
              <a:rPr lang="en-US" sz="2800" smtClean="0">
                <a:latin typeface="Comic Sans MS" pitchFamily="66" charset="0"/>
              </a:rPr>
              <a:t>  </a:t>
            </a:r>
            <a:r>
              <a:rPr lang="en-US" smtClean="0">
                <a:latin typeface="Comic Sans MS" pitchFamily="66" charset="0"/>
              </a:rPr>
              <a:t>Usually, the criterion or objective is to minimize some cost function. Often, the distance traveled is chosen as the cost function. Thus, the objective becomes one of minimizing total distance traveled. </a:t>
            </a:r>
          </a:p>
          <a:p>
            <a:pPr algn="just">
              <a:lnSpc>
                <a:spcPct val="80000"/>
              </a:lnSpc>
              <a:buFontTx/>
              <a:buNone/>
            </a:pPr>
            <a:r>
              <a:rPr lang="en-US" smtClean="0">
                <a:latin typeface="Comic Sans MS" pitchFamily="66" charset="0"/>
              </a:rPr>
              <a:t>   Another possible stratification is in the distance measure used. Sometimes the </a:t>
            </a:r>
            <a:r>
              <a:rPr lang="en-US" i="1" smtClean="0">
                <a:latin typeface="Comic Sans MS" pitchFamily="66" charset="0"/>
              </a:rPr>
              <a:t>straight-line</a:t>
            </a:r>
            <a:r>
              <a:rPr lang="en-US" smtClean="0">
                <a:latin typeface="Comic Sans MS" pitchFamily="66" charset="0"/>
              </a:rPr>
              <a:t> or </a:t>
            </a:r>
            <a:r>
              <a:rPr lang="en-US" i="1" smtClean="0">
                <a:latin typeface="Comic Sans MS" pitchFamily="66" charset="0"/>
              </a:rPr>
              <a:t>Euclidean</a:t>
            </a:r>
            <a:r>
              <a:rPr lang="en-US" smtClean="0">
                <a:latin typeface="Comic Sans MS" pitchFamily="66" charset="0"/>
              </a:rPr>
              <a:t> distance may be more appropriate. </a:t>
            </a:r>
          </a:p>
          <a:p>
            <a:pPr algn="just">
              <a:lnSpc>
                <a:spcPct val="80000"/>
              </a:lnSpc>
            </a:pPr>
            <a:endParaRPr lang="en-US" sz="2800" smtClean="0">
              <a:latin typeface="Comic Sans MS" pitchFamily="66" charset="0"/>
            </a:endParaRPr>
          </a:p>
        </p:txBody>
      </p:sp>
      <p:sp>
        <p:nvSpPr>
          <p:cNvPr id="12186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21861"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normAutofit fontScale="62500" lnSpcReduction="20000"/>
          </a:bodyPr>
          <a:lstStyle/>
          <a:p>
            <a:pPr marL="514350" indent="-514350">
              <a:lnSpc>
                <a:spcPct val="170000"/>
              </a:lnSpc>
              <a:buAutoNum type="arabicPeriod"/>
            </a:pPr>
            <a:r>
              <a:rPr lang="en-US" b="1" dirty="0" smtClean="0"/>
              <a:t>Present </a:t>
            </a:r>
            <a:r>
              <a:rPr lang="en-US" b="1" dirty="0"/>
              <a:t>Market:- </a:t>
            </a:r>
            <a:endParaRPr lang="en-US" b="1" dirty="0" smtClean="0"/>
          </a:p>
          <a:p>
            <a:pPr marL="514350" indent="-514350">
              <a:lnSpc>
                <a:spcPct val="170000"/>
              </a:lnSpc>
            </a:pPr>
            <a:r>
              <a:rPr lang="en-US" dirty="0" smtClean="0"/>
              <a:t>The </a:t>
            </a:r>
            <a:r>
              <a:rPr lang="en-US" dirty="0"/>
              <a:t>size of the presently available market must provide </a:t>
            </a:r>
            <a:r>
              <a:rPr lang="en-US" dirty="0" smtClean="0"/>
              <a:t>the prospect </a:t>
            </a:r>
            <a:r>
              <a:rPr lang="en-US" dirty="0"/>
              <a:t>of immediate sales volume to support the operation. </a:t>
            </a:r>
            <a:endParaRPr lang="en-US" dirty="0" smtClean="0"/>
          </a:p>
          <a:p>
            <a:pPr marL="514350" indent="-514350">
              <a:lnSpc>
                <a:spcPct val="170000"/>
              </a:lnSpc>
            </a:pPr>
            <a:r>
              <a:rPr lang="en-US" dirty="0" smtClean="0"/>
              <a:t>Sales estimates should </a:t>
            </a:r>
            <a:r>
              <a:rPr lang="en-US" dirty="0"/>
              <a:t>not be based solely on an estimate of the number of potential </a:t>
            </a:r>
            <a:r>
              <a:rPr lang="en-US" dirty="0" smtClean="0"/>
              <a:t>customers and </a:t>
            </a:r>
            <a:r>
              <a:rPr lang="en-US" dirty="0"/>
              <a:t>their expected individual capacity to consume. </a:t>
            </a:r>
            <a:endParaRPr lang="en-US" dirty="0" smtClean="0"/>
          </a:p>
          <a:p>
            <a:pPr marL="514350" indent="-514350">
              <a:lnSpc>
                <a:spcPct val="170000"/>
              </a:lnSpc>
            </a:pPr>
            <a:r>
              <a:rPr lang="en-US" dirty="0" smtClean="0"/>
              <a:t>Some </a:t>
            </a:r>
            <a:r>
              <a:rPr lang="en-US" dirty="0"/>
              <a:t>factors that effect </a:t>
            </a:r>
            <a:r>
              <a:rPr lang="en-US" dirty="0" smtClean="0"/>
              <a:t>sales are</a:t>
            </a:r>
            <a:r>
              <a:rPr lang="en-US" dirty="0"/>
              <a:t>:</a:t>
            </a:r>
          </a:p>
          <a:p>
            <a:pPr lvl="1">
              <a:lnSpc>
                <a:spcPct val="170000"/>
              </a:lnSpc>
            </a:pPr>
            <a:r>
              <a:rPr lang="en-US" dirty="0" smtClean="0"/>
              <a:t>Market </a:t>
            </a:r>
            <a:r>
              <a:rPr lang="en-US" dirty="0"/>
              <a:t>size (number of potential customers)</a:t>
            </a:r>
          </a:p>
          <a:p>
            <a:pPr lvl="1">
              <a:lnSpc>
                <a:spcPct val="170000"/>
              </a:lnSpc>
            </a:pPr>
            <a:r>
              <a:rPr lang="en-US" dirty="0" smtClean="0"/>
              <a:t>Product's </a:t>
            </a:r>
            <a:r>
              <a:rPr lang="en-US" dirty="0"/>
              <a:t>relation to need</a:t>
            </a:r>
          </a:p>
          <a:p>
            <a:pPr lvl="1">
              <a:lnSpc>
                <a:spcPct val="170000"/>
              </a:lnSpc>
            </a:pPr>
            <a:r>
              <a:rPr lang="en-US" dirty="0" smtClean="0"/>
              <a:t>Quality-price </a:t>
            </a:r>
            <a:r>
              <a:rPr lang="en-US" dirty="0"/>
              <a:t>relationship compared to competitive products</a:t>
            </a:r>
          </a:p>
          <a:p>
            <a:pPr lvl="1">
              <a:lnSpc>
                <a:spcPct val="170000"/>
              </a:lnSpc>
            </a:pPr>
            <a:r>
              <a:rPr lang="en-US" dirty="0" smtClean="0"/>
              <a:t>Availability </a:t>
            </a:r>
            <a:r>
              <a:rPr lang="en-US" dirty="0"/>
              <a:t>of sales and distribution systems and sales efforts required</a:t>
            </a:r>
          </a:p>
          <a:p>
            <a:pPr lvl="1">
              <a:lnSpc>
                <a:spcPct val="170000"/>
              </a:lnSpc>
            </a:pPr>
            <a:r>
              <a:rPr lang="en-US" dirty="0" smtClean="0"/>
              <a:t>Export </a:t>
            </a:r>
            <a:r>
              <a:rPr lang="en-US" dirty="0"/>
              <a:t>possibilities</a:t>
            </a:r>
          </a:p>
          <a:p>
            <a:pPr>
              <a:lnSpc>
                <a:spcPct val="170000"/>
              </a:lnSpc>
            </a:pPr>
            <a:endParaRPr lang="en-US" dirty="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457200" y="274638"/>
            <a:ext cx="8229600" cy="563562"/>
          </a:xfrm>
        </p:spPr>
        <p:txBody>
          <a:bodyPr/>
          <a:lstStyle/>
          <a:p>
            <a:pPr algn="r"/>
            <a:r>
              <a:rPr lang="en-US" sz="2800" i="1" smtClean="0"/>
              <a:t>Cont’d</a:t>
            </a:r>
          </a:p>
        </p:txBody>
      </p:sp>
      <p:sp>
        <p:nvSpPr>
          <p:cNvPr id="4101" name="Rectangle 3"/>
          <p:cNvSpPr>
            <a:spLocks noGrp="1" noChangeArrowheads="1"/>
          </p:cNvSpPr>
          <p:nvPr>
            <p:ph type="body" sz="half" idx="1"/>
          </p:nvPr>
        </p:nvSpPr>
        <p:spPr>
          <a:xfrm>
            <a:off x="381000" y="3886200"/>
            <a:ext cx="7162800" cy="762000"/>
          </a:xfrm>
        </p:spPr>
        <p:txBody>
          <a:bodyPr/>
          <a:lstStyle/>
          <a:p>
            <a:pPr>
              <a:lnSpc>
                <a:spcPct val="80000"/>
              </a:lnSpc>
              <a:buFontTx/>
              <a:buNone/>
            </a:pPr>
            <a:endParaRPr lang="en-US" sz="2400" smtClean="0">
              <a:latin typeface="Comic Sans MS" pitchFamily="66" charset="0"/>
            </a:endParaRPr>
          </a:p>
          <a:p>
            <a:pPr>
              <a:lnSpc>
                <a:spcPct val="80000"/>
              </a:lnSpc>
              <a:buFontTx/>
              <a:buNone/>
            </a:pPr>
            <a:r>
              <a:rPr lang="en-US" sz="2400" smtClean="0">
                <a:latin typeface="Comic Sans MS" pitchFamily="66" charset="0"/>
              </a:rPr>
              <a:t>While the rectilinear distance is </a:t>
            </a:r>
          </a:p>
          <a:p>
            <a:pPr>
              <a:lnSpc>
                <a:spcPct val="80000"/>
              </a:lnSpc>
            </a:pPr>
            <a:endParaRPr lang="en-US" sz="2400" smtClean="0">
              <a:latin typeface="Comic Sans MS" pitchFamily="66" charset="0"/>
            </a:endParaRPr>
          </a:p>
          <a:p>
            <a:pPr>
              <a:lnSpc>
                <a:spcPct val="80000"/>
              </a:lnSpc>
            </a:pPr>
            <a:endParaRPr lang="en-US" sz="2400" smtClean="0"/>
          </a:p>
        </p:txBody>
      </p:sp>
      <p:graphicFrame>
        <p:nvGraphicFramePr>
          <p:cNvPr id="4098" name="Object 2"/>
          <p:cNvGraphicFramePr>
            <a:graphicFrameLocks noGrp="1" noChangeAspect="1"/>
          </p:cNvGraphicFramePr>
          <p:nvPr>
            <p:ph sz="quarter" idx="2"/>
          </p:nvPr>
        </p:nvGraphicFramePr>
        <p:xfrm>
          <a:off x="1905000" y="4953000"/>
          <a:ext cx="4800600" cy="996950"/>
        </p:xfrm>
        <a:graphic>
          <a:graphicData uri="http://schemas.openxmlformats.org/presentationml/2006/ole">
            <mc:AlternateContent xmlns:mc="http://schemas.openxmlformats.org/markup-compatibility/2006">
              <mc:Choice xmlns:v="urn:schemas-microsoft-com:vml" Requires="v">
                <p:oleObj spid="_x0000_s4110" name="Equation" r:id="rId4" imgW="1346200" imgH="279400" progId="Equation.3">
                  <p:embed/>
                </p:oleObj>
              </mc:Choice>
              <mc:Fallback>
                <p:oleObj name="Equation" r:id="rId4" imgW="1346200" imgH="279400" progId="Equation.3">
                  <p:embed/>
                  <p:pic>
                    <p:nvPicPr>
                      <p:cNvPr id="0" name="Picture 1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4953000"/>
                        <a:ext cx="4800600" cy="996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2" name="Rectangle 6"/>
          <p:cNvSpPr>
            <a:spLocks noChangeArrowheads="1"/>
          </p:cNvSpPr>
          <p:nvPr/>
        </p:nvSpPr>
        <p:spPr bwMode="auto">
          <a:xfrm>
            <a:off x="228600" y="1143000"/>
            <a:ext cx="8229600" cy="1263650"/>
          </a:xfrm>
          <a:prstGeom prst="rect">
            <a:avLst/>
          </a:prstGeom>
          <a:noFill/>
          <a:ln w="9525">
            <a:noFill/>
            <a:miter lim="800000"/>
            <a:headEnd/>
            <a:tailEnd/>
          </a:ln>
        </p:spPr>
        <p:txBody>
          <a:bodyPr>
            <a:spAutoFit/>
          </a:bodyPr>
          <a:lstStyle/>
          <a:p>
            <a:pPr algn="just">
              <a:lnSpc>
                <a:spcPct val="80000"/>
              </a:lnSpc>
              <a:spcBef>
                <a:spcPct val="20000"/>
              </a:spcBef>
            </a:pPr>
            <a:r>
              <a:rPr lang="en-US" sz="3200"/>
              <a:t>If two facilities are located at points represented by </a:t>
            </a:r>
            <a:r>
              <a:rPr lang="en-US" sz="3200" i="1"/>
              <a:t>(X1,Y1)</a:t>
            </a:r>
            <a:r>
              <a:rPr lang="en-US" sz="3200"/>
              <a:t> and (</a:t>
            </a:r>
            <a:r>
              <a:rPr lang="en-US" sz="3200" i="1"/>
              <a:t>(X2,Y2), </a:t>
            </a:r>
            <a:r>
              <a:rPr lang="en-US" sz="3200"/>
              <a:t>then the Euclidean distance between the two is </a:t>
            </a:r>
          </a:p>
        </p:txBody>
      </p:sp>
      <p:graphicFrame>
        <p:nvGraphicFramePr>
          <p:cNvPr id="4099" name="Object 3"/>
          <p:cNvGraphicFramePr>
            <a:graphicFrameLocks noGrp="1" noChangeAspect="1"/>
          </p:cNvGraphicFramePr>
          <p:nvPr>
            <p:ph sz="quarter" idx="3"/>
          </p:nvPr>
        </p:nvGraphicFramePr>
        <p:xfrm>
          <a:off x="990600" y="2743200"/>
          <a:ext cx="7010400" cy="981075"/>
        </p:xfrm>
        <a:graphic>
          <a:graphicData uri="http://schemas.openxmlformats.org/presentationml/2006/ole">
            <mc:AlternateContent xmlns:mc="http://schemas.openxmlformats.org/markup-compatibility/2006">
              <mc:Choice xmlns:v="urn:schemas-microsoft-com:vml" Requires="v">
                <p:oleObj spid="_x0000_s4111" name="Equation" r:id="rId6" imgW="1904174" imgH="266584" progId="Equation.3">
                  <p:embed/>
                </p:oleObj>
              </mc:Choice>
              <mc:Fallback>
                <p:oleObj name="Equation" r:id="rId6" imgW="1904174" imgH="266584" progId="Equation.3">
                  <p:embed/>
                  <p:pic>
                    <p:nvPicPr>
                      <p:cNvPr id="0" name="Picture 13"/>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2743200"/>
                        <a:ext cx="7010400" cy="981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457200" y="381000"/>
            <a:ext cx="8229600" cy="1096963"/>
          </a:xfrm>
        </p:spPr>
        <p:txBody>
          <a:bodyPr>
            <a:normAutofit fontScale="90000"/>
          </a:bodyPr>
          <a:lstStyle/>
          <a:p>
            <a:r>
              <a:rPr lang="en-US" sz="3600" b="1" i="1" smtClean="0">
                <a:latin typeface="Comic Sans MS" pitchFamily="66" charset="0"/>
              </a:rPr>
              <a:t>Transportation Method of Linear Programming</a:t>
            </a:r>
            <a:r>
              <a:rPr lang="en-US" sz="3200" b="1" smtClean="0">
                <a:latin typeface="Comic Sans MS" pitchFamily="66" charset="0"/>
              </a:rPr>
              <a:t> </a:t>
            </a:r>
            <a:endParaRPr lang="en-US" sz="3200" smtClean="0">
              <a:latin typeface="Comic Sans MS" pitchFamily="66" charset="0"/>
            </a:endParaRPr>
          </a:p>
        </p:txBody>
      </p:sp>
      <p:sp>
        <p:nvSpPr>
          <p:cNvPr id="122883" name="Rectangle 3"/>
          <p:cNvSpPr>
            <a:spLocks noGrp="1" noChangeArrowheads="1"/>
          </p:cNvSpPr>
          <p:nvPr>
            <p:ph type="body" idx="1"/>
          </p:nvPr>
        </p:nvSpPr>
        <p:spPr>
          <a:xfrm>
            <a:off x="457200" y="2057400"/>
            <a:ext cx="8382000" cy="4221163"/>
          </a:xfrm>
        </p:spPr>
        <p:txBody>
          <a:bodyPr/>
          <a:lstStyle/>
          <a:p>
            <a:pPr algn="just">
              <a:buFontTx/>
              <a:buNone/>
            </a:pPr>
            <a:r>
              <a:rPr lang="en-US" smtClean="0">
                <a:latin typeface="Comic Sans MS" pitchFamily="66" charset="0"/>
              </a:rPr>
              <a:t>  It is simple to formulate a location problem as a transportation linear programming problem involving minimization of total cost to distribute the product. Then total cost can be calculated, various locations tried, and the location with the least total cost chosen.</a:t>
            </a: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57200" y="533400"/>
            <a:ext cx="8382000" cy="1630363"/>
          </a:xfrm>
        </p:spPr>
        <p:txBody>
          <a:bodyPr>
            <a:normAutofit fontScale="90000"/>
          </a:bodyPr>
          <a:lstStyle/>
          <a:p>
            <a:r>
              <a:rPr lang="en-US" sz="3600" smtClean="0">
                <a:latin typeface="Comic Sans MS" pitchFamily="66" charset="0"/>
              </a:rPr>
              <a:t>Example</a:t>
            </a:r>
            <a:br>
              <a:rPr lang="en-US" sz="3600" smtClean="0">
                <a:latin typeface="Comic Sans MS" pitchFamily="66" charset="0"/>
              </a:rPr>
            </a:br>
            <a:r>
              <a:rPr lang="en-US" sz="3600" smtClean="0">
                <a:latin typeface="Comic Sans MS" pitchFamily="66" charset="0"/>
              </a:rPr>
              <a:t>Production and distribution costs per unit</a:t>
            </a:r>
            <a:r>
              <a:rPr lang="en-US" sz="4000" smtClean="0">
                <a:latin typeface="Comic Sans MS" pitchFamily="66" charset="0"/>
              </a:rPr>
              <a:t> </a:t>
            </a:r>
          </a:p>
        </p:txBody>
      </p:sp>
      <p:graphicFrame>
        <p:nvGraphicFramePr>
          <p:cNvPr id="21840" name="Group 336"/>
          <p:cNvGraphicFramePr>
            <a:graphicFrameLocks noGrp="1"/>
          </p:cNvGraphicFramePr>
          <p:nvPr/>
        </p:nvGraphicFramePr>
        <p:xfrm>
          <a:off x="223838" y="2968625"/>
          <a:ext cx="8526462" cy="2747012"/>
        </p:xfrm>
        <a:graphic>
          <a:graphicData uri="http://schemas.openxmlformats.org/drawingml/2006/table">
            <a:tbl>
              <a:tblPr/>
              <a:tblGrid>
                <a:gridCol w="1668462">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8001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12573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tblGrid>
              <a:tr h="407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800" b="1" i="0" u="none" strike="noStrike" cap="none" normalizeH="0" baseline="0" smtClean="0">
                          <a:ln>
                            <a:noFill/>
                          </a:ln>
                          <a:solidFill>
                            <a:schemeClr val="tx1"/>
                          </a:solidFill>
                          <a:effectLst/>
                          <a:latin typeface="Comic Sans MS" pitchFamily="66" charset="0"/>
                          <a:cs typeface="Times New Roman" pitchFamily="18" charset="0"/>
                        </a:rPr>
                        <a:t>L</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800" b="1" i="0" u="none" strike="noStrike" cap="none" normalizeH="0" baseline="0" smtClean="0">
                          <a:ln>
                            <a:noFill/>
                          </a:ln>
                          <a:solidFill>
                            <a:schemeClr val="tx1"/>
                          </a:solidFill>
                          <a:effectLst/>
                          <a:latin typeface="Comic Sans MS" pitchFamily="66" charset="0"/>
                          <a:cs typeface="Times New Roman" pitchFamily="18" charset="0"/>
                        </a:rPr>
                        <a:t>M</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800" b="1" i="0" u="none" strike="noStrike" cap="none" normalizeH="0" baseline="0" smtClean="0">
                          <a:ln>
                            <a:noFill/>
                          </a:ln>
                          <a:solidFill>
                            <a:schemeClr val="tx1"/>
                          </a:solidFill>
                          <a:effectLst/>
                          <a:latin typeface="Comic Sans MS" pitchFamily="66" charset="0"/>
                          <a:cs typeface="Times New Roman" pitchFamily="18" charset="0"/>
                        </a:rPr>
                        <a:t>N</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800" b="1" i="0" u="none" strike="noStrike" cap="none" normalizeH="0" baseline="0" smtClean="0">
                          <a:ln>
                            <a:noFill/>
                          </a:ln>
                          <a:solidFill>
                            <a:schemeClr val="tx1"/>
                          </a:solidFill>
                          <a:effectLst/>
                          <a:latin typeface="Comic Sans MS" pitchFamily="66" charset="0"/>
                          <a:cs typeface="Times New Roman" pitchFamily="18" charset="0"/>
                        </a:rPr>
                        <a:t>O</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800" b="1" i="0" u="none" strike="noStrike" cap="none" normalizeH="0" baseline="0" smtClean="0">
                          <a:ln>
                            <a:noFill/>
                          </a:ln>
                          <a:solidFill>
                            <a:schemeClr val="tx1"/>
                          </a:solidFill>
                          <a:effectLst/>
                          <a:latin typeface="Comic Sans MS" pitchFamily="66" charset="0"/>
                          <a:cs typeface="Times New Roman" pitchFamily="18" charset="0"/>
                        </a:rPr>
                        <a:t>P</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Weekly</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Capacity</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Production. Costs</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A                     </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5.00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3.00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2.00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3.00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2.00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7.000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$75.00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B</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6.50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5.00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3.50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1.50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.20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5,500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$70.00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C</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1.50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.50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1.80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6.50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500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12,500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$70.00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D</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3.80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5.00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8.00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7.50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8.00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12,500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$67.00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Dem./Week </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5,000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6,000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4,000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7,000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3,000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5"/>
                  </a:ext>
                </a:extLst>
              </a:tr>
            </a:tbl>
          </a:graphicData>
        </a:graphic>
      </p:graphicFrame>
      <p:sp>
        <p:nvSpPr>
          <p:cNvPr id="123973" name="Rectangle 333"/>
          <p:cNvSpPr>
            <a:spLocks noChangeArrowheads="1"/>
          </p:cNvSpPr>
          <p:nvPr/>
        </p:nvSpPr>
        <p:spPr bwMode="auto">
          <a:xfrm>
            <a:off x="0" y="4802188"/>
            <a:ext cx="9144000" cy="0"/>
          </a:xfrm>
          <a:prstGeom prst="rect">
            <a:avLst/>
          </a:prstGeom>
          <a:noFill/>
          <a:ln w="9525">
            <a:noFill/>
            <a:miter lim="800000"/>
            <a:headEnd/>
            <a:tailEnd/>
          </a:ln>
        </p:spPr>
        <p:txBody>
          <a:bodyPr wrap="none" anchor="ctr">
            <a:spAutoFit/>
          </a:bodyPr>
          <a:lstStyle/>
          <a:p>
            <a:pPr>
              <a:tabLst>
                <a:tab pos="0" algn="l"/>
              </a:tabLst>
            </a:pPr>
            <a:endParaRPr lang="en-US"/>
          </a:p>
        </p:txBody>
      </p:sp>
      <p:sp>
        <p:nvSpPr>
          <p:cNvPr id="123974" name="Text Box 20"/>
          <p:cNvSpPr txBox="1">
            <a:spLocks noChangeArrowheads="1"/>
          </p:cNvSpPr>
          <p:nvPr/>
        </p:nvSpPr>
        <p:spPr bwMode="auto">
          <a:xfrm>
            <a:off x="1095375" y="3048000"/>
            <a:ext cx="682625" cy="234950"/>
          </a:xfrm>
          <a:prstGeom prst="rect">
            <a:avLst/>
          </a:prstGeom>
          <a:solidFill>
            <a:srgbClr val="FFFFFF"/>
          </a:solidFill>
          <a:ln w="9525">
            <a:noFill/>
            <a:miter lim="800000"/>
            <a:headEnd/>
            <a:tailEnd/>
          </a:ln>
        </p:spPr>
        <p:txBody>
          <a:bodyPr/>
          <a:lstStyle/>
          <a:p>
            <a:r>
              <a:rPr lang="en-US">
                <a:latin typeface="Comic Sans MS" pitchFamily="66" charset="0"/>
                <a:cs typeface="Times New Roman" pitchFamily="18" charset="0"/>
              </a:rPr>
              <a:t>To</a:t>
            </a:r>
            <a:endParaRPr lang="en-US"/>
          </a:p>
        </p:txBody>
      </p:sp>
      <p:grpSp>
        <p:nvGrpSpPr>
          <p:cNvPr id="2" name="Group 570"/>
          <p:cNvGrpSpPr>
            <a:grpSpLocks/>
          </p:cNvGrpSpPr>
          <p:nvPr/>
        </p:nvGrpSpPr>
        <p:grpSpPr bwMode="auto">
          <a:xfrm>
            <a:off x="261938" y="2967038"/>
            <a:ext cx="1600200" cy="609600"/>
            <a:chOff x="165" y="1869"/>
            <a:chExt cx="1008" cy="384"/>
          </a:xfrm>
        </p:grpSpPr>
        <p:sp>
          <p:nvSpPr>
            <p:cNvPr id="123977" name="Text Box 19"/>
            <p:cNvSpPr txBox="1">
              <a:spLocks noChangeArrowheads="1"/>
            </p:cNvSpPr>
            <p:nvPr/>
          </p:nvSpPr>
          <p:spPr bwMode="auto">
            <a:xfrm>
              <a:off x="195" y="2029"/>
              <a:ext cx="573" cy="216"/>
            </a:xfrm>
            <a:prstGeom prst="rect">
              <a:avLst/>
            </a:prstGeom>
            <a:solidFill>
              <a:srgbClr val="FFFFFF"/>
            </a:solidFill>
            <a:ln w="9525">
              <a:noFill/>
              <a:miter lim="800000"/>
              <a:headEnd/>
              <a:tailEnd/>
            </a:ln>
          </p:spPr>
          <p:txBody>
            <a:bodyPr/>
            <a:lstStyle/>
            <a:p>
              <a:r>
                <a:rPr lang="en-US" b="1">
                  <a:latin typeface="Comic Sans MS" pitchFamily="66" charset="0"/>
                  <a:cs typeface="Times New Roman" pitchFamily="18" charset="0"/>
                </a:rPr>
                <a:t> From</a:t>
              </a:r>
              <a:endParaRPr lang="en-US"/>
            </a:p>
          </p:txBody>
        </p:sp>
        <p:sp>
          <p:nvSpPr>
            <p:cNvPr id="123978" name="Line 335"/>
            <p:cNvSpPr>
              <a:spLocks noChangeShapeType="1"/>
            </p:cNvSpPr>
            <p:nvPr/>
          </p:nvSpPr>
          <p:spPr bwMode="auto">
            <a:xfrm>
              <a:off x="165" y="1869"/>
              <a:ext cx="1008" cy="384"/>
            </a:xfrm>
            <a:prstGeom prst="line">
              <a:avLst/>
            </a:prstGeom>
            <a:noFill/>
            <a:ln w="9525">
              <a:solidFill>
                <a:schemeClr val="tx1"/>
              </a:solidFill>
              <a:round/>
              <a:headEnd/>
              <a:tailEnd/>
            </a:ln>
          </p:spPr>
          <p:txBody>
            <a:bodyPr/>
            <a:lstStyle/>
            <a:p>
              <a:endParaRPr lang="en-US"/>
            </a:p>
          </p:txBody>
        </p:sp>
      </p:grpSp>
      <p:sp>
        <p:nvSpPr>
          <p:cNvPr id="123976" name="Rectangle 340"/>
          <p:cNvSpPr>
            <a:spLocks noChangeArrowheads="1"/>
          </p:cNvSpPr>
          <p:nvPr/>
        </p:nvSpPr>
        <p:spPr bwMode="auto">
          <a:xfrm>
            <a:off x="441325" y="2238375"/>
            <a:ext cx="1668463" cy="0"/>
          </a:xfrm>
          <a:prstGeom prst="rect">
            <a:avLst/>
          </a:prstGeom>
          <a:noFill/>
          <a:ln w="9525">
            <a:noFill/>
            <a:miter lim="800000"/>
            <a:headEnd/>
            <a:tailEnd/>
          </a:ln>
        </p:spPr>
        <p:txBody>
          <a:bodyPr wrap="none">
            <a:spAutoFit/>
          </a:bodyPr>
          <a:lstStyle/>
          <a:p>
            <a:endParaRPr lang="en-US"/>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normAutofit fontScale="90000"/>
          </a:bodyPr>
          <a:lstStyle/>
          <a:p>
            <a:r>
              <a:rPr lang="en-US" sz="3600" smtClean="0">
                <a:latin typeface="Comic Sans MS" pitchFamily="66" charset="0"/>
              </a:rPr>
              <a:t>The cost in the transportation matrix</a:t>
            </a:r>
          </a:p>
        </p:txBody>
      </p:sp>
      <p:sp>
        <p:nvSpPr>
          <p:cNvPr id="124931" name="Rectangle 4"/>
          <p:cNvSpPr>
            <a:spLocks noChangeArrowheads="1"/>
          </p:cNvSpPr>
          <p:nvPr/>
        </p:nvSpPr>
        <p:spPr bwMode="auto">
          <a:xfrm>
            <a:off x="685800" y="5075238"/>
            <a:ext cx="8229600" cy="519112"/>
          </a:xfrm>
          <a:prstGeom prst="rect">
            <a:avLst/>
          </a:prstGeom>
          <a:noFill/>
          <a:ln w="9525">
            <a:noFill/>
            <a:miter lim="800000"/>
            <a:headEnd/>
            <a:tailEnd/>
          </a:ln>
        </p:spPr>
        <p:txBody>
          <a:bodyPr anchor="ctr">
            <a:spAutoFit/>
          </a:bodyPr>
          <a:lstStyle/>
          <a:p>
            <a:pPr algn="just"/>
            <a:endParaRPr lang="en-US" sz="2800" i="1"/>
          </a:p>
        </p:txBody>
      </p:sp>
      <p:graphicFrame>
        <p:nvGraphicFramePr>
          <p:cNvPr id="22533" name="Group 5"/>
          <p:cNvGraphicFramePr>
            <a:graphicFrameLocks noGrp="1"/>
          </p:cNvGraphicFramePr>
          <p:nvPr>
            <p:ph idx="1"/>
          </p:nvPr>
        </p:nvGraphicFramePr>
        <p:xfrm>
          <a:off x="457200" y="2133600"/>
          <a:ext cx="8229600" cy="3200401"/>
        </p:xfrm>
        <a:graphic>
          <a:graphicData uri="http://schemas.openxmlformats.org/drawingml/2006/table">
            <a:tbl>
              <a:tblPr/>
              <a:tblGrid>
                <a:gridCol w="1858963">
                  <a:extLst>
                    <a:ext uri="{9D8B030D-6E8A-4147-A177-3AD203B41FA5}">
                      <a16:colId xmlns:a16="http://schemas.microsoft.com/office/drawing/2014/main" val="20000"/>
                    </a:ext>
                  </a:extLst>
                </a:gridCol>
                <a:gridCol w="1019175">
                  <a:extLst>
                    <a:ext uri="{9D8B030D-6E8A-4147-A177-3AD203B41FA5}">
                      <a16:colId xmlns:a16="http://schemas.microsoft.com/office/drawing/2014/main" val="20001"/>
                    </a:ext>
                  </a:extLst>
                </a:gridCol>
                <a:gridCol w="892175">
                  <a:extLst>
                    <a:ext uri="{9D8B030D-6E8A-4147-A177-3AD203B41FA5}">
                      <a16:colId xmlns:a16="http://schemas.microsoft.com/office/drawing/2014/main" val="20002"/>
                    </a:ext>
                  </a:extLst>
                </a:gridCol>
                <a:gridCol w="1019175">
                  <a:extLst>
                    <a:ext uri="{9D8B030D-6E8A-4147-A177-3AD203B41FA5}">
                      <a16:colId xmlns:a16="http://schemas.microsoft.com/office/drawing/2014/main" val="20003"/>
                    </a:ext>
                  </a:extLst>
                </a:gridCol>
                <a:gridCol w="1019175">
                  <a:extLst>
                    <a:ext uri="{9D8B030D-6E8A-4147-A177-3AD203B41FA5}">
                      <a16:colId xmlns:a16="http://schemas.microsoft.com/office/drawing/2014/main" val="20004"/>
                    </a:ext>
                  </a:extLst>
                </a:gridCol>
                <a:gridCol w="1019175">
                  <a:extLst>
                    <a:ext uri="{9D8B030D-6E8A-4147-A177-3AD203B41FA5}">
                      <a16:colId xmlns:a16="http://schemas.microsoft.com/office/drawing/2014/main" val="20005"/>
                    </a:ext>
                  </a:extLst>
                </a:gridCol>
                <a:gridCol w="1401762">
                  <a:extLst>
                    <a:ext uri="{9D8B030D-6E8A-4147-A177-3AD203B41FA5}">
                      <a16:colId xmlns:a16="http://schemas.microsoft.com/office/drawing/2014/main" val="20006"/>
                    </a:ext>
                  </a:extLst>
                </a:gridCol>
              </a:tblGrid>
              <a:tr h="862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L</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M</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N</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O </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P</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Plant</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Capacity </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2125">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A</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80.00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78.00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77.00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78. 00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77.00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7,000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3713">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B</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76.50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75.00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73.50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71.50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70.20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5,500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2125">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C</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71.50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70.50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71.80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76.50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75.00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12,500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60425">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Dem./Week</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5,000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6,000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4,000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7,000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3,000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800" b="0" i="0" u="none" strike="noStrike" cap="none" normalizeH="0" baseline="0" smtClean="0">
                          <a:ln>
                            <a:noFill/>
                          </a:ln>
                          <a:solidFill>
                            <a:schemeClr val="tx1"/>
                          </a:solidFill>
                          <a:effectLst/>
                          <a:latin typeface="Comic Sans MS" pitchFamily="66" charset="0"/>
                          <a:cs typeface="Times New Roman" pitchFamily="18" charset="0"/>
                        </a:rPr>
                        <a:t>25,000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24982" name="Rectangle 57"/>
          <p:cNvSpPr>
            <a:spLocks noChangeArrowheads="1"/>
          </p:cNvSpPr>
          <p:nvPr/>
        </p:nvSpPr>
        <p:spPr bwMode="auto">
          <a:xfrm>
            <a:off x="533400" y="2590800"/>
            <a:ext cx="990600" cy="304800"/>
          </a:xfrm>
          <a:prstGeom prst="rect">
            <a:avLst/>
          </a:prstGeom>
          <a:noFill/>
          <a:ln w="9525">
            <a:noFill/>
            <a:miter lim="800000"/>
            <a:headEnd/>
            <a:tailEnd/>
          </a:ln>
        </p:spPr>
        <p:txBody>
          <a:bodyPr wrap="none" anchor="ctr"/>
          <a:lstStyle/>
          <a:p>
            <a:pPr algn="ctr"/>
            <a:r>
              <a:rPr lang="en-US"/>
              <a:t>From</a:t>
            </a:r>
          </a:p>
        </p:txBody>
      </p:sp>
      <p:grpSp>
        <p:nvGrpSpPr>
          <p:cNvPr id="2" name="Group 59"/>
          <p:cNvGrpSpPr>
            <a:grpSpLocks/>
          </p:cNvGrpSpPr>
          <p:nvPr/>
        </p:nvGrpSpPr>
        <p:grpSpPr bwMode="auto">
          <a:xfrm>
            <a:off x="457200" y="2133600"/>
            <a:ext cx="1828800" cy="838200"/>
            <a:chOff x="288" y="1344"/>
            <a:chExt cx="1152" cy="528"/>
          </a:xfrm>
        </p:grpSpPr>
        <p:sp>
          <p:nvSpPr>
            <p:cNvPr id="124984" name="Line 56"/>
            <p:cNvSpPr>
              <a:spLocks noChangeShapeType="1"/>
            </p:cNvSpPr>
            <p:nvPr/>
          </p:nvSpPr>
          <p:spPr bwMode="auto">
            <a:xfrm>
              <a:off x="288" y="1344"/>
              <a:ext cx="1152" cy="528"/>
            </a:xfrm>
            <a:prstGeom prst="line">
              <a:avLst/>
            </a:prstGeom>
            <a:noFill/>
            <a:ln w="9525">
              <a:solidFill>
                <a:schemeClr val="tx1"/>
              </a:solidFill>
              <a:round/>
              <a:headEnd/>
              <a:tailEnd/>
            </a:ln>
          </p:spPr>
          <p:txBody>
            <a:bodyPr/>
            <a:lstStyle/>
            <a:p>
              <a:endParaRPr lang="en-US"/>
            </a:p>
          </p:txBody>
        </p:sp>
        <p:sp>
          <p:nvSpPr>
            <p:cNvPr id="124985" name="Rectangle 58"/>
            <p:cNvSpPr>
              <a:spLocks noChangeArrowheads="1"/>
            </p:cNvSpPr>
            <p:nvPr/>
          </p:nvSpPr>
          <p:spPr bwMode="auto">
            <a:xfrm>
              <a:off x="768" y="1392"/>
              <a:ext cx="624" cy="192"/>
            </a:xfrm>
            <a:prstGeom prst="rect">
              <a:avLst/>
            </a:prstGeom>
            <a:noFill/>
            <a:ln w="9525">
              <a:noFill/>
              <a:miter lim="800000"/>
              <a:headEnd/>
              <a:tailEnd/>
            </a:ln>
          </p:spPr>
          <p:txBody>
            <a:bodyPr wrap="none" anchor="ctr"/>
            <a:lstStyle/>
            <a:p>
              <a:pPr algn="ctr"/>
              <a:r>
                <a:rPr lang="en-US"/>
                <a:t>TO</a:t>
              </a:r>
            </a:p>
          </p:txBody>
        </p:sp>
      </p:gr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457200" y="533400"/>
            <a:ext cx="8229600" cy="563563"/>
          </a:xfrm>
        </p:spPr>
        <p:txBody>
          <a:bodyPr/>
          <a:lstStyle/>
          <a:p>
            <a:pPr algn="r"/>
            <a:r>
              <a:rPr lang="en-US" sz="2800" i="1" smtClean="0"/>
              <a:t>Cont’d</a:t>
            </a:r>
          </a:p>
        </p:txBody>
      </p:sp>
      <p:sp>
        <p:nvSpPr>
          <p:cNvPr id="125955" name="Rectangle 3"/>
          <p:cNvSpPr>
            <a:spLocks noGrp="1" noChangeArrowheads="1"/>
          </p:cNvSpPr>
          <p:nvPr>
            <p:ph type="body" idx="1"/>
          </p:nvPr>
        </p:nvSpPr>
        <p:spPr>
          <a:xfrm>
            <a:off x="457200" y="1676400"/>
            <a:ext cx="8229600" cy="4525963"/>
          </a:xfrm>
        </p:spPr>
        <p:txBody>
          <a:bodyPr/>
          <a:lstStyle/>
          <a:p>
            <a:pPr algn="just">
              <a:spcBef>
                <a:spcPct val="0"/>
              </a:spcBef>
              <a:buFontTx/>
              <a:buNone/>
            </a:pPr>
            <a:r>
              <a:rPr lang="en-US" smtClean="0"/>
              <a:t>There are several ways of solving this problem. Some give optimal solutions with a relatively high cost of time and effort and others yield very fast, good but not necessarily optimal solutions with a relatively low cost. The latter procedures are called </a:t>
            </a:r>
            <a:r>
              <a:rPr lang="en-US" i="1" smtClean="0"/>
              <a:t>heuristic; </a:t>
            </a:r>
            <a:r>
              <a:rPr lang="en-US" smtClean="0"/>
              <a:t>the former procedures are called </a:t>
            </a:r>
            <a:r>
              <a:rPr lang="en-US" i="1" smtClean="0"/>
              <a:t>optimal seeking</a:t>
            </a:r>
          </a:p>
          <a:p>
            <a:endParaRPr lang="en-US" smtClean="0"/>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457200" y="274638"/>
            <a:ext cx="8382000" cy="715962"/>
          </a:xfrm>
        </p:spPr>
        <p:txBody>
          <a:bodyPr/>
          <a:lstStyle/>
          <a:p>
            <a:r>
              <a:rPr lang="en-US" sz="3600" smtClean="0">
                <a:latin typeface="Comic Sans MS" pitchFamily="66" charset="0"/>
              </a:rPr>
              <a:t>Least cost assignment</a:t>
            </a:r>
          </a:p>
        </p:txBody>
      </p:sp>
      <p:sp>
        <p:nvSpPr>
          <p:cNvPr id="126979" name="Rectangle 3"/>
          <p:cNvSpPr>
            <a:spLocks noChangeArrowheads="1"/>
          </p:cNvSpPr>
          <p:nvPr/>
        </p:nvSpPr>
        <p:spPr bwMode="auto">
          <a:xfrm>
            <a:off x="252413" y="1203325"/>
            <a:ext cx="1439862" cy="0"/>
          </a:xfrm>
          <a:prstGeom prst="rect">
            <a:avLst/>
          </a:prstGeom>
          <a:noFill/>
          <a:ln w="9525">
            <a:noFill/>
            <a:miter lim="800000"/>
            <a:headEnd/>
            <a:tailEnd/>
          </a:ln>
        </p:spPr>
        <p:txBody>
          <a:bodyPr wrap="none">
            <a:spAutoFit/>
          </a:bodyPr>
          <a:lstStyle/>
          <a:p>
            <a:endParaRPr lang="en-US"/>
          </a:p>
        </p:txBody>
      </p:sp>
      <p:sp>
        <p:nvSpPr>
          <p:cNvPr id="126980" name="Line 4"/>
          <p:cNvSpPr>
            <a:spLocks noChangeShapeType="1"/>
          </p:cNvSpPr>
          <p:nvPr/>
        </p:nvSpPr>
        <p:spPr bwMode="auto">
          <a:xfrm>
            <a:off x="2035175" y="2027238"/>
            <a:ext cx="0" cy="0"/>
          </a:xfrm>
          <a:prstGeom prst="line">
            <a:avLst/>
          </a:prstGeom>
          <a:noFill/>
          <a:ln w="12700" cap="rnd">
            <a:solidFill>
              <a:srgbClr val="000000"/>
            </a:solidFill>
            <a:round/>
            <a:headEnd/>
            <a:tailEnd/>
          </a:ln>
        </p:spPr>
        <p:txBody>
          <a:bodyPr/>
          <a:lstStyle/>
          <a:p>
            <a:endParaRPr lang="en-US"/>
          </a:p>
        </p:txBody>
      </p:sp>
      <p:sp>
        <p:nvSpPr>
          <p:cNvPr id="126981" name="Line 5"/>
          <p:cNvSpPr>
            <a:spLocks noChangeShapeType="1"/>
          </p:cNvSpPr>
          <p:nvPr/>
        </p:nvSpPr>
        <p:spPr bwMode="auto">
          <a:xfrm>
            <a:off x="2035175" y="3022600"/>
            <a:ext cx="0" cy="0"/>
          </a:xfrm>
          <a:prstGeom prst="line">
            <a:avLst/>
          </a:prstGeom>
          <a:noFill/>
          <a:ln w="12700" cap="rnd">
            <a:solidFill>
              <a:srgbClr val="000000"/>
            </a:solidFill>
            <a:round/>
            <a:headEnd/>
            <a:tailEnd/>
          </a:ln>
        </p:spPr>
        <p:txBody>
          <a:bodyPr/>
          <a:lstStyle/>
          <a:p>
            <a:endParaRPr lang="en-US"/>
          </a:p>
        </p:txBody>
      </p:sp>
      <p:graphicFrame>
        <p:nvGraphicFramePr>
          <p:cNvPr id="23558" name="Group 6"/>
          <p:cNvGraphicFramePr>
            <a:graphicFrameLocks noGrp="1"/>
          </p:cNvGraphicFramePr>
          <p:nvPr/>
        </p:nvGraphicFramePr>
        <p:xfrm>
          <a:off x="304800" y="1493838"/>
          <a:ext cx="8612505" cy="4450080"/>
        </p:xfrm>
        <a:graphic>
          <a:graphicData uri="http://schemas.openxmlformats.org/drawingml/2006/table">
            <a:tbl>
              <a:tblPr/>
              <a:tblGrid>
                <a:gridCol w="1430338">
                  <a:extLst>
                    <a:ext uri="{9D8B030D-6E8A-4147-A177-3AD203B41FA5}">
                      <a16:colId xmlns:a16="http://schemas.microsoft.com/office/drawing/2014/main" val="20000"/>
                    </a:ext>
                  </a:extLst>
                </a:gridCol>
                <a:gridCol w="341312">
                  <a:extLst>
                    <a:ext uri="{9D8B030D-6E8A-4147-A177-3AD203B41FA5}">
                      <a16:colId xmlns:a16="http://schemas.microsoft.com/office/drawing/2014/main" val="20001"/>
                    </a:ext>
                  </a:extLst>
                </a:gridCol>
                <a:gridCol w="681038">
                  <a:extLst>
                    <a:ext uri="{9D8B030D-6E8A-4147-A177-3AD203B41FA5}">
                      <a16:colId xmlns:a16="http://schemas.microsoft.com/office/drawing/2014/main" val="20002"/>
                    </a:ext>
                  </a:extLst>
                </a:gridCol>
                <a:gridCol w="341312">
                  <a:extLst>
                    <a:ext uri="{9D8B030D-6E8A-4147-A177-3AD203B41FA5}">
                      <a16:colId xmlns:a16="http://schemas.microsoft.com/office/drawing/2014/main" val="20003"/>
                    </a:ext>
                  </a:extLst>
                </a:gridCol>
                <a:gridCol w="681038">
                  <a:extLst>
                    <a:ext uri="{9D8B030D-6E8A-4147-A177-3AD203B41FA5}">
                      <a16:colId xmlns:a16="http://schemas.microsoft.com/office/drawing/2014/main" val="20004"/>
                    </a:ext>
                  </a:extLst>
                </a:gridCol>
                <a:gridCol w="795337">
                  <a:extLst>
                    <a:ext uri="{9D8B030D-6E8A-4147-A177-3AD203B41FA5}">
                      <a16:colId xmlns:a16="http://schemas.microsoft.com/office/drawing/2014/main" val="20005"/>
                    </a:ext>
                  </a:extLst>
                </a:gridCol>
                <a:gridCol w="681038">
                  <a:extLst>
                    <a:ext uri="{9D8B030D-6E8A-4147-A177-3AD203B41FA5}">
                      <a16:colId xmlns:a16="http://schemas.microsoft.com/office/drawing/2014/main" val="20006"/>
                    </a:ext>
                  </a:extLst>
                </a:gridCol>
                <a:gridCol w="455612">
                  <a:extLst>
                    <a:ext uri="{9D8B030D-6E8A-4147-A177-3AD203B41FA5}">
                      <a16:colId xmlns:a16="http://schemas.microsoft.com/office/drawing/2014/main" val="20007"/>
                    </a:ext>
                  </a:extLst>
                </a:gridCol>
                <a:gridCol w="681038">
                  <a:extLst>
                    <a:ext uri="{9D8B030D-6E8A-4147-A177-3AD203B41FA5}">
                      <a16:colId xmlns:a16="http://schemas.microsoft.com/office/drawing/2014/main" val="20008"/>
                    </a:ext>
                  </a:extLst>
                </a:gridCol>
                <a:gridCol w="454025">
                  <a:extLst>
                    <a:ext uri="{9D8B030D-6E8A-4147-A177-3AD203B41FA5}">
                      <a16:colId xmlns:a16="http://schemas.microsoft.com/office/drawing/2014/main" val="20009"/>
                    </a:ext>
                  </a:extLst>
                </a:gridCol>
                <a:gridCol w="795337">
                  <a:extLst>
                    <a:ext uri="{9D8B030D-6E8A-4147-A177-3AD203B41FA5}">
                      <a16:colId xmlns:a16="http://schemas.microsoft.com/office/drawing/2014/main" val="20010"/>
                    </a:ext>
                  </a:extLst>
                </a:gridCol>
                <a:gridCol w="208280">
                  <a:extLst>
                    <a:ext uri="{9D8B030D-6E8A-4147-A177-3AD203B41FA5}">
                      <a16:colId xmlns:a16="http://schemas.microsoft.com/office/drawing/2014/main" val="20011"/>
                    </a:ext>
                  </a:extLst>
                </a:gridCol>
                <a:gridCol w="1066800">
                  <a:extLst>
                    <a:ext uri="{9D8B030D-6E8A-4147-A177-3AD203B41FA5}">
                      <a16:colId xmlns:a16="http://schemas.microsoft.com/office/drawing/2014/main" val="20012"/>
                    </a:ext>
                  </a:extLst>
                </a:gridCol>
              </a:tblGrid>
              <a:tr h="330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From               TO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600" b="0" i="0" u="none" strike="noStrike" cap="none" normalizeH="0" baseline="0" smtClean="0">
                          <a:ln>
                            <a:noFill/>
                          </a:ln>
                          <a:solidFill>
                            <a:schemeClr val="tx1"/>
                          </a:solidFill>
                          <a:effectLst/>
                          <a:latin typeface="Comic Sans MS" pitchFamily="66" charset="0"/>
                          <a:cs typeface="Times New Roman" pitchFamily="18" charset="0"/>
                        </a:rPr>
                        <a:t>L</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600" b="0" i="0" u="none" strike="noStrike" cap="none" normalizeH="0" baseline="0" smtClean="0">
                          <a:ln>
                            <a:noFill/>
                          </a:ln>
                          <a:solidFill>
                            <a:schemeClr val="tx1"/>
                          </a:solidFill>
                          <a:effectLst/>
                          <a:latin typeface="Comic Sans MS" pitchFamily="66" charset="0"/>
                          <a:cs typeface="Times New Roman" pitchFamily="18" charset="0"/>
                        </a:rPr>
                        <a:t>M</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600" b="0" i="0" u="none" strike="noStrike" cap="none" normalizeH="0" baseline="0" smtClean="0">
                          <a:ln>
                            <a:noFill/>
                          </a:ln>
                          <a:solidFill>
                            <a:schemeClr val="tx1"/>
                          </a:solidFill>
                          <a:effectLst/>
                          <a:latin typeface="Comic Sans MS" pitchFamily="66" charset="0"/>
                          <a:cs typeface="Times New Roman" pitchFamily="18" charset="0"/>
                        </a:rPr>
                        <a:t>N</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600" b="0" i="0" u="none" strike="noStrike" cap="none" normalizeH="0" baseline="0" smtClean="0">
                          <a:ln>
                            <a:noFill/>
                          </a:ln>
                          <a:solidFill>
                            <a:schemeClr val="tx1"/>
                          </a:solidFill>
                          <a:effectLst/>
                          <a:latin typeface="Comic Sans MS" pitchFamily="66" charset="0"/>
                          <a:cs typeface="Times New Roman" pitchFamily="18" charset="0"/>
                        </a:rPr>
                        <a:t>O</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600" b="0" i="0" u="none" strike="noStrike" cap="none" normalizeH="0" baseline="0" smtClean="0">
                          <a:ln>
                            <a:noFill/>
                          </a:ln>
                          <a:solidFill>
                            <a:schemeClr val="tx1"/>
                          </a:solidFill>
                          <a:effectLst/>
                          <a:latin typeface="Comic Sans MS" pitchFamily="66" charset="0"/>
                          <a:cs typeface="Times New Roman" pitchFamily="18" charset="0"/>
                        </a:rPr>
                        <a:t>P</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tab pos="0" algn="l"/>
                        </a:tabLst>
                      </a:pPr>
                      <a:r>
                        <a:rPr kumimoji="0" lang="en-US" sz="1600" b="0" i="0" u="none" strike="noStrike" cap="none" normalizeH="0" baseline="0" smtClean="0">
                          <a:ln>
                            <a:noFill/>
                          </a:ln>
                          <a:solidFill>
                            <a:schemeClr val="tx1"/>
                          </a:solidFill>
                          <a:effectLst/>
                          <a:latin typeface="Comic Sans MS" pitchFamily="66" charset="0"/>
                          <a:cs typeface="Times New Roman" pitchFamily="18" charset="0"/>
                        </a:rPr>
                        <a:t>Plant</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0" algn="l"/>
                        </a:tabLst>
                      </a:pPr>
                      <a:r>
                        <a:rPr kumimoji="0" lang="en-US" sz="1600" b="0" i="0" u="none" strike="noStrike" cap="none" normalizeH="0" baseline="0" smtClean="0">
                          <a:ln>
                            <a:noFill/>
                          </a:ln>
                          <a:solidFill>
                            <a:schemeClr val="tx1"/>
                          </a:solidFill>
                          <a:effectLst/>
                          <a:latin typeface="Comic Sans MS" pitchFamily="66" charset="0"/>
                          <a:cs typeface="Times New Roman" pitchFamily="18" charset="0"/>
                        </a:rPr>
                        <a:t>Capacity</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24288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600" b="0" i="0" u="none" strike="noStrike" cap="none" normalizeH="0" baseline="0" smtClean="0">
                          <a:ln>
                            <a:noFill/>
                          </a:ln>
                          <a:solidFill>
                            <a:schemeClr val="tx1"/>
                          </a:solidFill>
                          <a:effectLst/>
                          <a:latin typeface="Comic Sans MS" pitchFamily="66" charset="0"/>
                          <a:cs typeface="Times New Roman" pitchFamily="18" charset="0"/>
                        </a:rPr>
                        <a:t>A</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omic Sans MS" pitchFamily="66" charset="0"/>
                          <a:cs typeface="Times New Roman" pitchFamily="18" charset="0"/>
                        </a:rPr>
                        <a:t>80.00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omic Sans MS" pitchFamily="66" charset="0"/>
                          <a:cs typeface="Times New Roman" pitchFamily="18" charset="0"/>
                        </a:rPr>
                        <a:t>78.00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2,500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omic Sans MS" pitchFamily="66" charset="0"/>
                          <a:cs typeface="Times New Roman" pitchFamily="18" charset="0"/>
                        </a:rPr>
                        <a:t>77.00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omic Sans MS" pitchFamily="66" charset="0"/>
                          <a:cs typeface="Times New Roman" pitchFamily="18" charset="0"/>
                        </a:rPr>
                        <a:t>78.00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omic Sans MS" pitchFamily="66" charset="0"/>
                          <a:cs typeface="Times New Roman" pitchFamily="18" charset="0"/>
                        </a:rPr>
                        <a:t>77.00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omic Sans MS" pitchFamily="66" charset="0"/>
                          <a:cs typeface="Times New Roman" pitchFamily="18" charset="0"/>
                        </a:rPr>
                        <a:t>7,000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en-US"/>
                    </a:p>
                  </a:txBody>
                  <a:tcPr/>
                </a:tc>
                <a:extLst>
                  <a:ext uri="{0D108BD9-81ED-4DB2-BD59-A6C34878D82A}">
                    <a16:rowId xmlns:a16="http://schemas.microsoft.com/office/drawing/2014/main" val="10001"/>
                  </a:ext>
                </a:extLst>
              </a:tr>
              <a:tr h="242888">
                <a:tc v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omic Sans MS" pitchFamily="66" charset="0"/>
                          <a:cs typeface="Times New Roman" pitchFamily="18" charset="0"/>
                        </a:rPr>
                        <a:t>4,500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2"/>
                  </a:ext>
                </a:extLst>
              </a:tr>
              <a:tr h="25082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600" b="0" i="0" u="none" strike="noStrike" cap="none" normalizeH="0" baseline="0" smtClean="0">
                          <a:ln>
                            <a:noFill/>
                          </a:ln>
                          <a:solidFill>
                            <a:schemeClr val="tx1"/>
                          </a:solidFill>
                          <a:effectLst/>
                          <a:latin typeface="Comic Sans MS" pitchFamily="66" charset="0"/>
                          <a:cs typeface="Times New Roman" pitchFamily="18" charset="0"/>
                        </a:rPr>
                        <a:t>B</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omic Sans MS" pitchFamily="66" charset="0"/>
                          <a:cs typeface="Times New Roman" pitchFamily="18" charset="0"/>
                        </a:rPr>
                        <a:t>76.50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omic Sans MS" pitchFamily="66" charset="0"/>
                          <a:cs typeface="Times New Roman" pitchFamily="18" charset="0"/>
                        </a:rPr>
                        <a:t>75.00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omic Sans MS" pitchFamily="66" charset="0"/>
                          <a:cs typeface="Times New Roman" pitchFamily="18" charset="0"/>
                        </a:rPr>
                        <a:t>73.50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omic Sans MS" pitchFamily="66" charset="0"/>
                          <a:cs typeface="Times New Roman" pitchFamily="18" charset="0"/>
                        </a:rPr>
                        <a:t>71.50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omic Sans MS" pitchFamily="66" charset="0"/>
                          <a:cs typeface="Times New Roman" pitchFamily="18" charset="0"/>
                        </a:rPr>
                        <a:t>70.20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5275">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omic Sans MS" pitchFamily="66" charset="0"/>
                          <a:cs typeface="Times New Roman" pitchFamily="18" charset="0"/>
                        </a:rPr>
                        <a:t>2500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omic Sans MS" pitchFamily="66" charset="0"/>
                          <a:cs typeface="Times New Roman" pitchFamily="18" charset="0"/>
                        </a:rPr>
                        <a:t>3000</a:t>
                      </a:r>
                      <a:endParaRPr kumimoji="0" lang="en-U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omic Sans MS" pitchFamily="66" charset="0"/>
                          <a:cs typeface="Times New Roman" pitchFamily="18" charset="0"/>
                        </a:rPr>
                        <a:t>5,500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7621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600" b="0" i="0" u="none" strike="noStrike" cap="none" normalizeH="0" baseline="0" smtClean="0">
                          <a:ln>
                            <a:noFill/>
                          </a:ln>
                          <a:solidFill>
                            <a:schemeClr val="tx1"/>
                          </a:solidFill>
                          <a:effectLst/>
                          <a:latin typeface="Comic Sans MS" pitchFamily="66" charset="0"/>
                          <a:cs typeface="Times New Roman" pitchFamily="18" charset="0"/>
                        </a:rPr>
                        <a:t>C</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omic Sans MS" pitchFamily="66" charset="0"/>
                          <a:cs typeface="Times New Roman" pitchFamily="18" charset="0"/>
                        </a:rPr>
                        <a:t>71.50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omic Sans MS" pitchFamily="66" charset="0"/>
                          <a:cs typeface="Times New Roman" pitchFamily="18" charset="0"/>
                        </a:rPr>
                        <a:t>70.50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mic Sans MS" pitchFamily="66" charset="0"/>
                          <a:cs typeface="Times New Roman" pitchFamily="18" charset="0"/>
                          <a:sym typeface="Wingdings" pitchFamily="2"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omic Sans MS" pitchFamily="66" charset="0"/>
                          <a:cs typeface="Times New Roman" pitchFamily="18" charset="0"/>
                        </a:rPr>
                        <a:t>71.80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omic Sans MS" pitchFamily="66" charset="0"/>
                          <a:cs typeface="Times New Roman" pitchFamily="18" charset="0"/>
                        </a:rPr>
                        <a:t>76.50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omic Sans MS" pitchFamily="66" charset="0"/>
                          <a:cs typeface="Times New Roman" pitchFamily="18" charset="0"/>
                        </a:rPr>
                        <a:t>75.00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omic Sans MS" pitchFamily="66" charset="0"/>
                          <a:cs typeface="Times New Roman" pitchFamily="18" charset="0"/>
                        </a:rPr>
                        <a:t>12,5000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en-US"/>
                    </a:p>
                  </a:txBody>
                  <a:tcPr/>
                </a:tc>
                <a:extLst>
                  <a:ext uri="{0D108BD9-81ED-4DB2-BD59-A6C34878D82A}">
                    <a16:rowId xmlns:a16="http://schemas.microsoft.com/office/drawing/2014/main" val="10005"/>
                  </a:ext>
                </a:extLst>
              </a:tr>
              <a:tr h="182563">
                <a:tc v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omic Sans MS" pitchFamily="66" charset="0"/>
                          <a:cs typeface="Times New Roman" pitchFamily="18" charset="0"/>
                        </a:rPr>
                        <a:t>5,000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omic Sans MS" pitchFamily="66" charset="0"/>
                          <a:cs typeface="Times New Roman" pitchFamily="18" charset="0"/>
                        </a:rPr>
                        <a:t>6,000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omic Sans MS" pitchFamily="66" charset="0"/>
                          <a:cs typeface="Times New Roman" pitchFamily="18" charset="0"/>
                        </a:rPr>
                        <a:t>1,500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6"/>
                  </a:ext>
                </a:extLst>
              </a:tr>
              <a:tr h="32861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1600" b="0" i="0" u="none" strike="noStrike" cap="none" normalizeH="0" baseline="0" smtClean="0">
                          <a:ln>
                            <a:noFill/>
                          </a:ln>
                          <a:solidFill>
                            <a:schemeClr val="tx1"/>
                          </a:solidFill>
                          <a:effectLst/>
                          <a:latin typeface="Comic Sans MS" pitchFamily="66" charset="0"/>
                          <a:cs typeface="Times New Roman" pitchFamily="18" charset="0"/>
                        </a:rPr>
                        <a:t>Demand</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0" algn="l"/>
                        </a:tabLst>
                      </a:pPr>
                      <a:r>
                        <a:rPr kumimoji="0" lang="en-US" sz="1600" b="0" i="0" u="none" strike="noStrike" cap="none" normalizeH="0" baseline="0" smtClean="0">
                          <a:ln>
                            <a:noFill/>
                          </a:ln>
                          <a:solidFill>
                            <a:schemeClr val="tx1"/>
                          </a:solidFill>
                          <a:effectLst/>
                          <a:latin typeface="Comic Sans MS" pitchFamily="66" charset="0"/>
                          <a:cs typeface="Times New Roman" pitchFamily="18" charset="0"/>
                        </a:rPr>
                        <a:t>(Weekly)</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omic Sans MS" pitchFamily="66" charset="0"/>
                          <a:cs typeface="Times New Roman" pitchFamily="18" charset="0"/>
                        </a:rPr>
                        <a:t>5,000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omic Sans MS" pitchFamily="66" charset="0"/>
                          <a:cs typeface="Times New Roman" pitchFamily="18" charset="0"/>
                        </a:rPr>
                        <a:t>6,000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omic Sans MS" pitchFamily="66" charset="0"/>
                          <a:cs typeface="Times New Roman" pitchFamily="18" charset="0"/>
                        </a:rPr>
                        <a:t>4,000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omic Sans MS" pitchFamily="66" charset="0"/>
                          <a:cs typeface="Times New Roman" pitchFamily="18" charset="0"/>
                        </a:rPr>
                        <a:t>7,000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omic Sans MS" pitchFamily="66" charset="0"/>
                          <a:cs typeface="Times New Roman" pitchFamily="18" charset="0"/>
                        </a:rPr>
                        <a:t>3,000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omic Sans MS" pitchFamily="66" charset="0"/>
                          <a:cs typeface="Times New Roman" pitchFamily="18" charset="0"/>
                        </a:rPr>
                        <a:t>25,000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127101" name="Line 125"/>
          <p:cNvSpPr>
            <a:spLocks noChangeShapeType="1"/>
          </p:cNvSpPr>
          <p:nvPr/>
        </p:nvSpPr>
        <p:spPr bwMode="auto">
          <a:xfrm>
            <a:off x="338138" y="1484313"/>
            <a:ext cx="1371600" cy="60960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body" idx="1"/>
          </p:nvPr>
        </p:nvSpPr>
        <p:spPr>
          <a:noFill/>
        </p:spPr>
        <p:txBody>
          <a:bodyPr/>
          <a:lstStyle/>
          <a:p>
            <a:pPr>
              <a:lnSpc>
                <a:spcPct val="80000"/>
              </a:lnSpc>
            </a:pPr>
            <a:r>
              <a:rPr lang="en-US" sz="2800" smtClean="0">
                <a:latin typeface="Comic Sans MS" pitchFamily="66" charset="0"/>
              </a:rPr>
              <a:t>The total cost for location C is 2,500(77) + 4,500(78) + 2,500(71.50)  + 3,000(70.20) + 5,000(71.50) + 6,000(70.50) + 1,500(71.80)  =  </a:t>
            </a:r>
            <a:r>
              <a:rPr lang="en-US" sz="2800" b="1" smtClean="0">
                <a:latin typeface="Comic Sans MS" pitchFamily="66" charset="0"/>
              </a:rPr>
              <a:t>$1,821,050</a:t>
            </a:r>
            <a:endParaRPr lang="en-US" sz="2800" smtClean="0">
              <a:latin typeface="Comic Sans MS" pitchFamily="66" charset="0"/>
            </a:endParaRPr>
          </a:p>
          <a:p>
            <a:pPr>
              <a:lnSpc>
                <a:spcPct val="80000"/>
              </a:lnSpc>
            </a:pPr>
            <a:r>
              <a:rPr lang="en-US" sz="2800" smtClean="0">
                <a:latin typeface="Comic Sans MS" pitchFamily="66" charset="0"/>
              </a:rPr>
              <a:t>Similarly for location D the total cost is</a:t>
            </a:r>
          </a:p>
          <a:p>
            <a:pPr>
              <a:lnSpc>
                <a:spcPct val="80000"/>
              </a:lnSpc>
            </a:pPr>
            <a:r>
              <a:rPr lang="en-US" sz="2800" smtClean="0">
                <a:latin typeface="Comic Sans MS" pitchFamily="66" charset="0"/>
              </a:rPr>
              <a:t>4,000(77) + 3,000(78)  + 2,500(71.50) + 3,000(70.2)  + 5,000(70.80) + 6,000(72) + 1,500(74.50) = </a:t>
            </a:r>
            <a:r>
              <a:rPr lang="en-US" sz="2800" b="1" smtClean="0">
                <a:latin typeface="Comic Sans MS" pitchFamily="66" charset="0"/>
              </a:rPr>
              <a:t>$1,829,100</a:t>
            </a:r>
            <a:endParaRPr lang="en-US" sz="2800" smtClean="0">
              <a:latin typeface="Comic Sans MS" pitchFamily="66" charset="0"/>
            </a:endParaRPr>
          </a:p>
          <a:p>
            <a:pPr>
              <a:lnSpc>
                <a:spcPct val="80000"/>
              </a:lnSpc>
            </a:pPr>
            <a:r>
              <a:rPr lang="en-US" sz="2800" smtClean="0">
                <a:latin typeface="Comic Sans MS" pitchFamily="66" charset="0"/>
              </a:rPr>
              <a:t>The total weekly cost of C town is </a:t>
            </a:r>
            <a:r>
              <a:rPr lang="en-US" sz="2800" i="1" smtClean="0">
                <a:latin typeface="Comic Sans MS" pitchFamily="66" charset="0"/>
              </a:rPr>
              <a:t>$1,821,050, </a:t>
            </a:r>
            <a:r>
              <a:rPr lang="en-US" sz="2800" smtClean="0">
                <a:latin typeface="Comic Sans MS" pitchFamily="66" charset="0"/>
              </a:rPr>
              <a:t>which $8,050 per week </a:t>
            </a:r>
            <a:r>
              <a:rPr lang="en-US" sz="2800" i="1" smtClean="0">
                <a:latin typeface="Comic Sans MS" pitchFamily="66" charset="0"/>
              </a:rPr>
              <a:t>more economical</a:t>
            </a:r>
            <a:r>
              <a:rPr lang="en-US" sz="2800" smtClean="0">
                <a:latin typeface="Comic Sans MS" pitchFamily="66" charset="0"/>
              </a:rPr>
              <a:t> than the total cost D. </a:t>
            </a:r>
          </a:p>
        </p:txBody>
      </p:sp>
      <p:sp>
        <p:nvSpPr>
          <p:cNvPr id="128003" name="Rectangle 3"/>
          <p:cNvSpPr>
            <a:spLocks noChangeArrowheads="1"/>
          </p:cNvSpPr>
          <p:nvPr/>
        </p:nvSpPr>
        <p:spPr bwMode="auto">
          <a:xfrm>
            <a:off x="6248400" y="228600"/>
            <a:ext cx="2667000" cy="533400"/>
          </a:xfrm>
          <a:prstGeom prst="rect">
            <a:avLst/>
          </a:prstGeom>
          <a:noFill/>
          <a:ln w="9525">
            <a:noFill/>
            <a:miter lim="800000"/>
            <a:headEnd/>
            <a:tailEnd/>
          </a:ln>
        </p:spPr>
        <p:txBody>
          <a:bodyPr wrap="none" anchor="ctr"/>
          <a:lstStyle/>
          <a:p>
            <a:pPr algn="r"/>
            <a:r>
              <a:rPr lang="en-US" sz="2400"/>
              <a:t>Cont’d</a:t>
            </a: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457200" y="381000"/>
            <a:ext cx="8229600" cy="1096963"/>
          </a:xfrm>
        </p:spPr>
        <p:txBody>
          <a:bodyPr>
            <a:normAutofit fontScale="90000"/>
          </a:bodyPr>
          <a:lstStyle/>
          <a:p>
            <a:r>
              <a:rPr lang="en-US" sz="2800" b="1" smtClean="0">
                <a:latin typeface="Comic Sans MS" pitchFamily="66" charset="0"/>
              </a:rPr>
              <a:t/>
            </a:r>
            <a:br>
              <a:rPr lang="en-US" sz="2800" b="1" smtClean="0">
                <a:latin typeface="Comic Sans MS" pitchFamily="66" charset="0"/>
              </a:rPr>
            </a:br>
            <a:r>
              <a:rPr lang="en-US" sz="2800" b="1" smtClean="0">
                <a:latin typeface="Comic Sans MS" pitchFamily="66" charset="0"/>
              </a:rPr>
              <a:t> </a:t>
            </a:r>
            <a:r>
              <a:rPr lang="en-US" sz="3600" b="1" smtClean="0">
                <a:latin typeface="Comic Sans MS" pitchFamily="66" charset="0"/>
              </a:rPr>
              <a:t>Public Sector Location Problems</a:t>
            </a:r>
            <a:br>
              <a:rPr lang="en-US" sz="3600" b="1" smtClean="0">
                <a:latin typeface="Comic Sans MS" pitchFamily="66" charset="0"/>
              </a:rPr>
            </a:br>
            <a:endParaRPr lang="en-US" sz="3600" smtClean="0">
              <a:latin typeface="Comic Sans MS" pitchFamily="66" charset="0"/>
            </a:endParaRPr>
          </a:p>
        </p:txBody>
      </p:sp>
      <p:sp>
        <p:nvSpPr>
          <p:cNvPr id="129027" name="Rectangle 3"/>
          <p:cNvSpPr>
            <a:spLocks noGrp="1" noChangeArrowheads="1"/>
          </p:cNvSpPr>
          <p:nvPr>
            <p:ph type="body" idx="1"/>
          </p:nvPr>
        </p:nvSpPr>
        <p:spPr>
          <a:xfrm>
            <a:off x="457200" y="1143000"/>
            <a:ext cx="8229600" cy="4983163"/>
          </a:xfrm>
        </p:spPr>
        <p:txBody>
          <a:bodyPr/>
          <a:lstStyle/>
          <a:p>
            <a:endParaRPr lang="en-US" smtClean="0">
              <a:latin typeface="Comic Sans MS" pitchFamily="66" charset="0"/>
            </a:endParaRPr>
          </a:p>
          <a:p>
            <a:pPr algn="just"/>
            <a:r>
              <a:rPr lang="en-US" smtClean="0">
                <a:latin typeface="Comic Sans MS" pitchFamily="66" charset="0"/>
              </a:rPr>
              <a:t>In the location of public sectors ( fire stations, hospitals, emergency centers, equipment yards, and landfills) the objective is to minimize some maximum response time.</a:t>
            </a:r>
          </a:p>
          <a:p>
            <a:pPr algn="just">
              <a:buFontTx/>
              <a:buNone/>
            </a:pPr>
            <a:endParaRPr lang="en-US" smtClean="0">
              <a:latin typeface="Comic Sans MS" pitchFamily="66" charset="0"/>
            </a:endParaRPr>
          </a:p>
          <a:p>
            <a:pPr algn="just">
              <a:buFontTx/>
              <a:buNone/>
            </a:pPr>
            <a:r>
              <a:rPr lang="en-US" smtClean="0">
                <a:latin typeface="Comic Sans MS" pitchFamily="66" charset="0"/>
              </a:rPr>
              <a:t>Example Location of Blood Bank</a:t>
            </a:r>
          </a:p>
        </p:txBody>
      </p:sp>
      <p:sp>
        <p:nvSpPr>
          <p:cNvPr id="12902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2902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Group 2"/>
          <p:cNvGraphicFramePr>
            <a:graphicFrameLocks noGrp="1"/>
          </p:cNvGraphicFramePr>
          <p:nvPr>
            <p:ph/>
          </p:nvPr>
        </p:nvGraphicFramePr>
        <p:xfrm>
          <a:off x="457200" y="274638"/>
          <a:ext cx="8229600" cy="6380163"/>
        </p:xfrm>
        <a:graphic>
          <a:graphicData uri="http://schemas.openxmlformats.org/drawingml/2006/table">
            <a:tbl>
              <a:tblPr/>
              <a:tblGrid>
                <a:gridCol w="3914775">
                  <a:extLst>
                    <a:ext uri="{9D8B030D-6E8A-4147-A177-3AD203B41FA5}">
                      <a16:colId xmlns:a16="http://schemas.microsoft.com/office/drawing/2014/main" val="20000"/>
                    </a:ext>
                  </a:extLst>
                </a:gridCol>
                <a:gridCol w="2236788">
                  <a:extLst>
                    <a:ext uri="{9D8B030D-6E8A-4147-A177-3AD203B41FA5}">
                      <a16:colId xmlns:a16="http://schemas.microsoft.com/office/drawing/2014/main" val="20001"/>
                    </a:ext>
                  </a:extLst>
                </a:gridCol>
                <a:gridCol w="2078037">
                  <a:extLst>
                    <a:ext uri="{9D8B030D-6E8A-4147-A177-3AD203B41FA5}">
                      <a16:colId xmlns:a16="http://schemas.microsoft.com/office/drawing/2014/main" val="20002"/>
                    </a:ext>
                  </a:extLst>
                </a:gridCol>
              </a:tblGrid>
              <a:tr h="4365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smtClean="0">
                          <a:ln>
                            <a:noFill/>
                          </a:ln>
                          <a:solidFill>
                            <a:schemeClr val="tx1"/>
                          </a:solidFill>
                          <a:effectLst/>
                          <a:latin typeface="Comic Sans MS" pitchFamily="66" charset="0"/>
                          <a:cs typeface="Times New Roman" pitchFamily="18" charset="0"/>
                        </a:rPr>
                        <a:t>Hospital or Research Center</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smtClean="0">
                          <a:ln>
                            <a:noFill/>
                          </a:ln>
                          <a:solidFill>
                            <a:schemeClr val="tx1"/>
                          </a:solidFill>
                          <a:effectLst/>
                          <a:latin typeface="Comic Sans MS" pitchFamily="66" charset="0"/>
                          <a:cs typeface="Times New Roman" pitchFamily="18" charset="0"/>
                        </a:rPr>
                        <a:t>Map Location</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smtClean="0">
                          <a:ln>
                            <a:noFill/>
                          </a:ln>
                          <a:solidFill>
                            <a:schemeClr val="tx1"/>
                          </a:solidFill>
                          <a:effectLst/>
                          <a:latin typeface="Comic Sans MS" pitchFamily="66" charset="0"/>
                          <a:cs typeface="Times New Roman" pitchFamily="18" charset="0"/>
                        </a:rPr>
                        <a:t>Weekly Trips</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9875">
                <a:tc>
                  <a:txBody>
                    <a:bodyPr/>
                    <a:lstStyle/>
                    <a:p>
                      <a:pPr marL="0" marR="0" lvl="0" indent="0" algn="just" defTabSz="914400" rtl="0" eaLnBrk="1" fontAlgn="base" latinLnBrk="0" hangingPunct="1">
                        <a:lnSpc>
                          <a:spcPct val="100000"/>
                        </a:lnSpc>
                        <a:spcBef>
                          <a:spcPct val="0"/>
                        </a:spcBef>
                        <a:spcAft>
                          <a:spcPct val="0"/>
                        </a:spcAft>
                        <a:buClrTx/>
                        <a:buSzTx/>
                        <a:buFontTx/>
                        <a:buAutoNum type="arabicPeriod"/>
                        <a:tabLst>
                          <a:tab pos="228600" algn="l"/>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Hillcrest </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(22.5,  5.5)</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10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9875">
                <a:tc>
                  <a:txBody>
                    <a:bodyPr/>
                    <a:lstStyle/>
                    <a:p>
                      <a:pPr marL="0" marR="0" lvl="0" indent="0" algn="just" defTabSz="914400" rtl="0" eaLnBrk="1" fontAlgn="base" latinLnBrk="0" hangingPunct="1">
                        <a:lnSpc>
                          <a:spcPct val="100000"/>
                        </a:lnSpc>
                        <a:spcBef>
                          <a:spcPct val="0"/>
                        </a:spcBef>
                        <a:spcAft>
                          <a:spcPct val="0"/>
                        </a:spcAft>
                        <a:buClrTx/>
                        <a:buSzTx/>
                        <a:buFontTx/>
                        <a:buAutoNum type="arabicPeriod"/>
                        <a:tabLst>
                          <a:tab pos="228600" algn="l"/>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South community</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(26.5,   9.5)</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10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9875">
                <a:tc>
                  <a:txBody>
                    <a:bodyPr/>
                    <a:lstStyle/>
                    <a:p>
                      <a:pPr marL="0" marR="0" lvl="0" indent="0" algn="just" defTabSz="914400" rtl="0" eaLnBrk="1" fontAlgn="base" latinLnBrk="0" hangingPunct="1">
                        <a:lnSpc>
                          <a:spcPct val="100000"/>
                        </a:lnSpc>
                        <a:spcBef>
                          <a:spcPct val="0"/>
                        </a:spcBef>
                        <a:spcAft>
                          <a:spcPct val="0"/>
                        </a:spcAft>
                        <a:buClrTx/>
                        <a:buSzTx/>
                        <a:buFontTx/>
                        <a:buAutoNum type="arabicPeriod"/>
                        <a:tabLst>
                          <a:tab pos="228600" algn="l"/>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Capitol Hill</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(29.5, 14.0)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5</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9875">
                <a:tc>
                  <a:txBody>
                    <a:bodyPr/>
                    <a:lstStyle/>
                    <a:p>
                      <a:pPr marL="0" marR="0" lvl="0" indent="0" algn="just" defTabSz="914400" rtl="0" eaLnBrk="1" fontAlgn="base" latinLnBrk="0" hangingPunct="1">
                        <a:lnSpc>
                          <a:spcPct val="100000"/>
                        </a:lnSpc>
                        <a:spcBef>
                          <a:spcPct val="0"/>
                        </a:spcBef>
                        <a:spcAft>
                          <a:spcPct val="0"/>
                        </a:spcAft>
                        <a:buClrTx/>
                        <a:buSzTx/>
                        <a:buFontTx/>
                        <a:buAutoNum type="arabicPeriod"/>
                        <a:tabLst>
                          <a:tab pos="228600" algn="l"/>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St. Anthony</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(28.5, 24.0)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3</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69875">
                <a:tc>
                  <a:txBody>
                    <a:bodyPr/>
                    <a:lstStyle/>
                    <a:p>
                      <a:pPr marL="0" marR="0" lvl="0" indent="0" algn="just" defTabSz="914400" rtl="0" eaLnBrk="1" fontAlgn="base" latinLnBrk="0" hangingPunct="1">
                        <a:lnSpc>
                          <a:spcPct val="100000"/>
                        </a:lnSpc>
                        <a:spcBef>
                          <a:spcPct val="0"/>
                        </a:spcBef>
                        <a:spcAft>
                          <a:spcPct val="0"/>
                        </a:spcAft>
                        <a:buClrTx/>
                        <a:buSzTx/>
                        <a:buFontTx/>
                        <a:buAutoNum type="arabicPeriod"/>
                        <a:tabLst>
                          <a:tab pos="228600" algn="l"/>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Bone and Joint </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(28.5, 24.5)</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1</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69875">
                <a:tc>
                  <a:txBody>
                    <a:bodyPr/>
                    <a:lstStyle/>
                    <a:p>
                      <a:pPr marL="0" marR="0" lvl="0" indent="0" algn="just" defTabSz="914400" rtl="0" eaLnBrk="1" fontAlgn="base" latinLnBrk="0" hangingPunct="1">
                        <a:lnSpc>
                          <a:spcPct val="100000"/>
                        </a:lnSpc>
                        <a:spcBef>
                          <a:spcPct val="0"/>
                        </a:spcBef>
                        <a:spcAft>
                          <a:spcPct val="0"/>
                        </a:spcAft>
                        <a:buClrTx/>
                        <a:buSzTx/>
                        <a:buFontTx/>
                        <a:buAutoNum type="arabicPeriod"/>
                        <a:tabLst>
                          <a:tab pos="228600" algn="l"/>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Mercy</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(29.0, 25.0)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3</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69875">
                <a:tc>
                  <a:txBody>
                    <a:bodyPr/>
                    <a:lstStyle/>
                    <a:p>
                      <a:pPr marL="0" marR="0" lvl="0" indent="0" algn="just" defTabSz="914400" rtl="0" eaLnBrk="1" fontAlgn="base" latinLnBrk="0" hangingPunct="1">
                        <a:lnSpc>
                          <a:spcPct val="100000"/>
                        </a:lnSpc>
                        <a:spcBef>
                          <a:spcPct val="0"/>
                        </a:spcBef>
                        <a:spcAft>
                          <a:spcPct val="0"/>
                        </a:spcAft>
                        <a:buClrTx/>
                        <a:buSzTx/>
                        <a:buFontTx/>
                        <a:buAutoNum type="arabicPeriod"/>
                        <a:tabLst>
                          <a:tab pos="228600" algn="l"/>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Polyclinic</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(30.0,25.0)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1</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69875">
                <a:tc>
                  <a:txBody>
                    <a:bodyPr/>
                    <a:lstStyle/>
                    <a:p>
                      <a:pPr marL="0" marR="0" lvl="0" indent="0" algn="just" defTabSz="914400" rtl="0" eaLnBrk="1" fontAlgn="base" latinLnBrk="0" hangingPunct="1">
                        <a:lnSpc>
                          <a:spcPct val="100000"/>
                        </a:lnSpc>
                        <a:spcBef>
                          <a:spcPct val="0"/>
                        </a:spcBef>
                        <a:spcAft>
                          <a:spcPct val="0"/>
                        </a:spcAft>
                        <a:buClrTx/>
                        <a:buSzTx/>
                        <a:buFontTx/>
                        <a:buAutoNum type="arabicPeriod"/>
                        <a:tabLst>
                          <a:tab pos="228600" algn="l"/>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Wesley</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(29.5.24.5)</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1</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69875">
                <a:tc>
                  <a:txBody>
                    <a:bodyPr/>
                    <a:lstStyle/>
                    <a:p>
                      <a:pPr marL="0" marR="0" lvl="0" indent="0" algn="just" defTabSz="914400" rtl="0" eaLnBrk="1" fontAlgn="base" latinLnBrk="0" hangingPunct="1">
                        <a:lnSpc>
                          <a:spcPct val="100000"/>
                        </a:lnSpc>
                        <a:spcBef>
                          <a:spcPct val="0"/>
                        </a:spcBef>
                        <a:spcAft>
                          <a:spcPct val="0"/>
                        </a:spcAft>
                        <a:buClrTx/>
                        <a:buSzTx/>
                        <a:buFontTx/>
                        <a:buAutoNum type="arabicPeriod"/>
                        <a:tabLst>
                          <a:tab pos="228600" algn="l"/>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University </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(32.0,24.5)</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3</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69875">
                <a:tc>
                  <a:txBody>
                    <a:bodyPr/>
                    <a:lstStyle/>
                    <a:p>
                      <a:pPr marL="0" marR="0" lvl="0" indent="0" algn="just" defTabSz="914400" rtl="0" eaLnBrk="1" fontAlgn="base" latinLnBrk="0" hangingPunct="1">
                        <a:lnSpc>
                          <a:spcPct val="100000"/>
                        </a:lnSpc>
                        <a:spcBef>
                          <a:spcPct val="0"/>
                        </a:spcBef>
                        <a:spcAft>
                          <a:spcPct val="0"/>
                        </a:spcAft>
                        <a:buClrTx/>
                        <a:buSzTx/>
                        <a:buFontTx/>
                        <a:buAutoNum type="arabicPeriod"/>
                        <a:tabLst>
                          <a:tab pos="228600" algn="l"/>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School of medicine</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(32.0, 25.0)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1</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69875">
                <a:tc>
                  <a:txBody>
                    <a:bodyPr/>
                    <a:lstStyle/>
                    <a:p>
                      <a:pPr marL="0" marR="0" lvl="0" indent="0" algn="just" defTabSz="914400" rtl="0" eaLnBrk="1" fontAlgn="base" latinLnBrk="0" hangingPunct="1">
                        <a:lnSpc>
                          <a:spcPct val="100000"/>
                        </a:lnSpc>
                        <a:spcBef>
                          <a:spcPct val="0"/>
                        </a:spcBef>
                        <a:spcAft>
                          <a:spcPct val="0"/>
                        </a:spcAft>
                        <a:buClrTx/>
                        <a:buSzTx/>
                        <a:buFontTx/>
                        <a:buAutoNum type="arabicPeriod"/>
                        <a:tabLst>
                          <a:tab pos="228600" algn="l"/>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Research Institute </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(32.5, 25.0)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1</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69875">
                <a:tc>
                  <a:txBody>
                    <a:bodyPr/>
                    <a:lstStyle/>
                    <a:p>
                      <a:pPr marL="0" marR="0" lvl="0" indent="0" algn="just" defTabSz="914400" rtl="0" eaLnBrk="1" fontAlgn="base" latinLnBrk="0" hangingPunct="1">
                        <a:lnSpc>
                          <a:spcPct val="100000"/>
                        </a:lnSpc>
                        <a:spcBef>
                          <a:spcPct val="0"/>
                        </a:spcBef>
                        <a:spcAft>
                          <a:spcPct val="0"/>
                        </a:spcAft>
                        <a:buClrTx/>
                        <a:buSzTx/>
                        <a:buFontTx/>
                        <a:buAutoNum type="arabicPeriod"/>
                        <a:tabLst>
                          <a:tab pos="228600" algn="l"/>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Admin. Hospital</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(33.0, 25.0)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1</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69875">
                <a:tc>
                  <a:txBody>
                    <a:bodyPr/>
                    <a:lstStyle/>
                    <a:p>
                      <a:pPr marL="0" marR="0" lvl="0" indent="0" algn="just" defTabSz="914400" rtl="0" eaLnBrk="1" fontAlgn="base" latinLnBrk="0" hangingPunct="1">
                        <a:lnSpc>
                          <a:spcPct val="100000"/>
                        </a:lnSpc>
                        <a:spcBef>
                          <a:spcPct val="0"/>
                        </a:spcBef>
                        <a:spcAft>
                          <a:spcPct val="0"/>
                        </a:spcAft>
                        <a:buClrTx/>
                        <a:buSzTx/>
                        <a:buFontTx/>
                        <a:buAutoNum type="arabicPeriod"/>
                        <a:tabLst>
                          <a:tab pos="228600" algn="l"/>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Crippled Children’s</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(32.5, 24.5)</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1</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69875">
                <a:tc>
                  <a:txBody>
                    <a:bodyPr/>
                    <a:lstStyle/>
                    <a:p>
                      <a:pPr marL="0" marR="0" lvl="0" indent="0" algn="just" defTabSz="914400" rtl="0" eaLnBrk="1" fontAlgn="base" latinLnBrk="0" hangingPunct="1">
                        <a:lnSpc>
                          <a:spcPct val="100000"/>
                        </a:lnSpc>
                        <a:spcBef>
                          <a:spcPct val="0"/>
                        </a:spcBef>
                        <a:spcAft>
                          <a:spcPct val="0"/>
                        </a:spcAft>
                        <a:buClrTx/>
                        <a:buSzTx/>
                        <a:buFontTx/>
                        <a:buAutoNum type="arabicPeriod"/>
                        <a:tabLst>
                          <a:tab pos="228600" algn="l"/>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Deaconess</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(16.0, 36.5)</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5</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69875">
                <a:tc>
                  <a:txBody>
                    <a:bodyPr/>
                    <a:lstStyle/>
                    <a:p>
                      <a:pPr marL="0" marR="0" lvl="0" indent="0" algn="just" defTabSz="914400" rtl="0" eaLnBrk="1" fontAlgn="base" latinLnBrk="0" hangingPunct="1">
                        <a:lnSpc>
                          <a:spcPct val="100000"/>
                        </a:lnSpc>
                        <a:spcBef>
                          <a:spcPct val="0"/>
                        </a:spcBef>
                        <a:spcAft>
                          <a:spcPct val="0"/>
                        </a:spcAft>
                        <a:buClrTx/>
                        <a:buSzTx/>
                        <a:buFontTx/>
                        <a:buAutoNum type="arabicPeriod"/>
                        <a:tabLst>
                          <a:tab pos="228600" algn="l"/>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Baptist Memorial </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(18.0, 37.5)</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4</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bl>
          </a:graphicData>
        </a:graphic>
      </p:graphicFrame>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457200" y="274638"/>
            <a:ext cx="8229600" cy="334962"/>
          </a:xfrm>
        </p:spPr>
        <p:txBody>
          <a:bodyPr>
            <a:normAutofit fontScale="90000"/>
          </a:bodyPr>
          <a:lstStyle/>
          <a:p>
            <a:r>
              <a:rPr lang="en-US" sz="3600" b="1" i="1" smtClean="0">
                <a:latin typeface="Comic Sans MS" pitchFamily="66" charset="0"/>
              </a:rPr>
              <a:t>Solution Procedure</a:t>
            </a:r>
          </a:p>
        </p:txBody>
      </p:sp>
      <p:sp>
        <p:nvSpPr>
          <p:cNvPr id="131075" name="Rectangle 3"/>
          <p:cNvSpPr>
            <a:spLocks noGrp="1" noChangeArrowheads="1"/>
          </p:cNvSpPr>
          <p:nvPr>
            <p:ph type="body" idx="1"/>
          </p:nvPr>
        </p:nvSpPr>
        <p:spPr>
          <a:xfrm>
            <a:off x="457200" y="990600"/>
            <a:ext cx="8229600" cy="5364163"/>
          </a:xfrm>
        </p:spPr>
        <p:txBody>
          <a:bodyPr/>
          <a:lstStyle/>
          <a:p>
            <a:pPr marL="609600" indent="-609600" algn="just">
              <a:lnSpc>
                <a:spcPct val="80000"/>
              </a:lnSpc>
              <a:buFontTx/>
              <a:buNone/>
            </a:pPr>
            <a:r>
              <a:rPr lang="en-US" sz="2800" smtClean="0">
                <a:latin typeface="Comic Sans MS" pitchFamily="66" charset="0"/>
              </a:rPr>
              <a:t>    </a:t>
            </a:r>
            <a:r>
              <a:rPr lang="en-US" smtClean="0">
                <a:latin typeface="Comic Sans MS" pitchFamily="66" charset="0"/>
              </a:rPr>
              <a:t>Location of a new facility with respect to several existing facilities (rectilinear distances assumed): </a:t>
            </a:r>
          </a:p>
          <a:p>
            <a:pPr marL="990600" lvl="1" indent="-533400" algn="just">
              <a:lnSpc>
                <a:spcPct val="80000"/>
              </a:lnSpc>
              <a:buFontTx/>
              <a:buAutoNum type="arabicPeriod"/>
            </a:pPr>
            <a:r>
              <a:rPr lang="en-US" sz="3200" smtClean="0">
                <a:latin typeface="Comic Sans MS" pitchFamily="66" charset="0"/>
              </a:rPr>
              <a:t>Arrange all facilities in increasing order of the X coordinates. Add up the number of trips for that same order. The optimum X location is such tat no more than half the trips are to the left and no more than half to the right. </a:t>
            </a:r>
          </a:p>
          <a:p>
            <a:pPr marL="990600" lvl="1" indent="-533400" algn="just">
              <a:lnSpc>
                <a:spcPct val="80000"/>
              </a:lnSpc>
              <a:buFontTx/>
              <a:buAutoNum type="arabicPeriod"/>
            </a:pPr>
            <a:r>
              <a:rPr lang="en-US" sz="3200" smtClean="0">
                <a:latin typeface="Comic Sans MS" pitchFamily="66" charset="0"/>
              </a:rPr>
              <a:t>Repeat for the </a:t>
            </a:r>
            <a:r>
              <a:rPr lang="en-US" sz="3200" i="1" smtClean="0">
                <a:latin typeface="Comic Sans MS" pitchFamily="66" charset="0"/>
              </a:rPr>
              <a:t>Y</a:t>
            </a:r>
            <a:r>
              <a:rPr lang="en-US" sz="3200" smtClean="0">
                <a:latin typeface="Comic Sans MS" pitchFamily="66" charset="0"/>
              </a:rPr>
              <a:t> coordinate such that no more than half the trips are above and no more than half below.</a:t>
            </a:r>
            <a:endParaRPr lang="en-US" smtClean="0">
              <a:latin typeface="Comic Sans MS" pitchFamily="66"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305800" cy="5364163"/>
          </a:xfrm>
        </p:spPr>
        <p:txBody>
          <a:bodyPr>
            <a:normAutofit fontScale="77500" lnSpcReduction="20000"/>
          </a:bodyPr>
          <a:lstStyle/>
          <a:p>
            <a:pPr>
              <a:lnSpc>
                <a:spcPct val="160000"/>
              </a:lnSpc>
              <a:buNone/>
            </a:pPr>
            <a:r>
              <a:rPr lang="en-US" b="1" dirty="0"/>
              <a:t>2. Market Growth Potential: </a:t>
            </a:r>
            <a:endParaRPr lang="en-US" b="1" dirty="0" smtClean="0"/>
          </a:p>
          <a:p>
            <a:pPr>
              <a:lnSpc>
                <a:spcPct val="160000"/>
              </a:lnSpc>
            </a:pPr>
            <a:r>
              <a:rPr lang="en-US" dirty="0" smtClean="0"/>
              <a:t>There </a:t>
            </a:r>
            <a:r>
              <a:rPr lang="en-US" dirty="0"/>
              <a:t>should be a prospect for rapid growth </a:t>
            </a:r>
            <a:r>
              <a:rPr lang="en-US" dirty="0" smtClean="0"/>
              <a:t>and high </a:t>
            </a:r>
            <a:r>
              <a:rPr lang="en-US" dirty="0"/>
              <a:t>return on invested capital. </a:t>
            </a:r>
            <a:endParaRPr lang="en-US" dirty="0" smtClean="0"/>
          </a:p>
          <a:p>
            <a:pPr>
              <a:lnSpc>
                <a:spcPct val="160000"/>
              </a:lnSpc>
            </a:pPr>
            <a:r>
              <a:rPr lang="en-US" dirty="0" smtClean="0"/>
              <a:t>Some </a:t>
            </a:r>
            <a:r>
              <a:rPr lang="en-US" dirty="0"/>
              <a:t>indicators are:</a:t>
            </a:r>
          </a:p>
          <a:p>
            <a:pPr lvl="1">
              <a:lnSpc>
                <a:spcPct val="160000"/>
              </a:lnSpc>
            </a:pPr>
            <a:r>
              <a:rPr lang="en-US" dirty="0" smtClean="0"/>
              <a:t>Projected </a:t>
            </a:r>
            <a:r>
              <a:rPr lang="en-US" dirty="0"/>
              <a:t>increase in need and number of potential customers</a:t>
            </a:r>
          </a:p>
          <a:p>
            <a:pPr lvl="1">
              <a:lnSpc>
                <a:spcPct val="160000"/>
              </a:lnSpc>
            </a:pPr>
            <a:r>
              <a:rPr lang="en-US" dirty="0" smtClean="0"/>
              <a:t>Increase </a:t>
            </a:r>
            <a:r>
              <a:rPr lang="en-US" dirty="0"/>
              <a:t>in customer acceptance</a:t>
            </a:r>
          </a:p>
          <a:p>
            <a:pPr lvl="1">
              <a:lnSpc>
                <a:spcPct val="160000"/>
              </a:lnSpc>
            </a:pPr>
            <a:r>
              <a:rPr lang="en-US" dirty="0" smtClean="0"/>
              <a:t>Product </a:t>
            </a:r>
            <a:r>
              <a:rPr lang="en-US" dirty="0"/>
              <a:t>newness</a:t>
            </a:r>
          </a:p>
          <a:p>
            <a:pPr lvl="1">
              <a:lnSpc>
                <a:spcPct val="160000"/>
              </a:lnSpc>
            </a:pPr>
            <a:r>
              <a:rPr lang="en-US" dirty="0" smtClean="0"/>
              <a:t>Social</a:t>
            </a:r>
            <a:r>
              <a:rPr lang="en-US" dirty="0"/>
              <a:t>, political and economic trends (favorable for </a:t>
            </a:r>
            <a:r>
              <a:rPr lang="en-US" dirty="0" smtClean="0"/>
              <a:t>increasing consumption</a:t>
            </a:r>
            <a:r>
              <a:rPr lang="en-US" dirty="0"/>
              <a:t>)</a:t>
            </a:r>
          </a:p>
          <a:p>
            <a:pPr>
              <a:lnSpc>
                <a:spcPct val="160000"/>
              </a:lnSpc>
            </a:pPr>
            <a:endParaRPr lang="en-US" dirty="0"/>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457200" y="838200"/>
            <a:ext cx="8229600" cy="715963"/>
          </a:xfrm>
        </p:spPr>
        <p:txBody>
          <a:bodyPr/>
          <a:lstStyle/>
          <a:p>
            <a:pPr algn="r"/>
            <a:r>
              <a:rPr lang="en-US" sz="2800" i="1" smtClean="0"/>
              <a:t>Cont’d</a:t>
            </a:r>
          </a:p>
        </p:txBody>
      </p:sp>
      <p:sp>
        <p:nvSpPr>
          <p:cNvPr id="132099" name="Rectangle 3"/>
          <p:cNvSpPr>
            <a:spLocks noGrp="1" noChangeArrowheads="1"/>
          </p:cNvSpPr>
          <p:nvPr>
            <p:ph type="body" idx="1"/>
          </p:nvPr>
        </p:nvSpPr>
        <p:spPr>
          <a:xfrm>
            <a:off x="457200" y="2667000"/>
            <a:ext cx="8229600" cy="2362200"/>
          </a:xfrm>
        </p:spPr>
        <p:txBody>
          <a:bodyPr/>
          <a:lstStyle/>
          <a:p>
            <a:pPr marL="990600" lvl="1" indent="-533400" algn="just">
              <a:buFontTx/>
              <a:buNone/>
            </a:pPr>
            <a:r>
              <a:rPr lang="en-US" sz="3200" smtClean="0">
                <a:latin typeface="Comic Sans MS" pitchFamily="66" charset="0"/>
              </a:rPr>
              <a:t>3.The </a:t>
            </a:r>
            <a:r>
              <a:rPr lang="en-US" sz="3200" i="1" smtClean="0">
                <a:latin typeface="Comic Sans MS" pitchFamily="66" charset="0"/>
              </a:rPr>
              <a:t>X</a:t>
            </a:r>
            <a:r>
              <a:rPr lang="en-US" sz="3200" smtClean="0">
                <a:latin typeface="Comic Sans MS" pitchFamily="66" charset="0"/>
              </a:rPr>
              <a:t> and </a:t>
            </a:r>
            <a:r>
              <a:rPr lang="en-US" sz="3200" i="1" smtClean="0">
                <a:latin typeface="Comic Sans MS" pitchFamily="66" charset="0"/>
              </a:rPr>
              <a:t>Y</a:t>
            </a:r>
            <a:r>
              <a:rPr lang="en-US" sz="3200" smtClean="0">
                <a:latin typeface="Comic Sans MS" pitchFamily="66" charset="0"/>
              </a:rPr>
              <a:t> coordinates just chosen are the optimum locations. The price of land, neighborhood, and other parameters must now be considered. </a:t>
            </a:r>
          </a:p>
          <a:p>
            <a:pPr marL="609600" indent="-609600"/>
            <a:endParaRPr lang="en-US" smtClean="0"/>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algn="r"/>
            <a:r>
              <a:rPr lang="en-US" sz="3200" smtClean="0">
                <a:latin typeface="Comic Sans MS" pitchFamily="66" charset="0"/>
              </a:rPr>
              <a:t>Cont’d</a:t>
            </a:r>
          </a:p>
        </p:txBody>
      </p:sp>
      <p:sp>
        <p:nvSpPr>
          <p:cNvPr id="5124" name="Rectangle 3"/>
          <p:cNvSpPr>
            <a:spLocks noGrp="1" noChangeArrowheads="1"/>
          </p:cNvSpPr>
          <p:nvPr>
            <p:ph type="body" sz="half" idx="1"/>
          </p:nvPr>
        </p:nvSpPr>
        <p:spPr>
          <a:xfrm>
            <a:off x="457200" y="1143000"/>
            <a:ext cx="8382000" cy="685800"/>
          </a:xfrm>
        </p:spPr>
        <p:txBody>
          <a:bodyPr/>
          <a:lstStyle/>
          <a:p>
            <a:pPr>
              <a:lnSpc>
                <a:spcPct val="80000"/>
              </a:lnSpc>
            </a:pPr>
            <a:r>
              <a:rPr lang="en-US" sz="2400" smtClean="0">
                <a:latin typeface="Comic Sans MS" pitchFamily="66" charset="0"/>
              </a:rPr>
              <a:t>In the example problem the calculations for the X coordinate are </a:t>
            </a:r>
          </a:p>
        </p:txBody>
      </p:sp>
      <p:pic>
        <p:nvPicPr>
          <p:cNvPr id="5125" name="Picture 4"/>
          <p:cNvPicPr>
            <a:picLocks noChangeAspect="1" noChangeArrowheads="1"/>
          </p:cNvPicPr>
          <p:nvPr/>
        </p:nvPicPr>
        <p:blipFill>
          <a:blip r:embed="rId4"/>
          <a:srcRect/>
          <a:stretch>
            <a:fillRect/>
          </a:stretch>
        </p:blipFill>
        <p:spPr bwMode="auto">
          <a:xfrm>
            <a:off x="742950" y="1905000"/>
            <a:ext cx="10810875" cy="1219200"/>
          </a:xfrm>
          <a:prstGeom prst="rect">
            <a:avLst/>
          </a:prstGeom>
          <a:noFill/>
          <a:ln w="9525">
            <a:noFill/>
            <a:miter lim="800000"/>
            <a:headEnd/>
            <a:tailEnd/>
          </a:ln>
        </p:spPr>
      </p:pic>
      <p:sp>
        <p:nvSpPr>
          <p:cNvPr id="5126" name="Rectangle 5"/>
          <p:cNvSpPr>
            <a:spLocks noChangeArrowheads="1"/>
          </p:cNvSpPr>
          <p:nvPr/>
        </p:nvSpPr>
        <p:spPr bwMode="auto">
          <a:xfrm>
            <a:off x="381000" y="3084513"/>
            <a:ext cx="8382000" cy="915987"/>
          </a:xfrm>
          <a:prstGeom prst="rect">
            <a:avLst/>
          </a:prstGeom>
          <a:noFill/>
          <a:ln w="9525">
            <a:noFill/>
            <a:miter lim="800000"/>
            <a:headEnd/>
            <a:tailEnd/>
          </a:ln>
        </p:spPr>
        <p:txBody>
          <a:bodyPr anchor="ctr">
            <a:spAutoFit/>
          </a:bodyPr>
          <a:lstStyle/>
          <a:p>
            <a:pPr algn="just"/>
            <a:r>
              <a:rPr lang="en-US" b="1"/>
              <a:t>The total number of trips is 50. The optimum X location than is that location where no more than 25 trips are to the left and no more than 25 are to the right. This occurs exactly at </a:t>
            </a:r>
          </a:p>
        </p:txBody>
      </p:sp>
      <p:sp>
        <p:nvSpPr>
          <p:cNvPr id="5127" name="Rectangle 6"/>
          <p:cNvSpPr>
            <a:spLocks noChangeArrowheads="1"/>
          </p:cNvSpPr>
          <p:nvPr/>
        </p:nvSpPr>
        <p:spPr bwMode="auto">
          <a:xfrm>
            <a:off x="0" y="3248025"/>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2" name="Object 2"/>
          <p:cNvGraphicFramePr>
            <a:graphicFrameLocks noChangeAspect="1"/>
          </p:cNvGraphicFramePr>
          <p:nvPr/>
        </p:nvGraphicFramePr>
        <p:xfrm>
          <a:off x="2209800" y="4191000"/>
          <a:ext cx="1276350" cy="361950"/>
        </p:xfrm>
        <a:graphic>
          <a:graphicData uri="http://schemas.openxmlformats.org/presentationml/2006/ole">
            <mc:AlternateContent xmlns:mc="http://schemas.openxmlformats.org/markup-compatibility/2006">
              <mc:Choice xmlns:v="urn:schemas-microsoft-com:vml" Requires="v">
                <p:oleObj spid="_x0000_s5128" name="Equation" r:id="rId5" imgW="710891" imgH="203112" progId="Equation.3">
                  <p:embed/>
                </p:oleObj>
              </mc:Choice>
              <mc:Fallback>
                <p:oleObj name="Equation" r:id="rId5" imgW="710891" imgH="203112" progId="Equation.3">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4191000"/>
                        <a:ext cx="1276350"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8" name="Rectangle 8"/>
          <p:cNvSpPr>
            <a:spLocks noChangeArrowheads="1"/>
          </p:cNvSpPr>
          <p:nvPr/>
        </p:nvSpPr>
        <p:spPr bwMode="auto">
          <a:xfrm>
            <a:off x="685800" y="4572000"/>
            <a:ext cx="6000750" cy="366713"/>
          </a:xfrm>
          <a:prstGeom prst="rect">
            <a:avLst/>
          </a:prstGeom>
          <a:noFill/>
          <a:ln w="9525">
            <a:noFill/>
            <a:miter lim="800000"/>
            <a:headEnd/>
            <a:tailEnd/>
          </a:ln>
        </p:spPr>
        <p:txBody>
          <a:bodyPr wrap="none" anchor="ctr">
            <a:spAutoFit/>
          </a:bodyPr>
          <a:lstStyle/>
          <a:p>
            <a:r>
              <a:rPr lang="en-US" b="1"/>
              <a:t>For the Y coordinate, the same procedure is required</a:t>
            </a:r>
            <a:r>
              <a:rPr lang="en-US"/>
              <a:t> </a:t>
            </a:r>
          </a:p>
        </p:txBody>
      </p:sp>
      <p:pic>
        <p:nvPicPr>
          <p:cNvPr id="5129" name="Picture 9"/>
          <p:cNvPicPr>
            <a:picLocks noChangeAspect="1" noChangeArrowheads="1"/>
          </p:cNvPicPr>
          <p:nvPr/>
        </p:nvPicPr>
        <p:blipFill>
          <a:blip r:embed="rId7"/>
          <a:srcRect/>
          <a:stretch>
            <a:fillRect/>
          </a:stretch>
        </p:blipFill>
        <p:spPr bwMode="auto">
          <a:xfrm>
            <a:off x="747713" y="5318125"/>
            <a:ext cx="9677400" cy="1006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457200" y="274638"/>
            <a:ext cx="8229600" cy="792162"/>
          </a:xfrm>
        </p:spPr>
        <p:txBody>
          <a:bodyPr/>
          <a:lstStyle/>
          <a:p>
            <a:pPr algn="r"/>
            <a:r>
              <a:rPr lang="en-US" sz="2800" smtClean="0">
                <a:latin typeface="Comic Sans MS" pitchFamily="66" charset="0"/>
              </a:rPr>
              <a:t>Cont’d</a:t>
            </a:r>
          </a:p>
        </p:txBody>
      </p:sp>
      <p:sp>
        <p:nvSpPr>
          <p:cNvPr id="6148" name="Rectangle 3"/>
          <p:cNvSpPr>
            <a:spLocks noGrp="1" noChangeArrowheads="1"/>
          </p:cNvSpPr>
          <p:nvPr>
            <p:ph type="body" sz="half" idx="1"/>
          </p:nvPr>
        </p:nvSpPr>
        <p:spPr>
          <a:xfrm>
            <a:off x="457200" y="1143000"/>
            <a:ext cx="6705600" cy="1524000"/>
          </a:xfrm>
        </p:spPr>
        <p:txBody>
          <a:bodyPr/>
          <a:lstStyle/>
          <a:p>
            <a:r>
              <a:rPr lang="en-US" smtClean="0">
                <a:latin typeface="Comic Sans MS" pitchFamily="66" charset="0"/>
              </a:rPr>
              <a:t>There are 50 total trips. At </a:t>
            </a:r>
          </a:p>
        </p:txBody>
      </p:sp>
      <p:graphicFrame>
        <p:nvGraphicFramePr>
          <p:cNvPr id="6146" name="Object 2"/>
          <p:cNvGraphicFramePr>
            <a:graphicFrameLocks noGrp="1" noChangeAspect="1"/>
          </p:cNvGraphicFramePr>
          <p:nvPr>
            <p:ph sz="half" idx="2"/>
          </p:nvPr>
        </p:nvGraphicFramePr>
        <p:xfrm>
          <a:off x="2514600" y="1905000"/>
          <a:ext cx="1905000" cy="585788"/>
        </p:xfrm>
        <a:graphic>
          <a:graphicData uri="http://schemas.openxmlformats.org/presentationml/2006/ole">
            <mc:AlternateContent xmlns:mc="http://schemas.openxmlformats.org/markup-compatibility/2006">
              <mc:Choice xmlns:v="urn:schemas-microsoft-com:vml" Requires="v">
                <p:oleObj spid="_x0000_s6152" name="Equation" r:id="rId4" imgW="660113" imgH="203112" progId="Equation.3">
                  <p:embed/>
                </p:oleObj>
              </mc:Choice>
              <mc:Fallback>
                <p:oleObj name="Equation" r:id="rId4" imgW="660113" imgH="203112" progId="Equation.3">
                  <p:embed/>
                  <p:pic>
                    <p:nvPicPr>
                      <p:cNvPr id="0" name="Picture 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1905000"/>
                        <a:ext cx="1905000" cy="585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9" name="Rectangle 5"/>
          <p:cNvSpPr>
            <a:spLocks noChangeArrowheads="1"/>
          </p:cNvSpPr>
          <p:nvPr/>
        </p:nvSpPr>
        <p:spPr bwMode="auto">
          <a:xfrm>
            <a:off x="381000" y="2895600"/>
            <a:ext cx="8229600" cy="2062163"/>
          </a:xfrm>
          <a:prstGeom prst="rect">
            <a:avLst/>
          </a:prstGeom>
          <a:noFill/>
          <a:ln w="9525">
            <a:noFill/>
            <a:miter lim="800000"/>
            <a:headEnd/>
            <a:tailEnd/>
          </a:ln>
        </p:spPr>
        <p:txBody>
          <a:bodyPr anchor="ctr">
            <a:spAutoFit/>
          </a:bodyPr>
          <a:lstStyle/>
          <a:p>
            <a:r>
              <a:rPr lang="en-US" sz="3200" b="1"/>
              <a:t>25 trips are to the left and exactly 25 trips are to the right of the blood bank. This implies that the optimum location is at 14, 0. </a:t>
            </a: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Number Placeholder 4"/>
          <p:cNvSpPr>
            <a:spLocks noGrp="1"/>
          </p:cNvSpPr>
          <p:nvPr>
            <p:ph type="sldNum" sz="quarter" idx="12"/>
          </p:nvPr>
        </p:nvSpPr>
        <p:spPr>
          <a:xfrm>
            <a:off x="3124200" y="6245225"/>
            <a:ext cx="2895600" cy="476250"/>
          </a:xfrm>
          <a:noFill/>
        </p:spPr>
        <p:txBody>
          <a:bodyPr/>
          <a:lstStyle/>
          <a:p>
            <a:pPr algn="ctr"/>
            <a:fld id="{CCCD1F61-B9C0-4E64-9B58-F885DBBCAAA8}" type="slidenum">
              <a:rPr lang="en-US" smtClean="0"/>
              <a:pPr algn="ctr"/>
              <a:t>173</a:t>
            </a:fld>
            <a:endParaRPr lang="en-US" smtClean="0"/>
          </a:p>
        </p:txBody>
      </p:sp>
      <p:sp>
        <p:nvSpPr>
          <p:cNvPr id="133123" name="Rectangle 6"/>
          <p:cNvSpPr>
            <a:spLocks noGrp="1" noChangeArrowheads="1"/>
          </p:cNvSpPr>
          <p:nvPr>
            <p:ph type="title"/>
          </p:nvPr>
        </p:nvSpPr>
        <p:spPr/>
        <p:txBody>
          <a:bodyPr/>
          <a:lstStyle/>
          <a:p>
            <a:r>
              <a:rPr lang="en-US" smtClean="0"/>
              <a:t>Distance Measurements</a:t>
            </a:r>
          </a:p>
        </p:txBody>
      </p:sp>
      <p:sp>
        <p:nvSpPr>
          <p:cNvPr id="133124" name="Rectangle 7"/>
          <p:cNvSpPr>
            <a:spLocks noGrp="1" noChangeArrowheads="1"/>
          </p:cNvSpPr>
          <p:nvPr>
            <p:ph type="body" idx="1"/>
          </p:nvPr>
        </p:nvSpPr>
        <p:spPr/>
        <p:txBody>
          <a:bodyPr/>
          <a:lstStyle/>
          <a:p>
            <a:r>
              <a:rPr lang="en-US" sz="2500" smtClean="0"/>
              <a:t>Typically measured from department center to department center.</a:t>
            </a:r>
          </a:p>
          <a:p>
            <a:r>
              <a:rPr lang="en-US" sz="2500" b="1" smtClean="0"/>
              <a:t>Euclidean </a:t>
            </a:r>
            <a:r>
              <a:rPr lang="en-US" sz="2500" smtClean="0"/>
              <a:t>distances are appropriate when the layout space is very open and movement within it can follow a direct path.</a:t>
            </a:r>
          </a:p>
          <a:p>
            <a:r>
              <a:rPr lang="en-US" sz="2500" b="1" smtClean="0"/>
              <a:t>Rectilinear</a:t>
            </a:r>
            <a:r>
              <a:rPr lang="en-US" sz="2500" smtClean="0"/>
              <a:t> (sometimes called rectangular) distance is more appropriate for layouts aisles or hallways where one generally reaches a destination after making one or more right turns.</a:t>
            </a:r>
          </a:p>
        </p:txBody>
      </p:sp>
    </p:spTree>
  </p:cSld>
  <p:clrMapOvr>
    <a:masterClrMapping/>
  </p:clrMapOvr>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Number Placeholder 4"/>
          <p:cNvSpPr>
            <a:spLocks noGrp="1"/>
          </p:cNvSpPr>
          <p:nvPr>
            <p:ph type="sldNum" sz="quarter" idx="12"/>
          </p:nvPr>
        </p:nvSpPr>
        <p:spPr>
          <a:xfrm>
            <a:off x="3124200" y="6245225"/>
            <a:ext cx="2895600" cy="476250"/>
          </a:xfrm>
          <a:noFill/>
        </p:spPr>
        <p:txBody>
          <a:bodyPr/>
          <a:lstStyle/>
          <a:p>
            <a:pPr algn="ctr"/>
            <a:fld id="{C99DE4D3-D8E9-4AF5-BB61-0DE8DD56D2FD}" type="slidenum">
              <a:rPr lang="en-US" smtClean="0"/>
              <a:pPr algn="ctr"/>
              <a:t>174</a:t>
            </a:fld>
            <a:endParaRPr lang="en-US" smtClean="0"/>
          </a:p>
        </p:txBody>
      </p:sp>
      <p:sp>
        <p:nvSpPr>
          <p:cNvPr id="134147" name="Rectangle 9"/>
          <p:cNvSpPr>
            <a:spLocks noGrp="1" noChangeArrowheads="1"/>
          </p:cNvSpPr>
          <p:nvPr>
            <p:ph type="title"/>
          </p:nvPr>
        </p:nvSpPr>
        <p:spPr/>
        <p:txBody>
          <a:bodyPr/>
          <a:lstStyle/>
          <a:p>
            <a:r>
              <a:rPr lang="en-US" smtClean="0"/>
              <a:t>Load Distance Analysis</a:t>
            </a:r>
          </a:p>
        </p:txBody>
      </p:sp>
      <p:sp>
        <p:nvSpPr>
          <p:cNvPr id="134148" name="Rectangle 10"/>
          <p:cNvSpPr>
            <a:spLocks noGrp="1" noChangeArrowheads="1"/>
          </p:cNvSpPr>
          <p:nvPr>
            <p:ph type="body" idx="1"/>
          </p:nvPr>
        </p:nvSpPr>
        <p:spPr/>
        <p:txBody>
          <a:bodyPr/>
          <a:lstStyle/>
          <a:p>
            <a:r>
              <a:rPr lang="en-US" smtClean="0"/>
              <a:t>Each department is 10 feet by 10 feet, distances are rectilinear, which of the following two layouts is better?</a:t>
            </a:r>
          </a:p>
          <a:p>
            <a:endParaRPr lang="en-US" smtClean="0"/>
          </a:p>
          <a:p>
            <a:endParaRPr lang="en-US" smtClean="0"/>
          </a:p>
          <a:p>
            <a:endParaRPr lang="en-US" smtClean="0"/>
          </a:p>
          <a:p>
            <a:endParaRPr lang="en-US" smtClean="0"/>
          </a:p>
        </p:txBody>
      </p:sp>
      <p:pic>
        <p:nvPicPr>
          <p:cNvPr id="134149" name="Picture 11"/>
          <p:cNvPicPr>
            <a:picLocks noGrp="1" noChangeArrowheads="1"/>
          </p:cNvPicPr>
          <p:nvPr>
            <p:ph sz="half" idx="4294967295"/>
          </p:nvPr>
        </p:nvPicPr>
        <p:blipFill>
          <a:blip r:embed="rId3"/>
          <a:srcRect/>
          <a:stretch>
            <a:fillRect/>
          </a:stretch>
        </p:blipFill>
        <p:spPr>
          <a:xfrm>
            <a:off x="231775" y="3119438"/>
            <a:ext cx="8455025" cy="2595562"/>
          </a:xfrm>
          <a:noFill/>
        </p:spPr>
      </p:pic>
    </p:spTree>
  </p:cSld>
  <p:clrMapOvr>
    <a:masterClrMapping/>
  </p:clrMapOvr>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Footer Placeholder 2"/>
          <p:cNvSpPr>
            <a:spLocks noGrp="1"/>
          </p:cNvSpPr>
          <p:nvPr>
            <p:ph type="ftr" sz="quarter" idx="11"/>
          </p:nvPr>
        </p:nvSpPr>
        <p:spPr>
          <a:xfrm>
            <a:off x="457200" y="6245225"/>
            <a:ext cx="2133600" cy="476250"/>
          </a:xfrm>
          <a:noFill/>
        </p:spPr>
        <p:txBody>
          <a:bodyPr/>
          <a:lstStyle/>
          <a:p>
            <a:pPr algn="l"/>
            <a:r>
              <a:rPr lang="en-US" smtClean="0"/>
              <a:t>Facility Design and Layout (Henry C. Co)</a:t>
            </a:r>
          </a:p>
        </p:txBody>
      </p:sp>
      <p:sp>
        <p:nvSpPr>
          <p:cNvPr id="135171" name="Slide Number Placeholder 3"/>
          <p:cNvSpPr>
            <a:spLocks noGrp="1"/>
          </p:cNvSpPr>
          <p:nvPr>
            <p:ph type="sldNum" sz="quarter" idx="12"/>
          </p:nvPr>
        </p:nvSpPr>
        <p:spPr>
          <a:xfrm>
            <a:off x="3124200" y="6245225"/>
            <a:ext cx="2895600" cy="476250"/>
          </a:xfrm>
          <a:noFill/>
        </p:spPr>
        <p:txBody>
          <a:bodyPr/>
          <a:lstStyle/>
          <a:p>
            <a:pPr algn="ctr"/>
            <a:fld id="{8B276893-4A77-4BBC-92B0-005D02DD3C96}" type="slidenum">
              <a:rPr lang="en-US" smtClean="0"/>
              <a:pPr algn="ctr"/>
              <a:t>175</a:t>
            </a:fld>
            <a:endParaRPr lang="en-US" smtClean="0"/>
          </a:p>
        </p:txBody>
      </p:sp>
      <p:sp>
        <p:nvSpPr>
          <p:cNvPr id="135172" name="Rectangle 7"/>
          <p:cNvSpPr>
            <a:spLocks noGrp="1" noChangeArrowheads="1"/>
          </p:cNvSpPr>
          <p:nvPr>
            <p:ph type="title"/>
          </p:nvPr>
        </p:nvSpPr>
        <p:spPr/>
        <p:txBody>
          <a:bodyPr/>
          <a:lstStyle/>
          <a:p>
            <a:r>
              <a:rPr lang="en-US" smtClean="0"/>
              <a:t>Routing/Travel Distances</a:t>
            </a:r>
          </a:p>
        </p:txBody>
      </p:sp>
      <p:pic>
        <p:nvPicPr>
          <p:cNvPr id="135173" name="Picture 5"/>
          <p:cNvPicPr>
            <a:picLocks noChangeAspect="1" noChangeArrowheads="1"/>
          </p:cNvPicPr>
          <p:nvPr/>
        </p:nvPicPr>
        <p:blipFill>
          <a:blip r:embed="rId3"/>
          <a:srcRect/>
          <a:stretch>
            <a:fillRect/>
          </a:stretch>
        </p:blipFill>
        <p:spPr bwMode="auto">
          <a:xfrm>
            <a:off x="733425" y="1477963"/>
            <a:ext cx="8410575" cy="1874837"/>
          </a:xfrm>
          <a:prstGeom prst="rect">
            <a:avLst/>
          </a:prstGeom>
          <a:noFill/>
          <a:ln w="9525">
            <a:noFill/>
            <a:miter lim="800000"/>
            <a:headEnd/>
            <a:tailEnd/>
          </a:ln>
        </p:spPr>
      </p:pic>
    </p:spTree>
  </p:cSld>
  <p:clrMapOvr>
    <a:masterClrMapping/>
  </p:clrMapOvr>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Number Placeholder 3"/>
          <p:cNvSpPr>
            <a:spLocks noGrp="1"/>
          </p:cNvSpPr>
          <p:nvPr>
            <p:ph type="sldNum" sz="quarter" idx="12"/>
          </p:nvPr>
        </p:nvSpPr>
        <p:spPr>
          <a:xfrm>
            <a:off x="3124200" y="6245225"/>
            <a:ext cx="2895600" cy="476250"/>
          </a:xfrm>
          <a:noFill/>
        </p:spPr>
        <p:txBody>
          <a:bodyPr/>
          <a:lstStyle/>
          <a:p>
            <a:pPr algn="ctr"/>
            <a:fld id="{AAD6CFD2-2CC6-422F-8673-C00A1F1CE838}" type="slidenum">
              <a:rPr lang="en-US" smtClean="0"/>
              <a:pPr algn="ctr"/>
              <a:t>176</a:t>
            </a:fld>
            <a:endParaRPr lang="en-US" smtClean="0"/>
          </a:p>
        </p:txBody>
      </p:sp>
      <p:sp>
        <p:nvSpPr>
          <p:cNvPr id="136195" name="Rectangle 2"/>
          <p:cNvSpPr>
            <a:spLocks noGrp="1" noChangeArrowheads="1"/>
          </p:cNvSpPr>
          <p:nvPr>
            <p:ph type="title"/>
          </p:nvPr>
        </p:nvSpPr>
        <p:spPr/>
        <p:txBody>
          <a:bodyPr/>
          <a:lstStyle/>
          <a:p>
            <a:r>
              <a:rPr lang="en-US" smtClean="0"/>
              <a:t>Routing/Travel Distances</a:t>
            </a:r>
          </a:p>
        </p:txBody>
      </p:sp>
      <p:pic>
        <p:nvPicPr>
          <p:cNvPr id="136196" name="Picture 4"/>
          <p:cNvPicPr>
            <a:picLocks noChangeArrowheads="1"/>
          </p:cNvPicPr>
          <p:nvPr/>
        </p:nvPicPr>
        <p:blipFill>
          <a:blip r:embed="rId3"/>
          <a:srcRect/>
          <a:stretch>
            <a:fillRect/>
          </a:stretch>
        </p:blipFill>
        <p:spPr bwMode="auto">
          <a:xfrm>
            <a:off x="685800" y="1219200"/>
            <a:ext cx="8418513" cy="4003675"/>
          </a:xfrm>
          <a:prstGeom prst="rect">
            <a:avLst/>
          </a:prstGeom>
          <a:noFill/>
          <a:ln w="9525">
            <a:noFill/>
            <a:miter lim="800000"/>
            <a:headEnd/>
            <a:tailEnd/>
          </a:ln>
        </p:spPr>
      </p:pic>
    </p:spTree>
  </p:cSld>
  <p:clrMapOvr>
    <a:masterClrMapping/>
  </p:clrMapOvr>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Footer Placeholder 3"/>
          <p:cNvSpPr>
            <a:spLocks noGrp="1"/>
          </p:cNvSpPr>
          <p:nvPr>
            <p:ph type="ftr" sz="quarter" idx="11"/>
          </p:nvPr>
        </p:nvSpPr>
        <p:spPr>
          <a:xfrm>
            <a:off x="457200" y="6245225"/>
            <a:ext cx="2133600" cy="476250"/>
          </a:xfrm>
          <a:noFill/>
        </p:spPr>
        <p:txBody>
          <a:bodyPr/>
          <a:lstStyle/>
          <a:p>
            <a:pPr algn="l"/>
            <a:r>
              <a:rPr lang="en-US" smtClean="0"/>
              <a:t>Facility Design and Layout (Henry C. Co)</a:t>
            </a:r>
          </a:p>
        </p:txBody>
      </p:sp>
      <p:sp>
        <p:nvSpPr>
          <p:cNvPr id="137219" name="Slide Number Placeholder 4"/>
          <p:cNvSpPr>
            <a:spLocks noGrp="1"/>
          </p:cNvSpPr>
          <p:nvPr>
            <p:ph type="sldNum" sz="quarter" idx="12"/>
          </p:nvPr>
        </p:nvSpPr>
        <p:spPr>
          <a:xfrm>
            <a:off x="3124200" y="6245225"/>
            <a:ext cx="2895600" cy="476250"/>
          </a:xfrm>
          <a:noFill/>
        </p:spPr>
        <p:txBody>
          <a:bodyPr/>
          <a:lstStyle/>
          <a:p>
            <a:pPr algn="ctr"/>
            <a:fld id="{FF816D71-900E-4FF6-B91D-8527A9283269}" type="slidenum">
              <a:rPr lang="en-US" smtClean="0"/>
              <a:pPr algn="ctr"/>
              <a:t>177</a:t>
            </a:fld>
            <a:endParaRPr lang="en-US" smtClean="0"/>
          </a:p>
        </p:txBody>
      </p:sp>
      <p:sp>
        <p:nvSpPr>
          <p:cNvPr id="137220" name="Rectangle 8"/>
          <p:cNvSpPr>
            <a:spLocks noGrp="1" noChangeArrowheads="1"/>
          </p:cNvSpPr>
          <p:nvPr>
            <p:ph type="title"/>
          </p:nvPr>
        </p:nvSpPr>
        <p:spPr/>
        <p:txBody>
          <a:bodyPr/>
          <a:lstStyle/>
          <a:p>
            <a:r>
              <a:rPr lang="en-US" smtClean="0">
                <a:sym typeface="Symbol" pitchFamily="18" charset="2"/>
              </a:rPr>
              <a:t>Solution (1/2)</a:t>
            </a:r>
          </a:p>
        </p:txBody>
      </p:sp>
      <p:sp>
        <p:nvSpPr>
          <p:cNvPr id="137221" name="Rectangle 9"/>
          <p:cNvSpPr>
            <a:spLocks noGrp="1" noChangeArrowheads="1"/>
          </p:cNvSpPr>
          <p:nvPr>
            <p:ph type="body" idx="1"/>
          </p:nvPr>
        </p:nvSpPr>
        <p:spPr/>
        <p:txBody>
          <a:bodyPr/>
          <a:lstStyle/>
          <a:p>
            <a:r>
              <a:rPr lang="en-US" smtClean="0">
                <a:sym typeface="Symbol" pitchFamily="18" charset="2"/>
              </a:rPr>
              <a:t>Compute the total travel for each product through each layout alternative.</a:t>
            </a:r>
          </a:p>
          <a:p>
            <a:endParaRPr lang="en-US" smtClean="0">
              <a:sym typeface="Symbol" pitchFamily="18" charset="2"/>
            </a:endParaRPr>
          </a:p>
          <a:p>
            <a:endParaRPr lang="en-US" smtClean="0">
              <a:sym typeface="Symbol" pitchFamily="18" charset="2"/>
            </a:endParaRPr>
          </a:p>
          <a:p>
            <a:endParaRPr lang="en-US" smtClean="0">
              <a:sym typeface="Symbol" pitchFamily="18" charset="2"/>
            </a:endParaRPr>
          </a:p>
          <a:p>
            <a:endParaRPr lang="en-US" smtClean="0">
              <a:sym typeface="Symbol" pitchFamily="18" charset="2"/>
            </a:endParaRPr>
          </a:p>
          <a:p>
            <a:endParaRPr lang="en-US" smtClean="0">
              <a:sym typeface="Symbol" pitchFamily="18" charset="2"/>
            </a:endParaRPr>
          </a:p>
        </p:txBody>
      </p:sp>
      <p:pic>
        <p:nvPicPr>
          <p:cNvPr id="137222" name="Picture 6"/>
          <p:cNvPicPr>
            <a:picLocks noChangeArrowheads="1"/>
          </p:cNvPicPr>
          <p:nvPr/>
        </p:nvPicPr>
        <p:blipFill>
          <a:blip r:embed="rId3"/>
          <a:srcRect/>
          <a:stretch>
            <a:fillRect/>
          </a:stretch>
        </p:blipFill>
        <p:spPr bwMode="auto">
          <a:xfrm>
            <a:off x="609600" y="2549525"/>
            <a:ext cx="8447088" cy="3290888"/>
          </a:xfrm>
          <a:prstGeom prst="rect">
            <a:avLst/>
          </a:prstGeom>
          <a:noFill/>
          <a:ln w="9525">
            <a:noFill/>
            <a:miter lim="800000"/>
            <a:headEnd/>
            <a:tailEnd/>
          </a:ln>
        </p:spPr>
      </p:pic>
    </p:spTree>
  </p:cSld>
  <p:clrMapOvr>
    <a:masterClrMapping/>
  </p:clrMapOvr>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Footer Placeholder 3"/>
          <p:cNvSpPr>
            <a:spLocks noGrp="1"/>
          </p:cNvSpPr>
          <p:nvPr>
            <p:ph type="ftr" sz="quarter" idx="11"/>
          </p:nvPr>
        </p:nvSpPr>
        <p:spPr>
          <a:xfrm>
            <a:off x="457200" y="6245225"/>
            <a:ext cx="2133600" cy="476250"/>
          </a:xfrm>
          <a:noFill/>
        </p:spPr>
        <p:txBody>
          <a:bodyPr/>
          <a:lstStyle/>
          <a:p>
            <a:pPr algn="l"/>
            <a:r>
              <a:rPr lang="en-US" smtClean="0"/>
              <a:t>Facility Design and Layout (Henry C. Co)</a:t>
            </a:r>
          </a:p>
        </p:txBody>
      </p:sp>
      <p:sp>
        <p:nvSpPr>
          <p:cNvPr id="138243" name="Slide Number Placeholder 4"/>
          <p:cNvSpPr>
            <a:spLocks noGrp="1"/>
          </p:cNvSpPr>
          <p:nvPr>
            <p:ph type="sldNum" sz="quarter" idx="12"/>
          </p:nvPr>
        </p:nvSpPr>
        <p:spPr>
          <a:xfrm>
            <a:off x="3124200" y="6245225"/>
            <a:ext cx="2895600" cy="476250"/>
          </a:xfrm>
          <a:noFill/>
        </p:spPr>
        <p:txBody>
          <a:bodyPr/>
          <a:lstStyle/>
          <a:p>
            <a:pPr algn="ctr"/>
            <a:fld id="{C23146DE-67BF-4576-8FFA-0EBDB998B428}" type="slidenum">
              <a:rPr lang="en-US" smtClean="0"/>
              <a:pPr algn="ctr"/>
              <a:t>178</a:t>
            </a:fld>
            <a:endParaRPr lang="en-US" smtClean="0"/>
          </a:p>
        </p:txBody>
      </p:sp>
      <p:sp>
        <p:nvSpPr>
          <p:cNvPr id="138244" name="Rectangle 6"/>
          <p:cNvSpPr>
            <a:spLocks noGrp="1" noChangeArrowheads="1"/>
          </p:cNvSpPr>
          <p:nvPr>
            <p:ph type="title"/>
          </p:nvPr>
        </p:nvSpPr>
        <p:spPr/>
        <p:txBody>
          <a:bodyPr/>
          <a:lstStyle/>
          <a:p>
            <a:r>
              <a:rPr lang="en-US" smtClean="0">
                <a:sym typeface="Symbol" pitchFamily="18" charset="2"/>
              </a:rPr>
              <a:t>Solution (2/2)</a:t>
            </a:r>
          </a:p>
        </p:txBody>
      </p:sp>
      <p:sp>
        <p:nvSpPr>
          <p:cNvPr id="138245" name="Rectangle 7"/>
          <p:cNvSpPr>
            <a:spLocks noGrp="1" noChangeArrowheads="1"/>
          </p:cNvSpPr>
          <p:nvPr>
            <p:ph type="body" idx="1"/>
          </p:nvPr>
        </p:nvSpPr>
        <p:spPr/>
        <p:txBody>
          <a:bodyPr/>
          <a:lstStyle/>
          <a:p>
            <a:r>
              <a:rPr lang="en-US" smtClean="0">
                <a:sym typeface="Symbol" pitchFamily="18" charset="2"/>
              </a:rPr>
              <a:t>Compute total distance traveled per month by each product through each layout alternative.</a:t>
            </a:r>
          </a:p>
        </p:txBody>
      </p:sp>
      <p:pic>
        <p:nvPicPr>
          <p:cNvPr id="138246" name="Picture 5"/>
          <p:cNvPicPr>
            <a:picLocks noChangeArrowheads="1"/>
          </p:cNvPicPr>
          <p:nvPr/>
        </p:nvPicPr>
        <p:blipFill>
          <a:blip r:embed="rId3"/>
          <a:srcRect/>
          <a:stretch>
            <a:fillRect/>
          </a:stretch>
        </p:blipFill>
        <p:spPr bwMode="auto">
          <a:xfrm>
            <a:off x="533400" y="2743200"/>
            <a:ext cx="8455025" cy="3263900"/>
          </a:xfrm>
          <a:prstGeom prst="rect">
            <a:avLst/>
          </a:prstGeom>
          <a:noFill/>
          <a:ln w="9525">
            <a:noFill/>
            <a:miter lim="800000"/>
            <a:headEnd/>
            <a:tailEnd/>
          </a:ln>
        </p:spPr>
      </p:pic>
    </p:spTree>
  </p:cSld>
  <p:clrMapOvr>
    <a:masterClrMapping/>
  </p:clrMapOvr>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4"/>
          <p:cNvSpPr>
            <a:spLocks noGrp="1" noChangeArrowheads="1"/>
          </p:cNvSpPr>
          <p:nvPr>
            <p:ph type="title"/>
          </p:nvPr>
        </p:nvSpPr>
        <p:spPr/>
        <p:txBody>
          <a:bodyPr/>
          <a:lstStyle/>
          <a:p>
            <a:r>
              <a:rPr lang="en-GB" smtClean="0"/>
              <a:t>Plant Location</a:t>
            </a:r>
          </a:p>
        </p:txBody>
      </p:sp>
      <p:graphicFrame>
        <p:nvGraphicFramePr>
          <p:cNvPr id="2406" name="Group 358"/>
          <p:cNvGraphicFramePr>
            <a:graphicFrameLocks noGrp="1"/>
          </p:cNvGraphicFramePr>
          <p:nvPr/>
        </p:nvGraphicFramePr>
        <p:xfrm>
          <a:off x="539750" y="1412875"/>
          <a:ext cx="8064500" cy="4572000"/>
        </p:xfrm>
        <a:graphic>
          <a:graphicData uri="http://schemas.openxmlformats.org/drawingml/2006/table">
            <a:tbl>
              <a:tblPr/>
              <a:tblGrid>
                <a:gridCol w="360363">
                  <a:extLst>
                    <a:ext uri="{9D8B030D-6E8A-4147-A177-3AD203B41FA5}">
                      <a16:colId xmlns:a16="http://schemas.microsoft.com/office/drawing/2014/main" val="20000"/>
                    </a:ext>
                  </a:extLst>
                </a:gridCol>
                <a:gridCol w="2303462">
                  <a:extLst>
                    <a:ext uri="{9D8B030D-6E8A-4147-A177-3AD203B41FA5}">
                      <a16:colId xmlns:a16="http://schemas.microsoft.com/office/drawing/2014/main" val="20001"/>
                    </a:ext>
                  </a:extLst>
                </a:gridCol>
                <a:gridCol w="1079500">
                  <a:extLst>
                    <a:ext uri="{9D8B030D-6E8A-4147-A177-3AD203B41FA5}">
                      <a16:colId xmlns:a16="http://schemas.microsoft.com/office/drawing/2014/main" val="20002"/>
                    </a:ext>
                  </a:extLst>
                </a:gridCol>
                <a:gridCol w="431800">
                  <a:extLst>
                    <a:ext uri="{9D8B030D-6E8A-4147-A177-3AD203B41FA5}">
                      <a16:colId xmlns:a16="http://schemas.microsoft.com/office/drawing/2014/main" val="20003"/>
                    </a:ext>
                  </a:extLst>
                </a:gridCol>
                <a:gridCol w="433388">
                  <a:extLst>
                    <a:ext uri="{9D8B030D-6E8A-4147-A177-3AD203B41FA5}">
                      <a16:colId xmlns:a16="http://schemas.microsoft.com/office/drawing/2014/main" val="20004"/>
                    </a:ext>
                  </a:extLst>
                </a:gridCol>
                <a:gridCol w="431800">
                  <a:extLst>
                    <a:ext uri="{9D8B030D-6E8A-4147-A177-3AD203B41FA5}">
                      <a16:colId xmlns:a16="http://schemas.microsoft.com/office/drawing/2014/main" val="20005"/>
                    </a:ext>
                  </a:extLst>
                </a:gridCol>
                <a:gridCol w="431800">
                  <a:extLst>
                    <a:ext uri="{9D8B030D-6E8A-4147-A177-3AD203B41FA5}">
                      <a16:colId xmlns:a16="http://schemas.microsoft.com/office/drawing/2014/main" val="20006"/>
                    </a:ext>
                  </a:extLst>
                </a:gridCol>
                <a:gridCol w="431800">
                  <a:extLst>
                    <a:ext uri="{9D8B030D-6E8A-4147-A177-3AD203B41FA5}">
                      <a16:colId xmlns:a16="http://schemas.microsoft.com/office/drawing/2014/main" val="20007"/>
                    </a:ext>
                  </a:extLst>
                </a:gridCol>
                <a:gridCol w="431800">
                  <a:extLst>
                    <a:ext uri="{9D8B030D-6E8A-4147-A177-3AD203B41FA5}">
                      <a16:colId xmlns:a16="http://schemas.microsoft.com/office/drawing/2014/main" val="20008"/>
                    </a:ext>
                  </a:extLst>
                </a:gridCol>
                <a:gridCol w="431800">
                  <a:extLst>
                    <a:ext uri="{9D8B030D-6E8A-4147-A177-3AD203B41FA5}">
                      <a16:colId xmlns:a16="http://schemas.microsoft.com/office/drawing/2014/main" val="20009"/>
                    </a:ext>
                  </a:extLst>
                </a:gridCol>
                <a:gridCol w="431800">
                  <a:extLst>
                    <a:ext uri="{9D8B030D-6E8A-4147-A177-3AD203B41FA5}">
                      <a16:colId xmlns:a16="http://schemas.microsoft.com/office/drawing/2014/main" val="20010"/>
                    </a:ext>
                  </a:extLst>
                </a:gridCol>
                <a:gridCol w="433387">
                  <a:extLst>
                    <a:ext uri="{9D8B030D-6E8A-4147-A177-3AD203B41FA5}">
                      <a16:colId xmlns:a16="http://schemas.microsoft.com/office/drawing/2014/main" val="20011"/>
                    </a:ext>
                  </a:extLst>
                </a:gridCol>
                <a:gridCol w="431800">
                  <a:extLst>
                    <a:ext uri="{9D8B030D-6E8A-4147-A177-3AD203B41FA5}">
                      <a16:colId xmlns:a16="http://schemas.microsoft.com/office/drawing/2014/main" val="20012"/>
                    </a:ext>
                  </a:extLst>
                </a:gridCol>
              </a:tblGrid>
              <a:tr h="271463">
                <a:tc rowSpan="2"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4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rPr>
                        <a:t>Criterion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lang="en-US"/>
                    </a:p>
                  </a:txBody>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4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rPr>
                        <a:t>Weighting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10">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rPr>
                        <a:t>Possible Factory Location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69875">
                <a:tc gridSpan="2" vMerge="1">
                  <a:txBody>
                    <a:bodyPr/>
                    <a:lstStyle/>
                    <a:p>
                      <a:endParaRPr lang="en-US"/>
                    </a:p>
                  </a:txBody>
                  <a:tcPr/>
                </a:tc>
                <a:tc hMerge="1" vMerge="1">
                  <a:txBody>
                    <a:bodyPr/>
                    <a:lstStyle/>
                    <a:p>
                      <a:endParaRPr lang="en-US"/>
                    </a:p>
                  </a:txBody>
                  <a:tcPr/>
                </a:tc>
                <a:tc v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rPr>
                        <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1"/>
                  </a:ext>
                </a:extLst>
              </a:tr>
              <a:tr h="271463">
                <a:tc rowSpan="7">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PROXIMITY TO:</a:t>
                      </a:r>
                    </a:p>
                  </a:txBody>
                  <a:tcPr vert="eaVert"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Skilled labour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146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A pool of unskilled labour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9875">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A motorway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146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An airport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146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The sea / a river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69875">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Housing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146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Amenities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1463">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Potential for expansion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69875">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Availability of grants/incentives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1463">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Safety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1463">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Planning constraints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69875">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Environmental impact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71463">
                <a:tc gridSpan="3">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164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138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149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175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14"/>
                  </a:ext>
                </a:extLst>
              </a:tr>
            </a:tbl>
          </a:graphicData>
        </a:graphic>
      </p:graphicFrame>
      <p:sp>
        <p:nvSpPr>
          <p:cNvPr id="2407" name="Rectangle 359"/>
          <p:cNvSpPr>
            <a:spLocks noChangeArrowheads="1"/>
          </p:cNvSpPr>
          <p:nvPr/>
        </p:nvSpPr>
        <p:spPr bwMode="auto">
          <a:xfrm>
            <a:off x="7754938" y="5675313"/>
            <a:ext cx="825500" cy="265112"/>
          </a:xfrm>
          <a:prstGeom prst="rect">
            <a:avLst/>
          </a:prstGeom>
          <a:noFill/>
          <a:ln w="28575">
            <a:solidFill>
              <a:srgbClr val="CC0000"/>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305800" cy="5562600"/>
          </a:xfrm>
        </p:spPr>
        <p:txBody>
          <a:bodyPr>
            <a:normAutofit fontScale="92500" lnSpcReduction="10000"/>
          </a:bodyPr>
          <a:lstStyle/>
          <a:p>
            <a:pPr>
              <a:lnSpc>
                <a:spcPct val="150000"/>
              </a:lnSpc>
              <a:buNone/>
            </a:pPr>
            <a:r>
              <a:rPr lang="en-US" sz="2400" b="1" dirty="0"/>
              <a:t>3. Costs (Competitive costs of production and distribution): </a:t>
            </a:r>
            <a:endParaRPr lang="en-US" sz="2400" b="1" dirty="0" smtClean="0"/>
          </a:p>
          <a:p>
            <a:pPr>
              <a:lnSpc>
                <a:spcPct val="150000"/>
              </a:lnSpc>
            </a:pPr>
            <a:r>
              <a:rPr lang="en-US" sz="2400" dirty="0" smtClean="0"/>
              <a:t>The </a:t>
            </a:r>
            <a:r>
              <a:rPr lang="en-US" sz="2400" dirty="0"/>
              <a:t>costs </a:t>
            </a:r>
            <a:r>
              <a:rPr lang="en-US" sz="2400" dirty="0" smtClean="0"/>
              <a:t>of production </a:t>
            </a:r>
            <a:r>
              <a:rPr lang="en-US" sz="2400" dirty="0"/>
              <a:t>factors and distribution must permit an acceptable profit when </a:t>
            </a:r>
            <a:r>
              <a:rPr lang="en-US" sz="2400" dirty="0" smtClean="0"/>
              <a:t>the product </a:t>
            </a:r>
            <a:r>
              <a:rPr lang="en-US" sz="2400" dirty="0"/>
              <a:t>is priced competitively. </a:t>
            </a:r>
            <a:endParaRPr lang="en-US" sz="2400" dirty="0" smtClean="0"/>
          </a:p>
          <a:p>
            <a:pPr>
              <a:lnSpc>
                <a:spcPct val="150000"/>
              </a:lnSpc>
            </a:pPr>
            <a:r>
              <a:rPr lang="en-US" sz="2400" dirty="0" smtClean="0"/>
              <a:t>The </a:t>
            </a:r>
            <a:r>
              <a:rPr lang="en-US" sz="2400" dirty="0"/>
              <a:t>comparative rating process should </a:t>
            </a:r>
            <a:r>
              <a:rPr lang="en-US" sz="2400" dirty="0" smtClean="0"/>
              <a:t>consider factor </a:t>
            </a:r>
            <a:r>
              <a:rPr lang="en-US" sz="2400" dirty="0"/>
              <a:t>likely to result in costs higher than those of competitive </a:t>
            </a:r>
            <a:r>
              <a:rPr lang="en-US" sz="2400" dirty="0" smtClean="0"/>
              <a:t>producers </a:t>
            </a:r>
            <a:r>
              <a:rPr lang="en-US" sz="2400" dirty="0"/>
              <a:t>should:</a:t>
            </a:r>
          </a:p>
          <a:p>
            <a:pPr lvl="1">
              <a:lnSpc>
                <a:spcPct val="150000"/>
              </a:lnSpc>
            </a:pPr>
            <a:r>
              <a:rPr lang="en-US" sz="2400" dirty="0" smtClean="0"/>
              <a:t>Costs </a:t>
            </a:r>
            <a:r>
              <a:rPr lang="en-US" sz="2400" dirty="0"/>
              <a:t>of raw material inputs</a:t>
            </a:r>
          </a:p>
          <a:p>
            <a:pPr lvl="1">
              <a:lnSpc>
                <a:spcPct val="150000"/>
              </a:lnSpc>
            </a:pPr>
            <a:r>
              <a:rPr lang="en-US" sz="2400" dirty="0" smtClean="0"/>
              <a:t>Labor </a:t>
            </a:r>
            <a:r>
              <a:rPr lang="en-US" sz="2400" dirty="0"/>
              <a:t>costs</a:t>
            </a:r>
          </a:p>
          <a:p>
            <a:pPr lvl="1">
              <a:lnSpc>
                <a:spcPct val="150000"/>
              </a:lnSpc>
            </a:pPr>
            <a:r>
              <a:rPr lang="en-US" sz="2400" dirty="0" smtClean="0"/>
              <a:t>Selling </a:t>
            </a:r>
            <a:r>
              <a:rPr lang="en-US" sz="2400" dirty="0"/>
              <a:t>and distribution costs</a:t>
            </a:r>
          </a:p>
          <a:p>
            <a:pPr lvl="1">
              <a:lnSpc>
                <a:spcPct val="150000"/>
              </a:lnSpc>
            </a:pPr>
            <a:r>
              <a:rPr lang="en-US" sz="2400" dirty="0" smtClean="0"/>
              <a:t>Efficiency </a:t>
            </a:r>
            <a:r>
              <a:rPr lang="en-US" sz="2400" dirty="0"/>
              <a:t>of production processes</a:t>
            </a:r>
          </a:p>
          <a:p>
            <a:pPr lvl="1">
              <a:lnSpc>
                <a:spcPct val="150000"/>
              </a:lnSpc>
            </a:pPr>
            <a:r>
              <a:rPr lang="en-US" sz="2400" dirty="0" smtClean="0"/>
              <a:t>Patents </a:t>
            </a:r>
            <a:r>
              <a:rPr lang="en-US" sz="2400" dirty="0"/>
              <a:t>and licenses</a:t>
            </a:r>
          </a:p>
          <a:p>
            <a:pPr>
              <a:lnSpc>
                <a:spcPct val="150000"/>
              </a:lnSpc>
              <a:buNone/>
            </a:pPr>
            <a:endParaRPr lang="en-US" sz="2400" dirty="0"/>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16"/>
          <p:cNvSpPr>
            <a:spLocks noGrp="1" noChangeArrowheads="1"/>
          </p:cNvSpPr>
          <p:nvPr>
            <p:ph type="sldNum" sz="quarter" idx="12"/>
          </p:nvPr>
        </p:nvSpPr>
        <p:spPr>
          <a:xfrm>
            <a:off x="6858000" y="6248400"/>
            <a:ext cx="1905000" cy="457200"/>
          </a:xfrm>
          <a:noFill/>
        </p:spPr>
        <p:txBody>
          <a:bodyPr/>
          <a:lstStyle/>
          <a:p>
            <a:fld id="{0BDF3CC5-1069-4CA6-8D82-E9524BB0CFC4}" type="slidenum">
              <a:rPr lang="en-US" smtClean="0"/>
              <a:pPr/>
              <a:t>180</a:t>
            </a:fld>
            <a:endParaRPr lang="en-US" smtClean="0"/>
          </a:p>
        </p:txBody>
      </p:sp>
      <p:sp>
        <p:nvSpPr>
          <p:cNvPr id="140291" name="Rectangle 2"/>
          <p:cNvSpPr>
            <a:spLocks noGrp="1" noChangeArrowheads="1"/>
          </p:cNvSpPr>
          <p:nvPr>
            <p:ph type="ctrTitle"/>
          </p:nvPr>
        </p:nvSpPr>
        <p:spPr/>
        <p:txBody>
          <a:bodyPr/>
          <a:lstStyle/>
          <a:p>
            <a:r>
              <a:rPr lang="en-US" smtClean="0"/>
              <a:t>Activity Relationship Analysis</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5"/>
          <p:cNvSpPr>
            <a:spLocks noGrp="1"/>
          </p:cNvSpPr>
          <p:nvPr>
            <p:ph type="sldNum" sz="quarter" idx="12"/>
          </p:nvPr>
        </p:nvSpPr>
        <p:spPr>
          <a:noFill/>
        </p:spPr>
        <p:txBody>
          <a:bodyPr/>
          <a:lstStyle/>
          <a:p>
            <a:fld id="{E5B3E7BC-FA3F-418D-A225-81976527EB23}" type="slidenum">
              <a:rPr lang="en-US" smtClean="0"/>
              <a:pPr/>
              <a:t>181</a:t>
            </a:fld>
            <a:endParaRPr lang="en-US" smtClean="0"/>
          </a:p>
        </p:txBody>
      </p:sp>
      <p:sp>
        <p:nvSpPr>
          <p:cNvPr id="141315" name="Rectangle 2"/>
          <p:cNvSpPr>
            <a:spLocks noGrp="1" noChangeArrowheads="1"/>
          </p:cNvSpPr>
          <p:nvPr>
            <p:ph type="title"/>
          </p:nvPr>
        </p:nvSpPr>
        <p:spPr/>
        <p:txBody>
          <a:bodyPr/>
          <a:lstStyle/>
          <a:p>
            <a:r>
              <a:rPr lang="en-US" smtClean="0"/>
              <a:t>Establishing Relationships</a:t>
            </a:r>
          </a:p>
        </p:txBody>
      </p:sp>
      <p:sp>
        <p:nvSpPr>
          <p:cNvPr id="141316" name="Text Box 5"/>
          <p:cNvSpPr txBox="1">
            <a:spLocks noChangeArrowheads="1"/>
          </p:cNvSpPr>
          <p:nvPr/>
        </p:nvSpPr>
        <p:spPr bwMode="auto">
          <a:xfrm>
            <a:off x="990600" y="2895600"/>
            <a:ext cx="7315200" cy="1554163"/>
          </a:xfrm>
          <a:prstGeom prst="rect">
            <a:avLst/>
          </a:prstGeom>
          <a:noFill/>
          <a:ln w="12700">
            <a:noFill/>
            <a:miter lim="800000"/>
            <a:headEnd type="none" w="sm" len="sm"/>
            <a:tailEnd type="none" w="sm" len="sm"/>
          </a:ln>
        </p:spPr>
        <p:txBody>
          <a:bodyPr>
            <a:spAutoFit/>
          </a:bodyPr>
          <a:lstStyle/>
          <a:p>
            <a:pPr algn="ctr">
              <a:spcBef>
                <a:spcPct val="50000"/>
              </a:spcBef>
            </a:pPr>
            <a:r>
              <a:rPr lang="en-US" sz="3200" i="1">
                <a:latin typeface="Times New Roman" pitchFamily="18" charset="0"/>
              </a:rPr>
              <a:t>A relationship diagram that provides a visual means to determine the intensity of flow between processed based activities.</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Number Placeholder 4"/>
          <p:cNvSpPr>
            <a:spLocks noGrp="1"/>
          </p:cNvSpPr>
          <p:nvPr>
            <p:ph type="sldNum" sz="quarter" idx="12"/>
          </p:nvPr>
        </p:nvSpPr>
        <p:spPr>
          <a:noFill/>
        </p:spPr>
        <p:txBody>
          <a:bodyPr/>
          <a:lstStyle/>
          <a:p>
            <a:fld id="{81646165-C9EF-4B35-949A-41680A39F03B}" type="slidenum">
              <a:rPr lang="en-US" smtClean="0"/>
              <a:pPr/>
              <a:t>182</a:t>
            </a:fld>
            <a:endParaRPr lang="en-US" smtClean="0"/>
          </a:p>
        </p:txBody>
      </p:sp>
      <p:sp>
        <p:nvSpPr>
          <p:cNvPr id="42092" name="Rectangle 108"/>
          <p:cNvSpPr>
            <a:spLocks noChangeArrowheads="1"/>
          </p:cNvSpPr>
          <p:nvPr/>
        </p:nvSpPr>
        <p:spPr bwMode="auto">
          <a:xfrm rot="-5408873">
            <a:off x="4461669" y="3733006"/>
            <a:ext cx="2514600" cy="77788"/>
          </a:xfrm>
          <a:prstGeom prst="rect">
            <a:avLst/>
          </a:prstGeom>
          <a:solidFill>
            <a:schemeClr val="hlink"/>
          </a:solidFill>
          <a:ln w="19050">
            <a:solidFill>
              <a:schemeClr val="tx1"/>
            </a:solidFill>
            <a:miter lim="800000"/>
            <a:headEnd type="none" w="sm" len="sm"/>
            <a:tailEnd type="none" w="sm" len="sm"/>
          </a:ln>
        </p:spPr>
        <p:txBody>
          <a:bodyPr wrap="none" anchor="ctr"/>
          <a:lstStyle/>
          <a:p>
            <a:endParaRPr lang="en-US"/>
          </a:p>
        </p:txBody>
      </p:sp>
      <p:sp>
        <p:nvSpPr>
          <p:cNvPr id="42088" name="Rectangle 104"/>
          <p:cNvSpPr>
            <a:spLocks noChangeArrowheads="1"/>
          </p:cNvSpPr>
          <p:nvPr/>
        </p:nvSpPr>
        <p:spPr bwMode="auto">
          <a:xfrm rot="3218638">
            <a:off x="5348288" y="3170238"/>
            <a:ext cx="1600200" cy="76200"/>
          </a:xfrm>
          <a:prstGeom prst="rect">
            <a:avLst/>
          </a:prstGeom>
          <a:solidFill>
            <a:schemeClr val="hlink"/>
          </a:solidFill>
          <a:ln w="19050">
            <a:solidFill>
              <a:schemeClr val="tx1"/>
            </a:solidFill>
            <a:miter lim="800000"/>
            <a:headEnd type="none" w="sm" len="sm"/>
            <a:tailEnd type="none" w="sm" len="sm"/>
          </a:ln>
        </p:spPr>
        <p:txBody>
          <a:bodyPr wrap="none" anchor="ctr"/>
          <a:lstStyle/>
          <a:p>
            <a:endParaRPr lang="en-US"/>
          </a:p>
        </p:txBody>
      </p:sp>
      <p:sp>
        <p:nvSpPr>
          <p:cNvPr id="42087" name="Rectangle 103"/>
          <p:cNvSpPr>
            <a:spLocks noChangeArrowheads="1"/>
          </p:cNvSpPr>
          <p:nvPr/>
        </p:nvSpPr>
        <p:spPr bwMode="auto">
          <a:xfrm rot="-2954154">
            <a:off x="5564187" y="4614863"/>
            <a:ext cx="1292225" cy="76200"/>
          </a:xfrm>
          <a:prstGeom prst="rect">
            <a:avLst/>
          </a:prstGeom>
          <a:solidFill>
            <a:schemeClr val="hlink"/>
          </a:solidFill>
          <a:ln w="19050">
            <a:solidFill>
              <a:schemeClr val="tx1"/>
            </a:solidFill>
            <a:miter lim="800000"/>
            <a:headEnd type="none" w="sm" len="sm"/>
            <a:tailEnd type="none" w="sm" len="sm"/>
          </a:ln>
        </p:spPr>
        <p:txBody>
          <a:bodyPr wrap="none" anchor="ctr"/>
          <a:lstStyle/>
          <a:p>
            <a:endParaRPr lang="en-US"/>
          </a:p>
        </p:txBody>
      </p:sp>
      <p:sp>
        <p:nvSpPr>
          <p:cNvPr id="42086" name="Rectangle 102"/>
          <p:cNvSpPr>
            <a:spLocks noChangeArrowheads="1"/>
          </p:cNvSpPr>
          <p:nvPr/>
        </p:nvSpPr>
        <p:spPr bwMode="auto">
          <a:xfrm rot="-3005443">
            <a:off x="4382294" y="4380707"/>
            <a:ext cx="609600" cy="74612"/>
          </a:xfrm>
          <a:prstGeom prst="rect">
            <a:avLst/>
          </a:prstGeom>
          <a:solidFill>
            <a:schemeClr val="hlink"/>
          </a:solidFill>
          <a:ln w="19050">
            <a:solidFill>
              <a:schemeClr val="tx1"/>
            </a:solidFill>
            <a:miter lim="800000"/>
            <a:headEnd type="none" w="sm" len="sm"/>
            <a:tailEnd type="none" w="sm" len="sm"/>
          </a:ln>
        </p:spPr>
        <p:txBody>
          <a:bodyPr wrap="none" anchor="ctr"/>
          <a:lstStyle/>
          <a:p>
            <a:endParaRPr lang="en-US"/>
          </a:p>
        </p:txBody>
      </p:sp>
      <p:sp>
        <p:nvSpPr>
          <p:cNvPr id="42082" name="Rectangle 98"/>
          <p:cNvSpPr>
            <a:spLocks noChangeArrowheads="1"/>
          </p:cNvSpPr>
          <p:nvPr/>
        </p:nvSpPr>
        <p:spPr bwMode="auto">
          <a:xfrm rot="-9342736">
            <a:off x="3567113" y="3851275"/>
            <a:ext cx="1292225" cy="76200"/>
          </a:xfrm>
          <a:prstGeom prst="rect">
            <a:avLst/>
          </a:prstGeom>
          <a:solidFill>
            <a:schemeClr val="hlink"/>
          </a:solidFill>
          <a:ln w="19050">
            <a:solidFill>
              <a:schemeClr val="tx1"/>
            </a:solidFill>
            <a:miter lim="800000"/>
            <a:headEnd type="none" w="sm" len="sm"/>
            <a:tailEnd type="none" w="sm" len="sm"/>
          </a:ln>
        </p:spPr>
        <p:txBody>
          <a:bodyPr wrap="none" anchor="ctr"/>
          <a:lstStyle/>
          <a:p>
            <a:endParaRPr lang="en-US"/>
          </a:p>
        </p:txBody>
      </p:sp>
      <p:sp>
        <p:nvSpPr>
          <p:cNvPr id="42081" name="Rectangle 97"/>
          <p:cNvSpPr>
            <a:spLocks noChangeArrowheads="1"/>
          </p:cNvSpPr>
          <p:nvPr/>
        </p:nvSpPr>
        <p:spPr bwMode="auto">
          <a:xfrm rot="-1269606">
            <a:off x="3541713" y="4343400"/>
            <a:ext cx="1292225" cy="76200"/>
          </a:xfrm>
          <a:prstGeom prst="rect">
            <a:avLst/>
          </a:prstGeom>
          <a:solidFill>
            <a:schemeClr val="hlink"/>
          </a:solidFill>
          <a:ln w="19050">
            <a:solidFill>
              <a:schemeClr val="tx1"/>
            </a:solidFill>
            <a:miter lim="800000"/>
            <a:headEnd type="none" w="sm" len="sm"/>
            <a:tailEnd type="none" w="sm" len="sm"/>
          </a:ln>
        </p:spPr>
        <p:txBody>
          <a:bodyPr wrap="none" anchor="ctr"/>
          <a:lstStyle/>
          <a:p>
            <a:endParaRPr lang="en-US"/>
          </a:p>
        </p:txBody>
      </p:sp>
      <p:sp>
        <p:nvSpPr>
          <p:cNvPr id="42080" name="Rectangle 96"/>
          <p:cNvSpPr>
            <a:spLocks noChangeArrowheads="1"/>
          </p:cNvSpPr>
          <p:nvPr/>
        </p:nvSpPr>
        <p:spPr bwMode="auto">
          <a:xfrm rot="-2954154">
            <a:off x="3354387" y="4098926"/>
            <a:ext cx="1292225" cy="76200"/>
          </a:xfrm>
          <a:prstGeom prst="rect">
            <a:avLst/>
          </a:prstGeom>
          <a:solidFill>
            <a:schemeClr val="hlink"/>
          </a:solidFill>
          <a:ln w="19050">
            <a:solidFill>
              <a:schemeClr val="tx1"/>
            </a:solidFill>
            <a:miter lim="800000"/>
            <a:headEnd type="none" w="sm" len="sm"/>
            <a:tailEnd type="none" w="sm" len="sm"/>
          </a:ln>
        </p:spPr>
        <p:txBody>
          <a:bodyPr wrap="none" anchor="ctr"/>
          <a:lstStyle/>
          <a:p>
            <a:endParaRPr lang="en-US"/>
          </a:p>
        </p:txBody>
      </p:sp>
      <p:grpSp>
        <p:nvGrpSpPr>
          <p:cNvPr id="2" name="Group 90"/>
          <p:cNvGrpSpPr>
            <a:grpSpLocks/>
          </p:cNvGrpSpPr>
          <p:nvPr/>
        </p:nvGrpSpPr>
        <p:grpSpPr bwMode="auto">
          <a:xfrm rot="-5400000">
            <a:off x="5140325" y="4495800"/>
            <a:ext cx="838200" cy="228600"/>
            <a:chOff x="2592" y="2352"/>
            <a:chExt cx="528" cy="144"/>
          </a:xfrm>
        </p:grpSpPr>
        <p:sp>
          <p:nvSpPr>
            <p:cNvPr id="142413" name="Rectangle 91"/>
            <p:cNvSpPr>
              <a:spLocks noChangeArrowheads="1"/>
            </p:cNvSpPr>
            <p:nvPr/>
          </p:nvSpPr>
          <p:spPr bwMode="auto">
            <a:xfrm>
              <a:off x="2592" y="2352"/>
              <a:ext cx="528" cy="48"/>
            </a:xfrm>
            <a:prstGeom prst="rect">
              <a:avLst/>
            </a:prstGeom>
            <a:solidFill>
              <a:schemeClr val="bg2"/>
            </a:solidFill>
            <a:ln w="19050">
              <a:solidFill>
                <a:schemeClr val="tx1"/>
              </a:solidFill>
              <a:miter lim="800000"/>
              <a:headEnd type="none" w="sm" len="sm"/>
              <a:tailEnd type="none" w="sm" len="sm"/>
            </a:ln>
          </p:spPr>
          <p:txBody>
            <a:bodyPr wrap="none" anchor="ctr"/>
            <a:lstStyle/>
            <a:p>
              <a:endParaRPr lang="en-US"/>
            </a:p>
          </p:txBody>
        </p:sp>
        <p:sp>
          <p:nvSpPr>
            <p:cNvPr id="142414" name="Rectangle 92"/>
            <p:cNvSpPr>
              <a:spLocks noChangeArrowheads="1"/>
            </p:cNvSpPr>
            <p:nvPr/>
          </p:nvSpPr>
          <p:spPr bwMode="auto">
            <a:xfrm>
              <a:off x="2592" y="2400"/>
              <a:ext cx="528" cy="48"/>
            </a:xfrm>
            <a:prstGeom prst="rect">
              <a:avLst/>
            </a:prstGeom>
            <a:solidFill>
              <a:schemeClr val="bg2"/>
            </a:solidFill>
            <a:ln w="19050">
              <a:solidFill>
                <a:schemeClr val="tx1"/>
              </a:solidFill>
              <a:miter lim="800000"/>
              <a:headEnd type="none" w="sm" len="sm"/>
              <a:tailEnd type="none" w="sm" len="sm"/>
            </a:ln>
          </p:spPr>
          <p:txBody>
            <a:bodyPr wrap="none" anchor="ctr"/>
            <a:lstStyle/>
            <a:p>
              <a:endParaRPr lang="en-US"/>
            </a:p>
          </p:txBody>
        </p:sp>
        <p:sp>
          <p:nvSpPr>
            <p:cNvPr id="142415" name="Rectangle 93"/>
            <p:cNvSpPr>
              <a:spLocks noChangeArrowheads="1"/>
            </p:cNvSpPr>
            <p:nvPr/>
          </p:nvSpPr>
          <p:spPr bwMode="auto">
            <a:xfrm>
              <a:off x="2592" y="2448"/>
              <a:ext cx="528" cy="48"/>
            </a:xfrm>
            <a:prstGeom prst="rect">
              <a:avLst/>
            </a:prstGeom>
            <a:solidFill>
              <a:schemeClr val="bg2"/>
            </a:solidFill>
            <a:ln w="19050">
              <a:solidFill>
                <a:schemeClr val="tx1"/>
              </a:solidFill>
              <a:miter lim="800000"/>
              <a:headEnd type="none" w="sm" len="sm"/>
              <a:tailEnd type="none" w="sm" len="sm"/>
            </a:ln>
          </p:spPr>
          <p:txBody>
            <a:bodyPr wrap="none" anchor="ctr"/>
            <a:lstStyle/>
            <a:p>
              <a:endParaRPr lang="en-US"/>
            </a:p>
          </p:txBody>
        </p:sp>
      </p:grpSp>
      <p:grpSp>
        <p:nvGrpSpPr>
          <p:cNvPr id="3" name="Group 79"/>
          <p:cNvGrpSpPr>
            <a:grpSpLocks/>
          </p:cNvGrpSpPr>
          <p:nvPr/>
        </p:nvGrpSpPr>
        <p:grpSpPr bwMode="auto">
          <a:xfrm>
            <a:off x="5638800" y="4073525"/>
            <a:ext cx="838200" cy="152400"/>
            <a:chOff x="2592" y="3072"/>
            <a:chExt cx="528" cy="96"/>
          </a:xfrm>
        </p:grpSpPr>
        <p:sp>
          <p:nvSpPr>
            <p:cNvPr id="142411" name="Rectangle 80"/>
            <p:cNvSpPr>
              <a:spLocks noChangeArrowheads="1"/>
            </p:cNvSpPr>
            <p:nvPr/>
          </p:nvSpPr>
          <p:spPr bwMode="auto">
            <a:xfrm>
              <a:off x="2592" y="3072"/>
              <a:ext cx="528" cy="48"/>
            </a:xfrm>
            <a:prstGeom prst="rect">
              <a:avLst/>
            </a:prstGeom>
            <a:solidFill>
              <a:schemeClr val="tx2"/>
            </a:solidFill>
            <a:ln w="19050">
              <a:solidFill>
                <a:schemeClr val="tx1"/>
              </a:solidFill>
              <a:miter lim="800000"/>
              <a:headEnd type="none" w="sm" len="sm"/>
              <a:tailEnd type="none" w="sm" len="sm"/>
            </a:ln>
          </p:spPr>
          <p:txBody>
            <a:bodyPr wrap="none" anchor="ctr"/>
            <a:lstStyle/>
            <a:p>
              <a:endParaRPr lang="en-US"/>
            </a:p>
          </p:txBody>
        </p:sp>
        <p:sp>
          <p:nvSpPr>
            <p:cNvPr id="142412" name="Rectangle 81"/>
            <p:cNvSpPr>
              <a:spLocks noChangeArrowheads="1"/>
            </p:cNvSpPr>
            <p:nvPr/>
          </p:nvSpPr>
          <p:spPr bwMode="auto">
            <a:xfrm>
              <a:off x="2592" y="3120"/>
              <a:ext cx="528" cy="48"/>
            </a:xfrm>
            <a:prstGeom prst="rect">
              <a:avLst/>
            </a:prstGeom>
            <a:solidFill>
              <a:schemeClr val="tx2"/>
            </a:solidFill>
            <a:ln w="19050">
              <a:solidFill>
                <a:schemeClr val="tx1"/>
              </a:solidFill>
              <a:miter lim="800000"/>
              <a:headEnd type="none" w="sm" len="sm"/>
              <a:tailEnd type="none" w="sm" len="sm"/>
            </a:ln>
          </p:spPr>
          <p:txBody>
            <a:bodyPr wrap="none" anchor="ctr"/>
            <a:lstStyle/>
            <a:p>
              <a:endParaRPr lang="en-US"/>
            </a:p>
          </p:txBody>
        </p:sp>
      </p:grpSp>
      <p:grpSp>
        <p:nvGrpSpPr>
          <p:cNvPr id="4" name="Group 68"/>
          <p:cNvGrpSpPr>
            <a:grpSpLocks/>
          </p:cNvGrpSpPr>
          <p:nvPr/>
        </p:nvGrpSpPr>
        <p:grpSpPr bwMode="auto">
          <a:xfrm>
            <a:off x="5486400" y="2438400"/>
            <a:ext cx="152400" cy="1601788"/>
            <a:chOff x="2496" y="2543"/>
            <a:chExt cx="95" cy="529"/>
          </a:xfrm>
        </p:grpSpPr>
        <p:sp>
          <p:nvSpPr>
            <p:cNvPr id="142409" name="Rectangle 69"/>
            <p:cNvSpPr>
              <a:spLocks noChangeArrowheads="1"/>
            </p:cNvSpPr>
            <p:nvPr/>
          </p:nvSpPr>
          <p:spPr bwMode="auto">
            <a:xfrm rot="-5408873">
              <a:off x="2256" y="2784"/>
              <a:ext cx="528" cy="48"/>
            </a:xfrm>
            <a:prstGeom prst="rect">
              <a:avLst/>
            </a:prstGeom>
            <a:solidFill>
              <a:schemeClr val="tx2"/>
            </a:solidFill>
            <a:ln w="19050">
              <a:solidFill>
                <a:schemeClr val="tx1"/>
              </a:solidFill>
              <a:miter lim="800000"/>
              <a:headEnd type="none" w="sm" len="sm"/>
              <a:tailEnd type="none" w="sm" len="sm"/>
            </a:ln>
          </p:spPr>
          <p:txBody>
            <a:bodyPr wrap="none" anchor="ctr"/>
            <a:lstStyle/>
            <a:p>
              <a:endParaRPr lang="en-US"/>
            </a:p>
          </p:txBody>
        </p:sp>
        <p:sp>
          <p:nvSpPr>
            <p:cNvPr id="142410" name="Rectangle 70"/>
            <p:cNvSpPr>
              <a:spLocks noChangeArrowheads="1"/>
            </p:cNvSpPr>
            <p:nvPr/>
          </p:nvSpPr>
          <p:spPr bwMode="auto">
            <a:xfrm rot="-5408873">
              <a:off x="2303" y="2783"/>
              <a:ext cx="528" cy="48"/>
            </a:xfrm>
            <a:prstGeom prst="rect">
              <a:avLst/>
            </a:prstGeom>
            <a:solidFill>
              <a:schemeClr val="tx2"/>
            </a:solidFill>
            <a:ln w="19050">
              <a:solidFill>
                <a:schemeClr val="tx1"/>
              </a:solidFill>
              <a:miter lim="800000"/>
              <a:headEnd type="none" w="sm" len="sm"/>
              <a:tailEnd type="none" w="sm" len="sm"/>
            </a:ln>
          </p:spPr>
          <p:txBody>
            <a:bodyPr wrap="none" anchor="ctr"/>
            <a:lstStyle/>
            <a:p>
              <a:endParaRPr lang="en-US"/>
            </a:p>
          </p:txBody>
        </p:sp>
      </p:grpSp>
      <p:grpSp>
        <p:nvGrpSpPr>
          <p:cNvPr id="5" name="Group 64"/>
          <p:cNvGrpSpPr>
            <a:grpSpLocks/>
          </p:cNvGrpSpPr>
          <p:nvPr/>
        </p:nvGrpSpPr>
        <p:grpSpPr bwMode="auto">
          <a:xfrm>
            <a:off x="4783138" y="4038600"/>
            <a:ext cx="838200" cy="228600"/>
            <a:chOff x="2592" y="2352"/>
            <a:chExt cx="528" cy="144"/>
          </a:xfrm>
        </p:grpSpPr>
        <p:sp>
          <p:nvSpPr>
            <p:cNvPr id="142406" name="Rectangle 65"/>
            <p:cNvSpPr>
              <a:spLocks noChangeArrowheads="1"/>
            </p:cNvSpPr>
            <p:nvPr/>
          </p:nvSpPr>
          <p:spPr bwMode="auto">
            <a:xfrm>
              <a:off x="2592" y="2352"/>
              <a:ext cx="528" cy="48"/>
            </a:xfrm>
            <a:prstGeom prst="rect">
              <a:avLst/>
            </a:prstGeom>
            <a:solidFill>
              <a:schemeClr val="bg2"/>
            </a:solidFill>
            <a:ln w="19050">
              <a:solidFill>
                <a:schemeClr val="tx1"/>
              </a:solidFill>
              <a:miter lim="800000"/>
              <a:headEnd type="none" w="sm" len="sm"/>
              <a:tailEnd type="none" w="sm" len="sm"/>
            </a:ln>
          </p:spPr>
          <p:txBody>
            <a:bodyPr wrap="none" anchor="ctr"/>
            <a:lstStyle/>
            <a:p>
              <a:endParaRPr lang="en-US"/>
            </a:p>
          </p:txBody>
        </p:sp>
        <p:sp>
          <p:nvSpPr>
            <p:cNvPr id="142407" name="Rectangle 66"/>
            <p:cNvSpPr>
              <a:spLocks noChangeArrowheads="1"/>
            </p:cNvSpPr>
            <p:nvPr/>
          </p:nvSpPr>
          <p:spPr bwMode="auto">
            <a:xfrm>
              <a:off x="2592" y="2400"/>
              <a:ext cx="528" cy="48"/>
            </a:xfrm>
            <a:prstGeom prst="rect">
              <a:avLst/>
            </a:prstGeom>
            <a:solidFill>
              <a:schemeClr val="bg2"/>
            </a:solidFill>
            <a:ln w="19050">
              <a:solidFill>
                <a:schemeClr val="tx1"/>
              </a:solidFill>
              <a:miter lim="800000"/>
              <a:headEnd type="none" w="sm" len="sm"/>
              <a:tailEnd type="none" w="sm" len="sm"/>
            </a:ln>
          </p:spPr>
          <p:txBody>
            <a:bodyPr wrap="none" anchor="ctr"/>
            <a:lstStyle/>
            <a:p>
              <a:endParaRPr lang="en-US"/>
            </a:p>
          </p:txBody>
        </p:sp>
        <p:sp>
          <p:nvSpPr>
            <p:cNvPr id="142408" name="Rectangle 67"/>
            <p:cNvSpPr>
              <a:spLocks noChangeArrowheads="1"/>
            </p:cNvSpPr>
            <p:nvPr/>
          </p:nvSpPr>
          <p:spPr bwMode="auto">
            <a:xfrm>
              <a:off x="2592" y="2448"/>
              <a:ext cx="528" cy="48"/>
            </a:xfrm>
            <a:prstGeom prst="rect">
              <a:avLst/>
            </a:prstGeom>
            <a:solidFill>
              <a:schemeClr val="bg2"/>
            </a:solidFill>
            <a:ln w="19050">
              <a:solidFill>
                <a:schemeClr val="tx1"/>
              </a:solidFill>
              <a:miter lim="800000"/>
              <a:headEnd type="none" w="sm" len="sm"/>
              <a:tailEnd type="none" w="sm" len="sm"/>
            </a:ln>
          </p:spPr>
          <p:txBody>
            <a:bodyPr wrap="none" anchor="ctr"/>
            <a:lstStyle/>
            <a:p>
              <a:endParaRPr lang="en-US"/>
            </a:p>
          </p:txBody>
        </p:sp>
      </p:grpSp>
      <p:grpSp>
        <p:nvGrpSpPr>
          <p:cNvPr id="6" name="Group 53"/>
          <p:cNvGrpSpPr>
            <a:grpSpLocks/>
          </p:cNvGrpSpPr>
          <p:nvPr/>
        </p:nvGrpSpPr>
        <p:grpSpPr bwMode="auto">
          <a:xfrm rot="2454719">
            <a:off x="4954588" y="2362200"/>
            <a:ext cx="150812" cy="1295400"/>
            <a:chOff x="2496" y="2543"/>
            <a:chExt cx="95" cy="529"/>
          </a:xfrm>
        </p:grpSpPr>
        <p:sp>
          <p:nvSpPr>
            <p:cNvPr id="142404" name="Rectangle 54"/>
            <p:cNvSpPr>
              <a:spLocks noChangeArrowheads="1"/>
            </p:cNvSpPr>
            <p:nvPr/>
          </p:nvSpPr>
          <p:spPr bwMode="auto">
            <a:xfrm rot="-5408873">
              <a:off x="2256" y="2784"/>
              <a:ext cx="528" cy="48"/>
            </a:xfrm>
            <a:prstGeom prst="rect">
              <a:avLst/>
            </a:prstGeom>
            <a:solidFill>
              <a:schemeClr val="tx2"/>
            </a:solidFill>
            <a:ln w="19050">
              <a:solidFill>
                <a:schemeClr val="tx1"/>
              </a:solidFill>
              <a:miter lim="800000"/>
              <a:headEnd type="none" w="sm" len="sm"/>
              <a:tailEnd type="none" w="sm" len="sm"/>
            </a:ln>
          </p:spPr>
          <p:txBody>
            <a:bodyPr wrap="none" anchor="ctr"/>
            <a:lstStyle/>
            <a:p>
              <a:endParaRPr lang="en-US"/>
            </a:p>
          </p:txBody>
        </p:sp>
        <p:sp>
          <p:nvSpPr>
            <p:cNvPr id="142405" name="Rectangle 55"/>
            <p:cNvSpPr>
              <a:spLocks noChangeArrowheads="1"/>
            </p:cNvSpPr>
            <p:nvPr/>
          </p:nvSpPr>
          <p:spPr bwMode="auto">
            <a:xfrm rot="-5408873">
              <a:off x="2303" y="2783"/>
              <a:ext cx="528" cy="48"/>
            </a:xfrm>
            <a:prstGeom prst="rect">
              <a:avLst/>
            </a:prstGeom>
            <a:solidFill>
              <a:schemeClr val="tx2"/>
            </a:solidFill>
            <a:ln w="19050">
              <a:solidFill>
                <a:schemeClr val="tx1"/>
              </a:solidFill>
              <a:miter lim="800000"/>
              <a:headEnd type="none" w="sm" len="sm"/>
              <a:tailEnd type="none" w="sm" len="sm"/>
            </a:ln>
          </p:spPr>
          <p:txBody>
            <a:bodyPr wrap="none" anchor="ctr"/>
            <a:lstStyle/>
            <a:p>
              <a:endParaRPr lang="en-US"/>
            </a:p>
          </p:txBody>
        </p:sp>
      </p:grpSp>
      <p:grpSp>
        <p:nvGrpSpPr>
          <p:cNvPr id="7" name="Group 50"/>
          <p:cNvGrpSpPr>
            <a:grpSpLocks/>
          </p:cNvGrpSpPr>
          <p:nvPr/>
        </p:nvGrpSpPr>
        <p:grpSpPr bwMode="auto">
          <a:xfrm rot="2454719">
            <a:off x="3903663" y="2327275"/>
            <a:ext cx="150812" cy="1295400"/>
            <a:chOff x="2496" y="2543"/>
            <a:chExt cx="95" cy="529"/>
          </a:xfrm>
        </p:grpSpPr>
        <p:sp>
          <p:nvSpPr>
            <p:cNvPr id="142402" name="Rectangle 51"/>
            <p:cNvSpPr>
              <a:spLocks noChangeArrowheads="1"/>
            </p:cNvSpPr>
            <p:nvPr/>
          </p:nvSpPr>
          <p:spPr bwMode="auto">
            <a:xfrm rot="-5408873">
              <a:off x="2256" y="2784"/>
              <a:ext cx="528" cy="48"/>
            </a:xfrm>
            <a:prstGeom prst="rect">
              <a:avLst/>
            </a:prstGeom>
            <a:solidFill>
              <a:schemeClr val="tx2"/>
            </a:solidFill>
            <a:ln w="19050">
              <a:solidFill>
                <a:schemeClr val="tx1"/>
              </a:solidFill>
              <a:miter lim="800000"/>
              <a:headEnd type="none" w="sm" len="sm"/>
              <a:tailEnd type="none" w="sm" len="sm"/>
            </a:ln>
          </p:spPr>
          <p:txBody>
            <a:bodyPr wrap="none" anchor="ctr"/>
            <a:lstStyle/>
            <a:p>
              <a:endParaRPr lang="en-US"/>
            </a:p>
          </p:txBody>
        </p:sp>
        <p:sp>
          <p:nvSpPr>
            <p:cNvPr id="142403" name="Rectangle 52"/>
            <p:cNvSpPr>
              <a:spLocks noChangeArrowheads="1"/>
            </p:cNvSpPr>
            <p:nvPr/>
          </p:nvSpPr>
          <p:spPr bwMode="auto">
            <a:xfrm rot="-5408873">
              <a:off x="2303" y="2783"/>
              <a:ext cx="528" cy="48"/>
            </a:xfrm>
            <a:prstGeom prst="rect">
              <a:avLst/>
            </a:prstGeom>
            <a:solidFill>
              <a:schemeClr val="tx2"/>
            </a:solidFill>
            <a:ln w="19050">
              <a:solidFill>
                <a:schemeClr val="tx1"/>
              </a:solidFill>
              <a:miter lim="800000"/>
              <a:headEnd type="none" w="sm" len="sm"/>
              <a:tailEnd type="none" w="sm" len="sm"/>
            </a:ln>
          </p:spPr>
          <p:txBody>
            <a:bodyPr wrap="none" anchor="ctr"/>
            <a:lstStyle/>
            <a:p>
              <a:endParaRPr lang="en-US"/>
            </a:p>
          </p:txBody>
        </p:sp>
      </p:grpSp>
      <p:grpSp>
        <p:nvGrpSpPr>
          <p:cNvPr id="8" name="Group 44"/>
          <p:cNvGrpSpPr>
            <a:grpSpLocks/>
          </p:cNvGrpSpPr>
          <p:nvPr/>
        </p:nvGrpSpPr>
        <p:grpSpPr bwMode="auto">
          <a:xfrm>
            <a:off x="3581400" y="4572000"/>
            <a:ext cx="838200" cy="152400"/>
            <a:chOff x="2592" y="3072"/>
            <a:chExt cx="528" cy="96"/>
          </a:xfrm>
        </p:grpSpPr>
        <p:sp>
          <p:nvSpPr>
            <p:cNvPr id="142400" name="Rectangle 42"/>
            <p:cNvSpPr>
              <a:spLocks noChangeArrowheads="1"/>
            </p:cNvSpPr>
            <p:nvPr/>
          </p:nvSpPr>
          <p:spPr bwMode="auto">
            <a:xfrm>
              <a:off x="2592" y="3072"/>
              <a:ext cx="528" cy="48"/>
            </a:xfrm>
            <a:prstGeom prst="rect">
              <a:avLst/>
            </a:prstGeom>
            <a:solidFill>
              <a:schemeClr val="tx2"/>
            </a:solidFill>
            <a:ln w="19050">
              <a:solidFill>
                <a:schemeClr val="tx1"/>
              </a:solidFill>
              <a:miter lim="800000"/>
              <a:headEnd type="none" w="sm" len="sm"/>
              <a:tailEnd type="none" w="sm" len="sm"/>
            </a:ln>
          </p:spPr>
          <p:txBody>
            <a:bodyPr wrap="none" anchor="ctr"/>
            <a:lstStyle/>
            <a:p>
              <a:endParaRPr lang="en-US"/>
            </a:p>
          </p:txBody>
        </p:sp>
        <p:sp>
          <p:nvSpPr>
            <p:cNvPr id="142401" name="Rectangle 43"/>
            <p:cNvSpPr>
              <a:spLocks noChangeArrowheads="1"/>
            </p:cNvSpPr>
            <p:nvPr/>
          </p:nvSpPr>
          <p:spPr bwMode="auto">
            <a:xfrm>
              <a:off x="2592" y="3120"/>
              <a:ext cx="528" cy="48"/>
            </a:xfrm>
            <a:prstGeom prst="rect">
              <a:avLst/>
            </a:prstGeom>
            <a:solidFill>
              <a:schemeClr val="tx2"/>
            </a:solidFill>
            <a:ln w="19050">
              <a:solidFill>
                <a:schemeClr val="tx1"/>
              </a:solidFill>
              <a:miter lim="800000"/>
              <a:headEnd type="none" w="sm" len="sm"/>
              <a:tailEnd type="none" w="sm" len="sm"/>
            </a:ln>
          </p:spPr>
          <p:txBody>
            <a:bodyPr wrap="none" anchor="ctr"/>
            <a:lstStyle/>
            <a:p>
              <a:endParaRPr lang="en-US"/>
            </a:p>
          </p:txBody>
        </p:sp>
      </p:grpSp>
      <p:grpSp>
        <p:nvGrpSpPr>
          <p:cNvPr id="9" name="Group 39"/>
          <p:cNvGrpSpPr>
            <a:grpSpLocks/>
          </p:cNvGrpSpPr>
          <p:nvPr/>
        </p:nvGrpSpPr>
        <p:grpSpPr bwMode="auto">
          <a:xfrm>
            <a:off x="3429000" y="3733800"/>
            <a:ext cx="150813" cy="839788"/>
            <a:chOff x="2496" y="2543"/>
            <a:chExt cx="95" cy="529"/>
          </a:xfrm>
        </p:grpSpPr>
        <p:sp>
          <p:nvSpPr>
            <p:cNvPr id="142398" name="Rectangle 37"/>
            <p:cNvSpPr>
              <a:spLocks noChangeArrowheads="1"/>
            </p:cNvSpPr>
            <p:nvPr/>
          </p:nvSpPr>
          <p:spPr bwMode="auto">
            <a:xfrm rot="-5408873">
              <a:off x="2256" y="2784"/>
              <a:ext cx="528" cy="48"/>
            </a:xfrm>
            <a:prstGeom prst="rect">
              <a:avLst/>
            </a:prstGeom>
            <a:solidFill>
              <a:schemeClr val="tx2"/>
            </a:solidFill>
            <a:ln w="19050">
              <a:solidFill>
                <a:schemeClr val="tx1"/>
              </a:solidFill>
              <a:miter lim="800000"/>
              <a:headEnd type="none" w="sm" len="sm"/>
              <a:tailEnd type="none" w="sm" len="sm"/>
            </a:ln>
          </p:spPr>
          <p:txBody>
            <a:bodyPr wrap="none" anchor="ctr"/>
            <a:lstStyle/>
            <a:p>
              <a:endParaRPr lang="en-US"/>
            </a:p>
          </p:txBody>
        </p:sp>
        <p:sp>
          <p:nvSpPr>
            <p:cNvPr id="142399" name="Rectangle 38"/>
            <p:cNvSpPr>
              <a:spLocks noChangeArrowheads="1"/>
            </p:cNvSpPr>
            <p:nvPr/>
          </p:nvSpPr>
          <p:spPr bwMode="auto">
            <a:xfrm rot="-5408873">
              <a:off x="2303" y="2783"/>
              <a:ext cx="528" cy="48"/>
            </a:xfrm>
            <a:prstGeom prst="rect">
              <a:avLst/>
            </a:prstGeom>
            <a:solidFill>
              <a:schemeClr val="tx2"/>
            </a:solidFill>
            <a:ln w="19050">
              <a:solidFill>
                <a:schemeClr val="tx1"/>
              </a:solidFill>
              <a:miter lim="800000"/>
              <a:headEnd type="none" w="sm" len="sm"/>
              <a:tailEnd type="none" w="sm" len="sm"/>
            </a:ln>
          </p:spPr>
          <p:txBody>
            <a:bodyPr wrap="none" anchor="ctr"/>
            <a:lstStyle/>
            <a:p>
              <a:endParaRPr lang="en-US"/>
            </a:p>
          </p:txBody>
        </p:sp>
      </p:grpSp>
      <p:grpSp>
        <p:nvGrpSpPr>
          <p:cNvPr id="10" name="Group 28"/>
          <p:cNvGrpSpPr>
            <a:grpSpLocks/>
          </p:cNvGrpSpPr>
          <p:nvPr/>
        </p:nvGrpSpPr>
        <p:grpSpPr bwMode="auto">
          <a:xfrm rot="-5408873">
            <a:off x="4073525" y="2873375"/>
            <a:ext cx="838200" cy="228600"/>
            <a:chOff x="2592" y="2352"/>
            <a:chExt cx="528" cy="144"/>
          </a:xfrm>
        </p:grpSpPr>
        <p:sp>
          <p:nvSpPr>
            <p:cNvPr id="142395" name="Rectangle 29"/>
            <p:cNvSpPr>
              <a:spLocks noChangeArrowheads="1"/>
            </p:cNvSpPr>
            <p:nvPr/>
          </p:nvSpPr>
          <p:spPr bwMode="auto">
            <a:xfrm>
              <a:off x="2592" y="2352"/>
              <a:ext cx="528" cy="48"/>
            </a:xfrm>
            <a:prstGeom prst="rect">
              <a:avLst/>
            </a:prstGeom>
            <a:solidFill>
              <a:schemeClr val="bg2"/>
            </a:solidFill>
            <a:ln w="19050">
              <a:solidFill>
                <a:schemeClr val="tx1"/>
              </a:solidFill>
              <a:miter lim="800000"/>
              <a:headEnd type="none" w="sm" len="sm"/>
              <a:tailEnd type="none" w="sm" len="sm"/>
            </a:ln>
          </p:spPr>
          <p:txBody>
            <a:bodyPr wrap="none" anchor="ctr"/>
            <a:lstStyle/>
            <a:p>
              <a:endParaRPr lang="en-US"/>
            </a:p>
          </p:txBody>
        </p:sp>
        <p:sp>
          <p:nvSpPr>
            <p:cNvPr id="142396" name="Rectangle 30"/>
            <p:cNvSpPr>
              <a:spLocks noChangeArrowheads="1"/>
            </p:cNvSpPr>
            <p:nvPr/>
          </p:nvSpPr>
          <p:spPr bwMode="auto">
            <a:xfrm>
              <a:off x="2592" y="2400"/>
              <a:ext cx="528" cy="48"/>
            </a:xfrm>
            <a:prstGeom prst="rect">
              <a:avLst/>
            </a:prstGeom>
            <a:solidFill>
              <a:schemeClr val="bg2"/>
            </a:solidFill>
            <a:ln w="19050">
              <a:solidFill>
                <a:schemeClr val="tx1"/>
              </a:solidFill>
              <a:miter lim="800000"/>
              <a:headEnd type="none" w="sm" len="sm"/>
              <a:tailEnd type="none" w="sm" len="sm"/>
            </a:ln>
          </p:spPr>
          <p:txBody>
            <a:bodyPr wrap="none" anchor="ctr"/>
            <a:lstStyle/>
            <a:p>
              <a:endParaRPr lang="en-US"/>
            </a:p>
          </p:txBody>
        </p:sp>
        <p:sp>
          <p:nvSpPr>
            <p:cNvPr id="142397" name="Rectangle 31"/>
            <p:cNvSpPr>
              <a:spLocks noChangeArrowheads="1"/>
            </p:cNvSpPr>
            <p:nvPr/>
          </p:nvSpPr>
          <p:spPr bwMode="auto">
            <a:xfrm>
              <a:off x="2592" y="2448"/>
              <a:ext cx="528" cy="48"/>
            </a:xfrm>
            <a:prstGeom prst="rect">
              <a:avLst/>
            </a:prstGeom>
            <a:solidFill>
              <a:schemeClr val="bg2"/>
            </a:solidFill>
            <a:ln w="19050">
              <a:solidFill>
                <a:schemeClr val="tx1"/>
              </a:solidFill>
              <a:miter lim="800000"/>
              <a:headEnd type="none" w="sm" len="sm"/>
              <a:tailEnd type="none" w="sm" len="sm"/>
            </a:ln>
          </p:spPr>
          <p:txBody>
            <a:bodyPr wrap="none" anchor="ctr"/>
            <a:lstStyle/>
            <a:p>
              <a:endParaRPr lang="en-US"/>
            </a:p>
          </p:txBody>
        </p:sp>
      </p:grpSp>
      <p:grpSp>
        <p:nvGrpSpPr>
          <p:cNvPr id="11" name="Group 20"/>
          <p:cNvGrpSpPr>
            <a:grpSpLocks/>
          </p:cNvGrpSpPr>
          <p:nvPr/>
        </p:nvGrpSpPr>
        <p:grpSpPr bwMode="auto">
          <a:xfrm>
            <a:off x="4613275" y="2327275"/>
            <a:ext cx="838200" cy="228600"/>
            <a:chOff x="2592" y="2352"/>
            <a:chExt cx="528" cy="144"/>
          </a:xfrm>
        </p:grpSpPr>
        <p:sp>
          <p:nvSpPr>
            <p:cNvPr id="142392" name="Rectangle 21"/>
            <p:cNvSpPr>
              <a:spLocks noChangeArrowheads="1"/>
            </p:cNvSpPr>
            <p:nvPr/>
          </p:nvSpPr>
          <p:spPr bwMode="auto">
            <a:xfrm>
              <a:off x="2592" y="2352"/>
              <a:ext cx="528" cy="48"/>
            </a:xfrm>
            <a:prstGeom prst="rect">
              <a:avLst/>
            </a:prstGeom>
            <a:solidFill>
              <a:schemeClr val="bg2"/>
            </a:solidFill>
            <a:ln w="19050">
              <a:solidFill>
                <a:schemeClr val="tx1"/>
              </a:solidFill>
              <a:miter lim="800000"/>
              <a:headEnd type="none" w="sm" len="sm"/>
              <a:tailEnd type="none" w="sm" len="sm"/>
            </a:ln>
          </p:spPr>
          <p:txBody>
            <a:bodyPr wrap="none" anchor="ctr"/>
            <a:lstStyle/>
            <a:p>
              <a:endParaRPr lang="en-US"/>
            </a:p>
          </p:txBody>
        </p:sp>
        <p:sp>
          <p:nvSpPr>
            <p:cNvPr id="142393" name="Rectangle 22"/>
            <p:cNvSpPr>
              <a:spLocks noChangeArrowheads="1"/>
            </p:cNvSpPr>
            <p:nvPr/>
          </p:nvSpPr>
          <p:spPr bwMode="auto">
            <a:xfrm>
              <a:off x="2592" y="2400"/>
              <a:ext cx="528" cy="48"/>
            </a:xfrm>
            <a:prstGeom prst="rect">
              <a:avLst/>
            </a:prstGeom>
            <a:solidFill>
              <a:schemeClr val="bg2"/>
            </a:solidFill>
            <a:ln w="19050">
              <a:solidFill>
                <a:schemeClr val="tx1"/>
              </a:solidFill>
              <a:miter lim="800000"/>
              <a:headEnd type="none" w="sm" len="sm"/>
              <a:tailEnd type="none" w="sm" len="sm"/>
            </a:ln>
          </p:spPr>
          <p:txBody>
            <a:bodyPr wrap="none" anchor="ctr"/>
            <a:lstStyle/>
            <a:p>
              <a:endParaRPr lang="en-US"/>
            </a:p>
          </p:txBody>
        </p:sp>
        <p:sp>
          <p:nvSpPr>
            <p:cNvPr id="142394" name="Rectangle 23"/>
            <p:cNvSpPr>
              <a:spLocks noChangeArrowheads="1"/>
            </p:cNvSpPr>
            <p:nvPr/>
          </p:nvSpPr>
          <p:spPr bwMode="auto">
            <a:xfrm>
              <a:off x="2592" y="2448"/>
              <a:ext cx="528" cy="48"/>
            </a:xfrm>
            <a:prstGeom prst="rect">
              <a:avLst/>
            </a:prstGeom>
            <a:solidFill>
              <a:schemeClr val="bg2"/>
            </a:solidFill>
            <a:ln w="19050">
              <a:solidFill>
                <a:schemeClr val="tx1"/>
              </a:solidFill>
              <a:miter lim="800000"/>
              <a:headEnd type="none" w="sm" len="sm"/>
              <a:tailEnd type="none" w="sm" len="sm"/>
            </a:ln>
          </p:spPr>
          <p:txBody>
            <a:bodyPr wrap="none" anchor="ctr"/>
            <a:lstStyle/>
            <a:p>
              <a:endParaRPr lang="en-US"/>
            </a:p>
          </p:txBody>
        </p:sp>
      </p:grpSp>
      <p:grpSp>
        <p:nvGrpSpPr>
          <p:cNvPr id="12" name="Group 19"/>
          <p:cNvGrpSpPr>
            <a:grpSpLocks/>
          </p:cNvGrpSpPr>
          <p:nvPr/>
        </p:nvGrpSpPr>
        <p:grpSpPr bwMode="auto">
          <a:xfrm>
            <a:off x="3581400" y="3463925"/>
            <a:ext cx="838200" cy="228600"/>
            <a:chOff x="2592" y="2352"/>
            <a:chExt cx="528" cy="144"/>
          </a:xfrm>
        </p:grpSpPr>
        <p:sp>
          <p:nvSpPr>
            <p:cNvPr id="142389" name="Rectangle 16"/>
            <p:cNvSpPr>
              <a:spLocks noChangeArrowheads="1"/>
            </p:cNvSpPr>
            <p:nvPr/>
          </p:nvSpPr>
          <p:spPr bwMode="auto">
            <a:xfrm>
              <a:off x="2592" y="2352"/>
              <a:ext cx="528" cy="48"/>
            </a:xfrm>
            <a:prstGeom prst="rect">
              <a:avLst/>
            </a:prstGeom>
            <a:solidFill>
              <a:schemeClr val="bg2"/>
            </a:solidFill>
            <a:ln w="19050">
              <a:solidFill>
                <a:schemeClr val="tx1"/>
              </a:solidFill>
              <a:miter lim="800000"/>
              <a:headEnd type="none" w="sm" len="sm"/>
              <a:tailEnd type="none" w="sm" len="sm"/>
            </a:ln>
          </p:spPr>
          <p:txBody>
            <a:bodyPr wrap="none" anchor="ctr"/>
            <a:lstStyle/>
            <a:p>
              <a:endParaRPr lang="en-US"/>
            </a:p>
          </p:txBody>
        </p:sp>
        <p:sp>
          <p:nvSpPr>
            <p:cNvPr id="142390" name="Rectangle 17"/>
            <p:cNvSpPr>
              <a:spLocks noChangeArrowheads="1"/>
            </p:cNvSpPr>
            <p:nvPr/>
          </p:nvSpPr>
          <p:spPr bwMode="auto">
            <a:xfrm>
              <a:off x="2592" y="2400"/>
              <a:ext cx="528" cy="48"/>
            </a:xfrm>
            <a:prstGeom prst="rect">
              <a:avLst/>
            </a:prstGeom>
            <a:solidFill>
              <a:schemeClr val="bg2"/>
            </a:solidFill>
            <a:ln w="19050">
              <a:solidFill>
                <a:schemeClr val="tx1"/>
              </a:solidFill>
              <a:miter lim="800000"/>
              <a:headEnd type="none" w="sm" len="sm"/>
              <a:tailEnd type="none" w="sm" len="sm"/>
            </a:ln>
          </p:spPr>
          <p:txBody>
            <a:bodyPr wrap="none" anchor="ctr"/>
            <a:lstStyle/>
            <a:p>
              <a:endParaRPr lang="en-US"/>
            </a:p>
          </p:txBody>
        </p:sp>
        <p:sp>
          <p:nvSpPr>
            <p:cNvPr id="142391" name="Rectangle 18"/>
            <p:cNvSpPr>
              <a:spLocks noChangeArrowheads="1"/>
            </p:cNvSpPr>
            <p:nvPr/>
          </p:nvSpPr>
          <p:spPr bwMode="auto">
            <a:xfrm>
              <a:off x="2592" y="2448"/>
              <a:ext cx="528" cy="48"/>
            </a:xfrm>
            <a:prstGeom prst="rect">
              <a:avLst/>
            </a:prstGeom>
            <a:solidFill>
              <a:schemeClr val="bg2"/>
            </a:solidFill>
            <a:ln w="19050">
              <a:solidFill>
                <a:schemeClr val="tx1"/>
              </a:solidFill>
              <a:miter lim="800000"/>
              <a:headEnd type="none" w="sm" len="sm"/>
              <a:tailEnd type="none" w="sm" len="sm"/>
            </a:ln>
          </p:spPr>
          <p:txBody>
            <a:bodyPr wrap="none" anchor="ctr"/>
            <a:lstStyle/>
            <a:p>
              <a:endParaRPr lang="en-US"/>
            </a:p>
          </p:txBody>
        </p:sp>
      </p:grpSp>
      <p:sp>
        <p:nvSpPr>
          <p:cNvPr id="41986" name="Rectangle 2"/>
          <p:cNvSpPr>
            <a:spLocks noGrp="1" noChangeArrowheads="1"/>
          </p:cNvSpPr>
          <p:nvPr>
            <p:ph type="title"/>
          </p:nvPr>
        </p:nvSpPr>
        <p:spPr/>
        <p:txBody>
          <a:bodyPr>
            <a:normAutofit fontScale="90000"/>
          </a:bodyPr>
          <a:lstStyle/>
          <a:p>
            <a:pPr>
              <a:defRPr/>
            </a:pPr>
            <a:r>
              <a:rPr lang="en-US"/>
              <a:t>Establishing Relationships- </a:t>
            </a:r>
            <a:r>
              <a:rPr lang="en-US">
                <a:effectLst>
                  <a:outerShdw blurRad="38100" dist="38100" dir="2700000" algn="tl">
                    <a:srgbClr val="C0C0C0"/>
                  </a:outerShdw>
                </a:effectLst>
              </a:rPr>
              <a:t>Between Activities</a:t>
            </a:r>
          </a:p>
        </p:txBody>
      </p:sp>
      <p:grpSp>
        <p:nvGrpSpPr>
          <p:cNvPr id="13" name="Group 5"/>
          <p:cNvGrpSpPr>
            <a:grpSpLocks/>
          </p:cNvGrpSpPr>
          <p:nvPr/>
        </p:nvGrpSpPr>
        <p:grpSpPr bwMode="auto">
          <a:xfrm>
            <a:off x="4267200" y="2209800"/>
            <a:ext cx="463550" cy="463550"/>
            <a:chOff x="3190" y="1894"/>
            <a:chExt cx="292" cy="292"/>
          </a:xfrm>
        </p:grpSpPr>
        <p:sp>
          <p:nvSpPr>
            <p:cNvPr id="142387" name="AutoShape 3"/>
            <p:cNvSpPr>
              <a:spLocks noChangeArrowheads="1"/>
            </p:cNvSpPr>
            <p:nvPr/>
          </p:nvSpPr>
          <p:spPr bwMode="auto">
            <a:xfrm>
              <a:off x="3190" y="1898"/>
              <a:ext cx="288" cy="288"/>
            </a:xfrm>
            <a:prstGeom prst="flowChartConnector">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142388" name="Text Box 4"/>
            <p:cNvSpPr txBox="1">
              <a:spLocks noChangeArrowheads="1"/>
            </p:cNvSpPr>
            <p:nvPr/>
          </p:nvSpPr>
          <p:spPr bwMode="auto">
            <a:xfrm>
              <a:off x="3194" y="1894"/>
              <a:ext cx="288" cy="288"/>
            </a:xfrm>
            <a:prstGeom prst="rect">
              <a:avLst/>
            </a:prstGeom>
            <a:noFill/>
            <a:ln w="12700">
              <a:noFill/>
              <a:miter lim="800000"/>
              <a:headEnd type="none" w="sm" len="sm"/>
              <a:tailEnd type="none" w="sm" len="sm"/>
            </a:ln>
          </p:spPr>
          <p:txBody>
            <a:bodyPr>
              <a:spAutoFit/>
            </a:bodyPr>
            <a:lstStyle/>
            <a:p>
              <a:pPr algn="ctr">
                <a:spcBef>
                  <a:spcPct val="50000"/>
                </a:spcBef>
              </a:pPr>
              <a:r>
                <a:rPr lang="en-US" b="1">
                  <a:latin typeface="Times New Roman" pitchFamily="18" charset="0"/>
                </a:rPr>
                <a:t>6</a:t>
              </a:r>
            </a:p>
          </p:txBody>
        </p:sp>
      </p:grpSp>
      <p:grpSp>
        <p:nvGrpSpPr>
          <p:cNvPr id="14" name="Group 6"/>
          <p:cNvGrpSpPr>
            <a:grpSpLocks/>
          </p:cNvGrpSpPr>
          <p:nvPr/>
        </p:nvGrpSpPr>
        <p:grpSpPr bwMode="auto">
          <a:xfrm>
            <a:off x="5327650" y="2209800"/>
            <a:ext cx="463550" cy="463550"/>
            <a:chOff x="3190" y="1894"/>
            <a:chExt cx="292" cy="292"/>
          </a:xfrm>
        </p:grpSpPr>
        <p:sp>
          <p:nvSpPr>
            <p:cNvPr id="142385" name="AutoShape 7"/>
            <p:cNvSpPr>
              <a:spLocks noChangeArrowheads="1"/>
            </p:cNvSpPr>
            <p:nvPr/>
          </p:nvSpPr>
          <p:spPr bwMode="auto">
            <a:xfrm>
              <a:off x="3190" y="1898"/>
              <a:ext cx="288" cy="288"/>
            </a:xfrm>
            <a:prstGeom prst="flowChartConnector">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142386" name="Text Box 8"/>
            <p:cNvSpPr txBox="1">
              <a:spLocks noChangeArrowheads="1"/>
            </p:cNvSpPr>
            <p:nvPr/>
          </p:nvSpPr>
          <p:spPr bwMode="auto">
            <a:xfrm>
              <a:off x="3194" y="1894"/>
              <a:ext cx="288" cy="288"/>
            </a:xfrm>
            <a:prstGeom prst="rect">
              <a:avLst/>
            </a:prstGeom>
            <a:noFill/>
            <a:ln w="12700">
              <a:noFill/>
              <a:miter lim="800000"/>
              <a:headEnd type="none" w="sm" len="sm"/>
              <a:tailEnd type="none" w="sm" len="sm"/>
            </a:ln>
          </p:spPr>
          <p:txBody>
            <a:bodyPr>
              <a:spAutoFit/>
            </a:bodyPr>
            <a:lstStyle/>
            <a:p>
              <a:pPr algn="ctr">
                <a:spcBef>
                  <a:spcPct val="50000"/>
                </a:spcBef>
              </a:pPr>
              <a:r>
                <a:rPr lang="en-US" b="1">
                  <a:latin typeface="Times New Roman" pitchFamily="18" charset="0"/>
                </a:rPr>
                <a:t>7</a:t>
              </a:r>
            </a:p>
          </p:txBody>
        </p:sp>
      </p:grpSp>
      <p:grpSp>
        <p:nvGrpSpPr>
          <p:cNvPr id="15" name="Group 9"/>
          <p:cNvGrpSpPr>
            <a:grpSpLocks/>
          </p:cNvGrpSpPr>
          <p:nvPr/>
        </p:nvGrpSpPr>
        <p:grpSpPr bwMode="auto">
          <a:xfrm>
            <a:off x="4267200" y="3346450"/>
            <a:ext cx="463550" cy="463550"/>
            <a:chOff x="3190" y="1894"/>
            <a:chExt cx="292" cy="292"/>
          </a:xfrm>
        </p:grpSpPr>
        <p:sp>
          <p:nvSpPr>
            <p:cNvPr id="142383" name="AutoShape 10"/>
            <p:cNvSpPr>
              <a:spLocks noChangeArrowheads="1"/>
            </p:cNvSpPr>
            <p:nvPr/>
          </p:nvSpPr>
          <p:spPr bwMode="auto">
            <a:xfrm>
              <a:off x="3190" y="1898"/>
              <a:ext cx="288" cy="288"/>
            </a:xfrm>
            <a:prstGeom prst="flowChartConnector">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142384" name="Text Box 11"/>
            <p:cNvSpPr txBox="1">
              <a:spLocks noChangeArrowheads="1"/>
            </p:cNvSpPr>
            <p:nvPr/>
          </p:nvSpPr>
          <p:spPr bwMode="auto">
            <a:xfrm>
              <a:off x="3194" y="1894"/>
              <a:ext cx="288" cy="288"/>
            </a:xfrm>
            <a:prstGeom prst="rect">
              <a:avLst/>
            </a:prstGeom>
            <a:noFill/>
            <a:ln w="12700">
              <a:noFill/>
              <a:miter lim="800000"/>
              <a:headEnd type="none" w="sm" len="sm"/>
              <a:tailEnd type="none" w="sm" len="sm"/>
            </a:ln>
          </p:spPr>
          <p:txBody>
            <a:bodyPr>
              <a:spAutoFit/>
            </a:bodyPr>
            <a:lstStyle/>
            <a:p>
              <a:pPr algn="ctr">
                <a:spcBef>
                  <a:spcPct val="50000"/>
                </a:spcBef>
              </a:pPr>
              <a:r>
                <a:rPr lang="en-US" b="1">
                  <a:latin typeface="Times New Roman" pitchFamily="18" charset="0"/>
                </a:rPr>
                <a:t>5</a:t>
              </a:r>
            </a:p>
          </p:txBody>
        </p:sp>
      </p:grpSp>
      <p:grpSp>
        <p:nvGrpSpPr>
          <p:cNvPr id="16" name="Group 12"/>
          <p:cNvGrpSpPr>
            <a:grpSpLocks/>
          </p:cNvGrpSpPr>
          <p:nvPr/>
        </p:nvGrpSpPr>
        <p:grpSpPr bwMode="auto">
          <a:xfrm>
            <a:off x="3276600" y="3346450"/>
            <a:ext cx="463550" cy="463550"/>
            <a:chOff x="3190" y="1894"/>
            <a:chExt cx="292" cy="292"/>
          </a:xfrm>
        </p:grpSpPr>
        <p:sp>
          <p:nvSpPr>
            <p:cNvPr id="142381" name="AutoShape 13"/>
            <p:cNvSpPr>
              <a:spLocks noChangeArrowheads="1"/>
            </p:cNvSpPr>
            <p:nvPr/>
          </p:nvSpPr>
          <p:spPr bwMode="auto">
            <a:xfrm>
              <a:off x="3190" y="1898"/>
              <a:ext cx="288" cy="288"/>
            </a:xfrm>
            <a:prstGeom prst="flowChartConnector">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142382" name="Text Box 14"/>
            <p:cNvSpPr txBox="1">
              <a:spLocks noChangeArrowheads="1"/>
            </p:cNvSpPr>
            <p:nvPr/>
          </p:nvSpPr>
          <p:spPr bwMode="auto">
            <a:xfrm>
              <a:off x="3194" y="1894"/>
              <a:ext cx="288" cy="288"/>
            </a:xfrm>
            <a:prstGeom prst="rect">
              <a:avLst/>
            </a:prstGeom>
            <a:noFill/>
            <a:ln w="12700">
              <a:noFill/>
              <a:miter lim="800000"/>
              <a:headEnd type="none" w="sm" len="sm"/>
              <a:tailEnd type="none" w="sm" len="sm"/>
            </a:ln>
          </p:spPr>
          <p:txBody>
            <a:bodyPr>
              <a:spAutoFit/>
            </a:bodyPr>
            <a:lstStyle/>
            <a:p>
              <a:pPr algn="ctr">
                <a:spcBef>
                  <a:spcPct val="50000"/>
                </a:spcBef>
              </a:pPr>
              <a:r>
                <a:rPr lang="en-US" b="1">
                  <a:latin typeface="Times New Roman" pitchFamily="18" charset="0"/>
                </a:rPr>
                <a:t>4</a:t>
              </a:r>
            </a:p>
          </p:txBody>
        </p:sp>
      </p:grpSp>
      <p:grpSp>
        <p:nvGrpSpPr>
          <p:cNvPr id="17" name="Group 32"/>
          <p:cNvGrpSpPr>
            <a:grpSpLocks/>
          </p:cNvGrpSpPr>
          <p:nvPr/>
        </p:nvGrpSpPr>
        <p:grpSpPr bwMode="auto">
          <a:xfrm>
            <a:off x="3276600" y="4419600"/>
            <a:ext cx="463550" cy="463550"/>
            <a:chOff x="3190" y="1894"/>
            <a:chExt cx="292" cy="292"/>
          </a:xfrm>
        </p:grpSpPr>
        <p:sp>
          <p:nvSpPr>
            <p:cNvPr id="142379" name="AutoShape 33"/>
            <p:cNvSpPr>
              <a:spLocks noChangeArrowheads="1"/>
            </p:cNvSpPr>
            <p:nvPr/>
          </p:nvSpPr>
          <p:spPr bwMode="auto">
            <a:xfrm>
              <a:off x="3190" y="1898"/>
              <a:ext cx="288" cy="288"/>
            </a:xfrm>
            <a:prstGeom prst="flowChartConnector">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142380" name="Text Box 34"/>
            <p:cNvSpPr txBox="1">
              <a:spLocks noChangeArrowheads="1"/>
            </p:cNvSpPr>
            <p:nvPr/>
          </p:nvSpPr>
          <p:spPr bwMode="auto">
            <a:xfrm>
              <a:off x="3194" y="1894"/>
              <a:ext cx="288" cy="288"/>
            </a:xfrm>
            <a:prstGeom prst="rect">
              <a:avLst/>
            </a:prstGeom>
            <a:noFill/>
            <a:ln w="12700">
              <a:noFill/>
              <a:miter lim="800000"/>
              <a:headEnd type="none" w="sm" len="sm"/>
              <a:tailEnd type="none" w="sm" len="sm"/>
            </a:ln>
          </p:spPr>
          <p:txBody>
            <a:bodyPr>
              <a:spAutoFit/>
            </a:bodyPr>
            <a:lstStyle/>
            <a:p>
              <a:pPr algn="ctr">
                <a:spcBef>
                  <a:spcPct val="50000"/>
                </a:spcBef>
              </a:pPr>
              <a:r>
                <a:rPr lang="en-US" b="1">
                  <a:latin typeface="Times New Roman" pitchFamily="18" charset="0"/>
                </a:rPr>
                <a:t>3</a:t>
              </a:r>
            </a:p>
          </p:txBody>
        </p:sp>
      </p:grpSp>
      <p:grpSp>
        <p:nvGrpSpPr>
          <p:cNvPr id="18" name="Group 49"/>
          <p:cNvGrpSpPr>
            <a:grpSpLocks/>
          </p:cNvGrpSpPr>
          <p:nvPr/>
        </p:nvGrpSpPr>
        <p:grpSpPr bwMode="auto">
          <a:xfrm>
            <a:off x="4216400" y="4378325"/>
            <a:ext cx="612775" cy="533400"/>
            <a:chOff x="2992" y="2950"/>
            <a:chExt cx="386" cy="336"/>
          </a:xfrm>
        </p:grpSpPr>
        <p:sp>
          <p:nvSpPr>
            <p:cNvPr id="142377" name="AutoShape 45"/>
            <p:cNvSpPr>
              <a:spLocks noChangeArrowheads="1"/>
            </p:cNvSpPr>
            <p:nvPr/>
          </p:nvSpPr>
          <p:spPr bwMode="auto">
            <a:xfrm>
              <a:off x="2992" y="2950"/>
              <a:ext cx="384" cy="336"/>
            </a:xfrm>
            <a:prstGeom prst="rightArrow">
              <a:avLst>
                <a:gd name="adj1" fmla="val 50000"/>
                <a:gd name="adj2" fmla="val 55354"/>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142378" name="Text Box 48"/>
            <p:cNvSpPr txBox="1">
              <a:spLocks noChangeArrowheads="1"/>
            </p:cNvSpPr>
            <p:nvPr/>
          </p:nvSpPr>
          <p:spPr bwMode="auto">
            <a:xfrm>
              <a:off x="3090" y="2976"/>
              <a:ext cx="288" cy="288"/>
            </a:xfrm>
            <a:prstGeom prst="rect">
              <a:avLst/>
            </a:prstGeom>
            <a:noFill/>
            <a:ln w="12700">
              <a:noFill/>
              <a:miter lim="800000"/>
              <a:headEnd type="none" w="sm" len="sm"/>
              <a:tailEnd type="none" w="sm" len="sm"/>
            </a:ln>
          </p:spPr>
          <p:txBody>
            <a:bodyPr>
              <a:spAutoFit/>
            </a:bodyPr>
            <a:lstStyle/>
            <a:p>
              <a:pPr algn="ctr">
                <a:spcBef>
                  <a:spcPct val="50000"/>
                </a:spcBef>
              </a:pPr>
              <a:r>
                <a:rPr lang="en-US" b="1">
                  <a:latin typeface="Times New Roman" pitchFamily="18" charset="0"/>
                </a:rPr>
                <a:t>1</a:t>
              </a:r>
            </a:p>
          </p:txBody>
        </p:sp>
      </p:grpSp>
      <p:grpSp>
        <p:nvGrpSpPr>
          <p:cNvPr id="19" name="Group 60"/>
          <p:cNvGrpSpPr>
            <a:grpSpLocks/>
          </p:cNvGrpSpPr>
          <p:nvPr/>
        </p:nvGrpSpPr>
        <p:grpSpPr bwMode="auto">
          <a:xfrm>
            <a:off x="4630738" y="3886200"/>
            <a:ext cx="481012" cy="533400"/>
            <a:chOff x="4032" y="2880"/>
            <a:chExt cx="303" cy="336"/>
          </a:xfrm>
        </p:grpSpPr>
        <p:sp>
          <p:nvSpPr>
            <p:cNvPr id="142375" name="AutoShape 56"/>
            <p:cNvSpPr>
              <a:spLocks noChangeArrowheads="1"/>
            </p:cNvSpPr>
            <p:nvPr/>
          </p:nvSpPr>
          <p:spPr bwMode="auto">
            <a:xfrm>
              <a:off x="4032" y="2928"/>
              <a:ext cx="288" cy="288"/>
            </a:xfrm>
            <a:prstGeom prst="flowChartMerge">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142376" name="Text Box 59"/>
            <p:cNvSpPr txBox="1">
              <a:spLocks noChangeArrowheads="1"/>
            </p:cNvSpPr>
            <p:nvPr/>
          </p:nvSpPr>
          <p:spPr bwMode="auto">
            <a:xfrm>
              <a:off x="4047" y="2880"/>
              <a:ext cx="288" cy="288"/>
            </a:xfrm>
            <a:prstGeom prst="rect">
              <a:avLst/>
            </a:prstGeom>
            <a:noFill/>
            <a:ln w="12700">
              <a:noFill/>
              <a:miter lim="800000"/>
              <a:headEnd type="none" w="sm" len="sm"/>
              <a:tailEnd type="none" w="sm" len="sm"/>
            </a:ln>
          </p:spPr>
          <p:txBody>
            <a:bodyPr>
              <a:spAutoFit/>
            </a:bodyPr>
            <a:lstStyle/>
            <a:p>
              <a:pPr algn="ctr">
                <a:spcBef>
                  <a:spcPct val="50000"/>
                </a:spcBef>
              </a:pPr>
              <a:r>
                <a:rPr lang="en-US" b="1">
                  <a:latin typeface="Times New Roman" pitchFamily="18" charset="0"/>
                </a:rPr>
                <a:t>2</a:t>
              </a:r>
            </a:p>
          </p:txBody>
        </p:sp>
      </p:grpSp>
      <p:grpSp>
        <p:nvGrpSpPr>
          <p:cNvPr id="20" name="Group 61"/>
          <p:cNvGrpSpPr>
            <a:grpSpLocks/>
          </p:cNvGrpSpPr>
          <p:nvPr/>
        </p:nvGrpSpPr>
        <p:grpSpPr bwMode="auto">
          <a:xfrm>
            <a:off x="5316538" y="3886200"/>
            <a:ext cx="481012" cy="533400"/>
            <a:chOff x="4032" y="2880"/>
            <a:chExt cx="303" cy="336"/>
          </a:xfrm>
        </p:grpSpPr>
        <p:sp>
          <p:nvSpPr>
            <p:cNvPr id="142373" name="AutoShape 62"/>
            <p:cNvSpPr>
              <a:spLocks noChangeArrowheads="1"/>
            </p:cNvSpPr>
            <p:nvPr/>
          </p:nvSpPr>
          <p:spPr bwMode="auto">
            <a:xfrm>
              <a:off x="4032" y="2928"/>
              <a:ext cx="288" cy="288"/>
            </a:xfrm>
            <a:prstGeom prst="flowChartMerge">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142374" name="Text Box 63"/>
            <p:cNvSpPr txBox="1">
              <a:spLocks noChangeArrowheads="1"/>
            </p:cNvSpPr>
            <p:nvPr/>
          </p:nvSpPr>
          <p:spPr bwMode="auto">
            <a:xfrm>
              <a:off x="4047" y="2880"/>
              <a:ext cx="288" cy="288"/>
            </a:xfrm>
            <a:prstGeom prst="rect">
              <a:avLst/>
            </a:prstGeom>
            <a:noFill/>
            <a:ln w="12700">
              <a:noFill/>
              <a:miter lim="800000"/>
              <a:headEnd type="none" w="sm" len="sm"/>
              <a:tailEnd type="none" w="sm" len="sm"/>
            </a:ln>
          </p:spPr>
          <p:txBody>
            <a:bodyPr>
              <a:spAutoFit/>
            </a:bodyPr>
            <a:lstStyle/>
            <a:p>
              <a:pPr algn="ctr">
                <a:spcBef>
                  <a:spcPct val="50000"/>
                </a:spcBef>
              </a:pPr>
              <a:r>
                <a:rPr lang="en-US" b="1">
                  <a:latin typeface="Times New Roman" pitchFamily="18" charset="0"/>
                </a:rPr>
                <a:t>8</a:t>
              </a:r>
            </a:p>
          </p:txBody>
        </p:sp>
      </p:grpSp>
      <p:grpSp>
        <p:nvGrpSpPr>
          <p:cNvPr id="21" name="Group 71"/>
          <p:cNvGrpSpPr>
            <a:grpSpLocks/>
          </p:cNvGrpSpPr>
          <p:nvPr/>
        </p:nvGrpSpPr>
        <p:grpSpPr bwMode="auto">
          <a:xfrm>
            <a:off x="5397500" y="4859338"/>
            <a:ext cx="612775" cy="533400"/>
            <a:chOff x="2992" y="2950"/>
            <a:chExt cx="386" cy="336"/>
          </a:xfrm>
        </p:grpSpPr>
        <p:sp>
          <p:nvSpPr>
            <p:cNvPr id="142371" name="AutoShape 72"/>
            <p:cNvSpPr>
              <a:spLocks noChangeArrowheads="1"/>
            </p:cNvSpPr>
            <p:nvPr/>
          </p:nvSpPr>
          <p:spPr bwMode="auto">
            <a:xfrm>
              <a:off x="2992" y="2950"/>
              <a:ext cx="384" cy="336"/>
            </a:xfrm>
            <a:prstGeom prst="rightArrow">
              <a:avLst>
                <a:gd name="adj1" fmla="val 50000"/>
                <a:gd name="adj2" fmla="val 55354"/>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142372" name="Text Box 73"/>
            <p:cNvSpPr txBox="1">
              <a:spLocks noChangeArrowheads="1"/>
            </p:cNvSpPr>
            <p:nvPr/>
          </p:nvSpPr>
          <p:spPr bwMode="auto">
            <a:xfrm>
              <a:off x="3090" y="2976"/>
              <a:ext cx="288" cy="288"/>
            </a:xfrm>
            <a:prstGeom prst="rect">
              <a:avLst/>
            </a:prstGeom>
            <a:noFill/>
            <a:ln w="12700">
              <a:noFill/>
              <a:miter lim="800000"/>
              <a:headEnd type="none" w="sm" len="sm"/>
              <a:tailEnd type="none" w="sm" len="sm"/>
            </a:ln>
          </p:spPr>
          <p:txBody>
            <a:bodyPr>
              <a:spAutoFit/>
            </a:bodyPr>
            <a:lstStyle/>
            <a:p>
              <a:pPr algn="ctr">
                <a:spcBef>
                  <a:spcPct val="50000"/>
                </a:spcBef>
              </a:pPr>
              <a:r>
                <a:rPr lang="en-US" b="1">
                  <a:latin typeface="Times New Roman" pitchFamily="18" charset="0"/>
                </a:rPr>
                <a:t>9</a:t>
              </a:r>
            </a:p>
          </p:txBody>
        </p:sp>
      </p:grpSp>
      <p:grpSp>
        <p:nvGrpSpPr>
          <p:cNvPr id="22" name="Group 78"/>
          <p:cNvGrpSpPr>
            <a:grpSpLocks/>
          </p:cNvGrpSpPr>
          <p:nvPr/>
        </p:nvGrpSpPr>
        <p:grpSpPr bwMode="auto">
          <a:xfrm>
            <a:off x="6307138" y="3687763"/>
            <a:ext cx="620712" cy="609600"/>
            <a:chOff x="4992" y="3072"/>
            <a:chExt cx="391" cy="384"/>
          </a:xfrm>
        </p:grpSpPr>
        <p:sp>
          <p:nvSpPr>
            <p:cNvPr id="142369" name="AutoShape 74"/>
            <p:cNvSpPr>
              <a:spLocks noChangeArrowheads="1"/>
            </p:cNvSpPr>
            <p:nvPr/>
          </p:nvSpPr>
          <p:spPr bwMode="auto">
            <a:xfrm>
              <a:off x="4992" y="3072"/>
              <a:ext cx="384" cy="384"/>
            </a:xfrm>
            <a:prstGeom prst="upArrow">
              <a:avLst>
                <a:gd name="adj1" fmla="val 55731"/>
                <a:gd name="adj2" fmla="val 55356"/>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142370" name="Text Box 77"/>
            <p:cNvSpPr txBox="1">
              <a:spLocks noChangeArrowheads="1"/>
            </p:cNvSpPr>
            <p:nvPr/>
          </p:nvSpPr>
          <p:spPr bwMode="auto">
            <a:xfrm>
              <a:off x="4999" y="3131"/>
              <a:ext cx="384" cy="250"/>
            </a:xfrm>
            <a:prstGeom prst="rect">
              <a:avLst/>
            </a:prstGeom>
            <a:noFill/>
            <a:ln w="12700">
              <a:noFill/>
              <a:miter lim="800000"/>
              <a:headEnd type="none" w="sm" len="sm"/>
              <a:tailEnd type="none" w="sm" len="sm"/>
            </a:ln>
          </p:spPr>
          <p:txBody>
            <a:bodyPr>
              <a:spAutoFit/>
            </a:bodyPr>
            <a:lstStyle/>
            <a:p>
              <a:pPr algn="ctr">
                <a:spcBef>
                  <a:spcPct val="50000"/>
                </a:spcBef>
              </a:pPr>
              <a:r>
                <a:rPr lang="en-US" sz="2000" b="1">
                  <a:latin typeface="Times New Roman" pitchFamily="18" charset="0"/>
                </a:rPr>
                <a:t>13</a:t>
              </a:r>
            </a:p>
          </p:txBody>
        </p:sp>
      </p:grpSp>
      <p:sp>
        <p:nvSpPr>
          <p:cNvPr id="42093" name="Text Box 109"/>
          <p:cNvSpPr txBox="1">
            <a:spLocks noChangeArrowheads="1"/>
          </p:cNvSpPr>
          <p:nvPr/>
        </p:nvSpPr>
        <p:spPr bwMode="auto">
          <a:xfrm>
            <a:off x="1752600" y="5638800"/>
            <a:ext cx="7227888" cy="1066800"/>
          </a:xfrm>
          <a:prstGeom prst="rect">
            <a:avLst/>
          </a:prstGeom>
          <a:noFill/>
          <a:ln w="12700">
            <a:noFill/>
            <a:miter lim="800000"/>
            <a:headEnd type="none" w="sm" len="sm"/>
            <a:tailEnd type="none" w="sm" len="sm"/>
          </a:ln>
        </p:spPr>
        <p:txBody>
          <a:bodyPr>
            <a:spAutoFit/>
          </a:bodyPr>
          <a:lstStyle/>
          <a:p>
            <a:pPr>
              <a:spcBef>
                <a:spcPct val="50000"/>
              </a:spcBef>
            </a:pPr>
            <a:r>
              <a:rPr lang="en-US" sz="3200">
                <a:latin typeface="Times New Roman" pitchFamily="18" charset="0"/>
              </a:rPr>
              <a:t>The fewer the lines between activities, the lower the “intensity”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12"/>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499"/>
                                          </p:stCondLst>
                                        </p:cTn>
                                        <p:tgtEl>
                                          <p:spTgt spid="15"/>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0"/>
                                  </p:stCondLst>
                                  <p:childTnLst>
                                    <p:set>
                                      <p:cBhvr>
                                        <p:cTn id="15" dur="1" fill="hold">
                                          <p:stCondLst>
                                            <p:cond delay="499"/>
                                          </p:stCondLst>
                                        </p:cTn>
                                        <p:tgtEl>
                                          <p:spTgt spid="10"/>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499"/>
                                          </p:stCondLst>
                                        </p:cTn>
                                        <p:tgtEl>
                                          <p:spTgt spid="13"/>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0"/>
                                  </p:stCondLst>
                                  <p:childTnLst>
                                    <p:set>
                                      <p:cBhvr>
                                        <p:cTn id="21" dur="1" fill="hold">
                                          <p:stCondLst>
                                            <p:cond delay="499"/>
                                          </p:stCondLst>
                                        </p:cTn>
                                        <p:tgtEl>
                                          <p:spTgt spid="11"/>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nodeType="afterEffect">
                                  <p:stCondLst>
                                    <p:cond delay="0"/>
                                  </p:stCondLst>
                                  <p:childTnLst>
                                    <p:set>
                                      <p:cBhvr>
                                        <p:cTn id="24" dur="1" fill="hold">
                                          <p:stCondLst>
                                            <p:cond delay="499"/>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499"/>
                                          </p:stCondLst>
                                        </p:cTn>
                                        <p:tgtEl>
                                          <p:spTgt spid="17"/>
                                        </p:tgtEl>
                                        <p:attrNameLst>
                                          <p:attrName>style.visibility</p:attrName>
                                        </p:attrNameLst>
                                      </p:cBhvr>
                                      <p:to>
                                        <p:strVal val="visible"/>
                                      </p:to>
                                    </p:set>
                                  </p:childTnLst>
                                </p:cTn>
                              </p:par>
                            </p:childTnLst>
                          </p:cTn>
                        </p:par>
                        <p:par>
                          <p:cTn id="29" fill="hold">
                            <p:stCondLst>
                              <p:cond delay="500"/>
                            </p:stCondLst>
                            <p:childTnLst>
                              <p:par>
                                <p:cTn id="30" presetID="1" presetClass="entr" presetSubtype="0" fill="hold" nodeType="afterEffect">
                                  <p:stCondLst>
                                    <p:cond delay="0"/>
                                  </p:stCondLst>
                                  <p:childTnLst>
                                    <p:set>
                                      <p:cBhvr>
                                        <p:cTn id="31" dur="1" fill="hold">
                                          <p:stCondLst>
                                            <p:cond delay="499"/>
                                          </p:stCondLst>
                                        </p:cTn>
                                        <p:tgtEl>
                                          <p:spTgt spid="8"/>
                                        </p:tgtEl>
                                        <p:attrNameLst>
                                          <p:attrName>style.visibility</p:attrName>
                                        </p:attrNameLst>
                                      </p:cBhvr>
                                      <p:to>
                                        <p:strVal val="visible"/>
                                      </p:to>
                                    </p:set>
                                  </p:childTnLst>
                                </p:cTn>
                              </p:par>
                            </p:childTnLst>
                          </p:cTn>
                        </p:par>
                        <p:par>
                          <p:cTn id="32" fill="hold">
                            <p:stCondLst>
                              <p:cond delay="1000"/>
                            </p:stCondLst>
                            <p:childTnLst>
                              <p:par>
                                <p:cTn id="33" presetID="1" presetClass="entr" presetSubtype="0" fill="hold" nodeType="afterEffect">
                                  <p:stCondLst>
                                    <p:cond delay="0"/>
                                  </p:stCondLst>
                                  <p:childTnLst>
                                    <p:set>
                                      <p:cBhvr>
                                        <p:cTn id="34" dur="1" fill="hold">
                                          <p:stCondLst>
                                            <p:cond delay="499"/>
                                          </p:stCondLst>
                                        </p:cTn>
                                        <p:tgtEl>
                                          <p:spTgt spid="18"/>
                                        </p:tgtEl>
                                        <p:attrNameLst>
                                          <p:attrName>style.visibility</p:attrName>
                                        </p:attrNameLst>
                                      </p:cBhvr>
                                      <p:to>
                                        <p:strVal val="visible"/>
                                      </p:to>
                                    </p:set>
                                  </p:childTnLst>
                                </p:cTn>
                              </p:par>
                            </p:childTnLst>
                          </p:cTn>
                        </p:par>
                        <p:par>
                          <p:cTn id="35" fill="hold">
                            <p:stCondLst>
                              <p:cond delay="1500"/>
                            </p:stCondLst>
                            <p:childTnLst>
                              <p:par>
                                <p:cTn id="36" presetID="1" presetClass="entr" presetSubtype="0" fill="hold" nodeType="afterEffect">
                                  <p:stCondLst>
                                    <p:cond delay="0"/>
                                  </p:stCondLst>
                                  <p:childTnLst>
                                    <p:set>
                                      <p:cBhvr>
                                        <p:cTn id="37" dur="1" fill="hold">
                                          <p:stCondLst>
                                            <p:cond delay="499"/>
                                          </p:stCondLst>
                                        </p:cTn>
                                        <p:tgtEl>
                                          <p:spTgt spid="22"/>
                                        </p:tgtEl>
                                        <p:attrNameLst>
                                          <p:attrName>style.visibility</p:attrName>
                                        </p:attrNameLst>
                                      </p:cBhvr>
                                      <p:to>
                                        <p:strVal val="visible"/>
                                      </p:to>
                                    </p:set>
                                  </p:childTnLst>
                                </p:cTn>
                              </p:par>
                            </p:childTnLst>
                          </p:cTn>
                        </p:par>
                        <p:par>
                          <p:cTn id="38" fill="hold">
                            <p:stCondLst>
                              <p:cond delay="2000"/>
                            </p:stCondLst>
                            <p:childTnLst>
                              <p:par>
                                <p:cTn id="39" presetID="1" presetClass="entr" presetSubtype="0" fill="hold" nodeType="afterEffect">
                                  <p:stCondLst>
                                    <p:cond delay="0"/>
                                  </p:stCondLst>
                                  <p:childTnLst>
                                    <p:set>
                                      <p:cBhvr>
                                        <p:cTn id="40" dur="1" fill="hold">
                                          <p:stCondLst>
                                            <p:cond delay="499"/>
                                          </p:stCondLst>
                                        </p:cTn>
                                        <p:tgtEl>
                                          <p:spTgt spid="19"/>
                                        </p:tgtEl>
                                        <p:attrNameLst>
                                          <p:attrName>style.visibility</p:attrName>
                                        </p:attrNameLst>
                                      </p:cBhvr>
                                      <p:to>
                                        <p:strVal val="visible"/>
                                      </p:to>
                                    </p:set>
                                  </p:childTnLst>
                                </p:cTn>
                              </p:par>
                            </p:childTnLst>
                          </p:cTn>
                        </p:par>
                        <p:par>
                          <p:cTn id="41" fill="hold">
                            <p:stCondLst>
                              <p:cond delay="2500"/>
                            </p:stCondLst>
                            <p:childTnLst>
                              <p:par>
                                <p:cTn id="42" presetID="1" presetClass="entr" presetSubtype="0" fill="hold" nodeType="afterEffect">
                                  <p:stCondLst>
                                    <p:cond delay="0"/>
                                  </p:stCondLst>
                                  <p:childTnLst>
                                    <p:set>
                                      <p:cBhvr>
                                        <p:cTn id="43" dur="1" fill="hold">
                                          <p:stCondLst>
                                            <p:cond delay="499"/>
                                          </p:stCondLst>
                                        </p:cTn>
                                        <p:tgtEl>
                                          <p:spTgt spid="21"/>
                                        </p:tgtEl>
                                        <p:attrNameLst>
                                          <p:attrName>style.visibility</p:attrName>
                                        </p:attrNameLst>
                                      </p:cBhvr>
                                      <p:to>
                                        <p:strVal val="visible"/>
                                      </p:to>
                                    </p:set>
                                  </p:childTnLst>
                                </p:cTn>
                              </p:par>
                            </p:childTnLst>
                          </p:cTn>
                        </p:par>
                        <p:par>
                          <p:cTn id="44" fill="hold">
                            <p:stCondLst>
                              <p:cond delay="3000"/>
                            </p:stCondLst>
                            <p:childTnLst>
                              <p:par>
                                <p:cTn id="45" presetID="1" presetClass="entr" presetSubtype="0" fill="hold" nodeType="afterEffect">
                                  <p:stCondLst>
                                    <p:cond delay="0"/>
                                  </p:stCondLst>
                                  <p:childTnLst>
                                    <p:set>
                                      <p:cBhvr>
                                        <p:cTn id="46" dur="1" fill="hold">
                                          <p:stCondLst>
                                            <p:cond delay="499"/>
                                          </p:stCondLst>
                                        </p:cTn>
                                        <p:tgtEl>
                                          <p:spTgt spid="20"/>
                                        </p:tgtEl>
                                        <p:attrNameLst>
                                          <p:attrName>style.visibility</p:attrName>
                                        </p:attrNameLst>
                                      </p:cBhvr>
                                      <p:to>
                                        <p:strVal val="visible"/>
                                      </p:to>
                                    </p:set>
                                  </p:childTnLst>
                                </p:cTn>
                              </p:par>
                            </p:childTnLst>
                          </p:cTn>
                        </p:par>
                        <p:par>
                          <p:cTn id="47" fill="hold">
                            <p:stCondLst>
                              <p:cond delay="3500"/>
                            </p:stCondLst>
                            <p:childTnLst>
                              <p:par>
                                <p:cTn id="48" presetID="1" presetClass="entr" presetSubtype="0" fill="hold" grpId="0" nodeType="afterEffect">
                                  <p:stCondLst>
                                    <p:cond delay="0"/>
                                  </p:stCondLst>
                                  <p:childTnLst>
                                    <p:set>
                                      <p:cBhvr>
                                        <p:cTn id="49" dur="1" fill="hold">
                                          <p:stCondLst>
                                            <p:cond delay="499"/>
                                          </p:stCondLst>
                                        </p:cTn>
                                        <p:tgtEl>
                                          <p:spTgt spid="42092"/>
                                        </p:tgtEl>
                                        <p:attrNameLst>
                                          <p:attrName>style.visibility</p:attrName>
                                        </p:attrNameLst>
                                      </p:cBhvr>
                                      <p:to>
                                        <p:strVal val="visible"/>
                                      </p:to>
                                    </p:set>
                                  </p:childTnLst>
                                </p:cTn>
                              </p:par>
                            </p:childTnLst>
                          </p:cTn>
                        </p:par>
                        <p:par>
                          <p:cTn id="50" fill="hold">
                            <p:stCondLst>
                              <p:cond delay="4000"/>
                            </p:stCondLst>
                            <p:childTnLst>
                              <p:par>
                                <p:cTn id="51" presetID="1" presetClass="entr" presetSubtype="0" fill="hold" grpId="0" nodeType="afterEffect">
                                  <p:stCondLst>
                                    <p:cond delay="0"/>
                                  </p:stCondLst>
                                  <p:childTnLst>
                                    <p:set>
                                      <p:cBhvr>
                                        <p:cTn id="52" dur="1" fill="hold">
                                          <p:stCondLst>
                                            <p:cond delay="499"/>
                                          </p:stCondLst>
                                        </p:cTn>
                                        <p:tgtEl>
                                          <p:spTgt spid="42088"/>
                                        </p:tgtEl>
                                        <p:attrNameLst>
                                          <p:attrName>style.visibility</p:attrName>
                                        </p:attrNameLst>
                                      </p:cBhvr>
                                      <p:to>
                                        <p:strVal val="visible"/>
                                      </p:to>
                                    </p:set>
                                  </p:childTnLst>
                                </p:cTn>
                              </p:par>
                            </p:childTnLst>
                          </p:cTn>
                        </p:par>
                        <p:par>
                          <p:cTn id="53" fill="hold">
                            <p:stCondLst>
                              <p:cond delay="4500"/>
                            </p:stCondLst>
                            <p:childTnLst>
                              <p:par>
                                <p:cTn id="54" presetID="1" presetClass="entr" presetSubtype="0" fill="hold" grpId="0" nodeType="afterEffect">
                                  <p:stCondLst>
                                    <p:cond delay="0"/>
                                  </p:stCondLst>
                                  <p:childTnLst>
                                    <p:set>
                                      <p:cBhvr>
                                        <p:cTn id="55" dur="1" fill="hold">
                                          <p:stCondLst>
                                            <p:cond delay="499"/>
                                          </p:stCondLst>
                                        </p:cTn>
                                        <p:tgtEl>
                                          <p:spTgt spid="42087"/>
                                        </p:tgtEl>
                                        <p:attrNameLst>
                                          <p:attrName>style.visibility</p:attrName>
                                        </p:attrNameLst>
                                      </p:cBhvr>
                                      <p:to>
                                        <p:strVal val="visible"/>
                                      </p:to>
                                    </p:set>
                                  </p:childTnLst>
                                </p:cTn>
                              </p:par>
                            </p:childTnLst>
                          </p:cTn>
                        </p:par>
                        <p:par>
                          <p:cTn id="56" fill="hold">
                            <p:stCondLst>
                              <p:cond delay="5000"/>
                            </p:stCondLst>
                            <p:childTnLst>
                              <p:par>
                                <p:cTn id="57" presetID="1" presetClass="entr" presetSubtype="0" fill="hold" grpId="0" nodeType="afterEffect">
                                  <p:stCondLst>
                                    <p:cond delay="0"/>
                                  </p:stCondLst>
                                  <p:childTnLst>
                                    <p:set>
                                      <p:cBhvr>
                                        <p:cTn id="58" dur="1" fill="hold">
                                          <p:stCondLst>
                                            <p:cond delay="499"/>
                                          </p:stCondLst>
                                        </p:cTn>
                                        <p:tgtEl>
                                          <p:spTgt spid="42086"/>
                                        </p:tgtEl>
                                        <p:attrNameLst>
                                          <p:attrName>style.visibility</p:attrName>
                                        </p:attrNameLst>
                                      </p:cBhvr>
                                      <p:to>
                                        <p:strVal val="visible"/>
                                      </p:to>
                                    </p:set>
                                  </p:childTnLst>
                                </p:cTn>
                              </p:par>
                            </p:childTnLst>
                          </p:cTn>
                        </p:par>
                        <p:par>
                          <p:cTn id="59" fill="hold">
                            <p:stCondLst>
                              <p:cond delay="5500"/>
                            </p:stCondLst>
                            <p:childTnLst>
                              <p:par>
                                <p:cTn id="60" presetID="1" presetClass="entr" presetSubtype="0" fill="hold" grpId="0" nodeType="afterEffect">
                                  <p:stCondLst>
                                    <p:cond delay="0"/>
                                  </p:stCondLst>
                                  <p:childTnLst>
                                    <p:set>
                                      <p:cBhvr>
                                        <p:cTn id="61" dur="1" fill="hold">
                                          <p:stCondLst>
                                            <p:cond delay="499"/>
                                          </p:stCondLst>
                                        </p:cTn>
                                        <p:tgtEl>
                                          <p:spTgt spid="42082"/>
                                        </p:tgtEl>
                                        <p:attrNameLst>
                                          <p:attrName>style.visibility</p:attrName>
                                        </p:attrNameLst>
                                      </p:cBhvr>
                                      <p:to>
                                        <p:strVal val="visible"/>
                                      </p:to>
                                    </p:set>
                                  </p:childTnLst>
                                </p:cTn>
                              </p:par>
                            </p:childTnLst>
                          </p:cTn>
                        </p:par>
                        <p:par>
                          <p:cTn id="62" fill="hold">
                            <p:stCondLst>
                              <p:cond delay="6000"/>
                            </p:stCondLst>
                            <p:childTnLst>
                              <p:par>
                                <p:cTn id="63" presetID="1" presetClass="entr" presetSubtype="0" fill="hold" grpId="0" nodeType="afterEffect">
                                  <p:stCondLst>
                                    <p:cond delay="0"/>
                                  </p:stCondLst>
                                  <p:childTnLst>
                                    <p:set>
                                      <p:cBhvr>
                                        <p:cTn id="64" dur="1" fill="hold">
                                          <p:stCondLst>
                                            <p:cond delay="499"/>
                                          </p:stCondLst>
                                        </p:cTn>
                                        <p:tgtEl>
                                          <p:spTgt spid="42081"/>
                                        </p:tgtEl>
                                        <p:attrNameLst>
                                          <p:attrName>style.visibility</p:attrName>
                                        </p:attrNameLst>
                                      </p:cBhvr>
                                      <p:to>
                                        <p:strVal val="visible"/>
                                      </p:to>
                                    </p:set>
                                  </p:childTnLst>
                                </p:cTn>
                              </p:par>
                            </p:childTnLst>
                          </p:cTn>
                        </p:par>
                        <p:par>
                          <p:cTn id="65" fill="hold">
                            <p:stCondLst>
                              <p:cond delay="6500"/>
                            </p:stCondLst>
                            <p:childTnLst>
                              <p:par>
                                <p:cTn id="66" presetID="1" presetClass="entr" presetSubtype="0" fill="hold" grpId="0" nodeType="afterEffect">
                                  <p:stCondLst>
                                    <p:cond delay="0"/>
                                  </p:stCondLst>
                                  <p:childTnLst>
                                    <p:set>
                                      <p:cBhvr>
                                        <p:cTn id="67" dur="1" fill="hold">
                                          <p:stCondLst>
                                            <p:cond delay="499"/>
                                          </p:stCondLst>
                                        </p:cTn>
                                        <p:tgtEl>
                                          <p:spTgt spid="42080"/>
                                        </p:tgtEl>
                                        <p:attrNameLst>
                                          <p:attrName>style.visibility</p:attrName>
                                        </p:attrNameLst>
                                      </p:cBhvr>
                                      <p:to>
                                        <p:strVal val="visible"/>
                                      </p:to>
                                    </p:set>
                                  </p:childTnLst>
                                </p:cTn>
                              </p:par>
                            </p:childTnLst>
                          </p:cTn>
                        </p:par>
                        <p:par>
                          <p:cTn id="68" fill="hold">
                            <p:stCondLst>
                              <p:cond delay="7000"/>
                            </p:stCondLst>
                            <p:childTnLst>
                              <p:par>
                                <p:cTn id="69" presetID="1" presetClass="entr" presetSubtype="0" fill="hold" nodeType="afterEffect">
                                  <p:stCondLst>
                                    <p:cond delay="0"/>
                                  </p:stCondLst>
                                  <p:childTnLst>
                                    <p:set>
                                      <p:cBhvr>
                                        <p:cTn id="70" dur="1" fill="hold">
                                          <p:stCondLst>
                                            <p:cond delay="499"/>
                                          </p:stCondLst>
                                        </p:cTn>
                                        <p:tgtEl>
                                          <p:spTgt spid="3"/>
                                        </p:tgtEl>
                                        <p:attrNameLst>
                                          <p:attrName>style.visibility</p:attrName>
                                        </p:attrNameLst>
                                      </p:cBhvr>
                                      <p:to>
                                        <p:strVal val="visible"/>
                                      </p:to>
                                    </p:set>
                                  </p:childTnLst>
                                </p:cTn>
                              </p:par>
                            </p:childTnLst>
                          </p:cTn>
                        </p:par>
                        <p:par>
                          <p:cTn id="71" fill="hold">
                            <p:stCondLst>
                              <p:cond delay="7500"/>
                            </p:stCondLst>
                            <p:childTnLst>
                              <p:par>
                                <p:cTn id="72" presetID="1" presetClass="entr" presetSubtype="0" fill="hold" nodeType="afterEffect">
                                  <p:stCondLst>
                                    <p:cond delay="0"/>
                                  </p:stCondLst>
                                  <p:childTnLst>
                                    <p:set>
                                      <p:cBhvr>
                                        <p:cTn id="73" dur="1" fill="hold">
                                          <p:stCondLst>
                                            <p:cond delay="499"/>
                                          </p:stCondLst>
                                        </p:cTn>
                                        <p:tgtEl>
                                          <p:spTgt spid="4"/>
                                        </p:tgtEl>
                                        <p:attrNameLst>
                                          <p:attrName>style.visibility</p:attrName>
                                        </p:attrNameLst>
                                      </p:cBhvr>
                                      <p:to>
                                        <p:strVal val="visible"/>
                                      </p:to>
                                    </p:set>
                                  </p:childTnLst>
                                </p:cTn>
                              </p:par>
                            </p:childTnLst>
                          </p:cTn>
                        </p:par>
                        <p:par>
                          <p:cTn id="74" fill="hold">
                            <p:stCondLst>
                              <p:cond delay="8000"/>
                            </p:stCondLst>
                            <p:childTnLst>
                              <p:par>
                                <p:cTn id="75" presetID="1" presetClass="entr" presetSubtype="0" fill="hold" nodeType="afterEffect">
                                  <p:stCondLst>
                                    <p:cond delay="0"/>
                                  </p:stCondLst>
                                  <p:childTnLst>
                                    <p:set>
                                      <p:cBhvr>
                                        <p:cTn id="76" dur="1" fill="hold">
                                          <p:stCondLst>
                                            <p:cond delay="499"/>
                                          </p:stCondLst>
                                        </p:cTn>
                                        <p:tgtEl>
                                          <p:spTgt spid="6"/>
                                        </p:tgtEl>
                                        <p:attrNameLst>
                                          <p:attrName>style.visibility</p:attrName>
                                        </p:attrNameLst>
                                      </p:cBhvr>
                                      <p:to>
                                        <p:strVal val="visible"/>
                                      </p:to>
                                    </p:set>
                                  </p:childTnLst>
                                </p:cTn>
                              </p:par>
                            </p:childTnLst>
                          </p:cTn>
                        </p:par>
                        <p:par>
                          <p:cTn id="77" fill="hold">
                            <p:stCondLst>
                              <p:cond delay="8500"/>
                            </p:stCondLst>
                            <p:childTnLst>
                              <p:par>
                                <p:cTn id="78" presetID="1" presetClass="entr" presetSubtype="0" fill="hold" nodeType="afterEffect">
                                  <p:stCondLst>
                                    <p:cond delay="0"/>
                                  </p:stCondLst>
                                  <p:childTnLst>
                                    <p:set>
                                      <p:cBhvr>
                                        <p:cTn id="79" dur="1" fill="hold">
                                          <p:stCondLst>
                                            <p:cond delay="499"/>
                                          </p:stCondLst>
                                        </p:cTn>
                                        <p:tgtEl>
                                          <p:spTgt spid="7"/>
                                        </p:tgtEl>
                                        <p:attrNameLst>
                                          <p:attrName>style.visibility</p:attrName>
                                        </p:attrNameLst>
                                      </p:cBhvr>
                                      <p:to>
                                        <p:strVal val="visible"/>
                                      </p:to>
                                    </p:set>
                                  </p:childTnLst>
                                </p:cTn>
                              </p:par>
                            </p:childTnLst>
                          </p:cTn>
                        </p:par>
                        <p:par>
                          <p:cTn id="80" fill="hold">
                            <p:stCondLst>
                              <p:cond delay="9000"/>
                            </p:stCondLst>
                            <p:childTnLst>
                              <p:par>
                                <p:cTn id="81" presetID="1" presetClass="entr" presetSubtype="0" fill="hold" nodeType="afterEffect">
                                  <p:stCondLst>
                                    <p:cond delay="0"/>
                                  </p:stCondLst>
                                  <p:childTnLst>
                                    <p:set>
                                      <p:cBhvr>
                                        <p:cTn id="82" dur="1" fill="hold">
                                          <p:stCondLst>
                                            <p:cond delay="499"/>
                                          </p:stCondLst>
                                        </p:cTn>
                                        <p:tgtEl>
                                          <p:spTgt spid="9"/>
                                        </p:tgtEl>
                                        <p:attrNameLst>
                                          <p:attrName>style.visibility</p:attrName>
                                        </p:attrNameLst>
                                      </p:cBhvr>
                                      <p:to>
                                        <p:strVal val="visible"/>
                                      </p:to>
                                    </p:set>
                                  </p:childTnLst>
                                </p:cTn>
                              </p:par>
                            </p:childTnLst>
                          </p:cTn>
                        </p:par>
                        <p:par>
                          <p:cTn id="83" fill="hold">
                            <p:stCondLst>
                              <p:cond delay="9500"/>
                            </p:stCondLst>
                            <p:childTnLst>
                              <p:par>
                                <p:cTn id="84" presetID="1" presetClass="entr" presetSubtype="0" fill="hold" nodeType="afterEffect">
                                  <p:stCondLst>
                                    <p:cond delay="0"/>
                                  </p:stCondLst>
                                  <p:childTnLst>
                                    <p:set>
                                      <p:cBhvr>
                                        <p:cTn id="85" dur="1" fill="hold">
                                          <p:stCondLst>
                                            <p:cond delay="499"/>
                                          </p:stCondLst>
                                        </p:cTn>
                                        <p:tgtEl>
                                          <p:spTgt spid="2"/>
                                        </p:tgtEl>
                                        <p:attrNameLst>
                                          <p:attrName>style.visibility</p:attrName>
                                        </p:attrNameLst>
                                      </p:cBhvr>
                                      <p:to>
                                        <p:strVal val="visible"/>
                                      </p:to>
                                    </p:set>
                                  </p:childTnLst>
                                </p:cTn>
                              </p:par>
                            </p:childTnLst>
                          </p:cTn>
                        </p:par>
                        <p:par>
                          <p:cTn id="86" fill="hold">
                            <p:stCondLst>
                              <p:cond delay="10000"/>
                            </p:stCondLst>
                            <p:childTnLst>
                              <p:par>
                                <p:cTn id="87" presetID="1" presetClass="entr" presetSubtype="0" fill="hold" nodeType="afterEffect">
                                  <p:stCondLst>
                                    <p:cond delay="0"/>
                                  </p:stCondLst>
                                  <p:childTnLst>
                                    <p:set>
                                      <p:cBhvr>
                                        <p:cTn id="88" dur="1" fill="hold">
                                          <p:stCondLst>
                                            <p:cond delay="499"/>
                                          </p:stCondLst>
                                        </p:cTn>
                                        <p:tgtEl>
                                          <p:spTgt spid="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2" presetClass="entr" presetSubtype="8" fill="hold" grpId="0" nodeType="clickEffect">
                                  <p:stCondLst>
                                    <p:cond delay="0"/>
                                  </p:stCondLst>
                                  <p:childTnLst>
                                    <p:set>
                                      <p:cBhvr>
                                        <p:cTn id="92" dur="1" fill="hold">
                                          <p:stCondLst>
                                            <p:cond delay="0"/>
                                          </p:stCondLst>
                                        </p:cTn>
                                        <p:tgtEl>
                                          <p:spTgt spid="42093"/>
                                        </p:tgtEl>
                                        <p:attrNameLst>
                                          <p:attrName>style.visibility</p:attrName>
                                        </p:attrNameLst>
                                      </p:cBhvr>
                                      <p:to>
                                        <p:strVal val="visible"/>
                                      </p:to>
                                    </p:set>
                                    <p:anim calcmode="lin" valueType="num">
                                      <p:cBhvr additive="base">
                                        <p:cTn id="93" dur="500" fill="hold"/>
                                        <p:tgtEl>
                                          <p:spTgt spid="42093"/>
                                        </p:tgtEl>
                                        <p:attrNameLst>
                                          <p:attrName>ppt_x</p:attrName>
                                        </p:attrNameLst>
                                      </p:cBhvr>
                                      <p:tavLst>
                                        <p:tav tm="0">
                                          <p:val>
                                            <p:strVal val="0-#ppt_w/2"/>
                                          </p:val>
                                        </p:tav>
                                        <p:tav tm="100000">
                                          <p:val>
                                            <p:strVal val="#ppt_x"/>
                                          </p:val>
                                        </p:tav>
                                      </p:tavLst>
                                    </p:anim>
                                    <p:anim calcmode="lin" valueType="num">
                                      <p:cBhvr additive="base">
                                        <p:cTn id="94" dur="500" fill="hold"/>
                                        <p:tgtEl>
                                          <p:spTgt spid="420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92" grpId="0" animBg="1"/>
      <p:bldP spid="42088" grpId="0" animBg="1"/>
      <p:bldP spid="42087" grpId="0" animBg="1"/>
      <p:bldP spid="42086" grpId="0" animBg="1"/>
      <p:bldP spid="42082" grpId="0" animBg="1"/>
      <p:bldP spid="42081" grpId="0" animBg="1"/>
      <p:bldP spid="42080" grpId="0" animBg="1"/>
      <p:bldP spid="42093" grpId="0" autoUpdateAnimBg="0"/>
    </p:bldLst>
  </p:timing>
</p:sld>
</file>

<file path=ppt/slides/slide1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2" name="Slide Number Placeholder 5"/>
          <p:cNvSpPr>
            <a:spLocks noGrp="1"/>
          </p:cNvSpPr>
          <p:nvPr>
            <p:ph type="sldNum" sz="quarter" idx="12"/>
          </p:nvPr>
        </p:nvSpPr>
        <p:spPr>
          <a:noFill/>
        </p:spPr>
        <p:txBody>
          <a:bodyPr/>
          <a:lstStyle/>
          <a:p>
            <a:fld id="{D474A1D3-0C32-4B96-A953-9F5E7A762BD3}" type="slidenum">
              <a:rPr lang="en-US" smtClean="0"/>
              <a:pPr/>
              <a:t>183</a:t>
            </a:fld>
            <a:endParaRPr lang="en-US" smtClean="0"/>
          </a:p>
        </p:txBody>
      </p:sp>
      <p:sp>
        <p:nvSpPr>
          <p:cNvPr id="43014" name="Rectangle 6"/>
          <p:cNvSpPr>
            <a:spLocks noGrp="1" noChangeArrowheads="1"/>
          </p:cNvSpPr>
          <p:nvPr>
            <p:ph type="title"/>
          </p:nvPr>
        </p:nvSpPr>
        <p:spPr/>
        <p:txBody>
          <a:bodyPr lIns="92075" tIns="46038" rIns="92075" bIns="46038">
            <a:normAutofit fontScale="90000"/>
          </a:bodyPr>
          <a:lstStyle/>
          <a:p>
            <a:pPr>
              <a:defRPr/>
            </a:pPr>
            <a:r>
              <a:rPr lang="en-US"/>
              <a:t>Establishing Relationships- </a:t>
            </a:r>
            <a:r>
              <a:rPr lang="en-US">
                <a:effectLst>
                  <a:outerShdw blurRad="38100" dist="38100" dir="2700000" algn="tl">
                    <a:srgbClr val="C0C0C0"/>
                  </a:outerShdw>
                </a:effectLst>
              </a:rPr>
              <a:t>Based on Material Flow</a:t>
            </a:r>
          </a:p>
        </p:txBody>
      </p:sp>
      <p:sp>
        <p:nvSpPr>
          <p:cNvPr id="43015" name="Rectangle 7"/>
          <p:cNvSpPr>
            <a:spLocks noGrp="1" noChangeArrowheads="1"/>
          </p:cNvSpPr>
          <p:nvPr>
            <p:ph type="body" idx="1"/>
          </p:nvPr>
        </p:nvSpPr>
        <p:spPr>
          <a:xfrm>
            <a:off x="1479550" y="1981200"/>
            <a:ext cx="7626350" cy="4495800"/>
          </a:xfrm>
          <a:noFill/>
        </p:spPr>
        <p:txBody>
          <a:bodyPr lIns="92075" tIns="46038" rIns="92075" bIns="46038"/>
          <a:lstStyle/>
          <a:p>
            <a:pPr>
              <a:lnSpc>
                <a:spcPct val="110000"/>
              </a:lnSpc>
            </a:pPr>
            <a:r>
              <a:rPr lang="en-US" sz="2800" smtClean="0"/>
              <a:t>A method to quantity what is moving within the plant</a:t>
            </a:r>
          </a:p>
          <a:p>
            <a:pPr>
              <a:lnSpc>
                <a:spcPct val="110000"/>
              </a:lnSpc>
            </a:pPr>
            <a:r>
              <a:rPr lang="en-US" sz="2800" smtClean="0"/>
              <a:t>Graphically establish existing </a:t>
            </a:r>
            <a:r>
              <a:rPr lang="en-US" sz="2800" i="1" smtClean="0"/>
              <a:t>flowpaths</a:t>
            </a:r>
            <a:r>
              <a:rPr lang="en-US" sz="2800" smtClean="0"/>
              <a:t> between activities</a:t>
            </a:r>
          </a:p>
          <a:p>
            <a:pPr>
              <a:lnSpc>
                <a:spcPct val="110000"/>
              </a:lnSpc>
            </a:pPr>
            <a:r>
              <a:rPr lang="en-US" sz="2800" smtClean="0"/>
              <a:t>Optimize the material flowpaths</a:t>
            </a:r>
          </a:p>
          <a:p>
            <a:pPr>
              <a:lnSpc>
                <a:spcPct val="110000"/>
              </a:lnSpc>
            </a:pPr>
            <a:r>
              <a:rPr lang="en-US" sz="2800" smtClean="0"/>
              <a:t>Optimizing distances between activities should be based on materials handling cost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3015">
                                            <p:txEl>
                                              <p:pRg st="0" end="0"/>
                                            </p:txEl>
                                          </p:spTgt>
                                        </p:tgtEl>
                                        <p:attrNameLst>
                                          <p:attrName>style.visibility</p:attrName>
                                        </p:attrNameLst>
                                      </p:cBhvr>
                                      <p:to>
                                        <p:strVal val="visible"/>
                                      </p:to>
                                    </p:set>
                                    <p:animEffect transition="in" filter="barn(inHorizontal)">
                                      <p:cBhvr>
                                        <p:cTn id="7" dur="500"/>
                                        <p:tgtEl>
                                          <p:spTgt spid="430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43015">
                                            <p:txEl>
                                              <p:pRg st="1" end="1"/>
                                            </p:txEl>
                                          </p:spTgt>
                                        </p:tgtEl>
                                        <p:attrNameLst>
                                          <p:attrName>style.visibility</p:attrName>
                                        </p:attrNameLst>
                                      </p:cBhvr>
                                      <p:to>
                                        <p:strVal val="visible"/>
                                      </p:to>
                                    </p:set>
                                    <p:animEffect transition="in" filter="barn(inHorizontal)">
                                      <p:cBhvr>
                                        <p:cTn id="12" dur="500"/>
                                        <p:tgtEl>
                                          <p:spTgt spid="430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43015">
                                            <p:txEl>
                                              <p:pRg st="2" end="2"/>
                                            </p:txEl>
                                          </p:spTgt>
                                        </p:tgtEl>
                                        <p:attrNameLst>
                                          <p:attrName>style.visibility</p:attrName>
                                        </p:attrNameLst>
                                      </p:cBhvr>
                                      <p:to>
                                        <p:strVal val="visible"/>
                                      </p:to>
                                    </p:set>
                                    <p:animEffect transition="in" filter="barn(inHorizontal)">
                                      <p:cBhvr>
                                        <p:cTn id="17" dur="500"/>
                                        <p:tgtEl>
                                          <p:spTgt spid="430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43015">
                                            <p:txEl>
                                              <p:pRg st="3" end="3"/>
                                            </p:txEl>
                                          </p:spTgt>
                                        </p:tgtEl>
                                        <p:attrNameLst>
                                          <p:attrName>style.visibility</p:attrName>
                                        </p:attrNameLst>
                                      </p:cBhvr>
                                      <p:to>
                                        <p:strVal val="visible"/>
                                      </p:to>
                                    </p:set>
                                    <p:animEffect transition="in" filter="barn(inHorizontal)">
                                      <p:cBhvr>
                                        <p:cTn id="22" dur="500"/>
                                        <p:tgtEl>
                                          <p:spTgt spid="430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5" grpId="0" build="p" autoUpdateAnimBg="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Number Placeholder 5"/>
          <p:cNvSpPr>
            <a:spLocks noGrp="1"/>
          </p:cNvSpPr>
          <p:nvPr>
            <p:ph type="sldNum" sz="quarter" idx="12"/>
          </p:nvPr>
        </p:nvSpPr>
        <p:spPr>
          <a:noFill/>
        </p:spPr>
        <p:txBody>
          <a:bodyPr/>
          <a:lstStyle/>
          <a:p>
            <a:fld id="{CAC7C810-F5C5-487D-BD4C-A73960EB18D3}" type="slidenum">
              <a:rPr lang="en-US" smtClean="0"/>
              <a:pPr/>
              <a:t>184</a:t>
            </a:fld>
            <a:endParaRPr lang="en-US" smtClean="0"/>
          </a:p>
        </p:txBody>
      </p:sp>
      <p:sp>
        <p:nvSpPr>
          <p:cNvPr id="144387" name="Rectangle 2"/>
          <p:cNvSpPr>
            <a:spLocks noGrp="1" noChangeArrowheads="1"/>
          </p:cNvSpPr>
          <p:nvPr>
            <p:ph type="title"/>
          </p:nvPr>
        </p:nvSpPr>
        <p:spPr/>
        <p:txBody>
          <a:bodyPr/>
          <a:lstStyle/>
          <a:p>
            <a:r>
              <a:rPr lang="en-US" smtClean="0"/>
              <a:t>Activity Relationship Analysis</a:t>
            </a:r>
          </a:p>
        </p:txBody>
      </p:sp>
      <p:sp>
        <p:nvSpPr>
          <p:cNvPr id="144388" name="Text Box 4"/>
          <p:cNvSpPr txBox="1">
            <a:spLocks noChangeArrowheads="1"/>
          </p:cNvSpPr>
          <p:nvPr/>
        </p:nvSpPr>
        <p:spPr bwMode="auto">
          <a:xfrm>
            <a:off x="1506538" y="2133600"/>
            <a:ext cx="7637462" cy="3748088"/>
          </a:xfrm>
          <a:prstGeom prst="rect">
            <a:avLst/>
          </a:prstGeom>
          <a:noFill/>
          <a:ln w="12700">
            <a:noFill/>
            <a:miter lim="800000"/>
            <a:headEnd type="none" w="sm" len="sm"/>
            <a:tailEnd type="none" w="sm" len="sm"/>
          </a:ln>
        </p:spPr>
        <p:txBody>
          <a:bodyPr>
            <a:spAutoFit/>
          </a:bodyPr>
          <a:lstStyle/>
          <a:p>
            <a:pPr>
              <a:spcBef>
                <a:spcPct val="50000"/>
              </a:spcBef>
            </a:pPr>
            <a:r>
              <a:rPr lang="en-US" sz="3200">
                <a:latin typeface="Times New Roman" pitchFamily="18" charset="0"/>
              </a:rPr>
              <a:t>Activity Relationship diagram shows the relationship of every department, office, or service area with every other department and area.  In order to establish this relationship, we use </a:t>
            </a:r>
            <a:r>
              <a:rPr lang="en-US" sz="3200" i="1">
                <a:solidFill>
                  <a:schemeClr val="bg2"/>
                </a:solidFill>
                <a:latin typeface="Times New Roman" pitchFamily="18" charset="0"/>
              </a:rPr>
              <a:t>closeness codes</a:t>
            </a:r>
            <a:r>
              <a:rPr lang="en-US" sz="3200">
                <a:latin typeface="Times New Roman" pitchFamily="18" charset="0"/>
              </a:rPr>
              <a:t> to “weight” the decision.</a:t>
            </a:r>
          </a:p>
          <a:p>
            <a:pPr>
              <a:spcBef>
                <a:spcPct val="50000"/>
              </a:spcBef>
            </a:pPr>
            <a:endParaRPr lang="en-US" sz="3200">
              <a:latin typeface="Times New Roman" pitchFamily="18" charset="0"/>
            </a:endParaRP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Number Placeholder 5"/>
          <p:cNvSpPr>
            <a:spLocks noGrp="1"/>
          </p:cNvSpPr>
          <p:nvPr>
            <p:ph type="sldNum" sz="quarter" idx="12"/>
          </p:nvPr>
        </p:nvSpPr>
        <p:spPr>
          <a:noFill/>
        </p:spPr>
        <p:txBody>
          <a:bodyPr/>
          <a:lstStyle/>
          <a:p>
            <a:fld id="{2379A157-2589-4135-8484-EB213B766FA0}" type="slidenum">
              <a:rPr lang="en-US" smtClean="0"/>
              <a:pPr/>
              <a:t>185</a:t>
            </a:fld>
            <a:endParaRPr lang="en-US" smtClean="0"/>
          </a:p>
        </p:txBody>
      </p:sp>
      <p:sp>
        <p:nvSpPr>
          <p:cNvPr id="145411" name="Rectangle 2"/>
          <p:cNvSpPr>
            <a:spLocks noGrp="1" noChangeArrowheads="1"/>
          </p:cNvSpPr>
          <p:nvPr>
            <p:ph type="title"/>
          </p:nvPr>
        </p:nvSpPr>
        <p:spPr/>
        <p:txBody>
          <a:bodyPr/>
          <a:lstStyle/>
          <a:p>
            <a:r>
              <a:rPr lang="en-US" smtClean="0"/>
              <a:t>Closeness Codes</a:t>
            </a:r>
          </a:p>
        </p:txBody>
      </p:sp>
      <p:graphicFrame>
        <p:nvGraphicFramePr>
          <p:cNvPr id="46144" name="Group 64"/>
          <p:cNvGraphicFramePr>
            <a:graphicFrameLocks noGrp="1"/>
          </p:cNvGraphicFramePr>
          <p:nvPr>
            <p:ph type="tbl" idx="1"/>
          </p:nvPr>
        </p:nvGraphicFramePr>
        <p:xfrm>
          <a:off x="2241550" y="2286000"/>
          <a:ext cx="6140450" cy="4106546"/>
        </p:xfrm>
        <a:graphic>
          <a:graphicData uri="http://schemas.openxmlformats.org/drawingml/2006/table">
            <a:tbl>
              <a:tblPr/>
              <a:tblGrid>
                <a:gridCol w="1187450">
                  <a:extLst>
                    <a:ext uri="{9D8B030D-6E8A-4147-A177-3AD203B41FA5}">
                      <a16:colId xmlns:a16="http://schemas.microsoft.com/office/drawing/2014/main" val="20000"/>
                    </a:ext>
                  </a:extLst>
                </a:gridCol>
                <a:gridCol w="4953000">
                  <a:extLst>
                    <a:ext uri="{9D8B030D-6E8A-4147-A177-3AD203B41FA5}">
                      <a16:colId xmlns:a16="http://schemas.microsoft.com/office/drawing/2014/main" val="20001"/>
                    </a:ext>
                  </a:extLst>
                </a:gridCol>
              </a:tblGrid>
              <a:tr h="5873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0" i="1" u="none" strike="noStrike" cap="none" normalizeH="0" baseline="0" smtClean="0">
                          <a:ln>
                            <a:noFill/>
                          </a:ln>
                          <a:solidFill>
                            <a:schemeClr val="tx1"/>
                          </a:solidFill>
                          <a:effectLst/>
                          <a:latin typeface="Tahoma" pitchFamily="34" charset="0"/>
                        </a:rPr>
                        <a:t>Code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0" i="1" u="none" strike="noStrike" cap="none" normalizeH="0" baseline="0" smtClean="0">
                          <a:ln>
                            <a:noFill/>
                          </a:ln>
                          <a:solidFill>
                            <a:schemeClr val="tx1"/>
                          </a:solidFill>
                          <a:effectLst/>
                          <a:latin typeface="Tahoma" pitchFamily="34" charset="0"/>
                        </a:rPr>
                        <a:t>Definition</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5889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A</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0" i="0" u="none" strike="noStrike" cap="none" normalizeH="0" baseline="0" smtClean="0">
                          <a:ln>
                            <a:noFill/>
                          </a:ln>
                          <a:solidFill>
                            <a:schemeClr val="bg2"/>
                          </a:solidFill>
                          <a:effectLst/>
                          <a:latin typeface="Tahoma" pitchFamily="34" charset="0"/>
                        </a:rPr>
                        <a:t>A</a:t>
                      </a:r>
                      <a:r>
                        <a:rPr kumimoji="0" lang="en-US" sz="2800" b="0" i="0" u="none" strike="noStrike" cap="none" normalizeH="0" baseline="0" smtClean="0">
                          <a:ln>
                            <a:noFill/>
                          </a:ln>
                          <a:solidFill>
                            <a:schemeClr val="tx1"/>
                          </a:solidFill>
                          <a:effectLst/>
                          <a:latin typeface="Tahoma" pitchFamily="34" charset="0"/>
                        </a:rPr>
                        <a:t>bsolutely required proximity</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5762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0" i="0" u="none" strike="noStrike" cap="none" normalizeH="0" baseline="0" smtClean="0">
                          <a:ln>
                            <a:noFill/>
                          </a:ln>
                          <a:solidFill>
                            <a:schemeClr val="bg2"/>
                          </a:solidFill>
                          <a:effectLst/>
                          <a:latin typeface="Tahoma" pitchFamily="34" charset="0"/>
                        </a:rPr>
                        <a:t>E</a:t>
                      </a:r>
                      <a:r>
                        <a:rPr kumimoji="0" lang="en-US" sz="2800" b="0" i="0" u="none" strike="noStrike" cap="none" normalizeH="0" baseline="0" smtClean="0">
                          <a:ln>
                            <a:noFill/>
                          </a:ln>
                          <a:solidFill>
                            <a:schemeClr val="tx1"/>
                          </a:solidFill>
                          <a:effectLst/>
                          <a:latin typeface="Tahoma" pitchFamily="34" charset="0"/>
                        </a:rPr>
                        <a:t>specially important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5873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I</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0" i="0" u="none" strike="noStrike" cap="none" normalizeH="0" baseline="0" smtClean="0">
                          <a:ln>
                            <a:noFill/>
                          </a:ln>
                          <a:solidFill>
                            <a:schemeClr val="bg2"/>
                          </a:solidFill>
                          <a:effectLst/>
                          <a:latin typeface="Tahoma" pitchFamily="34" charset="0"/>
                        </a:rPr>
                        <a:t>I</a:t>
                      </a:r>
                      <a:r>
                        <a:rPr kumimoji="0" lang="en-US" sz="2800" b="0" i="0" u="none" strike="noStrike" cap="none" normalizeH="0" baseline="0" smtClean="0">
                          <a:ln>
                            <a:noFill/>
                          </a:ln>
                          <a:solidFill>
                            <a:schemeClr val="tx1"/>
                          </a:solidFill>
                          <a:effectLst/>
                          <a:latin typeface="Tahoma" pitchFamily="34" charset="0"/>
                        </a:rPr>
                        <a:t>mportant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5873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O</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0" i="0" u="none" strike="noStrike" cap="none" normalizeH="0" baseline="0" smtClean="0">
                          <a:ln>
                            <a:noFill/>
                          </a:ln>
                          <a:solidFill>
                            <a:schemeClr val="bg2"/>
                          </a:solidFill>
                          <a:effectLst/>
                          <a:latin typeface="Tahoma" pitchFamily="34" charset="0"/>
                        </a:rPr>
                        <a:t>O</a:t>
                      </a:r>
                      <a:r>
                        <a:rPr kumimoji="0" lang="en-US" sz="2800" b="0" i="0" u="none" strike="noStrike" cap="none" normalizeH="0" baseline="0" smtClean="0">
                          <a:ln>
                            <a:noFill/>
                          </a:ln>
                          <a:solidFill>
                            <a:schemeClr val="tx1"/>
                          </a:solidFill>
                          <a:effectLst/>
                          <a:latin typeface="Tahoma" pitchFamily="34" charset="0"/>
                        </a:rPr>
                        <a:t>rdinary importance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5889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U</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0" i="0" u="none" strike="noStrike" cap="none" normalizeH="0" baseline="0" smtClean="0">
                          <a:ln>
                            <a:noFill/>
                          </a:ln>
                          <a:solidFill>
                            <a:schemeClr val="bg2"/>
                          </a:solidFill>
                          <a:effectLst/>
                          <a:latin typeface="Tahoma" pitchFamily="34" charset="0"/>
                        </a:rPr>
                        <a:t>U</a:t>
                      </a:r>
                      <a:r>
                        <a:rPr kumimoji="0" lang="en-US" sz="2800" b="0" i="0" u="none" strike="noStrike" cap="none" normalizeH="0" baseline="0" smtClean="0">
                          <a:ln>
                            <a:noFill/>
                          </a:ln>
                          <a:solidFill>
                            <a:schemeClr val="tx1"/>
                          </a:solidFill>
                          <a:effectLst/>
                          <a:latin typeface="Tahoma" pitchFamily="34" charset="0"/>
                        </a:rPr>
                        <a:t>nimportant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5873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X</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Closeness undesirable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p:spPr>
        <p:txBody>
          <a:bodyPr/>
          <a:lstStyle/>
          <a:p>
            <a:fld id="{8273DEF8-B13E-41CD-80A4-C526F3C578F2}" type="slidenum">
              <a:rPr lang="en-US" smtClean="0"/>
              <a:pPr/>
              <a:t>186</a:t>
            </a:fld>
            <a:endParaRPr lang="en-US" smtClean="0"/>
          </a:p>
        </p:txBody>
      </p:sp>
      <p:sp>
        <p:nvSpPr>
          <p:cNvPr id="146435" name="Rectangle 2"/>
          <p:cNvSpPr>
            <a:spLocks noGrp="1" noChangeArrowheads="1"/>
          </p:cNvSpPr>
          <p:nvPr>
            <p:ph type="title"/>
          </p:nvPr>
        </p:nvSpPr>
        <p:spPr>
          <a:noFill/>
        </p:spPr>
        <p:txBody>
          <a:bodyPr lIns="92075" tIns="46038" rIns="92075" bIns="46038"/>
          <a:lstStyle/>
          <a:p>
            <a:r>
              <a:rPr lang="en-US" smtClean="0"/>
              <a:t>Closeness Codes</a:t>
            </a:r>
          </a:p>
        </p:txBody>
      </p:sp>
      <p:sp>
        <p:nvSpPr>
          <p:cNvPr id="49155" name="Rectangle 3"/>
          <p:cNvSpPr>
            <a:spLocks noGrp="1" noChangeArrowheads="1"/>
          </p:cNvSpPr>
          <p:nvPr>
            <p:ph type="body" idx="1"/>
          </p:nvPr>
        </p:nvSpPr>
        <p:spPr>
          <a:xfrm>
            <a:off x="1182688" y="2017713"/>
            <a:ext cx="7772400" cy="3276600"/>
          </a:xfrm>
          <a:noFill/>
        </p:spPr>
        <p:txBody>
          <a:bodyPr lIns="92075" tIns="46038" rIns="92075" bIns="46038"/>
          <a:lstStyle/>
          <a:p>
            <a:pPr>
              <a:lnSpc>
                <a:spcPct val="110000"/>
              </a:lnSpc>
              <a:buFont typeface="Wingdings" pitchFamily="2" charset="2"/>
              <a:buNone/>
            </a:pPr>
            <a:r>
              <a:rPr lang="en-US" i="1" smtClean="0"/>
              <a:t>“A” Codes Between Departments:</a:t>
            </a:r>
          </a:p>
          <a:p>
            <a:pPr>
              <a:lnSpc>
                <a:spcPct val="110000"/>
              </a:lnSpc>
            </a:pPr>
            <a:r>
              <a:rPr lang="en-US" sz="2800" smtClean="0"/>
              <a:t>Restricted to massive materials movements</a:t>
            </a:r>
          </a:p>
          <a:p>
            <a:pPr>
              <a:lnSpc>
                <a:spcPct val="110000"/>
              </a:lnSpc>
            </a:pPr>
            <a:r>
              <a:rPr lang="en-US" sz="2800" smtClean="0"/>
              <a:t>Used for great movements of people</a:t>
            </a:r>
          </a:p>
          <a:p>
            <a:pPr>
              <a:lnSpc>
                <a:spcPct val="110000"/>
              </a:lnSpc>
            </a:pPr>
            <a:r>
              <a:rPr lang="en-US" sz="2800" smtClean="0"/>
              <a:t>Limit it to no more than eight (8) with one department</a:t>
            </a:r>
          </a:p>
        </p:txBody>
      </p:sp>
      <p:sp>
        <p:nvSpPr>
          <p:cNvPr id="49157" name="Text Box 5"/>
          <p:cNvSpPr txBox="1">
            <a:spLocks noChangeArrowheads="1"/>
          </p:cNvSpPr>
          <p:nvPr/>
        </p:nvSpPr>
        <p:spPr bwMode="auto">
          <a:xfrm>
            <a:off x="1447800" y="5486400"/>
            <a:ext cx="7620000" cy="1066800"/>
          </a:xfrm>
          <a:prstGeom prst="rect">
            <a:avLst/>
          </a:prstGeom>
          <a:noFill/>
          <a:ln w="12700">
            <a:noFill/>
            <a:miter lim="800000"/>
            <a:headEnd type="none" w="sm" len="sm"/>
            <a:tailEnd type="none" w="sm" len="sm"/>
          </a:ln>
        </p:spPr>
        <p:txBody>
          <a:bodyPr>
            <a:spAutoFit/>
          </a:bodyPr>
          <a:lstStyle/>
          <a:p>
            <a:pPr>
              <a:spcBef>
                <a:spcPct val="50000"/>
              </a:spcBef>
            </a:pPr>
            <a:r>
              <a:rPr lang="en-US" sz="3200" u="sng">
                <a:latin typeface="Times New Roman" pitchFamily="18" charset="0"/>
              </a:rPr>
              <a:t>Example</a:t>
            </a:r>
            <a:r>
              <a:rPr lang="en-US" sz="3200">
                <a:latin typeface="Times New Roman" pitchFamily="18" charset="0"/>
              </a:rPr>
              <a:t>- raw steel storeroom to the shearing department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barn(inHorizontal)">
                                      <p:cBhvr>
                                        <p:cTn id="7" dur="500"/>
                                        <p:tgtEl>
                                          <p:spTgt spid="49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49155">
                                            <p:txEl>
                                              <p:pRg st="1" end="1"/>
                                            </p:txEl>
                                          </p:spTgt>
                                        </p:tgtEl>
                                        <p:attrNameLst>
                                          <p:attrName>style.visibility</p:attrName>
                                        </p:attrNameLst>
                                      </p:cBhvr>
                                      <p:to>
                                        <p:strVal val="visible"/>
                                      </p:to>
                                    </p:set>
                                    <p:animEffect transition="in" filter="barn(inHorizontal)">
                                      <p:cBhvr>
                                        <p:cTn id="12" dur="500"/>
                                        <p:tgtEl>
                                          <p:spTgt spid="491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49155">
                                            <p:txEl>
                                              <p:pRg st="2" end="2"/>
                                            </p:txEl>
                                          </p:spTgt>
                                        </p:tgtEl>
                                        <p:attrNameLst>
                                          <p:attrName>style.visibility</p:attrName>
                                        </p:attrNameLst>
                                      </p:cBhvr>
                                      <p:to>
                                        <p:strVal val="visible"/>
                                      </p:to>
                                    </p:set>
                                    <p:animEffect transition="in" filter="barn(inHorizontal)">
                                      <p:cBhvr>
                                        <p:cTn id="17" dur="500"/>
                                        <p:tgtEl>
                                          <p:spTgt spid="491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49155">
                                            <p:txEl>
                                              <p:pRg st="3" end="3"/>
                                            </p:txEl>
                                          </p:spTgt>
                                        </p:tgtEl>
                                        <p:attrNameLst>
                                          <p:attrName>style.visibility</p:attrName>
                                        </p:attrNameLst>
                                      </p:cBhvr>
                                      <p:to>
                                        <p:strVal val="visible"/>
                                      </p:to>
                                    </p:set>
                                    <p:animEffect transition="in" filter="barn(inHorizontal)">
                                      <p:cBhvr>
                                        <p:cTn id="22" dur="500"/>
                                        <p:tgtEl>
                                          <p:spTgt spid="49155">
                                            <p:txEl>
                                              <p:pRg st="3" end="3"/>
                                            </p:txEl>
                                          </p:spTgt>
                                        </p:tgtEl>
                                      </p:cBhvr>
                                    </p:animEffect>
                                  </p:childTnLst>
                                </p:cTn>
                              </p:par>
                            </p:childTnLst>
                          </p:cTn>
                        </p:par>
                        <p:par>
                          <p:cTn id="23" fill="hold">
                            <p:stCondLst>
                              <p:cond delay="500"/>
                            </p:stCondLst>
                            <p:childTnLst>
                              <p:par>
                                <p:cTn id="24" presetID="2" presetClass="entr" presetSubtype="4" fill="hold" grpId="0" nodeType="afterEffect">
                                  <p:stCondLst>
                                    <p:cond delay="1000"/>
                                  </p:stCondLst>
                                  <p:childTnLst>
                                    <p:set>
                                      <p:cBhvr>
                                        <p:cTn id="25" dur="1" fill="hold">
                                          <p:stCondLst>
                                            <p:cond delay="0"/>
                                          </p:stCondLst>
                                        </p:cTn>
                                        <p:tgtEl>
                                          <p:spTgt spid="49157"/>
                                        </p:tgtEl>
                                        <p:attrNameLst>
                                          <p:attrName>style.visibility</p:attrName>
                                        </p:attrNameLst>
                                      </p:cBhvr>
                                      <p:to>
                                        <p:strVal val="visible"/>
                                      </p:to>
                                    </p:set>
                                    <p:anim calcmode="lin" valueType="num">
                                      <p:cBhvr additive="base">
                                        <p:cTn id="26" dur="500" fill="hold"/>
                                        <p:tgtEl>
                                          <p:spTgt spid="49157"/>
                                        </p:tgtEl>
                                        <p:attrNameLst>
                                          <p:attrName>ppt_x</p:attrName>
                                        </p:attrNameLst>
                                      </p:cBhvr>
                                      <p:tavLst>
                                        <p:tav tm="0">
                                          <p:val>
                                            <p:strVal val="#ppt_x"/>
                                          </p:val>
                                        </p:tav>
                                        <p:tav tm="100000">
                                          <p:val>
                                            <p:strVal val="#ppt_x"/>
                                          </p:val>
                                        </p:tav>
                                      </p:tavLst>
                                    </p:anim>
                                    <p:anim calcmode="lin" valueType="num">
                                      <p:cBhvr additive="base">
                                        <p:cTn id="27" dur="500" fill="hold"/>
                                        <p:tgtEl>
                                          <p:spTgt spid="491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autoUpdateAnimBg="0"/>
      <p:bldP spid="49157" grpId="0" autoUpdateAnimBg="0"/>
    </p:bldLst>
  </p:timing>
</p:sld>
</file>

<file path=ppt/slides/slide1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8" name="Slide Number Placeholder 5"/>
          <p:cNvSpPr>
            <a:spLocks noGrp="1"/>
          </p:cNvSpPr>
          <p:nvPr>
            <p:ph type="sldNum" sz="quarter" idx="12"/>
          </p:nvPr>
        </p:nvSpPr>
        <p:spPr>
          <a:noFill/>
        </p:spPr>
        <p:txBody>
          <a:bodyPr/>
          <a:lstStyle/>
          <a:p>
            <a:fld id="{BD8A8F38-2F73-4959-912B-1AB0F21457BD}" type="slidenum">
              <a:rPr lang="en-US" smtClean="0"/>
              <a:pPr/>
              <a:t>187</a:t>
            </a:fld>
            <a:endParaRPr lang="en-US" smtClean="0"/>
          </a:p>
        </p:txBody>
      </p:sp>
      <p:sp>
        <p:nvSpPr>
          <p:cNvPr id="147459" name="Rectangle 2"/>
          <p:cNvSpPr>
            <a:spLocks noGrp="1" noChangeArrowheads="1"/>
          </p:cNvSpPr>
          <p:nvPr>
            <p:ph type="title"/>
          </p:nvPr>
        </p:nvSpPr>
        <p:spPr>
          <a:noFill/>
        </p:spPr>
        <p:txBody>
          <a:bodyPr lIns="92075" tIns="46038" rIns="92075" bIns="46038"/>
          <a:lstStyle/>
          <a:p>
            <a:r>
              <a:rPr lang="en-US" smtClean="0"/>
              <a:t>Closeness Codes</a:t>
            </a:r>
          </a:p>
        </p:txBody>
      </p:sp>
      <p:sp>
        <p:nvSpPr>
          <p:cNvPr id="51203" name="Rectangle 3"/>
          <p:cNvSpPr>
            <a:spLocks noGrp="1" noChangeArrowheads="1"/>
          </p:cNvSpPr>
          <p:nvPr>
            <p:ph type="body" idx="1"/>
          </p:nvPr>
        </p:nvSpPr>
        <p:spPr>
          <a:xfrm>
            <a:off x="1182688" y="2017713"/>
            <a:ext cx="7772400" cy="2590800"/>
          </a:xfrm>
          <a:noFill/>
        </p:spPr>
        <p:txBody>
          <a:bodyPr lIns="92075" tIns="46038" rIns="92075" bIns="46038"/>
          <a:lstStyle/>
          <a:p>
            <a:pPr>
              <a:lnSpc>
                <a:spcPct val="110000"/>
              </a:lnSpc>
              <a:buFont typeface="Wingdings" pitchFamily="2" charset="2"/>
              <a:buNone/>
            </a:pPr>
            <a:r>
              <a:rPr lang="en-US" i="1" smtClean="0"/>
              <a:t>“E” Codes Between Departments:</a:t>
            </a:r>
          </a:p>
          <a:p>
            <a:pPr>
              <a:lnSpc>
                <a:spcPct val="110000"/>
              </a:lnSpc>
            </a:pPr>
            <a:r>
              <a:rPr lang="en-US" sz="2800" smtClean="0"/>
              <a:t>Used if there is any doubt that it is an “A”</a:t>
            </a:r>
          </a:p>
          <a:p>
            <a:pPr>
              <a:lnSpc>
                <a:spcPct val="110000"/>
              </a:lnSpc>
            </a:pPr>
            <a:r>
              <a:rPr lang="en-US" sz="2800" smtClean="0"/>
              <a:t>Much material or people movement, but not all at one time</a:t>
            </a:r>
          </a:p>
        </p:txBody>
      </p:sp>
      <p:sp>
        <p:nvSpPr>
          <p:cNvPr id="51204" name="Text Box 4"/>
          <p:cNvSpPr txBox="1">
            <a:spLocks noChangeArrowheads="1"/>
          </p:cNvSpPr>
          <p:nvPr/>
        </p:nvSpPr>
        <p:spPr bwMode="auto">
          <a:xfrm>
            <a:off x="1447800" y="5486400"/>
            <a:ext cx="7620000" cy="579438"/>
          </a:xfrm>
          <a:prstGeom prst="rect">
            <a:avLst/>
          </a:prstGeom>
          <a:noFill/>
          <a:ln w="12700">
            <a:noFill/>
            <a:miter lim="800000"/>
            <a:headEnd type="none" w="sm" len="sm"/>
            <a:tailEnd type="none" w="sm" len="sm"/>
          </a:ln>
        </p:spPr>
        <p:txBody>
          <a:bodyPr>
            <a:spAutoFit/>
          </a:bodyPr>
          <a:lstStyle/>
          <a:p>
            <a:pPr>
              <a:spcBef>
                <a:spcPct val="50000"/>
              </a:spcBef>
            </a:pPr>
            <a:r>
              <a:rPr lang="en-US" sz="3200" u="sng">
                <a:latin typeface="Times New Roman" pitchFamily="18" charset="0"/>
              </a:rPr>
              <a:t>Example</a:t>
            </a:r>
            <a:r>
              <a:rPr lang="en-US" sz="3200">
                <a:latin typeface="Times New Roman" pitchFamily="18" charset="0"/>
              </a:rPr>
              <a:t>- restrooms, or break rooms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barn(inHorizontal)">
                                      <p:cBhvr>
                                        <p:cTn id="7" dur="500"/>
                                        <p:tgtEl>
                                          <p:spTgt spid="512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51203">
                                            <p:txEl>
                                              <p:pRg st="1" end="1"/>
                                            </p:txEl>
                                          </p:spTgt>
                                        </p:tgtEl>
                                        <p:attrNameLst>
                                          <p:attrName>style.visibility</p:attrName>
                                        </p:attrNameLst>
                                      </p:cBhvr>
                                      <p:to>
                                        <p:strVal val="visible"/>
                                      </p:to>
                                    </p:set>
                                    <p:animEffect transition="in" filter="barn(inHorizontal)">
                                      <p:cBhvr>
                                        <p:cTn id="12" dur="500"/>
                                        <p:tgtEl>
                                          <p:spTgt spid="512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51203">
                                            <p:txEl>
                                              <p:pRg st="2" end="2"/>
                                            </p:txEl>
                                          </p:spTgt>
                                        </p:tgtEl>
                                        <p:attrNameLst>
                                          <p:attrName>style.visibility</p:attrName>
                                        </p:attrNameLst>
                                      </p:cBhvr>
                                      <p:to>
                                        <p:strVal val="visible"/>
                                      </p:to>
                                    </p:set>
                                    <p:animEffect transition="in" filter="barn(inHorizontal)">
                                      <p:cBhvr>
                                        <p:cTn id="17" dur="500"/>
                                        <p:tgtEl>
                                          <p:spTgt spid="51203">
                                            <p:txEl>
                                              <p:pRg st="2" end="2"/>
                                            </p:txEl>
                                          </p:spTgt>
                                        </p:tgtEl>
                                      </p:cBhvr>
                                    </p:animEffect>
                                  </p:childTnLst>
                                </p:cTn>
                              </p:par>
                            </p:childTnLst>
                          </p:cTn>
                        </p:par>
                        <p:par>
                          <p:cTn id="18" fill="hold">
                            <p:stCondLst>
                              <p:cond delay="500"/>
                            </p:stCondLst>
                            <p:childTnLst>
                              <p:par>
                                <p:cTn id="19" presetID="2" presetClass="entr" presetSubtype="4" fill="hold" grpId="0" nodeType="afterEffect">
                                  <p:stCondLst>
                                    <p:cond delay="1000"/>
                                  </p:stCondLst>
                                  <p:childTnLst>
                                    <p:set>
                                      <p:cBhvr>
                                        <p:cTn id="20" dur="1" fill="hold">
                                          <p:stCondLst>
                                            <p:cond delay="0"/>
                                          </p:stCondLst>
                                        </p:cTn>
                                        <p:tgtEl>
                                          <p:spTgt spid="51204"/>
                                        </p:tgtEl>
                                        <p:attrNameLst>
                                          <p:attrName>style.visibility</p:attrName>
                                        </p:attrNameLst>
                                      </p:cBhvr>
                                      <p:to>
                                        <p:strVal val="visible"/>
                                      </p:to>
                                    </p:set>
                                    <p:anim calcmode="lin" valueType="num">
                                      <p:cBhvr additive="base">
                                        <p:cTn id="21" dur="500" fill="hold"/>
                                        <p:tgtEl>
                                          <p:spTgt spid="51204"/>
                                        </p:tgtEl>
                                        <p:attrNameLst>
                                          <p:attrName>ppt_x</p:attrName>
                                        </p:attrNameLst>
                                      </p:cBhvr>
                                      <p:tavLst>
                                        <p:tav tm="0">
                                          <p:val>
                                            <p:strVal val="#ppt_x"/>
                                          </p:val>
                                        </p:tav>
                                        <p:tav tm="100000">
                                          <p:val>
                                            <p:strVal val="#ppt_x"/>
                                          </p:val>
                                        </p:tav>
                                      </p:tavLst>
                                    </p:anim>
                                    <p:anim calcmode="lin" valueType="num">
                                      <p:cBhvr additive="base">
                                        <p:cTn id="22" dur="500" fill="hold"/>
                                        <p:tgtEl>
                                          <p:spTgt spid="512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P spid="51204" grpId="0" autoUpdateAnimBg="0"/>
    </p:bldLst>
  </p:timing>
</p:sld>
</file>

<file path=ppt/slides/slide1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Slide Number Placeholder 5"/>
          <p:cNvSpPr>
            <a:spLocks noGrp="1"/>
          </p:cNvSpPr>
          <p:nvPr>
            <p:ph type="sldNum" sz="quarter" idx="12"/>
          </p:nvPr>
        </p:nvSpPr>
        <p:spPr>
          <a:noFill/>
        </p:spPr>
        <p:txBody>
          <a:bodyPr/>
          <a:lstStyle/>
          <a:p>
            <a:fld id="{15CB964B-2606-4A51-A879-327542EEC441}" type="slidenum">
              <a:rPr lang="en-US" smtClean="0"/>
              <a:pPr/>
              <a:t>188</a:t>
            </a:fld>
            <a:endParaRPr lang="en-US" smtClean="0"/>
          </a:p>
        </p:txBody>
      </p:sp>
      <p:sp>
        <p:nvSpPr>
          <p:cNvPr id="148483" name="Rectangle 2"/>
          <p:cNvSpPr>
            <a:spLocks noGrp="1" noChangeArrowheads="1"/>
          </p:cNvSpPr>
          <p:nvPr>
            <p:ph type="title"/>
          </p:nvPr>
        </p:nvSpPr>
        <p:spPr>
          <a:noFill/>
        </p:spPr>
        <p:txBody>
          <a:bodyPr lIns="92075" tIns="46038" rIns="92075" bIns="46038"/>
          <a:lstStyle/>
          <a:p>
            <a:r>
              <a:rPr lang="en-US" smtClean="0"/>
              <a:t>Closeness Codes</a:t>
            </a:r>
          </a:p>
        </p:txBody>
      </p:sp>
      <p:sp>
        <p:nvSpPr>
          <p:cNvPr id="52227" name="Rectangle 3"/>
          <p:cNvSpPr>
            <a:spLocks noGrp="1" noChangeArrowheads="1"/>
          </p:cNvSpPr>
          <p:nvPr>
            <p:ph type="body" idx="1"/>
          </p:nvPr>
        </p:nvSpPr>
        <p:spPr>
          <a:xfrm>
            <a:off x="1182688" y="2017713"/>
            <a:ext cx="7772400" cy="3048000"/>
          </a:xfrm>
          <a:noFill/>
        </p:spPr>
        <p:txBody>
          <a:bodyPr lIns="92075" tIns="46038" rIns="92075" bIns="46038"/>
          <a:lstStyle/>
          <a:p>
            <a:pPr>
              <a:lnSpc>
                <a:spcPct val="110000"/>
              </a:lnSpc>
              <a:buFont typeface="Wingdings" pitchFamily="2" charset="2"/>
              <a:buNone/>
            </a:pPr>
            <a:r>
              <a:rPr lang="en-US" i="1" smtClean="0"/>
              <a:t>“I” &amp; “O” Codes Between Departments:</a:t>
            </a:r>
          </a:p>
          <a:p>
            <a:pPr>
              <a:lnSpc>
                <a:spcPct val="110000"/>
              </a:lnSpc>
            </a:pPr>
            <a:r>
              <a:rPr lang="en-US" sz="2800" smtClean="0"/>
              <a:t>Used when some level of importance is desired</a:t>
            </a:r>
          </a:p>
          <a:p>
            <a:pPr>
              <a:lnSpc>
                <a:spcPct val="110000"/>
              </a:lnSpc>
            </a:pPr>
            <a:endParaRPr lang="en-US" sz="2800" smtClean="0"/>
          </a:p>
          <a:p>
            <a:pPr>
              <a:lnSpc>
                <a:spcPct val="110000"/>
              </a:lnSpc>
            </a:pPr>
            <a:r>
              <a:rPr lang="en-US" sz="2800" smtClean="0"/>
              <a:t>Some consultants omit these codes, however, use them on the first few layout designs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barn(inHorizontal)">
                                      <p:cBhvr>
                                        <p:cTn id="7" dur="500"/>
                                        <p:tgtEl>
                                          <p:spTgt spid="52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52227">
                                            <p:txEl>
                                              <p:pRg st="1" end="1"/>
                                            </p:txEl>
                                          </p:spTgt>
                                        </p:tgtEl>
                                        <p:attrNameLst>
                                          <p:attrName>style.visibility</p:attrName>
                                        </p:attrNameLst>
                                      </p:cBhvr>
                                      <p:to>
                                        <p:strVal val="visible"/>
                                      </p:to>
                                    </p:set>
                                    <p:animEffect transition="in" filter="barn(inHorizontal)">
                                      <p:cBhvr>
                                        <p:cTn id="12" dur="500"/>
                                        <p:tgtEl>
                                          <p:spTgt spid="522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52227">
                                            <p:txEl>
                                              <p:pRg st="3" end="3"/>
                                            </p:txEl>
                                          </p:spTgt>
                                        </p:tgtEl>
                                        <p:attrNameLst>
                                          <p:attrName>style.visibility</p:attrName>
                                        </p:attrNameLst>
                                      </p:cBhvr>
                                      <p:to>
                                        <p:strVal val="visible"/>
                                      </p:to>
                                    </p:set>
                                    <p:animEffect transition="in" filter="barn(inHorizontal)">
                                      <p:cBhvr>
                                        <p:cTn id="17" dur="500"/>
                                        <p:tgtEl>
                                          <p:spTgt spid="522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p:bldLst>
  </p:timing>
</p:sld>
</file>

<file path=ppt/slides/slide1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6" name="Slide Number Placeholder 5"/>
          <p:cNvSpPr>
            <a:spLocks noGrp="1"/>
          </p:cNvSpPr>
          <p:nvPr>
            <p:ph type="sldNum" sz="quarter" idx="12"/>
          </p:nvPr>
        </p:nvSpPr>
        <p:spPr>
          <a:noFill/>
        </p:spPr>
        <p:txBody>
          <a:bodyPr/>
          <a:lstStyle/>
          <a:p>
            <a:fld id="{E7F9E574-DC79-4F67-B15F-0452D53AFAF6}" type="slidenum">
              <a:rPr lang="en-US" smtClean="0"/>
              <a:pPr/>
              <a:t>189</a:t>
            </a:fld>
            <a:endParaRPr lang="en-US" smtClean="0"/>
          </a:p>
        </p:txBody>
      </p:sp>
      <p:sp>
        <p:nvSpPr>
          <p:cNvPr id="149507" name="Rectangle 2"/>
          <p:cNvSpPr>
            <a:spLocks noGrp="1" noChangeArrowheads="1"/>
          </p:cNvSpPr>
          <p:nvPr>
            <p:ph type="title"/>
          </p:nvPr>
        </p:nvSpPr>
        <p:spPr>
          <a:noFill/>
        </p:spPr>
        <p:txBody>
          <a:bodyPr lIns="92075" tIns="46038" rIns="92075" bIns="46038"/>
          <a:lstStyle/>
          <a:p>
            <a:r>
              <a:rPr lang="en-US" smtClean="0"/>
              <a:t>Closeness Codes</a:t>
            </a:r>
          </a:p>
        </p:txBody>
      </p:sp>
      <p:sp>
        <p:nvSpPr>
          <p:cNvPr id="54275" name="Rectangle 3"/>
          <p:cNvSpPr>
            <a:spLocks noGrp="1" noChangeArrowheads="1"/>
          </p:cNvSpPr>
          <p:nvPr>
            <p:ph type="body" idx="1"/>
          </p:nvPr>
        </p:nvSpPr>
        <p:spPr>
          <a:xfrm>
            <a:off x="1182688" y="2017713"/>
            <a:ext cx="7772400" cy="3810000"/>
          </a:xfrm>
          <a:noFill/>
        </p:spPr>
        <p:txBody>
          <a:bodyPr lIns="92075" tIns="46038" rIns="92075" bIns="46038"/>
          <a:lstStyle/>
          <a:p>
            <a:pPr>
              <a:lnSpc>
                <a:spcPct val="110000"/>
              </a:lnSpc>
              <a:buFont typeface="Wingdings" pitchFamily="2" charset="2"/>
              <a:buNone/>
            </a:pPr>
            <a:r>
              <a:rPr lang="en-US" sz="3600" i="1" smtClean="0"/>
              <a:t>“U” Codes Between Departments:</a:t>
            </a:r>
          </a:p>
          <a:p>
            <a:pPr>
              <a:lnSpc>
                <a:spcPct val="110000"/>
              </a:lnSpc>
            </a:pPr>
            <a:r>
              <a:rPr lang="en-US" smtClean="0"/>
              <a:t>Useful because they tell us that no activity or interface is needed</a:t>
            </a:r>
          </a:p>
          <a:p>
            <a:pPr>
              <a:lnSpc>
                <a:spcPct val="110000"/>
              </a:lnSpc>
            </a:pPr>
            <a:endParaRPr lang="en-US" smtClean="0"/>
          </a:p>
          <a:p>
            <a:pPr>
              <a:lnSpc>
                <a:spcPct val="110000"/>
              </a:lnSpc>
            </a:pPr>
            <a:r>
              <a:rPr lang="en-US" smtClean="0"/>
              <a:t>Indicates that these departments can be placed far away from each other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barn(inHorizontal)">
                                      <p:cBhvr>
                                        <p:cTn id="7" dur="500"/>
                                        <p:tgtEl>
                                          <p:spTgt spid="542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54275">
                                            <p:txEl>
                                              <p:pRg st="1" end="1"/>
                                            </p:txEl>
                                          </p:spTgt>
                                        </p:tgtEl>
                                        <p:attrNameLst>
                                          <p:attrName>style.visibility</p:attrName>
                                        </p:attrNameLst>
                                      </p:cBhvr>
                                      <p:to>
                                        <p:strVal val="visible"/>
                                      </p:to>
                                    </p:set>
                                    <p:animEffect transition="in" filter="barn(inHorizontal)">
                                      <p:cBhvr>
                                        <p:cTn id="12" dur="500"/>
                                        <p:tgtEl>
                                          <p:spTgt spid="542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54275">
                                            <p:txEl>
                                              <p:pRg st="3" end="3"/>
                                            </p:txEl>
                                          </p:spTgt>
                                        </p:tgtEl>
                                        <p:attrNameLst>
                                          <p:attrName>style.visibility</p:attrName>
                                        </p:attrNameLst>
                                      </p:cBhvr>
                                      <p:to>
                                        <p:strVal val="visible"/>
                                      </p:to>
                                    </p:set>
                                    <p:animEffect transition="in" filter="barn(inHorizontal)">
                                      <p:cBhvr>
                                        <p:cTn id="17" dur="500"/>
                                        <p:tgtEl>
                                          <p:spTgt spid="542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458200" cy="6248400"/>
          </a:xfrm>
        </p:spPr>
        <p:txBody>
          <a:bodyPr>
            <a:noAutofit/>
          </a:bodyPr>
          <a:lstStyle/>
          <a:p>
            <a:pPr>
              <a:buNone/>
            </a:pPr>
            <a:r>
              <a:rPr lang="en-US" sz="2200" b="1" dirty="0"/>
              <a:t>4. Risks : </a:t>
            </a:r>
            <a:endParaRPr lang="en-US" sz="2200" b="1" dirty="0" smtClean="0"/>
          </a:p>
          <a:p>
            <a:r>
              <a:rPr lang="en-US" sz="2200" dirty="0" smtClean="0"/>
              <a:t>Obviously </a:t>
            </a:r>
            <a:r>
              <a:rPr lang="en-US" sz="2200" dirty="0"/>
              <a:t>it is impossible to look into the future with certainty, and </a:t>
            </a:r>
            <a:r>
              <a:rPr lang="en-US" sz="2200" dirty="0" smtClean="0"/>
              <a:t>the willingness </a:t>
            </a:r>
            <a:r>
              <a:rPr lang="en-US" sz="2200" dirty="0"/>
              <a:t>to assume risk is the major characteristic that sets the </a:t>
            </a:r>
            <a:r>
              <a:rPr lang="en-US" sz="2200" dirty="0" smtClean="0"/>
              <a:t>entrepreneur apart.</a:t>
            </a:r>
          </a:p>
          <a:p>
            <a:r>
              <a:rPr lang="en-US" sz="2200" dirty="0" smtClean="0"/>
              <a:t>The following </a:t>
            </a:r>
            <a:r>
              <a:rPr lang="en-US" sz="2200" dirty="0"/>
              <a:t>factors should be considered.</a:t>
            </a:r>
          </a:p>
          <a:p>
            <a:pPr lvl="1"/>
            <a:r>
              <a:rPr lang="en-US" sz="2200" dirty="0" smtClean="0"/>
              <a:t>Market </a:t>
            </a:r>
            <a:r>
              <a:rPr lang="en-US" sz="2200" dirty="0"/>
              <a:t>stability in economic cycles</a:t>
            </a:r>
          </a:p>
          <a:p>
            <a:pPr lvl="1"/>
            <a:r>
              <a:rPr lang="en-US" sz="2200" dirty="0" smtClean="0"/>
              <a:t>Technological </a:t>
            </a:r>
            <a:r>
              <a:rPr lang="en-US" sz="2200" dirty="0"/>
              <a:t>risks</a:t>
            </a:r>
          </a:p>
          <a:p>
            <a:pPr lvl="1"/>
            <a:r>
              <a:rPr lang="en-US" sz="2200" dirty="0" smtClean="0"/>
              <a:t> </a:t>
            </a:r>
            <a:r>
              <a:rPr lang="en-US" sz="2200" dirty="0"/>
              <a:t>Import competition</a:t>
            </a:r>
          </a:p>
          <a:p>
            <a:pPr lvl="1"/>
            <a:r>
              <a:rPr lang="en-US" sz="2200" dirty="0" smtClean="0"/>
              <a:t>Size </a:t>
            </a:r>
            <a:r>
              <a:rPr lang="en-US" sz="2200" dirty="0"/>
              <a:t>and power of competitors</a:t>
            </a:r>
          </a:p>
          <a:p>
            <a:pPr lvl="1"/>
            <a:r>
              <a:rPr lang="en-US" sz="2200" dirty="0" smtClean="0"/>
              <a:t> </a:t>
            </a:r>
            <a:r>
              <a:rPr lang="en-US" sz="2200" dirty="0"/>
              <a:t>Quality and reliability risks (unproven design)</a:t>
            </a:r>
          </a:p>
          <a:p>
            <a:pPr lvl="1"/>
            <a:r>
              <a:rPr lang="en-US" sz="2200" dirty="0" smtClean="0"/>
              <a:t> </a:t>
            </a:r>
            <a:r>
              <a:rPr lang="en-US" sz="2200" dirty="0"/>
              <a:t>Initial investment cost</a:t>
            </a:r>
          </a:p>
          <a:p>
            <a:pPr lvl="1"/>
            <a:r>
              <a:rPr lang="en-US" sz="2200" dirty="0" smtClean="0"/>
              <a:t>Predictability </a:t>
            </a:r>
            <a:r>
              <a:rPr lang="en-US" sz="2200" dirty="0"/>
              <a:t>of demand,</a:t>
            </a:r>
          </a:p>
          <a:p>
            <a:pPr lvl="1"/>
            <a:r>
              <a:rPr lang="en-US" sz="2200" dirty="0" smtClean="0"/>
              <a:t> </a:t>
            </a:r>
            <a:r>
              <a:rPr lang="en-US" sz="2200" dirty="0"/>
              <a:t>Vulnerability of inputs (supply and price)</a:t>
            </a:r>
          </a:p>
          <a:p>
            <a:pPr lvl="1"/>
            <a:r>
              <a:rPr lang="en-US" sz="2200" dirty="0" smtClean="0"/>
              <a:t> </a:t>
            </a:r>
            <a:r>
              <a:rPr lang="en-US" sz="2200" dirty="0"/>
              <a:t>Legislation and controls</a:t>
            </a:r>
          </a:p>
          <a:p>
            <a:pPr lvl="1"/>
            <a:r>
              <a:rPr lang="en-US" sz="2200" dirty="0" smtClean="0"/>
              <a:t> </a:t>
            </a:r>
            <a:r>
              <a:rPr lang="en-US" sz="2200" dirty="0"/>
              <a:t>Time required to show profit</a:t>
            </a:r>
          </a:p>
          <a:p>
            <a:pPr lvl="1"/>
            <a:r>
              <a:rPr lang="en-US" sz="2200" dirty="0" smtClean="0"/>
              <a:t>Inventory </a:t>
            </a:r>
            <a:r>
              <a:rPr lang="en-US" sz="2200" dirty="0"/>
              <a:t>requirements</a:t>
            </a:r>
          </a:p>
          <a:p>
            <a:pPr>
              <a:buNone/>
            </a:pPr>
            <a:endParaRPr lang="en-US" sz="2200" dirty="0"/>
          </a:p>
          <a:p>
            <a:pPr>
              <a:buNone/>
            </a:pPr>
            <a:endParaRPr lang="en-US" sz="2200" dirty="0"/>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0" name="Slide Number Placeholder 5"/>
          <p:cNvSpPr>
            <a:spLocks noGrp="1"/>
          </p:cNvSpPr>
          <p:nvPr>
            <p:ph type="sldNum" sz="quarter" idx="12"/>
          </p:nvPr>
        </p:nvSpPr>
        <p:spPr>
          <a:noFill/>
        </p:spPr>
        <p:txBody>
          <a:bodyPr/>
          <a:lstStyle/>
          <a:p>
            <a:fld id="{28D19EF9-CC83-426F-9F92-46579E26AC62}" type="slidenum">
              <a:rPr lang="en-US" smtClean="0"/>
              <a:pPr/>
              <a:t>190</a:t>
            </a:fld>
            <a:endParaRPr lang="en-US" smtClean="0"/>
          </a:p>
        </p:txBody>
      </p:sp>
      <p:sp>
        <p:nvSpPr>
          <p:cNvPr id="150531" name="Rectangle 2"/>
          <p:cNvSpPr>
            <a:spLocks noGrp="1" noChangeArrowheads="1"/>
          </p:cNvSpPr>
          <p:nvPr>
            <p:ph type="title"/>
          </p:nvPr>
        </p:nvSpPr>
        <p:spPr>
          <a:noFill/>
        </p:spPr>
        <p:txBody>
          <a:bodyPr lIns="92075" tIns="46038" rIns="92075" bIns="46038"/>
          <a:lstStyle/>
          <a:p>
            <a:r>
              <a:rPr lang="en-US" smtClean="0"/>
              <a:t>Closeness Codes</a:t>
            </a:r>
          </a:p>
        </p:txBody>
      </p:sp>
      <p:sp>
        <p:nvSpPr>
          <p:cNvPr id="55299" name="Rectangle 3"/>
          <p:cNvSpPr>
            <a:spLocks noGrp="1" noChangeArrowheads="1"/>
          </p:cNvSpPr>
          <p:nvPr>
            <p:ph type="body" idx="1"/>
          </p:nvPr>
        </p:nvSpPr>
        <p:spPr>
          <a:xfrm>
            <a:off x="1182688" y="2017713"/>
            <a:ext cx="7772400" cy="3276600"/>
          </a:xfrm>
          <a:noFill/>
        </p:spPr>
        <p:txBody>
          <a:bodyPr lIns="92075" tIns="46038" rIns="92075" bIns="46038"/>
          <a:lstStyle/>
          <a:p>
            <a:pPr>
              <a:lnSpc>
                <a:spcPct val="110000"/>
              </a:lnSpc>
              <a:buFont typeface="Wingdings" pitchFamily="2" charset="2"/>
              <a:buNone/>
            </a:pPr>
            <a:r>
              <a:rPr lang="en-US" sz="3600" i="1" smtClean="0"/>
              <a:t>“X” Codes Between Departments:</a:t>
            </a:r>
          </a:p>
          <a:p>
            <a:pPr>
              <a:lnSpc>
                <a:spcPct val="110000"/>
              </a:lnSpc>
            </a:pPr>
            <a:r>
              <a:rPr lang="en-US" smtClean="0"/>
              <a:t>As important as “A” codes</a:t>
            </a:r>
          </a:p>
          <a:p>
            <a:pPr>
              <a:lnSpc>
                <a:spcPct val="110000"/>
              </a:lnSpc>
            </a:pPr>
            <a:r>
              <a:rPr lang="en-US" smtClean="0"/>
              <a:t>The opposite of “A” codes</a:t>
            </a:r>
          </a:p>
          <a:p>
            <a:pPr>
              <a:lnSpc>
                <a:spcPct val="110000"/>
              </a:lnSpc>
            </a:pPr>
            <a:r>
              <a:rPr lang="en-US" smtClean="0"/>
              <a:t>Indicates less than desired closeness</a:t>
            </a:r>
          </a:p>
        </p:txBody>
      </p:sp>
      <p:sp>
        <p:nvSpPr>
          <p:cNvPr id="55300" name="Text Box 4"/>
          <p:cNvSpPr txBox="1">
            <a:spLocks noChangeArrowheads="1"/>
          </p:cNvSpPr>
          <p:nvPr/>
        </p:nvSpPr>
        <p:spPr bwMode="auto">
          <a:xfrm>
            <a:off x="1447800" y="5486400"/>
            <a:ext cx="7620000" cy="1066800"/>
          </a:xfrm>
          <a:prstGeom prst="rect">
            <a:avLst/>
          </a:prstGeom>
          <a:noFill/>
          <a:ln w="12700">
            <a:noFill/>
            <a:miter lim="800000"/>
            <a:headEnd type="none" w="sm" len="sm"/>
            <a:tailEnd type="none" w="sm" len="sm"/>
          </a:ln>
        </p:spPr>
        <p:txBody>
          <a:bodyPr>
            <a:spAutoFit/>
          </a:bodyPr>
          <a:lstStyle/>
          <a:p>
            <a:pPr>
              <a:spcBef>
                <a:spcPct val="50000"/>
              </a:spcBef>
            </a:pPr>
            <a:r>
              <a:rPr lang="en-US" sz="3200" u="sng">
                <a:latin typeface="Times New Roman" pitchFamily="18" charset="0"/>
              </a:rPr>
              <a:t>Example</a:t>
            </a:r>
            <a:r>
              <a:rPr lang="en-US" sz="3200">
                <a:latin typeface="Times New Roman" pitchFamily="18" charset="0"/>
              </a:rPr>
              <a:t>- Welding next to flammables, or paint areas near grinding operations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barn(inHorizontal)">
                                      <p:cBhvr>
                                        <p:cTn id="7" dur="500"/>
                                        <p:tgtEl>
                                          <p:spTgt spid="552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55299">
                                            <p:txEl>
                                              <p:pRg st="1" end="1"/>
                                            </p:txEl>
                                          </p:spTgt>
                                        </p:tgtEl>
                                        <p:attrNameLst>
                                          <p:attrName>style.visibility</p:attrName>
                                        </p:attrNameLst>
                                      </p:cBhvr>
                                      <p:to>
                                        <p:strVal val="visible"/>
                                      </p:to>
                                    </p:set>
                                    <p:animEffect transition="in" filter="barn(inHorizontal)">
                                      <p:cBhvr>
                                        <p:cTn id="12" dur="500"/>
                                        <p:tgtEl>
                                          <p:spTgt spid="552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55299">
                                            <p:txEl>
                                              <p:pRg st="2" end="2"/>
                                            </p:txEl>
                                          </p:spTgt>
                                        </p:tgtEl>
                                        <p:attrNameLst>
                                          <p:attrName>style.visibility</p:attrName>
                                        </p:attrNameLst>
                                      </p:cBhvr>
                                      <p:to>
                                        <p:strVal val="visible"/>
                                      </p:to>
                                    </p:set>
                                    <p:animEffect transition="in" filter="barn(inHorizontal)">
                                      <p:cBhvr>
                                        <p:cTn id="17" dur="500"/>
                                        <p:tgtEl>
                                          <p:spTgt spid="552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55299">
                                            <p:txEl>
                                              <p:pRg st="3" end="3"/>
                                            </p:txEl>
                                          </p:spTgt>
                                        </p:tgtEl>
                                        <p:attrNameLst>
                                          <p:attrName>style.visibility</p:attrName>
                                        </p:attrNameLst>
                                      </p:cBhvr>
                                      <p:to>
                                        <p:strVal val="visible"/>
                                      </p:to>
                                    </p:set>
                                    <p:animEffect transition="in" filter="barn(inHorizontal)">
                                      <p:cBhvr>
                                        <p:cTn id="22" dur="500"/>
                                        <p:tgtEl>
                                          <p:spTgt spid="55299">
                                            <p:txEl>
                                              <p:pRg st="3" end="3"/>
                                            </p:txEl>
                                          </p:spTgt>
                                        </p:tgtEl>
                                      </p:cBhvr>
                                    </p:animEffect>
                                  </p:childTnLst>
                                </p:cTn>
                              </p:par>
                            </p:childTnLst>
                          </p:cTn>
                        </p:par>
                        <p:par>
                          <p:cTn id="23" fill="hold">
                            <p:stCondLst>
                              <p:cond delay="500"/>
                            </p:stCondLst>
                            <p:childTnLst>
                              <p:par>
                                <p:cTn id="24" presetID="2" presetClass="entr" presetSubtype="4" fill="hold" grpId="0" nodeType="afterEffect">
                                  <p:stCondLst>
                                    <p:cond delay="1000"/>
                                  </p:stCondLst>
                                  <p:childTnLst>
                                    <p:set>
                                      <p:cBhvr>
                                        <p:cTn id="25" dur="1" fill="hold">
                                          <p:stCondLst>
                                            <p:cond delay="0"/>
                                          </p:stCondLst>
                                        </p:cTn>
                                        <p:tgtEl>
                                          <p:spTgt spid="55300"/>
                                        </p:tgtEl>
                                        <p:attrNameLst>
                                          <p:attrName>style.visibility</p:attrName>
                                        </p:attrNameLst>
                                      </p:cBhvr>
                                      <p:to>
                                        <p:strVal val="visible"/>
                                      </p:to>
                                    </p:set>
                                    <p:anim calcmode="lin" valueType="num">
                                      <p:cBhvr additive="base">
                                        <p:cTn id="26" dur="500" fill="hold"/>
                                        <p:tgtEl>
                                          <p:spTgt spid="55300"/>
                                        </p:tgtEl>
                                        <p:attrNameLst>
                                          <p:attrName>ppt_x</p:attrName>
                                        </p:attrNameLst>
                                      </p:cBhvr>
                                      <p:tavLst>
                                        <p:tav tm="0">
                                          <p:val>
                                            <p:strVal val="#ppt_x"/>
                                          </p:val>
                                        </p:tav>
                                        <p:tav tm="100000">
                                          <p:val>
                                            <p:strVal val="#ppt_x"/>
                                          </p:val>
                                        </p:tav>
                                      </p:tavLst>
                                    </p:anim>
                                    <p:anim calcmode="lin" valueType="num">
                                      <p:cBhvr additive="base">
                                        <p:cTn id="27" dur="500" fill="hold"/>
                                        <p:tgtEl>
                                          <p:spTgt spid="553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P spid="55300" grpId="0" autoUpdateAnimBg="0"/>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1066800" y="457200"/>
            <a:ext cx="7793038" cy="1143000"/>
          </a:xfrm>
        </p:spPr>
        <p:txBody>
          <a:bodyPr/>
          <a:lstStyle/>
          <a:p>
            <a:r>
              <a:rPr lang="en-US" smtClean="0"/>
              <a:t>Relationship Chart</a:t>
            </a:r>
          </a:p>
        </p:txBody>
      </p:sp>
      <p:pic>
        <p:nvPicPr>
          <p:cNvPr id="151555" name="Picture 39" descr="C:\MAMTC\Plant Layout\REL Chart.png"/>
          <p:cNvPicPr>
            <a:picLocks noChangeAspect="1" noChangeArrowheads="1"/>
          </p:cNvPicPr>
          <p:nvPr/>
        </p:nvPicPr>
        <p:blipFill>
          <a:blip r:embed="rId3"/>
          <a:srcRect/>
          <a:stretch>
            <a:fillRect/>
          </a:stretch>
        </p:blipFill>
        <p:spPr bwMode="auto">
          <a:xfrm>
            <a:off x="2146300" y="1871663"/>
            <a:ext cx="6127750" cy="3575050"/>
          </a:xfrm>
          <a:prstGeom prst="rect">
            <a:avLst/>
          </a:prstGeom>
          <a:noFill/>
          <a:ln w="9525">
            <a:noFill/>
            <a:miter lim="800000"/>
            <a:headEnd/>
            <a:tailEnd/>
          </a:ln>
        </p:spPr>
      </p:pic>
      <p:sp>
        <p:nvSpPr>
          <p:cNvPr id="151556" name="Text Box 40"/>
          <p:cNvSpPr txBox="1">
            <a:spLocks noChangeArrowheads="1"/>
          </p:cNvSpPr>
          <p:nvPr/>
        </p:nvSpPr>
        <p:spPr bwMode="auto">
          <a:xfrm>
            <a:off x="3365500" y="2133600"/>
            <a:ext cx="857250" cy="366713"/>
          </a:xfrm>
          <a:prstGeom prst="rect">
            <a:avLst/>
          </a:prstGeom>
          <a:noFill/>
          <a:ln w="9525">
            <a:noFill/>
            <a:miter lim="800000"/>
            <a:headEnd/>
            <a:tailEnd/>
          </a:ln>
        </p:spPr>
        <p:txBody>
          <a:bodyPr wrap="none">
            <a:spAutoFit/>
          </a:bodyPr>
          <a:lstStyle/>
          <a:p>
            <a:pPr eaLnBrk="0" hangingPunct="0"/>
            <a:r>
              <a:rPr lang="en-US">
                <a:latin typeface="Times New Roman" pitchFamily="18" charset="0"/>
              </a:rPr>
              <a:t>Dept  1</a:t>
            </a:r>
          </a:p>
        </p:txBody>
      </p:sp>
      <p:sp>
        <p:nvSpPr>
          <p:cNvPr id="151557" name="Text Box 41"/>
          <p:cNvSpPr txBox="1">
            <a:spLocks noChangeArrowheads="1"/>
          </p:cNvSpPr>
          <p:nvPr/>
        </p:nvSpPr>
        <p:spPr bwMode="auto">
          <a:xfrm>
            <a:off x="3365500" y="2524125"/>
            <a:ext cx="908050" cy="366713"/>
          </a:xfrm>
          <a:prstGeom prst="rect">
            <a:avLst/>
          </a:prstGeom>
          <a:noFill/>
          <a:ln w="9525">
            <a:noFill/>
            <a:miter lim="800000"/>
            <a:headEnd/>
            <a:tailEnd/>
          </a:ln>
        </p:spPr>
        <p:txBody>
          <a:bodyPr wrap="none">
            <a:spAutoFit/>
          </a:bodyPr>
          <a:lstStyle/>
          <a:p>
            <a:pPr eaLnBrk="0" hangingPunct="0"/>
            <a:r>
              <a:rPr lang="en-US">
                <a:latin typeface="Times New Roman" pitchFamily="18" charset="0"/>
              </a:rPr>
              <a:t>Dept  A</a:t>
            </a:r>
          </a:p>
        </p:txBody>
      </p:sp>
      <p:sp>
        <p:nvSpPr>
          <p:cNvPr id="151558" name="Text Box 42"/>
          <p:cNvSpPr txBox="1">
            <a:spLocks noChangeArrowheads="1"/>
          </p:cNvSpPr>
          <p:nvPr/>
        </p:nvSpPr>
        <p:spPr bwMode="auto">
          <a:xfrm>
            <a:off x="3365500" y="2916238"/>
            <a:ext cx="895350" cy="366712"/>
          </a:xfrm>
          <a:prstGeom prst="rect">
            <a:avLst/>
          </a:prstGeom>
          <a:noFill/>
          <a:ln w="9525">
            <a:noFill/>
            <a:miter lim="800000"/>
            <a:headEnd/>
            <a:tailEnd/>
          </a:ln>
        </p:spPr>
        <p:txBody>
          <a:bodyPr wrap="none">
            <a:spAutoFit/>
          </a:bodyPr>
          <a:lstStyle/>
          <a:p>
            <a:pPr eaLnBrk="0" hangingPunct="0"/>
            <a:r>
              <a:rPr lang="en-US">
                <a:latin typeface="Times New Roman" pitchFamily="18" charset="0"/>
              </a:rPr>
              <a:t>Dept  B</a:t>
            </a:r>
          </a:p>
        </p:txBody>
      </p:sp>
      <p:sp>
        <p:nvSpPr>
          <p:cNvPr id="151559" name="Text Box 43"/>
          <p:cNvSpPr txBox="1">
            <a:spLocks noChangeArrowheads="1"/>
          </p:cNvSpPr>
          <p:nvPr/>
        </p:nvSpPr>
        <p:spPr bwMode="auto">
          <a:xfrm>
            <a:off x="3365500" y="3308350"/>
            <a:ext cx="895350" cy="366713"/>
          </a:xfrm>
          <a:prstGeom prst="rect">
            <a:avLst/>
          </a:prstGeom>
          <a:noFill/>
          <a:ln w="9525">
            <a:noFill/>
            <a:miter lim="800000"/>
            <a:headEnd/>
            <a:tailEnd/>
          </a:ln>
        </p:spPr>
        <p:txBody>
          <a:bodyPr wrap="none">
            <a:spAutoFit/>
          </a:bodyPr>
          <a:lstStyle/>
          <a:p>
            <a:pPr eaLnBrk="0" hangingPunct="0"/>
            <a:r>
              <a:rPr lang="en-US">
                <a:latin typeface="Times New Roman" pitchFamily="18" charset="0"/>
              </a:rPr>
              <a:t>Dept  C</a:t>
            </a:r>
          </a:p>
        </p:txBody>
      </p:sp>
      <p:sp>
        <p:nvSpPr>
          <p:cNvPr id="151560" name="Text Box 44"/>
          <p:cNvSpPr txBox="1">
            <a:spLocks noChangeArrowheads="1"/>
          </p:cNvSpPr>
          <p:nvPr/>
        </p:nvSpPr>
        <p:spPr bwMode="auto">
          <a:xfrm>
            <a:off x="3365500" y="3700463"/>
            <a:ext cx="908050" cy="366712"/>
          </a:xfrm>
          <a:prstGeom prst="rect">
            <a:avLst/>
          </a:prstGeom>
          <a:noFill/>
          <a:ln w="9525">
            <a:noFill/>
            <a:miter lim="800000"/>
            <a:headEnd/>
            <a:tailEnd/>
          </a:ln>
        </p:spPr>
        <p:txBody>
          <a:bodyPr wrap="none">
            <a:spAutoFit/>
          </a:bodyPr>
          <a:lstStyle/>
          <a:p>
            <a:pPr eaLnBrk="0" hangingPunct="0"/>
            <a:r>
              <a:rPr lang="en-US">
                <a:latin typeface="Times New Roman" pitchFamily="18" charset="0"/>
              </a:rPr>
              <a:t>Dept  D</a:t>
            </a:r>
          </a:p>
        </p:txBody>
      </p:sp>
      <p:sp>
        <p:nvSpPr>
          <p:cNvPr id="151561" name="Text Box 45"/>
          <p:cNvSpPr txBox="1">
            <a:spLocks noChangeArrowheads="1"/>
          </p:cNvSpPr>
          <p:nvPr/>
        </p:nvSpPr>
        <p:spPr bwMode="auto">
          <a:xfrm>
            <a:off x="3382963" y="4040188"/>
            <a:ext cx="882650" cy="366712"/>
          </a:xfrm>
          <a:prstGeom prst="rect">
            <a:avLst/>
          </a:prstGeom>
          <a:noFill/>
          <a:ln w="9525">
            <a:noFill/>
            <a:miter lim="800000"/>
            <a:headEnd/>
            <a:tailEnd/>
          </a:ln>
        </p:spPr>
        <p:txBody>
          <a:bodyPr wrap="none">
            <a:spAutoFit/>
          </a:bodyPr>
          <a:lstStyle/>
          <a:p>
            <a:pPr eaLnBrk="0" hangingPunct="0"/>
            <a:r>
              <a:rPr lang="en-US">
                <a:latin typeface="Times New Roman" pitchFamily="18" charset="0"/>
              </a:rPr>
              <a:t>Dept  E</a:t>
            </a:r>
          </a:p>
        </p:txBody>
      </p:sp>
      <p:sp>
        <p:nvSpPr>
          <p:cNvPr id="151562" name="Text Box 46"/>
          <p:cNvSpPr txBox="1">
            <a:spLocks noChangeArrowheads="1"/>
          </p:cNvSpPr>
          <p:nvPr/>
        </p:nvSpPr>
        <p:spPr bwMode="auto">
          <a:xfrm>
            <a:off x="3365500" y="4432300"/>
            <a:ext cx="869950" cy="366713"/>
          </a:xfrm>
          <a:prstGeom prst="rect">
            <a:avLst/>
          </a:prstGeom>
          <a:noFill/>
          <a:ln w="9525">
            <a:noFill/>
            <a:miter lim="800000"/>
            <a:headEnd/>
            <a:tailEnd/>
          </a:ln>
        </p:spPr>
        <p:txBody>
          <a:bodyPr wrap="none">
            <a:spAutoFit/>
          </a:bodyPr>
          <a:lstStyle/>
          <a:p>
            <a:pPr eaLnBrk="0" hangingPunct="0"/>
            <a:r>
              <a:rPr lang="en-US">
                <a:latin typeface="Times New Roman" pitchFamily="18" charset="0"/>
              </a:rPr>
              <a:t>Dept  F</a:t>
            </a:r>
          </a:p>
        </p:txBody>
      </p:sp>
      <p:sp>
        <p:nvSpPr>
          <p:cNvPr id="151563" name="Text Box 47"/>
          <p:cNvSpPr txBox="1">
            <a:spLocks noChangeArrowheads="1"/>
          </p:cNvSpPr>
          <p:nvPr/>
        </p:nvSpPr>
        <p:spPr bwMode="auto">
          <a:xfrm>
            <a:off x="3365500" y="4806950"/>
            <a:ext cx="857250" cy="366713"/>
          </a:xfrm>
          <a:prstGeom prst="rect">
            <a:avLst/>
          </a:prstGeom>
          <a:noFill/>
          <a:ln w="9525">
            <a:noFill/>
            <a:miter lim="800000"/>
            <a:headEnd/>
            <a:tailEnd/>
          </a:ln>
        </p:spPr>
        <p:txBody>
          <a:bodyPr wrap="none">
            <a:spAutoFit/>
          </a:bodyPr>
          <a:lstStyle/>
          <a:p>
            <a:pPr eaLnBrk="0" hangingPunct="0"/>
            <a:r>
              <a:rPr lang="en-US">
                <a:latin typeface="Times New Roman" pitchFamily="18" charset="0"/>
              </a:rPr>
              <a:t>Dept  8</a:t>
            </a:r>
          </a:p>
        </p:txBody>
      </p:sp>
      <p:grpSp>
        <p:nvGrpSpPr>
          <p:cNvPr id="2" name="Group 70"/>
          <p:cNvGrpSpPr>
            <a:grpSpLocks/>
          </p:cNvGrpSpPr>
          <p:nvPr/>
        </p:nvGrpSpPr>
        <p:grpSpPr bwMode="auto">
          <a:xfrm>
            <a:off x="7426325" y="3675063"/>
            <a:ext cx="641350" cy="381000"/>
            <a:chOff x="4667" y="2315"/>
            <a:chExt cx="404" cy="240"/>
          </a:xfrm>
        </p:grpSpPr>
        <p:pic>
          <p:nvPicPr>
            <p:cNvPr id="151597" name="Picture 48" descr="C:\MAMTC\Plant Layout\Diamond.png"/>
            <p:cNvPicPr>
              <a:picLocks noChangeAspect="1" noChangeArrowheads="1"/>
            </p:cNvPicPr>
            <p:nvPr/>
          </p:nvPicPr>
          <p:blipFill>
            <a:blip r:embed="rId4"/>
            <a:srcRect/>
            <a:stretch>
              <a:fillRect/>
            </a:stretch>
          </p:blipFill>
          <p:spPr bwMode="auto">
            <a:xfrm>
              <a:off x="4667" y="2319"/>
              <a:ext cx="404" cy="236"/>
            </a:xfrm>
            <a:prstGeom prst="rect">
              <a:avLst/>
            </a:prstGeom>
            <a:noFill/>
            <a:ln w="9525">
              <a:noFill/>
              <a:miter lim="800000"/>
              <a:headEnd/>
              <a:tailEnd/>
            </a:ln>
          </p:spPr>
        </p:pic>
        <p:sp>
          <p:nvSpPr>
            <p:cNvPr id="151598" name="Text Box 49"/>
            <p:cNvSpPr txBox="1">
              <a:spLocks noChangeArrowheads="1"/>
            </p:cNvSpPr>
            <p:nvPr/>
          </p:nvSpPr>
          <p:spPr bwMode="auto">
            <a:xfrm>
              <a:off x="4767" y="2315"/>
              <a:ext cx="220" cy="231"/>
            </a:xfrm>
            <a:prstGeom prst="rect">
              <a:avLst/>
            </a:prstGeom>
            <a:noFill/>
            <a:ln w="9525">
              <a:noFill/>
              <a:miter lim="800000"/>
              <a:headEnd/>
              <a:tailEnd/>
            </a:ln>
          </p:spPr>
          <p:txBody>
            <a:bodyPr wrap="none">
              <a:spAutoFit/>
            </a:bodyPr>
            <a:lstStyle/>
            <a:p>
              <a:pPr eaLnBrk="0" hangingPunct="0"/>
              <a:r>
                <a:rPr lang="en-US">
                  <a:latin typeface="Times New Roman" pitchFamily="18" charset="0"/>
                </a:rPr>
                <a:t>X</a:t>
              </a:r>
            </a:p>
          </p:txBody>
        </p:sp>
      </p:grpSp>
      <p:sp>
        <p:nvSpPr>
          <p:cNvPr id="151565" name="Text Box 50"/>
          <p:cNvSpPr txBox="1">
            <a:spLocks noChangeArrowheads="1"/>
          </p:cNvSpPr>
          <p:nvPr/>
        </p:nvSpPr>
        <p:spPr bwMode="auto">
          <a:xfrm>
            <a:off x="6148388" y="3611563"/>
            <a:ext cx="276225" cy="244475"/>
          </a:xfrm>
          <a:prstGeom prst="rect">
            <a:avLst/>
          </a:prstGeom>
          <a:noFill/>
          <a:ln w="9525">
            <a:noFill/>
            <a:miter lim="800000"/>
            <a:headEnd/>
            <a:tailEnd/>
          </a:ln>
        </p:spPr>
        <p:txBody>
          <a:bodyPr wrap="none">
            <a:spAutoFit/>
          </a:bodyPr>
          <a:lstStyle/>
          <a:p>
            <a:pPr eaLnBrk="0" hangingPunct="0"/>
            <a:r>
              <a:rPr lang="en-US" sz="1000">
                <a:solidFill>
                  <a:schemeClr val="bg1"/>
                </a:solidFill>
                <a:latin typeface="Times New Roman" pitchFamily="18" charset="0"/>
              </a:rPr>
              <a:t>X</a:t>
            </a:r>
          </a:p>
        </p:txBody>
      </p:sp>
      <p:sp>
        <p:nvSpPr>
          <p:cNvPr id="57395" name="AutoShape 51"/>
          <p:cNvSpPr>
            <a:spLocks noChangeArrowheads="1"/>
          </p:cNvSpPr>
          <p:nvPr/>
        </p:nvSpPr>
        <p:spPr bwMode="auto">
          <a:xfrm>
            <a:off x="6037263" y="2386013"/>
            <a:ext cx="2133600" cy="1295400"/>
          </a:xfrm>
          <a:prstGeom prst="curvedDownArrow">
            <a:avLst>
              <a:gd name="adj1" fmla="val 32941"/>
              <a:gd name="adj2" fmla="val 65882"/>
              <a:gd name="adj3" fmla="val 33333"/>
            </a:avLst>
          </a:prstGeom>
          <a:gradFill rotWithShape="0">
            <a:gsLst>
              <a:gs pos="0">
                <a:srgbClr val="FF66FF"/>
              </a:gs>
              <a:gs pos="100000">
                <a:srgbClr val="996633"/>
              </a:gs>
            </a:gsLst>
            <a:lin ang="0" scaled="1"/>
          </a:gradFill>
          <a:ln w="9525">
            <a:solidFill>
              <a:schemeClr val="tx1"/>
            </a:solidFill>
            <a:miter lim="800000"/>
            <a:headEnd/>
            <a:tailEnd/>
          </a:ln>
        </p:spPr>
        <p:txBody>
          <a:bodyPr wrap="none" anchor="ctr"/>
          <a:lstStyle/>
          <a:p>
            <a:endParaRPr lang="en-US"/>
          </a:p>
        </p:txBody>
      </p:sp>
      <p:sp>
        <p:nvSpPr>
          <p:cNvPr id="151567" name="Text Box 52"/>
          <p:cNvSpPr txBox="1">
            <a:spLocks noChangeArrowheads="1"/>
          </p:cNvSpPr>
          <p:nvPr/>
        </p:nvSpPr>
        <p:spPr bwMode="auto">
          <a:xfrm>
            <a:off x="3670300" y="1600200"/>
            <a:ext cx="4559300" cy="396875"/>
          </a:xfrm>
          <a:prstGeom prst="rect">
            <a:avLst/>
          </a:prstGeom>
          <a:noFill/>
          <a:ln w="9525">
            <a:noFill/>
            <a:miter lim="800000"/>
            <a:headEnd/>
            <a:tailEnd/>
          </a:ln>
        </p:spPr>
        <p:txBody>
          <a:bodyPr wrap="none">
            <a:spAutoFit/>
          </a:bodyPr>
          <a:lstStyle/>
          <a:p>
            <a:pPr eaLnBrk="0" hangingPunct="0"/>
            <a:r>
              <a:rPr lang="en-US" sz="2000">
                <a:latin typeface="Times New Roman" pitchFamily="18" charset="0"/>
              </a:rPr>
              <a:t>Relationship between departments A and F</a:t>
            </a:r>
          </a:p>
        </p:txBody>
      </p:sp>
      <p:sp>
        <p:nvSpPr>
          <p:cNvPr id="151568" name="Text Box 53"/>
          <p:cNvSpPr txBox="1">
            <a:spLocks noChangeArrowheads="1"/>
          </p:cNvSpPr>
          <p:nvPr/>
        </p:nvSpPr>
        <p:spPr bwMode="auto">
          <a:xfrm>
            <a:off x="6337300" y="4614863"/>
            <a:ext cx="2425700" cy="2014537"/>
          </a:xfrm>
          <a:prstGeom prst="rect">
            <a:avLst/>
          </a:prstGeom>
          <a:noFill/>
          <a:ln w="9525">
            <a:noFill/>
            <a:miter lim="800000"/>
            <a:headEnd/>
            <a:tailEnd/>
          </a:ln>
        </p:spPr>
        <p:txBody>
          <a:bodyPr wrap="none">
            <a:spAutoFit/>
          </a:bodyPr>
          <a:lstStyle/>
          <a:p>
            <a:pPr eaLnBrk="0" hangingPunct="0"/>
            <a:r>
              <a:rPr lang="en-US">
                <a:solidFill>
                  <a:schemeClr val="tx2"/>
                </a:solidFill>
                <a:latin typeface="Times New Roman" pitchFamily="18" charset="0"/>
              </a:rPr>
              <a:t>      Relationship</a:t>
            </a:r>
          </a:p>
          <a:p>
            <a:pPr eaLnBrk="0" hangingPunct="0"/>
            <a:r>
              <a:rPr lang="en-US">
                <a:solidFill>
                  <a:schemeClr val="tx2"/>
                </a:solidFill>
                <a:latin typeface="Times New Roman" pitchFamily="18" charset="0"/>
              </a:rPr>
              <a:t>A - absolutely necessary</a:t>
            </a:r>
          </a:p>
          <a:p>
            <a:pPr eaLnBrk="0" hangingPunct="0"/>
            <a:r>
              <a:rPr lang="en-US">
                <a:solidFill>
                  <a:schemeClr val="tx2"/>
                </a:solidFill>
                <a:latin typeface="Times New Roman" pitchFamily="18" charset="0"/>
              </a:rPr>
              <a:t>E - very important</a:t>
            </a:r>
          </a:p>
          <a:p>
            <a:pPr eaLnBrk="0" hangingPunct="0"/>
            <a:r>
              <a:rPr lang="en-US">
                <a:solidFill>
                  <a:schemeClr val="tx2"/>
                </a:solidFill>
                <a:latin typeface="Times New Roman" pitchFamily="18" charset="0"/>
              </a:rPr>
              <a:t> I -  important</a:t>
            </a:r>
          </a:p>
          <a:p>
            <a:pPr eaLnBrk="0" hangingPunct="0"/>
            <a:r>
              <a:rPr lang="en-US">
                <a:solidFill>
                  <a:schemeClr val="tx2"/>
                </a:solidFill>
                <a:latin typeface="Times New Roman" pitchFamily="18" charset="0"/>
              </a:rPr>
              <a:t>O - ordinary importance</a:t>
            </a:r>
          </a:p>
          <a:p>
            <a:pPr eaLnBrk="0" hangingPunct="0"/>
            <a:r>
              <a:rPr lang="en-US">
                <a:solidFill>
                  <a:schemeClr val="tx2"/>
                </a:solidFill>
                <a:latin typeface="Times New Roman" pitchFamily="18" charset="0"/>
              </a:rPr>
              <a:t>U - unimportant</a:t>
            </a:r>
          </a:p>
          <a:p>
            <a:pPr eaLnBrk="0" hangingPunct="0"/>
            <a:r>
              <a:rPr lang="en-US">
                <a:solidFill>
                  <a:schemeClr val="tx2"/>
                </a:solidFill>
                <a:latin typeface="Times New Roman" pitchFamily="18" charset="0"/>
              </a:rPr>
              <a:t>X - undesirable</a:t>
            </a:r>
          </a:p>
        </p:txBody>
      </p:sp>
      <p:sp>
        <p:nvSpPr>
          <p:cNvPr id="151569" name="Line 54"/>
          <p:cNvSpPr>
            <a:spLocks noChangeShapeType="1"/>
          </p:cNvSpPr>
          <p:nvPr/>
        </p:nvSpPr>
        <p:spPr bwMode="auto">
          <a:xfrm>
            <a:off x="6413500" y="4965700"/>
            <a:ext cx="2286000" cy="0"/>
          </a:xfrm>
          <a:prstGeom prst="line">
            <a:avLst/>
          </a:prstGeom>
          <a:noFill/>
          <a:ln w="38100">
            <a:solidFill>
              <a:schemeClr val="tx2"/>
            </a:solidFill>
            <a:round/>
            <a:headEnd/>
            <a:tailEnd/>
          </a:ln>
        </p:spPr>
        <p:txBody>
          <a:bodyPr wrap="none" anchor="ctr"/>
          <a:lstStyle/>
          <a:p>
            <a:endParaRPr lang="en-US"/>
          </a:p>
        </p:txBody>
      </p:sp>
      <p:sp>
        <p:nvSpPr>
          <p:cNvPr id="151570" name="Text Box 55"/>
          <p:cNvSpPr txBox="1">
            <a:spLocks noChangeArrowheads="1"/>
          </p:cNvSpPr>
          <p:nvPr/>
        </p:nvSpPr>
        <p:spPr bwMode="auto">
          <a:xfrm>
            <a:off x="5418138" y="3100388"/>
            <a:ext cx="349250" cy="366712"/>
          </a:xfrm>
          <a:prstGeom prst="rect">
            <a:avLst/>
          </a:prstGeom>
          <a:noFill/>
          <a:ln w="9525">
            <a:noFill/>
            <a:miter lim="800000"/>
            <a:headEnd/>
            <a:tailEnd/>
          </a:ln>
        </p:spPr>
        <p:txBody>
          <a:bodyPr wrap="none">
            <a:spAutoFit/>
          </a:bodyPr>
          <a:lstStyle/>
          <a:p>
            <a:pPr eaLnBrk="0" hangingPunct="0"/>
            <a:r>
              <a:rPr lang="en-US">
                <a:solidFill>
                  <a:schemeClr val="bg1"/>
                </a:solidFill>
                <a:latin typeface="Times New Roman" pitchFamily="18" charset="0"/>
              </a:rPr>
              <a:t>A</a:t>
            </a:r>
          </a:p>
        </p:txBody>
      </p:sp>
      <p:sp>
        <p:nvSpPr>
          <p:cNvPr id="151571" name="Text Box 56"/>
          <p:cNvSpPr txBox="1">
            <a:spLocks noChangeArrowheads="1"/>
          </p:cNvSpPr>
          <p:nvPr/>
        </p:nvSpPr>
        <p:spPr bwMode="auto">
          <a:xfrm>
            <a:off x="5113338" y="4052888"/>
            <a:ext cx="349250" cy="366712"/>
          </a:xfrm>
          <a:prstGeom prst="rect">
            <a:avLst/>
          </a:prstGeom>
          <a:noFill/>
          <a:ln w="9525">
            <a:noFill/>
            <a:miter lim="800000"/>
            <a:headEnd/>
            <a:tailEnd/>
          </a:ln>
        </p:spPr>
        <p:txBody>
          <a:bodyPr wrap="none">
            <a:spAutoFit/>
          </a:bodyPr>
          <a:lstStyle/>
          <a:p>
            <a:pPr eaLnBrk="0" hangingPunct="0"/>
            <a:r>
              <a:rPr lang="en-US">
                <a:solidFill>
                  <a:schemeClr val="bg1"/>
                </a:solidFill>
                <a:latin typeface="Times New Roman" pitchFamily="18" charset="0"/>
              </a:rPr>
              <a:t>X</a:t>
            </a:r>
          </a:p>
        </p:txBody>
      </p:sp>
      <p:sp>
        <p:nvSpPr>
          <p:cNvPr id="151572" name="Text Box 57"/>
          <p:cNvSpPr txBox="1">
            <a:spLocks noChangeArrowheads="1"/>
          </p:cNvSpPr>
          <p:nvPr/>
        </p:nvSpPr>
        <p:spPr bwMode="auto">
          <a:xfrm>
            <a:off x="4784725" y="4243388"/>
            <a:ext cx="349250" cy="366712"/>
          </a:xfrm>
          <a:prstGeom prst="rect">
            <a:avLst/>
          </a:prstGeom>
          <a:noFill/>
          <a:ln w="9525">
            <a:noFill/>
            <a:miter lim="800000"/>
            <a:headEnd/>
            <a:tailEnd/>
          </a:ln>
        </p:spPr>
        <p:txBody>
          <a:bodyPr wrap="none">
            <a:spAutoFit/>
          </a:bodyPr>
          <a:lstStyle/>
          <a:p>
            <a:pPr eaLnBrk="0" hangingPunct="0"/>
            <a:r>
              <a:rPr lang="en-US">
                <a:solidFill>
                  <a:schemeClr val="bg1"/>
                </a:solidFill>
                <a:latin typeface="Times New Roman" pitchFamily="18" charset="0"/>
              </a:rPr>
              <a:t>U</a:t>
            </a:r>
          </a:p>
        </p:txBody>
      </p:sp>
      <p:sp>
        <p:nvSpPr>
          <p:cNvPr id="151573" name="Text Box 58"/>
          <p:cNvSpPr txBox="1">
            <a:spLocks noChangeArrowheads="1"/>
          </p:cNvSpPr>
          <p:nvPr/>
        </p:nvSpPr>
        <p:spPr bwMode="auto">
          <a:xfrm>
            <a:off x="5732463" y="3703638"/>
            <a:ext cx="349250" cy="366712"/>
          </a:xfrm>
          <a:prstGeom prst="rect">
            <a:avLst/>
          </a:prstGeom>
          <a:noFill/>
          <a:ln w="9525">
            <a:noFill/>
            <a:miter lim="800000"/>
            <a:headEnd/>
            <a:tailEnd/>
          </a:ln>
        </p:spPr>
        <p:txBody>
          <a:bodyPr wrap="none">
            <a:spAutoFit/>
          </a:bodyPr>
          <a:lstStyle/>
          <a:p>
            <a:pPr eaLnBrk="0" hangingPunct="0"/>
            <a:r>
              <a:rPr lang="en-US">
                <a:solidFill>
                  <a:schemeClr val="bg1"/>
                </a:solidFill>
                <a:latin typeface="Times New Roman" pitchFamily="18" charset="0"/>
              </a:rPr>
              <a:t>U</a:t>
            </a:r>
          </a:p>
        </p:txBody>
      </p:sp>
      <p:sp>
        <p:nvSpPr>
          <p:cNvPr id="151574" name="Text Box 59"/>
          <p:cNvSpPr txBox="1">
            <a:spLocks noChangeArrowheads="1"/>
          </p:cNvSpPr>
          <p:nvPr/>
        </p:nvSpPr>
        <p:spPr bwMode="auto">
          <a:xfrm>
            <a:off x="5462588" y="3862388"/>
            <a:ext cx="260350" cy="366712"/>
          </a:xfrm>
          <a:prstGeom prst="rect">
            <a:avLst/>
          </a:prstGeom>
          <a:noFill/>
          <a:ln w="9525">
            <a:noFill/>
            <a:miter lim="800000"/>
            <a:headEnd/>
            <a:tailEnd/>
          </a:ln>
        </p:spPr>
        <p:txBody>
          <a:bodyPr wrap="none">
            <a:spAutoFit/>
          </a:bodyPr>
          <a:lstStyle/>
          <a:p>
            <a:pPr eaLnBrk="0" hangingPunct="0"/>
            <a:r>
              <a:rPr lang="en-US">
                <a:solidFill>
                  <a:schemeClr val="bg1"/>
                </a:solidFill>
                <a:latin typeface="Times New Roman" pitchFamily="18" charset="0"/>
              </a:rPr>
              <a:t>I</a:t>
            </a:r>
          </a:p>
        </p:txBody>
      </p:sp>
      <p:sp>
        <p:nvSpPr>
          <p:cNvPr id="151575" name="Text Box 60"/>
          <p:cNvSpPr txBox="1">
            <a:spLocks noChangeArrowheads="1"/>
          </p:cNvSpPr>
          <p:nvPr/>
        </p:nvSpPr>
        <p:spPr bwMode="auto">
          <a:xfrm>
            <a:off x="4797425" y="2719388"/>
            <a:ext cx="323850" cy="366712"/>
          </a:xfrm>
          <a:prstGeom prst="rect">
            <a:avLst/>
          </a:prstGeom>
          <a:noFill/>
          <a:ln w="9525">
            <a:noFill/>
            <a:miter lim="800000"/>
            <a:headEnd/>
            <a:tailEnd/>
          </a:ln>
        </p:spPr>
        <p:txBody>
          <a:bodyPr wrap="none">
            <a:spAutoFit/>
          </a:bodyPr>
          <a:lstStyle/>
          <a:p>
            <a:pPr eaLnBrk="0" hangingPunct="0"/>
            <a:r>
              <a:rPr lang="en-US">
                <a:solidFill>
                  <a:schemeClr val="bg1"/>
                </a:solidFill>
                <a:latin typeface="Times New Roman" pitchFamily="18" charset="0"/>
              </a:rPr>
              <a:t>E</a:t>
            </a:r>
          </a:p>
        </p:txBody>
      </p:sp>
      <p:sp>
        <p:nvSpPr>
          <p:cNvPr id="151576" name="Text Box 61"/>
          <p:cNvSpPr txBox="1">
            <a:spLocks noChangeArrowheads="1"/>
          </p:cNvSpPr>
          <p:nvPr/>
        </p:nvSpPr>
        <p:spPr bwMode="auto">
          <a:xfrm>
            <a:off x="5113338" y="2947988"/>
            <a:ext cx="349250" cy="366712"/>
          </a:xfrm>
          <a:prstGeom prst="rect">
            <a:avLst/>
          </a:prstGeom>
          <a:noFill/>
          <a:ln w="9525">
            <a:noFill/>
            <a:miter lim="800000"/>
            <a:headEnd/>
            <a:tailEnd/>
          </a:ln>
        </p:spPr>
        <p:txBody>
          <a:bodyPr wrap="none">
            <a:spAutoFit/>
          </a:bodyPr>
          <a:lstStyle/>
          <a:p>
            <a:pPr eaLnBrk="0" hangingPunct="0"/>
            <a:r>
              <a:rPr lang="en-US">
                <a:solidFill>
                  <a:schemeClr val="bg1"/>
                </a:solidFill>
                <a:latin typeface="Times New Roman" pitchFamily="18" charset="0"/>
              </a:rPr>
              <a:t>O</a:t>
            </a:r>
          </a:p>
        </p:txBody>
      </p:sp>
      <p:sp>
        <p:nvSpPr>
          <p:cNvPr id="151577" name="Text Box 62"/>
          <p:cNvSpPr txBox="1">
            <a:spLocks noChangeArrowheads="1"/>
          </p:cNvSpPr>
          <p:nvPr/>
        </p:nvSpPr>
        <p:spPr bwMode="auto">
          <a:xfrm>
            <a:off x="5761038" y="3328988"/>
            <a:ext cx="260350" cy="366712"/>
          </a:xfrm>
          <a:prstGeom prst="rect">
            <a:avLst/>
          </a:prstGeom>
          <a:noFill/>
          <a:ln w="9525">
            <a:noFill/>
            <a:miter lim="800000"/>
            <a:headEnd/>
            <a:tailEnd/>
          </a:ln>
        </p:spPr>
        <p:txBody>
          <a:bodyPr wrap="none">
            <a:spAutoFit/>
          </a:bodyPr>
          <a:lstStyle/>
          <a:p>
            <a:pPr eaLnBrk="0" hangingPunct="0"/>
            <a:r>
              <a:rPr lang="en-US">
                <a:solidFill>
                  <a:schemeClr val="bg1"/>
                </a:solidFill>
                <a:latin typeface="Times New Roman" pitchFamily="18" charset="0"/>
              </a:rPr>
              <a:t>I</a:t>
            </a:r>
          </a:p>
        </p:txBody>
      </p:sp>
      <p:sp>
        <p:nvSpPr>
          <p:cNvPr id="151578" name="Text Box 63"/>
          <p:cNvSpPr txBox="1">
            <a:spLocks noChangeArrowheads="1"/>
          </p:cNvSpPr>
          <p:nvPr/>
        </p:nvSpPr>
        <p:spPr bwMode="auto">
          <a:xfrm>
            <a:off x="4829175" y="3176588"/>
            <a:ext cx="323850" cy="366712"/>
          </a:xfrm>
          <a:prstGeom prst="rect">
            <a:avLst/>
          </a:prstGeom>
          <a:noFill/>
          <a:ln w="9525">
            <a:noFill/>
            <a:miter lim="800000"/>
            <a:headEnd/>
            <a:tailEnd/>
          </a:ln>
        </p:spPr>
        <p:txBody>
          <a:bodyPr wrap="none">
            <a:spAutoFit/>
          </a:bodyPr>
          <a:lstStyle/>
          <a:p>
            <a:pPr eaLnBrk="0" hangingPunct="0"/>
            <a:r>
              <a:rPr lang="en-US">
                <a:latin typeface="Times New Roman" pitchFamily="18" charset="0"/>
              </a:rPr>
              <a:t>E</a:t>
            </a:r>
            <a:endParaRPr lang="en-US">
              <a:solidFill>
                <a:schemeClr val="bg1"/>
              </a:solidFill>
              <a:latin typeface="Times New Roman" pitchFamily="18" charset="0"/>
            </a:endParaRPr>
          </a:p>
        </p:txBody>
      </p:sp>
      <p:sp>
        <p:nvSpPr>
          <p:cNvPr id="151579" name="Text Box 64"/>
          <p:cNvSpPr txBox="1">
            <a:spLocks noChangeArrowheads="1"/>
          </p:cNvSpPr>
          <p:nvPr/>
        </p:nvSpPr>
        <p:spPr bwMode="auto">
          <a:xfrm>
            <a:off x="5113338" y="3328988"/>
            <a:ext cx="349250" cy="366712"/>
          </a:xfrm>
          <a:prstGeom prst="rect">
            <a:avLst/>
          </a:prstGeom>
          <a:noFill/>
          <a:ln w="9525">
            <a:noFill/>
            <a:miter lim="800000"/>
            <a:headEnd/>
            <a:tailEnd/>
          </a:ln>
        </p:spPr>
        <p:txBody>
          <a:bodyPr wrap="none">
            <a:spAutoFit/>
          </a:bodyPr>
          <a:lstStyle/>
          <a:p>
            <a:pPr eaLnBrk="0" hangingPunct="0"/>
            <a:r>
              <a:rPr lang="en-US">
                <a:latin typeface="Times New Roman" pitchFamily="18" charset="0"/>
              </a:rPr>
              <a:t>O</a:t>
            </a:r>
            <a:endParaRPr lang="en-US">
              <a:solidFill>
                <a:schemeClr val="bg1"/>
              </a:solidFill>
              <a:latin typeface="Times New Roman" pitchFamily="18" charset="0"/>
            </a:endParaRPr>
          </a:p>
        </p:txBody>
      </p:sp>
      <p:sp>
        <p:nvSpPr>
          <p:cNvPr id="151580" name="Text Box 65"/>
          <p:cNvSpPr txBox="1">
            <a:spLocks noChangeArrowheads="1"/>
          </p:cNvSpPr>
          <p:nvPr/>
        </p:nvSpPr>
        <p:spPr bwMode="auto">
          <a:xfrm>
            <a:off x="5462588" y="3557588"/>
            <a:ext cx="260350" cy="366712"/>
          </a:xfrm>
          <a:prstGeom prst="rect">
            <a:avLst/>
          </a:prstGeom>
          <a:noFill/>
          <a:ln w="9525">
            <a:noFill/>
            <a:miter lim="800000"/>
            <a:headEnd/>
            <a:tailEnd/>
          </a:ln>
        </p:spPr>
        <p:txBody>
          <a:bodyPr wrap="none">
            <a:spAutoFit/>
          </a:bodyPr>
          <a:lstStyle/>
          <a:p>
            <a:pPr eaLnBrk="0" hangingPunct="0"/>
            <a:r>
              <a:rPr lang="en-US">
                <a:latin typeface="Times New Roman" pitchFamily="18" charset="0"/>
              </a:rPr>
              <a:t>I</a:t>
            </a:r>
            <a:endParaRPr lang="en-US">
              <a:solidFill>
                <a:schemeClr val="bg1"/>
              </a:solidFill>
              <a:latin typeface="Times New Roman" pitchFamily="18" charset="0"/>
            </a:endParaRPr>
          </a:p>
        </p:txBody>
      </p:sp>
      <p:sp>
        <p:nvSpPr>
          <p:cNvPr id="151581" name="Text Box 66"/>
          <p:cNvSpPr txBox="1">
            <a:spLocks noChangeArrowheads="1"/>
          </p:cNvSpPr>
          <p:nvPr/>
        </p:nvSpPr>
        <p:spPr bwMode="auto">
          <a:xfrm>
            <a:off x="4784725" y="3557588"/>
            <a:ext cx="349250" cy="366712"/>
          </a:xfrm>
          <a:prstGeom prst="rect">
            <a:avLst/>
          </a:prstGeom>
          <a:noFill/>
          <a:ln w="9525">
            <a:noFill/>
            <a:miter lim="800000"/>
            <a:headEnd/>
            <a:tailEnd/>
          </a:ln>
        </p:spPr>
        <p:txBody>
          <a:bodyPr wrap="none">
            <a:spAutoFit/>
          </a:bodyPr>
          <a:lstStyle/>
          <a:p>
            <a:pPr eaLnBrk="0" hangingPunct="0"/>
            <a:r>
              <a:rPr lang="en-US">
                <a:latin typeface="Times New Roman" pitchFamily="18" charset="0"/>
              </a:rPr>
              <a:t>U</a:t>
            </a:r>
            <a:endParaRPr lang="en-US">
              <a:solidFill>
                <a:schemeClr val="bg1"/>
              </a:solidFill>
              <a:latin typeface="Times New Roman" pitchFamily="18" charset="0"/>
            </a:endParaRPr>
          </a:p>
        </p:txBody>
      </p:sp>
      <p:sp>
        <p:nvSpPr>
          <p:cNvPr id="151582" name="Text Box 67"/>
          <p:cNvSpPr txBox="1">
            <a:spLocks noChangeArrowheads="1"/>
          </p:cNvSpPr>
          <p:nvPr/>
        </p:nvSpPr>
        <p:spPr bwMode="auto">
          <a:xfrm>
            <a:off x="5113338" y="3709988"/>
            <a:ext cx="260350" cy="366712"/>
          </a:xfrm>
          <a:prstGeom prst="rect">
            <a:avLst/>
          </a:prstGeom>
          <a:noFill/>
          <a:ln w="9525">
            <a:noFill/>
            <a:miter lim="800000"/>
            <a:headEnd/>
            <a:tailEnd/>
          </a:ln>
        </p:spPr>
        <p:txBody>
          <a:bodyPr wrap="none">
            <a:spAutoFit/>
          </a:bodyPr>
          <a:lstStyle/>
          <a:p>
            <a:pPr eaLnBrk="0" hangingPunct="0"/>
            <a:r>
              <a:rPr lang="en-US">
                <a:latin typeface="Times New Roman" pitchFamily="18" charset="0"/>
              </a:rPr>
              <a:t>I</a:t>
            </a:r>
            <a:endParaRPr lang="en-US">
              <a:solidFill>
                <a:schemeClr val="bg1"/>
              </a:solidFill>
              <a:latin typeface="Times New Roman" pitchFamily="18" charset="0"/>
            </a:endParaRPr>
          </a:p>
        </p:txBody>
      </p:sp>
      <p:sp>
        <p:nvSpPr>
          <p:cNvPr id="151583" name="Text Box 68"/>
          <p:cNvSpPr txBox="1">
            <a:spLocks noChangeArrowheads="1"/>
          </p:cNvSpPr>
          <p:nvPr/>
        </p:nvSpPr>
        <p:spPr bwMode="auto">
          <a:xfrm>
            <a:off x="4786313" y="3894138"/>
            <a:ext cx="349250" cy="366712"/>
          </a:xfrm>
          <a:prstGeom prst="rect">
            <a:avLst/>
          </a:prstGeom>
          <a:noFill/>
          <a:ln w="9525">
            <a:noFill/>
            <a:miter lim="800000"/>
            <a:headEnd/>
            <a:tailEnd/>
          </a:ln>
        </p:spPr>
        <p:txBody>
          <a:bodyPr wrap="none">
            <a:spAutoFit/>
          </a:bodyPr>
          <a:lstStyle/>
          <a:p>
            <a:pPr eaLnBrk="0" hangingPunct="0"/>
            <a:r>
              <a:rPr lang="en-US">
                <a:latin typeface="Times New Roman" pitchFamily="18" charset="0"/>
              </a:rPr>
              <a:t>U</a:t>
            </a:r>
            <a:endParaRPr lang="en-US">
              <a:solidFill>
                <a:schemeClr val="bg1"/>
              </a:solidFill>
              <a:latin typeface="Times New Roman" pitchFamily="18" charset="0"/>
            </a:endParaRPr>
          </a:p>
        </p:txBody>
      </p:sp>
      <p:sp>
        <p:nvSpPr>
          <p:cNvPr id="151584" name="Text Box 69"/>
          <p:cNvSpPr txBox="1">
            <a:spLocks noChangeArrowheads="1"/>
          </p:cNvSpPr>
          <p:nvPr/>
        </p:nvSpPr>
        <p:spPr bwMode="auto">
          <a:xfrm>
            <a:off x="195263" y="2390775"/>
            <a:ext cx="2738437" cy="1616075"/>
          </a:xfrm>
          <a:prstGeom prst="rect">
            <a:avLst/>
          </a:prstGeom>
          <a:noFill/>
          <a:ln w="9525">
            <a:noFill/>
            <a:miter lim="800000"/>
            <a:headEnd/>
            <a:tailEnd/>
          </a:ln>
        </p:spPr>
        <p:txBody>
          <a:bodyPr wrap="none">
            <a:spAutoFit/>
          </a:bodyPr>
          <a:lstStyle/>
          <a:p>
            <a:pPr algn="ctr" eaLnBrk="0" hangingPunct="0"/>
            <a:r>
              <a:rPr lang="en-US" sz="2000">
                <a:solidFill>
                  <a:schemeClr val="tx2"/>
                </a:solidFill>
                <a:latin typeface="Times New Roman" pitchFamily="18" charset="0"/>
              </a:rPr>
              <a:t>The relationship chart</a:t>
            </a:r>
          </a:p>
          <a:p>
            <a:pPr algn="ctr" eaLnBrk="0" hangingPunct="0"/>
            <a:r>
              <a:rPr lang="en-US" sz="2000">
                <a:solidFill>
                  <a:schemeClr val="tx2"/>
                </a:solidFill>
                <a:latin typeface="Times New Roman" pitchFamily="18" charset="0"/>
              </a:rPr>
              <a:t>is a subjective approach</a:t>
            </a:r>
          </a:p>
          <a:p>
            <a:pPr algn="ctr" eaLnBrk="0" hangingPunct="0"/>
            <a:r>
              <a:rPr lang="en-US" sz="2000">
                <a:solidFill>
                  <a:schemeClr val="tx2"/>
                </a:solidFill>
                <a:latin typeface="Times New Roman" pitchFamily="18" charset="0"/>
              </a:rPr>
              <a:t>to defining a quantifiable</a:t>
            </a:r>
          </a:p>
          <a:p>
            <a:pPr algn="ctr" eaLnBrk="0" hangingPunct="0"/>
            <a:r>
              <a:rPr lang="en-US" sz="2000">
                <a:solidFill>
                  <a:schemeClr val="tx2"/>
                </a:solidFill>
                <a:latin typeface="Times New Roman" pitchFamily="18" charset="0"/>
              </a:rPr>
              <a:t>relationship between</a:t>
            </a:r>
          </a:p>
          <a:p>
            <a:pPr algn="ctr" eaLnBrk="0" hangingPunct="0"/>
            <a:r>
              <a:rPr lang="en-US" sz="2000">
                <a:solidFill>
                  <a:schemeClr val="tx2"/>
                </a:solidFill>
                <a:latin typeface="Times New Roman" pitchFamily="18" charset="0"/>
              </a:rPr>
              <a:t>departments.</a:t>
            </a:r>
          </a:p>
        </p:txBody>
      </p:sp>
      <p:graphicFrame>
        <p:nvGraphicFramePr>
          <p:cNvPr id="57525" name="Group 181"/>
          <p:cNvGraphicFramePr>
            <a:graphicFrameLocks noGrp="1"/>
          </p:cNvGraphicFramePr>
          <p:nvPr/>
        </p:nvGraphicFramePr>
        <p:xfrm>
          <a:off x="914400" y="5030788"/>
          <a:ext cx="1600200" cy="1662748"/>
        </p:xfrm>
        <a:graphic>
          <a:graphicData uri="http://schemas.openxmlformats.org/drawingml/2006/table">
            <a:tbl>
              <a:tblPr/>
              <a:tblGrid>
                <a:gridCol w="582613">
                  <a:extLst>
                    <a:ext uri="{9D8B030D-6E8A-4147-A177-3AD203B41FA5}">
                      <a16:colId xmlns:a16="http://schemas.microsoft.com/office/drawing/2014/main" val="20000"/>
                    </a:ext>
                  </a:extLst>
                </a:gridCol>
                <a:gridCol w="1017587">
                  <a:extLst>
                    <a:ext uri="{9D8B030D-6E8A-4147-A177-3AD203B41FA5}">
                      <a16:colId xmlns:a16="http://schemas.microsoft.com/office/drawing/2014/main" val="20001"/>
                    </a:ext>
                  </a:extLst>
                </a:gridCol>
              </a:tblGrid>
              <a:tr h="2286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1" u="none" strike="noStrike" cap="none" normalizeH="0" baseline="0" smtClean="0">
                          <a:ln>
                            <a:noFill/>
                          </a:ln>
                          <a:solidFill>
                            <a:schemeClr val="tx1"/>
                          </a:solidFill>
                          <a:effectLst/>
                          <a:latin typeface="Tahoma" pitchFamily="34" charset="0"/>
                        </a:rPr>
                        <a:t>Code</a:t>
                      </a:r>
                    </a:p>
                  </a:txBody>
                  <a:tcPr horzOverflow="overflow">
                    <a:lnL w="31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1" u="none" strike="noStrike" cap="none" normalizeH="0" baseline="0" smtClean="0">
                          <a:ln>
                            <a:noFill/>
                          </a:ln>
                          <a:solidFill>
                            <a:schemeClr val="tx1"/>
                          </a:solidFill>
                          <a:effectLst/>
                          <a:latin typeface="Tahoma" pitchFamily="34" charset="0"/>
                        </a:rPr>
                        <a:t>Percentage</a:t>
                      </a:r>
                    </a:p>
                  </a:txBody>
                  <a:tcPr horzOverflow="overflow">
                    <a:lnL w="12700" cap="flat" cmpd="sng" algn="ctr">
                      <a:solidFill>
                        <a:schemeClr val="tx1"/>
                      </a:solidFill>
                      <a:prstDash val="solid"/>
                      <a:round/>
                      <a:headEnd type="none" w="sm" len="sm"/>
                      <a:tailEnd type="none" w="sm" len="sm"/>
                    </a:lnL>
                    <a:lnR w="3175" cap="flat" cmpd="sng" algn="ctr">
                      <a:solidFill>
                        <a:schemeClr val="tx1"/>
                      </a:solidFill>
                      <a:prstDash val="solid"/>
                      <a:round/>
                      <a:headEnd type="none" w="sm" len="sm"/>
                      <a:tailEnd type="none" w="sm" len="sm"/>
                    </a:lnR>
                    <a:lnT w="3175"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114458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rPr>
                        <a:t>“A”</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rPr>
                        <a:t>“E”</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rPr>
                        <a:t>“I”</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rPr>
                        <a:t>“O”</a:t>
                      </a:r>
                    </a:p>
                  </a:txBody>
                  <a:tcPr horzOverflow="overflow">
                    <a:lnL w="31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31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rPr>
                        <a:t>5%</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rPr>
                        <a:t>10%</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rPr>
                        <a:t>15%</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rPr>
                        <a:t>25%</a:t>
                      </a:r>
                    </a:p>
                  </a:txBody>
                  <a:tcPr horzOverflow="overflow">
                    <a:lnL w="12700" cap="flat" cmpd="sng" algn="ctr">
                      <a:solidFill>
                        <a:schemeClr val="tx1"/>
                      </a:solidFill>
                      <a:prstDash val="solid"/>
                      <a:round/>
                      <a:headEnd type="none" w="sm" len="sm"/>
                      <a:tailEnd type="none" w="sm" len="sm"/>
                    </a:lnL>
                    <a:lnR w="3175"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31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151596" name="Picture 104" descr="C:\Documents and Settings\bweihl\Application Data\Microsoft\Media Catalog\Downloaded Clips\cl0\PE01448_.wmf"/>
          <p:cNvPicPr>
            <a:picLocks noChangeAspect="1" noChangeArrowheads="1"/>
          </p:cNvPicPr>
          <p:nvPr/>
        </p:nvPicPr>
        <p:blipFill>
          <a:blip r:embed="rId5"/>
          <a:srcRect/>
          <a:stretch>
            <a:fillRect/>
          </a:stretch>
        </p:blipFill>
        <p:spPr bwMode="auto">
          <a:xfrm>
            <a:off x="204788" y="5334000"/>
            <a:ext cx="557212" cy="9064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7395"/>
                                        </p:tgtEl>
                                        <p:attrNameLst>
                                          <p:attrName>style.visibility</p:attrName>
                                        </p:attrNameLst>
                                      </p:cBhvr>
                                      <p:to>
                                        <p:strVal val="visible"/>
                                      </p:to>
                                    </p:set>
                                    <p:anim calcmode="lin" valueType="num">
                                      <p:cBhvr>
                                        <p:cTn id="7" dur="500" fill="hold"/>
                                        <p:tgtEl>
                                          <p:spTgt spid="57395"/>
                                        </p:tgtEl>
                                        <p:attrNameLst>
                                          <p:attrName>ppt_w</p:attrName>
                                        </p:attrNameLst>
                                      </p:cBhvr>
                                      <p:tavLst>
                                        <p:tav tm="0">
                                          <p:val>
                                            <p:fltVal val="0"/>
                                          </p:val>
                                        </p:tav>
                                        <p:tav tm="100000">
                                          <p:val>
                                            <p:strVal val="#ppt_w"/>
                                          </p:val>
                                        </p:tav>
                                      </p:tavLst>
                                    </p:anim>
                                    <p:anim calcmode="lin" valueType="num">
                                      <p:cBhvr>
                                        <p:cTn id="8" dur="500" fill="hold"/>
                                        <p:tgtEl>
                                          <p:spTgt spid="5739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95" grpId="0" animBg="1"/>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Number Placeholder 4"/>
          <p:cNvSpPr>
            <a:spLocks noGrp="1"/>
          </p:cNvSpPr>
          <p:nvPr>
            <p:ph type="sldNum" sz="quarter" idx="12"/>
          </p:nvPr>
        </p:nvSpPr>
        <p:spPr>
          <a:noFill/>
        </p:spPr>
        <p:txBody>
          <a:bodyPr/>
          <a:lstStyle/>
          <a:p>
            <a:fld id="{3AC71596-C2E8-4937-8C14-7699E8857EE9}" type="slidenum">
              <a:rPr lang="en-US" smtClean="0"/>
              <a:pPr/>
              <a:t>192</a:t>
            </a:fld>
            <a:endParaRPr lang="en-US" smtClean="0"/>
          </a:p>
        </p:txBody>
      </p:sp>
      <p:sp>
        <p:nvSpPr>
          <p:cNvPr id="152579" name="Rectangle 2"/>
          <p:cNvSpPr>
            <a:spLocks noGrp="1" noChangeArrowheads="1"/>
          </p:cNvSpPr>
          <p:nvPr>
            <p:ph type="title"/>
          </p:nvPr>
        </p:nvSpPr>
        <p:spPr/>
        <p:txBody>
          <a:bodyPr/>
          <a:lstStyle/>
          <a:p>
            <a:r>
              <a:rPr lang="en-US" smtClean="0"/>
              <a:t>Relationship Chart</a:t>
            </a:r>
          </a:p>
        </p:txBody>
      </p:sp>
      <p:sp>
        <p:nvSpPr>
          <p:cNvPr id="152580" name="Text Box 3"/>
          <p:cNvSpPr txBox="1">
            <a:spLocks noChangeArrowheads="1"/>
          </p:cNvSpPr>
          <p:nvPr/>
        </p:nvSpPr>
        <p:spPr bwMode="auto">
          <a:xfrm>
            <a:off x="1676400" y="1981200"/>
            <a:ext cx="7239000" cy="701675"/>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en-US" sz="2000" b="1"/>
              <a:t>The total number of relationships, N, between all possible pairs of work centers in any facility can be determined as:</a:t>
            </a:r>
          </a:p>
        </p:txBody>
      </p:sp>
      <p:sp>
        <p:nvSpPr>
          <p:cNvPr id="61450" name="Text Box 10"/>
          <p:cNvSpPr txBox="1">
            <a:spLocks noChangeArrowheads="1"/>
          </p:cNvSpPr>
          <p:nvPr/>
        </p:nvSpPr>
        <p:spPr bwMode="auto">
          <a:xfrm>
            <a:off x="1676400" y="3413125"/>
            <a:ext cx="7315200" cy="1006475"/>
          </a:xfrm>
          <a:prstGeom prst="rect">
            <a:avLst/>
          </a:prstGeom>
          <a:noFill/>
          <a:ln w="12700" cap="sq">
            <a:noFill/>
            <a:miter lim="800000"/>
            <a:headEnd type="none" w="sm" len="sm"/>
            <a:tailEnd type="none" w="sm" len="sm"/>
          </a:ln>
        </p:spPr>
        <p:txBody>
          <a:bodyPr>
            <a:spAutoFit/>
          </a:bodyPr>
          <a:lstStyle/>
          <a:p>
            <a:pPr eaLnBrk="0" hangingPunct="0"/>
            <a:r>
              <a:rPr lang="en-US" sz="2000" b="1"/>
              <a:t>Where n = number of departments or work centers in the facility.  For example, for a facility with 25 different departments or work centers:</a:t>
            </a:r>
          </a:p>
        </p:txBody>
      </p:sp>
      <p:grpSp>
        <p:nvGrpSpPr>
          <p:cNvPr id="2" name="Group 12"/>
          <p:cNvGrpSpPr>
            <a:grpSpLocks/>
          </p:cNvGrpSpPr>
          <p:nvPr/>
        </p:nvGrpSpPr>
        <p:grpSpPr bwMode="auto">
          <a:xfrm>
            <a:off x="3962400" y="2717800"/>
            <a:ext cx="1905000" cy="777875"/>
            <a:chOff x="1872" y="1968"/>
            <a:chExt cx="1200" cy="490"/>
          </a:xfrm>
        </p:grpSpPr>
        <p:sp>
          <p:nvSpPr>
            <p:cNvPr id="152593" name="Text Box 5"/>
            <p:cNvSpPr txBox="1">
              <a:spLocks noChangeArrowheads="1"/>
            </p:cNvSpPr>
            <p:nvPr/>
          </p:nvSpPr>
          <p:spPr bwMode="auto">
            <a:xfrm>
              <a:off x="1872" y="2112"/>
              <a:ext cx="240" cy="250"/>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en-US" sz="2000" b="1"/>
                <a:t>N</a:t>
              </a:r>
            </a:p>
          </p:txBody>
        </p:sp>
        <p:sp>
          <p:nvSpPr>
            <p:cNvPr id="152594" name="Text Box 6"/>
            <p:cNvSpPr txBox="1">
              <a:spLocks noChangeArrowheads="1"/>
            </p:cNvSpPr>
            <p:nvPr/>
          </p:nvSpPr>
          <p:spPr bwMode="auto">
            <a:xfrm>
              <a:off x="2064" y="2112"/>
              <a:ext cx="240" cy="250"/>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en-US" sz="2000" b="1"/>
                <a:t>=</a:t>
              </a:r>
            </a:p>
          </p:txBody>
        </p:sp>
        <p:sp>
          <p:nvSpPr>
            <p:cNvPr id="152595" name="Text Box 7"/>
            <p:cNvSpPr txBox="1">
              <a:spLocks noChangeArrowheads="1"/>
            </p:cNvSpPr>
            <p:nvPr/>
          </p:nvSpPr>
          <p:spPr bwMode="auto">
            <a:xfrm>
              <a:off x="2304" y="1968"/>
              <a:ext cx="768" cy="250"/>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en-US" sz="2000" b="1"/>
                <a:t>n(n – 1)</a:t>
              </a:r>
              <a:endParaRPr lang="en-US" b="1"/>
            </a:p>
          </p:txBody>
        </p:sp>
        <p:sp>
          <p:nvSpPr>
            <p:cNvPr id="152596" name="Text Box 8"/>
            <p:cNvSpPr txBox="1">
              <a:spLocks noChangeArrowheads="1"/>
            </p:cNvSpPr>
            <p:nvPr/>
          </p:nvSpPr>
          <p:spPr bwMode="auto">
            <a:xfrm>
              <a:off x="2532" y="2208"/>
              <a:ext cx="240" cy="250"/>
            </a:xfrm>
            <a:prstGeom prst="rect">
              <a:avLst/>
            </a:prstGeom>
            <a:noFill/>
            <a:ln w="12700" cap="sq">
              <a:noFill/>
              <a:miter lim="800000"/>
              <a:headEnd type="none" w="sm" len="sm"/>
              <a:tailEnd type="none" w="sm" len="sm"/>
            </a:ln>
          </p:spPr>
          <p:txBody>
            <a:bodyPr>
              <a:spAutoFit/>
            </a:bodyPr>
            <a:lstStyle/>
            <a:p>
              <a:pPr algn="ctr" eaLnBrk="0" hangingPunct="0">
                <a:spcBef>
                  <a:spcPct val="50000"/>
                </a:spcBef>
              </a:pPr>
              <a:r>
                <a:rPr lang="en-US" sz="2000" b="1"/>
                <a:t>2</a:t>
              </a:r>
              <a:endParaRPr lang="en-US" b="1" baseline="-10000"/>
            </a:p>
          </p:txBody>
        </p:sp>
        <p:sp>
          <p:nvSpPr>
            <p:cNvPr id="152597" name="Line 11"/>
            <p:cNvSpPr>
              <a:spLocks noChangeShapeType="1"/>
            </p:cNvSpPr>
            <p:nvPr/>
          </p:nvSpPr>
          <p:spPr bwMode="auto">
            <a:xfrm>
              <a:off x="2370" y="2226"/>
              <a:ext cx="576" cy="0"/>
            </a:xfrm>
            <a:prstGeom prst="line">
              <a:avLst/>
            </a:prstGeom>
            <a:noFill/>
            <a:ln w="38100">
              <a:solidFill>
                <a:schemeClr val="tx1"/>
              </a:solidFill>
              <a:round/>
              <a:headEnd type="none" w="sm" len="sm"/>
              <a:tailEnd type="none" w="sm" len="sm"/>
            </a:ln>
          </p:spPr>
          <p:txBody>
            <a:bodyPr wrap="none"/>
            <a:lstStyle/>
            <a:p>
              <a:endParaRPr lang="en-US"/>
            </a:p>
          </p:txBody>
        </p:sp>
      </p:grpSp>
      <p:grpSp>
        <p:nvGrpSpPr>
          <p:cNvPr id="3" name="Group 27"/>
          <p:cNvGrpSpPr>
            <a:grpSpLocks/>
          </p:cNvGrpSpPr>
          <p:nvPr/>
        </p:nvGrpSpPr>
        <p:grpSpPr bwMode="auto">
          <a:xfrm>
            <a:off x="2819400" y="4479925"/>
            <a:ext cx="2133600" cy="777875"/>
            <a:chOff x="2496" y="2774"/>
            <a:chExt cx="1344" cy="490"/>
          </a:xfrm>
        </p:grpSpPr>
        <p:sp>
          <p:nvSpPr>
            <p:cNvPr id="152588" name="Text Box 14"/>
            <p:cNvSpPr txBox="1">
              <a:spLocks noChangeArrowheads="1"/>
            </p:cNvSpPr>
            <p:nvPr/>
          </p:nvSpPr>
          <p:spPr bwMode="auto">
            <a:xfrm>
              <a:off x="2496" y="2918"/>
              <a:ext cx="240" cy="250"/>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en-US" sz="2000" b="1"/>
                <a:t>N</a:t>
              </a:r>
            </a:p>
          </p:txBody>
        </p:sp>
        <p:sp>
          <p:nvSpPr>
            <p:cNvPr id="152589" name="Text Box 15"/>
            <p:cNvSpPr txBox="1">
              <a:spLocks noChangeArrowheads="1"/>
            </p:cNvSpPr>
            <p:nvPr/>
          </p:nvSpPr>
          <p:spPr bwMode="auto">
            <a:xfrm>
              <a:off x="2688" y="2918"/>
              <a:ext cx="240" cy="250"/>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en-US" sz="2000" b="1"/>
                <a:t>=</a:t>
              </a:r>
            </a:p>
          </p:txBody>
        </p:sp>
        <p:sp>
          <p:nvSpPr>
            <p:cNvPr id="152590" name="Text Box 16"/>
            <p:cNvSpPr txBox="1">
              <a:spLocks noChangeArrowheads="1"/>
            </p:cNvSpPr>
            <p:nvPr/>
          </p:nvSpPr>
          <p:spPr bwMode="auto">
            <a:xfrm>
              <a:off x="2928" y="2774"/>
              <a:ext cx="912" cy="250"/>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en-US" sz="2000" b="1"/>
                <a:t>25(25 – 1)</a:t>
              </a:r>
              <a:endParaRPr lang="en-US" b="1"/>
            </a:p>
          </p:txBody>
        </p:sp>
        <p:sp>
          <p:nvSpPr>
            <p:cNvPr id="152591" name="Text Box 17"/>
            <p:cNvSpPr txBox="1">
              <a:spLocks noChangeArrowheads="1"/>
            </p:cNvSpPr>
            <p:nvPr/>
          </p:nvSpPr>
          <p:spPr bwMode="auto">
            <a:xfrm>
              <a:off x="3216" y="3014"/>
              <a:ext cx="240" cy="250"/>
            </a:xfrm>
            <a:prstGeom prst="rect">
              <a:avLst/>
            </a:prstGeom>
            <a:noFill/>
            <a:ln w="12700" cap="sq">
              <a:noFill/>
              <a:miter lim="800000"/>
              <a:headEnd type="none" w="sm" len="sm"/>
              <a:tailEnd type="none" w="sm" len="sm"/>
            </a:ln>
          </p:spPr>
          <p:txBody>
            <a:bodyPr>
              <a:spAutoFit/>
            </a:bodyPr>
            <a:lstStyle/>
            <a:p>
              <a:pPr algn="ctr" eaLnBrk="0" hangingPunct="0">
                <a:spcBef>
                  <a:spcPct val="50000"/>
                </a:spcBef>
              </a:pPr>
              <a:r>
                <a:rPr lang="en-US" sz="2000" b="1"/>
                <a:t>2</a:t>
              </a:r>
              <a:endParaRPr lang="en-US" b="1" baseline="-10000"/>
            </a:p>
          </p:txBody>
        </p:sp>
        <p:sp>
          <p:nvSpPr>
            <p:cNvPr id="152592" name="Line 18"/>
            <p:cNvSpPr>
              <a:spLocks noChangeShapeType="1"/>
            </p:cNvSpPr>
            <p:nvPr/>
          </p:nvSpPr>
          <p:spPr bwMode="auto">
            <a:xfrm flipV="1">
              <a:off x="2994" y="3024"/>
              <a:ext cx="702" cy="8"/>
            </a:xfrm>
            <a:prstGeom prst="line">
              <a:avLst/>
            </a:prstGeom>
            <a:noFill/>
            <a:ln w="38100">
              <a:solidFill>
                <a:schemeClr val="tx1"/>
              </a:solidFill>
              <a:round/>
              <a:headEnd type="none" w="sm" len="sm"/>
              <a:tailEnd type="none" w="sm" len="sm"/>
            </a:ln>
          </p:spPr>
          <p:txBody>
            <a:bodyPr wrap="none"/>
            <a:lstStyle/>
            <a:p>
              <a:endParaRPr lang="en-US"/>
            </a:p>
          </p:txBody>
        </p:sp>
      </p:grpSp>
      <p:grpSp>
        <p:nvGrpSpPr>
          <p:cNvPr id="4" name="Group 28"/>
          <p:cNvGrpSpPr>
            <a:grpSpLocks/>
          </p:cNvGrpSpPr>
          <p:nvPr/>
        </p:nvGrpSpPr>
        <p:grpSpPr bwMode="auto">
          <a:xfrm>
            <a:off x="4876800" y="4699000"/>
            <a:ext cx="2362200" cy="403225"/>
            <a:chOff x="3792" y="2912"/>
            <a:chExt cx="1488" cy="254"/>
          </a:xfrm>
        </p:grpSpPr>
        <p:sp>
          <p:nvSpPr>
            <p:cNvPr id="152586" name="Text Box 25"/>
            <p:cNvSpPr txBox="1">
              <a:spLocks noChangeArrowheads="1"/>
            </p:cNvSpPr>
            <p:nvPr/>
          </p:nvSpPr>
          <p:spPr bwMode="auto">
            <a:xfrm>
              <a:off x="3792" y="2916"/>
              <a:ext cx="240" cy="250"/>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en-US" sz="2000" b="1"/>
                <a:t>=</a:t>
              </a:r>
            </a:p>
          </p:txBody>
        </p:sp>
        <p:sp>
          <p:nvSpPr>
            <p:cNvPr id="152587" name="Text Box 26"/>
            <p:cNvSpPr txBox="1">
              <a:spLocks noChangeArrowheads="1"/>
            </p:cNvSpPr>
            <p:nvPr/>
          </p:nvSpPr>
          <p:spPr bwMode="auto">
            <a:xfrm>
              <a:off x="3936" y="2912"/>
              <a:ext cx="1344" cy="250"/>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en-US" sz="2000" b="1"/>
                <a:t>300 total codes</a:t>
              </a:r>
            </a:p>
          </p:txBody>
        </p:sp>
      </p:grpSp>
      <p:sp>
        <p:nvSpPr>
          <p:cNvPr id="61469" name="Text Box 29"/>
          <p:cNvSpPr txBox="1">
            <a:spLocks noChangeArrowheads="1"/>
          </p:cNvSpPr>
          <p:nvPr/>
        </p:nvSpPr>
        <p:spPr bwMode="auto">
          <a:xfrm>
            <a:off x="1676400" y="5257800"/>
            <a:ext cx="7315200" cy="1311275"/>
          </a:xfrm>
          <a:prstGeom prst="rect">
            <a:avLst/>
          </a:prstGeom>
          <a:noFill/>
          <a:ln w="12700" cap="sq">
            <a:noFill/>
            <a:miter lim="800000"/>
            <a:headEnd type="none" w="sm" len="sm"/>
            <a:tailEnd type="none" w="sm" len="sm"/>
          </a:ln>
        </p:spPr>
        <p:txBody>
          <a:bodyPr>
            <a:spAutoFit/>
          </a:bodyPr>
          <a:lstStyle/>
          <a:p>
            <a:pPr eaLnBrk="0" hangingPunct="0"/>
            <a:r>
              <a:rPr lang="en-US" sz="2000" b="1"/>
              <a:t>Facility planners rule of thumb states that you should have no more than 15 “A” codes (300 x 5% = 15).  Similarly, it is reasonable to expect that the number of “E” and “I” codes should not exceed 30 and 45, respectively.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50"/>
                                        </p:tgtEl>
                                        <p:attrNameLst>
                                          <p:attrName>style.visibility</p:attrName>
                                        </p:attrNameLst>
                                      </p:cBhvr>
                                      <p:to>
                                        <p:strVal val="visible"/>
                                      </p:to>
                                    </p:set>
                                  </p:childTnLst>
                                </p:cTn>
                              </p:par>
                            </p:childTnLst>
                          </p:cTn>
                        </p:par>
                        <p:par>
                          <p:cTn id="7" fill="hold">
                            <p:stCondLst>
                              <p:cond delay="500"/>
                            </p:stCondLst>
                            <p:childTnLst>
                              <p:par>
                                <p:cTn id="8" presetID="9" presetClass="entr" presetSubtype="0" fill="hold" nodeType="afterEffect">
                                  <p:stCondLst>
                                    <p:cond delay="100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par>
                          <p:cTn id="11" fill="hold">
                            <p:stCondLst>
                              <p:cond delay="2000"/>
                            </p:stCondLst>
                            <p:childTnLst>
                              <p:par>
                                <p:cTn id="12" presetID="9" presetClass="entr" presetSubtype="0" fill="hold" nodeType="afterEffect">
                                  <p:stCondLst>
                                    <p:cond delay="1000"/>
                                  </p:stCondLst>
                                  <p:childTnLst>
                                    <p:set>
                                      <p:cBhvr>
                                        <p:cTn id="13" dur="1" fill="hold">
                                          <p:stCondLst>
                                            <p:cond delay="0"/>
                                          </p:stCondLst>
                                        </p:cTn>
                                        <p:tgtEl>
                                          <p:spTgt spid="4"/>
                                        </p:tgtEl>
                                        <p:attrNameLst>
                                          <p:attrName>style.visibility</p:attrName>
                                        </p:attrNameLst>
                                      </p:cBhvr>
                                      <p:to>
                                        <p:strVal val="visible"/>
                                      </p:to>
                                    </p:set>
                                    <p:animEffect transition="in" filter="dissolve">
                                      <p:cBhvr>
                                        <p:cTn id="14" dur="500"/>
                                        <p:tgtEl>
                                          <p:spTgt spid="4"/>
                                        </p:tgtEl>
                                      </p:cBhvr>
                                    </p:animEffect>
                                  </p:childTnLst>
                                </p:cTn>
                              </p:par>
                            </p:childTnLst>
                          </p:cTn>
                        </p:par>
                        <p:par>
                          <p:cTn id="15" fill="hold">
                            <p:stCondLst>
                              <p:cond delay="3500"/>
                            </p:stCondLst>
                            <p:childTnLst>
                              <p:par>
                                <p:cTn id="16" presetID="5" presetClass="entr" presetSubtype="10" fill="hold" grpId="0" nodeType="afterEffect">
                                  <p:stCondLst>
                                    <p:cond delay="1000"/>
                                  </p:stCondLst>
                                  <p:childTnLst>
                                    <p:set>
                                      <p:cBhvr>
                                        <p:cTn id="17" dur="1" fill="hold">
                                          <p:stCondLst>
                                            <p:cond delay="0"/>
                                          </p:stCondLst>
                                        </p:cTn>
                                        <p:tgtEl>
                                          <p:spTgt spid="61469"/>
                                        </p:tgtEl>
                                        <p:attrNameLst>
                                          <p:attrName>style.visibility</p:attrName>
                                        </p:attrNameLst>
                                      </p:cBhvr>
                                      <p:to>
                                        <p:strVal val="visible"/>
                                      </p:to>
                                    </p:set>
                                    <p:animEffect transition="in" filter="checkerboard(across)">
                                      <p:cBhvr>
                                        <p:cTn id="18" dur="500"/>
                                        <p:tgtEl>
                                          <p:spTgt spid="61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0" grpId="0" autoUpdateAnimBg="0"/>
      <p:bldP spid="61469" grpId="0" autoUpdateAnimBg="0"/>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Number Placeholder 5"/>
          <p:cNvSpPr>
            <a:spLocks noGrp="1"/>
          </p:cNvSpPr>
          <p:nvPr>
            <p:ph type="sldNum" sz="quarter" idx="12"/>
          </p:nvPr>
        </p:nvSpPr>
        <p:spPr>
          <a:noFill/>
        </p:spPr>
        <p:txBody>
          <a:bodyPr/>
          <a:lstStyle/>
          <a:p>
            <a:fld id="{E3D46B77-657C-4768-8B82-798FEB010CC8}" type="slidenum">
              <a:rPr lang="en-US" smtClean="0"/>
              <a:pPr/>
              <a:t>193</a:t>
            </a:fld>
            <a:endParaRPr lang="en-US" smtClean="0"/>
          </a:p>
        </p:txBody>
      </p:sp>
      <p:sp>
        <p:nvSpPr>
          <p:cNvPr id="153603" name="Rectangle 2"/>
          <p:cNvSpPr>
            <a:spLocks noGrp="1" noChangeArrowheads="1"/>
          </p:cNvSpPr>
          <p:nvPr>
            <p:ph type="title"/>
          </p:nvPr>
        </p:nvSpPr>
        <p:spPr/>
        <p:txBody>
          <a:bodyPr/>
          <a:lstStyle/>
          <a:p>
            <a:r>
              <a:rPr lang="en-US" sz="3600" smtClean="0"/>
              <a:t>REL chart</a:t>
            </a:r>
          </a:p>
        </p:txBody>
      </p:sp>
      <p:sp>
        <p:nvSpPr>
          <p:cNvPr id="153604" name="Rectangle 3"/>
          <p:cNvSpPr>
            <a:spLocks noGrp="1" noChangeArrowheads="1"/>
          </p:cNvSpPr>
          <p:nvPr>
            <p:ph type="body" idx="1"/>
          </p:nvPr>
        </p:nvSpPr>
        <p:spPr/>
        <p:txBody>
          <a:bodyPr/>
          <a:lstStyle/>
          <a:p>
            <a:pPr>
              <a:lnSpc>
                <a:spcPct val="90000"/>
              </a:lnSpc>
            </a:pPr>
            <a:r>
              <a:rPr lang="en-US" sz="2400" smtClean="0">
                <a:latin typeface="Times New Roman" pitchFamily="18" charset="0"/>
              </a:rPr>
              <a:t>Assignment of the closeness rating is subjective.</a:t>
            </a:r>
          </a:p>
          <a:p>
            <a:pPr>
              <a:lnSpc>
                <a:spcPct val="90000"/>
              </a:lnSpc>
              <a:buFontTx/>
              <a:buNone/>
            </a:pPr>
            <a:r>
              <a:rPr lang="en-US" sz="2400" b="1" smtClean="0">
                <a:latin typeface="Times New Roman" pitchFamily="18" charset="0"/>
              </a:rPr>
              <a:t>Rule of thumb:</a:t>
            </a:r>
          </a:p>
          <a:p>
            <a:pPr>
              <a:lnSpc>
                <a:spcPct val="90000"/>
              </a:lnSpc>
            </a:pPr>
            <a:r>
              <a:rPr lang="en-US" sz="2400" smtClean="0">
                <a:latin typeface="Times New Roman" pitchFamily="18" charset="0"/>
              </a:rPr>
              <a:t>Very few </a:t>
            </a:r>
            <a:r>
              <a:rPr lang="en-US" sz="2400" i="1" smtClean="0">
                <a:latin typeface="Times New Roman" pitchFamily="18" charset="0"/>
              </a:rPr>
              <a:t>A</a:t>
            </a:r>
            <a:r>
              <a:rPr lang="en-US" sz="2400" smtClean="0">
                <a:latin typeface="Times New Roman" pitchFamily="18" charset="0"/>
              </a:rPr>
              <a:t> and </a:t>
            </a:r>
            <a:r>
              <a:rPr lang="en-US" sz="2400" i="1" smtClean="0">
                <a:latin typeface="Times New Roman" pitchFamily="18" charset="0"/>
              </a:rPr>
              <a:t>X</a:t>
            </a:r>
            <a:r>
              <a:rPr lang="en-US" sz="2400" smtClean="0">
                <a:latin typeface="Times New Roman" pitchFamily="18" charset="0"/>
              </a:rPr>
              <a:t> relationships should be assigned. (no more than 5% of the closeness ratings to be an </a:t>
            </a:r>
            <a:r>
              <a:rPr lang="en-US" sz="2400" i="1" smtClean="0">
                <a:latin typeface="Times New Roman" pitchFamily="18" charset="0"/>
              </a:rPr>
              <a:t>A</a:t>
            </a:r>
            <a:r>
              <a:rPr lang="en-US" sz="2400" smtClean="0">
                <a:latin typeface="Times New Roman" pitchFamily="18" charset="0"/>
              </a:rPr>
              <a:t> and </a:t>
            </a:r>
            <a:r>
              <a:rPr lang="en-US" sz="2400" i="1" smtClean="0">
                <a:latin typeface="Times New Roman" pitchFamily="18" charset="0"/>
              </a:rPr>
              <a:t>X</a:t>
            </a:r>
            <a:r>
              <a:rPr lang="en-US" sz="2400" smtClean="0">
                <a:latin typeface="Times New Roman" pitchFamily="18" charset="0"/>
              </a:rPr>
              <a:t>).</a:t>
            </a:r>
          </a:p>
          <a:p>
            <a:pPr>
              <a:lnSpc>
                <a:spcPct val="90000"/>
              </a:lnSpc>
            </a:pPr>
            <a:r>
              <a:rPr lang="en-US" sz="2400" smtClean="0">
                <a:latin typeface="Times New Roman" pitchFamily="18" charset="0"/>
              </a:rPr>
              <a:t>No more than 10% should be an </a:t>
            </a:r>
            <a:r>
              <a:rPr lang="en-US" sz="2400" i="1" smtClean="0">
                <a:latin typeface="Times New Roman" pitchFamily="18" charset="0"/>
              </a:rPr>
              <a:t>E</a:t>
            </a:r>
            <a:r>
              <a:rPr lang="en-US" sz="2400" smtClean="0">
                <a:latin typeface="Times New Roman" pitchFamily="18" charset="0"/>
              </a:rPr>
              <a:t>.</a:t>
            </a:r>
          </a:p>
          <a:p>
            <a:pPr>
              <a:lnSpc>
                <a:spcPct val="90000"/>
              </a:lnSpc>
            </a:pPr>
            <a:r>
              <a:rPr lang="en-US" sz="2400" smtClean="0">
                <a:latin typeface="Times New Roman" pitchFamily="18" charset="0"/>
              </a:rPr>
              <a:t>No more than 15% to be an </a:t>
            </a:r>
            <a:r>
              <a:rPr lang="en-US" sz="2400" i="1" smtClean="0">
                <a:latin typeface="Times New Roman" pitchFamily="18" charset="0"/>
              </a:rPr>
              <a:t>I</a:t>
            </a:r>
            <a:r>
              <a:rPr lang="en-US" sz="2400" smtClean="0">
                <a:latin typeface="Times New Roman" pitchFamily="18" charset="0"/>
              </a:rPr>
              <a:t>.</a:t>
            </a:r>
          </a:p>
          <a:p>
            <a:pPr>
              <a:lnSpc>
                <a:spcPct val="90000"/>
              </a:lnSpc>
            </a:pPr>
            <a:r>
              <a:rPr lang="en-US" sz="2400" smtClean="0">
                <a:latin typeface="Times New Roman" pitchFamily="18" charset="0"/>
              </a:rPr>
              <a:t>No more than 20% to be an </a:t>
            </a:r>
            <a:r>
              <a:rPr lang="en-US" sz="2400" i="1" smtClean="0">
                <a:latin typeface="Times New Roman" pitchFamily="18" charset="0"/>
              </a:rPr>
              <a:t>O</a:t>
            </a:r>
            <a:r>
              <a:rPr lang="en-US" sz="2400" smtClean="0">
                <a:latin typeface="Times New Roman" pitchFamily="18" charset="0"/>
              </a:rPr>
              <a:t>.</a:t>
            </a:r>
          </a:p>
          <a:p>
            <a:pPr>
              <a:lnSpc>
                <a:spcPct val="90000"/>
              </a:lnSpc>
            </a:pPr>
            <a:endParaRPr lang="en-US" sz="2400" smtClean="0">
              <a:latin typeface="Times New Roman" pitchFamily="18" charset="0"/>
            </a:endParaRPr>
          </a:p>
          <a:p>
            <a:pPr>
              <a:lnSpc>
                <a:spcPct val="90000"/>
              </a:lnSpc>
            </a:pPr>
            <a:r>
              <a:rPr lang="en-US" sz="2400" smtClean="0">
                <a:latin typeface="Times New Roman" pitchFamily="18" charset="0"/>
              </a:rPr>
              <a:t>Which means that about 50% of the relationships should be </a:t>
            </a:r>
            <a:r>
              <a:rPr lang="en-US" sz="2400" i="1" smtClean="0">
                <a:latin typeface="Times New Roman" pitchFamily="18" charset="0"/>
              </a:rPr>
              <a:t>U</a:t>
            </a:r>
            <a:r>
              <a:rPr lang="en-US" sz="2400" smtClean="0">
                <a:latin typeface="Times New Roman" pitchFamily="18" charset="0"/>
              </a:rPr>
              <a:t>.</a:t>
            </a:r>
          </a:p>
          <a:p>
            <a:pPr>
              <a:lnSpc>
                <a:spcPct val="90000"/>
              </a:lnSpc>
              <a:buFontTx/>
              <a:buNone/>
            </a:pPr>
            <a:endParaRPr lang="en-US" sz="2400" smtClean="0">
              <a:latin typeface="Times New Roman" pitchFamily="18" charset="0"/>
            </a:endParaRP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6" name="Slide Number Placeholder 5"/>
          <p:cNvSpPr>
            <a:spLocks noGrp="1"/>
          </p:cNvSpPr>
          <p:nvPr>
            <p:ph type="sldNum" sz="quarter" idx="12"/>
          </p:nvPr>
        </p:nvSpPr>
        <p:spPr>
          <a:noFill/>
        </p:spPr>
        <p:txBody>
          <a:bodyPr/>
          <a:lstStyle/>
          <a:p>
            <a:fld id="{3D1C782B-0644-4F4E-B7A5-9C8AA099F583}" type="slidenum">
              <a:rPr lang="en-US" smtClean="0"/>
              <a:pPr/>
              <a:t>194</a:t>
            </a:fld>
            <a:endParaRPr lang="en-US" smtClean="0"/>
          </a:p>
        </p:txBody>
      </p:sp>
      <p:sp>
        <p:nvSpPr>
          <p:cNvPr id="154627" name="Rectangle 2"/>
          <p:cNvSpPr>
            <a:spLocks noGrp="1" noChangeArrowheads="1"/>
          </p:cNvSpPr>
          <p:nvPr>
            <p:ph type="title"/>
          </p:nvPr>
        </p:nvSpPr>
        <p:spPr/>
        <p:txBody>
          <a:bodyPr/>
          <a:lstStyle/>
          <a:p>
            <a:r>
              <a:rPr lang="en-US" smtClean="0"/>
              <a:t>Activity Relationship Factors</a:t>
            </a:r>
          </a:p>
        </p:txBody>
      </p:sp>
      <p:sp>
        <p:nvSpPr>
          <p:cNvPr id="58375" name="Rectangle 7"/>
          <p:cNvSpPr>
            <a:spLocks noGrp="1" noChangeArrowheads="1"/>
          </p:cNvSpPr>
          <p:nvPr>
            <p:ph type="body" idx="1"/>
          </p:nvPr>
        </p:nvSpPr>
        <p:spPr>
          <a:xfrm>
            <a:off x="1479550" y="1981200"/>
            <a:ext cx="7626350" cy="4648200"/>
          </a:xfrm>
        </p:spPr>
        <p:txBody>
          <a:bodyPr/>
          <a:lstStyle/>
          <a:p>
            <a:r>
              <a:rPr lang="en-US" sz="2800" smtClean="0"/>
              <a:t>Do they share common utilities? </a:t>
            </a:r>
          </a:p>
          <a:p>
            <a:r>
              <a:rPr lang="en-US" sz="2800" smtClean="0"/>
              <a:t>Are they part of a common process? </a:t>
            </a:r>
          </a:p>
          <a:p>
            <a:r>
              <a:rPr lang="en-US" sz="2800" smtClean="0"/>
              <a:t>Does one department supply the other?</a:t>
            </a:r>
          </a:p>
          <a:p>
            <a:r>
              <a:rPr lang="en-US" sz="2800" smtClean="0"/>
              <a:t>What are the management and personnel common between the departments?</a:t>
            </a:r>
          </a:p>
          <a:p>
            <a:r>
              <a:rPr lang="en-US" sz="2800" smtClean="0"/>
              <a:t>Is the process in one department harmful to the other?</a:t>
            </a:r>
          </a:p>
          <a:p>
            <a:r>
              <a:rPr lang="en-US" sz="2800" smtClean="0"/>
              <a:t>Other.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1000"/>
                                  </p:stCondLst>
                                  <p:childTnLst>
                                    <p:set>
                                      <p:cBhvr>
                                        <p:cTn id="6" dur="1" fill="hold">
                                          <p:stCondLst>
                                            <p:cond delay="0"/>
                                          </p:stCondLst>
                                        </p:cTn>
                                        <p:tgtEl>
                                          <p:spTgt spid="58375">
                                            <p:txEl>
                                              <p:pRg st="0" end="0"/>
                                            </p:txEl>
                                          </p:spTgt>
                                        </p:tgtEl>
                                        <p:attrNameLst>
                                          <p:attrName>style.visibility</p:attrName>
                                        </p:attrNameLst>
                                      </p:cBhvr>
                                      <p:to>
                                        <p:strVal val="visible"/>
                                      </p:to>
                                    </p:set>
                                    <p:animEffect transition="in" filter="box(in)">
                                      <p:cBhvr>
                                        <p:cTn id="7" dur="500"/>
                                        <p:tgtEl>
                                          <p:spTgt spid="58375">
                                            <p:txEl>
                                              <p:pRg st="0" end="0"/>
                                            </p:txEl>
                                          </p:spTgt>
                                        </p:tgtEl>
                                      </p:cBhvr>
                                    </p:animEffect>
                                  </p:childTnLst>
                                </p:cTn>
                              </p:par>
                            </p:childTnLst>
                          </p:cTn>
                        </p:par>
                        <p:par>
                          <p:cTn id="8" fill="hold">
                            <p:stCondLst>
                              <p:cond delay="1500"/>
                            </p:stCondLst>
                            <p:childTnLst>
                              <p:par>
                                <p:cTn id="9" presetID="4" presetClass="entr" presetSubtype="16" fill="hold" grpId="0" nodeType="afterEffect">
                                  <p:stCondLst>
                                    <p:cond delay="1000"/>
                                  </p:stCondLst>
                                  <p:childTnLst>
                                    <p:set>
                                      <p:cBhvr>
                                        <p:cTn id="10" dur="1" fill="hold">
                                          <p:stCondLst>
                                            <p:cond delay="0"/>
                                          </p:stCondLst>
                                        </p:cTn>
                                        <p:tgtEl>
                                          <p:spTgt spid="58375">
                                            <p:txEl>
                                              <p:pRg st="1" end="1"/>
                                            </p:txEl>
                                          </p:spTgt>
                                        </p:tgtEl>
                                        <p:attrNameLst>
                                          <p:attrName>style.visibility</p:attrName>
                                        </p:attrNameLst>
                                      </p:cBhvr>
                                      <p:to>
                                        <p:strVal val="visible"/>
                                      </p:to>
                                    </p:set>
                                    <p:animEffect transition="in" filter="box(in)">
                                      <p:cBhvr>
                                        <p:cTn id="11" dur="500"/>
                                        <p:tgtEl>
                                          <p:spTgt spid="58375">
                                            <p:txEl>
                                              <p:pRg st="1" end="1"/>
                                            </p:txEl>
                                          </p:spTgt>
                                        </p:tgtEl>
                                      </p:cBhvr>
                                    </p:animEffect>
                                  </p:childTnLst>
                                </p:cTn>
                              </p:par>
                            </p:childTnLst>
                          </p:cTn>
                        </p:par>
                        <p:par>
                          <p:cTn id="12" fill="hold">
                            <p:stCondLst>
                              <p:cond delay="3000"/>
                            </p:stCondLst>
                            <p:childTnLst>
                              <p:par>
                                <p:cTn id="13" presetID="4" presetClass="entr" presetSubtype="16" fill="hold" grpId="0" nodeType="afterEffect">
                                  <p:stCondLst>
                                    <p:cond delay="1000"/>
                                  </p:stCondLst>
                                  <p:childTnLst>
                                    <p:set>
                                      <p:cBhvr>
                                        <p:cTn id="14" dur="1" fill="hold">
                                          <p:stCondLst>
                                            <p:cond delay="0"/>
                                          </p:stCondLst>
                                        </p:cTn>
                                        <p:tgtEl>
                                          <p:spTgt spid="58375">
                                            <p:txEl>
                                              <p:pRg st="2" end="2"/>
                                            </p:txEl>
                                          </p:spTgt>
                                        </p:tgtEl>
                                        <p:attrNameLst>
                                          <p:attrName>style.visibility</p:attrName>
                                        </p:attrNameLst>
                                      </p:cBhvr>
                                      <p:to>
                                        <p:strVal val="visible"/>
                                      </p:to>
                                    </p:set>
                                    <p:animEffect transition="in" filter="box(in)">
                                      <p:cBhvr>
                                        <p:cTn id="15" dur="500"/>
                                        <p:tgtEl>
                                          <p:spTgt spid="58375">
                                            <p:txEl>
                                              <p:pRg st="2" end="2"/>
                                            </p:txEl>
                                          </p:spTgt>
                                        </p:tgtEl>
                                      </p:cBhvr>
                                    </p:animEffect>
                                  </p:childTnLst>
                                </p:cTn>
                              </p:par>
                            </p:childTnLst>
                          </p:cTn>
                        </p:par>
                        <p:par>
                          <p:cTn id="16" fill="hold">
                            <p:stCondLst>
                              <p:cond delay="4500"/>
                            </p:stCondLst>
                            <p:childTnLst>
                              <p:par>
                                <p:cTn id="17" presetID="4" presetClass="entr" presetSubtype="16" fill="hold" grpId="0" nodeType="afterEffect">
                                  <p:stCondLst>
                                    <p:cond delay="1000"/>
                                  </p:stCondLst>
                                  <p:childTnLst>
                                    <p:set>
                                      <p:cBhvr>
                                        <p:cTn id="18" dur="1" fill="hold">
                                          <p:stCondLst>
                                            <p:cond delay="0"/>
                                          </p:stCondLst>
                                        </p:cTn>
                                        <p:tgtEl>
                                          <p:spTgt spid="58375">
                                            <p:txEl>
                                              <p:pRg st="3" end="3"/>
                                            </p:txEl>
                                          </p:spTgt>
                                        </p:tgtEl>
                                        <p:attrNameLst>
                                          <p:attrName>style.visibility</p:attrName>
                                        </p:attrNameLst>
                                      </p:cBhvr>
                                      <p:to>
                                        <p:strVal val="visible"/>
                                      </p:to>
                                    </p:set>
                                    <p:animEffect transition="in" filter="box(in)">
                                      <p:cBhvr>
                                        <p:cTn id="19" dur="500"/>
                                        <p:tgtEl>
                                          <p:spTgt spid="58375">
                                            <p:txEl>
                                              <p:pRg st="3" end="3"/>
                                            </p:txEl>
                                          </p:spTgt>
                                        </p:tgtEl>
                                      </p:cBhvr>
                                    </p:animEffect>
                                  </p:childTnLst>
                                </p:cTn>
                              </p:par>
                            </p:childTnLst>
                          </p:cTn>
                        </p:par>
                        <p:par>
                          <p:cTn id="20" fill="hold">
                            <p:stCondLst>
                              <p:cond delay="6000"/>
                            </p:stCondLst>
                            <p:childTnLst>
                              <p:par>
                                <p:cTn id="21" presetID="4" presetClass="entr" presetSubtype="16" fill="hold" grpId="0" nodeType="afterEffect">
                                  <p:stCondLst>
                                    <p:cond delay="1000"/>
                                  </p:stCondLst>
                                  <p:childTnLst>
                                    <p:set>
                                      <p:cBhvr>
                                        <p:cTn id="22" dur="1" fill="hold">
                                          <p:stCondLst>
                                            <p:cond delay="0"/>
                                          </p:stCondLst>
                                        </p:cTn>
                                        <p:tgtEl>
                                          <p:spTgt spid="58375">
                                            <p:txEl>
                                              <p:pRg st="4" end="4"/>
                                            </p:txEl>
                                          </p:spTgt>
                                        </p:tgtEl>
                                        <p:attrNameLst>
                                          <p:attrName>style.visibility</p:attrName>
                                        </p:attrNameLst>
                                      </p:cBhvr>
                                      <p:to>
                                        <p:strVal val="visible"/>
                                      </p:to>
                                    </p:set>
                                    <p:animEffect transition="in" filter="box(in)">
                                      <p:cBhvr>
                                        <p:cTn id="23" dur="500"/>
                                        <p:tgtEl>
                                          <p:spTgt spid="58375">
                                            <p:txEl>
                                              <p:pRg st="4" end="4"/>
                                            </p:txEl>
                                          </p:spTgt>
                                        </p:tgtEl>
                                      </p:cBhvr>
                                    </p:animEffect>
                                  </p:childTnLst>
                                </p:cTn>
                              </p:par>
                            </p:childTnLst>
                          </p:cTn>
                        </p:par>
                        <p:par>
                          <p:cTn id="24" fill="hold">
                            <p:stCondLst>
                              <p:cond delay="7500"/>
                            </p:stCondLst>
                            <p:childTnLst>
                              <p:par>
                                <p:cTn id="25" presetID="4" presetClass="entr" presetSubtype="16" fill="hold" grpId="0" nodeType="afterEffect">
                                  <p:stCondLst>
                                    <p:cond delay="1000"/>
                                  </p:stCondLst>
                                  <p:childTnLst>
                                    <p:set>
                                      <p:cBhvr>
                                        <p:cTn id="26" dur="1" fill="hold">
                                          <p:stCondLst>
                                            <p:cond delay="0"/>
                                          </p:stCondLst>
                                        </p:cTn>
                                        <p:tgtEl>
                                          <p:spTgt spid="58375">
                                            <p:txEl>
                                              <p:pRg st="5" end="5"/>
                                            </p:txEl>
                                          </p:spTgt>
                                        </p:tgtEl>
                                        <p:attrNameLst>
                                          <p:attrName>style.visibility</p:attrName>
                                        </p:attrNameLst>
                                      </p:cBhvr>
                                      <p:to>
                                        <p:strVal val="visible"/>
                                      </p:to>
                                    </p:set>
                                    <p:animEffect transition="in" filter="box(in)">
                                      <p:cBhvr>
                                        <p:cTn id="27" dur="500"/>
                                        <p:tgtEl>
                                          <p:spTgt spid="583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5" grpId="0" build="p" autoUpdateAnimBg="0" advAuto="1000"/>
    </p:bldLst>
  </p:timing>
</p:sld>
</file>

<file path=ppt/slides/slide1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Slide Number Placeholder 5"/>
          <p:cNvSpPr>
            <a:spLocks noGrp="1"/>
          </p:cNvSpPr>
          <p:nvPr>
            <p:ph type="sldNum" sz="quarter" idx="12"/>
          </p:nvPr>
        </p:nvSpPr>
        <p:spPr>
          <a:noFill/>
        </p:spPr>
        <p:txBody>
          <a:bodyPr/>
          <a:lstStyle/>
          <a:p>
            <a:fld id="{BCC08FB5-DDB0-4034-969D-DF52A209E415}" type="slidenum">
              <a:rPr lang="en-US" smtClean="0"/>
              <a:pPr/>
              <a:t>195</a:t>
            </a:fld>
            <a:endParaRPr lang="en-US" smtClean="0"/>
          </a:p>
        </p:txBody>
      </p:sp>
      <p:sp>
        <p:nvSpPr>
          <p:cNvPr id="155651" name="Rectangle 2"/>
          <p:cNvSpPr>
            <a:spLocks noGrp="1" noChangeArrowheads="1"/>
          </p:cNvSpPr>
          <p:nvPr>
            <p:ph type="title"/>
          </p:nvPr>
        </p:nvSpPr>
        <p:spPr/>
        <p:txBody>
          <a:bodyPr/>
          <a:lstStyle/>
          <a:p>
            <a:r>
              <a:rPr lang="en-US" smtClean="0"/>
              <a:t>Nonflow Factors</a:t>
            </a:r>
          </a:p>
        </p:txBody>
      </p:sp>
      <p:sp>
        <p:nvSpPr>
          <p:cNvPr id="62467" name="Rectangle 3"/>
          <p:cNvSpPr>
            <a:spLocks noGrp="1" noChangeArrowheads="1"/>
          </p:cNvSpPr>
          <p:nvPr>
            <p:ph type="body" idx="1"/>
          </p:nvPr>
        </p:nvSpPr>
        <p:spPr>
          <a:xfrm>
            <a:off x="1479550" y="1981200"/>
            <a:ext cx="7626350" cy="4648200"/>
          </a:xfrm>
        </p:spPr>
        <p:txBody>
          <a:bodyPr/>
          <a:lstStyle/>
          <a:p>
            <a:r>
              <a:rPr lang="en-US" sz="2800" smtClean="0"/>
              <a:t>Usually collected through interviews with the operators, management, etc.</a:t>
            </a:r>
          </a:p>
          <a:p>
            <a:r>
              <a:rPr lang="en-US" sz="2800" smtClean="0"/>
              <a:t>These areas include:</a:t>
            </a:r>
          </a:p>
          <a:p>
            <a:pPr lvl="1"/>
            <a:r>
              <a:rPr lang="en-US" sz="2400" smtClean="0"/>
              <a:t>Maintenance</a:t>
            </a:r>
          </a:p>
          <a:p>
            <a:pPr lvl="1"/>
            <a:r>
              <a:rPr lang="en-US" sz="2400" smtClean="0"/>
              <a:t>Tool storage</a:t>
            </a:r>
          </a:p>
          <a:p>
            <a:pPr lvl="1"/>
            <a:r>
              <a:rPr lang="en-US" sz="2400" smtClean="0"/>
              <a:t>Lunchroom</a:t>
            </a:r>
          </a:p>
          <a:p>
            <a:pPr lvl="1"/>
            <a:r>
              <a:rPr lang="en-US" sz="2400" smtClean="0"/>
              <a:t>Restrooms</a:t>
            </a:r>
          </a:p>
          <a:p>
            <a:pPr lvl="1"/>
            <a:r>
              <a:rPr lang="en-US" sz="2400" smtClean="0"/>
              <a:t>Offices</a:t>
            </a:r>
          </a:p>
          <a:p>
            <a:r>
              <a:rPr lang="en-US" sz="2800" smtClean="0"/>
              <a:t>Use the same charting/weighting concept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100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box(in)">
                                      <p:cBhvr>
                                        <p:cTn id="7" dur="500"/>
                                        <p:tgtEl>
                                          <p:spTgt spid="62467">
                                            <p:txEl>
                                              <p:pRg st="0" end="0"/>
                                            </p:txEl>
                                          </p:spTgt>
                                        </p:tgtEl>
                                      </p:cBhvr>
                                    </p:animEffect>
                                  </p:childTnLst>
                                </p:cTn>
                              </p:par>
                            </p:childTnLst>
                          </p:cTn>
                        </p:par>
                        <p:par>
                          <p:cTn id="8" fill="hold">
                            <p:stCondLst>
                              <p:cond delay="1500"/>
                            </p:stCondLst>
                            <p:childTnLst>
                              <p:par>
                                <p:cTn id="9" presetID="4" presetClass="entr" presetSubtype="16" fill="hold" grpId="0" nodeType="afterEffect">
                                  <p:stCondLst>
                                    <p:cond delay="1000"/>
                                  </p:stCondLst>
                                  <p:childTnLst>
                                    <p:set>
                                      <p:cBhvr>
                                        <p:cTn id="10" dur="1" fill="hold">
                                          <p:stCondLst>
                                            <p:cond delay="0"/>
                                          </p:stCondLst>
                                        </p:cTn>
                                        <p:tgtEl>
                                          <p:spTgt spid="62467">
                                            <p:txEl>
                                              <p:pRg st="1" end="1"/>
                                            </p:txEl>
                                          </p:spTgt>
                                        </p:tgtEl>
                                        <p:attrNameLst>
                                          <p:attrName>style.visibility</p:attrName>
                                        </p:attrNameLst>
                                      </p:cBhvr>
                                      <p:to>
                                        <p:strVal val="visible"/>
                                      </p:to>
                                    </p:set>
                                    <p:animEffect transition="in" filter="box(in)">
                                      <p:cBhvr>
                                        <p:cTn id="11" dur="500"/>
                                        <p:tgtEl>
                                          <p:spTgt spid="62467">
                                            <p:txEl>
                                              <p:pRg st="1" end="1"/>
                                            </p:txEl>
                                          </p:spTgt>
                                        </p:tgtEl>
                                      </p:cBhvr>
                                    </p:animEffect>
                                  </p:childTnLst>
                                </p:cTn>
                              </p:par>
                              <p:par>
                                <p:cTn id="12" presetID="4" presetClass="entr" presetSubtype="16" fill="hold" grpId="0" nodeType="withEffect">
                                  <p:stCondLst>
                                    <p:cond delay="1000"/>
                                  </p:stCondLst>
                                  <p:childTnLst>
                                    <p:set>
                                      <p:cBhvr>
                                        <p:cTn id="13" dur="1" fill="hold">
                                          <p:stCondLst>
                                            <p:cond delay="0"/>
                                          </p:stCondLst>
                                        </p:cTn>
                                        <p:tgtEl>
                                          <p:spTgt spid="62467">
                                            <p:txEl>
                                              <p:pRg st="2" end="2"/>
                                            </p:txEl>
                                          </p:spTgt>
                                        </p:tgtEl>
                                        <p:attrNameLst>
                                          <p:attrName>style.visibility</p:attrName>
                                        </p:attrNameLst>
                                      </p:cBhvr>
                                      <p:to>
                                        <p:strVal val="visible"/>
                                      </p:to>
                                    </p:set>
                                    <p:animEffect transition="in" filter="box(in)">
                                      <p:cBhvr>
                                        <p:cTn id="14" dur="500"/>
                                        <p:tgtEl>
                                          <p:spTgt spid="62467">
                                            <p:txEl>
                                              <p:pRg st="2" end="2"/>
                                            </p:txEl>
                                          </p:spTgt>
                                        </p:tgtEl>
                                      </p:cBhvr>
                                    </p:animEffect>
                                  </p:childTnLst>
                                </p:cTn>
                              </p:par>
                              <p:par>
                                <p:cTn id="15" presetID="4" presetClass="entr" presetSubtype="16" fill="hold" grpId="0" nodeType="withEffect">
                                  <p:stCondLst>
                                    <p:cond delay="1000"/>
                                  </p:stCondLst>
                                  <p:childTnLst>
                                    <p:set>
                                      <p:cBhvr>
                                        <p:cTn id="16" dur="1" fill="hold">
                                          <p:stCondLst>
                                            <p:cond delay="0"/>
                                          </p:stCondLst>
                                        </p:cTn>
                                        <p:tgtEl>
                                          <p:spTgt spid="62467">
                                            <p:txEl>
                                              <p:pRg st="3" end="3"/>
                                            </p:txEl>
                                          </p:spTgt>
                                        </p:tgtEl>
                                        <p:attrNameLst>
                                          <p:attrName>style.visibility</p:attrName>
                                        </p:attrNameLst>
                                      </p:cBhvr>
                                      <p:to>
                                        <p:strVal val="visible"/>
                                      </p:to>
                                    </p:set>
                                    <p:animEffect transition="in" filter="box(in)">
                                      <p:cBhvr>
                                        <p:cTn id="17" dur="500"/>
                                        <p:tgtEl>
                                          <p:spTgt spid="62467">
                                            <p:txEl>
                                              <p:pRg st="3" end="3"/>
                                            </p:txEl>
                                          </p:spTgt>
                                        </p:tgtEl>
                                      </p:cBhvr>
                                    </p:animEffect>
                                  </p:childTnLst>
                                </p:cTn>
                              </p:par>
                              <p:par>
                                <p:cTn id="18" presetID="4" presetClass="entr" presetSubtype="16" fill="hold" grpId="0" nodeType="withEffect">
                                  <p:stCondLst>
                                    <p:cond delay="1000"/>
                                  </p:stCondLst>
                                  <p:childTnLst>
                                    <p:set>
                                      <p:cBhvr>
                                        <p:cTn id="19" dur="1" fill="hold">
                                          <p:stCondLst>
                                            <p:cond delay="0"/>
                                          </p:stCondLst>
                                        </p:cTn>
                                        <p:tgtEl>
                                          <p:spTgt spid="62467">
                                            <p:txEl>
                                              <p:pRg st="4" end="4"/>
                                            </p:txEl>
                                          </p:spTgt>
                                        </p:tgtEl>
                                        <p:attrNameLst>
                                          <p:attrName>style.visibility</p:attrName>
                                        </p:attrNameLst>
                                      </p:cBhvr>
                                      <p:to>
                                        <p:strVal val="visible"/>
                                      </p:to>
                                    </p:set>
                                    <p:animEffect transition="in" filter="box(in)">
                                      <p:cBhvr>
                                        <p:cTn id="20" dur="500"/>
                                        <p:tgtEl>
                                          <p:spTgt spid="62467">
                                            <p:txEl>
                                              <p:pRg st="4" end="4"/>
                                            </p:txEl>
                                          </p:spTgt>
                                        </p:tgtEl>
                                      </p:cBhvr>
                                    </p:animEffect>
                                  </p:childTnLst>
                                </p:cTn>
                              </p:par>
                              <p:par>
                                <p:cTn id="21" presetID="4" presetClass="entr" presetSubtype="16" fill="hold" grpId="0" nodeType="withEffect">
                                  <p:stCondLst>
                                    <p:cond delay="1000"/>
                                  </p:stCondLst>
                                  <p:childTnLst>
                                    <p:set>
                                      <p:cBhvr>
                                        <p:cTn id="22" dur="1" fill="hold">
                                          <p:stCondLst>
                                            <p:cond delay="0"/>
                                          </p:stCondLst>
                                        </p:cTn>
                                        <p:tgtEl>
                                          <p:spTgt spid="62467">
                                            <p:txEl>
                                              <p:pRg st="5" end="5"/>
                                            </p:txEl>
                                          </p:spTgt>
                                        </p:tgtEl>
                                        <p:attrNameLst>
                                          <p:attrName>style.visibility</p:attrName>
                                        </p:attrNameLst>
                                      </p:cBhvr>
                                      <p:to>
                                        <p:strVal val="visible"/>
                                      </p:to>
                                    </p:set>
                                    <p:animEffect transition="in" filter="box(in)">
                                      <p:cBhvr>
                                        <p:cTn id="23" dur="500"/>
                                        <p:tgtEl>
                                          <p:spTgt spid="62467">
                                            <p:txEl>
                                              <p:pRg st="5" end="5"/>
                                            </p:txEl>
                                          </p:spTgt>
                                        </p:tgtEl>
                                      </p:cBhvr>
                                    </p:animEffect>
                                  </p:childTnLst>
                                </p:cTn>
                              </p:par>
                              <p:par>
                                <p:cTn id="24" presetID="4" presetClass="entr" presetSubtype="16" fill="hold" grpId="0" nodeType="withEffect">
                                  <p:stCondLst>
                                    <p:cond delay="1000"/>
                                  </p:stCondLst>
                                  <p:childTnLst>
                                    <p:set>
                                      <p:cBhvr>
                                        <p:cTn id="25" dur="1" fill="hold">
                                          <p:stCondLst>
                                            <p:cond delay="0"/>
                                          </p:stCondLst>
                                        </p:cTn>
                                        <p:tgtEl>
                                          <p:spTgt spid="62467">
                                            <p:txEl>
                                              <p:pRg st="6" end="6"/>
                                            </p:txEl>
                                          </p:spTgt>
                                        </p:tgtEl>
                                        <p:attrNameLst>
                                          <p:attrName>style.visibility</p:attrName>
                                        </p:attrNameLst>
                                      </p:cBhvr>
                                      <p:to>
                                        <p:strVal val="visible"/>
                                      </p:to>
                                    </p:set>
                                    <p:animEffect transition="in" filter="box(in)">
                                      <p:cBhvr>
                                        <p:cTn id="26" dur="500"/>
                                        <p:tgtEl>
                                          <p:spTgt spid="62467">
                                            <p:txEl>
                                              <p:pRg st="6" end="6"/>
                                            </p:txEl>
                                          </p:spTgt>
                                        </p:tgtEl>
                                      </p:cBhvr>
                                    </p:animEffect>
                                  </p:childTnLst>
                                </p:cTn>
                              </p:par>
                            </p:childTnLst>
                          </p:cTn>
                        </p:par>
                        <p:par>
                          <p:cTn id="27" fill="hold">
                            <p:stCondLst>
                              <p:cond delay="3000"/>
                            </p:stCondLst>
                            <p:childTnLst>
                              <p:par>
                                <p:cTn id="28" presetID="4" presetClass="entr" presetSubtype="16" fill="hold" grpId="0" nodeType="afterEffect">
                                  <p:stCondLst>
                                    <p:cond delay="1000"/>
                                  </p:stCondLst>
                                  <p:childTnLst>
                                    <p:set>
                                      <p:cBhvr>
                                        <p:cTn id="29" dur="1" fill="hold">
                                          <p:stCondLst>
                                            <p:cond delay="0"/>
                                          </p:stCondLst>
                                        </p:cTn>
                                        <p:tgtEl>
                                          <p:spTgt spid="62467">
                                            <p:txEl>
                                              <p:pRg st="7" end="7"/>
                                            </p:txEl>
                                          </p:spTgt>
                                        </p:tgtEl>
                                        <p:attrNameLst>
                                          <p:attrName>style.visibility</p:attrName>
                                        </p:attrNameLst>
                                      </p:cBhvr>
                                      <p:to>
                                        <p:strVal val="visible"/>
                                      </p:to>
                                    </p:set>
                                    <p:animEffect transition="in" filter="box(in)">
                                      <p:cBhvr>
                                        <p:cTn id="30" dur="500"/>
                                        <p:tgtEl>
                                          <p:spTgt spid="624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autoUpdateAnimBg="0" advAuto="1000"/>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Number Placeholder 5"/>
          <p:cNvSpPr>
            <a:spLocks noGrp="1"/>
          </p:cNvSpPr>
          <p:nvPr>
            <p:ph type="sldNum" sz="quarter" idx="12"/>
          </p:nvPr>
        </p:nvSpPr>
        <p:spPr>
          <a:noFill/>
        </p:spPr>
        <p:txBody>
          <a:bodyPr/>
          <a:lstStyle/>
          <a:p>
            <a:fld id="{BDEB724D-B3C7-48C5-8604-9662A5F6B7C4}" type="slidenum">
              <a:rPr lang="en-US" smtClean="0"/>
              <a:pPr/>
              <a:t>196</a:t>
            </a:fld>
            <a:endParaRPr lang="en-US" smtClean="0"/>
          </a:p>
        </p:txBody>
      </p:sp>
      <p:sp>
        <p:nvSpPr>
          <p:cNvPr id="156675" name="Rectangle 2"/>
          <p:cNvSpPr>
            <a:spLocks noGrp="1" noChangeArrowheads="1"/>
          </p:cNvSpPr>
          <p:nvPr>
            <p:ph type="title"/>
          </p:nvPr>
        </p:nvSpPr>
        <p:spPr/>
        <p:txBody>
          <a:bodyPr/>
          <a:lstStyle/>
          <a:p>
            <a:r>
              <a:rPr lang="en-US" sz="3600" smtClean="0"/>
              <a:t>REL chart example</a:t>
            </a:r>
          </a:p>
        </p:txBody>
      </p:sp>
      <p:pic>
        <p:nvPicPr>
          <p:cNvPr id="156676" name="Picture 4" descr="REL01"/>
          <p:cNvPicPr>
            <a:picLocks noChangeAspect="1" noChangeArrowheads="1"/>
          </p:cNvPicPr>
          <p:nvPr/>
        </p:nvPicPr>
        <p:blipFill>
          <a:blip r:embed="rId3"/>
          <a:srcRect/>
          <a:stretch>
            <a:fillRect/>
          </a:stretch>
        </p:blipFill>
        <p:spPr bwMode="auto">
          <a:xfrm>
            <a:off x="2133600" y="1371600"/>
            <a:ext cx="4216400" cy="5181600"/>
          </a:xfrm>
          <a:prstGeom prst="rect">
            <a:avLst/>
          </a:prstGeom>
          <a:noFill/>
          <a:ln w="9525">
            <a:noFill/>
            <a:miter lim="800000"/>
            <a:headEnd/>
            <a:tailEnd/>
          </a:ln>
        </p:spPr>
      </p:pic>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Number Placeholder 5"/>
          <p:cNvSpPr>
            <a:spLocks noGrp="1"/>
          </p:cNvSpPr>
          <p:nvPr>
            <p:ph type="sldNum" sz="quarter" idx="12"/>
          </p:nvPr>
        </p:nvSpPr>
        <p:spPr>
          <a:noFill/>
        </p:spPr>
        <p:txBody>
          <a:bodyPr/>
          <a:lstStyle/>
          <a:p>
            <a:fld id="{44EF8282-F903-4E6C-89A6-A525DBDD77D1}" type="slidenum">
              <a:rPr lang="en-US" smtClean="0"/>
              <a:pPr/>
              <a:t>197</a:t>
            </a:fld>
            <a:endParaRPr lang="en-US" smtClean="0"/>
          </a:p>
        </p:txBody>
      </p:sp>
      <p:sp>
        <p:nvSpPr>
          <p:cNvPr id="157699" name="Rectangle 2"/>
          <p:cNvSpPr>
            <a:spLocks noGrp="1" noChangeArrowheads="1"/>
          </p:cNvSpPr>
          <p:nvPr>
            <p:ph type="title"/>
          </p:nvPr>
        </p:nvSpPr>
        <p:spPr/>
        <p:txBody>
          <a:bodyPr/>
          <a:lstStyle/>
          <a:p>
            <a:r>
              <a:rPr lang="en-US" sz="3600" smtClean="0"/>
              <a:t>REL chart – REL diagram</a:t>
            </a:r>
          </a:p>
        </p:txBody>
      </p:sp>
      <p:sp>
        <p:nvSpPr>
          <p:cNvPr id="157700" name="Rectangle 3"/>
          <p:cNvSpPr>
            <a:spLocks noGrp="1" noChangeArrowheads="1"/>
          </p:cNvSpPr>
          <p:nvPr>
            <p:ph type="body" idx="1"/>
          </p:nvPr>
        </p:nvSpPr>
        <p:spPr/>
        <p:txBody>
          <a:bodyPr/>
          <a:lstStyle/>
          <a:p>
            <a:pPr>
              <a:lnSpc>
                <a:spcPct val="90000"/>
              </a:lnSpc>
            </a:pPr>
            <a:r>
              <a:rPr lang="en-US" sz="2400" smtClean="0">
                <a:latin typeface="Times New Roman" pitchFamily="18" charset="0"/>
              </a:rPr>
              <a:t>From REL chart, we construct activity relationship diagram (REL diagram).</a:t>
            </a:r>
          </a:p>
          <a:p>
            <a:pPr>
              <a:lnSpc>
                <a:spcPct val="90000"/>
              </a:lnSpc>
            </a:pPr>
            <a:r>
              <a:rPr lang="en-US" sz="2400" smtClean="0">
                <a:latin typeface="Times New Roman" pitchFamily="18" charset="0"/>
              </a:rPr>
              <a:t>The purpose is to depict spatially the relationships of the activities.</a:t>
            </a:r>
          </a:p>
          <a:p>
            <a:pPr>
              <a:lnSpc>
                <a:spcPct val="90000"/>
              </a:lnSpc>
            </a:pPr>
            <a:r>
              <a:rPr lang="en-US" sz="2400" smtClean="0">
                <a:latin typeface="Times New Roman" pitchFamily="18" charset="0"/>
              </a:rPr>
              <a:t>The basic premise is that geographic proximity can be used to satisfy particular relationships.</a:t>
            </a:r>
          </a:p>
          <a:p>
            <a:pPr>
              <a:lnSpc>
                <a:spcPct val="90000"/>
              </a:lnSpc>
            </a:pPr>
            <a:r>
              <a:rPr lang="en-US" sz="2400" smtClean="0">
                <a:latin typeface="Times New Roman" pitchFamily="18" charset="0"/>
              </a:rPr>
              <a:t>For example, when the activity relationships reflect the magnitudes of material flows, pairs of activities having the greatest pair wise flow are located next to each other.</a:t>
            </a:r>
          </a:p>
          <a:p>
            <a:pPr>
              <a:lnSpc>
                <a:spcPct val="90000"/>
              </a:lnSpc>
            </a:pPr>
            <a:r>
              <a:rPr lang="en-US" sz="2400" smtClean="0">
                <a:latin typeface="Times New Roman" pitchFamily="18" charset="0"/>
              </a:rPr>
              <a:t>Similarly, pairs of activities having an </a:t>
            </a:r>
            <a:r>
              <a:rPr lang="en-US" sz="2400" i="1" smtClean="0">
                <a:latin typeface="Times New Roman" pitchFamily="18" charset="0"/>
              </a:rPr>
              <a:t>A</a:t>
            </a:r>
            <a:r>
              <a:rPr lang="en-US" sz="2400" smtClean="0">
                <a:latin typeface="Times New Roman" pitchFamily="18" charset="0"/>
              </a:rPr>
              <a:t> rating are located adjacently.</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Number Placeholder 5"/>
          <p:cNvSpPr>
            <a:spLocks noGrp="1"/>
          </p:cNvSpPr>
          <p:nvPr>
            <p:ph type="sldNum" sz="quarter" idx="12"/>
          </p:nvPr>
        </p:nvSpPr>
        <p:spPr>
          <a:noFill/>
        </p:spPr>
        <p:txBody>
          <a:bodyPr/>
          <a:lstStyle/>
          <a:p>
            <a:fld id="{F90D0D8E-8B97-4842-9C08-7F35D0091934}" type="slidenum">
              <a:rPr lang="en-US" smtClean="0"/>
              <a:pPr/>
              <a:t>198</a:t>
            </a:fld>
            <a:endParaRPr lang="en-US" smtClean="0"/>
          </a:p>
        </p:txBody>
      </p:sp>
      <p:sp>
        <p:nvSpPr>
          <p:cNvPr id="158723" name="Rectangle 2"/>
          <p:cNvSpPr>
            <a:spLocks noGrp="1" noChangeArrowheads="1"/>
          </p:cNvSpPr>
          <p:nvPr>
            <p:ph type="title"/>
          </p:nvPr>
        </p:nvSpPr>
        <p:spPr/>
        <p:txBody>
          <a:bodyPr/>
          <a:lstStyle/>
          <a:p>
            <a:r>
              <a:rPr lang="en-US" sz="3600" smtClean="0"/>
              <a:t>Activity relationship diagram</a:t>
            </a:r>
          </a:p>
        </p:txBody>
      </p:sp>
      <p:pic>
        <p:nvPicPr>
          <p:cNvPr id="158724" name="Picture 4" descr="REL02"/>
          <p:cNvPicPr>
            <a:picLocks noChangeAspect="1" noChangeArrowheads="1"/>
          </p:cNvPicPr>
          <p:nvPr/>
        </p:nvPicPr>
        <p:blipFill>
          <a:blip r:embed="rId3"/>
          <a:srcRect/>
          <a:stretch>
            <a:fillRect/>
          </a:stretch>
        </p:blipFill>
        <p:spPr bwMode="auto">
          <a:xfrm>
            <a:off x="533400" y="1524000"/>
            <a:ext cx="7696200" cy="5214938"/>
          </a:xfrm>
          <a:prstGeom prst="rect">
            <a:avLst/>
          </a:prstGeom>
          <a:noFill/>
          <a:ln w="9525">
            <a:noFill/>
            <a:miter lim="800000"/>
            <a:headEnd/>
            <a:tailEnd/>
          </a:ln>
        </p:spPr>
      </p:pic>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Number Placeholder 5"/>
          <p:cNvSpPr>
            <a:spLocks noGrp="1"/>
          </p:cNvSpPr>
          <p:nvPr>
            <p:ph type="sldNum" sz="quarter" idx="12"/>
          </p:nvPr>
        </p:nvSpPr>
        <p:spPr>
          <a:noFill/>
        </p:spPr>
        <p:txBody>
          <a:bodyPr/>
          <a:lstStyle/>
          <a:p>
            <a:fld id="{D371D8E0-A1CC-4484-B916-9D84F1CAF1CC}" type="slidenum">
              <a:rPr lang="en-US" smtClean="0"/>
              <a:pPr/>
              <a:t>199</a:t>
            </a:fld>
            <a:endParaRPr lang="en-US" smtClean="0"/>
          </a:p>
        </p:txBody>
      </p:sp>
      <p:sp>
        <p:nvSpPr>
          <p:cNvPr id="159747" name="Rectangle 2"/>
          <p:cNvSpPr>
            <a:spLocks noGrp="1" noChangeArrowheads="1"/>
          </p:cNvSpPr>
          <p:nvPr>
            <p:ph type="title"/>
          </p:nvPr>
        </p:nvSpPr>
        <p:spPr/>
        <p:txBody>
          <a:bodyPr/>
          <a:lstStyle/>
          <a:p>
            <a:r>
              <a:rPr lang="en-US" sz="3600" smtClean="0"/>
              <a:t>Activity relationship diagram</a:t>
            </a:r>
          </a:p>
        </p:txBody>
      </p:sp>
      <p:pic>
        <p:nvPicPr>
          <p:cNvPr id="159748" name="Picture 4" descr="REL03"/>
          <p:cNvPicPr>
            <a:picLocks noChangeAspect="1" noChangeArrowheads="1"/>
          </p:cNvPicPr>
          <p:nvPr/>
        </p:nvPicPr>
        <p:blipFill>
          <a:blip r:embed="rId3"/>
          <a:srcRect/>
          <a:stretch>
            <a:fillRect/>
          </a:stretch>
        </p:blipFill>
        <p:spPr bwMode="auto">
          <a:xfrm>
            <a:off x="1905000" y="1371600"/>
            <a:ext cx="4978400" cy="5334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305800" cy="6400800"/>
          </a:xfrm>
        </p:spPr>
        <p:txBody>
          <a:bodyPr>
            <a:noAutofit/>
          </a:bodyPr>
          <a:lstStyle/>
          <a:p>
            <a:pPr>
              <a:lnSpc>
                <a:spcPct val="150000"/>
              </a:lnSpc>
            </a:pPr>
            <a:r>
              <a:rPr lang="en-US" sz="2200" b="1" dirty="0"/>
              <a:t>Plant design </a:t>
            </a:r>
            <a:r>
              <a:rPr lang="en-US" sz="2200" dirty="0"/>
              <a:t>refers to the overall design of a manufacturing </a:t>
            </a:r>
            <a:r>
              <a:rPr lang="en-US" sz="2200" dirty="0" smtClean="0"/>
              <a:t>enterprise/facility</a:t>
            </a:r>
            <a:r>
              <a:rPr lang="en-US" sz="2200" dirty="0"/>
              <a:t>. </a:t>
            </a:r>
            <a:endParaRPr lang="en-US" sz="2200" dirty="0" smtClean="0"/>
          </a:p>
          <a:p>
            <a:pPr>
              <a:lnSpc>
                <a:spcPct val="150000"/>
              </a:lnSpc>
            </a:pPr>
            <a:r>
              <a:rPr lang="en-US" sz="2200" dirty="0" smtClean="0"/>
              <a:t>It is the planning of finances, the plant location and all the planning necessary for the physical requirements of an overall design of a plant</a:t>
            </a:r>
          </a:p>
          <a:p>
            <a:pPr>
              <a:lnSpc>
                <a:spcPct val="150000"/>
              </a:lnSpc>
            </a:pPr>
            <a:r>
              <a:rPr lang="en-US" sz="2200" dirty="0" smtClean="0"/>
              <a:t>It </a:t>
            </a:r>
            <a:r>
              <a:rPr lang="en-US" sz="2200" dirty="0"/>
              <a:t>moves through several stages before it is completed. </a:t>
            </a:r>
            <a:endParaRPr lang="en-US" sz="2200" dirty="0" smtClean="0"/>
          </a:p>
          <a:p>
            <a:pPr>
              <a:lnSpc>
                <a:spcPct val="150000"/>
              </a:lnSpc>
            </a:pPr>
            <a:r>
              <a:rPr lang="en-US" sz="2200" dirty="0" smtClean="0"/>
              <a:t>The stages involved </a:t>
            </a:r>
            <a:r>
              <a:rPr lang="en-US" sz="2200" dirty="0"/>
              <a:t>are : </a:t>
            </a:r>
            <a:endParaRPr lang="en-US" sz="2200" dirty="0" smtClean="0"/>
          </a:p>
          <a:p>
            <a:pPr lvl="1">
              <a:lnSpc>
                <a:spcPct val="150000"/>
              </a:lnSpc>
            </a:pPr>
            <a:r>
              <a:rPr lang="en-US" sz="2200" dirty="0" smtClean="0"/>
              <a:t>identification </a:t>
            </a:r>
            <a:r>
              <a:rPr lang="en-US" sz="2200" dirty="0"/>
              <a:t>and selection of the product to be manufactured</a:t>
            </a:r>
            <a:r>
              <a:rPr lang="en-US" sz="2200" dirty="0" smtClean="0"/>
              <a:t>, </a:t>
            </a:r>
          </a:p>
          <a:p>
            <a:pPr lvl="1">
              <a:lnSpc>
                <a:spcPct val="150000"/>
              </a:lnSpc>
            </a:pPr>
            <a:r>
              <a:rPr lang="en-US" sz="2200" dirty="0" smtClean="0"/>
              <a:t>feasibility </a:t>
            </a:r>
            <a:r>
              <a:rPr lang="en-US" sz="2200" dirty="0"/>
              <a:t>analysis and appraisal, </a:t>
            </a:r>
            <a:endParaRPr lang="en-US" sz="2200" dirty="0" smtClean="0"/>
          </a:p>
          <a:p>
            <a:pPr lvl="1">
              <a:lnSpc>
                <a:spcPct val="150000"/>
              </a:lnSpc>
            </a:pPr>
            <a:r>
              <a:rPr lang="en-US" sz="2200" dirty="0" smtClean="0"/>
              <a:t>design</a:t>
            </a:r>
            <a:r>
              <a:rPr lang="en-US" sz="2200" dirty="0"/>
              <a:t>, </a:t>
            </a:r>
            <a:endParaRPr lang="en-US" sz="2200" dirty="0" smtClean="0"/>
          </a:p>
          <a:p>
            <a:pPr lvl="1">
              <a:lnSpc>
                <a:spcPct val="150000"/>
              </a:lnSpc>
            </a:pPr>
            <a:r>
              <a:rPr lang="en-US" sz="2200" dirty="0" smtClean="0"/>
              <a:t>economic </a:t>
            </a:r>
            <a:r>
              <a:rPr lang="en-US" sz="2200" dirty="0"/>
              <a:t>evaluation, </a:t>
            </a:r>
            <a:endParaRPr lang="en-US" sz="2200" dirty="0" smtClean="0"/>
          </a:p>
          <a:p>
            <a:pPr>
              <a:lnSpc>
                <a:spcPct val="150000"/>
              </a:lnSpc>
            </a:pPr>
            <a:endParaRPr lang="en-US" sz="2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458200" cy="6477000"/>
          </a:xfrm>
        </p:spPr>
        <p:txBody>
          <a:bodyPr>
            <a:noAutofit/>
          </a:bodyPr>
          <a:lstStyle/>
          <a:p>
            <a:pPr>
              <a:lnSpc>
                <a:spcPct val="150000"/>
              </a:lnSpc>
              <a:buNone/>
            </a:pPr>
            <a:r>
              <a:rPr lang="en-US" sz="2000" b="1" dirty="0" smtClean="0"/>
              <a:t>D. Pre </a:t>
            </a:r>
            <a:r>
              <a:rPr lang="en-US" sz="2000" b="1" dirty="0"/>
              <a:t>selection / Pre feasibility Stage</a:t>
            </a:r>
          </a:p>
          <a:p>
            <a:pPr>
              <a:lnSpc>
                <a:spcPct val="150000"/>
              </a:lnSpc>
            </a:pPr>
            <a:r>
              <a:rPr lang="en-US" sz="2000" dirty="0"/>
              <a:t>The preliminary screening may have several ideas which appear to </a:t>
            </a:r>
            <a:r>
              <a:rPr lang="en-US" sz="2000" dirty="0" smtClean="0"/>
              <a:t>be worthy </a:t>
            </a:r>
            <a:r>
              <a:rPr lang="en-US" sz="2000" dirty="0"/>
              <a:t>of further study</a:t>
            </a:r>
            <a:r>
              <a:rPr lang="en-US" sz="2000" dirty="0" smtClean="0"/>
              <a:t>.</a:t>
            </a:r>
          </a:p>
          <a:p>
            <a:pPr>
              <a:lnSpc>
                <a:spcPct val="150000"/>
              </a:lnSpc>
            </a:pPr>
            <a:r>
              <a:rPr lang="en-US" sz="2000" dirty="0" smtClean="0"/>
              <a:t> </a:t>
            </a:r>
            <a:r>
              <a:rPr lang="en-US" sz="2000" dirty="0"/>
              <a:t>Since a complete feasibility study is time consuming </a:t>
            </a:r>
            <a:r>
              <a:rPr lang="en-US" sz="2000" dirty="0" smtClean="0"/>
              <a:t>and expensive</a:t>
            </a:r>
            <a:r>
              <a:rPr lang="en-US" sz="2000" dirty="0"/>
              <a:t>, it may be desirable to perform a </a:t>
            </a:r>
            <a:r>
              <a:rPr lang="en-US" sz="2000" dirty="0" smtClean="0"/>
              <a:t>pre-feasibility </a:t>
            </a:r>
            <a:r>
              <a:rPr lang="en-US" sz="2000" dirty="0"/>
              <a:t>analysis in order </a:t>
            </a:r>
            <a:r>
              <a:rPr lang="en-US" sz="2000" dirty="0" smtClean="0"/>
              <a:t>to further </a:t>
            </a:r>
            <a:r>
              <a:rPr lang="en-US" sz="2000" dirty="0"/>
              <a:t>screen the possible ideas. </a:t>
            </a:r>
            <a:endParaRPr lang="en-US" sz="2000" dirty="0" smtClean="0"/>
          </a:p>
          <a:p>
            <a:pPr>
              <a:lnSpc>
                <a:spcPct val="150000"/>
              </a:lnSpc>
            </a:pPr>
            <a:r>
              <a:rPr lang="en-US" sz="2000" dirty="0" smtClean="0"/>
              <a:t>The </a:t>
            </a:r>
            <a:r>
              <a:rPr lang="en-US" sz="2000" dirty="0"/>
              <a:t>purpose of a pre feasibility study is </a:t>
            </a:r>
            <a:r>
              <a:rPr lang="en-US" sz="2000" dirty="0" smtClean="0"/>
              <a:t>to determine</a:t>
            </a:r>
            <a:r>
              <a:rPr lang="en-US" sz="2000" dirty="0"/>
              <a:t>.</a:t>
            </a:r>
          </a:p>
          <a:p>
            <a:pPr lvl="1">
              <a:lnSpc>
                <a:spcPct val="150000"/>
              </a:lnSpc>
            </a:pPr>
            <a:r>
              <a:rPr lang="en-US" sz="2000" dirty="0" smtClean="0"/>
              <a:t>Whether </a:t>
            </a:r>
            <a:r>
              <a:rPr lang="en-US" sz="2000" dirty="0"/>
              <a:t>the project seems to justify detailed study</a:t>
            </a:r>
          </a:p>
          <a:p>
            <a:pPr lvl="1">
              <a:lnSpc>
                <a:spcPct val="150000"/>
              </a:lnSpc>
            </a:pPr>
            <a:r>
              <a:rPr lang="en-US" sz="2000" dirty="0" smtClean="0"/>
              <a:t>What </a:t>
            </a:r>
            <a:r>
              <a:rPr lang="en-US" sz="2000" dirty="0"/>
              <a:t>matters deserve special attention in the detailed study (e.g. </a:t>
            </a:r>
            <a:r>
              <a:rPr lang="en-US" sz="2000" dirty="0" smtClean="0"/>
              <a:t>market analysis</a:t>
            </a:r>
            <a:r>
              <a:rPr lang="en-US" sz="2000" dirty="0"/>
              <a:t>, technical feasibility, investment costs)</a:t>
            </a:r>
          </a:p>
          <a:p>
            <a:pPr lvl="1">
              <a:lnSpc>
                <a:spcPct val="150000"/>
              </a:lnSpc>
            </a:pPr>
            <a:r>
              <a:rPr lang="en-US" sz="2000" dirty="0" smtClean="0"/>
              <a:t>An </a:t>
            </a:r>
            <a:r>
              <a:rPr lang="en-US" sz="2000" dirty="0"/>
              <a:t>estimate of cost for the detailed </a:t>
            </a:r>
            <a:r>
              <a:rPr lang="en-US" sz="2000" dirty="0" smtClean="0"/>
              <a:t>study </a:t>
            </a:r>
            <a:endParaRPr lang="en-US" sz="2000" dirty="0"/>
          </a:p>
          <a:p>
            <a:pPr>
              <a:lnSpc>
                <a:spcPct val="150000"/>
              </a:lnSpc>
            </a:pPr>
            <a:r>
              <a:rPr lang="en-US" sz="2000" dirty="0"/>
              <a:t>For many ideas the pre-feasibility analysis may provide adequate </a:t>
            </a:r>
            <a:r>
              <a:rPr lang="en-US" sz="2000" dirty="0" smtClean="0"/>
              <a:t>evidence of </a:t>
            </a:r>
            <a:r>
              <a:rPr lang="en-US" sz="2000" dirty="0"/>
              <a:t>venture profitability if certain segments are more carefully verified. </a:t>
            </a:r>
            <a:endParaRPr lang="en-US" sz="2000" dirty="0" smtClean="0"/>
          </a:p>
          <a:p>
            <a:pPr>
              <a:lnSpc>
                <a:spcPct val="150000"/>
              </a:lnSpc>
              <a:buNone/>
            </a:pPr>
            <a:endParaRPr lang="en-US" sz="2000" dirty="0"/>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Number Placeholder 5"/>
          <p:cNvSpPr>
            <a:spLocks noGrp="1"/>
          </p:cNvSpPr>
          <p:nvPr>
            <p:ph type="sldNum" sz="quarter" idx="12"/>
          </p:nvPr>
        </p:nvSpPr>
        <p:spPr>
          <a:noFill/>
        </p:spPr>
        <p:txBody>
          <a:bodyPr/>
          <a:lstStyle/>
          <a:p>
            <a:fld id="{D50C2D1C-2A10-4A29-A5F9-67A9A74186B6}" type="slidenum">
              <a:rPr lang="en-US" smtClean="0"/>
              <a:pPr/>
              <a:t>200</a:t>
            </a:fld>
            <a:endParaRPr lang="en-US" smtClean="0"/>
          </a:p>
        </p:txBody>
      </p:sp>
      <p:sp>
        <p:nvSpPr>
          <p:cNvPr id="160771" name="Rectangle 2"/>
          <p:cNvSpPr>
            <a:spLocks noGrp="1" noChangeArrowheads="1"/>
          </p:cNvSpPr>
          <p:nvPr>
            <p:ph type="title"/>
          </p:nvPr>
        </p:nvSpPr>
        <p:spPr/>
        <p:txBody>
          <a:bodyPr/>
          <a:lstStyle/>
          <a:p>
            <a:r>
              <a:rPr lang="en-US" sz="4000" smtClean="0"/>
              <a:t>Sample: Space relationship table</a:t>
            </a:r>
          </a:p>
        </p:txBody>
      </p:sp>
      <p:pic>
        <p:nvPicPr>
          <p:cNvPr id="160772" name="Picture 4" descr="space-req"/>
          <p:cNvPicPr>
            <a:picLocks noChangeAspect="1" noChangeArrowheads="1"/>
          </p:cNvPicPr>
          <p:nvPr/>
        </p:nvPicPr>
        <p:blipFill>
          <a:blip r:embed="rId3"/>
          <a:srcRect/>
          <a:stretch>
            <a:fillRect/>
          </a:stretch>
        </p:blipFill>
        <p:spPr bwMode="auto">
          <a:xfrm>
            <a:off x="762000" y="1752600"/>
            <a:ext cx="7543800" cy="3271838"/>
          </a:xfrm>
          <a:prstGeom prst="rect">
            <a:avLst/>
          </a:prstGeom>
          <a:noFill/>
          <a:ln w="9525">
            <a:noFill/>
            <a:miter lim="800000"/>
            <a:headEnd/>
            <a:tailEnd/>
          </a:ln>
        </p:spPr>
      </p:pic>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Number Placeholder 5"/>
          <p:cNvSpPr>
            <a:spLocks noGrp="1"/>
          </p:cNvSpPr>
          <p:nvPr>
            <p:ph type="sldNum" sz="quarter" idx="12"/>
          </p:nvPr>
        </p:nvSpPr>
        <p:spPr>
          <a:noFill/>
        </p:spPr>
        <p:txBody>
          <a:bodyPr/>
          <a:lstStyle/>
          <a:p>
            <a:fld id="{8E0B699A-DC28-4C18-9799-43210287E997}" type="slidenum">
              <a:rPr lang="en-US" smtClean="0"/>
              <a:pPr/>
              <a:t>201</a:t>
            </a:fld>
            <a:endParaRPr lang="en-US" smtClean="0"/>
          </a:p>
        </p:txBody>
      </p:sp>
      <p:sp>
        <p:nvSpPr>
          <p:cNvPr id="161795" name="Rectangle 2"/>
          <p:cNvSpPr>
            <a:spLocks noGrp="1" noChangeArrowheads="1"/>
          </p:cNvSpPr>
          <p:nvPr>
            <p:ph type="title"/>
          </p:nvPr>
        </p:nvSpPr>
        <p:spPr/>
        <p:txBody>
          <a:bodyPr/>
          <a:lstStyle/>
          <a:p>
            <a:r>
              <a:rPr lang="en-US" sz="3600" smtClean="0"/>
              <a:t>Example: Alternate block diagram</a:t>
            </a:r>
          </a:p>
        </p:txBody>
      </p:sp>
      <p:pic>
        <p:nvPicPr>
          <p:cNvPr id="161796" name="Picture 4" descr="layout01"/>
          <p:cNvPicPr>
            <a:picLocks noChangeAspect="1" noChangeArrowheads="1"/>
          </p:cNvPicPr>
          <p:nvPr/>
        </p:nvPicPr>
        <p:blipFill>
          <a:blip r:embed="rId3"/>
          <a:srcRect/>
          <a:stretch>
            <a:fillRect/>
          </a:stretch>
        </p:blipFill>
        <p:spPr bwMode="auto">
          <a:xfrm>
            <a:off x="1371600" y="1676400"/>
            <a:ext cx="4343400" cy="4271963"/>
          </a:xfrm>
          <a:prstGeom prst="rect">
            <a:avLst/>
          </a:prstGeom>
          <a:noFill/>
          <a:ln w="9525">
            <a:noFill/>
            <a:miter lim="800000"/>
            <a:headEnd/>
            <a:tailEnd/>
          </a:ln>
        </p:spPr>
      </p:pic>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Number Placeholder 5"/>
          <p:cNvSpPr>
            <a:spLocks noGrp="1"/>
          </p:cNvSpPr>
          <p:nvPr>
            <p:ph type="sldNum" sz="quarter" idx="12"/>
          </p:nvPr>
        </p:nvSpPr>
        <p:spPr>
          <a:noFill/>
        </p:spPr>
        <p:txBody>
          <a:bodyPr/>
          <a:lstStyle/>
          <a:p>
            <a:fld id="{2E928933-1552-4CA8-9A48-312B14E83350}" type="slidenum">
              <a:rPr lang="en-US" smtClean="0"/>
              <a:pPr/>
              <a:t>202</a:t>
            </a:fld>
            <a:endParaRPr lang="en-US" smtClean="0"/>
          </a:p>
        </p:txBody>
      </p:sp>
      <p:sp>
        <p:nvSpPr>
          <p:cNvPr id="162819" name="Rectangle 2"/>
          <p:cNvSpPr>
            <a:spLocks noGrp="1" noChangeArrowheads="1"/>
          </p:cNvSpPr>
          <p:nvPr>
            <p:ph type="title"/>
          </p:nvPr>
        </p:nvSpPr>
        <p:spPr/>
        <p:txBody>
          <a:bodyPr/>
          <a:lstStyle/>
          <a:p>
            <a:r>
              <a:rPr lang="en-US" sz="3600" smtClean="0"/>
              <a:t>Example: Alternate block diagram</a:t>
            </a:r>
          </a:p>
        </p:txBody>
      </p:sp>
      <p:pic>
        <p:nvPicPr>
          <p:cNvPr id="162820" name="Picture 4" descr="layout03"/>
          <p:cNvPicPr>
            <a:picLocks noChangeAspect="1" noChangeArrowheads="1"/>
          </p:cNvPicPr>
          <p:nvPr/>
        </p:nvPicPr>
        <p:blipFill>
          <a:blip r:embed="rId3"/>
          <a:srcRect/>
          <a:stretch>
            <a:fillRect/>
          </a:stretch>
        </p:blipFill>
        <p:spPr bwMode="auto">
          <a:xfrm>
            <a:off x="1447800" y="1752600"/>
            <a:ext cx="5181600" cy="4410075"/>
          </a:xfrm>
          <a:prstGeom prst="rect">
            <a:avLst/>
          </a:prstGeom>
          <a:noFill/>
          <a:ln w="9525">
            <a:noFill/>
            <a:miter lim="800000"/>
            <a:headEnd/>
            <a:tailEnd/>
          </a:ln>
        </p:spPr>
      </p:pic>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1"/>
          <p:cNvSpPr>
            <a:spLocks noGrp="1"/>
          </p:cNvSpPr>
          <p:nvPr>
            <p:ph type="sldNum" sz="quarter" idx="12"/>
          </p:nvPr>
        </p:nvSpPr>
        <p:spPr>
          <a:xfrm>
            <a:off x="457200" y="6245225"/>
            <a:ext cx="2133600" cy="476250"/>
          </a:xfrm>
          <a:noFill/>
        </p:spPr>
        <p:txBody>
          <a:bodyPr/>
          <a:lstStyle/>
          <a:p>
            <a:pPr algn="l"/>
            <a:fld id="{3375970D-B54C-4376-80D8-832E44B1713F}" type="slidenum">
              <a:rPr lang="en-US" smtClean="0"/>
              <a:pPr algn="l"/>
              <a:t>203</a:t>
            </a:fld>
            <a:endParaRPr lang="en-US" smtClean="0"/>
          </a:p>
        </p:txBody>
      </p:sp>
      <p:grpSp>
        <p:nvGrpSpPr>
          <p:cNvPr id="2" name="Group 7"/>
          <p:cNvGrpSpPr>
            <a:grpSpLocks/>
          </p:cNvGrpSpPr>
          <p:nvPr/>
        </p:nvGrpSpPr>
        <p:grpSpPr bwMode="auto">
          <a:xfrm>
            <a:off x="2314575" y="1663700"/>
            <a:ext cx="6392863" cy="4946650"/>
            <a:chOff x="863" y="570"/>
            <a:chExt cx="4269" cy="3390"/>
          </a:xfrm>
        </p:grpSpPr>
        <p:graphicFrame>
          <p:nvGraphicFramePr>
            <p:cNvPr id="7170" name="Object 2"/>
            <p:cNvGraphicFramePr>
              <a:graphicFrameLocks noChangeAspect="1"/>
            </p:cNvGraphicFramePr>
            <p:nvPr/>
          </p:nvGraphicFramePr>
          <p:xfrm>
            <a:off x="863" y="570"/>
            <a:ext cx="4177" cy="3390"/>
          </p:xfrm>
          <a:graphic>
            <a:graphicData uri="http://schemas.openxmlformats.org/presentationml/2006/ole">
              <mc:AlternateContent xmlns:mc="http://schemas.openxmlformats.org/markup-compatibility/2006">
                <mc:Choice xmlns:v="urn:schemas-microsoft-com:vml" Requires="v">
                  <p:oleObj spid="_x0000_s7176" name="Bitmap Image" r:id="rId4" imgW="11019048" imgH="8942857" progId="PBrush">
                    <p:embed/>
                  </p:oleObj>
                </mc:Choice>
                <mc:Fallback>
                  <p:oleObj name="Bitmap Image" r:id="rId4" imgW="11019048" imgH="8942857" progId="PBrush">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 y="570"/>
                          <a:ext cx="4177" cy="3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4" name="Text Box 3"/>
            <p:cNvSpPr txBox="1">
              <a:spLocks noChangeArrowheads="1"/>
            </p:cNvSpPr>
            <p:nvPr/>
          </p:nvSpPr>
          <p:spPr bwMode="auto">
            <a:xfrm>
              <a:off x="2508" y="1340"/>
              <a:ext cx="234" cy="256"/>
            </a:xfrm>
            <a:prstGeom prst="rect">
              <a:avLst/>
            </a:prstGeom>
            <a:noFill/>
            <a:ln w="12700" algn="ctr">
              <a:noFill/>
              <a:miter lim="800000"/>
              <a:headEnd/>
              <a:tailEnd/>
            </a:ln>
          </p:spPr>
          <p:txBody>
            <a:bodyPr wrap="none" lIns="96999" tIns="47648" rIns="96999" bIns="47648">
              <a:spAutoFit/>
            </a:bodyPr>
            <a:lstStyle/>
            <a:p>
              <a:pPr marL="469900" indent="-469900" defTabSz="912813">
                <a:tabLst>
                  <a:tab pos="279400" algn="r"/>
                </a:tabLst>
              </a:pPr>
              <a:r>
                <a:rPr lang="en-US">
                  <a:solidFill>
                    <a:schemeClr val="tx2"/>
                  </a:solidFill>
                </a:rPr>
                <a:t>X</a:t>
              </a:r>
            </a:p>
          </p:txBody>
        </p:sp>
        <p:sp>
          <p:nvSpPr>
            <p:cNvPr id="7175" name="Text Box 4"/>
            <p:cNvSpPr txBox="1">
              <a:spLocks noChangeArrowheads="1"/>
            </p:cNvSpPr>
            <p:nvPr/>
          </p:nvSpPr>
          <p:spPr bwMode="auto">
            <a:xfrm>
              <a:off x="1763" y="1436"/>
              <a:ext cx="234" cy="256"/>
            </a:xfrm>
            <a:prstGeom prst="rect">
              <a:avLst/>
            </a:prstGeom>
            <a:noFill/>
            <a:ln w="12700" algn="ctr">
              <a:noFill/>
              <a:miter lim="800000"/>
              <a:headEnd/>
              <a:tailEnd/>
            </a:ln>
          </p:spPr>
          <p:txBody>
            <a:bodyPr wrap="none" lIns="96999" tIns="47648" rIns="96999" bIns="47648">
              <a:spAutoFit/>
            </a:bodyPr>
            <a:lstStyle/>
            <a:p>
              <a:pPr marL="469900" indent="-469900" defTabSz="912813">
                <a:tabLst>
                  <a:tab pos="279400" algn="r"/>
                </a:tabLst>
              </a:pPr>
              <a:r>
                <a:rPr lang="en-US">
                  <a:solidFill>
                    <a:schemeClr val="tx2"/>
                  </a:solidFill>
                </a:rPr>
                <a:t>A</a:t>
              </a:r>
            </a:p>
          </p:txBody>
        </p:sp>
        <p:sp>
          <p:nvSpPr>
            <p:cNvPr id="7176" name="Text Box 5"/>
            <p:cNvSpPr txBox="1">
              <a:spLocks noChangeArrowheads="1"/>
            </p:cNvSpPr>
            <p:nvPr/>
          </p:nvSpPr>
          <p:spPr bwMode="auto">
            <a:xfrm>
              <a:off x="2915" y="1000"/>
              <a:ext cx="251" cy="256"/>
            </a:xfrm>
            <a:prstGeom prst="rect">
              <a:avLst/>
            </a:prstGeom>
            <a:noFill/>
            <a:ln w="12700" algn="ctr">
              <a:noFill/>
              <a:miter lim="800000"/>
              <a:headEnd/>
              <a:tailEnd/>
            </a:ln>
          </p:spPr>
          <p:txBody>
            <a:bodyPr wrap="none" lIns="96999" tIns="47648" rIns="96999" bIns="47648">
              <a:spAutoFit/>
            </a:bodyPr>
            <a:lstStyle/>
            <a:p>
              <a:pPr marL="469900" indent="-469900" defTabSz="912813">
                <a:tabLst>
                  <a:tab pos="279400" algn="r"/>
                </a:tabLst>
              </a:pPr>
              <a:r>
                <a:rPr lang="en-US">
                  <a:solidFill>
                    <a:schemeClr val="tx2"/>
                  </a:solidFill>
                </a:rPr>
                <a:t>O</a:t>
              </a:r>
            </a:p>
          </p:txBody>
        </p:sp>
        <p:sp>
          <p:nvSpPr>
            <p:cNvPr id="7177" name="Text Box 6"/>
            <p:cNvSpPr txBox="1">
              <a:spLocks noChangeArrowheads="1"/>
            </p:cNvSpPr>
            <p:nvPr/>
          </p:nvSpPr>
          <p:spPr bwMode="auto">
            <a:xfrm>
              <a:off x="4898" y="1374"/>
              <a:ext cx="234" cy="256"/>
            </a:xfrm>
            <a:prstGeom prst="rect">
              <a:avLst/>
            </a:prstGeom>
            <a:noFill/>
            <a:ln w="12700" algn="ctr">
              <a:noFill/>
              <a:miter lim="800000"/>
              <a:headEnd/>
              <a:tailEnd/>
            </a:ln>
          </p:spPr>
          <p:txBody>
            <a:bodyPr wrap="none" lIns="96999" tIns="47648" rIns="96999" bIns="47648">
              <a:spAutoFit/>
            </a:bodyPr>
            <a:lstStyle/>
            <a:p>
              <a:pPr marL="469900" indent="-469900" defTabSz="912813">
                <a:tabLst>
                  <a:tab pos="279400" algn="r"/>
                </a:tabLst>
              </a:pPr>
              <a:r>
                <a:rPr lang="en-US">
                  <a:solidFill>
                    <a:schemeClr val="tx2"/>
                  </a:solidFill>
                </a:rPr>
                <a:t>E</a:t>
              </a:r>
            </a:p>
          </p:txBody>
        </p:sp>
      </p:grpSp>
      <p:sp>
        <p:nvSpPr>
          <p:cNvPr id="7173" name="Text Box 8"/>
          <p:cNvSpPr txBox="1">
            <a:spLocks noChangeArrowheads="1"/>
          </p:cNvSpPr>
          <p:nvPr/>
        </p:nvSpPr>
        <p:spPr bwMode="auto">
          <a:xfrm>
            <a:off x="0" y="130175"/>
            <a:ext cx="5702300" cy="2305050"/>
          </a:xfrm>
          <a:prstGeom prst="rect">
            <a:avLst/>
          </a:prstGeom>
          <a:noFill/>
          <a:ln w="12700" algn="ctr">
            <a:noFill/>
            <a:miter lim="800000"/>
            <a:headEnd/>
            <a:tailEnd/>
          </a:ln>
        </p:spPr>
        <p:txBody>
          <a:bodyPr wrap="none" lIns="90481" tIns="44446" rIns="90481" bIns="44446">
            <a:spAutoFit/>
          </a:bodyPr>
          <a:lstStyle/>
          <a:p>
            <a:pPr lvl="2" defTabSz="912813">
              <a:tabLst>
                <a:tab pos="279400" algn="r"/>
              </a:tabLst>
            </a:pPr>
            <a:r>
              <a:rPr lang="en-US">
                <a:solidFill>
                  <a:schemeClr val="tx2"/>
                </a:solidFill>
              </a:rPr>
              <a:t>A</a:t>
            </a:r>
            <a:r>
              <a:rPr lang="en-US"/>
              <a:t>		Absolutely Necessary</a:t>
            </a:r>
          </a:p>
          <a:p>
            <a:pPr lvl="2" defTabSz="912813">
              <a:tabLst>
                <a:tab pos="279400" algn="r"/>
              </a:tabLst>
            </a:pPr>
            <a:r>
              <a:rPr lang="en-US">
                <a:solidFill>
                  <a:schemeClr val="tx2"/>
                </a:solidFill>
              </a:rPr>
              <a:t>E</a:t>
            </a:r>
            <a:r>
              <a:rPr lang="en-US"/>
              <a:t>		Especially Important</a:t>
            </a:r>
          </a:p>
          <a:p>
            <a:pPr lvl="2" defTabSz="912813">
              <a:tabLst>
                <a:tab pos="279400" algn="r"/>
              </a:tabLst>
            </a:pPr>
            <a:r>
              <a:rPr lang="en-US">
                <a:solidFill>
                  <a:schemeClr val="tx2"/>
                </a:solidFill>
              </a:rPr>
              <a:t>I</a:t>
            </a:r>
            <a:r>
              <a:rPr lang="en-US"/>
              <a:t>		Important</a:t>
            </a:r>
          </a:p>
          <a:p>
            <a:pPr lvl="2" defTabSz="912813">
              <a:tabLst>
                <a:tab pos="279400" algn="r"/>
              </a:tabLst>
            </a:pPr>
            <a:r>
              <a:rPr lang="en-US">
                <a:solidFill>
                  <a:schemeClr val="tx2"/>
                </a:solidFill>
              </a:rPr>
              <a:t>O</a:t>
            </a:r>
            <a:r>
              <a:rPr lang="en-US"/>
              <a:t>		Ordinary Closeness O.K.</a:t>
            </a:r>
          </a:p>
          <a:p>
            <a:pPr lvl="2" defTabSz="912813">
              <a:tabLst>
                <a:tab pos="279400" algn="r"/>
              </a:tabLst>
            </a:pPr>
            <a:r>
              <a:rPr lang="en-US"/>
              <a:t>U		Unimportant</a:t>
            </a:r>
          </a:p>
          <a:p>
            <a:pPr lvl="2" defTabSz="912813">
              <a:tabLst>
                <a:tab pos="279400" algn="r"/>
              </a:tabLst>
            </a:pPr>
            <a:r>
              <a:rPr lang="en-US">
                <a:solidFill>
                  <a:schemeClr val="tx2"/>
                </a:solidFill>
              </a:rPr>
              <a:t>X</a:t>
            </a:r>
            <a:r>
              <a:rPr lang="en-US"/>
              <a:t>		Undesirable</a:t>
            </a:r>
          </a:p>
          <a:p>
            <a:pPr lvl="3" defTabSz="912813">
              <a:tabLst>
                <a:tab pos="279400" algn="r"/>
              </a:tabLst>
            </a:pPr>
            <a:endParaRPr lang="en-US"/>
          </a:p>
          <a:p>
            <a:pPr lvl="3" defTabSz="912813">
              <a:tabLst>
                <a:tab pos="279400" algn="r"/>
              </a:tabLst>
            </a:pPr>
            <a:r>
              <a:rPr lang="en-US"/>
              <a:t>A and X &gt; E &gt; I &gt; O &gt; U</a:t>
            </a:r>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1"/>
          <p:cNvSpPr>
            <a:spLocks noGrp="1"/>
          </p:cNvSpPr>
          <p:nvPr>
            <p:ph type="sldNum" sz="quarter" idx="12"/>
          </p:nvPr>
        </p:nvSpPr>
        <p:spPr>
          <a:xfrm>
            <a:off x="457200" y="6245225"/>
            <a:ext cx="2133600" cy="476250"/>
          </a:xfrm>
          <a:noFill/>
        </p:spPr>
        <p:txBody>
          <a:bodyPr/>
          <a:lstStyle/>
          <a:p>
            <a:pPr algn="l"/>
            <a:fld id="{A90CCF8B-E82A-4549-B1FE-ED192E356A7F}" type="slidenum">
              <a:rPr lang="en-US" smtClean="0"/>
              <a:pPr algn="l"/>
              <a:t>204</a:t>
            </a:fld>
            <a:endParaRPr lang="en-US" smtClean="0"/>
          </a:p>
        </p:txBody>
      </p:sp>
      <p:graphicFrame>
        <p:nvGraphicFramePr>
          <p:cNvPr id="8194" name="Object 2"/>
          <p:cNvGraphicFramePr>
            <a:graphicFrameLocks noChangeAspect="1"/>
          </p:cNvGraphicFramePr>
          <p:nvPr/>
        </p:nvGraphicFramePr>
        <p:xfrm>
          <a:off x="1603375" y="431800"/>
          <a:ext cx="5857875" cy="5707063"/>
        </p:xfrm>
        <a:graphic>
          <a:graphicData uri="http://schemas.openxmlformats.org/presentationml/2006/ole">
            <mc:AlternateContent xmlns:mc="http://schemas.openxmlformats.org/markup-compatibility/2006">
              <mc:Choice xmlns:v="urn:schemas-microsoft-com:vml" Requires="v">
                <p:oleObj spid="_x0000_s8200" name="Bitmap Image" r:id="rId4" imgW="13266667" imgH="13266667" progId="PBrush">
                  <p:embed/>
                </p:oleObj>
              </mc:Choice>
              <mc:Fallback>
                <p:oleObj name="Bitmap Image" r:id="rId4" imgW="13266667" imgH="13266667" progId="PBrush">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3375" y="431800"/>
                        <a:ext cx="5857875" cy="570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Slide Number Placeholder 1"/>
          <p:cNvSpPr>
            <a:spLocks noGrp="1"/>
          </p:cNvSpPr>
          <p:nvPr>
            <p:ph type="sldNum" sz="quarter" idx="12"/>
          </p:nvPr>
        </p:nvSpPr>
        <p:spPr>
          <a:xfrm>
            <a:off x="457200" y="6245225"/>
            <a:ext cx="2133600" cy="476250"/>
          </a:xfrm>
          <a:noFill/>
        </p:spPr>
        <p:txBody>
          <a:bodyPr/>
          <a:lstStyle/>
          <a:p>
            <a:pPr algn="l"/>
            <a:fld id="{1CFE3DCF-93E3-4FED-B76E-C11F500EEB30}" type="slidenum">
              <a:rPr lang="en-US" smtClean="0"/>
              <a:pPr algn="l"/>
              <a:t>205</a:t>
            </a:fld>
            <a:endParaRPr lang="en-US" smtClean="0"/>
          </a:p>
        </p:txBody>
      </p:sp>
      <p:grpSp>
        <p:nvGrpSpPr>
          <p:cNvPr id="2" name="Group 6"/>
          <p:cNvGrpSpPr>
            <a:grpSpLocks/>
          </p:cNvGrpSpPr>
          <p:nvPr/>
        </p:nvGrpSpPr>
        <p:grpSpPr bwMode="auto">
          <a:xfrm>
            <a:off x="390525" y="1009650"/>
            <a:ext cx="8361363" cy="4725988"/>
            <a:chOff x="356" y="648"/>
            <a:chExt cx="5343" cy="2903"/>
          </a:xfrm>
        </p:grpSpPr>
        <p:graphicFrame>
          <p:nvGraphicFramePr>
            <p:cNvPr id="9218" name="Object 2"/>
            <p:cNvGraphicFramePr>
              <a:graphicFrameLocks noChangeAspect="1"/>
            </p:cNvGraphicFramePr>
            <p:nvPr/>
          </p:nvGraphicFramePr>
          <p:xfrm>
            <a:off x="356" y="648"/>
            <a:ext cx="2036" cy="2485"/>
          </p:xfrm>
          <a:graphic>
            <a:graphicData uri="http://schemas.openxmlformats.org/presentationml/2006/ole">
              <mc:AlternateContent xmlns:mc="http://schemas.openxmlformats.org/markup-compatibility/2006">
                <mc:Choice xmlns:v="urn:schemas-microsoft-com:vml" Requires="v">
                  <p:oleObj spid="_x0000_s9242" name="Bitmap Image" r:id="rId4" imgW="14180952" imgH="7104762" progId="PBrush">
                    <p:embed/>
                  </p:oleObj>
                </mc:Choice>
                <mc:Fallback>
                  <p:oleObj name="Bitmap Image" r:id="rId4" imgW="14180952" imgH="7104762" progId="PBrush">
                    <p:embed/>
                    <p:pic>
                      <p:nvPicPr>
                        <p:cNvPr id="0" name="Picture 22"/>
                        <p:cNvPicPr>
                          <a:picLocks noChangeAspect="1" noChangeArrowheads="1"/>
                        </p:cNvPicPr>
                        <p:nvPr/>
                      </p:nvPicPr>
                      <p:blipFill>
                        <a:blip r:embed="rId5">
                          <a:extLst>
                            <a:ext uri="{28A0092B-C50C-407E-A947-70E740481C1C}">
                              <a14:useLocalDpi xmlns:a14="http://schemas.microsoft.com/office/drawing/2010/main" val="0"/>
                            </a:ext>
                          </a:extLst>
                        </a:blip>
                        <a:srcRect r="61905" b="9581"/>
                        <a:stretch>
                          <a:fillRect/>
                        </a:stretch>
                      </p:blipFill>
                      <p:spPr bwMode="auto">
                        <a:xfrm>
                          <a:off x="356" y="648"/>
                          <a:ext cx="2036" cy="2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9" name="Object 3"/>
            <p:cNvGraphicFramePr>
              <a:graphicFrameLocks noChangeAspect="1"/>
            </p:cNvGraphicFramePr>
            <p:nvPr/>
          </p:nvGraphicFramePr>
          <p:xfrm>
            <a:off x="2392" y="648"/>
            <a:ext cx="1679" cy="2485"/>
          </p:xfrm>
          <a:graphic>
            <a:graphicData uri="http://schemas.openxmlformats.org/presentationml/2006/ole">
              <mc:AlternateContent xmlns:mc="http://schemas.openxmlformats.org/markup-compatibility/2006">
                <mc:Choice xmlns:v="urn:schemas-microsoft-com:vml" Requires="v">
                  <p:oleObj spid="_x0000_s9243" name="Bitmap Image" r:id="rId6" imgW="14180952" imgH="7104762" progId="PBrush">
                    <p:embed/>
                  </p:oleObj>
                </mc:Choice>
                <mc:Fallback>
                  <p:oleObj name="Bitmap Image" r:id="rId6" imgW="14180952" imgH="7104762" progId="PBrush">
                    <p:embed/>
                    <p:pic>
                      <p:nvPicPr>
                        <p:cNvPr id="0" name="Picture 23"/>
                        <p:cNvPicPr>
                          <a:picLocks noChangeAspect="1" noChangeArrowheads="1"/>
                        </p:cNvPicPr>
                        <p:nvPr/>
                      </p:nvPicPr>
                      <p:blipFill>
                        <a:blip r:embed="rId5">
                          <a:extLst>
                            <a:ext uri="{28A0092B-C50C-407E-A947-70E740481C1C}">
                              <a14:useLocalDpi xmlns:a14="http://schemas.microsoft.com/office/drawing/2010/main" val="0"/>
                            </a:ext>
                          </a:extLst>
                        </a:blip>
                        <a:srcRect l="38095" r="30476" b="9581"/>
                        <a:stretch>
                          <a:fillRect/>
                        </a:stretch>
                      </p:blipFill>
                      <p:spPr bwMode="auto">
                        <a:xfrm>
                          <a:off x="2392" y="648"/>
                          <a:ext cx="1679" cy="2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0" name="Object 4"/>
            <p:cNvGraphicFramePr>
              <a:graphicFrameLocks noChangeAspect="1"/>
            </p:cNvGraphicFramePr>
            <p:nvPr/>
          </p:nvGraphicFramePr>
          <p:xfrm>
            <a:off x="4122" y="648"/>
            <a:ext cx="1577" cy="2485"/>
          </p:xfrm>
          <a:graphic>
            <a:graphicData uri="http://schemas.openxmlformats.org/presentationml/2006/ole">
              <mc:AlternateContent xmlns:mc="http://schemas.openxmlformats.org/markup-compatibility/2006">
                <mc:Choice xmlns:v="urn:schemas-microsoft-com:vml" Requires="v">
                  <p:oleObj spid="_x0000_s9244" name="Bitmap Image" r:id="rId7" imgW="14180952" imgH="7104762" progId="PBrush">
                    <p:embed/>
                  </p:oleObj>
                </mc:Choice>
                <mc:Fallback>
                  <p:oleObj name="Bitmap Image" r:id="rId7" imgW="14180952" imgH="7104762" progId="PBrush">
                    <p:embed/>
                    <p:pic>
                      <p:nvPicPr>
                        <p:cNvPr id="0" name="Picture 24"/>
                        <p:cNvPicPr>
                          <a:picLocks noChangeAspect="1" noChangeArrowheads="1"/>
                        </p:cNvPicPr>
                        <p:nvPr/>
                      </p:nvPicPr>
                      <p:blipFill>
                        <a:blip r:embed="rId5">
                          <a:extLst>
                            <a:ext uri="{28A0092B-C50C-407E-A947-70E740481C1C}">
                              <a14:useLocalDpi xmlns:a14="http://schemas.microsoft.com/office/drawing/2010/main" val="0"/>
                            </a:ext>
                          </a:extLst>
                        </a:blip>
                        <a:srcRect l="70476" b="9581"/>
                        <a:stretch>
                          <a:fillRect/>
                        </a:stretch>
                      </p:blipFill>
                      <p:spPr bwMode="auto">
                        <a:xfrm>
                          <a:off x="4122" y="648"/>
                          <a:ext cx="1577" cy="2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1" name="Object 5"/>
            <p:cNvGraphicFramePr>
              <a:graphicFrameLocks noChangeAspect="1"/>
            </p:cNvGraphicFramePr>
            <p:nvPr/>
          </p:nvGraphicFramePr>
          <p:xfrm>
            <a:off x="356" y="3238"/>
            <a:ext cx="4478" cy="313"/>
          </p:xfrm>
          <a:graphic>
            <a:graphicData uri="http://schemas.openxmlformats.org/presentationml/2006/ole">
              <mc:AlternateContent xmlns:mc="http://schemas.openxmlformats.org/markup-compatibility/2006">
                <mc:Choice xmlns:v="urn:schemas-microsoft-com:vml" Requires="v">
                  <p:oleObj spid="_x0000_s9245" name="Bitmap Image" r:id="rId8" imgW="14180952" imgH="7104762" progId="PBrush">
                    <p:embed/>
                  </p:oleObj>
                </mc:Choice>
                <mc:Fallback>
                  <p:oleObj name="Bitmap Image" r:id="rId8" imgW="14180952" imgH="7104762" progId="PBrush">
                    <p:embed/>
                    <p:pic>
                      <p:nvPicPr>
                        <p:cNvPr id="0" name="Picture 25"/>
                        <p:cNvPicPr>
                          <a:picLocks noChangeAspect="1" noChangeArrowheads="1"/>
                        </p:cNvPicPr>
                        <p:nvPr/>
                      </p:nvPicPr>
                      <p:blipFill>
                        <a:blip r:embed="rId5">
                          <a:extLst>
                            <a:ext uri="{28A0092B-C50C-407E-A947-70E740481C1C}">
                              <a14:useLocalDpi xmlns:a14="http://schemas.microsoft.com/office/drawing/2010/main" val="0"/>
                            </a:ext>
                          </a:extLst>
                        </a:blip>
                        <a:srcRect t="88599" r="16191"/>
                        <a:stretch>
                          <a:fillRect/>
                        </a:stretch>
                      </p:blipFill>
                      <p:spPr bwMode="auto">
                        <a:xfrm>
                          <a:off x="356" y="3238"/>
                          <a:ext cx="4478" cy="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3"/>
          <p:cNvSpPr>
            <a:spLocks noGrp="1"/>
          </p:cNvSpPr>
          <p:nvPr>
            <p:ph type="title"/>
          </p:nvPr>
        </p:nvSpPr>
        <p:spPr/>
        <p:txBody>
          <a:bodyPr/>
          <a:lstStyle/>
          <a:p>
            <a:r>
              <a:rPr lang="en-US" smtClean="0"/>
              <a:t>Exercise </a:t>
            </a:r>
          </a:p>
        </p:txBody>
      </p:sp>
      <p:sp>
        <p:nvSpPr>
          <p:cNvPr id="163843" name="Content Placeholder 4"/>
          <p:cNvSpPr>
            <a:spLocks noGrp="1"/>
          </p:cNvSpPr>
          <p:nvPr>
            <p:ph idx="1"/>
          </p:nvPr>
        </p:nvSpPr>
        <p:spPr>
          <a:xfrm>
            <a:off x="228600" y="1600200"/>
            <a:ext cx="8915400" cy="5257800"/>
          </a:xfrm>
        </p:spPr>
        <p:txBody>
          <a:bodyPr/>
          <a:lstStyle/>
          <a:p>
            <a:r>
              <a:rPr lang="en-US" smtClean="0"/>
              <a:t>A factory has five production departments: M (milling), D (drilling), T (turning), G (grinding), and F (finishing). Products are routed for processing through these departments in the quantities and sequences indicated in the table below. (a) Based on these data, construct the from-to chart. (b) Develop the activity relationship chart for these five departments, given that the from-to chart is the only basis for it.</a:t>
            </a:r>
          </a:p>
          <a:p>
            <a:endParaRPr lang="en-US" smtClean="0"/>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p:cNvSpPr>
            <a:spLocks noGrp="1"/>
          </p:cNvSpPr>
          <p:nvPr>
            <p:ph type="title"/>
          </p:nvPr>
        </p:nvSpPr>
        <p:spPr/>
        <p:txBody>
          <a:bodyPr/>
          <a:lstStyle/>
          <a:p>
            <a:endParaRPr lang="en-US" smtClean="0"/>
          </a:p>
        </p:txBody>
      </p:sp>
      <p:graphicFrame>
        <p:nvGraphicFramePr>
          <p:cNvPr id="4" name="Content Placeholder 3"/>
          <p:cNvGraphicFramePr>
            <a:graphicFrameLocks noGrp="1"/>
          </p:cNvGraphicFramePr>
          <p:nvPr>
            <p:ph idx="1"/>
          </p:nvPr>
        </p:nvGraphicFramePr>
        <p:xfrm>
          <a:off x="990600" y="1676400"/>
          <a:ext cx="7239000" cy="4315098"/>
        </p:xfrm>
        <a:graphic>
          <a:graphicData uri="http://schemas.openxmlformats.org/drawingml/2006/table">
            <a:tbl>
              <a:tblPr/>
              <a:tblGrid>
                <a:gridCol w="983411">
                  <a:extLst>
                    <a:ext uri="{9D8B030D-6E8A-4147-A177-3AD203B41FA5}">
                      <a16:colId xmlns:a16="http://schemas.microsoft.com/office/drawing/2014/main" val="20000"/>
                    </a:ext>
                  </a:extLst>
                </a:gridCol>
                <a:gridCol w="1461458">
                  <a:extLst>
                    <a:ext uri="{9D8B030D-6E8A-4147-A177-3AD203B41FA5}">
                      <a16:colId xmlns:a16="http://schemas.microsoft.com/office/drawing/2014/main" val="20001"/>
                    </a:ext>
                  </a:extLst>
                </a:gridCol>
                <a:gridCol w="2817747">
                  <a:extLst>
                    <a:ext uri="{9D8B030D-6E8A-4147-A177-3AD203B41FA5}">
                      <a16:colId xmlns:a16="http://schemas.microsoft.com/office/drawing/2014/main" val="20002"/>
                    </a:ext>
                  </a:extLst>
                </a:gridCol>
                <a:gridCol w="1976384">
                  <a:extLst>
                    <a:ext uri="{9D8B030D-6E8A-4147-A177-3AD203B41FA5}">
                      <a16:colId xmlns:a16="http://schemas.microsoft.com/office/drawing/2014/main" val="20003"/>
                    </a:ext>
                  </a:extLst>
                </a:gridCol>
              </a:tblGrid>
              <a:tr h="576943">
                <a:tc>
                  <a:txBody>
                    <a:bodyPr/>
                    <a:lstStyle/>
                    <a:p>
                      <a:pPr marL="0" marR="0">
                        <a:spcBef>
                          <a:spcPts val="200"/>
                        </a:spcBef>
                        <a:spcAft>
                          <a:spcPts val="200"/>
                        </a:spcAft>
                      </a:pPr>
                      <a:endParaRPr lang="en-US" sz="2800" b="1" spc="-10">
                        <a:latin typeface="Times New Roman"/>
                        <a:ea typeface="Times New Roman"/>
                      </a:endParaRPr>
                    </a:p>
                  </a:txBody>
                  <a:tcPr marL="68580" marR="68580" marT="0" marB="0">
                    <a:lnL>
                      <a:noFill/>
                    </a:lnL>
                    <a:lnR>
                      <a:noFill/>
                    </a:lnR>
                    <a:lnT>
                      <a:noFill/>
                    </a:lnT>
                    <a:lnB>
                      <a:noFill/>
                    </a:lnB>
                  </a:tcPr>
                </a:tc>
                <a:tc>
                  <a:txBody>
                    <a:bodyPr/>
                    <a:lstStyle/>
                    <a:p>
                      <a:pPr marL="0" marR="0">
                        <a:spcBef>
                          <a:spcPts val="200"/>
                        </a:spcBef>
                        <a:spcAft>
                          <a:spcPts val="200"/>
                        </a:spcAft>
                      </a:pPr>
                      <a:r>
                        <a:rPr lang="en-US" sz="2800" b="1" spc="-10">
                          <a:latin typeface="Times New Roman"/>
                          <a:ea typeface="Times New Roman"/>
                        </a:rPr>
                        <a:t>Product</a:t>
                      </a:r>
                      <a:endParaRPr lang="en-US" sz="2800" b="1">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2800" b="1" spc="-10">
                          <a:latin typeface="Times New Roman"/>
                          <a:ea typeface="Times New Roman"/>
                        </a:rPr>
                        <a:t>Quantities per day</a:t>
                      </a:r>
                      <a:endParaRPr lang="en-US" sz="2800" b="1">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2800" b="1" spc="-10">
                          <a:latin typeface="Times New Roman"/>
                          <a:ea typeface="Times New Roman"/>
                        </a:rPr>
                        <a:t>Sequence</a:t>
                      </a:r>
                      <a:endParaRPr lang="en-US" sz="2800" b="1">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76943">
                <a:tc>
                  <a:txBody>
                    <a:bodyPr/>
                    <a:lstStyle/>
                    <a:p>
                      <a:pPr marL="0" marR="0">
                        <a:spcBef>
                          <a:spcPts val="200"/>
                        </a:spcBef>
                        <a:spcAft>
                          <a:spcPts val="200"/>
                        </a:spcAft>
                      </a:pPr>
                      <a:endParaRPr lang="en-US" sz="2800" b="1" spc="-10">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200"/>
                        </a:spcBef>
                        <a:spcAft>
                          <a:spcPts val="200"/>
                        </a:spcAft>
                      </a:pPr>
                      <a:r>
                        <a:rPr lang="en-US" sz="2800" b="1" spc="-10">
                          <a:latin typeface="Times New Roman"/>
                          <a:ea typeface="Times New Roman"/>
                        </a:rPr>
                        <a:t>1</a:t>
                      </a:r>
                      <a:endParaRPr lang="en-US" sz="2800" b="1">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200"/>
                        </a:spcBef>
                        <a:spcAft>
                          <a:spcPts val="200"/>
                        </a:spcAft>
                      </a:pPr>
                      <a:r>
                        <a:rPr lang="en-US" sz="2800" b="1" spc="-10">
                          <a:latin typeface="Times New Roman"/>
                          <a:ea typeface="Times New Roman"/>
                        </a:rPr>
                        <a:t>25</a:t>
                      </a:r>
                      <a:endParaRPr lang="en-US" sz="2800" b="1">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200"/>
                        </a:spcBef>
                        <a:spcAft>
                          <a:spcPts val="200"/>
                        </a:spcAft>
                      </a:pPr>
                      <a:r>
                        <a:rPr lang="en-US" sz="2800" b="1" spc="-10">
                          <a:latin typeface="Times New Roman"/>
                          <a:ea typeface="Times New Roman"/>
                        </a:rPr>
                        <a:t>M-D-G</a:t>
                      </a:r>
                      <a:endParaRPr lang="en-US" sz="2800" b="1">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576943">
                <a:tc>
                  <a:txBody>
                    <a:bodyPr/>
                    <a:lstStyle/>
                    <a:p>
                      <a:pPr marL="0" marR="0">
                        <a:spcBef>
                          <a:spcPts val="200"/>
                        </a:spcBef>
                        <a:spcAft>
                          <a:spcPts val="200"/>
                        </a:spcAft>
                      </a:pPr>
                      <a:endParaRPr lang="en-US" sz="2800" b="1" spc="-10">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200"/>
                        </a:spcBef>
                        <a:spcAft>
                          <a:spcPts val="200"/>
                        </a:spcAft>
                      </a:pPr>
                      <a:r>
                        <a:rPr lang="en-US" sz="2800" b="1" spc="-10">
                          <a:latin typeface="Times New Roman"/>
                          <a:ea typeface="Times New Roman"/>
                        </a:rPr>
                        <a:t>2</a:t>
                      </a:r>
                      <a:endParaRPr lang="en-US" sz="2800" b="1">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200"/>
                        </a:spcBef>
                        <a:spcAft>
                          <a:spcPts val="200"/>
                        </a:spcAft>
                      </a:pPr>
                      <a:r>
                        <a:rPr lang="en-US" sz="2800" b="1" spc="-10">
                          <a:latin typeface="Times New Roman"/>
                          <a:ea typeface="Times New Roman"/>
                        </a:rPr>
                        <a:t>5</a:t>
                      </a:r>
                      <a:endParaRPr lang="en-US" sz="2800" b="1">
                        <a:latin typeface="Times New Roman"/>
                        <a:ea typeface="Times New Roman"/>
                      </a:endParaRPr>
                    </a:p>
                  </a:txBody>
                  <a:tcPr marL="68580" marR="68580" marT="0" marB="0">
                    <a:lnL>
                      <a:noFill/>
                    </a:lnL>
                    <a:lnR>
                      <a:noFill/>
                    </a:lnR>
                    <a:lnT>
                      <a:noFill/>
                    </a:lnT>
                    <a:lnB>
                      <a:noFill/>
                    </a:lnB>
                  </a:tcPr>
                </a:tc>
                <a:tc>
                  <a:txBody>
                    <a:bodyPr/>
                    <a:lstStyle/>
                    <a:p>
                      <a:pPr marL="0" marR="0">
                        <a:spcBef>
                          <a:spcPts val="200"/>
                        </a:spcBef>
                        <a:spcAft>
                          <a:spcPts val="200"/>
                        </a:spcAft>
                      </a:pPr>
                      <a:r>
                        <a:rPr lang="en-US" sz="2800" b="1" spc="-10">
                          <a:latin typeface="Times New Roman"/>
                          <a:ea typeface="Times New Roman"/>
                        </a:rPr>
                        <a:t>T-G-F</a:t>
                      </a:r>
                      <a:endParaRPr lang="en-US" sz="2800" b="1">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576943">
                <a:tc>
                  <a:txBody>
                    <a:bodyPr/>
                    <a:lstStyle/>
                    <a:p>
                      <a:pPr marL="0" marR="0">
                        <a:spcBef>
                          <a:spcPts val="200"/>
                        </a:spcBef>
                        <a:spcAft>
                          <a:spcPts val="200"/>
                        </a:spcAft>
                      </a:pPr>
                      <a:endParaRPr lang="en-US" sz="2800" b="1" spc="-10">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200"/>
                        </a:spcBef>
                        <a:spcAft>
                          <a:spcPts val="200"/>
                        </a:spcAft>
                      </a:pPr>
                      <a:r>
                        <a:rPr lang="en-US" sz="2800" b="1" spc="-10">
                          <a:latin typeface="Times New Roman"/>
                          <a:ea typeface="Times New Roman"/>
                        </a:rPr>
                        <a:t>3</a:t>
                      </a:r>
                      <a:endParaRPr lang="en-US" sz="2800" b="1">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200"/>
                        </a:spcBef>
                        <a:spcAft>
                          <a:spcPts val="200"/>
                        </a:spcAft>
                      </a:pPr>
                      <a:r>
                        <a:rPr lang="en-US" sz="2800" b="1" spc="-10">
                          <a:latin typeface="Times New Roman"/>
                          <a:ea typeface="Times New Roman"/>
                        </a:rPr>
                        <a:t>10</a:t>
                      </a:r>
                      <a:endParaRPr lang="en-US" sz="2800" b="1">
                        <a:latin typeface="Times New Roman"/>
                        <a:ea typeface="Times New Roman"/>
                      </a:endParaRPr>
                    </a:p>
                  </a:txBody>
                  <a:tcPr marL="68580" marR="68580" marT="0" marB="0">
                    <a:lnL>
                      <a:noFill/>
                    </a:lnL>
                    <a:lnR>
                      <a:noFill/>
                    </a:lnR>
                    <a:lnT>
                      <a:noFill/>
                    </a:lnT>
                    <a:lnB>
                      <a:noFill/>
                    </a:lnB>
                  </a:tcPr>
                </a:tc>
                <a:tc>
                  <a:txBody>
                    <a:bodyPr/>
                    <a:lstStyle/>
                    <a:p>
                      <a:pPr marL="0" marR="0">
                        <a:spcBef>
                          <a:spcPts val="200"/>
                        </a:spcBef>
                        <a:spcAft>
                          <a:spcPts val="200"/>
                        </a:spcAft>
                      </a:pPr>
                      <a:r>
                        <a:rPr lang="en-US" sz="2800" b="1" spc="-10">
                          <a:latin typeface="Times New Roman"/>
                          <a:ea typeface="Times New Roman"/>
                        </a:rPr>
                        <a:t>T-F</a:t>
                      </a:r>
                      <a:endParaRPr lang="en-US" sz="2800" b="1">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r h="576943">
                <a:tc>
                  <a:txBody>
                    <a:bodyPr/>
                    <a:lstStyle/>
                    <a:p>
                      <a:pPr marL="0" marR="0">
                        <a:spcBef>
                          <a:spcPts val="200"/>
                        </a:spcBef>
                        <a:spcAft>
                          <a:spcPts val="200"/>
                        </a:spcAft>
                      </a:pPr>
                      <a:endParaRPr lang="en-US" sz="2800" b="1" spc="-10">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200"/>
                        </a:spcBef>
                        <a:spcAft>
                          <a:spcPts val="200"/>
                        </a:spcAft>
                      </a:pPr>
                      <a:r>
                        <a:rPr lang="en-US" sz="2800" b="1" spc="-10">
                          <a:latin typeface="Times New Roman"/>
                          <a:ea typeface="Times New Roman"/>
                        </a:rPr>
                        <a:t>4</a:t>
                      </a:r>
                      <a:endParaRPr lang="en-US" sz="2800" b="1">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200"/>
                        </a:spcBef>
                        <a:spcAft>
                          <a:spcPts val="200"/>
                        </a:spcAft>
                      </a:pPr>
                      <a:r>
                        <a:rPr lang="en-US" sz="2800" b="1" spc="-10">
                          <a:latin typeface="Times New Roman"/>
                          <a:ea typeface="Times New Roman"/>
                        </a:rPr>
                        <a:t>50</a:t>
                      </a:r>
                      <a:endParaRPr lang="en-US" sz="2800" b="1">
                        <a:latin typeface="Times New Roman"/>
                        <a:ea typeface="Times New Roman"/>
                      </a:endParaRPr>
                    </a:p>
                  </a:txBody>
                  <a:tcPr marL="68580" marR="68580" marT="0" marB="0">
                    <a:lnL>
                      <a:noFill/>
                    </a:lnL>
                    <a:lnR>
                      <a:noFill/>
                    </a:lnR>
                    <a:lnT>
                      <a:noFill/>
                    </a:lnT>
                    <a:lnB>
                      <a:noFill/>
                    </a:lnB>
                  </a:tcPr>
                </a:tc>
                <a:tc>
                  <a:txBody>
                    <a:bodyPr/>
                    <a:lstStyle/>
                    <a:p>
                      <a:pPr marL="0" marR="0">
                        <a:spcBef>
                          <a:spcPts val="200"/>
                        </a:spcBef>
                        <a:spcAft>
                          <a:spcPts val="200"/>
                        </a:spcAft>
                      </a:pPr>
                      <a:r>
                        <a:rPr lang="en-US" sz="2800" b="1" spc="-10">
                          <a:latin typeface="Times New Roman"/>
                          <a:ea typeface="Times New Roman"/>
                        </a:rPr>
                        <a:t>D-M-D-G-F</a:t>
                      </a:r>
                      <a:endParaRPr lang="en-US" sz="2800" b="1">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r h="576943">
                <a:tc>
                  <a:txBody>
                    <a:bodyPr/>
                    <a:lstStyle/>
                    <a:p>
                      <a:pPr marL="0" marR="0">
                        <a:spcBef>
                          <a:spcPts val="200"/>
                        </a:spcBef>
                        <a:spcAft>
                          <a:spcPts val="200"/>
                        </a:spcAft>
                      </a:pPr>
                      <a:endParaRPr lang="en-US" sz="2800" b="1" spc="-10">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200"/>
                        </a:spcBef>
                        <a:spcAft>
                          <a:spcPts val="200"/>
                        </a:spcAft>
                      </a:pPr>
                      <a:r>
                        <a:rPr lang="en-US" sz="2800" b="1" spc="-10">
                          <a:latin typeface="Times New Roman"/>
                          <a:ea typeface="Times New Roman"/>
                        </a:rPr>
                        <a:t>5</a:t>
                      </a:r>
                      <a:endParaRPr lang="en-US" sz="2800" b="1">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200"/>
                        </a:spcBef>
                        <a:spcAft>
                          <a:spcPts val="200"/>
                        </a:spcAft>
                      </a:pPr>
                      <a:r>
                        <a:rPr lang="en-US" sz="2800" b="1" spc="-10">
                          <a:latin typeface="Times New Roman"/>
                          <a:ea typeface="Times New Roman"/>
                        </a:rPr>
                        <a:t>25</a:t>
                      </a:r>
                      <a:endParaRPr lang="en-US" sz="2800" b="1">
                        <a:latin typeface="Times New Roman"/>
                        <a:ea typeface="Times New Roman"/>
                      </a:endParaRPr>
                    </a:p>
                  </a:txBody>
                  <a:tcPr marL="68580" marR="68580" marT="0" marB="0">
                    <a:lnL>
                      <a:noFill/>
                    </a:lnL>
                    <a:lnR>
                      <a:noFill/>
                    </a:lnR>
                    <a:lnT>
                      <a:noFill/>
                    </a:lnT>
                    <a:lnB>
                      <a:noFill/>
                    </a:lnB>
                  </a:tcPr>
                </a:tc>
                <a:tc>
                  <a:txBody>
                    <a:bodyPr/>
                    <a:lstStyle/>
                    <a:p>
                      <a:pPr marL="0" marR="0">
                        <a:spcBef>
                          <a:spcPts val="200"/>
                        </a:spcBef>
                        <a:spcAft>
                          <a:spcPts val="200"/>
                        </a:spcAft>
                      </a:pPr>
                      <a:r>
                        <a:rPr lang="en-US" sz="2800" b="1" spc="-10">
                          <a:latin typeface="Times New Roman"/>
                          <a:ea typeface="Times New Roman"/>
                        </a:rPr>
                        <a:t>M-T-F</a:t>
                      </a:r>
                      <a:endParaRPr lang="en-US" sz="2800" b="1">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5"/>
                  </a:ext>
                </a:extLst>
              </a:tr>
              <a:tr h="576943">
                <a:tc>
                  <a:txBody>
                    <a:bodyPr/>
                    <a:lstStyle/>
                    <a:p>
                      <a:pPr marL="0" marR="0">
                        <a:spcBef>
                          <a:spcPts val="200"/>
                        </a:spcBef>
                        <a:spcAft>
                          <a:spcPts val="200"/>
                        </a:spcAft>
                      </a:pPr>
                      <a:endParaRPr lang="en-US" sz="2800" b="1" spc="-10">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200"/>
                        </a:spcBef>
                        <a:spcAft>
                          <a:spcPts val="200"/>
                        </a:spcAft>
                      </a:pPr>
                      <a:r>
                        <a:rPr lang="en-US" sz="2800" b="1" spc="-10">
                          <a:latin typeface="Times New Roman"/>
                          <a:ea typeface="Times New Roman"/>
                        </a:rPr>
                        <a:t>6</a:t>
                      </a:r>
                      <a:endParaRPr lang="en-US" sz="2800" b="1">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200"/>
                        </a:spcAft>
                      </a:pPr>
                      <a:r>
                        <a:rPr lang="en-US" sz="2800" b="1" spc="-10">
                          <a:latin typeface="Times New Roman"/>
                          <a:ea typeface="Times New Roman"/>
                        </a:rPr>
                        <a:t>15</a:t>
                      </a:r>
                      <a:endParaRPr lang="en-US" sz="2800" b="1">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2800" b="1" spc="-10" dirty="0">
                          <a:latin typeface="Times New Roman"/>
                          <a:ea typeface="Times New Roman"/>
                        </a:rPr>
                        <a:t>M-G</a:t>
                      </a:r>
                      <a:endParaRPr lang="en-US" sz="2800" b="1" dirty="0">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p:cNvSpPr>
            <a:spLocks noGrp="1"/>
          </p:cNvSpPr>
          <p:nvPr>
            <p:ph type="title"/>
          </p:nvPr>
        </p:nvSpPr>
        <p:spPr/>
        <p:txBody>
          <a:bodyPr/>
          <a:lstStyle/>
          <a:p>
            <a:endParaRPr lang="en-US" smtClean="0"/>
          </a:p>
        </p:txBody>
      </p:sp>
      <p:sp>
        <p:nvSpPr>
          <p:cNvPr id="165891" name="Content Placeholder 2"/>
          <p:cNvSpPr>
            <a:spLocks noGrp="1"/>
          </p:cNvSpPr>
          <p:nvPr>
            <p:ph idx="1"/>
          </p:nvPr>
        </p:nvSpPr>
        <p:spPr/>
        <p:txBody>
          <a:bodyPr/>
          <a:lstStyle/>
          <a:p>
            <a:r>
              <a:rPr lang="en-US" b="1" smtClean="0"/>
              <a:t>Solution</a:t>
            </a:r>
            <a:r>
              <a:rPr lang="en-US" smtClean="0"/>
              <a:t>: (a) From-to chart and (b) activity-relationship chart. </a:t>
            </a:r>
          </a:p>
          <a:p>
            <a:pPr>
              <a:buFontTx/>
              <a:buNone/>
            </a:pPr>
            <a:r>
              <a:rPr lang="en-US" smtClean="0"/>
              <a:t>To determine the closeness ratings in (b), the following divisions were used: “A” = number of trips &gt; 75; “E” = number of trips = 50 to 75; “I” = number of trips = 25 to 49; “O” = number of trips = 1 to 24, and “U” = zero trips.</a:t>
            </a:r>
          </a:p>
          <a:p>
            <a:pPr>
              <a:buFontTx/>
              <a:buNone/>
            </a:pPr>
            <a:endParaRPr lang="en-US" smtClean="0"/>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28600" y="1524000"/>
          <a:ext cx="8458196" cy="4038601"/>
        </p:xfrm>
        <a:graphic>
          <a:graphicData uri="http://schemas.openxmlformats.org/drawingml/2006/table">
            <a:tbl>
              <a:tblPr/>
              <a:tblGrid>
                <a:gridCol w="380997">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269987">
                  <a:extLst>
                    <a:ext uri="{9D8B030D-6E8A-4147-A177-3AD203B41FA5}">
                      <a16:colId xmlns:a16="http://schemas.microsoft.com/office/drawing/2014/main" val="20002"/>
                    </a:ext>
                  </a:extLst>
                </a:gridCol>
                <a:gridCol w="542651">
                  <a:extLst>
                    <a:ext uri="{9D8B030D-6E8A-4147-A177-3AD203B41FA5}">
                      <a16:colId xmlns:a16="http://schemas.microsoft.com/office/drawing/2014/main" val="20003"/>
                    </a:ext>
                  </a:extLst>
                </a:gridCol>
                <a:gridCol w="542651">
                  <a:extLst>
                    <a:ext uri="{9D8B030D-6E8A-4147-A177-3AD203B41FA5}">
                      <a16:colId xmlns:a16="http://schemas.microsoft.com/office/drawing/2014/main" val="20004"/>
                    </a:ext>
                  </a:extLst>
                </a:gridCol>
                <a:gridCol w="542651">
                  <a:extLst>
                    <a:ext uri="{9D8B030D-6E8A-4147-A177-3AD203B41FA5}">
                      <a16:colId xmlns:a16="http://schemas.microsoft.com/office/drawing/2014/main" val="20005"/>
                    </a:ext>
                  </a:extLst>
                </a:gridCol>
                <a:gridCol w="542651">
                  <a:extLst>
                    <a:ext uri="{9D8B030D-6E8A-4147-A177-3AD203B41FA5}">
                      <a16:colId xmlns:a16="http://schemas.microsoft.com/office/drawing/2014/main" val="20006"/>
                    </a:ext>
                  </a:extLst>
                </a:gridCol>
                <a:gridCol w="1085302">
                  <a:extLst>
                    <a:ext uri="{9D8B030D-6E8A-4147-A177-3AD203B41FA5}">
                      <a16:colId xmlns:a16="http://schemas.microsoft.com/office/drawing/2014/main" val="20007"/>
                    </a:ext>
                  </a:extLst>
                </a:gridCol>
                <a:gridCol w="542651">
                  <a:extLst>
                    <a:ext uri="{9D8B030D-6E8A-4147-A177-3AD203B41FA5}">
                      <a16:colId xmlns:a16="http://schemas.microsoft.com/office/drawing/2014/main" val="20008"/>
                    </a:ext>
                  </a:extLst>
                </a:gridCol>
                <a:gridCol w="542651">
                  <a:extLst>
                    <a:ext uri="{9D8B030D-6E8A-4147-A177-3AD203B41FA5}">
                      <a16:colId xmlns:a16="http://schemas.microsoft.com/office/drawing/2014/main" val="20009"/>
                    </a:ext>
                  </a:extLst>
                </a:gridCol>
                <a:gridCol w="542651">
                  <a:extLst>
                    <a:ext uri="{9D8B030D-6E8A-4147-A177-3AD203B41FA5}">
                      <a16:colId xmlns:a16="http://schemas.microsoft.com/office/drawing/2014/main" val="20010"/>
                    </a:ext>
                  </a:extLst>
                </a:gridCol>
                <a:gridCol w="542651">
                  <a:extLst>
                    <a:ext uri="{9D8B030D-6E8A-4147-A177-3AD203B41FA5}">
                      <a16:colId xmlns:a16="http://schemas.microsoft.com/office/drawing/2014/main" val="20011"/>
                    </a:ext>
                  </a:extLst>
                </a:gridCol>
                <a:gridCol w="542651">
                  <a:extLst>
                    <a:ext uri="{9D8B030D-6E8A-4147-A177-3AD203B41FA5}">
                      <a16:colId xmlns:a16="http://schemas.microsoft.com/office/drawing/2014/main" val="20012"/>
                    </a:ext>
                  </a:extLst>
                </a:gridCol>
                <a:gridCol w="542651">
                  <a:extLst>
                    <a:ext uri="{9D8B030D-6E8A-4147-A177-3AD203B41FA5}">
                      <a16:colId xmlns:a16="http://schemas.microsoft.com/office/drawing/2014/main" val="20013"/>
                    </a:ext>
                  </a:extLst>
                </a:gridCol>
              </a:tblGrid>
              <a:tr h="576943">
                <a:tc>
                  <a:txBody>
                    <a:bodyPr/>
                    <a:lstStyle/>
                    <a:p>
                      <a:pPr marL="0" marR="0" algn="r">
                        <a:spcBef>
                          <a:spcPts val="0"/>
                        </a:spcBef>
                        <a:spcAft>
                          <a:spcPts val="0"/>
                        </a:spcAft>
                      </a:pPr>
                      <a:endParaRPr lang="en-US" sz="1600" b="1" spc="-10" dirty="0">
                        <a:latin typeface="Times New Roman"/>
                        <a:ea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r>
                        <a:rPr lang="en-US" sz="1600" b="1" spc="-10" dirty="0">
                          <a:latin typeface="Times New Roman"/>
                          <a:ea typeface="Times New Roman"/>
                        </a:rPr>
                        <a:t>(a)</a:t>
                      </a:r>
                      <a:endParaRPr lang="en-US" sz="1600" b="1" dirty="0">
                        <a:latin typeface="Times New Roman"/>
                        <a:ea typeface="Times New Roman"/>
                      </a:endParaRPr>
                    </a:p>
                  </a:txBody>
                  <a:tcPr marL="68580" marR="68580" marT="0" marB="0">
                    <a:lnL>
                      <a:noFill/>
                    </a:lnL>
                    <a:lnR>
                      <a:noFill/>
                    </a:lnR>
                    <a:lnT>
                      <a:noFill/>
                    </a:lnT>
                    <a:lnB>
                      <a:noFill/>
                    </a:lnB>
                  </a:tcPr>
                </a:tc>
                <a:tc gridSpan="5">
                  <a:txBody>
                    <a:bodyPr/>
                    <a:lstStyle/>
                    <a:p>
                      <a:pPr marL="0" marR="0">
                        <a:spcBef>
                          <a:spcPts val="0"/>
                        </a:spcBef>
                        <a:spcAft>
                          <a:spcPts val="0"/>
                        </a:spcAft>
                      </a:pPr>
                      <a:r>
                        <a:rPr lang="en-US" sz="1600" b="1" spc="-10" dirty="0" smtClean="0">
                          <a:latin typeface="Times New Roman"/>
                          <a:ea typeface="Times New Roman"/>
                        </a:rPr>
                        <a:t>From-to chart</a:t>
                      </a:r>
                      <a:endParaRPr lang="en-US" sz="1600" b="1" dirty="0">
                        <a:latin typeface="Times New Roman"/>
                        <a:ea typeface="Times New Roman"/>
                      </a:endParaRPr>
                    </a:p>
                  </a:txBody>
                  <a:tcPr marL="68580" marR="68580" marT="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r">
                        <a:spcBef>
                          <a:spcPts val="0"/>
                        </a:spcBef>
                        <a:spcAft>
                          <a:spcPts val="0"/>
                        </a:spcAft>
                      </a:pPr>
                      <a:endParaRPr lang="en-US" sz="1600" b="1" spc="-10" dirty="0">
                        <a:latin typeface="Times New Roman"/>
                        <a:ea typeface="Times New Roman"/>
                      </a:endParaRPr>
                    </a:p>
                  </a:txBody>
                  <a:tcPr marL="68580" marR="68580" marT="0" marB="0">
                    <a:lnL>
                      <a:noFill/>
                    </a:lnL>
                    <a:lnR>
                      <a:noFill/>
                    </a:lnR>
                    <a:lnT>
                      <a:noFill/>
                    </a:lnT>
                    <a:lnB>
                      <a:noFill/>
                    </a:lnB>
                  </a:tcPr>
                </a:tc>
                <a:tc gridSpan="6">
                  <a:txBody>
                    <a:bodyPr/>
                    <a:lstStyle/>
                    <a:p>
                      <a:pPr marL="0" marR="0">
                        <a:spcBef>
                          <a:spcPts val="0"/>
                        </a:spcBef>
                        <a:spcAft>
                          <a:spcPts val="0"/>
                        </a:spcAft>
                      </a:pPr>
                      <a:r>
                        <a:rPr lang="en-US" sz="1600" b="1" spc="-10" dirty="0">
                          <a:latin typeface="Times New Roman"/>
                          <a:ea typeface="Times New Roman"/>
                        </a:rPr>
                        <a:t>(b) Activity-relationship chart</a:t>
                      </a:r>
                      <a:endParaRPr lang="en-US" sz="1600" b="1" dirty="0">
                        <a:latin typeface="Times New Roman"/>
                        <a:ea typeface="Times New Roman"/>
                      </a:endParaRPr>
                    </a:p>
                  </a:txBody>
                  <a:tcPr marL="68580" marR="68580" marT="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6943">
                <a:tc>
                  <a:txBody>
                    <a:bodyPr/>
                    <a:lstStyle/>
                    <a:p>
                      <a:pPr marL="0" marR="0" algn="r">
                        <a:spcBef>
                          <a:spcPts val="0"/>
                        </a:spcBef>
                        <a:spcAft>
                          <a:spcPts val="0"/>
                        </a:spcAft>
                      </a:pPr>
                      <a:endParaRPr lang="en-US" sz="1600" b="1" spc="-10">
                        <a:latin typeface="Times New Roman"/>
                        <a:ea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r>
                        <a:rPr lang="en-US" sz="1600" b="1" spc="-10" dirty="0">
                          <a:latin typeface="Times New Roman"/>
                          <a:ea typeface="Times New Roman"/>
                        </a:rPr>
                        <a:t>From\To</a:t>
                      </a:r>
                      <a:endParaRPr lang="en-US" sz="16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spc="-10" dirty="0">
                          <a:latin typeface="Times New Roman"/>
                          <a:ea typeface="Times New Roman"/>
                        </a:rPr>
                        <a:t>M</a:t>
                      </a:r>
                      <a:endParaRPr lang="en-US" sz="16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spc="-10" dirty="0">
                          <a:latin typeface="Times New Roman"/>
                          <a:ea typeface="Times New Roman"/>
                        </a:rPr>
                        <a:t>D</a:t>
                      </a:r>
                      <a:endParaRPr lang="en-US" sz="1600" b="1" dirty="0">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spc="-10" dirty="0">
                          <a:latin typeface="Times New Roman"/>
                          <a:ea typeface="Times New Roman"/>
                        </a:rPr>
                        <a:t>T</a:t>
                      </a:r>
                      <a:endParaRPr lang="en-US" sz="1600" b="1" dirty="0">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spc="-10" dirty="0">
                          <a:latin typeface="Times New Roman"/>
                          <a:ea typeface="Times New Roman"/>
                        </a:rPr>
                        <a:t>G</a:t>
                      </a:r>
                      <a:endParaRPr lang="en-US" sz="1600" b="1" dirty="0">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spc="-10" dirty="0">
                          <a:latin typeface="Times New Roman"/>
                          <a:ea typeface="Times New Roman"/>
                        </a:rPr>
                        <a:t>F</a:t>
                      </a:r>
                      <a:endParaRPr lang="en-US" sz="16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600" b="1" spc="-1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spcBef>
                          <a:spcPts val="0"/>
                        </a:spcBef>
                        <a:spcAft>
                          <a:spcPts val="0"/>
                        </a:spcAft>
                      </a:pPr>
                      <a:endParaRPr lang="en-US" sz="1600" b="1" spc="-10"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spc="-10">
                          <a:latin typeface="Times New Roman"/>
                          <a:ea typeface="Times New Roman"/>
                        </a:rPr>
                        <a:t>M</a:t>
                      </a:r>
                      <a:endParaRPr lang="en-US" sz="16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spc="-10">
                          <a:latin typeface="Times New Roman"/>
                          <a:ea typeface="Times New Roman"/>
                        </a:rPr>
                        <a:t>D</a:t>
                      </a:r>
                      <a:endParaRPr lang="en-US" sz="1600" b="1">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spc="-10">
                          <a:latin typeface="Times New Roman"/>
                          <a:ea typeface="Times New Roman"/>
                        </a:rPr>
                        <a:t>T</a:t>
                      </a:r>
                      <a:endParaRPr lang="en-US" sz="1600" b="1">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spc="-10">
                          <a:latin typeface="Times New Roman"/>
                          <a:ea typeface="Times New Roman"/>
                        </a:rPr>
                        <a:t>G</a:t>
                      </a:r>
                      <a:endParaRPr lang="en-US" sz="1600" b="1">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spc="-10">
                          <a:latin typeface="Times New Roman"/>
                          <a:ea typeface="Times New Roman"/>
                        </a:rPr>
                        <a:t>F</a:t>
                      </a:r>
                      <a:endParaRPr lang="en-US" sz="1600" b="1">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76943">
                <a:tc>
                  <a:txBody>
                    <a:bodyPr/>
                    <a:lstStyle/>
                    <a:p>
                      <a:pPr marL="0" marR="0" algn="r">
                        <a:spcBef>
                          <a:spcPts val="0"/>
                        </a:spcBef>
                        <a:spcAft>
                          <a:spcPts val="0"/>
                        </a:spcAft>
                      </a:pPr>
                      <a:endParaRPr lang="en-US" sz="1600" b="1" spc="-10">
                        <a:latin typeface="Times New Roman"/>
                        <a:ea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r>
                        <a:rPr lang="en-US" sz="1600" b="1" spc="-10" dirty="0">
                          <a:latin typeface="Times New Roman"/>
                          <a:ea typeface="Times New Roman"/>
                        </a:rPr>
                        <a:t>M</a:t>
                      </a:r>
                      <a:endParaRPr lang="en-US" sz="16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b="1" spc="-10">
                          <a:latin typeface="Times New Roman"/>
                          <a:ea typeface="Times New Roman"/>
                        </a:rPr>
                        <a:t>-</a:t>
                      </a:r>
                      <a:endParaRPr lang="en-US" sz="16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b="1" spc="-10">
                          <a:latin typeface="Times New Roman"/>
                          <a:ea typeface="Times New Roman"/>
                        </a:rPr>
                        <a:t>75</a:t>
                      </a:r>
                      <a:endParaRPr lang="en-US" sz="1600" b="1">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b="1" spc="-10">
                          <a:latin typeface="Times New Roman"/>
                          <a:ea typeface="Times New Roman"/>
                        </a:rPr>
                        <a:t>25</a:t>
                      </a:r>
                      <a:endParaRPr lang="en-US" sz="1600" b="1">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b="1" spc="-10">
                          <a:latin typeface="Times New Roman"/>
                          <a:ea typeface="Times New Roman"/>
                        </a:rPr>
                        <a:t>15</a:t>
                      </a:r>
                      <a:endParaRPr lang="en-US" sz="1600" b="1">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endParaRPr lang="en-US" sz="1600" b="1" spc="-10"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endParaRPr lang="en-US" sz="1600" b="1" spc="-1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spcBef>
                          <a:spcPts val="0"/>
                        </a:spcBef>
                        <a:spcAft>
                          <a:spcPts val="0"/>
                        </a:spcAft>
                      </a:pPr>
                      <a:r>
                        <a:rPr lang="en-US" sz="1600" b="1" spc="-10" dirty="0">
                          <a:latin typeface="Times New Roman"/>
                          <a:ea typeface="Times New Roman"/>
                        </a:rPr>
                        <a:t>M</a:t>
                      </a:r>
                      <a:endParaRPr lang="en-US" sz="16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b="1" spc="-10">
                          <a:latin typeface="Times New Roman"/>
                          <a:ea typeface="Times New Roman"/>
                        </a:rPr>
                        <a:t>-</a:t>
                      </a:r>
                      <a:endParaRPr lang="en-US" sz="16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b="1" spc="-10" dirty="0">
                          <a:latin typeface="Times New Roman"/>
                          <a:ea typeface="Times New Roman"/>
                        </a:rPr>
                        <a:t>A</a:t>
                      </a:r>
                      <a:endParaRPr lang="en-US" sz="1600" b="1" dirty="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b="1" spc="-10" dirty="0">
                          <a:latin typeface="Times New Roman"/>
                          <a:ea typeface="Times New Roman"/>
                        </a:rPr>
                        <a:t>I</a:t>
                      </a:r>
                      <a:endParaRPr lang="en-US" sz="1600" b="1" dirty="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b="1" spc="-10" dirty="0">
                          <a:latin typeface="Times New Roman"/>
                          <a:ea typeface="Times New Roman"/>
                        </a:rPr>
                        <a:t>O</a:t>
                      </a:r>
                      <a:endParaRPr lang="en-US" sz="1600" b="1" dirty="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b="1" spc="-10">
                          <a:latin typeface="Times New Roman"/>
                          <a:ea typeface="Times New Roman"/>
                        </a:rPr>
                        <a:t>U</a:t>
                      </a:r>
                      <a:endParaRPr lang="en-US" sz="1600" b="1">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576943">
                <a:tc>
                  <a:txBody>
                    <a:bodyPr/>
                    <a:lstStyle/>
                    <a:p>
                      <a:pPr marL="0" marR="0" algn="r">
                        <a:spcBef>
                          <a:spcPts val="0"/>
                        </a:spcBef>
                        <a:spcAft>
                          <a:spcPts val="0"/>
                        </a:spcAft>
                      </a:pPr>
                      <a:endParaRPr lang="en-US" sz="1600" b="1" spc="-10">
                        <a:latin typeface="Times New Roman"/>
                        <a:ea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r>
                        <a:rPr lang="en-US" sz="1600" b="1" spc="-10" dirty="0">
                          <a:latin typeface="Times New Roman"/>
                          <a:ea typeface="Times New Roman"/>
                        </a:rPr>
                        <a:t>D</a:t>
                      </a:r>
                      <a:endParaRPr lang="en-US" sz="16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600" b="1" spc="-10">
                          <a:latin typeface="Times New Roman"/>
                          <a:ea typeface="Times New Roman"/>
                        </a:rPr>
                        <a:t>50</a:t>
                      </a:r>
                      <a:endParaRPr lang="en-US" sz="16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1600" b="1" spc="-10">
                          <a:latin typeface="Times New Roman"/>
                          <a:ea typeface="Times New Roman"/>
                        </a:rPr>
                        <a:t>-</a:t>
                      </a:r>
                      <a:endParaRPr lang="en-US" sz="1600" b="1">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600" b="1" spc="-10">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b="1" spc="-10">
                          <a:latin typeface="Times New Roman"/>
                          <a:ea typeface="Times New Roman"/>
                        </a:rPr>
                        <a:t>75</a:t>
                      </a:r>
                      <a:endParaRPr lang="en-US" sz="1600" b="1">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600" b="1" spc="-10"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endParaRPr lang="en-US" sz="1600" b="1" spc="-1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spcBef>
                          <a:spcPts val="0"/>
                        </a:spcBef>
                        <a:spcAft>
                          <a:spcPts val="0"/>
                        </a:spcAft>
                      </a:pPr>
                      <a:r>
                        <a:rPr lang="en-US" sz="1600" b="1" spc="-10" dirty="0">
                          <a:latin typeface="Times New Roman"/>
                          <a:ea typeface="Times New Roman"/>
                        </a:rPr>
                        <a:t>D</a:t>
                      </a:r>
                      <a:endParaRPr lang="en-US" sz="16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endParaRPr lang="en-US" sz="1600" b="1" spc="-1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1600" b="1" spc="-10">
                          <a:latin typeface="Times New Roman"/>
                          <a:ea typeface="Times New Roman"/>
                        </a:rPr>
                        <a:t>-</a:t>
                      </a:r>
                      <a:endParaRPr lang="en-US" sz="1600" b="1">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b="1" spc="-10">
                          <a:latin typeface="Times New Roman"/>
                          <a:ea typeface="Times New Roman"/>
                        </a:rPr>
                        <a:t>U</a:t>
                      </a:r>
                      <a:endParaRPr lang="en-US" sz="1600" b="1">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b="1" spc="-10" dirty="0">
                          <a:latin typeface="Times New Roman"/>
                          <a:ea typeface="Times New Roman"/>
                        </a:rPr>
                        <a:t>E</a:t>
                      </a:r>
                      <a:endParaRPr lang="en-US" sz="1600" b="1" dirty="0">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b="1" spc="-10" dirty="0">
                          <a:latin typeface="Times New Roman"/>
                          <a:ea typeface="Times New Roman"/>
                        </a:rPr>
                        <a:t>U</a:t>
                      </a:r>
                      <a:endParaRPr lang="en-US" sz="16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576943">
                <a:tc>
                  <a:txBody>
                    <a:bodyPr/>
                    <a:lstStyle/>
                    <a:p>
                      <a:pPr marL="0" marR="0" algn="r">
                        <a:spcBef>
                          <a:spcPts val="0"/>
                        </a:spcBef>
                        <a:spcAft>
                          <a:spcPts val="0"/>
                        </a:spcAft>
                      </a:pPr>
                      <a:endParaRPr lang="en-US" sz="1600" b="1" spc="-10">
                        <a:latin typeface="Times New Roman"/>
                        <a:ea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r>
                        <a:rPr lang="en-US" sz="1600" b="1" spc="-10" dirty="0">
                          <a:latin typeface="Times New Roman"/>
                          <a:ea typeface="Times New Roman"/>
                        </a:rPr>
                        <a:t>T</a:t>
                      </a:r>
                      <a:endParaRPr lang="en-US" sz="16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endParaRPr lang="en-US" sz="1600" b="1" spc="-1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endParaRPr lang="en-US" sz="1600" b="1" spc="-10">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b="1" spc="-10">
                          <a:latin typeface="Times New Roman"/>
                          <a:ea typeface="Times New Roman"/>
                        </a:rPr>
                        <a:t>-</a:t>
                      </a:r>
                      <a:endParaRPr lang="en-US" sz="1600" b="1">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b="1" spc="-10">
                          <a:latin typeface="Times New Roman"/>
                          <a:ea typeface="Times New Roman"/>
                        </a:rPr>
                        <a:t>5</a:t>
                      </a:r>
                      <a:endParaRPr lang="en-US" sz="1600" b="1">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b="1" spc="-10" dirty="0">
                          <a:latin typeface="Times New Roman"/>
                          <a:ea typeface="Times New Roman"/>
                        </a:rPr>
                        <a:t>35</a:t>
                      </a:r>
                      <a:endParaRPr lang="en-US" sz="16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endParaRPr lang="en-US" sz="1600" b="1" spc="-1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spcBef>
                          <a:spcPts val="0"/>
                        </a:spcBef>
                        <a:spcAft>
                          <a:spcPts val="0"/>
                        </a:spcAft>
                      </a:pPr>
                      <a:r>
                        <a:rPr lang="en-US" sz="1600" b="1" spc="-10" dirty="0">
                          <a:latin typeface="Times New Roman"/>
                          <a:ea typeface="Times New Roman"/>
                        </a:rPr>
                        <a:t>T</a:t>
                      </a:r>
                      <a:endParaRPr lang="en-US" sz="16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endParaRPr lang="en-US" sz="1600" b="1" spc="-1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endParaRPr lang="en-US" sz="1600" b="1" spc="-10">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b="1" spc="-10">
                          <a:latin typeface="Times New Roman"/>
                          <a:ea typeface="Times New Roman"/>
                        </a:rPr>
                        <a:t>-</a:t>
                      </a:r>
                      <a:endParaRPr lang="en-US" sz="1600" b="1">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b="1" spc="-10">
                          <a:latin typeface="Times New Roman"/>
                          <a:ea typeface="Times New Roman"/>
                        </a:rPr>
                        <a:t>O</a:t>
                      </a:r>
                      <a:endParaRPr lang="en-US" sz="1600" b="1">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b="1" spc="-10" dirty="0">
                          <a:latin typeface="Times New Roman"/>
                          <a:ea typeface="Times New Roman"/>
                        </a:rPr>
                        <a:t>I</a:t>
                      </a:r>
                      <a:endParaRPr lang="en-US" sz="16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576943">
                <a:tc>
                  <a:txBody>
                    <a:bodyPr/>
                    <a:lstStyle/>
                    <a:p>
                      <a:pPr marL="0" marR="0" algn="r">
                        <a:spcBef>
                          <a:spcPts val="0"/>
                        </a:spcBef>
                        <a:spcAft>
                          <a:spcPts val="0"/>
                        </a:spcAft>
                      </a:pPr>
                      <a:endParaRPr lang="en-US" sz="1600" b="1" spc="-10">
                        <a:latin typeface="Times New Roman"/>
                        <a:ea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r>
                        <a:rPr lang="en-US" sz="1600" b="1" spc="-10" dirty="0">
                          <a:latin typeface="Times New Roman"/>
                          <a:ea typeface="Times New Roman"/>
                        </a:rPr>
                        <a:t>G</a:t>
                      </a:r>
                      <a:endParaRPr lang="en-US" sz="16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endParaRPr lang="en-US" sz="1600" b="1" spc="-1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endParaRPr lang="en-US" sz="1600" b="1" spc="-10">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600" b="1" spc="-10">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b="1" spc="-10">
                          <a:latin typeface="Times New Roman"/>
                          <a:ea typeface="Times New Roman"/>
                        </a:rPr>
                        <a:t>-</a:t>
                      </a:r>
                      <a:endParaRPr lang="en-US" sz="1600" b="1">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b="1" spc="-10" dirty="0">
                          <a:latin typeface="Times New Roman"/>
                          <a:ea typeface="Times New Roman"/>
                        </a:rPr>
                        <a:t>55</a:t>
                      </a:r>
                      <a:endParaRPr lang="en-US" sz="16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endParaRPr lang="en-US" sz="1600" b="1" spc="-1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spcBef>
                          <a:spcPts val="0"/>
                        </a:spcBef>
                        <a:spcAft>
                          <a:spcPts val="0"/>
                        </a:spcAft>
                      </a:pPr>
                      <a:r>
                        <a:rPr lang="en-US" sz="1600" b="1" spc="-10" dirty="0">
                          <a:latin typeface="Times New Roman"/>
                          <a:ea typeface="Times New Roman"/>
                        </a:rPr>
                        <a:t>G</a:t>
                      </a:r>
                      <a:endParaRPr lang="en-US" sz="16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endParaRPr lang="en-US" sz="1600" b="1" spc="-1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endParaRPr lang="en-US" sz="1600" b="1" spc="-10">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600" b="1" spc="-10">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b="1" spc="-10">
                          <a:latin typeface="Times New Roman"/>
                          <a:ea typeface="Times New Roman"/>
                        </a:rPr>
                        <a:t>-</a:t>
                      </a:r>
                      <a:endParaRPr lang="en-US" sz="1600" b="1">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b="1" spc="-10" dirty="0">
                          <a:latin typeface="Times New Roman"/>
                          <a:ea typeface="Times New Roman"/>
                        </a:rPr>
                        <a:t>E</a:t>
                      </a:r>
                      <a:endParaRPr lang="en-US" sz="16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576943">
                <a:tc>
                  <a:txBody>
                    <a:bodyPr/>
                    <a:lstStyle/>
                    <a:p>
                      <a:pPr marL="0" marR="0" algn="r">
                        <a:spcBef>
                          <a:spcPts val="0"/>
                        </a:spcBef>
                        <a:spcAft>
                          <a:spcPts val="0"/>
                        </a:spcAft>
                      </a:pPr>
                      <a:endParaRPr lang="en-US" sz="1600" b="1" spc="-10">
                        <a:latin typeface="Times New Roman"/>
                        <a:ea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r>
                        <a:rPr lang="en-US" sz="1600" b="1" spc="-10" dirty="0">
                          <a:latin typeface="Times New Roman"/>
                          <a:ea typeface="Times New Roman"/>
                        </a:rPr>
                        <a:t>F</a:t>
                      </a:r>
                      <a:endParaRPr lang="en-US" sz="16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b="1" spc="-1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b="1" spc="-10">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b="1" spc="-10">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b="1" spc="-10">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spc="-10" dirty="0">
                          <a:latin typeface="Times New Roman"/>
                          <a:ea typeface="Times New Roman"/>
                        </a:rPr>
                        <a:t>-</a:t>
                      </a:r>
                      <a:endParaRPr lang="en-US" sz="16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600" b="1" spc="-1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spcBef>
                          <a:spcPts val="0"/>
                        </a:spcBef>
                        <a:spcAft>
                          <a:spcPts val="0"/>
                        </a:spcAft>
                      </a:pPr>
                      <a:r>
                        <a:rPr lang="en-US" sz="1600" b="1" spc="-10" dirty="0">
                          <a:latin typeface="Times New Roman"/>
                          <a:ea typeface="Times New Roman"/>
                        </a:rPr>
                        <a:t>F</a:t>
                      </a:r>
                      <a:endParaRPr lang="en-US" sz="16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b="1" spc="-1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b="1" spc="-10">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b="1" spc="-10">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b="1" spc="-10">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spc="-10" dirty="0">
                          <a:latin typeface="Times New Roman"/>
                          <a:ea typeface="Times New Roman"/>
                        </a:rPr>
                        <a:t>-</a:t>
                      </a:r>
                      <a:endParaRPr lang="en-US" sz="16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305800" cy="6324600"/>
          </a:xfrm>
        </p:spPr>
        <p:txBody>
          <a:bodyPr>
            <a:noAutofit/>
          </a:bodyPr>
          <a:lstStyle/>
          <a:p>
            <a:pPr>
              <a:lnSpc>
                <a:spcPct val="150000"/>
              </a:lnSpc>
              <a:buNone/>
            </a:pPr>
            <a:r>
              <a:rPr lang="en-US" sz="2000" dirty="0" smtClean="0">
                <a:solidFill>
                  <a:srgbClr val="FF0000"/>
                </a:solidFill>
              </a:rPr>
              <a:t>The pre-feasibility study may include some or all of the following elements.</a:t>
            </a:r>
          </a:p>
          <a:p>
            <a:pPr>
              <a:lnSpc>
                <a:spcPct val="150000"/>
              </a:lnSpc>
              <a:buNone/>
            </a:pPr>
            <a:r>
              <a:rPr lang="en-US" sz="2000" b="1" dirty="0" smtClean="0"/>
              <a:t>1</a:t>
            </a:r>
            <a:r>
              <a:rPr lang="en-US" sz="2000" b="1" dirty="0"/>
              <a:t>. Product description. </a:t>
            </a:r>
            <a:endParaRPr lang="en-US" sz="2000" b="1" dirty="0" smtClean="0"/>
          </a:p>
          <a:p>
            <a:pPr>
              <a:lnSpc>
                <a:spcPct val="150000"/>
              </a:lnSpc>
            </a:pPr>
            <a:r>
              <a:rPr lang="en-US" sz="2000" dirty="0" smtClean="0"/>
              <a:t>The </a:t>
            </a:r>
            <a:r>
              <a:rPr lang="en-US" sz="2000" dirty="0"/>
              <a:t>product's characteristics should be briefly described</a:t>
            </a:r>
            <a:r>
              <a:rPr lang="en-US" sz="2000" dirty="0" smtClean="0"/>
              <a:t>, along </a:t>
            </a:r>
            <a:r>
              <a:rPr lang="en-US" sz="2000" dirty="0"/>
              <a:t>with possible substitutes which exist in the market place. </a:t>
            </a:r>
            <a:endParaRPr lang="en-US" sz="2000" dirty="0" smtClean="0"/>
          </a:p>
          <a:p>
            <a:pPr>
              <a:lnSpc>
                <a:spcPct val="150000"/>
              </a:lnSpc>
            </a:pPr>
            <a:r>
              <a:rPr lang="en-US" sz="2000" dirty="0" smtClean="0"/>
              <a:t>Also</a:t>
            </a:r>
            <a:r>
              <a:rPr lang="en-US" sz="2000" dirty="0"/>
              <a:t>, </a:t>
            </a:r>
            <a:r>
              <a:rPr lang="en-US" sz="2000" dirty="0" smtClean="0"/>
              <a:t>allied products </a:t>
            </a:r>
            <a:r>
              <a:rPr lang="en-US" sz="2000" dirty="0"/>
              <a:t>should be identified, which can or should be manufactured with </a:t>
            </a:r>
            <a:r>
              <a:rPr lang="en-US" sz="2000" dirty="0" smtClean="0"/>
              <a:t>the product </a:t>
            </a:r>
            <a:r>
              <a:rPr lang="en-US" sz="2000" dirty="0"/>
              <a:t>under study.</a:t>
            </a:r>
          </a:p>
          <a:p>
            <a:pPr>
              <a:lnSpc>
                <a:spcPct val="150000"/>
              </a:lnSpc>
              <a:buNone/>
            </a:pPr>
            <a:r>
              <a:rPr lang="en-US" sz="2000" b="1" dirty="0"/>
              <a:t>2 Description of market</a:t>
            </a:r>
            <a:r>
              <a:rPr lang="en-US" sz="2000" b="1" dirty="0" smtClean="0"/>
              <a:t>.</a:t>
            </a:r>
          </a:p>
          <a:p>
            <a:pPr>
              <a:lnSpc>
                <a:spcPct val="150000"/>
              </a:lnSpc>
            </a:pPr>
            <a:r>
              <a:rPr lang="en-US" sz="2000" b="1" dirty="0" smtClean="0"/>
              <a:t> </a:t>
            </a:r>
            <a:r>
              <a:rPr lang="en-US" sz="2000" dirty="0"/>
              <a:t>The present and projected potential market and </a:t>
            </a:r>
            <a:r>
              <a:rPr lang="en-US" sz="2000" dirty="0" smtClean="0"/>
              <a:t>the competitive </a:t>
            </a:r>
            <a:r>
              <a:rPr lang="en-US" sz="2000" dirty="0"/>
              <a:t>nature of the market should be delineated.</a:t>
            </a:r>
          </a:p>
          <a:p>
            <a:pPr lvl="1"/>
            <a:r>
              <a:rPr lang="en-US" sz="1800" dirty="0" smtClean="0"/>
              <a:t>Where </a:t>
            </a:r>
            <a:r>
              <a:rPr lang="en-US" sz="1800" dirty="0"/>
              <a:t>is the product now manufactured?</a:t>
            </a:r>
          </a:p>
          <a:p>
            <a:pPr lvl="1"/>
            <a:r>
              <a:rPr lang="en-US" sz="1800" dirty="0" smtClean="0"/>
              <a:t>How </a:t>
            </a:r>
            <a:r>
              <a:rPr lang="en-US" sz="1800" dirty="0"/>
              <a:t>many plants exist and how specialized are they?</a:t>
            </a:r>
          </a:p>
          <a:p>
            <a:pPr lvl="1"/>
            <a:r>
              <a:rPr lang="en-US" sz="1800" dirty="0" smtClean="0"/>
              <a:t>What </a:t>
            </a:r>
            <a:r>
              <a:rPr lang="en-US" sz="1800" dirty="0"/>
              <a:t>are the national production, imports, and exports?</a:t>
            </a:r>
          </a:p>
          <a:p>
            <a:pPr lvl="1"/>
            <a:r>
              <a:rPr lang="en-US" sz="1800" dirty="0" smtClean="0"/>
              <a:t>Are </a:t>
            </a:r>
            <a:r>
              <a:rPr lang="en-US" sz="1800" dirty="0"/>
              <a:t>there government contracts or incentives?</a:t>
            </a:r>
          </a:p>
          <a:p>
            <a:pPr lvl="1"/>
            <a:r>
              <a:rPr lang="en-US" sz="1800" dirty="0" smtClean="0"/>
              <a:t>What </a:t>
            </a:r>
            <a:r>
              <a:rPr lang="en-US" sz="1800" dirty="0"/>
              <a:t>is the estimated product longevity or future consumption?</a:t>
            </a:r>
          </a:p>
          <a:p>
            <a:pPr lvl="1"/>
            <a:r>
              <a:rPr lang="en-US" sz="1800" dirty="0" smtClean="0"/>
              <a:t>What </a:t>
            </a:r>
            <a:r>
              <a:rPr lang="en-US" sz="1800" dirty="0"/>
              <a:t>is the price structure?</a:t>
            </a:r>
          </a:p>
          <a:p>
            <a:pPr>
              <a:lnSpc>
                <a:spcPct val="150000"/>
              </a:lnSpc>
            </a:pPr>
            <a:endParaRPr lang="en-US" sz="2000" dirty="0"/>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p:cNvSpPr>
            <a:spLocks noGrp="1"/>
          </p:cNvSpPr>
          <p:nvPr>
            <p:ph type="title"/>
          </p:nvPr>
        </p:nvSpPr>
        <p:spPr/>
        <p:txBody>
          <a:bodyPr/>
          <a:lstStyle/>
          <a:p>
            <a:endParaRPr lang="en-US" smtClean="0"/>
          </a:p>
        </p:txBody>
      </p:sp>
      <p:sp>
        <p:nvSpPr>
          <p:cNvPr id="167939" name="Content Placeholder 2"/>
          <p:cNvSpPr>
            <a:spLocks noGrp="1"/>
          </p:cNvSpPr>
          <p:nvPr>
            <p:ph idx="1"/>
          </p:nvPr>
        </p:nvSpPr>
        <p:spPr/>
        <p:txBody>
          <a:bodyPr/>
          <a:lstStyle/>
          <a:p>
            <a:endParaRPr lang="en-US" smtClean="0"/>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p:cNvSpPr>
            <a:spLocks noGrp="1"/>
          </p:cNvSpPr>
          <p:nvPr>
            <p:ph type="title"/>
          </p:nvPr>
        </p:nvSpPr>
        <p:spPr/>
        <p:txBody>
          <a:bodyPr/>
          <a:lstStyle/>
          <a:p>
            <a:r>
              <a:rPr lang="en-US" smtClean="0"/>
              <a:t>Space planning and Area Allocation</a:t>
            </a:r>
          </a:p>
        </p:txBody>
      </p:sp>
      <p:sp>
        <p:nvSpPr>
          <p:cNvPr id="168963" name="Content Placeholder 2"/>
          <p:cNvSpPr>
            <a:spLocks noGrp="1"/>
          </p:cNvSpPr>
          <p:nvPr>
            <p:ph idx="1"/>
          </p:nvPr>
        </p:nvSpPr>
        <p:spPr/>
        <p:txBody>
          <a:bodyPr>
            <a:normAutofit fontScale="92500" lnSpcReduction="10000"/>
          </a:bodyPr>
          <a:lstStyle/>
          <a:p>
            <a:pPr>
              <a:buFontTx/>
              <a:buNone/>
            </a:pPr>
            <a:r>
              <a:rPr lang="en-US" smtClean="0"/>
              <a:t>Main activity centers for various types of facilities are </a:t>
            </a:r>
          </a:p>
          <a:p>
            <a:r>
              <a:rPr lang="en-US" smtClean="0"/>
              <a:t>Offices </a:t>
            </a:r>
          </a:p>
          <a:p>
            <a:r>
              <a:rPr lang="en-US" smtClean="0"/>
              <a:t>Receiving </a:t>
            </a:r>
          </a:p>
          <a:p>
            <a:r>
              <a:rPr lang="en-US" smtClean="0"/>
              <a:t>Production</a:t>
            </a:r>
          </a:p>
          <a:p>
            <a:r>
              <a:rPr lang="en-US" smtClean="0"/>
              <a:t>Tool room</a:t>
            </a:r>
          </a:p>
          <a:p>
            <a:r>
              <a:rPr lang="en-US" smtClean="0"/>
              <a:t>Medical services</a:t>
            </a:r>
          </a:p>
          <a:p>
            <a:r>
              <a:rPr lang="en-US" smtClean="0"/>
              <a:t>Parking</a:t>
            </a:r>
          </a:p>
          <a:p>
            <a:r>
              <a:rPr lang="en-US" smtClean="0"/>
              <a:t>Recreation facilities</a:t>
            </a:r>
          </a:p>
          <a:p>
            <a:pPr>
              <a:buFontTx/>
              <a:buNone/>
            </a:pPr>
            <a:endParaRPr lang="en-US" smtClean="0"/>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1"/>
          <p:cNvSpPr>
            <a:spLocks noGrp="1"/>
          </p:cNvSpPr>
          <p:nvPr>
            <p:ph type="title"/>
          </p:nvPr>
        </p:nvSpPr>
        <p:spPr/>
        <p:txBody>
          <a:bodyPr/>
          <a:lstStyle/>
          <a:p>
            <a:endParaRPr lang="en-US" smtClean="0"/>
          </a:p>
        </p:txBody>
      </p:sp>
      <p:sp>
        <p:nvSpPr>
          <p:cNvPr id="169987" name="Content Placeholder 2"/>
          <p:cNvSpPr>
            <a:spLocks noGrp="1"/>
          </p:cNvSpPr>
          <p:nvPr>
            <p:ph idx="1"/>
          </p:nvPr>
        </p:nvSpPr>
        <p:spPr/>
        <p:txBody>
          <a:bodyPr/>
          <a:lstStyle/>
          <a:p>
            <a:r>
              <a:rPr lang="en-US" smtClean="0"/>
              <a:t>Maintenance</a:t>
            </a:r>
          </a:p>
          <a:p>
            <a:r>
              <a:rPr lang="en-US" smtClean="0"/>
              <a:t>Warehouse</a:t>
            </a:r>
          </a:p>
          <a:p>
            <a:r>
              <a:rPr lang="en-US" smtClean="0"/>
              <a:t>Shipping  </a:t>
            </a:r>
          </a:p>
          <a:p>
            <a:endParaRPr lang="en-US" smtClean="0"/>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p:cNvSpPr>
            <a:spLocks noGrp="1"/>
          </p:cNvSpPr>
          <p:nvPr>
            <p:ph type="title"/>
          </p:nvPr>
        </p:nvSpPr>
        <p:spPr/>
        <p:txBody>
          <a:bodyPr/>
          <a:lstStyle/>
          <a:p>
            <a:endParaRPr lang="en-US" smtClean="0"/>
          </a:p>
        </p:txBody>
      </p:sp>
      <p:sp>
        <p:nvSpPr>
          <p:cNvPr id="171011" name="Content Placeholder 2"/>
          <p:cNvSpPr>
            <a:spLocks noGrp="1"/>
          </p:cNvSpPr>
          <p:nvPr>
            <p:ph idx="1"/>
          </p:nvPr>
        </p:nvSpPr>
        <p:spPr>
          <a:xfrm>
            <a:off x="457200" y="1219200"/>
            <a:ext cx="8229600" cy="5638800"/>
          </a:xfrm>
        </p:spPr>
        <p:txBody>
          <a:bodyPr/>
          <a:lstStyle/>
          <a:p>
            <a:pPr>
              <a:buFontTx/>
              <a:buNone/>
            </a:pPr>
            <a:r>
              <a:rPr lang="en-US" sz="2800" smtClean="0"/>
              <a:t>Factors considered for area allocation </a:t>
            </a:r>
          </a:p>
          <a:p>
            <a:r>
              <a:rPr lang="en-US" sz="2800" smtClean="0"/>
              <a:t>Expansion </a:t>
            </a:r>
          </a:p>
          <a:p>
            <a:r>
              <a:rPr lang="en-US" sz="2800" smtClean="0"/>
              <a:t>Flexibility </a:t>
            </a:r>
          </a:p>
          <a:p>
            <a:r>
              <a:rPr lang="en-US" sz="2800" smtClean="0"/>
              <a:t>Aisles</a:t>
            </a:r>
          </a:p>
          <a:p>
            <a:r>
              <a:rPr lang="en-US" sz="2800" smtClean="0"/>
              <a:t>Inter building handling </a:t>
            </a:r>
          </a:p>
          <a:p>
            <a:r>
              <a:rPr lang="en-US" sz="2800" smtClean="0"/>
              <a:t>Point of use ( decentralized)</a:t>
            </a:r>
          </a:p>
          <a:p>
            <a:r>
              <a:rPr lang="en-US" sz="2800" smtClean="0"/>
              <a:t>Building characteristics</a:t>
            </a:r>
          </a:p>
          <a:p>
            <a:r>
              <a:rPr lang="en-US" sz="2800" smtClean="0"/>
              <a:t>Activity interrelationships</a:t>
            </a:r>
          </a:p>
          <a:p>
            <a:r>
              <a:rPr lang="en-US" sz="2800" smtClean="0"/>
              <a:t>Space available</a:t>
            </a:r>
          </a:p>
          <a:p>
            <a:r>
              <a:rPr lang="en-US" sz="2800" smtClean="0"/>
              <a:t>Fund available</a:t>
            </a:r>
          </a:p>
          <a:p>
            <a:r>
              <a:rPr lang="en-US" sz="2800" smtClean="0"/>
              <a:t>Location of services</a:t>
            </a:r>
          </a:p>
          <a:p>
            <a:endParaRPr lang="en-US" smtClean="0"/>
          </a:p>
          <a:p>
            <a:endParaRPr lang="en-US" smtClean="0"/>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le 1"/>
          <p:cNvSpPr>
            <a:spLocks noGrp="1"/>
          </p:cNvSpPr>
          <p:nvPr>
            <p:ph type="title"/>
          </p:nvPr>
        </p:nvSpPr>
        <p:spPr/>
        <p:txBody>
          <a:bodyPr/>
          <a:lstStyle/>
          <a:p>
            <a:endParaRPr lang="en-US" smtClean="0"/>
          </a:p>
        </p:txBody>
      </p:sp>
      <p:sp>
        <p:nvSpPr>
          <p:cNvPr id="172035" name="Content Placeholder 2"/>
          <p:cNvSpPr>
            <a:spLocks noGrp="1"/>
          </p:cNvSpPr>
          <p:nvPr>
            <p:ph idx="1"/>
          </p:nvPr>
        </p:nvSpPr>
        <p:spPr/>
        <p:txBody>
          <a:bodyPr/>
          <a:lstStyle/>
          <a:p>
            <a:pPr>
              <a:buFontTx/>
              <a:buNone/>
            </a:pPr>
            <a:r>
              <a:rPr lang="en-US" b="1" smtClean="0"/>
              <a:t>Procedure for area allocation </a:t>
            </a:r>
          </a:p>
          <a:p>
            <a:r>
              <a:rPr lang="en-US" smtClean="0"/>
              <a:t>Production flow</a:t>
            </a:r>
          </a:p>
          <a:p>
            <a:r>
              <a:rPr lang="en-US" smtClean="0"/>
              <a:t>Activity relationship chart </a:t>
            </a:r>
          </a:p>
          <a:p>
            <a:r>
              <a:rPr lang="en-US" smtClean="0"/>
              <a:t>Space requirement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
            <a:ext cx="8458200" cy="6781800"/>
          </a:xfrm>
        </p:spPr>
        <p:txBody>
          <a:bodyPr>
            <a:noAutofit/>
          </a:bodyPr>
          <a:lstStyle/>
          <a:p>
            <a:pPr>
              <a:lnSpc>
                <a:spcPct val="150000"/>
              </a:lnSpc>
              <a:buNone/>
            </a:pPr>
            <a:r>
              <a:rPr lang="en-US" sz="2200" b="1" dirty="0"/>
              <a:t>3. Outline of technological </a:t>
            </a:r>
            <a:r>
              <a:rPr lang="en-US" sz="2200" b="1" dirty="0" smtClean="0"/>
              <a:t>variants. </a:t>
            </a:r>
            <a:r>
              <a:rPr lang="en-US" sz="2200" dirty="0" smtClean="0"/>
              <a:t>The </a:t>
            </a:r>
            <a:r>
              <a:rPr lang="en-US" sz="2200" dirty="0"/>
              <a:t>technology choices that exist for </a:t>
            </a:r>
            <a:r>
              <a:rPr lang="en-US" sz="2200" b="1" dirty="0" smtClean="0"/>
              <a:t>the </a:t>
            </a:r>
            <a:r>
              <a:rPr lang="en-US" sz="2200" dirty="0" smtClean="0"/>
              <a:t>manufacture </a:t>
            </a:r>
            <a:r>
              <a:rPr lang="en-US" sz="2200" dirty="0"/>
              <a:t>of the product should be described briefly. Also, the key </a:t>
            </a:r>
            <a:r>
              <a:rPr lang="en-US" sz="2200" dirty="0" smtClean="0"/>
              <a:t>plant location </a:t>
            </a:r>
            <a:r>
              <a:rPr lang="en-US" sz="2200" dirty="0"/>
              <a:t>factors should be identified</a:t>
            </a:r>
            <a:r>
              <a:rPr lang="en-US" sz="2200" dirty="0" smtClean="0"/>
              <a:t>.</a:t>
            </a:r>
          </a:p>
          <a:p>
            <a:pPr>
              <a:lnSpc>
                <a:spcPct val="150000"/>
              </a:lnSpc>
              <a:buNone/>
            </a:pPr>
            <a:r>
              <a:rPr lang="en-US" sz="2200" b="1" dirty="0"/>
              <a:t>4. Availability of main production factors. </a:t>
            </a:r>
            <a:r>
              <a:rPr lang="en-US" sz="2200" dirty="0"/>
              <a:t>Production factors such as </a:t>
            </a:r>
            <a:r>
              <a:rPr lang="en-US" sz="2200" dirty="0" smtClean="0"/>
              <a:t>raw materials</a:t>
            </a:r>
            <a:r>
              <a:rPr lang="en-US" sz="2200" dirty="0"/>
              <a:t>, water, power, fuel and labor skills should be examined to </a:t>
            </a:r>
            <a:r>
              <a:rPr lang="en-US" sz="2200" dirty="0" smtClean="0"/>
              <a:t>ensure availability</a:t>
            </a:r>
            <a:r>
              <a:rPr lang="en-US" sz="2200" dirty="0"/>
              <a:t>.</a:t>
            </a:r>
          </a:p>
          <a:p>
            <a:pPr>
              <a:lnSpc>
                <a:spcPct val="150000"/>
              </a:lnSpc>
              <a:buNone/>
            </a:pPr>
            <a:r>
              <a:rPr lang="en-US" sz="2200" b="1" dirty="0"/>
              <a:t>5. Cost estimates. </a:t>
            </a:r>
            <a:r>
              <a:rPr lang="en-US" sz="2200" dirty="0"/>
              <a:t>Estimates should be made of the necessary investment </a:t>
            </a:r>
            <a:r>
              <a:rPr lang="en-US" sz="2200" dirty="0" smtClean="0"/>
              <a:t>costs and </a:t>
            </a:r>
            <a:r>
              <a:rPr lang="en-US" sz="2200" dirty="0"/>
              <a:t>costs of operation.</a:t>
            </a:r>
          </a:p>
          <a:p>
            <a:pPr>
              <a:lnSpc>
                <a:spcPct val="150000"/>
              </a:lnSpc>
              <a:buNone/>
            </a:pPr>
            <a:r>
              <a:rPr lang="en-US" sz="2200" b="1" dirty="0"/>
              <a:t>6. Estimate of profit. </a:t>
            </a:r>
            <a:r>
              <a:rPr lang="en-US" sz="2200" dirty="0"/>
              <a:t>The data gathered should include estimates of profits </a:t>
            </a:r>
            <a:r>
              <a:rPr lang="en-US" sz="2200" dirty="0" smtClean="0"/>
              <a:t>of firms </a:t>
            </a:r>
            <a:r>
              <a:rPr lang="en-US" sz="2200" dirty="0"/>
              <a:t>manufacturing similar products or, if the </a:t>
            </a:r>
            <a:r>
              <a:rPr lang="en-US" sz="2200" dirty="0" smtClean="0"/>
              <a:t>preliminary </a:t>
            </a:r>
            <a:r>
              <a:rPr lang="en-US" sz="2200" dirty="0"/>
              <a:t>data are extensive, </a:t>
            </a:r>
            <a:r>
              <a:rPr lang="en-US" sz="2200" dirty="0" smtClean="0"/>
              <a:t>an actual </a:t>
            </a:r>
            <a:r>
              <a:rPr lang="en-US" sz="2200" dirty="0"/>
              <a:t>estimated profit for the project under study.</a:t>
            </a:r>
          </a:p>
          <a:p>
            <a:pPr>
              <a:lnSpc>
                <a:spcPct val="150000"/>
              </a:lnSpc>
            </a:pPr>
            <a:endParaRPr lang="en-US" sz="2200" dirty="0"/>
          </a:p>
          <a:p>
            <a:pPr>
              <a:lnSpc>
                <a:spcPct val="150000"/>
              </a:lnSpc>
            </a:pPr>
            <a:endParaRPr lang="en-US" sz="2200" dirty="0" smtClean="0"/>
          </a:p>
          <a:p>
            <a:pPr>
              <a:lnSpc>
                <a:spcPct val="150000"/>
              </a:lnSpc>
            </a:pPr>
            <a:endParaRPr lang="en-US" sz="2200" dirty="0"/>
          </a:p>
          <a:p>
            <a:pPr>
              <a:lnSpc>
                <a:spcPct val="150000"/>
              </a:lnSpc>
            </a:pPr>
            <a:endParaRPr lang="en-US" sz="2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305800" cy="5257800"/>
          </a:xfrm>
        </p:spPr>
        <p:txBody>
          <a:bodyPr>
            <a:normAutofit fontScale="70000" lnSpcReduction="20000"/>
          </a:bodyPr>
          <a:lstStyle/>
          <a:p>
            <a:pPr>
              <a:lnSpc>
                <a:spcPct val="170000"/>
              </a:lnSpc>
              <a:buNone/>
            </a:pPr>
            <a:r>
              <a:rPr lang="en-US" b="1" dirty="0"/>
              <a:t>7. Other </a:t>
            </a:r>
            <a:r>
              <a:rPr lang="en-US" b="1" dirty="0" smtClean="0"/>
              <a:t>data: </a:t>
            </a:r>
            <a:r>
              <a:rPr lang="en-US" dirty="0" smtClean="0"/>
              <a:t>In </a:t>
            </a:r>
            <a:r>
              <a:rPr lang="en-US" dirty="0"/>
              <a:t>certain cases, </a:t>
            </a:r>
            <a:r>
              <a:rPr lang="en-US" dirty="0">
                <a:solidFill>
                  <a:srgbClr val="FF0000"/>
                </a:solidFill>
              </a:rPr>
              <a:t>local attitudes toward industry; educational</a:t>
            </a:r>
            <a:r>
              <a:rPr lang="en-US" dirty="0" smtClean="0">
                <a:solidFill>
                  <a:srgbClr val="FF0000"/>
                </a:solidFill>
              </a:rPr>
              <a:t>, recreational </a:t>
            </a:r>
            <a:r>
              <a:rPr lang="en-US" dirty="0">
                <a:solidFill>
                  <a:srgbClr val="FF0000"/>
                </a:solidFill>
              </a:rPr>
              <a:t>and civic data; and availability of local sites, may be the </a:t>
            </a:r>
            <a:r>
              <a:rPr lang="en-US" dirty="0" smtClean="0">
                <a:solidFill>
                  <a:srgbClr val="FF0000"/>
                </a:solidFill>
              </a:rPr>
              <a:t>most important </a:t>
            </a:r>
            <a:r>
              <a:rPr lang="en-US" dirty="0">
                <a:solidFill>
                  <a:srgbClr val="FF0000"/>
                </a:solidFill>
              </a:rPr>
              <a:t>in the evaluation of the suitability of a proposed product, especially </a:t>
            </a:r>
            <a:r>
              <a:rPr lang="en-US" dirty="0" smtClean="0">
                <a:solidFill>
                  <a:srgbClr val="FF0000"/>
                </a:solidFill>
              </a:rPr>
              <a:t>in the </a:t>
            </a:r>
            <a:r>
              <a:rPr lang="en-US" dirty="0">
                <a:solidFill>
                  <a:srgbClr val="FF0000"/>
                </a:solidFill>
              </a:rPr>
              <a:t>case of the establishment of a new firm.</a:t>
            </a:r>
          </a:p>
          <a:p>
            <a:pPr>
              <a:lnSpc>
                <a:spcPct val="170000"/>
              </a:lnSpc>
            </a:pPr>
            <a:r>
              <a:rPr lang="en-US" dirty="0"/>
              <a:t>Thus pre feasibility study can be viewed as a series of steps culminating </a:t>
            </a:r>
            <a:r>
              <a:rPr lang="en-US" dirty="0" smtClean="0"/>
              <a:t>in a </a:t>
            </a:r>
            <a:r>
              <a:rPr lang="en-US" dirty="0"/>
              <a:t>document which permits determination of whether or not a complete </a:t>
            </a:r>
            <a:r>
              <a:rPr lang="en-US" dirty="0" smtClean="0"/>
              <a:t>detailed feasibility </a:t>
            </a:r>
            <a:r>
              <a:rPr lang="en-US" dirty="0"/>
              <a:t>study should be made. </a:t>
            </a:r>
            <a:endParaRPr lang="en-US" dirty="0" smtClean="0"/>
          </a:p>
          <a:p>
            <a:pPr>
              <a:lnSpc>
                <a:spcPct val="170000"/>
              </a:lnSpc>
            </a:pPr>
            <a:r>
              <a:rPr lang="en-US" dirty="0" smtClean="0"/>
              <a:t>It </a:t>
            </a:r>
            <a:r>
              <a:rPr lang="en-US" dirty="0"/>
              <a:t>does not possess the depth the detailed </a:t>
            </a:r>
            <a:r>
              <a:rPr lang="en-US" dirty="0" smtClean="0"/>
              <a:t>study is </a:t>
            </a:r>
            <a:r>
              <a:rPr lang="en-US" dirty="0"/>
              <a:t>expected to have, and the data usually are gathered in an informal manner.</a:t>
            </a:r>
          </a:p>
          <a:p>
            <a:pPr>
              <a:lnSpc>
                <a:spcPct val="170000"/>
              </a:lnSpc>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62500" lnSpcReduction="20000"/>
          </a:bodyPr>
          <a:lstStyle/>
          <a:p>
            <a:pPr>
              <a:lnSpc>
                <a:spcPct val="170000"/>
              </a:lnSpc>
              <a:buNone/>
            </a:pPr>
            <a:r>
              <a:rPr lang="en-US" b="1" dirty="0" smtClean="0"/>
              <a:t>E. Analysis </a:t>
            </a:r>
            <a:r>
              <a:rPr lang="en-US" b="1" dirty="0"/>
              <a:t>Stage</a:t>
            </a:r>
          </a:p>
          <a:p>
            <a:pPr>
              <a:lnSpc>
                <a:spcPct val="170000"/>
              </a:lnSpc>
            </a:pPr>
            <a:r>
              <a:rPr lang="en-US" dirty="0"/>
              <a:t>At the analysis stage various alternatives in marketing, technology </a:t>
            </a:r>
            <a:r>
              <a:rPr lang="en-US" dirty="0" smtClean="0"/>
              <a:t>and capital </a:t>
            </a:r>
            <a:r>
              <a:rPr lang="en-US" dirty="0"/>
              <a:t>availability need to be studied. </a:t>
            </a:r>
            <a:endParaRPr lang="en-US" dirty="0" smtClean="0"/>
          </a:p>
          <a:p>
            <a:pPr>
              <a:lnSpc>
                <a:spcPct val="170000"/>
              </a:lnSpc>
            </a:pPr>
            <a:r>
              <a:rPr lang="en-US" dirty="0" smtClean="0"/>
              <a:t>The </a:t>
            </a:r>
            <a:r>
              <a:rPr lang="en-US" dirty="0"/>
              <a:t>analysis can be conducted at </a:t>
            </a:r>
            <a:r>
              <a:rPr lang="en-US" dirty="0" smtClean="0"/>
              <a:t>different levels </a:t>
            </a:r>
            <a:r>
              <a:rPr lang="en-US" dirty="0"/>
              <a:t>of effort with respect to time, budget and personnel, depending on </a:t>
            </a:r>
            <a:r>
              <a:rPr lang="en-US" dirty="0" smtClean="0"/>
              <a:t>the circumstances</a:t>
            </a:r>
            <a:r>
              <a:rPr lang="en-US" dirty="0"/>
              <a:t>. </a:t>
            </a:r>
            <a:endParaRPr lang="en-US" dirty="0" smtClean="0"/>
          </a:p>
          <a:p>
            <a:pPr>
              <a:lnSpc>
                <a:spcPct val="170000"/>
              </a:lnSpc>
            </a:pPr>
            <a:r>
              <a:rPr lang="en-US" dirty="0" smtClean="0"/>
              <a:t>The </a:t>
            </a:r>
            <a:r>
              <a:rPr lang="en-US" dirty="0"/>
              <a:t>complete study is referred to as techno-economic </a:t>
            </a:r>
            <a:r>
              <a:rPr lang="en-US" dirty="0" smtClean="0"/>
              <a:t>feasibility study</a:t>
            </a:r>
            <a:r>
              <a:rPr lang="en-US" dirty="0"/>
              <a:t>. In some cases such a detailed study is not necessary</a:t>
            </a:r>
            <a:r>
              <a:rPr lang="en-US" dirty="0" smtClean="0"/>
              <a:t>.</a:t>
            </a:r>
          </a:p>
          <a:p>
            <a:pPr>
              <a:lnSpc>
                <a:spcPct val="170000"/>
              </a:lnSpc>
            </a:pPr>
            <a:r>
              <a:rPr lang="en-US" dirty="0" smtClean="0"/>
              <a:t>if the product </a:t>
            </a:r>
            <a:r>
              <a:rPr lang="en-US" dirty="0"/>
              <a:t>has an assured market, in-depth market analysis is not required. In </a:t>
            </a:r>
            <a:r>
              <a:rPr lang="en-US" dirty="0" smtClean="0"/>
              <a:t>some cases</a:t>
            </a:r>
            <a:r>
              <a:rPr lang="en-US" dirty="0"/>
              <a:t>, a partial study of the market or of the technologies satisfies the </a:t>
            </a:r>
            <a:r>
              <a:rPr lang="en-US" dirty="0" smtClean="0"/>
              <a:t>data requirements </a:t>
            </a:r>
            <a:r>
              <a:rPr lang="en-US" dirty="0"/>
              <a:t>for decision making.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fontScale="92500"/>
          </a:bodyPr>
          <a:lstStyle/>
          <a:p>
            <a:pPr>
              <a:lnSpc>
                <a:spcPct val="150000"/>
              </a:lnSpc>
              <a:buNone/>
            </a:pPr>
            <a:r>
              <a:rPr lang="en-US" sz="2200" dirty="0" smtClean="0"/>
              <a:t>The detailed analysis should include the following.</a:t>
            </a:r>
          </a:p>
          <a:p>
            <a:pPr>
              <a:lnSpc>
                <a:spcPct val="150000"/>
              </a:lnSpc>
              <a:buNone/>
            </a:pPr>
            <a:r>
              <a:rPr lang="en-US" sz="2200" b="1" dirty="0" smtClean="0"/>
              <a:t>1. Market </a:t>
            </a:r>
            <a:r>
              <a:rPr lang="en-US" sz="2200" b="1" dirty="0"/>
              <a:t>analysis / study</a:t>
            </a:r>
          </a:p>
          <a:p>
            <a:pPr>
              <a:lnSpc>
                <a:spcPct val="150000"/>
              </a:lnSpc>
            </a:pPr>
            <a:r>
              <a:rPr lang="en-US" sz="2200" dirty="0"/>
              <a:t>Market analysis can serve as a tool for screening venture ideas and also as </a:t>
            </a:r>
            <a:r>
              <a:rPr lang="en-US" sz="2200" dirty="0" smtClean="0"/>
              <a:t>a means </a:t>
            </a:r>
            <a:r>
              <a:rPr lang="en-US" sz="2200" dirty="0"/>
              <a:t>of evaluating the feasibility of a venture idea in terms of the market</a:t>
            </a:r>
            <a:r>
              <a:rPr lang="en-US" sz="2200" dirty="0" smtClean="0"/>
              <a:t>.</a:t>
            </a:r>
          </a:p>
          <a:p>
            <a:pPr>
              <a:lnSpc>
                <a:spcPct val="150000"/>
              </a:lnSpc>
            </a:pPr>
            <a:r>
              <a:rPr lang="en-US" sz="2200" dirty="0" smtClean="0"/>
              <a:t> It provides</a:t>
            </a:r>
            <a:r>
              <a:rPr lang="en-US" sz="2200" dirty="0"/>
              <a:t>:</a:t>
            </a:r>
          </a:p>
          <a:p>
            <a:pPr lvl="1">
              <a:lnSpc>
                <a:spcPct val="150000"/>
              </a:lnSpc>
            </a:pPr>
            <a:r>
              <a:rPr lang="en-US" sz="2200" dirty="0" smtClean="0"/>
              <a:t>understanding </a:t>
            </a:r>
            <a:r>
              <a:rPr lang="en-US" sz="2200" dirty="0"/>
              <a:t>of the market</a:t>
            </a:r>
          </a:p>
          <a:p>
            <a:pPr lvl="1">
              <a:lnSpc>
                <a:spcPct val="150000"/>
              </a:lnSpc>
            </a:pPr>
            <a:r>
              <a:rPr lang="en-US" sz="2200" dirty="0" smtClean="0"/>
              <a:t>information </a:t>
            </a:r>
            <a:r>
              <a:rPr lang="en-US" sz="2200" dirty="0"/>
              <a:t>on feasibility of marketing the product</a:t>
            </a:r>
          </a:p>
          <a:p>
            <a:pPr lvl="1">
              <a:lnSpc>
                <a:spcPct val="150000"/>
              </a:lnSpc>
            </a:pPr>
            <a:r>
              <a:rPr lang="en-US" sz="2200" dirty="0" smtClean="0"/>
              <a:t>analytical </a:t>
            </a:r>
            <a:r>
              <a:rPr lang="en-US" sz="2200" dirty="0"/>
              <a:t>approach to the decision making</a:t>
            </a:r>
          </a:p>
          <a:p>
            <a:pPr lvl="1">
              <a:lnSpc>
                <a:spcPct val="150000"/>
              </a:lnSpc>
            </a:pPr>
            <a:r>
              <a:rPr lang="en-US" sz="2200" dirty="0"/>
              <a:t>In addition, it assists in analyzing the decisions already taken.</a:t>
            </a:r>
          </a:p>
          <a:p>
            <a:pPr>
              <a:lnSpc>
                <a:spcPct val="150000"/>
              </a:lnSpc>
            </a:pPr>
            <a:endParaRPr lang="en-US" sz="2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normAutofit fontScale="92500" lnSpcReduction="10000"/>
          </a:bodyPr>
          <a:lstStyle/>
          <a:p>
            <a:pPr>
              <a:lnSpc>
                <a:spcPct val="150000"/>
              </a:lnSpc>
            </a:pPr>
            <a:r>
              <a:rPr lang="en-US" sz="2200" dirty="0"/>
              <a:t>Market </a:t>
            </a:r>
            <a:r>
              <a:rPr lang="en-US" sz="2200" dirty="0" smtClean="0"/>
              <a:t>analysis answers </a:t>
            </a:r>
            <a:r>
              <a:rPr lang="en-US" sz="2200" dirty="0"/>
              <a:t>questions about.</a:t>
            </a:r>
          </a:p>
          <a:p>
            <a:pPr lvl="1">
              <a:lnSpc>
                <a:spcPct val="150000"/>
              </a:lnSpc>
            </a:pPr>
            <a:r>
              <a:rPr lang="en-US" sz="2200" dirty="0"/>
              <a:t>size of market and share anticipated for the product in terms of volume </a:t>
            </a:r>
            <a:r>
              <a:rPr lang="en-US" sz="2200" dirty="0" smtClean="0"/>
              <a:t>and value</a:t>
            </a:r>
            <a:endParaRPr lang="en-US" sz="2200" dirty="0"/>
          </a:p>
          <a:p>
            <a:pPr lvl="1">
              <a:lnSpc>
                <a:spcPct val="150000"/>
              </a:lnSpc>
            </a:pPr>
            <a:r>
              <a:rPr lang="en-US" sz="2200" dirty="0" smtClean="0"/>
              <a:t>pattern </a:t>
            </a:r>
            <a:r>
              <a:rPr lang="en-US" sz="2200" dirty="0"/>
              <a:t>of demand</a:t>
            </a:r>
          </a:p>
          <a:p>
            <a:pPr lvl="1">
              <a:lnSpc>
                <a:spcPct val="150000"/>
              </a:lnSpc>
            </a:pPr>
            <a:r>
              <a:rPr lang="en-US" sz="2200" dirty="0" smtClean="0"/>
              <a:t>market </a:t>
            </a:r>
            <a:r>
              <a:rPr lang="en-US" sz="2200" dirty="0"/>
              <a:t>structure</a:t>
            </a:r>
          </a:p>
          <a:p>
            <a:pPr lvl="1">
              <a:lnSpc>
                <a:spcPct val="150000"/>
              </a:lnSpc>
            </a:pPr>
            <a:r>
              <a:rPr lang="en-US" sz="2200" dirty="0" smtClean="0"/>
              <a:t>buying </a:t>
            </a:r>
            <a:r>
              <a:rPr lang="en-US" sz="2200" dirty="0"/>
              <a:t>habits and motives of buyers</a:t>
            </a:r>
          </a:p>
          <a:p>
            <a:pPr lvl="1">
              <a:lnSpc>
                <a:spcPct val="150000"/>
              </a:lnSpc>
            </a:pPr>
            <a:r>
              <a:rPr lang="en-US" sz="2200" dirty="0" smtClean="0"/>
              <a:t>past </a:t>
            </a:r>
            <a:r>
              <a:rPr lang="en-US" sz="2200" dirty="0"/>
              <a:t>and future trends</a:t>
            </a:r>
          </a:p>
          <a:p>
            <a:pPr lvl="1">
              <a:lnSpc>
                <a:spcPct val="150000"/>
              </a:lnSpc>
            </a:pPr>
            <a:r>
              <a:rPr lang="en-US" sz="2200" dirty="0" smtClean="0"/>
              <a:t>price </a:t>
            </a:r>
            <a:r>
              <a:rPr lang="en-US" sz="2200" dirty="0"/>
              <a:t>which will ensure acceptance in the market</a:t>
            </a:r>
          </a:p>
          <a:p>
            <a:pPr lvl="1">
              <a:lnSpc>
                <a:spcPct val="150000"/>
              </a:lnSpc>
            </a:pPr>
            <a:r>
              <a:rPr lang="en-US" sz="2200" dirty="0" smtClean="0"/>
              <a:t>most </a:t>
            </a:r>
            <a:r>
              <a:rPr lang="en-US" sz="2200" dirty="0"/>
              <a:t>efficient distribution channels,</a:t>
            </a:r>
          </a:p>
          <a:p>
            <a:pPr lvl="1">
              <a:lnSpc>
                <a:spcPct val="150000"/>
              </a:lnSpc>
            </a:pPr>
            <a:r>
              <a:rPr lang="en-US" sz="2200" dirty="0" smtClean="0"/>
              <a:t>company's </a:t>
            </a:r>
            <a:r>
              <a:rPr lang="en-US" sz="2200" dirty="0"/>
              <a:t>strong points in marketing</a:t>
            </a:r>
          </a:p>
          <a:p>
            <a:pPr>
              <a:lnSpc>
                <a:spcPct val="150000"/>
              </a:lnSpc>
              <a:buNone/>
            </a:pPr>
            <a:endParaRPr lang="en-US" sz="2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50000"/>
              </a:lnSpc>
            </a:pPr>
            <a:r>
              <a:rPr lang="en-US" sz="2200" dirty="0"/>
              <a:t>Market analysis involves systematic collection, recording, analysis, </a:t>
            </a:r>
            <a:r>
              <a:rPr lang="en-US" sz="2200" dirty="0" smtClean="0"/>
              <a:t>and interpretation </a:t>
            </a:r>
            <a:r>
              <a:rPr lang="en-US" sz="2200" dirty="0"/>
              <a:t>of information on:</a:t>
            </a:r>
          </a:p>
          <a:p>
            <a:pPr lvl="1">
              <a:lnSpc>
                <a:spcPct val="150000"/>
              </a:lnSpc>
            </a:pPr>
            <a:r>
              <a:rPr lang="en-US" sz="2200" dirty="0" smtClean="0"/>
              <a:t>existing </a:t>
            </a:r>
            <a:r>
              <a:rPr lang="en-US" sz="2200" dirty="0"/>
              <a:t>and potential markets</a:t>
            </a:r>
          </a:p>
          <a:p>
            <a:pPr lvl="1">
              <a:lnSpc>
                <a:spcPct val="150000"/>
              </a:lnSpc>
            </a:pPr>
            <a:r>
              <a:rPr lang="en-US" sz="2200" dirty="0" smtClean="0"/>
              <a:t>marketing </a:t>
            </a:r>
            <a:r>
              <a:rPr lang="en-US" sz="2200" dirty="0"/>
              <a:t>strategies and tactics</a:t>
            </a:r>
          </a:p>
          <a:p>
            <a:pPr lvl="1">
              <a:lnSpc>
                <a:spcPct val="150000"/>
              </a:lnSpc>
            </a:pPr>
            <a:r>
              <a:rPr lang="en-US" sz="2200" dirty="0" smtClean="0"/>
              <a:t>interaction </a:t>
            </a:r>
            <a:r>
              <a:rPr lang="en-US" sz="2200" dirty="0"/>
              <a:t>between market and product</a:t>
            </a:r>
          </a:p>
          <a:p>
            <a:pPr lvl="1">
              <a:lnSpc>
                <a:spcPct val="150000"/>
              </a:lnSpc>
            </a:pPr>
            <a:r>
              <a:rPr lang="en-US" sz="2200" dirty="0" smtClean="0"/>
              <a:t>marketing </a:t>
            </a:r>
            <a:r>
              <a:rPr lang="en-US" sz="2200" dirty="0"/>
              <a:t>methods</a:t>
            </a:r>
          </a:p>
          <a:p>
            <a:pPr lvl="1">
              <a:lnSpc>
                <a:spcPct val="150000"/>
              </a:lnSpc>
            </a:pPr>
            <a:r>
              <a:rPr lang="en-US" sz="2200" dirty="0" smtClean="0"/>
              <a:t>current </a:t>
            </a:r>
            <a:r>
              <a:rPr lang="en-US" sz="2200" dirty="0"/>
              <a:t>or potential products</a:t>
            </a:r>
          </a:p>
          <a:p>
            <a:pPr>
              <a:lnSpc>
                <a:spcPct val="150000"/>
              </a:lnSpc>
            </a:pPr>
            <a:endParaRPr lang="en-US" sz="2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153400" cy="5638800"/>
          </a:xfrm>
        </p:spPr>
        <p:txBody>
          <a:bodyPr>
            <a:noAutofit/>
          </a:bodyPr>
          <a:lstStyle/>
          <a:p>
            <a:pPr>
              <a:lnSpc>
                <a:spcPct val="150000"/>
              </a:lnSpc>
            </a:pPr>
            <a:r>
              <a:rPr lang="en-US" sz="2200" dirty="0"/>
              <a:t>Basic steps involved in a market study for a new enterprise are </a:t>
            </a:r>
            <a:r>
              <a:rPr lang="en-US" sz="2200" dirty="0" smtClean="0"/>
              <a:t>outlined below</a:t>
            </a:r>
            <a:r>
              <a:rPr lang="en-US" sz="2200" dirty="0"/>
              <a:t>:</a:t>
            </a:r>
          </a:p>
          <a:p>
            <a:pPr lvl="1">
              <a:lnSpc>
                <a:spcPct val="150000"/>
              </a:lnSpc>
            </a:pPr>
            <a:r>
              <a:rPr lang="en-US" sz="2200" dirty="0" smtClean="0"/>
              <a:t>Define </a:t>
            </a:r>
            <a:r>
              <a:rPr lang="en-US" sz="2200" dirty="0"/>
              <a:t>objectives of the study and specify information required</a:t>
            </a:r>
          </a:p>
          <a:p>
            <a:pPr lvl="1">
              <a:lnSpc>
                <a:spcPct val="150000"/>
              </a:lnSpc>
            </a:pPr>
            <a:r>
              <a:rPr lang="en-US" sz="2200" dirty="0" smtClean="0"/>
              <a:t>Workout </a:t>
            </a:r>
            <a:r>
              <a:rPr lang="en-US" sz="2200" dirty="0"/>
              <a:t>details of the study as under:</a:t>
            </a:r>
          </a:p>
          <a:p>
            <a:pPr lvl="2">
              <a:lnSpc>
                <a:spcPct val="150000"/>
              </a:lnSpc>
            </a:pPr>
            <a:r>
              <a:rPr lang="en-US" sz="1800" dirty="0" smtClean="0"/>
              <a:t>identify </a:t>
            </a:r>
            <a:r>
              <a:rPr lang="en-US" sz="1800" dirty="0"/>
              <a:t>sources of information (both secondary and primary)</a:t>
            </a:r>
          </a:p>
          <a:p>
            <a:pPr lvl="2">
              <a:lnSpc>
                <a:spcPct val="150000"/>
              </a:lnSpc>
            </a:pPr>
            <a:r>
              <a:rPr lang="en-US" sz="1800" dirty="0" smtClean="0"/>
              <a:t>time </a:t>
            </a:r>
            <a:r>
              <a:rPr lang="en-US" sz="1800" dirty="0"/>
              <a:t>and cost involvement</a:t>
            </a:r>
          </a:p>
          <a:p>
            <a:pPr lvl="2">
              <a:lnSpc>
                <a:spcPct val="150000"/>
              </a:lnSpc>
            </a:pPr>
            <a:r>
              <a:rPr lang="en-US" sz="1800" dirty="0" smtClean="0"/>
              <a:t>methodology </a:t>
            </a:r>
            <a:r>
              <a:rPr lang="en-US" sz="1800" dirty="0"/>
              <a:t>and action plan</a:t>
            </a:r>
          </a:p>
          <a:p>
            <a:pPr lvl="2">
              <a:lnSpc>
                <a:spcPct val="150000"/>
              </a:lnSpc>
            </a:pPr>
            <a:r>
              <a:rPr lang="en-US" sz="1800" dirty="0" smtClean="0"/>
              <a:t>Select </a:t>
            </a:r>
            <a:r>
              <a:rPr lang="en-US" sz="1800" dirty="0"/>
              <a:t>samples and decide contacts and visits</a:t>
            </a:r>
          </a:p>
          <a:p>
            <a:pPr lvl="2">
              <a:lnSpc>
                <a:spcPct val="150000"/>
              </a:lnSpc>
            </a:pPr>
            <a:r>
              <a:rPr lang="en-US" sz="1800" dirty="0" smtClean="0"/>
              <a:t>Prepare </a:t>
            </a:r>
            <a:r>
              <a:rPr lang="en-US" sz="1800" dirty="0"/>
              <a:t>the questionnaire as the survey instrument and field test the same</a:t>
            </a:r>
          </a:p>
          <a:p>
            <a:pPr lvl="2">
              <a:lnSpc>
                <a:spcPct val="150000"/>
              </a:lnSpc>
            </a:pPr>
            <a:r>
              <a:rPr lang="en-US" sz="1800" dirty="0" smtClean="0"/>
              <a:t>Conduct </a:t>
            </a:r>
            <a:r>
              <a:rPr lang="en-US" sz="1800" dirty="0"/>
              <a:t>the survey and analyze information</a:t>
            </a:r>
          </a:p>
          <a:p>
            <a:pPr lvl="2">
              <a:lnSpc>
                <a:spcPct val="150000"/>
              </a:lnSpc>
            </a:pPr>
            <a:r>
              <a:rPr lang="en-US" sz="1800" dirty="0" smtClean="0"/>
              <a:t>Prepare </a:t>
            </a:r>
            <a:r>
              <a:rPr lang="en-US" sz="1800" dirty="0"/>
              <a:t>the report with findings and interpretations</a:t>
            </a:r>
          </a:p>
          <a:p>
            <a:pPr>
              <a:lnSpc>
                <a:spcPct val="150000"/>
              </a:lnSpc>
            </a:pPr>
            <a:endParaRPr lang="en-US" sz="2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305800" cy="6781800"/>
          </a:xfrm>
        </p:spPr>
        <p:txBody>
          <a:bodyPr>
            <a:noAutofit/>
          </a:bodyPr>
          <a:lstStyle/>
          <a:p>
            <a:pPr>
              <a:lnSpc>
                <a:spcPct val="170000"/>
              </a:lnSpc>
              <a:buNone/>
            </a:pPr>
            <a:r>
              <a:rPr lang="en-US" sz="2000" dirty="0"/>
              <a:t>The analysis should generally contain:</a:t>
            </a:r>
          </a:p>
          <a:p>
            <a:pPr>
              <a:lnSpc>
                <a:spcPct val="170000"/>
              </a:lnSpc>
            </a:pPr>
            <a:r>
              <a:rPr lang="en-US" sz="2000" dirty="0" smtClean="0"/>
              <a:t> </a:t>
            </a:r>
            <a:r>
              <a:rPr lang="en-US" sz="2000" dirty="0"/>
              <a:t>A brief description of the market including the market area, methods </a:t>
            </a:r>
            <a:r>
              <a:rPr lang="en-US" sz="2000" dirty="0" smtClean="0"/>
              <a:t>of transportation </a:t>
            </a:r>
            <a:r>
              <a:rPr lang="en-US" sz="2000" dirty="0"/>
              <a:t>existing rates of transportation, channels of distribution, </a:t>
            </a:r>
            <a:r>
              <a:rPr lang="en-US" sz="2000" dirty="0" smtClean="0"/>
              <a:t>and general </a:t>
            </a:r>
            <a:r>
              <a:rPr lang="en-US" sz="2000" dirty="0"/>
              <a:t>trade practices</a:t>
            </a:r>
          </a:p>
          <a:p>
            <a:pPr>
              <a:lnSpc>
                <a:spcPct val="170000"/>
              </a:lnSpc>
            </a:pPr>
            <a:r>
              <a:rPr lang="en-US" sz="2000" dirty="0" smtClean="0"/>
              <a:t>Analysis </a:t>
            </a:r>
            <a:r>
              <a:rPr lang="en-US" sz="2000" dirty="0"/>
              <a:t>of past and present demand including determination of </a:t>
            </a:r>
            <a:r>
              <a:rPr lang="en-US" sz="2000" dirty="0" smtClean="0"/>
              <a:t>quantity and </a:t>
            </a:r>
            <a:r>
              <a:rPr lang="en-US" sz="2000" dirty="0"/>
              <a:t>value of consumption, as well as identification of the major </a:t>
            </a:r>
            <a:r>
              <a:rPr lang="en-US" sz="2000" dirty="0" smtClean="0"/>
              <a:t>consumers of </a:t>
            </a:r>
            <a:r>
              <a:rPr lang="en-US" sz="2000" dirty="0"/>
              <a:t>the product</a:t>
            </a:r>
          </a:p>
          <a:p>
            <a:pPr>
              <a:lnSpc>
                <a:spcPct val="170000"/>
              </a:lnSpc>
            </a:pPr>
            <a:r>
              <a:rPr lang="en-US" sz="2000" dirty="0" smtClean="0"/>
              <a:t>Analysis </a:t>
            </a:r>
            <a:r>
              <a:rPr lang="en-US" sz="2000" dirty="0"/>
              <a:t>of past and present supply broken down as to source, </a:t>
            </a:r>
            <a:r>
              <a:rPr lang="en-US" sz="2000" dirty="0" smtClean="0"/>
              <a:t>information on </a:t>
            </a:r>
            <a:r>
              <a:rPr lang="en-US" sz="2000" dirty="0"/>
              <a:t>competitive position of the product such as selling prices, quality, </a:t>
            </a:r>
            <a:r>
              <a:rPr lang="en-US" sz="2000" dirty="0" smtClean="0"/>
              <a:t>and marketing </a:t>
            </a:r>
            <a:r>
              <a:rPr lang="en-US" sz="2000" dirty="0"/>
              <a:t>practices of the competitors</a:t>
            </a:r>
          </a:p>
          <a:p>
            <a:pPr>
              <a:lnSpc>
                <a:spcPct val="170000"/>
              </a:lnSpc>
            </a:pPr>
            <a:r>
              <a:rPr lang="en-US" sz="2000" dirty="0" smtClean="0"/>
              <a:t>Estimate </a:t>
            </a:r>
            <a:r>
              <a:rPr lang="en-US" sz="2000" dirty="0"/>
              <a:t>of future demand of the product</a:t>
            </a:r>
          </a:p>
          <a:p>
            <a:pPr>
              <a:lnSpc>
                <a:spcPct val="170000"/>
              </a:lnSpc>
            </a:pPr>
            <a:r>
              <a:rPr lang="en-US" sz="2000" dirty="0" smtClean="0"/>
              <a:t> </a:t>
            </a:r>
            <a:r>
              <a:rPr lang="en-US" sz="2000" dirty="0"/>
              <a:t>Estimate of the project’s share of the market considering all above factors</a:t>
            </a:r>
          </a:p>
          <a:p>
            <a:pPr>
              <a:lnSpc>
                <a:spcPct val="170000"/>
              </a:lnSpc>
            </a:pP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181600"/>
          </a:xfrm>
        </p:spPr>
        <p:txBody>
          <a:bodyPr>
            <a:noAutofit/>
          </a:bodyPr>
          <a:lstStyle/>
          <a:p>
            <a:pPr lvl="1">
              <a:lnSpc>
                <a:spcPct val="150000"/>
              </a:lnSpc>
            </a:pPr>
            <a:r>
              <a:rPr lang="en-US" sz="2400" dirty="0" smtClean="0"/>
              <a:t>design report preparation, </a:t>
            </a:r>
          </a:p>
          <a:p>
            <a:pPr lvl="1">
              <a:lnSpc>
                <a:spcPct val="150000"/>
              </a:lnSpc>
            </a:pPr>
            <a:r>
              <a:rPr lang="en-US" sz="2400" dirty="0" smtClean="0"/>
              <a:t>procurement of materials including plant and machinery construction, </a:t>
            </a:r>
          </a:p>
          <a:p>
            <a:pPr lvl="1">
              <a:lnSpc>
                <a:spcPct val="150000"/>
              </a:lnSpc>
            </a:pPr>
            <a:r>
              <a:rPr lang="en-US" sz="2400" dirty="0" smtClean="0"/>
              <a:t>installation and commissioning.</a:t>
            </a:r>
          </a:p>
          <a:p>
            <a:pPr>
              <a:lnSpc>
                <a:spcPct val="150000"/>
              </a:lnSpc>
            </a:pPr>
            <a:r>
              <a:rPr lang="en-US" sz="2400" b="1" dirty="0" smtClean="0"/>
              <a:t>The </a:t>
            </a:r>
            <a:r>
              <a:rPr lang="en-US" sz="2400" b="1" dirty="0"/>
              <a:t>design should consider </a:t>
            </a:r>
            <a:endParaRPr lang="en-US" sz="2400" b="1" dirty="0" smtClean="0"/>
          </a:p>
          <a:p>
            <a:pPr lvl="1">
              <a:lnSpc>
                <a:spcPct val="150000"/>
              </a:lnSpc>
            </a:pPr>
            <a:r>
              <a:rPr lang="en-US" sz="2400" dirty="0" smtClean="0"/>
              <a:t>technical and economic </a:t>
            </a:r>
            <a:r>
              <a:rPr lang="en-US" sz="2400" dirty="0"/>
              <a:t>factors, </a:t>
            </a:r>
            <a:endParaRPr lang="en-US" sz="2400" dirty="0" smtClean="0"/>
          </a:p>
          <a:p>
            <a:pPr lvl="1">
              <a:lnSpc>
                <a:spcPct val="150000"/>
              </a:lnSpc>
            </a:pPr>
            <a:r>
              <a:rPr lang="en-US" sz="2400" dirty="0" smtClean="0"/>
              <a:t>various </a:t>
            </a:r>
            <a:r>
              <a:rPr lang="en-US" sz="2400" dirty="0"/>
              <a:t>unit operations involved, </a:t>
            </a:r>
            <a:endParaRPr lang="en-US" sz="2400" dirty="0" smtClean="0"/>
          </a:p>
          <a:p>
            <a:pPr lvl="1">
              <a:lnSpc>
                <a:spcPct val="150000"/>
              </a:lnSpc>
            </a:pPr>
            <a:r>
              <a:rPr lang="en-US" sz="2400" dirty="0" smtClean="0"/>
              <a:t>existing </a:t>
            </a:r>
            <a:r>
              <a:rPr lang="en-US" sz="2400" dirty="0"/>
              <a:t>and </a:t>
            </a:r>
            <a:r>
              <a:rPr lang="en-US" sz="2400" dirty="0" smtClean="0"/>
              <a:t>potential market </a:t>
            </a:r>
            <a:r>
              <a:rPr lang="en-US" sz="2400" dirty="0"/>
              <a:t>conditions etc.</a:t>
            </a:r>
          </a:p>
          <a:p>
            <a:pPr>
              <a:lnSpc>
                <a:spcPct val="150000"/>
              </a:lnSpc>
              <a:buNone/>
            </a:pPr>
            <a:endParaRPr 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096000"/>
          </a:xfrm>
        </p:spPr>
        <p:txBody>
          <a:bodyPr>
            <a:noAutofit/>
          </a:bodyPr>
          <a:lstStyle/>
          <a:p>
            <a:pPr>
              <a:lnSpc>
                <a:spcPct val="170000"/>
              </a:lnSpc>
              <a:buNone/>
            </a:pPr>
            <a:r>
              <a:rPr lang="en-US" sz="2000" b="1" dirty="0" smtClean="0"/>
              <a:t>2. Technical analysis:</a:t>
            </a:r>
          </a:p>
          <a:p>
            <a:pPr>
              <a:lnSpc>
                <a:spcPct val="170000"/>
              </a:lnSpc>
            </a:pPr>
            <a:r>
              <a:rPr lang="en-US" sz="2000" dirty="0" smtClean="0"/>
              <a:t>The technical analysis must establish whether or not the identified venture is technically feasible and, if so, make tentative choices among technical alternatives and provide cost estimates in respect of:</a:t>
            </a:r>
          </a:p>
          <a:p>
            <a:pPr lvl="1"/>
            <a:r>
              <a:rPr lang="en-US" sz="2000" dirty="0" smtClean="0"/>
              <a:t> fixed investment,</a:t>
            </a:r>
          </a:p>
          <a:p>
            <a:pPr lvl="1"/>
            <a:r>
              <a:rPr lang="en-US" sz="2000" dirty="0" smtClean="0"/>
              <a:t> manufacturing costs and expenses, and</a:t>
            </a:r>
          </a:p>
          <a:p>
            <a:pPr lvl="1"/>
            <a:r>
              <a:rPr lang="en-US" sz="2000" dirty="0" smtClean="0"/>
              <a:t> start-up costs and expenses.</a:t>
            </a:r>
          </a:p>
          <a:p>
            <a:pPr>
              <a:lnSpc>
                <a:spcPct val="170000"/>
              </a:lnSpc>
            </a:pPr>
            <a:r>
              <a:rPr lang="en-US" sz="2000" dirty="0" smtClean="0"/>
              <a:t>In order to provide cost estimates, tentative choices must be made among technical alternatives such as:</a:t>
            </a:r>
          </a:p>
          <a:p>
            <a:pPr lvl="1"/>
            <a:r>
              <a:rPr lang="en-US" sz="2000" dirty="0" smtClean="0"/>
              <a:t> level of product / manufacturing technology,</a:t>
            </a:r>
          </a:p>
          <a:p>
            <a:pPr lvl="1"/>
            <a:r>
              <a:rPr lang="en-US" sz="2000" dirty="0" smtClean="0"/>
              <a:t> raw material inputs,</a:t>
            </a:r>
          </a:p>
          <a:p>
            <a:pPr lvl="1"/>
            <a:r>
              <a:rPr lang="en-US" sz="2000" dirty="0" smtClean="0"/>
              <a:t> equipment,</a:t>
            </a:r>
          </a:p>
          <a:p>
            <a:pPr lvl="1"/>
            <a:r>
              <a:rPr lang="en-US" sz="2000" dirty="0" smtClean="0"/>
              <a:t> methods,</a:t>
            </a:r>
          </a:p>
          <a:p>
            <a:pPr lvl="1"/>
            <a:r>
              <a:rPr lang="en-US" sz="2000" dirty="0" smtClean="0"/>
              <a:t> organization, and</a:t>
            </a:r>
          </a:p>
          <a:p>
            <a:pPr lvl="1"/>
            <a:r>
              <a:rPr lang="en-US" sz="2000" dirty="0" smtClean="0"/>
              <a:t> facilities location and design.</a:t>
            </a:r>
          </a:p>
          <a:p>
            <a:pPr>
              <a:lnSpc>
                <a:spcPct val="170000"/>
              </a:lnSpc>
            </a:pPr>
            <a:endParaRPr lang="en-US" sz="2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534400" cy="6019800"/>
          </a:xfrm>
        </p:spPr>
        <p:txBody>
          <a:bodyPr>
            <a:normAutofit fontScale="92500" lnSpcReduction="10000"/>
          </a:bodyPr>
          <a:lstStyle/>
          <a:p>
            <a:pPr>
              <a:lnSpc>
                <a:spcPct val="150000"/>
              </a:lnSpc>
              <a:buNone/>
            </a:pPr>
            <a:r>
              <a:rPr lang="en-US" sz="2200" b="1" dirty="0" smtClean="0"/>
              <a:t>The analysis should incorporate:</a:t>
            </a:r>
          </a:p>
          <a:p>
            <a:pPr>
              <a:lnSpc>
                <a:spcPct val="150000"/>
              </a:lnSpc>
            </a:pPr>
            <a:r>
              <a:rPr lang="en-US" sz="2200" dirty="0" smtClean="0"/>
              <a:t>Description of the product, including specifications relating to its physical, mechanical, and chemical properties as well as the uses of the product</a:t>
            </a:r>
          </a:p>
          <a:p>
            <a:pPr>
              <a:lnSpc>
                <a:spcPct val="150000"/>
              </a:lnSpc>
            </a:pPr>
            <a:r>
              <a:rPr lang="en-US" sz="2200" dirty="0" smtClean="0"/>
              <a:t>Description of the selected manufacturing process showing detailed flow charts as well as presentations of alternative processes considered and justification for adopting the one selected</a:t>
            </a:r>
          </a:p>
          <a:p>
            <a:pPr>
              <a:lnSpc>
                <a:spcPct val="150000"/>
              </a:lnSpc>
            </a:pPr>
            <a:r>
              <a:rPr lang="en-US" sz="2200" dirty="0" smtClean="0"/>
              <a:t> Determination of plant size and production schedule, which includes the expected volume for a given time period, considering start-up and technical factors</a:t>
            </a:r>
          </a:p>
          <a:p>
            <a:pPr>
              <a:lnSpc>
                <a:spcPct val="150000"/>
              </a:lnSpc>
            </a:pPr>
            <a:r>
              <a:rPr lang="en-US" sz="2200" dirty="0" smtClean="0"/>
              <a:t>Selection of machinery and equipment, including specifications, equipment to be purchased and origin, quotations from suppliers, delivery dates, terms of payment, and comparative analysis of alternatives in terms of costs, reliability, performance and spare parts availability .</a:t>
            </a:r>
          </a:p>
          <a:p>
            <a:pPr>
              <a:lnSpc>
                <a:spcPct val="150000"/>
              </a:lnSpc>
            </a:pPr>
            <a:endParaRPr lang="en-US" sz="2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rmAutofit fontScale="55000" lnSpcReduction="20000"/>
          </a:bodyPr>
          <a:lstStyle/>
          <a:p>
            <a:pPr>
              <a:lnSpc>
                <a:spcPct val="170000"/>
              </a:lnSpc>
            </a:pPr>
            <a:r>
              <a:rPr lang="en-US" dirty="0" smtClean="0"/>
              <a:t>Identification of plant's location and assessment of its desirability in terms of its distance from raw material sources and markets.  For a new project this part may include a comparative study of different sites, indicating the advantages and disadvantages of each.</a:t>
            </a:r>
          </a:p>
          <a:p>
            <a:pPr>
              <a:lnSpc>
                <a:spcPct val="170000"/>
              </a:lnSpc>
            </a:pPr>
            <a:r>
              <a:rPr lang="en-US" dirty="0" smtClean="0"/>
              <a:t>Design of a plant layout and estimation of the costs of erection of the proposed types of buildings and land improvements</a:t>
            </a:r>
          </a:p>
          <a:p>
            <a:pPr>
              <a:lnSpc>
                <a:spcPct val="170000"/>
              </a:lnSpc>
            </a:pPr>
            <a:r>
              <a:rPr lang="en-US" dirty="0" smtClean="0"/>
              <a:t>Study of availability of raw materials and utilities, including a description of physical and chemical properties, quantities, needed, current and prospective costs, terms of payment, source of supply and their location and continuity of supply</a:t>
            </a:r>
          </a:p>
          <a:p>
            <a:pPr>
              <a:lnSpc>
                <a:spcPct val="170000"/>
              </a:lnSpc>
            </a:pP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60000"/>
              </a:lnSpc>
            </a:pPr>
            <a:r>
              <a:rPr lang="en-US" sz="2400" dirty="0" smtClean="0"/>
              <a:t>Estimate of labor requirements including a breakdown of the direct and indirect labor supervision required for the manufacture of product</a:t>
            </a:r>
          </a:p>
          <a:p>
            <a:pPr>
              <a:lnSpc>
                <a:spcPct val="160000"/>
              </a:lnSpc>
            </a:pPr>
            <a:r>
              <a:rPr lang="en-US" sz="2400" dirty="0" smtClean="0"/>
              <a:t>Determination of the type and quantity of waste to be disposed of, description of the waste disposal method, its costs and necessary clearance from the authorities</a:t>
            </a:r>
          </a:p>
          <a:p>
            <a:pPr>
              <a:lnSpc>
                <a:spcPct val="160000"/>
              </a:lnSpc>
            </a:pPr>
            <a:r>
              <a:rPr lang="en-US" sz="2400" dirty="0" smtClean="0"/>
              <a:t>Estimation of the production cost for the product</a:t>
            </a:r>
          </a:p>
          <a:p>
            <a:pPr>
              <a:lnSpc>
                <a:spcPct val="160000"/>
              </a:lnSpc>
            </a:pPr>
            <a:endParaRPr lang="en-US"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382000" cy="5943600"/>
          </a:xfrm>
        </p:spPr>
        <p:txBody>
          <a:bodyPr>
            <a:noAutofit/>
          </a:bodyPr>
          <a:lstStyle/>
          <a:p>
            <a:pPr>
              <a:lnSpc>
                <a:spcPct val="150000"/>
              </a:lnSpc>
            </a:pPr>
            <a:r>
              <a:rPr lang="en-US" sz="2200" dirty="0" smtClean="0"/>
              <a:t>The elimination of inappropriate technology alternatives for producing the identified product can be done on the basis of side effects. </a:t>
            </a:r>
          </a:p>
          <a:p>
            <a:pPr>
              <a:lnSpc>
                <a:spcPct val="150000"/>
              </a:lnSpc>
            </a:pPr>
            <a:r>
              <a:rPr lang="en-US" sz="2200" dirty="0" smtClean="0"/>
              <a:t>The factors which may be considered as side effects include:</a:t>
            </a:r>
          </a:p>
          <a:p>
            <a:pPr lvl="1"/>
            <a:r>
              <a:rPr lang="en-US" sz="2200" dirty="0" smtClean="0"/>
              <a:t>contribution to employment</a:t>
            </a:r>
          </a:p>
          <a:p>
            <a:pPr lvl="1"/>
            <a:r>
              <a:rPr lang="en-US" sz="2200" dirty="0" smtClean="0"/>
              <a:t>requirements for scarce skills</a:t>
            </a:r>
          </a:p>
          <a:p>
            <a:pPr lvl="1"/>
            <a:r>
              <a:rPr lang="en-US" sz="2200" dirty="0" smtClean="0"/>
              <a:t>energy requirements</a:t>
            </a:r>
          </a:p>
          <a:p>
            <a:pPr lvl="1"/>
            <a:r>
              <a:rPr lang="en-US" sz="2200" dirty="0" smtClean="0"/>
              <a:t>capital requirements</a:t>
            </a:r>
          </a:p>
          <a:p>
            <a:pPr lvl="1"/>
            <a:r>
              <a:rPr lang="en-US" sz="2200" dirty="0" smtClean="0"/>
              <a:t>need for imported equipment</a:t>
            </a:r>
          </a:p>
          <a:p>
            <a:pPr lvl="1"/>
            <a:r>
              <a:rPr lang="en-US" sz="2200" dirty="0" smtClean="0"/>
              <a:t>support of indigenous industry</a:t>
            </a:r>
          </a:p>
          <a:p>
            <a:pPr lvl="1"/>
            <a:r>
              <a:rPr lang="en-US" sz="2200" dirty="0" smtClean="0"/>
              <a:t>multiplier effect of the venture operation</a:t>
            </a:r>
          </a:p>
          <a:p>
            <a:pPr lvl="1"/>
            <a:r>
              <a:rPr lang="en-US" sz="2200" dirty="0" smtClean="0"/>
              <a:t>environmental effects.</a:t>
            </a:r>
          </a:p>
          <a:p>
            <a:pPr lvl="1"/>
            <a:r>
              <a:rPr lang="en-US" sz="2200" dirty="0" smtClean="0"/>
              <a:t>safety and health hazards,</a:t>
            </a:r>
          </a:p>
          <a:p>
            <a:endParaRPr lang="en-US" sz="2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50000"/>
              </a:lnSpc>
            </a:pPr>
            <a:r>
              <a:rPr lang="en-US" sz="2400" dirty="0" smtClean="0"/>
              <a:t>Information concerning manufacturing processes and equipment, which may facilitate the selection and decision making, may be obtained from: </a:t>
            </a:r>
          </a:p>
          <a:p>
            <a:pPr lvl="1">
              <a:lnSpc>
                <a:spcPct val="150000"/>
              </a:lnSpc>
            </a:pPr>
            <a:r>
              <a:rPr lang="en-US" sz="2000" dirty="0" smtClean="0"/>
              <a:t>existing manufacturers of the product, </a:t>
            </a:r>
          </a:p>
          <a:p>
            <a:pPr lvl="1">
              <a:lnSpc>
                <a:spcPct val="150000"/>
              </a:lnSpc>
            </a:pPr>
            <a:r>
              <a:rPr lang="en-US" sz="2000" dirty="0" smtClean="0"/>
              <a:t>trade publications, </a:t>
            </a:r>
          </a:p>
          <a:p>
            <a:pPr lvl="1">
              <a:lnSpc>
                <a:spcPct val="150000"/>
              </a:lnSpc>
            </a:pPr>
            <a:r>
              <a:rPr lang="en-US" sz="2000" dirty="0" smtClean="0"/>
              <a:t> trade associations and organizations, and </a:t>
            </a:r>
          </a:p>
          <a:p>
            <a:pPr lvl="1">
              <a:lnSpc>
                <a:spcPct val="150000"/>
              </a:lnSpc>
            </a:pPr>
            <a:r>
              <a:rPr lang="en-US" sz="2000" dirty="0" smtClean="0"/>
              <a:t>equipment manufacturers.</a:t>
            </a:r>
          </a:p>
          <a:p>
            <a:pPr>
              <a:lnSpc>
                <a:spcPct val="150000"/>
              </a:lnSpc>
            </a:pPr>
            <a:endParaRPr lang="en-US"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305800" cy="5943600"/>
          </a:xfrm>
        </p:spPr>
        <p:txBody>
          <a:bodyPr>
            <a:noAutofit/>
          </a:bodyPr>
          <a:lstStyle/>
          <a:p>
            <a:pPr>
              <a:lnSpc>
                <a:spcPct val="150000"/>
              </a:lnSpc>
            </a:pPr>
            <a:r>
              <a:rPr lang="en-US" sz="2200" b="1" dirty="0" smtClean="0"/>
              <a:t>Financial analysis</a:t>
            </a:r>
          </a:p>
          <a:p>
            <a:pPr>
              <a:lnSpc>
                <a:spcPct val="150000"/>
              </a:lnSpc>
            </a:pPr>
            <a:r>
              <a:rPr lang="en-US" sz="2200" dirty="0" smtClean="0"/>
              <a:t>The financial analysis emphasizes on the preparation of financial statement, so that the venture idea can be evaluated in terms of commercial profitability and the magnitude of financing required. </a:t>
            </a:r>
          </a:p>
          <a:p>
            <a:pPr>
              <a:lnSpc>
                <a:spcPct val="150000"/>
              </a:lnSpc>
            </a:pPr>
            <a:r>
              <a:rPr lang="en-US" sz="2200" dirty="0" smtClean="0"/>
              <a:t>It requires the assembly of the market and the technical cost estimates into various </a:t>
            </a:r>
            <a:r>
              <a:rPr lang="en-US" sz="2200" dirty="0" err="1" smtClean="0"/>
              <a:t>proforma</a:t>
            </a:r>
            <a:r>
              <a:rPr lang="en-US" sz="2200" dirty="0" smtClean="0"/>
              <a:t> statements. </a:t>
            </a:r>
          </a:p>
          <a:p>
            <a:pPr>
              <a:lnSpc>
                <a:spcPct val="150000"/>
              </a:lnSpc>
            </a:pPr>
            <a:r>
              <a:rPr lang="en-US" sz="2200" dirty="0" smtClean="0"/>
              <a:t>If more information on which to base an investment decision is needed, a sensitivity analysis or, possibly, a risk analysis can be conducted. </a:t>
            </a:r>
          </a:p>
          <a:p>
            <a:pPr>
              <a:lnSpc>
                <a:spcPct val="150000"/>
              </a:lnSpc>
            </a:pPr>
            <a:r>
              <a:rPr lang="en-US" sz="2200" dirty="0" smtClean="0"/>
              <a:t>The depth of analysis would depend, to a certain extent, on the venture idea and the overall objectives of the feasibility analysis.</a:t>
            </a:r>
          </a:p>
          <a:p>
            <a:pPr>
              <a:lnSpc>
                <a:spcPct val="150000"/>
              </a:lnSpc>
            </a:pPr>
            <a:endParaRPr lang="en-US" sz="22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305800" cy="5410200"/>
          </a:xfrm>
        </p:spPr>
        <p:txBody>
          <a:bodyPr>
            <a:noAutofit/>
          </a:bodyPr>
          <a:lstStyle/>
          <a:p>
            <a:pPr>
              <a:lnSpc>
                <a:spcPct val="170000"/>
              </a:lnSpc>
              <a:buNone/>
            </a:pPr>
            <a:r>
              <a:rPr lang="en-US" sz="2000" dirty="0" smtClean="0"/>
              <a:t>The financial analysis should include:</a:t>
            </a:r>
          </a:p>
          <a:p>
            <a:pPr>
              <a:lnSpc>
                <a:spcPct val="170000"/>
              </a:lnSpc>
            </a:pPr>
            <a:r>
              <a:rPr lang="en-US" sz="2000" dirty="0" smtClean="0"/>
              <a:t>For existing companies-audited financial statements, such as balance sheets, income statements and cash flow statements</a:t>
            </a:r>
          </a:p>
          <a:p>
            <a:pPr>
              <a:lnSpc>
                <a:spcPct val="170000"/>
              </a:lnSpc>
            </a:pPr>
            <a:r>
              <a:rPr lang="en-US" sz="2000" dirty="0" smtClean="0"/>
              <a:t>For new companies-statements of total project costs, initial capital requirements and cash flows relative to the project time table</a:t>
            </a:r>
          </a:p>
          <a:p>
            <a:pPr>
              <a:lnSpc>
                <a:spcPct val="170000"/>
              </a:lnSpc>
            </a:pPr>
            <a:r>
              <a:rPr lang="en-US" sz="2000" dirty="0" smtClean="0"/>
              <a:t>For all projects-financial projections for future time periods, including income statements, cash flows and balance sheets</a:t>
            </a:r>
          </a:p>
          <a:p>
            <a:pPr>
              <a:lnSpc>
                <a:spcPct val="170000"/>
              </a:lnSpc>
            </a:pPr>
            <a:r>
              <a:rPr lang="en-US" sz="2000" dirty="0" smtClean="0"/>
              <a:t>Supporting schedules for financial projections, stating assumptions used as to collection period of sales, inventory levels, payment period of purchases and expenses, elements of product costs, selling, administrative and financial expenses</a:t>
            </a:r>
          </a:p>
          <a:p>
            <a:pPr>
              <a:lnSpc>
                <a:spcPct val="170000"/>
              </a:lnSpc>
            </a:pPr>
            <a:endParaRPr lang="en-US" sz="2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382000" cy="6248400"/>
          </a:xfrm>
        </p:spPr>
        <p:txBody>
          <a:bodyPr>
            <a:noAutofit/>
          </a:bodyPr>
          <a:lstStyle/>
          <a:p>
            <a:pPr>
              <a:lnSpc>
                <a:spcPct val="160000"/>
              </a:lnSpc>
            </a:pPr>
            <a:r>
              <a:rPr lang="en-US" sz="2000" dirty="0" smtClean="0"/>
              <a:t>financial analysis showing return on investment, return on equity, breakeven volume and price analysis</a:t>
            </a:r>
          </a:p>
          <a:p>
            <a:pPr>
              <a:lnSpc>
                <a:spcPct val="160000"/>
              </a:lnSpc>
            </a:pPr>
            <a:r>
              <a:rPr lang="en-US" sz="2000" dirty="0" smtClean="0"/>
              <a:t>Sensitivity analysis to identify items that have a large impact on profitability or possibility of risk analysis</a:t>
            </a:r>
          </a:p>
          <a:p>
            <a:pPr>
              <a:lnSpc>
                <a:spcPct val="160000"/>
              </a:lnSpc>
            </a:pPr>
            <a:r>
              <a:rPr lang="en-US" sz="2000" dirty="0" smtClean="0"/>
              <a:t>Profitability measures, which consider the time value of money, that is, discounted cash flow methods, are net present value (NPV), internal rate of return (IRR), and the discounted benefit / cost ratio.</a:t>
            </a:r>
          </a:p>
          <a:p>
            <a:pPr>
              <a:lnSpc>
                <a:spcPct val="160000"/>
              </a:lnSpc>
            </a:pPr>
            <a:r>
              <a:rPr lang="en-US" sz="2000" dirty="0" smtClean="0"/>
              <a:t>For a rule of thumb, the following are the percentages of the venture cost factors:</a:t>
            </a:r>
          </a:p>
          <a:p>
            <a:pPr lvl="1"/>
            <a:r>
              <a:rPr lang="en-US" sz="1800" dirty="0" smtClean="0"/>
              <a:t>Project development and detailed project report (DPR) preparation - 2 %</a:t>
            </a:r>
          </a:p>
          <a:p>
            <a:pPr lvl="1"/>
            <a:r>
              <a:rPr lang="en-US" sz="1800" dirty="0" smtClean="0"/>
              <a:t>Engineering and design - 13 %</a:t>
            </a:r>
          </a:p>
          <a:p>
            <a:pPr lvl="1"/>
            <a:r>
              <a:rPr lang="en-US" sz="1800" dirty="0" smtClean="0"/>
              <a:t>Brought out materials and equipment-55 %</a:t>
            </a:r>
          </a:p>
          <a:p>
            <a:pPr lvl="1"/>
            <a:r>
              <a:rPr lang="en-US" sz="1800" dirty="0" smtClean="0"/>
              <a:t>Fabrication and construction- 30 %</a:t>
            </a:r>
          </a:p>
          <a:p>
            <a:r>
              <a:rPr lang="en-US" sz="1800" dirty="0" smtClean="0"/>
              <a:t>Depending on the type of venture, sector and complexity, these can vary on either side.</a:t>
            </a:r>
          </a:p>
          <a:p>
            <a:pPr>
              <a:lnSpc>
                <a:spcPct val="160000"/>
              </a:lnSpc>
              <a:buNone/>
            </a:pPr>
            <a:endParaRPr lang="en-US" sz="2000" dirty="0" smtClean="0"/>
          </a:p>
          <a:p>
            <a:pPr>
              <a:lnSpc>
                <a:spcPct val="160000"/>
              </a:lnSpc>
            </a:pPr>
            <a:endParaRPr lang="en-US" sz="2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Lecture 3 </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458200" cy="6629400"/>
          </a:xfrm>
        </p:spPr>
        <p:txBody>
          <a:bodyPr>
            <a:noAutofit/>
          </a:bodyPr>
          <a:lstStyle/>
          <a:p>
            <a:pPr>
              <a:lnSpc>
                <a:spcPct val="150000"/>
              </a:lnSpc>
              <a:buNone/>
            </a:pPr>
            <a:r>
              <a:rPr lang="en-US" sz="2400" b="1" dirty="0"/>
              <a:t>Plant design specifies:</a:t>
            </a:r>
          </a:p>
          <a:p>
            <a:pPr>
              <a:lnSpc>
                <a:spcPct val="150000"/>
              </a:lnSpc>
            </a:pPr>
            <a:r>
              <a:rPr lang="en-US" sz="2400" dirty="0" smtClean="0"/>
              <a:t>equipment </a:t>
            </a:r>
            <a:r>
              <a:rPr lang="en-US" sz="2400" dirty="0"/>
              <a:t>to be used</a:t>
            </a:r>
          </a:p>
          <a:p>
            <a:pPr>
              <a:lnSpc>
                <a:spcPct val="150000"/>
              </a:lnSpc>
            </a:pPr>
            <a:r>
              <a:rPr lang="en-US" sz="2400" dirty="0" smtClean="0"/>
              <a:t>performance </a:t>
            </a:r>
            <a:r>
              <a:rPr lang="en-US" sz="2400" dirty="0"/>
              <a:t>requirements for the equipment</a:t>
            </a:r>
          </a:p>
          <a:p>
            <a:pPr>
              <a:lnSpc>
                <a:spcPct val="150000"/>
              </a:lnSpc>
            </a:pPr>
            <a:r>
              <a:rPr lang="en-US" sz="2400" dirty="0" smtClean="0"/>
              <a:t>interconnections </a:t>
            </a:r>
            <a:r>
              <a:rPr lang="en-US" sz="2400" dirty="0"/>
              <a:t>and raw material flows in terms of flow </a:t>
            </a:r>
            <a:r>
              <a:rPr lang="en-US" sz="2400" dirty="0" smtClean="0"/>
              <a:t>charts and </a:t>
            </a:r>
            <a:r>
              <a:rPr lang="en-US" sz="2400" dirty="0"/>
              <a:t>plant layouts</a:t>
            </a:r>
          </a:p>
          <a:p>
            <a:pPr>
              <a:lnSpc>
                <a:spcPct val="150000"/>
              </a:lnSpc>
            </a:pPr>
            <a:r>
              <a:rPr lang="en-US" sz="2400" dirty="0" smtClean="0"/>
              <a:t>placement </a:t>
            </a:r>
            <a:r>
              <a:rPr lang="en-US" sz="2400" dirty="0"/>
              <a:t>of equipment, storage spaces, shop facilities, </a:t>
            </a:r>
            <a:r>
              <a:rPr lang="en-US" sz="2400" dirty="0" smtClean="0"/>
              <a:t>office spaces</a:t>
            </a:r>
            <a:r>
              <a:rPr lang="en-US" sz="2400" dirty="0"/>
              <a:t>, delivery and shipping facilities, access ways, site plans </a:t>
            </a:r>
            <a:r>
              <a:rPr lang="en-US" sz="2400" dirty="0" smtClean="0"/>
              <a:t>and elevation </a:t>
            </a:r>
            <a:r>
              <a:rPr lang="en-US" sz="2400" dirty="0"/>
              <a:t>drawings</a:t>
            </a:r>
          </a:p>
          <a:p>
            <a:r>
              <a:rPr lang="en-US" sz="2400" dirty="0" smtClean="0"/>
              <a:t>required </a:t>
            </a:r>
            <a:r>
              <a:rPr lang="en-US" sz="2400" dirty="0"/>
              <a:t>instrumentation and controls, and process </a:t>
            </a:r>
            <a:r>
              <a:rPr lang="en-US" sz="2400" dirty="0" smtClean="0"/>
              <a:t>monitoring and </a:t>
            </a:r>
            <a:r>
              <a:rPr lang="en-US" sz="2400" dirty="0"/>
              <a:t>control interconnections</a:t>
            </a:r>
          </a:p>
          <a:p>
            <a:r>
              <a:rPr lang="en-US" sz="2400" dirty="0" smtClean="0"/>
              <a:t>utility </a:t>
            </a:r>
            <a:r>
              <a:rPr lang="en-US" sz="2400" dirty="0"/>
              <a:t>and waste treatment requirements, connections and</a:t>
            </a:r>
          </a:p>
          <a:p>
            <a:pPr>
              <a:buNone/>
            </a:pPr>
            <a:r>
              <a:rPr lang="en-US" sz="2400" dirty="0" smtClean="0"/>
              <a:t>Facilities</a:t>
            </a:r>
            <a:endParaRPr lang="en-US" sz="2400" dirty="0"/>
          </a:p>
          <a:p>
            <a:endParaRPr lang="en-US"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457200" y="609600"/>
            <a:ext cx="8229600" cy="5791200"/>
          </a:xfrm>
        </p:spPr>
        <p:txBody>
          <a:bodyPr>
            <a:normAutofit fontScale="92500" lnSpcReduction="20000"/>
          </a:bodyPr>
          <a:lstStyle/>
          <a:p>
            <a:pPr algn="just" eaLnBrk="1" hangingPunct="1">
              <a:lnSpc>
                <a:spcPct val="150000"/>
              </a:lnSpc>
              <a:buFontTx/>
              <a:buNone/>
            </a:pPr>
            <a:r>
              <a:rPr lang="en-US" sz="2200" dirty="0" smtClean="0"/>
              <a:t> The basic decision that must taken for effective plant design include:</a:t>
            </a:r>
            <a:endParaRPr lang="en-US" sz="2200" b="1" i="1" dirty="0" smtClean="0"/>
          </a:p>
          <a:p>
            <a:pPr algn="just" eaLnBrk="1" hangingPunct="1">
              <a:lnSpc>
                <a:spcPct val="150000"/>
              </a:lnSpc>
              <a:buFontTx/>
              <a:buNone/>
            </a:pPr>
            <a:r>
              <a:rPr lang="en-US" sz="2200" b="1" i="1" dirty="0" smtClean="0"/>
              <a:t>(</a:t>
            </a:r>
            <a:r>
              <a:rPr lang="en-US" sz="2200" b="1" i="1" dirty="0" err="1" smtClean="0"/>
              <a:t>i</a:t>
            </a:r>
            <a:r>
              <a:rPr lang="en-US" sz="2200" b="1" i="1" dirty="0" smtClean="0"/>
              <a:t>) Acquisition of Capital</a:t>
            </a:r>
            <a:endParaRPr lang="en-US" sz="2200" dirty="0" smtClean="0"/>
          </a:p>
          <a:p>
            <a:pPr lvl="1" algn="just" eaLnBrk="1" hangingPunct="1">
              <a:lnSpc>
                <a:spcPct val="150000"/>
              </a:lnSpc>
              <a:buFont typeface="Wingdings" pitchFamily="2" charset="2"/>
              <a:buChar char="Ø"/>
            </a:pPr>
            <a:r>
              <a:rPr lang="en-US" sz="2200" dirty="0" smtClean="0"/>
              <a:t>Obtaining capital for the initial establishment;</a:t>
            </a:r>
          </a:p>
          <a:p>
            <a:pPr lvl="1" algn="just" eaLnBrk="1" hangingPunct="1">
              <a:lnSpc>
                <a:spcPct val="150000"/>
              </a:lnSpc>
              <a:buFont typeface="Wingdings" pitchFamily="2" charset="2"/>
              <a:buChar char="Ø"/>
            </a:pPr>
            <a:r>
              <a:rPr lang="en-US" sz="2200" dirty="0" smtClean="0"/>
              <a:t>Raising funds to cover operating costs;</a:t>
            </a:r>
          </a:p>
          <a:p>
            <a:pPr lvl="1" algn="just" eaLnBrk="1" hangingPunct="1">
              <a:lnSpc>
                <a:spcPct val="150000"/>
              </a:lnSpc>
              <a:buFont typeface="Wingdings" pitchFamily="2" charset="2"/>
              <a:buChar char="Ø"/>
            </a:pPr>
            <a:r>
              <a:rPr lang="en-US" sz="2200" dirty="0" smtClean="0"/>
              <a:t>Secure funds for expansion.  </a:t>
            </a:r>
          </a:p>
          <a:p>
            <a:pPr algn="just">
              <a:lnSpc>
                <a:spcPct val="150000"/>
              </a:lnSpc>
              <a:buNone/>
            </a:pPr>
            <a:r>
              <a:rPr lang="en-US" sz="2200" dirty="0" smtClean="0"/>
              <a:t>The primary sources of capital are:</a:t>
            </a:r>
          </a:p>
          <a:p>
            <a:pPr lvl="3" algn="just">
              <a:lnSpc>
                <a:spcPct val="150000"/>
              </a:lnSpc>
              <a:buFont typeface="Wingdings" pitchFamily="2" charset="2"/>
              <a:buChar char="Ø"/>
            </a:pPr>
            <a:r>
              <a:rPr lang="en-US" sz="2200" dirty="0" smtClean="0"/>
              <a:t>Personal savings;</a:t>
            </a:r>
          </a:p>
          <a:p>
            <a:pPr lvl="3" algn="just">
              <a:lnSpc>
                <a:spcPct val="150000"/>
              </a:lnSpc>
              <a:buFont typeface="Wingdings" pitchFamily="2" charset="2"/>
              <a:buChar char="Ø"/>
            </a:pPr>
            <a:r>
              <a:rPr lang="en-US" sz="2200" dirty="0" smtClean="0"/>
              <a:t>Loans and sales of bonds;</a:t>
            </a:r>
          </a:p>
          <a:p>
            <a:pPr lvl="3" algn="just">
              <a:lnSpc>
                <a:spcPct val="150000"/>
              </a:lnSpc>
              <a:buFont typeface="Wingdings" pitchFamily="2" charset="2"/>
              <a:buChar char="Ø"/>
            </a:pPr>
            <a:r>
              <a:rPr lang="en-US" sz="2200" dirty="0" smtClean="0"/>
              <a:t>Profit plowback</a:t>
            </a:r>
          </a:p>
          <a:p>
            <a:pPr lvl="1" algn="just">
              <a:lnSpc>
                <a:spcPct val="150000"/>
              </a:lnSpc>
              <a:buNone/>
            </a:pPr>
            <a:r>
              <a:rPr lang="en-US" sz="2200" b="1" i="1" dirty="0" smtClean="0"/>
              <a:t>(ii) Sales Planning for Requirement</a:t>
            </a:r>
            <a:r>
              <a:rPr lang="en-US" sz="2200" dirty="0" smtClean="0"/>
              <a:t>: </a:t>
            </a:r>
          </a:p>
          <a:p>
            <a:pPr algn="just">
              <a:lnSpc>
                <a:spcPct val="150000"/>
              </a:lnSpc>
              <a:buNone/>
            </a:pPr>
            <a:r>
              <a:rPr lang="en-US" sz="2200" dirty="0" smtClean="0"/>
              <a:t>     It is important to know the market demand with the understanding of seasonal variation. </a:t>
            </a:r>
          </a:p>
        </p:txBody>
      </p:sp>
      <p:sp>
        <p:nvSpPr>
          <p:cNvPr id="8196" name="Slide Number Placeholder 5"/>
          <p:cNvSpPr>
            <a:spLocks noGrp="1"/>
          </p:cNvSpPr>
          <p:nvPr>
            <p:ph type="sldNum" sz="quarter" idx="12"/>
          </p:nvPr>
        </p:nvSpPr>
        <p:spPr>
          <a:noFill/>
        </p:spPr>
        <p:txBody>
          <a:bodyPr/>
          <a:lstStyle/>
          <a:p>
            <a:fld id="{A0DB4CBD-9B88-49D3-89DD-BC0A0F76AD3B}" type="slidenum">
              <a:rPr lang="en-US" smtClean="0"/>
              <a:pPr/>
              <a:t>40</a:t>
            </a:fld>
            <a:endParaRPr 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563562"/>
          </a:xfrm>
        </p:spPr>
        <p:txBody>
          <a:bodyPr/>
          <a:lstStyle/>
          <a:p>
            <a:pPr algn="r" eaLnBrk="1" hangingPunct="1"/>
            <a:r>
              <a:rPr lang="en-US" sz="2800" smtClean="0">
                <a:latin typeface="Comic Sans MS" pitchFamily="66" charset="0"/>
              </a:rPr>
              <a:t>Cont’d</a:t>
            </a:r>
          </a:p>
        </p:txBody>
      </p:sp>
      <p:sp>
        <p:nvSpPr>
          <p:cNvPr id="10243" name="Rectangle 3"/>
          <p:cNvSpPr>
            <a:spLocks noGrp="1" noChangeArrowheads="1"/>
          </p:cNvSpPr>
          <p:nvPr>
            <p:ph type="body" idx="1"/>
          </p:nvPr>
        </p:nvSpPr>
        <p:spPr>
          <a:xfrm>
            <a:off x="457200" y="914400"/>
            <a:ext cx="8229600" cy="5562600"/>
          </a:xfrm>
        </p:spPr>
        <p:txBody>
          <a:bodyPr>
            <a:noAutofit/>
          </a:bodyPr>
          <a:lstStyle/>
          <a:p>
            <a:pPr algn="just" eaLnBrk="1" hangingPunct="1">
              <a:lnSpc>
                <a:spcPct val="90000"/>
              </a:lnSpc>
              <a:buFontTx/>
              <a:buNone/>
            </a:pPr>
            <a:r>
              <a:rPr lang="en-US" sz="2200" b="1" i="1" dirty="0" smtClean="0">
                <a:latin typeface="+mj-lt"/>
              </a:rPr>
              <a:t>(iii) Determination of the Production Process</a:t>
            </a:r>
            <a:r>
              <a:rPr lang="en-US" sz="2200" dirty="0" smtClean="0">
                <a:latin typeface="+mj-lt"/>
              </a:rPr>
              <a:t>: Process planning is closely allied   with plant layout.</a:t>
            </a:r>
            <a:endParaRPr lang="en-US" sz="2200" b="1" i="1" dirty="0" smtClean="0">
              <a:latin typeface="+mj-lt"/>
            </a:endParaRPr>
          </a:p>
          <a:p>
            <a:pPr algn="just" eaLnBrk="1" hangingPunct="1">
              <a:lnSpc>
                <a:spcPct val="90000"/>
              </a:lnSpc>
              <a:buFontTx/>
              <a:buNone/>
            </a:pPr>
            <a:r>
              <a:rPr lang="en-US" sz="2200" b="1" i="1" dirty="0" smtClean="0">
                <a:latin typeface="+mj-lt"/>
              </a:rPr>
              <a:t>(iv) Make or Buy</a:t>
            </a:r>
            <a:r>
              <a:rPr lang="en-US" sz="2200" dirty="0" smtClean="0">
                <a:latin typeface="+mj-lt"/>
              </a:rPr>
              <a:t>: </a:t>
            </a:r>
          </a:p>
          <a:p>
            <a:pPr algn="just" eaLnBrk="1" hangingPunct="1">
              <a:lnSpc>
                <a:spcPct val="90000"/>
              </a:lnSpc>
              <a:buFontTx/>
              <a:buNone/>
            </a:pPr>
            <a:r>
              <a:rPr lang="en-US" sz="2200" dirty="0" smtClean="0">
                <a:latin typeface="+mj-lt"/>
              </a:rPr>
              <a:t>    The determination of unit cost is usually the first step in a make-buy analysis. In such analysis management is interested in:</a:t>
            </a:r>
          </a:p>
          <a:p>
            <a:pPr lvl="1" algn="just" eaLnBrk="1" hangingPunct="1">
              <a:lnSpc>
                <a:spcPct val="90000"/>
              </a:lnSpc>
              <a:buFont typeface="Wingdings" pitchFamily="2" charset="2"/>
              <a:buChar char="Ø"/>
            </a:pPr>
            <a:r>
              <a:rPr lang="en-US" sz="2200" dirty="0" smtClean="0">
                <a:latin typeface="+mj-lt"/>
              </a:rPr>
              <a:t>Reducing unit material and processing costs;</a:t>
            </a:r>
          </a:p>
          <a:p>
            <a:pPr lvl="1" algn="just" eaLnBrk="1" hangingPunct="1">
              <a:lnSpc>
                <a:spcPct val="90000"/>
              </a:lnSpc>
              <a:buFont typeface="Wingdings" pitchFamily="2" charset="2"/>
              <a:buChar char="Ø"/>
            </a:pPr>
            <a:r>
              <a:rPr lang="en-US" sz="2200" dirty="0" smtClean="0">
                <a:latin typeface="+mj-lt"/>
              </a:rPr>
              <a:t>Minimizing cash investment;</a:t>
            </a:r>
          </a:p>
          <a:p>
            <a:pPr lvl="1" algn="just" eaLnBrk="1" hangingPunct="1">
              <a:lnSpc>
                <a:spcPct val="90000"/>
              </a:lnSpc>
              <a:buFont typeface="Wingdings" pitchFamily="2" charset="2"/>
              <a:buChar char="Ø"/>
            </a:pPr>
            <a:r>
              <a:rPr lang="en-US" sz="2200" dirty="0" smtClean="0">
                <a:latin typeface="+mj-lt"/>
              </a:rPr>
              <a:t>Improving product.</a:t>
            </a:r>
          </a:p>
          <a:p>
            <a:pPr algn="just">
              <a:buNone/>
            </a:pPr>
            <a:r>
              <a:rPr lang="en-US" sz="2200" b="1" i="1" dirty="0" smtClean="0">
                <a:latin typeface="+mj-lt"/>
              </a:rPr>
              <a:t>(v) Plant Size: </a:t>
            </a:r>
            <a:endParaRPr lang="en-US" sz="2200" dirty="0" smtClean="0">
              <a:latin typeface="+mj-lt"/>
            </a:endParaRPr>
          </a:p>
          <a:p>
            <a:pPr algn="just">
              <a:buNone/>
            </a:pPr>
            <a:r>
              <a:rPr lang="en-US" sz="2200" dirty="0" smtClean="0">
                <a:latin typeface="+mj-lt"/>
              </a:rPr>
              <a:t>   The size of a plant dependent upon the volume of output proposed for it.</a:t>
            </a:r>
          </a:p>
          <a:p>
            <a:pPr>
              <a:buNone/>
            </a:pPr>
            <a:r>
              <a:rPr lang="en-US" sz="2200" b="1" i="1" dirty="0" smtClean="0">
                <a:latin typeface="+mj-lt"/>
              </a:rPr>
              <a:t>vi) Product Price Range: </a:t>
            </a:r>
            <a:endParaRPr lang="en-US" sz="2200" dirty="0" smtClean="0">
              <a:latin typeface="+mj-lt"/>
            </a:endParaRPr>
          </a:p>
          <a:p>
            <a:pPr algn="just">
              <a:buNone/>
            </a:pPr>
            <a:r>
              <a:rPr lang="en-US" sz="2200" dirty="0" smtClean="0">
                <a:latin typeface="+mj-lt"/>
              </a:rPr>
              <a:t>    The choice of competent price range will influence the quality, quantity and the manufacturing process of the product.</a:t>
            </a:r>
            <a:endParaRPr lang="en-US" sz="2200" b="1" i="1" dirty="0" smtClean="0">
              <a:latin typeface="+mj-lt"/>
            </a:endParaRPr>
          </a:p>
          <a:p>
            <a:pPr algn="just">
              <a:buNone/>
            </a:pPr>
            <a:r>
              <a:rPr lang="en-US" sz="2200" b="1" i="1" dirty="0" smtClean="0">
                <a:latin typeface="+mj-lt"/>
              </a:rPr>
              <a:t> </a:t>
            </a:r>
            <a:endParaRPr lang="en-US" sz="2200" dirty="0" smtClean="0">
              <a:latin typeface="+mj-lt"/>
            </a:endParaRPr>
          </a:p>
          <a:p>
            <a:pPr lvl="1" algn="just" eaLnBrk="1" hangingPunct="1">
              <a:lnSpc>
                <a:spcPct val="90000"/>
              </a:lnSpc>
              <a:buNone/>
            </a:pPr>
            <a:endParaRPr lang="en-US" sz="2200" b="1" i="1" dirty="0" smtClean="0">
              <a:latin typeface="+mj-lt"/>
            </a:endParaRPr>
          </a:p>
        </p:txBody>
      </p:sp>
      <p:sp>
        <p:nvSpPr>
          <p:cNvPr id="10244" name="Slide Number Placeholder 5"/>
          <p:cNvSpPr>
            <a:spLocks noGrp="1"/>
          </p:cNvSpPr>
          <p:nvPr>
            <p:ph type="sldNum" sz="quarter" idx="12"/>
          </p:nvPr>
        </p:nvSpPr>
        <p:spPr>
          <a:noFill/>
        </p:spPr>
        <p:txBody>
          <a:bodyPr/>
          <a:lstStyle/>
          <a:p>
            <a:fld id="{16E8B00A-5B74-45E5-AAD6-CF6484F0688F}" type="slidenum">
              <a:rPr lang="en-US" smtClean="0"/>
              <a:pPr/>
              <a:t>41</a:t>
            </a:fld>
            <a:endParaRPr 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487362"/>
          </a:xfrm>
        </p:spPr>
        <p:txBody>
          <a:bodyPr/>
          <a:lstStyle/>
          <a:p>
            <a:pPr algn="r" eaLnBrk="1" hangingPunct="1"/>
            <a:r>
              <a:rPr lang="en-US" sz="2400" smtClean="0">
                <a:latin typeface="Comic Sans MS" pitchFamily="66" charset="0"/>
              </a:rPr>
              <a:t>Plant design …..Cont’d</a:t>
            </a:r>
          </a:p>
        </p:txBody>
      </p:sp>
      <p:sp>
        <p:nvSpPr>
          <p:cNvPr id="12291" name="Rectangle 3"/>
          <p:cNvSpPr>
            <a:spLocks noGrp="1" noChangeArrowheads="1"/>
          </p:cNvSpPr>
          <p:nvPr>
            <p:ph type="body" idx="1"/>
          </p:nvPr>
        </p:nvSpPr>
        <p:spPr>
          <a:xfrm>
            <a:off x="457200" y="990600"/>
            <a:ext cx="8229600" cy="5638800"/>
          </a:xfrm>
        </p:spPr>
        <p:txBody>
          <a:bodyPr>
            <a:normAutofit/>
          </a:bodyPr>
          <a:lstStyle/>
          <a:p>
            <a:pPr eaLnBrk="1" hangingPunct="1">
              <a:lnSpc>
                <a:spcPct val="80000"/>
              </a:lnSpc>
              <a:buFontTx/>
              <a:buNone/>
            </a:pPr>
            <a:r>
              <a:rPr lang="en-US" sz="2200" b="1" i="1" dirty="0" smtClean="0"/>
              <a:t>(vii) Plant Location: </a:t>
            </a:r>
            <a:endParaRPr lang="en-US" sz="2200" dirty="0" smtClean="0"/>
          </a:p>
          <a:p>
            <a:pPr algn="just" eaLnBrk="1" hangingPunct="1">
              <a:lnSpc>
                <a:spcPct val="80000"/>
              </a:lnSpc>
              <a:buFontTx/>
              <a:buNone/>
            </a:pPr>
            <a:r>
              <a:rPr lang="en-US" sz="2200" dirty="0" smtClean="0"/>
              <a:t>    Selecting a location involves large commitments of capital as a result it must be done with utmost care.</a:t>
            </a:r>
            <a:endParaRPr lang="en-US" sz="2200" b="1" i="1" dirty="0" smtClean="0"/>
          </a:p>
          <a:p>
            <a:pPr algn="just" eaLnBrk="1" hangingPunct="1">
              <a:lnSpc>
                <a:spcPct val="80000"/>
              </a:lnSpc>
              <a:buFontTx/>
              <a:buNone/>
            </a:pPr>
            <a:r>
              <a:rPr lang="en-US" sz="2200" b="1" i="1" dirty="0" smtClean="0"/>
              <a:t>(viii) Plant Layout:</a:t>
            </a:r>
            <a:endParaRPr lang="en-US" sz="2200" dirty="0" smtClean="0"/>
          </a:p>
          <a:p>
            <a:pPr algn="just" eaLnBrk="1" hangingPunct="1">
              <a:lnSpc>
                <a:spcPct val="80000"/>
              </a:lnSpc>
              <a:buFontTx/>
              <a:buNone/>
            </a:pPr>
            <a:r>
              <a:rPr lang="en-US" sz="2200" dirty="0" smtClean="0"/>
              <a:t>     It is the plan of, or the act of planning, a good workable disposition of industrial facilities, like operating equipment, storage space, materials handling equipment and all other supporting services, along with the design of the best structure to contain these facilities. </a:t>
            </a:r>
          </a:p>
          <a:p>
            <a:pPr algn="just">
              <a:buNone/>
            </a:pPr>
            <a:r>
              <a:rPr lang="en-US" sz="2200" b="1" i="1" dirty="0" smtClean="0"/>
              <a:t>(ix) Building Type Selection</a:t>
            </a:r>
            <a:r>
              <a:rPr lang="en-US" sz="2200" dirty="0" smtClean="0"/>
              <a:t>: </a:t>
            </a:r>
          </a:p>
          <a:p>
            <a:pPr algn="just">
              <a:buNone/>
            </a:pPr>
            <a:r>
              <a:rPr lang="en-US" sz="2200" dirty="0" smtClean="0"/>
              <a:t>   Selection of the type of building will take place before, or during the plant layout phase.</a:t>
            </a:r>
          </a:p>
          <a:p>
            <a:pPr algn="just">
              <a:buNone/>
            </a:pPr>
            <a:r>
              <a:rPr lang="en-US" sz="2200" b="1" i="1" dirty="0" smtClean="0"/>
              <a:t>(x) Diversification: </a:t>
            </a:r>
            <a:endParaRPr lang="en-US" sz="2200" dirty="0" smtClean="0"/>
          </a:p>
          <a:p>
            <a:pPr algn="just">
              <a:buNone/>
            </a:pPr>
            <a:r>
              <a:rPr lang="en-US" sz="2200" dirty="0" smtClean="0"/>
              <a:t>   To diversify doesn't mean widening the scope of the presently manufactured line, but rather mean entering a completely new field. </a:t>
            </a:r>
            <a:endParaRPr lang="en-US" sz="2200" b="1" i="1" dirty="0" smtClean="0"/>
          </a:p>
          <a:p>
            <a:pPr algn="just" eaLnBrk="1" hangingPunct="1">
              <a:lnSpc>
                <a:spcPct val="80000"/>
              </a:lnSpc>
              <a:buFontTx/>
              <a:buNone/>
            </a:pPr>
            <a:endParaRPr lang="en-US" sz="2200" dirty="0" smtClean="0"/>
          </a:p>
        </p:txBody>
      </p:sp>
      <p:sp>
        <p:nvSpPr>
          <p:cNvPr id="12292" name="Slide Number Placeholder 5"/>
          <p:cNvSpPr>
            <a:spLocks noGrp="1"/>
          </p:cNvSpPr>
          <p:nvPr>
            <p:ph type="sldNum" sz="quarter" idx="12"/>
          </p:nvPr>
        </p:nvSpPr>
        <p:spPr>
          <a:noFill/>
        </p:spPr>
        <p:txBody>
          <a:bodyPr/>
          <a:lstStyle/>
          <a:p>
            <a:fld id="{AF39CFBC-DA32-4F30-AE6C-C879B66B6838}" type="slidenum">
              <a:rPr lang="en-US" smtClean="0"/>
              <a:pPr/>
              <a:t>42</a:t>
            </a:fld>
            <a:endParaRPr 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609600"/>
            <a:ext cx="8229600" cy="639763"/>
          </a:xfrm>
        </p:spPr>
        <p:txBody>
          <a:bodyPr/>
          <a:lstStyle/>
          <a:p>
            <a:pPr algn="r" eaLnBrk="1" hangingPunct="1"/>
            <a:r>
              <a:rPr lang="en-US" sz="2800" i="1" smtClean="0"/>
              <a:t>Cont’d</a:t>
            </a:r>
          </a:p>
        </p:txBody>
      </p:sp>
      <p:sp>
        <p:nvSpPr>
          <p:cNvPr id="14339" name="Rectangle 3"/>
          <p:cNvSpPr>
            <a:spLocks noGrp="1" noChangeArrowheads="1"/>
          </p:cNvSpPr>
          <p:nvPr>
            <p:ph type="body" idx="1"/>
          </p:nvPr>
        </p:nvSpPr>
        <p:spPr>
          <a:xfrm>
            <a:off x="457200" y="1066800"/>
            <a:ext cx="8229600" cy="5638800"/>
          </a:xfrm>
        </p:spPr>
        <p:txBody>
          <a:bodyPr>
            <a:noAutofit/>
          </a:bodyPr>
          <a:lstStyle/>
          <a:p>
            <a:pPr algn="just" eaLnBrk="1" hangingPunct="1">
              <a:buFontTx/>
              <a:buNone/>
            </a:pPr>
            <a:r>
              <a:rPr lang="en-US" sz="2200" b="1" i="1" dirty="0" smtClean="0">
                <a:latin typeface="+mj-lt"/>
              </a:rPr>
              <a:t>(xi) Organization Development: </a:t>
            </a:r>
            <a:endParaRPr lang="en-US" sz="2200" dirty="0" smtClean="0">
              <a:latin typeface="+mj-lt"/>
            </a:endParaRPr>
          </a:p>
          <a:p>
            <a:pPr algn="just" eaLnBrk="1" hangingPunct="1">
              <a:buFontTx/>
              <a:buNone/>
            </a:pPr>
            <a:r>
              <a:rPr lang="en-US" sz="2200" dirty="0" smtClean="0">
                <a:latin typeface="+mj-lt"/>
              </a:rPr>
              <a:t>   The manner in which the overall objectives of an enterprise are clearly defined, the objectives of various subdivisions are determined and clearly specified influences the arrangement of plant facilities. </a:t>
            </a:r>
          </a:p>
          <a:p>
            <a:pPr algn="just">
              <a:lnSpc>
                <a:spcPct val="90000"/>
              </a:lnSpc>
              <a:buNone/>
            </a:pPr>
            <a:r>
              <a:rPr lang="en-US" sz="2200" b="1" i="1" dirty="0" smtClean="0">
                <a:latin typeface="+mj-lt"/>
              </a:rPr>
              <a:t>(xii) Product Design:</a:t>
            </a:r>
            <a:endParaRPr lang="en-US" sz="2200" dirty="0" smtClean="0">
              <a:latin typeface="+mj-lt"/>
            </a:endParaRPr>
          </a:p>
          <a:p>
            <a:pPr algn="just">
              <a:lnSpc>
                <a:spcPct val="90000"/>
              </a:lnSpc>
              <a:buNone/>
            </a:pPr>
            <a:r>
              <a:rPr lang="en-US" sz="2200" dirty="0" smtClean="0">
                <a:latin typeface="+mj-lt"/>
              </a:rPr>
              <a:t>The design of the product is the foundation upon which a plant layout is built.</a:t>
            </a:r>
          </a:p>
          <a:p>
            <a:pPr algn="just">
              <a:lnSpc>
                <a:spcPct val="90000"/>
              </a:lnSpc>
              <a:buFont typeface="Wingdings" pitchFamily="2" charset="2"/>
              <a:buChar char="§"/>
            </a:pPr>
            <a:r>
              <a:rPr lang="en-US" sz="2200" b="1" i="1" dirty="0" smtClean="0">
                <a:latin typeface="+mj-lt"/>
              </a:rPr>
              <a:t>Design for function: </a:t>
            </a:r>
          </a:p>
          <a:p>
            <a:pPr algn="just">
              <a:lnSpc>
                <a:spcPct val="90000"/>
              </a:lnSpc>
              <a:buNone/>
            </a:pPr>
            <a:r>
              <a:rPr lang="en-US" sz="2200" dirty="0" smtClean="0">
                <a:latin typeface="+mj-lt"/>
              </a:rPr>
              <a:t>In order to create a satisfied customer or to attract customers, a product must perform the function for which its customer intends to.</a:t>
            </a:r>
          </a:p>
          <a:p>
            <a:pPr algn="just">
              <a:lnSpc>
                <a:spcPct val="90000"/>
              </a:lnSpc>
              <a:buFont typeface="Wingdings" pitchFamily="2" charset="2"/>
              <a:buChar char="§"/>
            </a:pPr>
            <a:r>
              <a:rPr lang="en-US" sz="2200" b="1" dirty="0" smtClean="0"/>
              <a:t>Design for manufacturing</a:t>
            </a:r>
            <a:r>
              <a:rPr lang="en-US" sz="2200" dirty="0" smtClean="0"/>
              <a:t>: a product that solves the functional problem nicely, but is impossible to manufacture, is worthless. </a:t>
            </a:r>
          </a:p>
          <a:p>
            <a:pPr algn="just">
              <a:lnSpc>
                <a:spcPct val="90000"/>
              </a:lnSpc>
              <a:buFont typeface="Wingdings" pitchFamily="2" charset="2"/>
              <a:buChar char="§"/>
            </a:pPr>
            <a:r>
              <a:rPr lang="en-US" sz="2200" b="1" dirty="0" smtClean="0"/>
              <a:t>Design for selling</a:t>
            </a:r>
            <a:r>
              <a:rPr lang="en-US" sz="2200" dirty="0" smtClean="0"/>
              <a:t>: a product that functions well and easy to make, but wanted by no one is useless. </a:t>
            </a:r>
          </a:p>
          <a:p>
            <a:pPr algn="just">
              <a:lnSpc>
                <a:spcPct val="90000"/>
              </a:lnSpc>
              <a:buNone/>
            </a:pPr>
            <a:endParaRPr lang="en-US" sz="2200" dirty="0" smtClean="0">
              <a:latin typeface="+mj-lt"/>
            </a:endParaRPr>
          </a:p>
          <a:p>
            <a:pPr algn="just" eaLnBrk="1" hangingPunct="1">
              <a:buFontTx/>
              <a:buNone/>
            </a:pPr>
            <a:endParaRPr lang="en-US" sz="2200" dirty="0" smtClean="0">
              <a:latin typeface="+mj-lt"/>
            </a:endParaRPr>
          </a:p>
          <a:p>
            <a:pPr eaLnBrk="1" hangingPunct="1">
              <a:buNone/>
            </a:pPr>
            <a:endParaRPr lang="en-US" sz="2200" dirty="0" smtClean="0">
              <a:latin typeface="+mj-lt"/>
            </a:endParaRPr>
          </a:p>
        </p:txBody>
      </p:sp>
      <p:sp>
        <p:nvSpPr>
          <p:cNvPr id="14340" name="Slide Number Placeholder 5"/>
          <p:cNvSpPr>
            <a:spLocks noGrp="1"/>
          </p:cNvSpPr>
          <p:nvPr>
            <p:ph type="sldNum" sz="quarter" idx="12"/>
          </p:nvPr>
        </p:nvSpPr>
        <p:spPr>
          <a:noFill/>
        </p:spPr>
        <p:txBody>
          <a:bodyPr/>
          <a:lstStyle/>
          <a:p>
            <a:fld id="{B877B141-F47C-4C52-9C5D-B5051B7F9822}" type="slidenum">
              <a:rPr lang="en-US" smtClean="0"/>
              <a:pPr/>
              <a:t>43</a:t>
            </a:fld>
            <a:endParaRPr 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792162"/>
          </a:xfrm>
        </p:spPr>
        <p:txBody>
          <a:bodyPr>
            <a:normAutofit/>
          </a:bodyPr>
          <a:lstStyle/>
          <a:p>
            <a:pPr eaLnBrk="1" hangingPunct="1"/>
            <a:r>
              <a:rPr lang="en-US" sz="2400" b="1" i="1" dirty="0" smtClean="0">
                <a:latin typeface="Comic Sans MS" pitchFamily="66" charset="0"/>
              </a:rPr>
              <a:t>The design process</a:t>
            </a:r>
          </a:p>
        </p:txBody>
      </p:sp>
      <p:sp>
        <p:nvSpPr>
          <p:cNvPr id="17411" name="Rectangle 3"/>
          <p:cNvSpPr>
            <a:spLocks noGrp="1" noChangeArrowheads="1"/>
          </p:cNvSpPr>
          <p:nvPr>
            <p:ph type="body" idx="1"/>
          </p:nvPr>
        </p:nvSpPr>
        <p:spPr>
          <a:xfrm>
            <a:off x="457200" y="1143000"/>
            <a:ext cx="8229600" cy="5257800"/>
          </a:xfrm>
        </p:spPr>
        <p:txBody>
          <a:bodyPr>
            <a:normAutofit lnSpcReduction="10000"/>
          </a:bodyPr>
          <a:lstStyle/>
          <a:p>
            <a:pPr algn="just" eaLnBrk="1" hangingPunct="1">
              <a:lnSpc>
                <a:spcPct val="150000"/>
              </a:lnSpc>
            </a:pPr>
            <a:r>
              <a:rPr lang="en-US" sz="2200" b="1" i="1" dirty="0" smtClean="0">
                <a:latin typeface="+mj-lt"/>
              </a:rPr>
              <a:t>Recognition of need</a:t>
            </a:r>
            <a:r>
              <a:rPr lang="en-US" sz="2200" dirty="0" smtClean="0">
                <a:latin typeface="+mj-lt"/>
              </a:rPr>
              <a:t>  realizes a problem that exists for which some action can be taken.</a:t>
            </a:r>
            <a:endParaRPr lang="en-US" sz="2200" b="1" i="1" dirty="0" smtClean="0">
              <a:latin typeface="+mj-lt"/>
            </a:endParaRPr>
          </a:p>
          <a:p>
            <a:pPr algn="just" eaLnBrk="1" hangingPunct="1">
              <a:lnSpc>
                <a:spcPct val="150000"/>
              </a:lnSpc>
            </a:pPr>
            <a:r>
              <a:rPr lang="en-US" sz="2200" b="1" i="1" dirty="0" smtClean="0">
                <a:latin typeface="+mj-lt"/>
              </a:rPr>
              <a:t>Definition of the problem</a:t>
            </a:r>
            <a:r>
              <a:rPr lang="en-US" sz="2200" dirty="0" smtClean="0">
                <a:latin typeface="+mj-lt"/>
              </a:rPr>
              <a:t> involves a thorough specification of the item to be designed.</a:t>
            </a:r>
            <a:endParaRPr lang="en-US" sz="2200" b="1" i="1" dirty="0" smtClean="0">
              <a:latin typeface="+mj-lt"/>
            </a:endParaRPr>
          </a:p>
          <a:p>
            <a:pPr algn="just" eaLnBrk="1" hangingPunct="1">
              <a:lnSpc>
                <a:spcPct val="150000"/>
              </a:lnSpc>
            </a:pPr>
            <a:r>
              <a:rPr lang="en-US" sz="2200" b="1" i="1" dirty="0" smtClean="0">
                <a:latin typeface="+mj-lt"/>
              </a:rPr>
              <a:t>Synthesis, Analysis</a:t>
            </a:r>
            <a:r>
              <a:rPr lang="en-US" sz="2200" dirty="0" smtClean="0">
                <a:latin typeface="+mj-lt"/>
              </a:rPr>
              <a:t> are closely related and highly interactive in the design process</a:t>
            </a:r>
          </a:p>
          <a:p>
            <a:pPr algn="just">
              <a:lnSpc>
                <a:spcPct val="150000"/>
              </a:lnSpc>
            </a:pPr>
            <a:r>
              <a:rPr lang="en-US" sz="2200" b="1" i="1" dirty="0" smtClean="0">
                <a:latin typeface="+mj-lt"/>
              </a:rPr>
              <a:t>Evaluation</a:t>
            </a:r>
            <a:r>
              <a:rPr lang="en-US" sz="2200" dirty="0" smtClean="0">
                <a:latin typeface="+mj-lt"/>
              </a:rPr>
              <a:t> is measuring the design against the specifications in the problem definition phase.</a:t>
            </a:r>
          </a:p>
          <a:p>
            <a:pPr algn="just">
              <a:lnSpc>
                <a:spcPct val="150000"/>
              </a:lnSpc>
            </a:pPr>
            <a:r>
              <a:rPr lang="en-US" sz="2200" b="1" i="1" dirty="0" smtClean="0">
                <a:latin typeface="+mj-lt"/>
              </a:rPr>
              <a:t>Presentation</a:t>
            </a:r>
            <a:r>
              <a:rPr lang="en-US" sz="2200" dirty="0" smtClean="0">
                <a:latin typeface="+mj-lt"/>
              </a:rPr>
              <a:t> is the documentation of the design by means of drawings, material specifications, assembly lists, and so on. </a:t>
            </a:r>
          </a:p>
          <a:p>
            <a:pPr algn="just" eaLnBrk="1" hangingPunct="1">
              <a:lnSpc>
                <a:spcPct val="150000"/>
              </a:lnSpc>
            </a:pPr>
            <a:endParaRPr lang="en-US" sz="2200" b="1" i="1" dirty="0" smtClean="0">
              <a:latin typeface="+mj-lt"/>
            </a:endParaRPr>
          </a:p>
        </p:txBody>
      </p:sp>
      <p:sp>
        <p:nvSpPr>
          <p:cNvPr id="17412" name="Slide Number Placeholder 5"/>
          <p:cNvSpPr>
            <a:spLocks noGrp="1"/>
          </p:cNvSpPr>
          <p:nvPr>
            <p:ph type="sldNum" sz="quarter" idx="12"/>
          </p:nvPr>
        </p:nvSpPr>
        <p:spPr>
          <a:noFill/>
        </p:spPr>
        <p:txBody>
          <a:bodyPr/>
          <a:lstStyle/>
          <a:p>
            <a:fld id="{A8BA7B76-206E-4D4E-8B7D-4F8D42F27D55}" type="slidenum">
              <a:rPr lang="en-US" smtClean="0"/>
              <a:pPr/>
              <a:t>44</a:t>
            </a:fld>
            <a:endParaRPr 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57200" y="762000"/>
            <a:ext cx="3733800" cy="5715000"/>
            <a:chOff x="288" y="480"/>
            <a:chExt cx="2352" cy="3600"/>
          </a:xfrm>
        </p:grpSpPr>
        <p:grpSp>
          <p:nvGrpSpPr>
            <p:cNvPr id="3" name="Group 3"/>
            <p:cNvGrpSpPr>
              <a:grpSpLocks/>
            </p:cNvGrpSpPr>
            <p:nvPr/>
          </p:nvGrpSpPr>
          <p:grpSpPr bwMode="auto">
            <a:xfrm>
              <a:off x="433" y="480"/>
              <a:ext cx="1433" cy="3103"/>
              <a:chOff x="3450" y="8175"/>
              <a:chExt cx="3255" cy="5820"/>
            </a:xfrm>
          </p:grpSpPr>
          <p:sp>
            <p:nvSpPr>
              <p:cNvPr id="19499" name="Line 4"/>
              <p:cNvSpPr>
                <a:spLocks noChangeShapeType="1"/>
              </p:cNvSpPr>
              <p:nvPr/>
            </p:nvSpPr>
            <p:spPr bwMode="auto">
              <a:xfrm>
                <a:off x="3450" y="10620"/>
                <a:ext cx="1800" cy="0"/>
              </a:xfrm>
              <a:prstGeom prst="line">
                <a:avLst/>
              </a:prstGeom>
              <a:noFill/>
              <a:ln w="9525">
                <a:solidFill>
                  <a:srgbClr val="000000"/>
                </a:solidFill>
                <a:round/>
                <a:headEnd/>
                <a:tailEnd type="triangle" w="med" len="med"/>
              </a:ln>
            </p:spPr>
            <p:txBody>
              <a:bodyPr/>
              <a:lstStyle/>
              <a:p>
                <a:endParaRPr lang="en-US"/>
              </a:p>
            </p:txBody>
          </p:sp>
          <p:grpSp>
            <p:nvGrpSpPr>
              <p:cNvPr id="4" name="Group 5"/>
              <p:cNvGrpSpPr>
                <a:grpSpLocks/>
              </p:cNvGrpSpPr>
              <p:nvPr/>
            </p:nvGrpSpPr>
            <p:grpSpPr bwMode="auto">
              <a:xfrm>
                <a:off x="4890" y="8175"/>
                <a:ext cx="1815" cy="5820"/>
                <a:chOff x="4890" y="8175"/>
                <a:chExt cx="1815" cy="5820"/>
              </a:xfrm>
            </p:grpSpPr>
            <p:sp>
              <p:nvSpPr>
                <p:cNvPr id="19506" name="Line 6"/>
                <p:cNvSpPr>
                  <a:spLocks noChangeShapeType="1"/>
                </p:cNvSpPr>
                <p:nvPr/>
              </p:nvSpPr>
              <p:spPr bwMode="auto">
                <a:xfrm>
                  <a:off x="5760" y="10020"/>
                  <a:ext cx="0" cy="540"/>
                </a:xfrm>
                <a:prstGeom prst="line">
                  <a:avLst/>
                </a:prstGeom>
                <a:noFill/>
                <a:ln w="9525">
                  <a:solidFill>
                    <a:srgbClr val="000000"/>
                  </a:solidFill>
                  <a:round/>
                  <a:headEnd/>
                  <a:tailEnd type="triangle" w="med" len="med"/>
                </a:ln>
              </p:spPr>
              <p:txBody>
                <a:bodyPr/>
                <a:lstStyle/>
                <a:p>
                  <a:endParaRPr lang="en-US"/>
                </a:p>
              </p:txBody>
            </p:sp>
            <p:sp>
              <p:nvSpPr>
                <p:cNvPr id="19507" name="Text Box 7"/>
                <p:cNvSpPr txBox="1">
                  <a:spLocks noChangeArrowheads="1"/>
                </p:cNvSpPr>
                <p:nvPr/>
              </p:nvSpPr>
              <p:spPr bwMode="auto">
                <a:xfrm>
                  <a:off x="5040" y="8175"/>
                  <a:ext cx="1440" cy="480"/>
                </a:xfrm>
                <a:prstGeom prst="rect">
                  <a:avLst/>
                </a:prstGeom>
                <a:solidFill>
                  <a:srgbClr val="FFFFFF"/>
                </a:solidFill>
                <a:ln w="9525">
                  <a:solidFill>
                    <a:srgbClr val="000000"/>
                  </a:solidFill>
                  <a:miter lim="800000"/>
                  <a:headEnd/>
                  <a:tailEnd/>
                </a:ln>
              </p:spPr>
              <p:txBody>
                <a:bodyPr>
                  <a:spAutoFit/>
                </a:bodyPr>
                <a:lstStyle/>
                <a:p>
                  <a:pPr algn="ctr"/>
                  <a:r>
                    <a:rPr lang="en-US" sz="1000">
                      <a:latin typeface="Book Antiqua" pitchFamily="18" charset="0"/>
                    </a:rPr>
                    <a:t>Recognition of need</a:t>
                  </a:r>
                  <a:endParaRPr lang="en-US"/>
                </a:p>
              </p:txBody>
            </p:sp>
            <p:sp>
              <p:nvSpPr>
                <p:cNvPr id="19508" name="Text Box 8"/>
                <p:cNvSpPr txBox="1">
                  <a:spLocks noChangeArrowheads="1"/>
                </p:cNvSpPr>
                <p:nvPr/>
              </p:nvSpPr>
              <p:spPr bwMode="auto">
                <a:xfrm>
                  <a:off x="4890" y="9330"/>
                  <a:ext cx="1800" cy="743"/>
                </a:xfrm>
                <a:prstGeom prst="rect">
                  <a:avLst/>
                </a:prstGeom>
                <a:solidFill>
                  <a:srgbClr val="FFFFFF"/>
                </a:solidFill>
                <a:ln w="9525">
                  <a:solidFill>
                    <a:srgbClr val="000000"/>
                  </a:solidFill>
                  <a:miter lim="800000"/>
                  <a:headEnd/>
                  <a:tailEnd/>
                </a:ln>
              </p:spPr>
              <p:txBody>
                <a:bodyPr/>
                <a:lstStyle/>
                <a:p>
                  <a:pPr algn="ctr"/>
                  <a:r>
                    <a:rPr lang="en-US" sz="1000">
                      <a:latin typeface="Book Antiqua" pitchFamily="18" charset="0"/>
                    </a:rPr>
                    <a:t>Definition of Problem</a:t>
                  </a:r>
                  <a:endParaRPr lang="en-US"/>
                </a:p>
              </p:txBody>
            </p:sp>
            <p:sp>
              <p:nvSpPr>
                <p:cNvPr id="19509" name="Text Box 9"/>
                <p:cNvSpPr txBox="1">
                  <a:spLocks noChangeArrowheads="1"/>
                </p:cNvSpPr>
                <p:nvPr/>
              </p:nvSpPr>
              <p:spPr bwMode="auto">
                <a:xfrm>
                  <a:off x="5235" y="10560"/>
                  <a:ext cx="1141" cy="420"/>
                </a:xfrm>
                <a:prstGeom prst="rect">
                  <a:avLst/>
                </a:prstGeom>
                <a:solidFill>
                  <a:srgbClr val="FFFFFF"/>
                </a:solidFill>
                <a:ln w="9525">
                  <a:solidFill>
                    <a:srgbClr val="000000"/>
                  </a:solidFill>
                  <a:miter lim="800000"/>
                  <a:headEnd/>
                  <a:tailEnd/>
                </a:ln>
              </p:spPr>
              <p:txBody>
                <a:bodyPr wrap="none"/>
                <a:lstStyle/>
                <a:p>
                  <a:pPr algn="just"/>
                  <a:r>
                    <a:rPr lang="en-US" sz="1000">
                      <a:latin typeface="Book Antiqua" pitchFamily="18" charset="0"/>
                    </a:rPr>
                    <a:t>Synthesis</a:t>
                  </a:r>
                  <a:endParaRPr lang="en-US"/>
                </a:p>
              </p:txBody>
            </p:sp>
            <p:sp>
              <p:nvSpPr>
                <p:cNvPr id="19510" name="Text Box 10"/>
                <p:cNvSpPr txBox="1">
                  <a:spLocks noChangeArrowheads="1"/>
                </p:cNvSpPr>
                <p:nvPr/>
              </p:nvSpPr>
              <p:spPr bwMode="auto">
                <a:xfrm>
                  <a:off x="5160" y="12717"/>
                  <a:ext cx="1266" cy="438"/>
                </a:xfrm>
                <a:prstGeom prst="rect">
                  <a:avLst/>
                </a:prstGeom>
                <a:solidFill>
                  <a:srgbClr val="FFFFFF"/>
                </a:solidFill>
                <a:ln w="9525">
                  <a:solidFill>
                    <a:srgbClr val="000000"/>
                  </a:solidFill>
                  <a:miter lim="800000"/>
                  <a:headEnd/>
                  <a:tailEnd/>
                </a:ln>
              </p:spPr>
              <p:txBody>
                <a:bodyPr wrap="none"/>
                <a:lstStyle/>
                <a:p>
                  <a:pPr algn="just"/>
                  <a:r>
                    <a:rPr lang="en-US" sz="1000">
                      <a:latin typeface="Book Antiqua" pitchFamily="18" charset="0"/>
                    </a:rPr>
                    <a:t>Evaluation </a:t>
                  </a:r>
                  <a:endParaRPr lang="en-US"/>
                </a:p>
              </p:txBody>
            </p:sp>
            <p:sp>
              <p:nvSpPr>
                <p:cNvPr id="19511" name="Text Box 11"/>
                <p:cNvSpPr txBox="1">
                  <a:spLocks noChangeArrowheads="1"/>
                </p:cNvSpPr>
                <p:nvPr/>
              </p:nvSpPr>
              <p:spPr bwMode="auto">
                <a:xfrm>
                  <a:off x="4905" y="11532"/>
                  <a:ext cx="1800" cy="480"/>
                </a:xfrm>
                <a:prstGeom prst="rect">
                  <a:avLst/>
                </a:prstGeom>
                <a:solidFill>
                  <a:srgbClr val="FFFFFF"/>
                </a:solidFill>
                <a:ln w="9525">
                  <a:solidFill>
                    <a:srgbClr val="000000"/>
                  </a:solidFill>
                  <a:miter lim="800000"/>
                  <a:headEnd/>
                  <a:tailEnd/>
                </a:ln>
              </p:spPr>
              <p:txBody>
                <a:bodyPr>
                  <a:spAutoFit/>
                </a:bodyPr>
                <a:lstStyle/>
                <a:p>
                  <a:pPr algn="ctr"/>
                  <a:r>
                    <a:rPr lang="en-US" sz="1000">
                      <a:latin typeface="Book Antiqua" pitchFamily="18" charset="0"/>
                    </a:rPr>
                    <a:t>Analysis and Optimization</a:t>
                  </a:r>
                  <a:endParaRPr lang="en-US"/>
                </a:p>
              </p:txBody>
            </p:sp>
            <p:sp>
              <p:nvSpPr>
                <p:cNvPr id="19512" name="Text Box 12"/>
                <p:cNvSpPr txBox="1">
                  <a:spLocks noChangeArrowheads="1"/>
                </p:cNvSpPr>
                <p:nvPr/>
              </p:nvSpPr>
              <p:spPr bwMode="auto">
                <a:xfrm>
                  <a:off x="5069" y="13695"/>
                  <a:ext cx="1284" cy="300"/>
                </a:xfrm>
                <a:prstGeom prst="rect">
                  <a:avLst/>
                </a:prstGeom>
                <a:solidFill>
                  <a:srgbClr val="FFFFFF"/>
                </a:solidFill>
                <a:ln w="9525">
                  <a:solidFill>
                    <a:srgbClr val="000000"/>
                  </a:solidFill>
                  <a:miter lim="800000"/>
                  <a:headEnd/>
                  <a:tailEnd/>
                </a:ln>
              </p:spPr>
              <p:txBody>
                <a:bodyPr wrap="none">
                  <a:spAutoFit/>
                </a:bodyPr>
                <a:lstStyle/>
                <a:p>
                  <a:pPr algn="just"/>
                  <a:r>
                    <a:rPr lang="en-US" sz="1000">
                      <a:latin typeface="Book Antiqua" pitchFamily="18" charset="0"/>
                    </a:rPr>
                    <a:t>Presentation</a:t>
                  </a:r>
                  <a:endParaRPr lang="en-US"/>
                </a:p>
              </p:txBody>
            </p:sp>
            <p:sp>
              <p:nvSpPr>
                <p:cNvPr id="19513" name="Line 13"/>
                <p:cNvSpPr>
                  <a:spLocks noChangeShapeType="1"/>
                </p:cNvSpPr>
                <p:nvPr/>
              </p:nvSpPr>
              <p:spPr bwMode="auto">
                <a:xfrm>
                  <a:off x="5775" y="8820"/>
                  <a:ext cx="0" cy="540"/>
                </a:xfrm>
                <a:prstGeom prst="line">
                  <a:avLst/>
                </a:prstGeom>
                <a:noFill/>
                <a:ln w="9525">
                  <a:solidFill>
                    <a:srgbClr val="000000"/>
                  </a:solidFill>
                  <a:round/>
                  <a:headEnd/>
                  <a:tailEnd type="triangle" w="med" len="med"/>
                </a:ln>
              </p:spPr>
              <p:txBody>
                <a:bodyPr/>
                <a:lstStyle/>
                <a:p>
                  <a:endParaRPr lang="en-US"/>
                </a:p>
              </p:txBody>
            </p:sp>
            <p:sp>
              <p:nvSpPr>
                <p:cNvPr id="19514" name="Line 14"/>
                <p:cNvSpPr>
                  <a:spLocks noChangeShapeType="1"/>
                </p:cNvSpPr>
                <p:nvPr/>
              </p:nvSpPr>
              <p:spPr bwMode="auto">
                <a:xfrm>
                  <a:off x="5760" y="10980"/>
                  <a:ext cx="0" cy="540"/>
                </a:xfrm>
                <a:prstGeom prst="line">
                  <a:avLst/>
                </a:prstGeom>
                <a:noFill/>
                <a:ln w="9525">
                  <a:solidFill>
                    <a:srgbClr val="000000"/>
                  </a:solidFill>
                  <a:round/>
                  <a:headEnd/>
                  <a:tailEnd type="triangle" w="med" len="med"/>
                </a:ln>
              </p:spPr>
              <p:txBody>
                <a:bodyPr/>
                <a:lstStyle/>
                <a:p>
                  <a:endParaRPr lang="en-US"/>
                </a:p>
              </p:txBody>
            </p:sp>
            <p:sp>
              <p:nvSpPr>
                <p:cNvPr id="19515" name="Line 15"/>
                <p:cNvSpPr>
                  <a:spLocks noChangeShapeType="1"/>
                </p:cNvSpPr>
                <p:nvPr/>
              </p:nvSpPr>
              <p:spPr bwMode="auto">
                <a:xfrm>
                  <a:off x="5760" y="12195"/>
                  <a:ext cx="0" cy="540"/>
                </a:xfrm>
                <a:prstGeom prst="line">
                  <a:avLst/>
                </a:prstGeom>
                <a:noFill/>
                <a:ln w="9525">
                  <a:solidFill>
                    <a:srgbClr val="000000"/>
                  </a:solidFill>
                  <a:round/>
                  <a:headEnd/>
                  <a:tailEnd type="triangle" w="med" len="med"/>
                </a:ln>
              </p:spPr>
              <p:txBody>
                <a:bodyPr/>
                <a:lstStyle/>
                <a:p>
                  <a:endParaRPr lang="en-US"/>
                </a:p>
              </p:txBody>
            </p:sp>
            <p:sp>
              <p:nvSpPr>
                <p:cNvPr id="19516" name="Line 16"/>
                <p:cNvSpPr>
                  <a:spLocks noChangeShapeType="1"/>
                </p:cNvSpPr>
                <p:nvPr/>
              </p:nvSpPr>
              <p:spPr bwMode="auto">
                <a:xfrm>
                  <a:off x="5760" y="13155"/>
                  <a:ext cx="0" cy="540"/>
                </a:xfrm>
                <a:prstGeom prst="line">
                  <a:avLst/>
                </a:prstGeom>
                <a:noFill/>
                <a:ln w="9525">
                  <a:solidFill>
                    <a:srgbClr val="000000"/>
                  </a:solidFill>
                  <a:round/>
                  <a:headEnd/>
                  <a:tailEnd type="triangle" w="med" len="med"/>
                </a:ln>
              </p:spPr>
              <p:txBody>
                <a:bodyPr/>
                <a:lstStyle/>
                <a:p>
                  <a:endParaRPr lang="en-US"/>
                </a:p>
              </p:txBody>
            </p:sp>
          </p:grpSp>
          <p:sp>
            <p:nvSpPr>
              <p:cNvPr id="19501" name="Line 17"/>
              <p:cNvSpPr>
                <a:spLocks noChangeShapeType="1"/>
              </p:cNvSpPr>
              <p:nvPr/>
            </p:nvSpPr>
            <p:spPr bwMode="auto">
              <a:xfrm flipH="1">
                <a:off x="3480" y="12960"/>
                <a:ext cx="1680" cy="0"/>
              </a:xfrm>
              <a:prstGeom prst="line">
                <a:avLst/>
              </a:prstGeom>
              <a:noFill/>
              <a:ln w="9525">
                <a:solidFill>
                  <a:srgbClr val="000000"/>
                </a:solidFill>
                <a:round/>
                <a:headEnd/>
                <a:tailEnd/>
              </a:ln>
            </p:spPr>
            <p:txBody>
              <a:bodyPr/>
              <a:lstStyle/>
              <a:p>
                <a:endParaRPr lang="en-US"/>
              </a:p>
            </p:txBody>
          </p:sp>
          <p:sp>
            <p:nvSpPr>
              <p:cNvPr id="19502" name="Line 18"/>
              <p:cNvSpPr>
                <a:spLocks noChangeShapeType="1"/>
              </p:cNvSpPr>
              <p:nvPr/>
            </p:nvSpPr>
            <p:spPr bwMode="auto">
              <a:xfrm flipV="1">
                <a:off x="3465" y="10620"/>
                <a:ext cx="0" cy="2340"/>
              </a:xfrm>
              <a:prstGeom prst="line">
                <a:avLst/>
              </a:prstGeom>
              <a:noFill/>
              <a:ln w="9525">
                <a:solidFill>
                  <a:srgbClr val="000000"/>
                </a:solidFill>
                <a:round/>
                <a:headEnd/>
                <a:tailEnd/>
              </a:ln>
            </p:spPr>
            <p:txBody>
              <a:bodyPr/>
              <a:lstStyle/>
              <a:p>
                <a:endParaRPr lang="en-US"/>
              </a:p>
            </p:txBody>
          </p:sp>
          <p:sp>
            <p:nvSpPr>
              <p:cNvPr id="19503" name="Line 19"/>
              <p:cNvSpPr>
                <a:spLocks noChangeShapeType="1"/>
              </p:cNvSpPr>
              <p:nvPr/>
            </p:nvSpPr>
            <p:spPr bwMode="auto">
              <a:xfrm flipH="1">
                <a:off x="4200" y="10815"/>
                <a:ext cx="1020" cy="0"/>
              </a:xfrm>
              <a:prstGeom prst="line">
                <a:avLst/>
              </a:prstGeom>
              <a:noFill/>
              <a:ln w="9525">
                <a:solidFill>
                  <a:srgbClr val="000000"/>
                </a:solidFill>
                <a:round/>
                <a:headEnd type="triangle" w="med" len="med"/>
                <a:tailEnd/>
              </a:ln>
            </p:spPr>
            <p:txBody>
              <a:bodyPr/>
              <a:lstStyle/>
              <a:p>
                <a:endParaRPr lang="en-US"/>
              </a:p>
            </p:txBody>
          </p:sp>
          <p:sp>
            <p:nvSpPr>
              <p:cNvPr id="19504" name="Line 20"/>
              <p:cNvSpPr>
                <a:spLocks noChangeShapeType="1"/>
              </p:cNvSpPr>
              <p:nvPr/>
            </p:nvSpPr>
            <p:spPr bwMode="auto">
              <a:xfrm>
                <a:off x="4185" y="10800"/>
                <a:ext cx="0" cy="1080"/>
              </a:xfrm>
              <a:prstGeom prst="line">
                <a:avLst/>
              </a:prstGeom>
              <a:noFill/>
              <a:ln w="9525">
                <a:solidFill>
                  <a:srgbClr val="000000"/>
                </a:solidFill>
                <a:round/>
                <a:headEnd/>
                <a:tailEnd/>
              </a:ln>
            </p:spPr>
            <p:txBody>
              <a:bodyPr/>
              <a:lstStyle/>
              <a:p>
                <a:endParaRPr lang="en-US"/>
              </a:p>
            </p:txBody>
          </p:sp>
          <p:sp>
            <p:nvSpPr>
              <p:cNvPr id="19505" name="Line 21"/>
              <p:cNvSpPr>
                <a:spLocks noChangeShapeType="1"/>
              </p:cNvSpPr>
              <p:nvPr/>
            </p:nvSpPr>
            <p:spPr bwMode="auto">
              <a:xfrm>
                <a:off x="4170" y="11880"/>
                <a:ext cx="720" cy="0"/>
              </a:xfrm>
              <a:prstGeom prst="line">
                <a:avLst/>
              </a:prstGeom>
              <a:noFill/>
              <a:ln w="9525">
                <a:solidFill>
                  <a:srgbClr val="000000"/>
                </a:solidFill>
                <a:round/>
                <a:headEnd/>
                <a:tailEnd/>
              </a:ln>
            </p:spPr>
            <p:txBody>
              <a:bodyPr/>
              <a:lstStyle/>
              <a:p>
                <a:endParaRPr lang="en-US"/>
              </a:p>
            </p:txBody>
          </p:sp>
        </p:grpSp>
        <p:sp>
          <p:nvSpPr>
            <p:cNvPr id="19498" name="Text Box 22"/>
            <p:cNvSpPr txBox="1">
              <a:spLocks noChangeArrowheads="1"/>
            </p:cNvSpPr>
            <p:nvPr/>
          </p:nvSpPr>
          <p:spPr bwMode="auto">
            <a:xfrm>
              <a:off x="288" y="3829"/>
              <a:ext cx="2352" cy="251"/>
            </a:xfrm>
            <a:prstGeom prst="rect">
              <a:avLst/>
            </a:prstGeom>
            <a:solidFill>
              <a:srgbClr val="FFFFFF"/>
            </a:solidFill>
            <a:ln w="9525">
              <a:noFill/>
              <a:miter lim="800000"/>
              <a:headEnd/>
              <a:tailEnd/>
            </a:ln>
          </p:spPr>
          <p:txBody>
            <a:bodyPr/>
            <a:lstStyle/>
            <a:p>
              <a:pPr algn="ctr"/>
              <a:r>
                <a:rPr lang="en-US" sz="1100">
                  <a:latin typeface="Book Antiqua" pitchFamily="18" charset="0"/>
                </a:rPr>
                <a:t>The general design process</a:t>
              </a:r>
              <a:endParaRPr lang="en-US"/>
            </a:p>
          </p:txBody>
        </p:sp>
      </p:grpSp>
      <p:grpSp>
        <p:nvGrpSpPr>
          <p:cNvPr id="5" name="Group 23"/>
          <p:cNvGrpSpPr>
            <a:grpSpLocks/>
          </p:cNvGrpSpPr>
          <p:nvPr/>
        </p:nvGrpSpPr>
        <p:grpSpPr bwMode="auto">
          <a:xfrm>
            <a:off x="3733800" y="838200"/>
            <a:ext cx="4800600" cy="5486400"/>
            <a:chOff x="1560" y="1080"/>
            <a:chExt cx="7560" cy="7564"/>
          </a:xfrm>
        </p:grpSpPr>
        <p:sp>
          <p:nvSpPr>
            <p:cNvPr id="19462" name="Line 24"/>
            <p:cNvSpPr>
              <a:spLocks noChangeShapeType="1"/>
            </p:cNvSpPr>
            <p:nvPr/>
          </p:nvSpPr>
          <p:spPr bwMode="auto">
            <a:xfrm>
              <a:off x="7560" y="4680"/>
              <a:ext cx="0" cy="2700"/>
            </a:xfrm>
            <a:prstGeom prst="line">
              <a:avLst/>
            </a:prstGeom>
            <a:noFill/>
            <a:ln w="9525">
              <a:solidFill>
                <a:srgbClr val="000000"/>
              </a:solidFill>
              <a:round/>
              <a:headEnd/>
              <a:tailEnd/>
            </a:ln>
          </p:spPr>
          <p:txBody>
            <a:bodyPr/>
            <a:lstStyle/>
            <a:p>
              <a:endParaRPr lang="en-US"/>
            </a:p>
          </p:txBody>
        </p:sp>
        <p:sp>
          <p:nvSpPr>
            <p:cNvPr id="19463" name="Text Box 25"/>
            <p:cNvSpPr txBox="1">
              <a:spLocks noChangeArrowheads="1"/>
            </p:cNvSpPr>
            <p:nvPr/>
          </p:nvSpPr>
          <p:spPr bwMode="auto">
            <a:xfrm>
              <a:off x="6705" y="6285"/>
              <a:ext cx="1815" cy="604"/>
            </a:xfrm>
            <a:prstGeom prst="rect">
              <a:avLst/>
            </a:prstGeom>
            <a:solidFill>
              <a:srgbClr val="FFFFFF"/>
            </a:solidFill>
            <a:ln w="9525">
              <a:solidFill>
                <a:srgbClr val="000000"/>
              </a:solidFill>
              <a:miter lim="800000"/>
              <a:headEnd/>
              <a:tailEnd/>
            </a:ln>
          </p:spPr>
          <p:txBody>
            <a:bodyPr/>
            <a:lstStyle/>
            <a:p>
              <a:pPr algn="ctr"/>
              <a:r>
                <a:rPr lang="en-US" sz="1000">
                  <a:latin typeface="Verdana" pitchFamily="34" charset="0"/>
                </a:rPr>
                <a:t>Design Review and evaluation</a:t>
              </a:r>
              <a:endParaRPr lang="en-US"/>
            </a:p>
          </p:txBody>
        </p:sp>
        <p:sp>
          <p:nvSpPr>
            <p:cNvPr id="19464" name="Text Box 26"/>
            <p:cNvSpPr txBox="1">
              <a:spLocks noChangeArrowheads="1"/>
            </p:cNvSpPr>
            <p:nvPr/>
          </p:nvSpPr>
          <p:spPr bwMode="auto">
            <a:xfrm>
              <a:off x="6750" y="7275"/>
              <a:ext cx="1680" cy="600"/>
            </a:xfrm>
            <a:prstGeom prst="rect">
              <a:avLst/>
            </a:prstGeom>
            <a:solidFill>
              <a:srgbClr val="FFFFFF"/>
            </a:solidFill>
            <a:ln w="9525">
              <a:solidFill>
                <a:srgbClr val="000000"/>
              </a:solidFill>
              <a:miter lim="800000"/>
              <a:headEnd/>
              <a:tailEnd/>
            </a:ln>
          </p:spPr>
          <p:txBody>
            <a:bodyPr/>
            <a:lstStyle/>
            <a:p>
              <a:pPr algn="ctr"/>
              <a:r>
                <a:rPr lang="en-US" sz="1000">
                  <a:latin typeface="Verdana" pitchFamily="34" charset="0"/>
                </a:rPr>
                <a:t>Automated Drafting</a:t>
              </a:r>
              <a:endParaRPr lang="en-US"/>
            </a:p>
          </p:txBody>
        </p:sp>
        <p:sp>
          <p:nvSpPr>
            <p:cNvPr id="19465" name="Line 27"/>
            <p:cNvSpPr>
              <a:spLocks noChangeShapeType="1"/>
            </p:cNvSpPr>
            <p:nvPr/>
          </p:nvSpPr>
          <p:spPr bwMode="auto">
            <a:xfrm flipH="1">
              <a:off x="5070" y="4597"/>
              <a:ext cx="1635" cy="0"/>
            </a:xfrm>
            <a:prstGeom prst="line">
              <a:avLst/>
            </a:prstGeom>
            <a:noFill/>
            <a:ln w="12700">
              <a:solidFill>
                <a:srgbClr val="000000"/>
              </a:solidFill>
              <a:round/>
              <a:headEnd/>
              <a:tailEnd type="triangle" w="med" len="med"/>
            </a:ln>
          </p:spPr>
          <p:txBody>
            <a:bodyPr/>
            <a:lstStyle/>
            <a:p>
              <a:endParaRPr lang="en-US"/>
            </a:p>
          </p:txBody>
        </p:sp>
        <p:sp>
          <p:nvSpPr>
            <p:cNvPr id="19466" name="Line 28"/>
            <p:cNvSpPr>
              <a:spLocks noChangeShapeType="1"/>
            </p:cNvSpPr>
            <p:nvPr/>
          </p:nvSpPr>
          <p:spPr bwMode="auto">
            <a:xfrm flipH="1">
              <a:off x="5400" y="5580"/>
              <a:ext cx="1560" cy="0"/>
            </a:xfrm>
            <a:prstGeom prst="line">
              <a:avLst/>
            </a:prstGeom>
            <a:noFill/>
            <a:ln w="12700">
              <a:solidFill>
                <a:srgbClr val="000000"/>
              </a:solidFill>
              <a:round/>
              <a:headEnd/>
              <a:tailEnd type="triangle" w="med" len="med"/>
            </a:ln>
          </p:spPr>
          <p:txBody>
            <a:bodyPr/>
            <a:lstStyle/>
            <a:p>
              <a:endParaRPr lang="en-US"/>
            </a:p>
          </p:txBody>
        </p:sp>
        <p:sp>
          <p:nvSpPr>
            <p:cNvPr id="19467" name="Line 29"/>
            <p:cNvSpPr>
              <a:spLocks noChangeShapeType="1"/>
            </p:cNvSpPr>
            <p:nvPr/>
          </p:nvSpPr>
          <p:spPr bwMode="auto">
            <a:xfrm>
              <a:off x="7560" y="5760"/>
              <a:ext cx="0" cy="540"/>
            </a:xfrm>
            <a:prstGeom prst="line">
              <a:avLst/>
            </a:prstGeom>
            <a:noFill/>
            <a:ln w="9525">
              <a:solidFill>
                <a:srgbClr val="000000"/>
              </a:solidFill>
              <a:round/>
              <a:headEnd/>
              <a:tailEnd type="triangle" w="med" len="lg"/>
            </a:ln>
          </p:spPr>
          <p:txBody>
            <a:bodyPr/>
            <a:lstStyle/>
            <a:p>
              <a:endParaRPr lang="en-US"/>
            </a:p>
          </p:txBody>
        </p:sp>
        <p:sp>
          <p:nvSpPr>
            <p:cNvPr id="19468" name="Line 30"/>
            <p:cNvSpPr>
              <a:spLocks noChangeShapeType="1"/>
            </p:cNvSpPr>
            <p:nvPr/>
          </p:nvSpPr>
          <p:spPr bwMode="auto">
            <a:xfrm>
              <a:off x="7560" y="4680"/>
              <a:ext cx="0" cy="540"/>
            </a:xfrm>
            <a:prstGeom prst="line">
              <a:avLst/>
            </a:prstGeom>
            <a:noFill/>
            <a:ln w="9525">
              <a:solidFill>
                <a:srgbClr val="000000"/>
              </a:solidFill>
              <a:round/>
              <a:headEnd/>
              <a:tailEnd type="triangle" w="med" len="lg"/>
            </a:ln>
          </p:spPr>
          <p:txBody>
            <a:bodyPr/>
            <a:lstStyle/>
            <a:p>
              <a:endParaRPr lang="en-US"/>
            </a:p>
          </p:txBody>
        </p:sp>
        <p:grpSp>
          <p:nvGrpSpPr>
            <p:cNvPr id="6" name="Group 31"/>
            <p:cNvGrpSpPr>
              <a:grpSpLocks/>
            </p:cNvGrpSpPr>
            <p:nvPr/>
          </p:nvGrpSpPr>
          <p:grpSpPr bwMode="auto">
            <a:xfrm>
              <a:off x="2130" y="2100"/>
              <a:ext cx="3255" cy="5622"/>
              <a:chOff x="3450" y="8175"/>
              <a:chExt cx="3255" cy="5887"/>
            </a:xfrm>
          </p:grpSpPr>
          <p:sp>
            <p:nvSpPr>
              <p:cNvPr id="19479" name="Line 32"/>
              <p:cNvSpPr>
                <a:spLocks noChangeShapeType="1"/>
              </p:cNvSpPr>
              <p:nvPr/>
            </p:nvSpPr>
            <p:spPr bwMode="auto">
              <a:xfrm>
                <a:off x="3450" y="10620"/>
                <a:ext cx="1800" cy="0"/>
              </a:xfrm>
              <a:prstGeom prst="line">
                <a:avLst/>
              </a:prstGeom>
              <a:noFill/>
              <a:ln w="9525">
                <a:solidFill>
                  <a:srgbClr val="000000"/>
                </a:solidFill>
                <a:round/>
                <a:headEnd/>
                <a:tailEnd type="triangle" w="med" len="med"/>
              </a:ln>
            </p:spPr>
            <p:txBody>
              <a:bodyPr/>
              <a:lstStyle/>
              <a:p>
                <a:endParaRPr lang="en-US"/>
              </a:p>
            </p:txBody>
          </p:sp>
          <p:grpSp>
            <p:nvGrpSpPr>
              <p:cNvPr id="7" name="Group 33"/>
              <p:cNvGrpSpPr>
                <a:grpSpLocks/>
              </p:cNvGrpSpPr>
              <p:nvPr/>
            </p:nvGrpSpPr>
            <p:grpSpPr bwMode="auto">
              <a:xfrm>
                <a:off x="4890" y="8175"/>
                <a:ext cx="1815" cy="5887"/>
                <a:chOff x="4890" y="8175"/>
                <a:chExt cx="1815" cy="5887"/>
              </a:xfrm>
            </p:grpSpPr>
            <p:sp>
              <p:nvSpPr>
                <p:cNvPr id="19486" name="Line 34"/>
                <p:cNvSpPr>
                  <a:spLocks noChangeShapeType="1"/>
                </p:cNvSpPr>
                <p:nvPr/>
              </p:nvSpPr>
              <p:spPr bwMode="auto">
                <a:xfrm>
                  <a:off x="5760" y="10020"/>
                  <a:ext cx="0" cy="540"/>
                </a:xfrm>
                <a:prstGeom prst="line">
                  <a:avLst/>
                </a:prstGeom>
                <a:noFill/>
                <a:ln w="9525">
                  <a:solidFill>
                    <a:srgbClr val="000000"/>
                  </a:solidFill>
                  <a:round/>
                  <a:headEnd/>
                  <a:tailEnd type="triangle" w="med" len="med"/>
                </a:ln>
              </p:spPr>
              <p:txBody>
                <a:bodyPr/>
                <a:lstStyle/>
                <a:p>
                  <a:endParaRPr lang="en-US"/>
                </a:p>
              </p:txBody>
            </p:sp>
            <p:sp>
              <p:nvSpPr>
                <p:cNvPr id="19487" name="Text Box 35"/>
                <p:cNvSpPr txBox="1">
                  <a:spLocks noChangeArrowheads="1"/>
                </p:cNvSpPr>
                <p:nvPr/>
              </p:nvSpPr>
              <p:spPr bwMode="auto">
                <a:xfrm>
                  <a:off x="5040" y="8175"/>
                  <a:ext cx="1440" cy="587"/>
                </a:xfrm>
                <a:prstGeom prst="rect">
                  <a:avLst/>
                </a:prstGeom>
                <a:solidFill>
                  <a:srgbClr val="FFFFFF"/>
                </a:solidFill>
                <a:ln w="9525">
                  <a:solidFill>
                    <a:srgbClr val="000000"/>
                  </a:solidFill>
                  <a:miter lim="800000"/>
                  <a:headEnd/>
                  <a:tailEnd/>
                </a:ln>
              </p:spPr>
              <p:txBody>
                <a:bodyPr>
                  <a:spAutoFit/>
                </a:bodyPr>
                <a:lstStyle/>
                <a:p>
                  <a:pPr algn="ctr"/>
                  <a:r>
                    <a:rPr lang="en-US" sz="1000">
                      <a:latin typeface="Book Antiqua" pitchFamily="18" charset="0"/>
                    </a:rPr>
                    <a:t>Recognition of need</a:t>
                  </a:r>
                  <a:endParaRPr lang="en-US"/>
                </a:p>
              </p:txBody>
            </p:sp>
            <p:sp>
              <p:nvSpPr>
                <p:cNvPr id="19488" name="Text Box 36"/>
                <p:cNvSpPr txBox="1">
                  <a:spLocks noChangeArrowheads="1"/>
                </p:cNvSpPr>
                <p:nvPr/>
              </p:nvSpPr>
              <p:spPr bwMode="auto">
                <a:xfrm>
                  <a:off x="4890" y="9330"/>
                  <a:ext cx="1800" cy="743"/>
                </a:xfrm>
                <a:prstGeom prst="rect">
                  <a:avLst/>
                </a:prstGeom>
                <a:solidFill>
                  <a:srgbClr val="FFFFFF"/>
                </a:solidFill>
                <a:ln w="9525">
                  <a:solidFill>
                    <a:srgbClr val="000000"/>
                  </a:solidFill>
                  <a:miter lim="800000"/>
                  <a:headEnd/>
                  <a:tailEnd/>
                </a:ln>
              </p:spPr>
              <p:txBody>
                <a:bodyPr/>
                <a:lstStyle/>
                <a:p>
                  <a:pPr algn="ctr"/>
                  <a:r>
                    <a:rPr lang="en-US" sz="1000">
                      <a:latin typeface="Book Antiqua" pitchFamily="18" charset="0"/>
                    </a:rPr>
                    <a:t>Problem Definition </a:t>
                  </a:r>
                  <a:endParaRPr lang="en-US"/>
                </a:p>
              </p:txBody>
            </p:sp>
            <p:sp>
              <p:nvSpPr>
                <p:cNvPr id="19489" name="Text Box 37"/>
                <p:cNvSpPr txBox="1">
                  <a:spLocks noChangeArrowheads="1"/>
                </p:cNvSpPr>
                <p:nvPr/>
              </p:nvSpPr>
              <p:spPr bwMode="auto">
                <a:xfrm>
                  <a:off x="5235" y="10560"/>
                  <a:ext cx="1141" cy="420"/>
                </a:xfrm>
                <a:prstGeom prst="rect">
                  <a:avLst/>
                </a:prstGeom>
                <a:solidFill>
                  <a:srgbClr val="FFFFFF"/>
                </a:solidFill>
                <a:ln w="9525">
                  <a:solidFill>
                    <a:srgbClr val="000000"/>
                  </a:solidFill>
                  <a:miter lim="800000"/>
                  <a:headEnd/>
                  <a:tailEnd/>
                </a:ln>
              </p:spPr>
              <p:txBody>
                <a:bodyPr wrap="none"/>
                <a:lstStyle/>
                <a:p>
                  <a:pPr algn="just"/>
                  <a:r>
                    <a:rPr lang="en-US" sz="1000">
                      <a:latin typeface="Book Antiqua" pitchFamily="18" charset="0"/>
                    </a:rPr>
                    <a:t>Synthesis</a:t>
                  </a:r>
                  <a:endParaRPr lang="en-US"/>
                </a:p>
              </p:txBody>
            </p:sp>
            <p:sp>
              <p:nvSpPr>
                <p:cNvPr id="19490" name="Text Box 38"/>
                <p:cNvSpPr txBox="1">
                  <a:spLocks noChangeArrowheads="1"/>
                </p:cNvSpPr>
                <p:nvPr/>
              </p:nvSpPr>
              <p:spPr bwMode="auto">
                <a:xfrm>
                  <a:off x="5160" y="12717"/>
                  <a:ext cx="1266" cy="438"/>
                </a:xfrm>
                <a:prstGeom prst="rect">
                  <a:avLst/>
                </a:prstGeom>
                <a:solidFill>
                  <a:srgbClr val="FFFFFF"/>
                </a:solidFill>
                <a:ln w="9525">
                  <a:solidFill>
                    <a:srgbClr val="000000"/>
                  </a:solidFill>
                  <a:miter lim="800000"/>
                  <a:headEnd/>
                  <a:tailEnd/>
                </a:ln>
              </p:spPr>
              <p:txBody>
                <a:bodyPr wrap="none"/>
                <a:lstStyle/>
                <a:p>
                  <a:pPr algn="just"/>
                  <a:r>
                    <a:rPr lang="en-US" sz="1000">
                      <a:latin typeface="Book Antiqua" pitchFamily="18" charset="0"/>
                    </a:rPr>
                    <a:t>Evaluation </a:t>
                  </a:r>
                  <a:endParaRPr lang="en-US"/>
                </a:p>
              </p:txBody>
            </p:sp>
            <p:sp>
              <p:nvSpPr>
                <p:cNvPr id="19491" name="Text Box 39"/>
                <p:cNvSpPr txBox="1">
                  <a:spLocks noChangeArrowheads="1"/>
                </p:cNvSpPr>
                <p:nvPr/>
              </p:nvSpPr>
              <p:spPr bwMode="auto">
                <a:xfrm>
                  <a:off x="4905" y="11534"/>
                  <a:ext cx="1800" cy="587"/>
                </a:xfrm>
                <a:prstGeom prst="rect">
                  <a:avLst/>
                </a:prstGeom>
                <a:solidFill>
                  <a:srgbClr val="FFFFFF"/>
                </a:solidFill>
                <a:ln w="9525">
                  <a:solidFill>
                    <a:srgbClr val="000000"/>
                  </a:solidFill>
                  <a:miter lim="800000"/>
                  <a:headEnd/>
                  <a:tailEnd/>
                </a:ln>
              </p:spPr>
              <p:txBody>
                <a:bodyPr>
                  <a:spAutoFit/>
                </a:bodyPr>
                <a:lstStyle/>
                <a:p>
                  <a:pPr algn="ctr"/>
                  <a:r>
                    <a:rPr lang="en-US" sz="1000">
                      <a:latin typeface="Book Antiqua" pitchFamily="18" charset="0"/>
                    </a:rPr>
                    <a:t>Analysis and Optimization</a:t>
                  </a:r>
                  <a:endParaRPr lang="en-US"/>
                </a:p>
              </p:txBody>
            </p:sp>
            <p:sp>
              <p:nvSpPr>
                <p:cNvPr id="19492" name="Text Box 40"/>
                <p:cNvSpPr txBox="1">
                  <a:spLocks noChangeArrowheads="1"/>
                </p:cNvSpPr>
                <p:nvPr/>
              </p:nvSpPr>
              <p:spPr bwMode="auto">
                <a:xfrm>
                  <a:off x="5070" y="13696"/>
                  <a:ext cx="1413" cy="366"/>
                </a:xfrm>
                <a:prstGeom prst="rect">
                  <a:avLst/>
                </a:prstGeom>
                <a:solidFill>
                  <a:srgbClr val="FFFFFF"/>
                </a:solidFill>
                <a:ln w="9525">
                  <a:solidFill>
                    <a:srgbClr val="000000"/>
                  </a:solidFill>
                  <a:miter lim="800000"/>
                  <a:headEnd/>
                  <a:tailEnd/>
                </a:ln>
              </p:spPr>
              <p:txBody>
                <a:bodyPr wrap="none">
                  <a:spAutoFit/>
                </a:bodyPr>
                <a:lstStyle/>
                <a:p>
                  <a:pPr algn="just"/>
                  <a:r>
                    <a:rPr lang="en-US" sz="1000">
                      <a:latin typeface="Book Antiqua" pitchFamily="18" charset="0"/>
                    </a:rPr>
                    <a:t>Presentation</a:t>
                  </a:r>
                  <a:endParaRPr lang="en-US"/>
                </a:p>
              </p:txBody>
            </p:sp>
            <p:sp>
              <p:nvSpPr>
                <p:cNvPr id="19493" name="Line 41"/>
                <p:cNvSpPr>
                  <a:spLocks noChangeShapeType="1"/>
                </p:cNvSpPr>
                <p:nvPr/>
              </p:nvSpPr>
              <p:spPr bwMode="auto">
                <a:xfrm>
                  <a:off x="5775" y="8820"/>
                  <a:ext cx="0" cy="540"/>
                </a:xfrm>
                <a:prstGeom prst="line">
                  <a:avLst/>
                </a:prstGeom>
                <a:noFill/>
                <a:ln w="9525">
                  <a:solidFill>
                    <a:srgbClr val="000000"/>
                  </a:solidFill>
                  <a:round/>
                  <a:headEnd/>
                  <a:tailEnd type="triangle" w="med" len="med"/>
                </a:ln>
              </p:spPr>
              <p:txBody>
                <a:bodyPr/>
                <a:lstStyle/>
                <a:p>
                  <a:endParaRPr lang="en-US"/>
                </a:p>
              </p:txBody>
            </p:sp>
            <p:sp>
              <p:nvSpPr>
                <p:cNvPr id="19494" name="Line 42"/>
                <p:cNvSpPr>
                  <a:spLocks noChangeShapeType="1"/>
                </p:cNvSpPr>
                <p:nvPr/>
              </p:nvSpPr>
              <p:spPr bwMode="auto">
                <a:xfrm>
                  <a:off x="5760" y="10980"/>
                  <a:ext cx="0" cy="540"/>
                </a:xfrm>
                <a:prstGeom prst="line">
                  <a:avLst/>
                </a:prstGeom>
                <a:noFill/>
                <a:ln w="9525">
                  <a:solidFill>
                    <a:srgbClr val="000000"/>
                  </a:solidFill>
                  <a:round/>
                  <a:headEnd/>
                  <a:tailEnd type="triangle" w="med" len="med"/>
                </a:ln>
              </p:spPr>
              <p:txBody>
                <a:bodyPr/>
                <a:lstStyle/>
                <a:p>
                  <a:endParaRPr lang="en-US"/>
                </a:p>
              </p:txBody>
            </p:sp>
            <p:sp>
              <p:nvSpPr>
                <p:cNvPr id="19495" name="Line 43"/>
                <p:cNvSpPr>
                  <a:spLocks noChangeShapeType="1"/>
                </p:cNvSpPr>
                <p:nvPr/>
              </p:nvSpPr>
              <p:spPr bwMode="auto">
                <a:xfrm>
                  <a:off x="5760" y="12195"/>
                  <a:ext cx="0" cy="540"/>
                </a:xfrm>
                <a:prstGeom prst="line">
                  <a:avLst/>
                </a:prstGeom>
                <a:noFill/>
                <a:ln w="9525">
                  <a:solidFill>
                    <a:srgbClr val="000000"/>
                  </a:solidFill>
                  <a:round/>
                  <a:headEnd/>
                  <a:tailEnd type="triangle" w="med" len="med"/>
                </a:ln>
              </p:spPr>
              <p:txBody>
                <a:bodyPr/>
                <a:lstStyle/>
                <a:p>
                  <a:endParaRPr lang="en-US"/>
                </a:p>
              </p:txBody>
            </p:sp>
            <p:sp>
              <p:nvSpPr>
                <p:cNvPr id="19496" name="Line 44"/>
                <p:cNvSpPr>
                  <a:spLocks noChangeShapeType="1"/>
                </p:cNvSpPr>
                <p:nvPr/>
              </p:nvSpPr>
              <p:spPr bwMode="auto">
                <a:xfrm>
                  <a:off x="5760" y="13155"/>
                  <a:ext cx="0" cy="540"/>
                </a:xfrm>
                <a:prstGeom prst="line">
                  <a:avLst/>
                </a:prstGeom>
                <a:noFill/>
                <a:ln w="9525">
                  <a:solidFill>
                    <a:srgbClr val="000000"/>
                  </a:solidFill>
                  <a:round/>
                  <a:headEnd/>
                  <a:tailEnd type="triangle" w="med" len="med"/>
                </a:ln>
              </p:spPr>
              <p:txBody>
                <a:bodyPr/>
                <a:lstStyle/>
                <a:p>
                  <a:endParaRPr lang="en-US"/>
                </a:p>
              </p:txBody>
            </p:sp>
          </p:grpSp>
          <p:sp>
            <p:nvSpPr>
              <p:cNvPr id="19481" name="Line 45"/>
              <p:cNvSpPr>
                <a:spLocks noChangeShapeType="1"/>
              </p:cNvSpPr>
              <p:nvPr/>
            </p:nvSpPr>
            <p:spPr bwMode="auto">
              <a:xfrm flipH="1">
                <a:off x="3480" y="12960"/>
                <a:ext cx="1680" cy="0"/>
              </a:xfrm>
              <a:prstGeom prst="line">
                <a:avLst/>
              </a:prstGeom>
              <a:noFill/>
              <a:ln w="9525">
                <a:solidFill>
                  <a:srgbClr val="000000"/>
                </a:solidFill>
                <a:round/>
                <a:headEnd/>
                <a:tailEnd/>
              </a:ln>
            </p:spPr>
            <p:txBody>
              <a:bodyPr/>
              <a:lstStyle/>
              <a:p>
                <a:endParaRPr lang="en-US"/>
              </a:p>
            </p:txBody>
          </p:sp>
          <p:sp>
            <p:nvSpPr>
              <p:cNvPr id="19482" name="Line 46"/>
              <p:cNvSpPr>
                <a:spLocks noChangeShapeType="1"/>
              </p:cNvSpPr>
              <p:nvPr/>
            </p:nvSpPr>
            <p:spPr bwMode="auto">
              <a:xfrm flipV="1">
                <a:off x="3465" y="10620"/>
                <a:ext cx="0" cy="2340"/>
              </a:xfrm>
              <a:prstGeom prst="line">
                <a:avLst/>
              </a:prstGeom>
              <a:noFill/>
              <a:ln w="9525">
                <a:solidFill>
                  <a:srgbClr val="000000"/>
                </a:solidFill>
                <a:round/>
                <a:headEnd/>
                <a:tailEnd/>
              </a:ln>
            </p:spPr>
            <p:txBody>
              <a:bodyPr/>
              <a:lstStyle/>
              <a:p>
                <a:endParaRPr lang="en-US"/>
              </a:p>
            </p:txBody>
          </p:sp>
          <p:sp>
            <p:nvSpPr>
              <p:cNvPr id="19483" name="Line 47"/>
              <p:cNvSpPr>
                <a:spLocks noChangeShapeType="1"/>
              </p:cNvSpPr>
              <p:nvPr/>
            </p:nvSpPr>
            <p:spPr bwMode="auto">
              <a:xfrm flipH="1">
                <a:off x="4200" y="10815"/>
                <a:ext cx="1020" cy="0"/>
              </a:xfrm>
              <a:prstGeom prst="line">
                <a:avLst/>
              </a:prstGeom>
              <a:noFill/>
              <a:ln w="9525">
                <a:solidFill>
                  <a:srgbClr val="000000"/>
                </a:solidFill>
                <a:round/>
                <a:headEnd type="triangle" w="med" len="med"/>
                <a:tailEnd/>
              </a:ln>
            </p:spPr>
            <p:txBody>
              <a:bodyPr/>
              <a:lstStyle/>
              <a:p>
                <a:endParaRPr lang="en-US"/>
              </a:p>
            </p:txBody>
          </p:sp>
          <p:sp>
            <p:nvSpPr>
              <p:cNvPr id="19484" name="Line 48"/>
              <p:cNvSpPr>
                <a:spLocks noChangeShapeType="1"/>
              </p:cNvSpPr>
              <p:nvPr/>
            </p:nvSpPr>
            <p:spPr bwMode="auto">
              <a:xfrm>
                <a:off x="4185" y="10800"/>
                <a:ext cx="0" cy="1080"/>
              </a:xfrm>
              <a:prstGeom prst="line">
                <a:avLst/>
              </a:prstGeom>
              <a:noFill/>
              <a:ln w="9525">
                <a:solidFill>
                  <a:srgbClr val="000000"/>
                </a:solidFill>
                <a:round/>
                <a:headEnd/>
                <a:tailEnd/>
              </a:ln>
            </p:spPr>
            <p:txBody>
              <a:bodyPr/>
              <a:lstStyle/>
              <a:p>
                <a:endParaRPr lang="en-US"/>
              </a:p>
            </p:txBody>
          </p:sp>
          <p:sp>
            <p:nvSpPr>
              <p:cNvPr id="19485" name="Line 49"/>
              <p:cNvSpPr>
                <a:spLocks noChangeShapeType="1"/>
              </p:cNvSpPr>
              <p:nvPr/>
            </p:nvSpPr>
            <p:spPr bwMode="auto">
              <a:xfrm>
                <a:off x="4170" y="11880"/>
                <a:ext cx="720" cy="0"/>
              </a:xfrm>
              <a:prstGeom prst="line">
                <a:avLst/>
              </a:prstGeom>
              <a:noFill/>
              <a:ln w="9525">
                <a:solidFill>
                  <a:srgbClr val="000000"/>
                </a:solidFill>
                <a:round/>
                <a:headEnd/>
                <a:tailEnd/>
              </a:ln>
            </p:spPr>
            <p:txBody>
              <a:bodyPr/>
              <a:lstStyle/>
              <a:p>
                <a:endParaRPr lang="en-US"/>
              </a:p>
            </p:txBody>
          </p:sp>
        </p:grpSp>
        <p:sp>
          <p:nvSpPr>
            <p:cNvPr id="19470" name="Text Box 50"/>
            <p:cNvSpPr txBox="1">
              <a:spLocks noChangeArrowheads="1"/>
            </p:cNvSpPr>
            <p:nvPr/>
          </p:nvSpPr>
          <p:spPr bwMode="auto">
            <a:xfrm>
              <a:off x="1560" y="8194"/>
              <a:ext cx="7560" cy="450"/>
            </a:xfrm>
            <a:prstGeom prst="rect">
              <a:avLst/>
            </a:prstGeom>
            <a:solidFill>
              <a:srgbClr val="FFFFFF"/>
            </a:solidFill>
            <a:ln w="9525">
              <a:noFill/>
              <a:miter lim="800000"/>
              <a:headEnd/>
              <a:tailEnd/>
            </a:ln>
          </p:spPr>
          <p:txBody>
            <a:bodyPr/>
            <a:lstStyle/>
            <a:p>
              <a:pPr algn="ctr"/>
              <a:r>
                <a:rPr lang="en-US" sz="1100">
                  <a:latin typeface="Book Antiqua" pitchFamily="18" charset="0"/>
                </a:rPr>
                <a:t>Design process Using CAD</a:t>
              </a:r>
              <a:endParaRPr lang="en-US"/>
            </a:p>
          </p:txBody>
        </p:sp>
        <p:sp>
          <p:nvSpPr>
            <p:cNvPr id="19471" name="Text Box 51"/>
            <p:cNvSpPr txBox="1">
              <a:spLocks noChangeArrowheads="1"/>
            </p:cNvSpPr>
            <p:nvPr/>
          </p:nvSpPr>
          <p:spPr bwMode="auto">
            <a:xfrm>
              <a:off x="3300" y="1222"/>
              <a:ext cx="2211" cy="443"/>
            </a:xfrm>
            <a:prstGeom prst="rect">
              <a:avLst/>
            </a:prstGeom>
            <a:solidFill>
              <a:srgbClr val="FFFFFF"/>
            </a:solidFill>
            <a:ln w="9525">
              <a:noFill/>
              <a:miter lim="800000"/>
              <a:headEnd/>
              <a:tailEnd/>
            </a:ln>
          </p:spPr>
          <p:txBody>
            <a:bodyPr wrap="none"/>
            <a:lstStyle/>
            <a:p>
              <a:pPr algn="just"/>
              <a:r>
                <a:rPr lang="en-US" sz="1000">
                  <a:latin typeface="Verdana" pitchFamily="34" charset="0"/>
                </a:rPr>
                <a:t>The design Process </a:t>
              </a:r>
              <a:endParaRPr lang="en-US"/>
            </a:p>
          </p:txBody>
        </p:sp>
        <p:sp>
          <p:nvSpPr>
            <p:cNvPr id="19472" name="Line 52"/>
            <p:cNvSpPr>
              <a:spLocks noChangeShapeType="1"/>
            </p:cNvSpPr>
            <p:nvPr/>
          </p:nvSpPr>
          <p:spPr bwMode="auto">
            <a:xfrm>
              <a:off x="3240" y="1695"/>
              <a:ext cx="2280" cy="0"/>
            </a:xfrm>
            <a:prstGeom prst="line">
              <a:avLst/>
            </a:prstGeom>
            <a:noFill/>
            <a:ln w="19050">
              <a:solidFill>
                <a:srgbClr val="000000"/>
              </a:solidFill>
              <a:round/>
              <a:headEnd/>
              <a:tailEnd/>
            </a:ln>
          </p:spPr>
          <p:txBody>
            <a:bodyPr/>
            <a:lstStyle/>
            <a:p>
              <a:endParaRPr lang="en-US"/>
            </a:p>
          </p:txBody>
        </p:sp>
        <p:sp>
          <p:nvSpPr>
            <p:cNvPr id="19473" name="Text Box 53"/>
            <p:cNvSpPr txBox="1">
              <a:spLocks noChangeArrowheads="1"/>
            </p:cNvSpPr>
            <p:nvPr/>
          </p:nvSpPr>
          <p:spPr bwMode="auto">
            <a:xfrm>
              <a:off x="6315" y="1080"/>
              <a:ext cx="2160" cy="623"/>
            </a:xfrm>
            <a:prstGeom prst="rect">
              <a:avLst/>
            </a:prstGeom>
            <a:solidFill>
              <a:srgbClr val="FFFFFF"/>
            </a:solidFill>
            <a:ln w="9525">
              <a:noFill/>
              <a:miter lim="800000"/>
              <a:headEnd/>
              <a:tailEnd/>
            </a:ln>
          </p:spPr>
          <p:txBody>
            <a:bodyPr/>
            <a:lstStyle/>
            <a:p>
              <a:pPr algn="ctr"/>
              <a:r>
                <a:rPr lang="en-US" sz="1000">
                  <a:latin typeface="Verdana" pitchFamily="34" charset="0"/>
                </a:rPr>
                <a:t>Computer-aided design</a:t>
              </a:r>
              <a:endParaRPr lang="en-US"/>
            </a:p>
          </p:txBody>
        </p:sp>
        <p:sp>
          <p:nvSpPr>
            <p:cNvPr id="19474" name="Line 54"/>
            <p:cNvSpPr>
              <a:spLocks noChangeShapeType="1"/>
            </p:cNvSpPr>
            <p:nvPr/>
          </p:nvSpPr>
          <p:spPr bwMode="auto">
            <a:xfrm>
              <a:off x="6285" y="1680"/>
              <a:ext cx="2280" cy="0"/>
            </a:xfrm>
            <a:prstGeom prst="line">
              <a:avLst/>
            </a:prstGeom>
            <a:noFill/>
            <a:ln w="19050">
              <a:solidFill>
                <a:srgbClr val="000000"/>
              </a:solidFill>
              <a:round/>
              <a:headEnd/>
              <a:tailEnd/>
            </a:ln>
          </p:spPr>
          <p:txBody>
            <a:bodyPr/>
            <a:lstStyle/>
            <a:p>
              <a:endParaRPr lang="en-US"/>
            </a:p>
          </p:txBody>
        </p:sp>
        <p:sp>
          <p:nvSpPr>
            <p:cNvPr id="19475" name="Text Box 55"/>
            <p:cNvSpPr txBox="1">
              <a:spLocks noChangeArrowheads="1"/>
            </p:cNvSpPr>
            <p:nvPr/>
          </p:nvSpPr>
          <p:spPr bwMode="auto">
            <a:xfrm>
              <a:off x="6660" y="4140"/>
              <a:ext cx="1680" cy="614"/>
            </a:xfrm>
            <a:prstGeom prst="rect">
              <a:avLst/>
            </a:prstGeom>
            <a:solidFill>
              <a:srgbClr val="FFFFFF"/>
            </a:solidFill>
            <a:ln w="9525">
              <a:solidFill>
                <a:srgbClr val="000000"/>
              </a:solidFill>
              <a:miter lim="800000"/>
              <a:headEnd/>
              <a:tailEnd/>
            </a:ln>
          </p:spPr>
          <p:txBody>
            <a:bodyPr/>
            <a:lstStyle/>
            <a:p>
              <a:pPr algn="ctr"/>
              <a:r>
                <a:rPr lang="en-US" sz="1000">
                  <a:latin typeface="Verdana" pitchFamily="34" charset="0"/>
                </a:rPr>
                <a:t>Geometric Modeling</a:t>
              </a:r>
              <a:endParaRPr lang="en-US"/>
            </a:p>
          </p:txBody>
        </p:sp>
        <p:sp>
          <p:nvSpPr>
            <p:cNvPr id="19476" name="Text Box 56"/>
            <p:cNvSpPr txBox="1">
              <a:spLocks noChangeArrowheads="1"/>
            </p:cNvSpPr>
            <p:nvPr/>
          </p:nvSpPr>
          <p:spPr bwMode="auto">
            <a:xfrm>
              <a:off x="6720" y="5175"/>
              <a:ext cx="1560" cy="699"/>
            </a:xfrm>
            <a:prstGeom prst="rect">
              <a:avLst/>
            </a:prstGeom>
            <a:solidFill>
              <a:srgbClr val="FFFFFF"/>
            </a:solidFill>
            <a:ln w="9525">
              <a:solidFill>
                <a:srgbClr val="000000"/>
              </a:solidFill>
              <a:miter lim="800000"/>
              <a:headEnd/>
              <a:tailEnd/>
            </a:ln>
          </p:spPr>
          <p:txBody>
            <a:bodyPr/>
            <a:lstStyle/>
            <a:p>
              <a:pPr algn="ctr"/>
              <a:r>
                <a:rPr lang="en-US" sz="1000">
                  <a:latin typeface="Verdana" pitchFamily="34" charset="0"/>
                </a:rPr>
                <a:t>Engineering Analysis</a:t>
              </a:r>
              <a:endParaRPr lang="en-US"/>
            </a:p>
          </p:txBody>
        </p:sp>
        <p:sp>
          <p:nvSpPr>
            <p:cNvPr id="19477" name="Line 57"/>
            <p:cNvSpPr>
              <a:spLocks noChangeShapeType="1"/>
            </p:cNvSpPr>
            <p:nvPr/>
          </p:nvSpPr>
          <p:spPr bwMode="auto">
            <a:xfrm flipH="1">
              <a:off x="5115" y="6660"/>
              <a:ext cx="1605" cy="0"/>
            </a:xfrm>
            <a:prstGeom prst="line">
              <a:avLst/>
            </a:prstGeom>
            <a:noFill/>
            <a:ln w="12700">
              <a:solidFill>
                <a:srgbClr val="000000"/>
              </a:solidFill>
              <a:round/>
              <a:headEnd/>
              <a:tailEnd type="triangle" w="med" len="med"/>
            </a:ln>
          </p:spPr>
          <p:txBody>
            <a:bodyPr/>
            <a:lstStyle/>
            <a:p>
              <a:endParaRPr lang="en-US"/>
            </a:p>
          </p:txBody>
        </p:sp>
        <p:sp>
          <p:nvSpPr>
            <p:cNvPr id="19478" name="Line 58"/>
            <p:cNvSpPr>
              <a:spLocks noChangeShapeType="1"/>
            </p:cNvSpPr>
            <p:nvPr/>
          </p:nvSpPr>
          <p:spPr bwMode="auto">
            <a:xfrm flipH="1">
              <a:off x="5175" y="7680"/>
              <a:ext cx="1560" cy="0"/>
            </a:xfrm>
            <a:prstGeom prst="line">
              <a:avLst/>
            </a:prstGeom>
            <a:noFill/>
            <a:ln w="12700">
              <a:solidFill>
                <a:srgbClr val="000000"/>
              </a:solidFill>
              <a:round/>
              <a:headEnd/>
              <a:tailEnd type="triangle" w="med" len="med"/>
            </a:ln>
          </p:spPr>
          <p:txBody>
            <a:bodyPr/>
            <a:lstStyle/>
            <a:p>
              <a:endParaRPr lang="en-US"/>
            </a:p>
          </p:txBody>
        </p:sp>
      </p:grpSp>
      <p:sp>
        <p:nvSpPr>
          <p:cNvPr id="19460" name="Rectangle 59"/>
          <p:cNvSpPr>
            <a:spLocks noChangeArrowheads="1"/>
          </p:cNvSpPr>
          <p:nvPr/>
        </p:nvSpPr>
        <p:spPr bwMode="auto">
          <a:xfrm>
            <a:off x="2971800" y="304800"/>
            <a:ext cx="1758950" cy="366713"/>
          </a:xfrm>
          <a:prstGeom prst="rect">
            <a:avLst/>
          </a:prstGeom>
          <a:noFill/>
          <a:ln w="9525">
            <a:noFill/>
            <a:miter lim="800000"/>
            <a:headEnd/>
            <a:tailEnd/>
          </a:ln>
        </p:spPr>
        <p:txBody>
          <a:bodyPr wrap="none">
            <a:spAutoFit/>
          </a:bodyPr>
          <a:lstStyle/>
          <a:p>
            <a:r>
              <a:rPr lang="en-US">
                <a:solidFill>
                  <a:schemeClr val="tx2"/>
                </a:solidFill>
              </a:rPr>
              <a:t>Design process</a:t>
            </a:r>
          </a:p>
        </p:txBody>
      </p:sp>
      <p:sp>
        <p:nvSpPr>
          <p:cNvPr id="19461" name="Slide Number Placeholder 61"/>
          <p:cNvSpPr>
            <a:spLocks noGrp="1"/>
          </p:cNvSpPr>
          <p:nvPr>
            <p:ph type="sldNum" sz="quarter" idx="12"/>
          </p:nvPr>
        </p:nvSpPr>
        <p:spPr>
          <a:noFill/>
        </p:spPr>
        <p:txBody>
          <a:bodyPr/>
          <a:lstStyle/>
          <a:p>
            <a:fld id="{4BCBA2BF-37C8-4378-B77A-6DAC642EB1EA}" type="slidenum">
              <a:rPr lang="en-US" smtClean="0"/>
              <a:pPr/>
              <a:t>45</a:t>
            </a:fld>
            <a:endParaRPr 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p:txBody>
          <a:bodyPr/>
          <a:lstStyle/>
          <a:p>
            <a:pPr eaLnBrk="1" hangingPunct="1"/>
            <a:r>
              <a:rPr lang="en-US" sz="4000" b="1" dirty="0" smtClean="0">
                <a:solidFill>
                  <a:srgbClr val="0000FF"/>
                </a:solidFill>
                <a:latin typeface="Arial Rounded MT Bold" pitchFamily="34" charset="0"/>
              </a:rPr>
              <a:t>PLANT LAYOUT</a:t>
            </a:r>
            <a:r>
              <a:rPr lang="en-US" sz="4000" dirty="0" smtClean="0">
                <a:solidFill>
                  <a:srgbClr val="0000FF"/>
                </a:solidFill>
                <a:latin typeface="Arial Rounded MT Bold" pitchFamily="34" charset="0"/>
              </a:rPr>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vert="horz" lIns="91440" tIns="45720" rIns="91440" bIns="45720" rtlCol="0" anchor="ctr">
            <a:normAutofit/>
          </a:bodyPr>
          <a:lstStyle/>
          <a:p>
            <a:r>
              <a:rPr lang="en-US" sz="2400" b="1" i="1" dirty="0" smtClean="0">
                <a:latin typeface="Comic Sans MS" pitchFamily="66" charset="0"/>
              </a:rPr>
              <a:t>Plant layout</a:t>
            </a:r>
          </a:p>
        </p:txBody>
      </p:sp>
      <p:sp>
        <p:nvSpPr>
          <p:cNvPr id="12291" name="Rectangle 3"/>
          <p:cNvSpPr>
            <a:spLocks noGrp="1" noChangeArrowheads="1"/>
          </p:cNvSpPr>
          <p:nvPr>
            <p:ph type="body" idx="1"/>
          </p:nvPr>
        </p:nvSpPr>
        <p:spPr>
          <a:xfrm>
            <a:off x="457200" y="1143000"/>
            <a:ext cx="8458200" cy="4983163"/>
          </a:xfrm>
        </p:spPr>
        <p:txBody>
          <a:bodyPr>
            <a:noAutofit/>
          </a:bodyPr>
          <a:lstStyle/>
          <a:p>
            <a:pPr marL="0" indent="0">
              <a:lnSpc>
                <a:spcPct val="120000"/>
              </a:lnSpc>
            </a:pPr>
            <a:r>
              <a:rPr lang="en-US" sz="2400" dirty="0" smtClean="0"/>
              <a:t>   Plant layout has been defined as a plan of, or the act of planning an optimum arrangement of industrial facilities, including personnel, operating equipment, storage space, materials handling equipment and all other supporting services along with the design of the best structure to contain these facilities </a:t>
            </a:r>
          </a:p>
          <a:p>
            <a:r>
              <a:rPr lang="en-US" sz="2400" dirty="0" smtClean="0"/>
              <a:t>Since a layout once implemented cannot be easily changed and costs of such a change are substantial, the plant layout is a strategic decision.</a:t>
            </a:r>
          </a:p>
          <a:p>
            <a:r>
              <a:rPr lang="en-US" sz="2400" dirty="0" smtClean="0"/>
              <a:t>A </a:t>
            </a:r>
            <a:r>
              <a:rPr lang="en-US" sz="2400" i="1" dirty="0" smtClean="0"/>
              <a:t>poor layout will result in </a:t>
            </a:r>
            <a:r>
              <a:rPr lang="en-US" sz="2400" dirty="0" smtClean="0"/>
              <a:t>continuous losses in terms of higher efforts for material handling, more waste and rework, poor space utilization etc.</a:t>
            </a:r>
          </a:p>
          <a:p>
            <a:pPr marL="0" indent="0" eaLnBrk="1" hangingPunct="1">
              <a:lnSpc>
                <a:spcPct val="120000"/>
              </a:lnSpc>
              <a:buFontTx/>
              <a:buNone/>
            </a:pPr>
            <a:endParaRPr lang="en-US" sz="2400" dirty="0"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295400"/>
            <a:ext cx="8229600" cy="5334000"/>
          </a:xfrm>
        </p:spPr>
        <p:txBody>
          <a:bodyPr>
            <a:normAutofit/>
          </a:bodyPr>
          <a:lstStyle/>
          <a:p>
            <a:pPr eaLnBrk="1" hangingPunct="1">
              <a:lnSpc>
                <a:spcPct val="150000"/>
              </a:lnSpc>
              <a:defRPr/>
            </a:pPr>
            <a:r>
              <a:rPr lang="en-US" sz="2200" dirty="0" smtClean="0">
                <a:latin typeface="+mj-lt"/>
              </a:rPr>
              <a:t>Plant  layout means planning:</a:t>
            </a:r>
          </a:p>
          <a:p>
            <a:pPr lvl="1" algn="just" eaLnBrk="1" hangingPunct="1">
              <a:lnSpc>
                <a:spcPct val="150000"/>
              </a:lnSpc>
              <a:defRPr/>
            </a:pPr>
            <a:r>
              <a:rPr lang="en-US" sz="2200" dirty="0" smtClean="0">
                <a:latin typeface="+mj-lt"/>
                <a:ea typeface="+mn-ea"/>
                <a:cs typeface="+mn-cs"/>
              </a:rPr>
              <a:t>for the location of all machines, utilities, employee workstations, customer service areas, material storage areas, aisles, restrooms, lunchrooms, internal walls, offices, and computer rooms</a:t>
            </a:r>
          </a:p>
          <a:p>
            <a:pPr lvl="1" algn="just" eaLnBrk="1" hangingPunct="1">
              <a:lnSpc>
                <a:spcPct val="150000"/>
              </a:lnSpc>
              <a:defRPr/>
            </a:pPr>
            <a:r>
              <a:rPr lang="en-US" sz="2200" dirty="0" smtClean="0">
                <a:latin typeface="+mj-lt"/>
                <a:ea typeface="+mn-ea"/>
                <a:cs typeface="+mn-cs"/>
              </a:rPr>
              <a:t>for the flow patterns of materials and people around, into, and within buildings</a:t>
            </a:r>
          </a:p>
          <a:p>
            <a:pPr lvl="1" algn="just" eaLnBrk="1" hangingPunct="1">
              <a:lnSpc>
                <a:spcPct val="150000"/>
              </a:lnSpc>
              <a:defRPr/>
            </a:pPr>
            <a:r>
              <a:rPr lang="en-US" sz="2200" dirty="0" smtClean="0">
                <a:latin typeface="+mj-lt"/>
                <a:ea typeface="+mn-ea"/>
                <a:cs typeface="+mn-cs"/>
              </a:rPr>
              <a:t>infrastructure services such as the delivery of line communications, energy, and water and the removal of waste water all make up basic utilities. </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endParaRPr lang="en-US" smtClean="0"/>
          </a:p>
        </p:txBody>
      </p:sp>
      <p:sp>
        <p:nvSpPr>
          <p:cNvPr id="15363" name="Content Placeholder 2"/>
          <p:cNvSpPr>
            <a:spLocks noGrp="1"/>
          </p:cNvSpPr>
          <p:nvPr>
            <p:ph idx="1"/>
          </p:nvPr>
        </p:nvSpPr>
        <p:spPr/>
        <p:txBody>
          <a:bodyPr/>
          <a:lstStyle/>
          <a:p>
            <a:pPr eaLnBrk="1" hangingPunct="1"/>
            <a:endParaRPr lang="en-US" smtClean="0"/>
          </a:p>
        </p:txBody>
      </p:sp>
      <p:pic>
        <p:nvPicPr>
          <p:cNvPr id="15364" name="Picture 2"/>
          <p:cNvPicPr>
            <a:picLocks noChangeAspect="1" noChangeArrowheads="1"/>
          </p:cNvPicPr>
          <p:nvPr/>
        </p:nvPicPr>
        <p:blipFill>
          <a:blip r:embed="rId3"/>
          <a:srcRect/>
          <a:stretch>
            <a:fillRect/>
          </a:stretch>
        </p:blipFill>
        <p:spPr bwMode="auto">
          <a:xfrm>
            <a:off x="685800" y="533400"/>
            <a:ext cx="7239000" cy="5716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1"/>
            <a:ext cx="8458200" cy="4495800"/>
          </a:xfrm>
        </p:spPr>
        <p:txBody>
          <a:bodyPr>
            <a:normAutofit/>
          </a:bodyPr>
          <a:lstStyle/>
          <a:p>
            <a:pPr lvl="1">
              <a:lnSpc>
                <a:spcPct val="150000"/>
              </a:lnSpc>
            </a:pPr>
            <a:r>
              <a:rPr lang="en-US" sz="2400" dirty="0" smtClean="0"/>
              <a:t>rationale for site selection</a:t>
            </a:r>
          </a:p>
          <a:p>
            <a:pPr lvl="1">
              <a:lnSpc>
                <a:spcPct val="150000"/>
              </a:lnSpc>
            </a:pPr>
            <a:r>
              <a:rPr lang="en-US" sz="2400" dirty="0" smtClean="0"/>
              <a:t>basis for selecting and sizing critical pieces of equipment</a:t>
            </a:r>
          </a:p>
          <a:p>
            <a:pPr lvl="1">
              <a:lnSpc>
                <a:spcPct val="150000"/>
              </a:lnSpc>
            </a:pPr>
            <a:r>
              <a:rPr lang="en-US" sz="2400" dirty="0" smtClean="0"/>
              <a:t>ways in which the design was optimized and the engineering basis for such optimization</a:t>
            </a:r>
          </a:p>
          <a:p>
            <a:pPr>
              <a:lnSpc>
                <a:spcPct val="150000"/>
              </a:lnSpc>
            </a:pPr>
            <a:r>
              <a:rPr lang="en-US" sz="2400" dirty="0" smtClean="0"/>
              <a:t>They </a:t>
            </a:r>
            <a:r>
              <a:rPr lang="en-US" sz="2400" dirty="0"/>
              <a:t>also often provide economic analyses of plant profitability in terms </a:t>
            </a:r>
            <a:r>
              <a:rPr lang="en-US" sz="2400" dirty="0" smtClean="0"/>
              <a:t>of various </a:t>
            </a:r>
            <a:r>
              <a:rPr lang="en-US" sz="2400" dirty="0"/>
              <a:t>product demand and price and material cost scenarios</a:t>
            </a:r>
            <a:r>
              <a:rPr lang="en-US" sz="2400" dirty="0" smtClean="0"/>
              <a:t>.</a:t>
            </a:r>
            <a:endParaRPr lang="en-US" sz="2400" dirty="0"/>
          </a:p>
          <a:p>
            <a:pPr>
              <a:lnSpc>
                <a:spcPct val="150000"/>
              </a:lnSpc>
            </a:pPr>
            <a:endParaRPr lang="en-US" sz="24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endParaRPr lang="en-US" smtClean="0"/>
          </a:p>
        </p:txBody>
      </p:sp>
      <p:sp>
        <p:nvSpPr>
          <p:cNvPr id="16387" name="Content Placeholder 2"/>
          <p:cNvSpPr>
            <a:spLocks noGrp="1"/>
          </p:cNvSpPr>
          <p:nvPr>
            <p:ph idx="1"/>
          </p:nvPr>
        </p:nvSpPr>
        <p:spPr/>
        <p:txBody>
          <a:bodyPr/>
          <a:lstStyle/>
          <a:p>
            <a:pPr eaLnBrk="1" hangingPunct="1"/>
            <a:endParaRPr lang="en-US" smtClean="0"/>
          </a:p>
        </p:txBody>
      </p:sp>
      <p:pic>
        <p:nvPicPr>
          <p:cNvPr id="16388" name="Picture 2"/>
          <p:cNvPicPr>
            <a:picLocks noChangeAspect="1" noChangeArrowheads="1"/>
          </p:cNvPicPr>
          <p:nvPr/>
        </p:nvPicPr>
        <p:blipFill>
          <a:blip r:embed="rId3"/>
          <a:srcRect/>
          <a:stretch>
            <a:fillRect/>
          </a:stretch>
        </p:blipFill>
        <p:spPr bwMode="auto">
          <a:xfrm>
            <a:off x="525463" y="838200"/>
            <a:ext cx="8389937" cy="5370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endParaRPr lang="en-US" smtClean="0"/>
          </a:p>
        </p:txBody>
      </p:sp>
      <p:sp>
        <p:nvSpPr>
          <p:cNvPr id="17411" name="Content Placeholder 2"/>
          <p:cNvSpPr>
            <a:spLocks noGrp="1"/>
          </p:cNvSpPr>
          <p:nvPr>
            <p:ph idx="1"/>
          </p:nvPr>
        </p:nvSpPr>
        <p:spPr/>
        <p:txBody>
          <a:bodyPr/>
          <a:lstStyle/>
          <a:p>
            <a:pPr eaLnBrk="1" hangingPunct="1"/>
            <a:endParaRPr lang="en-US" smtClean="0"/>
          </a:p>
        </p:txBody>
      </p:sp>
      <p:pic>
        <p:nvPicPr>
          <p:cNvPr id="17412" name="Picture 2"/>
          <p:cNvPicPr>
            <a:picLocks noChangeAspect="1" noChangeArrowheads="1"/>
          </p:cNvPicPr>
          <p:nvPr/>
        </p:nvPicPr>
        <p:blipFill>
          <a:blip r:embed="rId3"/>
          <a:srcRect/>
          <a:stretch>
            <a:fillRect/>
          </a:stretch>
        </p:blipFill>
        <p:spPr bwMode="auto">
          <a:xfrm>
            <a:off x="0" y="304800"/>
            <a:ext cx="9296400" cy="6183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endParaRPr lang="en-US" smtClean="0"/>
          </a:p>
        </p:txBody>
      </p:sp>
      <p:sp>
        <p:nvSpPr>
          <p:cNvPr id="18435" name="Content Placeholder 2"/>
          <p:cNvSpPr>
            <a:spLocks noGrp="1"/>
          </p:cNvSpPr>
          <p:nvPr>
            <p:ph idx="1"/>
          </p:nvPr>
        </p:nvSpPr>
        <p:spPr/>
        <p:txBody>
          <a:bodyPr/>
          <a:lstStyle/>
          <a:p>
            <a:pPr eaLnBrk="1" hangingPunct="1"/>
            <a:endParaRPr lang="en-US" smtClean="0"/>
          </a:p>
        </p:txBody>
      </p:sp>
      <p:pic>
        <p:nvPicPr>
          <p:cNvPr id="18436" name="Picture 2"/>
          <p:cNvPicPr>
            <a:picLocks noChangeAspect="1" noChangeArrowheads="1"/>
          </p:cNvPicPr>
          <p:nvPr/>
        </p:nvPicPr>
        <p:blipFill>
          <a:blip r:embed="rId3"/>
          <a:srcRect/>
          <a:stretch>
            <a:fillRect/>
          </a:stretch>
        </p:blipFill>
        <p:spPr bwMode="auto">
          <a:xfrm>
            <a:off x="609600" y="444500"/>
            <a:ext cx="7924800" cy="596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endParaRPr lang="en-US" smtClean="0"/>
          </a:p>
        </p:txBody>
      </p:sp>
      <p:sp>
        <p:nvSpPr>
          <p:cNvPr id="19459" name="Content Placeholder 2"/>
          <p:cNvSpPr>
            <a:spLocks noGrp="1"/>
          </p:cNvSpPr>
          <p:nvPr>
            <p:ph idx="1"/>
          </p:nvPr>
        </p:nvSpPr>
        <p:spPr/>
        <p:txBody>
          <a:bodyPr/>
          <a:lstStyle/>
          <a:p>
            <a:pPr eaLnBrk="1" hangingPunct="1"/>
            <a:endParaRPr lang="en-US" smtClean="0"/>
          </a:p>
        </p:txBody>
      </p:sp>
      <p:pic>
        <p:nvPicPr>
          <p:cNvPr id="19460" name="Picture 2"/>
          <p:cNvPicPr>
            <a:picLocks noChangeAspect="1" noChangeArrowheads="1"/>
          </p:cNvPicPr>
          <p:nvPr/>
        </p:nvPicPr>
        <p:blipFill>
          <a:blip r:embed="rId3"/>
          <a:srcRect/>
          <a:stretch>
            <a:fillRect/>
          </a:stretch>
        </p:blipFill>
        <p:spPr bwMode="auto">
          <a:xfrm>
            <a:off x="152400" y="304800"/>
            <a:ext cx="8528050" cy="5934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endParaRPr lang="en-US" smtClean="0"/>
          </a:p>
        </p:txBody>
      </p:sp>
      <p:sp>
        <p:nvSpPr>
          <p:cNvPr id="20483" name="Content Placeholder 2"/>
          <p:cNvSpPr>
            <a:spLocks noGrp="1"/>
          </p:cNvSpPr>
          <p:nvPr>
            <p:ph idx="1"/>
          </p:nvPr>
        </p:nvSpPr>
        <p:spPr/>
        <p:txBody>
          <a:bodyPr/>
          <a:lstStyle/>
          <a:p>
            <a:pPr eaLnBrk="1" hangingPunct="1"/>
            <a:endParaRPr lang="en-US" smtClean="0"/>
          </a:p>
        </p:txBody>
      </p:sp>
      <p:pic>
        <p:nvPicPr>
          <p:cNvPr id="20484" name="Picture 2"/>
          <p:cNvPicPr>
            <a:picLocks noChangeAspect="1" noChangeArrowheads="1"/>
          </p:cNvPicPr>
          <p:nvPr/>
        </p:nvPicPr>
        <p:blipFill>
          <a:blip r:embed="rId3"/>
          <a:srcRect/>
          <a:stretch>
            <a:fillRect/>
          </a:stretch>
        </p:blipFill>
        <p:spPr bwMode="auto">
          <a:xfrm>
            <a:off x="217488" y="0"/>
            <a:ext cx="8942387"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a:hlinkClick r:id="" action="ppaction://ole?verb=0"/>
          </p:cNvPr>
          <p:cNvGraphicFramePr>
            <a:graphicFrameLocks/>
          </p:cNvGraphicFramePr>
          <p:nvPr/>
        </p:nvGraphicFramePr>
        <p:xfrm>
          <a:off x="4724400" y="1600200"/>
          <a:ext cx="2878138" cy="3886200"/>
        </p:xfrm>
        <a:graphic>
          <a:graphicData uri="http://schemas.openxmlformats.org/presentationml/2006/ole">
            <mc:AlternateContent xmlns:mc="http://schemas.openxmlformats.org/markup-compatibility/2006">
              <mc:Choice xmlns:v="urn:schemas-microsoft-com:vml" Requires="v">
                <p:oleObj spid="_x0000_s1032" name="Microsoft ClipArt Gallery" r:id="rId4" imgW="3794125" imgH="4960938" progId="">
                  <p:embed/>
                </p:oleObj>
              </mc:Choice>
              <mc:Fallback>
                <p:oleObj name="Microsoft ClipArt Gallery" r:id="rId4" imgW="3794125" imgH="4960938" progId="">
                  <p:embed/>
                  <p:pic>
                    <p:nvPicPr>
                      <p:cNvPr id="0" name="Picture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600200"/>
                        <a:ext cx="2878138"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Rectangle 6"/>
          <p:cNvSpPr>
            <a:spLocks noGrp="1" noChangeArrowheads="1"/>
          </p:cNvSpPr>
          <p:nvPr>
            <p:ph type="title"/>
          </p:nvPr>
        </p:nvSpPr>
        <p:spPr/>
        <p:txBody>
          <a:bodyPr vert="horz" lIns="91440" tIns="45720" rIns="91440" bIns="45720" rtlCol="0" anchor="ctr">
            <a:normAutofit/>
          </a:bodyPr>
          <a:lstStyle/>
          <a:p>
            <a:r>
              <a:rPr lang="en-US" sz="2400" b="1" i="1" dirty="0" smtClean="0">
                <a:latin typeface="Comic Sans MS" pitchFamily="66" charset="0"/>
              </a:rPr>
              <a:t>Locate All Areas In and Around Buildings</a:t>
            </a:r>
          </a:p>
        </p:txBody>
      </p:sp>
      <p:sp>
        <p:nvSpPr>
          <p:cNvPr id="1028" name="Rectangle 7"/>
          <p:cNvSpPr>
            <a:spLocks noGrp="1" noChangeArrowheads="1"/>
          </p:cNvSpPr>
          <p:nvPr>
            <p:ph type="body" idx="1"/>
          </p:nvPr>
        </p:nvSpPr>
        <p:spPr>
          <a:xfrm>
            <a:off x="457200" y="1219200"/>
            <a:ext cx="8229600" cy="4987925"/>
          </a:xfrm>
        </p:spPr>
        <p:txBody>
          <a:bodyPr vert="horz" lIns="91440" tIns="45720" rIns="91440" bIns="45720" rtlCol="0">
            <a:normAutofit/>
          </a:bodyPr>
          <a:lstStyle/>
          <a:p>
            <a:pPr marL="342900" lvl="1" indent="-342900">
              <a:lnSpc>
                <a:spcPct val="150000"/>
              </a:lnSpc>
              <a:defRPr/>
            </a:pPr>
            <a:r>
              <a:rPr lang="en-US" sz="2200" b="1" dirty="0" smtClean="0"/>
              <a:t>Equipment</a:t>
            </a:r>
          </a:p>
          <a:p>
            <a:pPr marL="342900" lvl="1" indent="-342900">
              <a:lnSpc>
                <a:spcPct val="150000"/>
              </a:lnSpc>
              <a:defRPr/>
            </a:pPr>
            <a:r>
              <a:rPr lang="en-US" sz="2200" b="1" dirty="0" smtClean="0"/>
              <a:t>Work stations</a:t>
            </a:r>
          </a:p>
          <a:p>
            <a:pPr marL="342900" lvl="1" indent="-342900">
              <a:lnSpc>
                <a:spcPct val="150000"/>
              </a:lnSpc>
              <a:defRPr/>
            </a:pPr>
            <a:r>
              <a:rPr lang="en-US" sz="2200" b="1" dirty="0" smtClean="0"/>
              <a:t>Material storage</a:t>
            </a:r>
          </a:p>
          <a:p>
            <a:pPr marL="342900" lvl="1" indent="-342900">
              <a:lnSpc>
                <a:spcPct val="150000"/>
              </a:lnSpc>
              <a:defRPr/>
            </a:pPr>
            <a:r>
              <a:rPr lang="en-US" sz="2200" b="1" dirty="0" smtClean="0"/>
              <a:t>Rest/break areas</a:t>
            </a:r>
          </a:p>
          <a:p>
            <a:pPr marL="342900" lvl="1" indent="-342900">
              <a:lnSpc>
                <a:spcPct val="150000"/>
              </a:lnSpc>
              <a:defRPr/>
            </a:pPr>
            <a:r>
              <a:rPr lang="en-US" sz="2200" b="1" dirty="0" smtClean="0"/>
              <a:t>Utilities</a:t>
            </a:r>
          </a:p>
          <a:p>
            <a:pPr marL="342900" lvl="1" indent="-342900">
              <a:lnSpc>
                <a:spcPct val="150000"/>
              </a:lnSpc>
              <a:defRPr/>
            </a:pPr>
            <a:r>
              <a:rPr lang="en-US" sz="2200" b="1" dirty="0" smtClean="0"/>
              <a:t>Eating areas</a:t>
            </a:r>
          </a:p>
          <a:p>
            <a:pPr marL="342900" lvl="1" indent="-342900">
              <a:lnSpc>
                <a:spcPct val="150000"/>
              </a:lnSpc>
              <a:defRPr/>
            </a:pPr>
            <a:r>
              <a:rPr lang="en-US" sz="2200" b="1" dirty="0" smtClean="0"/>
              <a:t>Aisles</a:t>
            </a:r>
          </a:p>
          <a:p>
            <a:pPr marL="342900" lvl="1" indent="-342900">
              <a:lnSpc>
                <a:spcPct val="150000"/>
              </a:lnSpc>
              <a:defRPr/>
            </a:pPr>
            <a:r>
              <a:rPr lang="en-US" sz="2200" b="1" dirty="0" smtClean="0"/>
              <a:t>Offices</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457200" y="277813"/>
            <a:ext cx="8382000" cy="788987"/>
          </a:xfrm>
        </p:spPr>
        <p:txBody>
          <a:bodyPr vert="horz" lIns="91440" tIns="45720" rIns="91440" bIns="45720" rtlCol="0" anchor="ctr">
            <a:normAutofit/>
          </a:bodyPr>
          <a:lstStyle/>
          <a:p>
            <a:r>
              <a:rPr lang="en-US" sz="2400" b="1" i="1" dirty="0" smtClean="0">
                <a:latin typeface="Comic Sans MS" pitchFamily="66" charset="0"/>
              </a:rPr>
              <a:t>Characteristics of the Facility Layout Decision</a:t>
            </a:r>
          </a:p>
        </p:txBody>
      </p:sp>
      <p:sp>
        <p:nvSpPr>
          <p:cNvPr id="15363" name="Rectangle 5"/>
          <p:cNvSpPr>
            <a:spLocks noGrp="1" noChangeArrowheads="1"/>
          </p:cNvSpPr>
          <p:nvPr>
            <p:ph type="body" idx="1"/>
          </p:nvPr>
        </p:nvSpPr>
        <p:spPr/>
        <p:txBody>
          <a:bodyPr>
            <a:normAutofit fontScale="92500"/>
          </a:bodyPr>
          <a:lstStyle/>
          <a:p>
            <a:pPr lvl="1" algn="just" eaLnBrk="1" hangingPunct="1">
              <a:lnSpc>
                <a:spcPct val="150000"/>
              </a:lnSpc>
              <a:defRPr/>
            </a:pPr>
            <a:r>
              <a:rPr lang="en-US" sz="2200" dirty="0" smtClean="0">
                <a:latin typeface="+mj-lt"/>
                <a:ea typeface="+mn-ea"/>
                <a:cs typeface="+mn-cs"/>
              </a:rPr>
              <a:t>Location of these various areas impacts the flow through the system.</a:t>
            </a:r>
          </a:p>
          <a:p>
            <a:pPr lvl="1" algn="just" eaLnBrk="1" hangingPunct="1">
              <a:lnSpc>
                <a:spcPct val="150000"/>
              </a:lnSpc>
              <a:defRPr/>
            </a:pPr>
            <a:r>
              <a:rPr lang="en-US" sz="2200" dirty="0" smtClean="0">
                <a:latin typeface="+mj-lt"/>
                <a:ea typeface="+mn-ea"/>
                <a:cs typeface="+mn-cs"/>
              </a:rPr>
              <a:t>The layout can affect productivity and costs generated by the system.</a:t>
            </a:r>
          </a:p>
          <a:p>
            <a:pPr lvl="1" algn="just" eaLnBrk="1" hangingPunct="1">
              <a:lnSpc>
                <a:spcPct val="150000"/>
              </a:lnSpc>
              <a:defRPr/>
            </a:pPr>
            <a:r>
              <a:rPr lang="en-US" sz="2200" dirty="0" smtClean="0">
                <a:latin typeface="+mj-lt"/>
                <a:ea typeface="+mn-ea"/>
                <a:cs typeface="+mn-cs"/>
              </a:rPr>
              <a:t>Layout alternatives are limited by</a:t>
            </a:r>
          </a:p>
          <a:p>
            <a:pPr lvl="1" algn="just" eaLnBrk="1" hangingPunct="1">
              <a:lnSpc>
                <a:spcPct val="150000"/>
              </a:lnSpc>
              <a:defRPr/>
            </a:pPr>
            <a:r>
              <a:rPr lang="en-US" sz="2200" dirty="0" smtClean="0">
                <a:latin typeface="+mj-lt"/>
                <a:ea typeface="+mn-ea"/>
                <a:cs typeface="+mn-cs"/>
              </a:rPr>
              <a:t>the amount and type of space required for the various areas</a:t>
            </a:r>
          </a:p>
          <a:p>
            <a:pPr lvl="1" algn="just" eaLnBrk="1" hangingPunct="1">
              <a:lnSpc>
                <a:spcPct val="150000"/>
              </a:lnSpc>
              <a:defRPr/>
            </a:pPr>
            <a:r>
              <a:rPr lang="en-US" sz="2200" dirty="0" smtClean="0">
                <a:latin typeface="+mj-lt"/>
                <a:ea typeface="+mn-ea"/>
                <a:cs typeface="+mn-cs"/>
              </a:rPr>
              <a:t>the amount and type of space available</a:t>
            </a:r>
          </a:p>
          <a:p>
            <a:pPr lvl="1" algn="just" eaLnBrk="1" hangingPunct="1">
              <a:lnSpc>
                <a:spcPct val="150000"/>
              </a:lnSpc>
              <a:defRPr/>
            </a:pPr>
            <a:r>
              <a:rPr lang="en-US" sz="2200" dirty="0" smtClean="0">
                <a:latin typeface="+mj-lt"/>
                <a:ea typeface="+mn-ea"/>
                <a:cs typeface="+mn-cs"/>
              </a:rPr>
              <a:t>the operations strategy</a:t>
            </a:r>
          </a:p>
          <a:p>
            <a:pPr lvl="1" algn="just" eaLnBrk="1" hangingPunct="1">
              <a:lnSpc>
                <a:spcPct val="150000"/>
              </a:lnSpc>
              <a:defRPr/>
            </a:pPr>
            <a:r>
              <a:rPr lang="en-US" sz="2200" dirty="0" smtClean="0">
                <a:latin typeface="+mj-lt"/>
                <a:ea typeface="+mn-ea"/>
                <a:cs typeface="+mn-cs"/>
              </a:rPr>
              <a:t>. . . more</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4"/>
          <p:cNvSpPr>
            <a:spLocks noGrp="1"/>
          </p:cNvSpPr>
          <p:nvPr>
            <p:ph type="ftr" sz="quarter" idx="11"/>
          </p:nvPr>
        </p:nvSpPr>
        <p:spPr>
          <a:noFill/>
        </p:spPr>
        <p:txBody>
          <a:bodyPr/>
          <a:lstStyle/>
          <a:p>
            <a:r>
              <a:rPr lang="en-US" smtClean="0"/>
              <a:t>Facility Layout</a:t>
            </a:r>
          </a:p>
        </p:txBody>
      </p:sp>
      <p:sp>
        <p:nvSpPr>
          <p:cNvPr id="22531" name="Slide Number Placeholder 5"/>
          <p:cNvSpPr>
            <a:spLocks noGrp="1"/>
          </p:cNvSpPr>
          <p:nvPr>
            <p:ph type="sldNum" sz="quarter" idx="12"/>
          </p:nvPr>
        </p:nvSpPr>
        <p:spPr>
          <a:noFill/>
        </p:spPr>
        <p:txBody>
          <a:bodyPr/>
          <a:lstStyle/>
          <a:p>
            <a:fld id="{F49F4702-1691-4A29-9FF6-6264D0770A66}" type="slidenum">
              <a:rPr lang="en-US" smtClean="0"/>
              <a:pPr/>
              <a:t>57</a:t>
            </a:fld>
            <a:endParaRPr lang="en-US" smtClean="0"/>
          </a:p>
        </p:txBody>
      </p:sp>
      <p:sp>
        <p:nvSpPr>
          <p:cNvPr id="22532" name="Rectangle 2"/>
          <p:cNvSpPr>
            <a:spLocks noGrp="1" noChangeArrowheads="1"/>
          </p:cNvSpPr>
          <p:nvPr>
            <p:ph type="title"/>
          </p:nvPr>
        </p:nvSpPr>
        <p:spPr>
          <a:xfrm>
            <a:off x="685800" y="457200"/>
            <a:ext cx="7772400" cy="609600"/>
          </a:xfrm>
        </p:spPr>
        <p:txBody>
          <a:bodyPr vert="horz" lIns="91440" tIns="45720" rIns="91440" bIns="45720" rtlCol="0" anchor="ctr">
            <a:normAutofit/>
          </a:bodyPr>
          <a:lstStyle/>
          <a:p>
            <a:r>
              <a:rPr lang="en-US" sz="2400" b="1" i="1" dirty="0" smtClean="0">
                <a:latin typeface="Comic Sans MS" pitchFamily="66" charset="0"/>
              </a:rPr>
              <a:t>Machine shop process layout</a:t>
            </a:r>
          </a:p>
        </p:txBody>
      </p:sp>
      <p:sp>
        <p:nvSpPr>
          <p:cNvPr id="22533" name="Rectangle 3"/>
          <p:cNvSpPr>
            <a:spLocks noGrp="1" noChangeArrowheads="1"/>
          </p:cNvSpPr>
          <p:nvPr>
            <p:ph type="body" idx="1"/>
          </p:nvPr>
        </p:nvSpPr>
        <p:spPr>
          <a:xfrm>
            <a:off x="457200" y="990600"/>
            <a:ext cx="8229600" cy="5562600"/>
          </a:xfrm>
        </p:spPr>
        <p:txBody>
          <a:bodyPr/>
          <a:lstStyle/>
          <a:p>
            <a:pPr eaLnBrk="1" hangingPunct="1">
              <a:buFontTx/>
              <a:buNone/>
            </a:pPr>
            <a:endParaRPr lang="en-US" sz="1800" smtClean="0"/>
          </a:p>
          <a:p>
            <a:pPr eaLnBrk="1" hangingPunct="1">
              <a:buFontTx/>
              <a:buNone/>
            </a:pPr>
            <a:r>
              <a:rPr lang="en-US" sz="1400" smtClean="0"/>
              <a:t>	       </a:t>
            </a:r>
            <a:r>
              <a:rPr lang="en-US" sz="1600" smtClean="0"/>
              <a:t>Receiving </a:t>
            </a:r>
            <a:r>
              <a:rPr lang="en-US" sz="1400" smtClean="0"/>
              <a:t>                                               </a:t>
            </a:r>
            <a:r>
              <a:rPr lang="en-US" sz="1600" smtClean="0"/>
              <a:t>Grin-</a:t>
            </a:r>
          </a:p>
          <a:p>
            <a:pPr eaLnBrk="1" hangingPunct="1">
              <a:buFontTx/>
              <a:buNone/>
            </a:pPr>
            <a:r>
              <a:rPr lang="en-US" sz="1400" smtClean="0"/>
              <a:t>		                                   </a:t>
            </a:r>
            <a:r>
              <a:rPr lang="en-US" sz="1600" smtClean="0"/>
              <a:t>Mills</a:t>
            </a:r>
            <a:r>
              <a:rPr lang="en-US" sz="1400" smtClean="0"/>
              <a:t>                  </a:t>
            </a:r>
            <a:r>
              <a:rPr lang="en-US" sz="1600" smtClean="0"/>
              <a:t>ders</a:t>
            </a:r>
          </a:p>
          <a:p>
            <a:pPr eaLnBrk="1" hangingPunct="1">
              <a:buFontTx/>
              <a:buNone/>
            </a:pPr>
            <a:r>
              <a:rPr lang="en-US" sz="1400" smtClean="0"/>
              <a:t>	       </a:t>
            </a:r>
            <a:r>
              <a:rPr lang="en-US" sz="1600" smtClean="0"/>
              <a:t>Raw    matl.</a:t>
            </a:r>
            <a:r>
              <a:rPr lang="en-US" sz="1400" smtClean="0"/>
              <a:t>					</a:t>
            </a:r>
            <a:r>
              <a:rPr lang="en-US" sz="2000" smtClean="0"/>
              <a:t>Large number</a:t>
            </a:r>
            <a:endParaRPr lang="en-US" sz="1400" smtClean="0"/>
          </a:p>
          <a:p>
            <a:pPr eaLnBrk="1" hangingPunct="1">
              <a:buFontTx/>
              <a:buNone/>
            </a:pPr>
            <a:r>
              <a:rPr lang="en-US" sz="1400" smtClean="0"/>
              <a:t>							            </a:t>
            </a:r>
            <a:r>
              <a:rPr lang="en-US" sz="2000" smtClean="0"/>
              <a:t>of</a:t>
            </a:r>
            <a:r>
              <a:rPr lang="en-US" sz="1400" smtClean="0"/>
              <a:t> </a:t>
            </a:r>
            <a:endParaRPr lang="en-US" sz="2000" smtClean="0"/>
          </a:p>
          <a:p>
            <a:pPr eaLnBrk="1" hangingPunct="1">
              <a:buFontTx/>
              <a:buNone/>
            </a:pPr>
            <a:r>
              <a:rPr lang="en-US" sz="1400" smtClean="0"/>
              <a:t>		</a:t>
            </a:r>
            <a:r>
              <a:rPr lang="en-US" sz="1600" smtClean="0"/>
              <a:t>storage </a:t>
            </a:r>
            <a:r>
              <a:rPr lang="en-US" sz="1400" smtClean="0"/>
              <a:t>                           </a:t>
            </a:r>
            <a:r>
              <a:rPr lang="en-US" sz="1600" smtClean="0"/>
              <a:t>Assem-</a:t>
            </a:r>
            <a:r>
              <a:rPr lang="en-US" sz="1400" smtClean="0"/>
              <a:t>		   </a:t>
            </a:r>
            <a:r>
              <a:rPr lang="en-US" sz="2000" smtClean="0"/>
              <a:t>low volume</a:t>
            </a:r>
          </a:p>
          <a:p>
            <a:pPr eaLnBrk="1" hangingPunct="1">
              <a:buFontTx/>
              <a:buNone/>
            </a:pPr>
            <a:r>
              <a:rPr lang="en-US" sz="1400" smtClean="0"/>
              <a:t>				          </a:t>
            </a:r>
            <a:r>
              <a:rPr lang="en-US" sz="1600" smtClean="0"/>
              <a:t>bly</a:t>
            </a:r>
            <a:r>
              <a:rPr lang="en-US" sz="1400" smtClean="0"/>
              <a:t>			      </a:t>
            </a:r>
            <a:r>
              <a:rPr lang="en-US" sz="2000" smtClean="0"/>
              <a:t>products</a:t>
            </a:r>
          </a:p>
          <a:p>
            <a:pPr eaLnBrk="1" hangingPunct="1">
              <a:buFontTx/>
              <a:buNone/>
            </a:pPr>
            <a:endParaRPr lang="en-US" sz="1000" smtClean="0"/>
          </a:p>
          <a:p>
            <a:pPr eaLnBrk="1" hangingPunct="1">
              <a:buFontTx/>
              <a:buNone/>
            </a:pPr>
            <a:r>
              <a:rPr lang="en-US" sz="1400" smtClean="0"/>
              <a:t>                                      </a:t>
            </a:r>
            <a:r>
              <a:rPr lang="en-US" sz="1600" smtClean="0"/>
              <a:t>Drills</a:t>
            </a:r>
          </a:p>
          <a:p>
            <a:pPr eaLnBrk="1" hangingPunct="1">
              <a:buFontTx/>
              <a:buNone/>
            </a:pPr>
            <a:r>
              <a:rPr lang="en-US" sz="1400" smtClean="0"/>
              <a:t>	      </a:t>
            </a:r>
            <a:r>
              <a:rPr lang="en-US" sz="1600" smtClean="0"/>
              <a:t>Planers</a:t>
            </a:r>
            <a:r>
              <a:rPr lang="en-US" sz="1400" smtClean="0"/>
              <a:t>	 </a:t>
            </a:r>
          </a:p>
          <a:p>
            <a:pPr eaLnBrk="1" hangingPunct="1">
              <a:buFontTx/>
              <a:buNone/>
            </a:pPr>
            <a:r>
              <a:rPr lang="en-US" sz="800" smtClean="0"/>
              <a:t>			 </a:t>
            </a:r>
          </a:p>
          <a:p>
            <a:pPr eaLnBrk="1" hangingPunct="1">
              <a:buFontTx/>
              <a:buNone/>
            </a:pPr>
            <a:r>
              <a:rPr lang="en-US" sz="1400" smtClean="0"/>
              <a:t>                                                                          </a:t>
            </a:r>
            <a:r>
              <a:rPr lang="en-US" sz="1600" smtClean="0"/>
              <a:t>Finished</a:t>
            </a:r>
          </a:p>
          <a:p>
            <a:pPr eaLnBrk="1" hangingPunct="1">
              <a:buFontTx/>
              <a:buNone/>
            </a:pPr>
            <a:r>
              <a:rPr lang="en-US" sz="1400" smtClean="0"/>
              <a:t>			                        </a:t>
            </a:r>
            <a:r>
              <a:rPr lang="en-US" sz="1600" smtClean="0"/>
              <a:t>Inspec-</a:t>
            </a:r>
            <a:r>
              <a:rPr lang="en-US" sz="1400" smtClean="0"/>
              <a:t>      </a:t>
            </a:r>
            <a:r>
              <a:rPr lang="en-US" sz="1600" smtClean="0"/>
              <a:t>goods</a:t>
            </a:r>
          </a:p>
          <a:p>
            <a:pPr eaLnBrk="1" hangingPunct="1">
              <a:buFontTx/>
              <a:buNone/>
            </a:pPr>
            <a:r>
              <a:rPr lang="en-US" sz="1400" smtClean="0"/>
              <a:t>	     </a:t>
            </a:r>
            <a:r>
              <a:rPr lang="en-US" sz="1600" smtClean="0"/>
              <a:t>Lathes</a:t>
            </a:r>
            <a:r>
              <a:rPr lang="en-US" sz="1400" smtClean="0"/>
              <a:t>          </a:t>
            </a:r>
            <a:r>
              <a:rPr lang="en-US" sz="1600" smtClean="0"/>
              <a:t>Automatics  </a:t>
            </a:r>
            <a:r>
              <a:rPr lang="en-US" sz="1400" smtClean="0"/>
              <a:t>        </a:t>
            </a:r>
            <a:r>
              <a:rPr lang="en-US" sz="1600" smtClean="0"/>
              <a:t>tion</a:t>
            </a:r>
            <a:r>
              <a:rPr lang="en-US" sz="1400" smtClean="0"/>
              <a:t>         </a:t>
            </a:r>
            <a:r>
              <a:rPr lang="en-US" sz="1600" smtClean="0"/>
              <a:t>storage</a:t>
            </a:r>
            <a:r>
              <a:rPr lang="en-US" sz="1400" smtClean="0"/>
              <a:t>	 </a:t>
            </a:r>
          </a:p>
          <a:p>
            <a:pPr eaLnBrk="1" hangingPunct="1">
              <a:buFontTx/>
              <a:buNone/>
            </a:pPr>
            <a:endParaRPr lang="en-US" sz="1400" smtClean="0"/>
          </a:p>
          <a:p>
            <a:pPr eaLnBrk="1" hangingPunct="1">
              <a:buFontTx/>
              <a:buNone/>
            </a:pPr>
            <a:r>
              <a:rPr lang="en-US" sz="1200" smtClean="0"/>
              <a:t>			 </a:t>
            </a:r>
          </a:p>
          <a:p>
            <a:pPr eaLnBrk="1" hangingPunct="1">
              <a:buFontTx/>
              <a:buNone/>
            </a:pPr>
            <a:r>
              <a:rPr lang="en-US" sz="1800" smtClean="0"/>
              <a:t>			 Part A</a:t>
            </a:r>
          </a:p>
          <a:p>
            <a:pPr eaLnBrk="1" hangingPunct="1">
              <a:buFontTx/>
              <a:buNone/>
            </a:pPr>
            <a:r>
              <a:rPr lang="en-US" sz="1800" smtClean="0"/>
              <a:t>			 Part B		</a:t>
            </a:r>
          </a:p>
        </p:txBody>
      </p:sp>
      <p:sp>
        <p:nvSpPr>
          <p:cNvPr id="22534" name="Rectangle 4"/>
          <p:cNvSpPr>
            <a:spLocks noChangeArrowheads="1"/>
          </p:cNvSpPr>
          <p:nvPr/>
        </p:nvSpPr>
        <p:spPr bwMode="auto">
          <a:xfrm>
            <a:off x="990600" y="1295400"/>
            <a:ext cx="4495800" cy="4038600"/>
          </a:xfrm>
          <a:prstGeom prst="rect">
            <a:avLst/>
          </a:prstGeom>
          <a:noFill/>
          <a:ln w="9525">
            <a:solidFill>
              <a:schemeClr val="tx1"/>
            </a:solidFill>
            <a:miter lim="800000"/>
            <a:headEnd/>
            <a:tailEnd/>
          </a:ln>
        </p:spPr>
        <p:txBody>
          <a:bodyPr wrap="none" anchor="ctr"/>
          <a:lstStyle/>
          <a:p>
            <a:endParaRPr lang="en-US"/>
          </a:p>
        </p:txBody>
      </p:sp>
      <p:sp>
        <p:nvSpPr>
          <p:cNvPr id="22535" name="Line 5"/>
          <p:cNvSpPr>
            <a:spLocks noChangeShapeType="1"/>
          </p:cNvSpPr>
          <p:nvPr/>
        </p:nvSpPr>
        <p:spPr bwMode="auto">
          <a:xfrm>
            <a:off x="1676400" y="5791200"/>
            <a:ext cx="609600" cy="0"/>
          </a:xfrm>
          <a:prstGeom prst="line">
            <a:avLst/>
          </a:prstGeom>
          <a:noFill/>
          <a:ln w="9525">
            <a:solidFill>
              <a:schemeClr val="tx1"/>
            </a:solidFill>
            <a:round/>
            <a:headEnd/>
            <a:tailEnd/>
          </a:ln>
        </p:spPr>
        <p:txBody>
          <a:bodyPr/>
          <a:lstStyle/>
          <a:p>
            <a:endParaRPr lang="en-US"/>
          </a:p>
        </p:txBody>
      </p:sp>
      <p:sp>
        <p:nvSpPr>
          <p:cNvPr id="22536" name="Line 6"/>
          <p:cNvSpPr>
            <a:spLocks noChangeShapeType="1"/>
          </p:cNvSpPr>
          <p:nvPr/>
        </p:nvSpPr>
        <p:spPr bwMode="auto">
          <a:xfrm>
            <a:off x="1676400" y="6172200"/>
            <a:ext cx="609600" cy="0"/>
          </a:xfrm>
          <a:prstGeom prst="line">
            <a:avLst/>
          </a:prstGeom>
          <a:noFill/>
          <a:ln w="9525">
            <a:solidFill>
              <a:schemeClr val="tx1"/>
            </a:solidFill>
            <a:prstDash val="lgDash"/>
            <a:round/>
            <a:headEnd/>
            <a:tailEnd/>
          </a:ln>
        </p:spPr>
        <p:txBody>
          <a:bodyPr/>
          <a:lstStyle/>
          <a:p>
            <a:endParaRPr lang="en-US"/>
          </a:p>
        </p:txBody>
      </p:sp>
      <p:sp>
        <p:nvSpPr>
          <p:cNvPr id="22537" name="Line 7"/>
          <p:cNvSpPr>
            <a:spLocks noChangeShapeType="1"/>
          </p:cNvSpPr>
          <p:nvPr/>
        </p:nvSpPr>
        <p:spPr bwMode="auto">
          <a:xfrm>
            <a:off x="2590800" y="1295400"/>
            <a:ext cx="0" cy="533400"/>
          </a:xfrm>
          <a:prstGeom prst="line">
            <a:avLst/>
          </a:prstGeom>
          <a:noFill/>
          <a:ln w="9525">
            <a:solidFill>
              <a:schemeClr val="tx1"/>
            </a:solidFill>
            <a:round/>
            <a:headEnd/>
            <a:tailEnd/>
          </a:ln>
        </p:spPr>
        <p:txBody>
          <a:bodyPr/>
          <a:lstStyle/>
          <a:p>
            <a:endParaRPr lang="en-US"/>
          </a:p>
        </p:txBody>
      </p:sp>
      <p:sp>
        <p:nvSpPr>
          <p:cNvPr id="22538" name="Line 8"/>
          <p:cNvSpPr>
            <a:spLocks noChangeShapeType="1"/>
          </p:cNvSpPr>
          <p:nvPr/>
        </p:nvSpPr>
        <p:spPr bwMode="auto">
          <a:xfrm flipH="1">
            <a:off x="990600" y="1905000"/>
            <a:ext cx="1600200" cy="0"/>
          </a:xfrm>
          <a:prstGeom prst="line">
            <a:avLst/>
          </a:prstGeom>
          <a:noFill/>
          <a:ln w="9525">
            <a:solidFill>
              <a:schemeClr val="tx1"/>
            </a:solidFill>
            <a:round/>
            <a:headEnd/>
            <a:tailEnd/>
          </a:ln>
        </p:spPr>
        <p:txBody>
          <a:bodyPr/>
          <a:lstStyle/>
          <a:p>
            <a:endParaRPr lang="en-US"/>
          </a:p>
        </p:txBody>
      </p:sp>
      <p:sp>
        <p:nvSpPr>
          <p:cNvPr id="22539" name="Line 9"/>
          <p:cNvSpPr>
            <a:spLocks noChangeShapeType="1"/>
          </p:cNvSpPr>
          <p:nvPr/>
        </p:nvSpPr>
        <p:spPr bwMode="auto">
          <a:xfrm>
            <a:off x="990600" y="3048000"/>
            <a:ext cx="1600200" cy="0"/>
          </a:xfrm>
          <a:prstGeom prst="line">
            <a:avLst/>
          </a:prstGeom>
          <a:noFill/>
          <a:ln w="9525">
            <a:solidFill>
              <a:schemeClr val="tx1"/>
            </a:solidFill>
            <a:round/>
            <a:headEnd/>
            <a:tailEnd/>
          </a:ln>
        </p:spPr>
        <p:txBody>
          <a:bodyPr/>
          <a:lstStyle/>
          <a:p>
            <a:endParaRPr lang="en-US"/>
          </a:p>
        </p:txBody>
      </p:sp>
      <p:sp>
        <p:nvSpPr>
          <p:cNvPr id="22540" name="Line 10"/>
          <p:cNvSpPr>
            <a:spLocks noChangeShapeType="1"/>
          </p:cNvSpPr>
          <p:nvPr/>
        </p:nvSpPr>
        <p:spPr bwMode="auto">
          <a:xfrm>
            <a:off x="2590800" y="1828800"/>
            <a:ext cx="0" cy="1219200"/>
          </a:xfrm>
          <a:prstGeom prst="line">
            <a:avLst/>
          </a:prstGeom>
          <a:noFill/>
          <a:ln w="9525">
            <a:solidFill>
              <a:schemeClr val="tx1"/>
            </a:solidFill>
            <a:round/>
            <a:headEnd/>
            <a:tailEnd/>
          </a:ln>
        </p:spPr>
        <p:txBody>
          <a:bodyPr/>
          <a:lstStyle/>
          <a:p>
            <a:endParaRPr lang="en-US"/>
          </a:p>
        </p:txBody>
      </p:sp>
      <p:sp>
        <p:nvSpPr>
          <p:cNvPr id="22541" name="Line 12"/>
          <p:cNvSpPr>
            <a:spLocks noChangeShapeType="1"/>
          </p:cNvSpPr>
          <p:nvPr/>
        </p:nvSpPr>
        <p:spPr bwMode="auto">
          <a:xfrm>
            <a:off x="1981200" y="3048000"/>
            <a:ext cx="0" cy="1143000"/>
          </a:xfrm>
          <a:prstGeom prst="line">
            <a:avLst/>
          </a:prstGeom>
          <a:noFill/>
          <a:ln w="9525">
            <a:solidFill>
              <a:schemeClr val="tx1"/>
            </a:solidFill>
            <a:round/>
            <a:headEnd/>
            <a:tailEnd/>
          </a:ln>
        </p:spPr>
        <p:txBody>
          <a:bodyPr/>
          <a:lstStyle/>
          <a:p>
            <a:endParaRPr lang="en-US"/>
          </a:p>
        </p:txBody>
      </p:sp>
      <p:sp>
        <p:nvSpPr>
          <p:cNvPr id="22542" name="Line 13"/>
          <p:cNvSpPr>
            <a:spLocks noChangeShapeType="1"/>
          </p:cNvSpPr>
          <p:nvPr/>
        </p:nvSpPr>
        <p:spPr bwMode="auto">
          <a:xfrm>
            <a:off x="1981200" y="4191000"/>
            <a:ext cx="0" cy="1143000"/>
          </a:xfrm>
          <a:prstGeom prst="line">
            <a:avLst/>
          </a:prstGeom>
          <a:noFill/>
          <a:ln w="9525">
            <a:solidFill>
              <a:schemeClr val="tx1"/>
            </a:solidFill>
            <a:round/>
            <a:headEnd/>
            <a:tailEnd/>
          </a:ln>
        </p:spPr>
        <p:txBody>
          <a:bodyPr/>
          <a:lstStyle/>
          <a:p>
            <a:endParaRPr lang="en-US"/>
          </a:p>
        </p:txBody>
      </p:sp>
      <p:sp>
        <p:nvSpPr>
          <p:cNvPr id="22543" name="Line 14"/>
          <p:cNvSpPr>
            <a:spLocks noChangeShapeType="1"/>
          </p:cNvSpPr>
          <p:nvPr/>
        </p:nvSpPr>
        <p:spPr bwMode="auto">
          <a:xfrm flipH="1">
            <a:off x="990600" y="4191000"/>
            <a:ext cx="990600" cy="0"/>
          </a:xfrm>
          <a:prstGeom prst="line">
            <a:avLst/>
          </a:prstGeom>
          <a:noFill/>
          <a:ln w="9525">
            <a:solidFill>
              <a:schemeClr val="tx1"/>
            </a:solidFill>
            <a:round/>
            <a:headEnd/>
            <a:tailEnd/>
          </a:ln>
        </p:spPr>
        <p:txBody>
          <a:bodyPr/>
          <a:lstStyle/>
          <a:p>
            <a:endParaRPr lang="en-US"/>
          </a:p>
        </p:txBody>
      </p:sp>
      <p:sp>
        <p:nvSpPr>
          <p:cNvPr id="22544" name="Line 16"/>
          <p:cNvSpPr>
            <a:spLocks noChangeShapeType="1"/>
          </p:cNvSpPr>
          <p:nvPr/>
        </p:nvSpPr>
        <p:spPr bwMode="auto">
          <a:xfrm>
            <a:off x="2590800" y="2362200"/>
            <a:ext cx="1905000" cy="0"/>
          </a:xfrm>
          <a:prstGeom prst="line">
            <a:avLst/>
          </a:prstGeom>
          <a:noFill/>
          <a:ln w="9525">
            <a:solidFill>
              <a:schemeClr val="tx1"/>
            </a:solidFill>
            <a:round/>
            <a:headEnd/>
            <a:tailEnd/>
          </a:ln>
        </p:spPr>
        <p:txBody>
          <a:bodyPr/>
          <a:lstStyle/>
          <a:p>
            <a:endParaRPr lang="en-US"/>
          </a:p>
        </p:txBody>
      </p:sp>
      <p:sp>
        <p:nvSpPr>
          <p:cNvPr id="22545" name="Line 17"/>
          <p:cNvSpPr>
            <a:spLocks noChangeShapeType="1"/>
          </p:cNvSpPr>
          <p:nvPr/>
        </p:nvSpPr>
        <p:spPr bwMode="auto">
          <a:xfrm flipV="1">
            <a:off x="4495800" y="1295400"/>
            <a:ext cx="0" cy="1066800"/>
          </a:xfrm>
          <a:prstGeom prst="line">
            <a:avLst/>
          </a:prstGeom>
          <a:noFill/>
          <a:ln w="9525">
            <a:solidFill>
              <a:schemeClr val="tx1"/>
            </a:solidFill>
            <a:round/>
            <a:headEnd/>
            <a:tailEnd/>
          </a:ln>
        </p:spPr>
        <p:txBody>
          <a:bodyPr/>
          <a:lstStyle/>
          <a:p>
            <a:endParaRPr lang="en-US"/>
          </a:p>
        </p:txBody>
      </p:sp>
      <p:sp>
        <p:nvSpPr>
          <p:cNvPr id="22546" name="Line 18"/>
          <p:cNvSpPr>
            <a:spLocks noChangeShapeType="1"/>
          </p:cNvSpPr>
          <p:nvPr/>
        </p:nvSpPr>
        <p:spPr bwMode="auto">
          <a:xfrm>
            <a:off x="4495800" y="3048000"/>
            <a:ext cx="990600" cy="0"/>
          </a:xfrm>
          <a:prstGeom prst="line">
            <a:avLst/>
          </a:prstGeom>
          <a:noFill/>
          <a:ln w="9525">
            <a:solidFill>
              <a:schemeClr val="tx1"/>
            </a:solidFill>
            <a:round/>
            <a:headEnd/>
            <a:tailEnd/>
          </a:ln>
        </p:spPr>
        <p:txBody>
          <a:bodyPr/>
          <a:lstStyle/>
          <a:p>
            <a:endParaRPr lang="en-US"/>
          </a:p>
        </p:txBody>
      </p:sp>
      <p:sp>
        <p:nvSpPr>
          <p:cNvPr id="22547" name="Line 19"/>
          <p:cNvSpPr>
            <a:spLocks noChangeShapeType="1"/>
          </p:cNvSpPr>
          <p:nvPr/>
        </p:nvSpPr>
        <p:spPr bwMode="auto">
          <a:xfrm>
            <a:off x="4495800" y="2362200"/>
            <a:ext cx="0" cy="2971800"/>
          </a:xfrm>
          <a:prstGeom prst="line">
            <a:avLst/>
          </a:prstGeom>
          <a:noFill/>
          <a:ln w="9525">
            <a:solidFill>
              <a:schemeClr val="tx1"/>
            </a:solidFill>
            <a:round/>
            <a:headEnd/>
            <a:tailEnd/>
          </a:ln>
        </p:spPr>
        <p:txBody>
          <a:bodyPr/>
          <a:lstStyle/>
          <a:p>
            <a:endParaRPr lang="en-US"/>
          </a:p>
        </p:txBody>
      </p:sp>
      <p:sp>
        <p:nvSpPr>
          <p:cNvPr id="22548" name="Line 20"/>
          <p:cNvSpPr>
            <a:spLocks noChangeShapeType="1"/>
          </p:cNvSpPr>
          <p:nvPr/>
        </p:nvSpPr>
        <p:spPr bwMode="auto">
          <a:xfrm>
            <a:off x="3581400" y="2362200"/>
            <a:ext cx="0" cy="2971800"/>
          </a:xfrm>
          <a:prstGeom prst="line">
            <a:avLst/>
          </a:prstGeom>
          <a:noFill/>
          <a:ln w="9525">
            <a:solidFill>
              <a:schemeClr val="tx1"/>
            </a:solidFill>
            <a:round/>
            <a:headEnd/>
            <a:tailEnd/>
          </a:ln>
        </p:spPr>
        <p:txBody>
          <a:bodyPr/>
          <a:lstStyle/>
          <a:p>
            <a:endParaRPr lang="en-US"/>
          </a:p>
        </p:txBody>
      </p:sp>
      <p:sp>
        <p:nvSpPr>
          <p:cNvPr id="22549" name="Line 22"/>
          <p:cNvSpPr>
            <a:spLocks noChangeShapeType="1"/>
          </p:cNvSpPr>
          <p:nvPr/>
        </p:nvSpPr>
        <p:spPr bwMode="auto">
          <a:xfrm>
            <a:off x="1981200" y="4191000"/>
            <a:ext cx="2514600" cy="0"/>
          </a:xfrm>
          <a:prstGeom prst="line">
            <a:avLst/>
          </a:prstGeom>
          <a:noFill/>
          <a:ln w="9525">
            <a:solidFill>
              <a:schemeClr val="tx1"/>
            </a:solidFill>
            <a:round/>
            <a:headEnd/>
            <a:tailEnd/>
          </a:ln>
        </p:spPr>
        <p:txBody>
          <a:bodyPr/>
          <a:lstStyle/>
          <a:p>
            <a:endParaRPr lang="en-US"/>
          </a:p>
        </p:txBody>
      </p:sp>
      <p:sp>
        <p:nvSpPr>
          <p:cNvPr id="22550" name="Oval 23"/>
          <p:cNvSpPr>
            <a:spLocks noChangeArrowheads="1"/>
          </p:cNvSpPr>
          <p:nvPr/>
        </p:nvSpPr>
        <p:spPr bwMode="auto">
          <a:xfrm>
            <a:off x="1143000" y="2286000"/>
            <a:ext cx="152400" cy="152400"/>
          </a:xfrm>
          <a:prstGeom prst="ellipse">
            <a:avLst/>
          </a:prstGeom>
          <a:solidFill>
            <a:schemeClr val="tx2"/>
          </a:solidFill>
          <a:ln w="9525">
            <a:solidFill>
              <a:schemeClr val="tx1"/>
            </a:solidFill>
            <a:round/>
            <a:headEnd/>
            <a:tailEnd/>
          </a:ln>
        </p:spPr>
        <p:txBody>
          <a:bodyPr wrap="none" anchor="ctr"/>
          <a:lstStyle/>
          <a:p>
            <a:endParaRPr lang="en-US"/>
          </a:p>
        </p:txBody>
      </p:sp>
      <p:sp>
        <p:nvSpPr>
          <p:cNvPr id="22551" name="Oval 24"/>
          <p:cNvSpPr>
            <a:spLocks noChangeArrowheads="1"/>
          </p:cNvSpPr>
          <p:nvPr/>
        </p:nvSpPr>
        <p:spPr bwMode="auto">
          <a:xfrm>
            <a:off x="1295400" y="3200400"/>
            <a:ext cx="152400" cy="152400"/>
          </a:xfrm>
          <a:prstGeom prst="ellipse">
            <a:avLst/>
          </a:prstGeom>
          <a:solidFill>
            <a:schemeClr val="tx2"/>
          </a:solidFill>
          <a:ln w="9525">
            <a:solidFill>
              <a:schemeClr val="tx1"/>
            </a:solidFill>
            <a:round/>
            <a:headEnd/>
            <a:tailEnd/>
          </a:ln>
        </p:spPr>
        <p:txBody>
          <a:bodyPr wrap="none" anchor="ctr"/>
          <a:lstStyle/>
          <a:p>
            <a:endParaRPr lang="en-US"/>
          </a:p>
        </p:txBody>
      </p:sp>
      <p:sp>
        <p:nvSpPr>
          <p:cNvPr id="22552" name="Line 25"/>
          <p:cNvSpPr>
            <a:spLocks noChangeShapeType="1"/>
          </p:cNvSpPr>
          <p:nvPr/>
        </p:nvSpPr>
        <p:spPr bwMode="auto">
          <a:xfrm>
            <a:off x="1219200" y="2438400"/>
            <a:ext cx="152400" cy="762000"/>
          </a:xfrm>
          <a:prstGeom prst="line">
            <a:avLst/>
          </a:prstGeom>
          <a:noFill/>
          <a:ln w="9525">
            <a:solidFill>
              <a:schemeClr val="tx1"/>
            </a:solidFill>
            <a:prstDash val="lgDash"/>
            <a:round/>
            <a:headEnd/>
            <a:tailEnd/>
          </a:ln>
        </p:spPr>
        <p:txBody>
          <a:bodyPr/>
          <a:lstStyle/>
          <a:p>
            <a:endParaRPr lang="en-US"/>
          </a:p>
        </p:txBody>
      </p:sp>
      <p:sp>
        <p:nvSpPr>
          <p:cNvPr id="22553" name="Line 26"/>
          <p:cNvSpPr>
            <a:spLocks noChangeShapeType="1"/>
          </p:cNvSpPr>
          <p:nvPr/>
        </p:nvSpPr>
        <p:spPr bwMode="auto">
          <a:xfrm>
            <a:off x="1371600" y="3352800"/>
            <a:ext cx="0" cy="533400"/>
          </a:xfrm>
          <a:prstGeom prst="line">
            <a:avLst/>
          </a:prstGeom>
          <a:noFill/>
          <a:ln w="9525">
            <a:solidFill>
              <a:schemeClr val="tx1"/>
            </a:solidFill>
            <a:prstDash val="lgDash"/>
            <a:round/>
            <a:headEnd/>
            <a:tailEnd/>
          </a:ln>
        </p:spPr>
        <p:txBody>
          <a:bodyPr/>
          <a:lstStyle/>
          <a:p>
            <a:endParaRPr lang="en-US"/>
          </a:p>
        </p:txBody>
      </p:sp>
      <p:sp>
        <p:nvSpPr>
          <p:cNvPr id="22554" name="Line 27"/>
          <p:cNvSpPr>
            <a:spLocks noChangeShapeType="1"/>
          </p:cNvSpPr>
          <p:nvPr/>
        </p:nvSpPr>
        <p:spPr bwMode="auto">
          <a:xfrm>
            <a:off x="1371600" y="4114800"/>
            <a:ext cx="0" cy="381000"/>
          </a:xfrm>
          <a:prstGeom prst="line">
            <a:avLst/>
          </a:prstGeom>
          <a:noFill/>
          <a:ln w="9525">
            <a:solidFill>
              <a:schemeClr val="tx1"/>
            </a:solidFill>
            <a:prstDash val="lgDash"/>
            <a:round/>
            <a:headEnd/>
            <a:tailEnd/>
          </a:ln>
        </p:spPr>
        <p:txBody>
          <a:bodyPr/>
          <a:lstStyle/>
          <a:p>
            <a:endParaRPr lang="en-US"/>
          </a:p>
        </p:txBody>
      </p:sp>
      <p:sp>
        <p:nvSpPr>
          <p:cNvPr id="22555" name="Oval 28"/>
          <p:cNvSpPr>
            <a:spLocks noChangeArrowheads="1"/>
          </p:cNvSpPr>
          <p:nvPr/>
        </p:nvSpPr>
        <p:spPr bwMode="auto">
          <a:xfrm>
            <a:off x="1295400" y="4495800"/>
            <a:ext cx="152400" cy="152400"/>
          </a:xfrm>
          <a:prstGeom prst="ellipse">
            <a:avLst/>
          </a:prstGeom>
          <a:solidFill>
            <a:schemeClr val="tx2"/>
          </a:solidFill>
          <a:ln w="9525">
            <a:solidFill>
              <a:schemeClr val="tx1"/>
            </a:solidFill>
            <a:round/>
            <a:headEnd/>
            <a:tailEnd/>
          </a:ln>
        </p:spPr>
        <p:txBody>
          <a:bodyPr wrap="none" anchor="ctr"/>
          <a:lstStyle/>
          <a:p>
            <a:endParaRPr lang="en-US"/>
          </a:p>
        </p:txBody>
      </p:sp>
      <p:sp>
        <p:nvSpPr>
          <p:cNvPr id="22556" name="Oval 29"/>
          <p:cNvSpPr>
            <a:spLocks noChangeArrowheads="1"/>
          </p:cNvSpPr>
          <p:nvPr/>
        </p:nvSpPr>
        <p:spPr bwMode="auto">
          <a:xfrm>
            <a:off x="2743200" y="2057400"/>
            <a:ext cx="152400" cy="152400"/>
          </a:xfrm>
          <a:prstGeom prst="ellipse">
            <a:avLst/>
          </a:prstGeom>
          <a:solidFill>
            <a:schemeClr val="tx2"/>
          </a:solidFill>
          <a:ln w="9525">
            <a:solidFill>
              <a:schemeClr val="tx1"/>
            </a:solidFill>
            <a:round/>
            <a:headEnd/>
            <a:tailEnd/>
          </a:ln>
        </p:spPr>
        <p:txBody>
          <a:bodyPr wrap="none" anchor="ctr"/>
          <a:lstStyle/>
          <a:p>
            <a:endParaRPr lang="en-US"/>
          </a:p>
        </p:txBody>
      </p:sp>
      <p:sp>
        <p:nvSpPr>
          <p:cNvPr id="22557" name="Oval 30"/>
          <p:cNvSpPr>
            <a:spLocks noChangeArrowheads="1"/>
          </p:cNvSpPr>
          <p:nvPr/>
        </p:nvSpPr>
        <p:spPr bwMode="auto">
          <a:xfrm>
            <a:off x="3200400" y="2133600"/>
            <a:ext cx="152400" cy="152400"/>
          </a:xfrm>
          <a:prstGeom prst="ellipse">
            <a:avLst/>
          </a:prstGeom>
          <a:solidFill>
            <a:schemeClr val="tx2"/>
          </a:solidFill>
          <a:ln w="9525">
            <a:solidFill>
              <a:schemeClr val="tx1"/>
            </a:solidFill>
            <a:round/>
            <a:headEnd/>
            <a:tailEnd/>
          </a:ln>
        </p:spPr>
        <p:txBody>
          <a:bodyPr wrap="none" anchor="ctr"/>
          <a:lstStyle/>
          <a:p>
            <a:endParaRPr lang="en-US"/>
          </a:p>
        </p:txBody>
      </p:sp>
      <p:sp>
        <p:nvSpPr>
          <p:cNvPr id="22558" name="Oval 31"/>
          <p:cNvSpPr>
            <a:spLocks noChangeArrowheads="1"/>
          </p:cNvSpPr>
          <p:nvPr/>
        </p:nvSpPr>
        <p:spPr bwMode="auto">
          <a:xfrm>
            <a:off x="3581400" y="2057400"/>
            <a:ext cx="152400" cy="152400"/>
          </a:xfrm>
          <a:prstGeom prst="ellipse">
            <a:avLst/>
          </a:prstGeom>
          <a:solidFill>
            <a:schemeClr val="tx2"/>
          </a:solidFill>
          <a:ln w="9525">
            <a:solidFill>
              <a:schemeClr val="tx1"/>
            </a:solidFill>
            <a:round/>
            <a:headEnd/>
            <a:tailEnd/>
          </a:ln>
        </p:spPr>
        <p:txBody>
          <a:bodyPr wrap="none" anchor="ctr"/>
          <a:lstStyle/>
          <a:p>
            <a:endParaRPr lang="en-US"/>
          </a:p>
        </p:txBody>
      </p:sp>
      <p:sp>
        <p:nvSpPr>
          <p:cNvPr id="22559" name="Line 32"/>
          <p:cNvSpPr>
            <a:spLocks noChangeShapeType="1"/>
          </p:cNvSpPr>
          <p:nvPr/>
        </p:nvSpPr>
        <p:spPr bwMode="auto">
          <a:xfrm flipV="1">
            <a:off x="1981200" y="2286000"/>
            <a:ext cx="1295400" cy="1600200"/>
          </a:xfrm>
          <a:prstGeom prst="line">
            <a:avLst/>
          </a:prstGeom>
          <a:noFill/>
          <a:ln w="9525">
            <a:solidFill>
              <a:schemeClr val="tx1"/>
            </a:solidFill>
            <a:prstDash val="lgDash"/>
            <a:round/>
            <a:headEnd/>
            <a:tailEnd/>
          </a:ln>
        </p:spPr>
        <p:txBody>
          <a:bodyPr/>
          <a:lstStyle/>
          <a:p>
            <a:endParaRPr lang="en-US"/>
          </a:p>
        </p:txBody>
      </p:sp>
      <p:sp>
        <p:nvSpPr>
          <p:cNvPr id="22560" name="Line 33"/>
          <p:cNvSpPr>
            <a:spLocks noChangeShapeType="1"/>
          </p:cNvSpPr>
          <p:nvPr/>
        </p:nvSpPr>
        <p:spPr bwMode="auto">
          <a:xfrm flipH="1">
            <a:off x="1447800" y="4114800"/>
            <a:ext cx="304800" cy="381000"/>
          </a:xfrm>
          <a:prstGeom prst="line">
            <a:avLst/>
          </a:prstGeom>
          <a:noFill/>
          <a:ln w="9525">
            <a:solidFill>
              <a:schemeClr val="tx1"/>
            </a:solidFill>
            <a:prstDash val="lgDash"/>
            <a:round/>
            <a:headEnd/>
            <a:tailEnd/>
          </a:ln>
        </p:spPr>
        <p:txBody>
          <a:bodyPr/>
          <a:lstStyle/>
          <a:p>
            <a:endParaRPr lang="en-US"/>
          </a:p>
        </p:txBody>
      </p:sp>
      <p:sp>
        <p:nvSpPr>
          <p:cNvPr id="22561" name="Oval 34"/>
          <p:cNvSpPr>
            <a:spLocks noChangeArrowheads="1"/>
          </p:cNvSpPr>
          <p:nvPr/>
        </p:nvSpPr>
        <p:spPr bwMode="auto">
          <a:xfrm>
            <a:off x="2743200" y="4495800"/>
            <a:ext cx="152400" cy="152400"/>
          </a:xfrm>
          <a:prstGeom prst="ellipse">
            <a:avLst/>
          </a:prstGeom>
          <a:solidFill>
            <a:schemeClr val="tx2"/>
          </a:solidFill>
          <a:ln w="9525">
            <a:solidFill>
              <a:schemeClr val="tx1"/>
            </a:solidFill>
            <a:round/>
            <a:headEnd/>
            <a:tailEnd/>
          </a:ln>
        </p:spPr>
        <p:txBody>
          <a:bodyPr wrap="none" anchor="ctr"/>
          <a:lstStyle/>
          <a:p>
            <a:endParaRPr lang="en-US"/>
          </a:p>
        </p:txBody>
      </p:sp>
      <p:sp>
        <p:nvSpPr>
          <p:cNvPr id="22562" name="Line 35"/>
          <p:cNvSpPr>
            <a:spLocks noChangeShapeType="1"/>
          </p:cNvSpPr>
          <p:nvPr/>
        </p:nvSpPr>
        <p:spPr bwMode="auto">
          <a:xfrm>
            <a:off x="2819400" y="2209800"/>
            <a:ext cx="0" cy="1371600"/>
          </a:xfrm>
          <a:prstGeom prst="line">
            <a:avLst/>
          </a:prstGeom>
          <a:noFill/>
          <a:ln w="9525">
            <a:solidFill>
              <a:schemeClr val="tx1"/>
            </a:solidFill>
            <a:prstDash val="lgDash"/>
            <a:round/>
            <a:headEnd/>
            <a:tailEnd/>
          </a:ln>
        </p:spPr>
        <p:txBody>
          <a:bodyPr/>
          <a:lstStyle/>
          <a:p>
            <a:endParaRPr lang="en-US"/>
          </a:p>
        </p:txBody>
      </p:sp>
      <p:sp>
        <p:nvSpPr>
          <p:cNvPr id="22563" name="Line 36"/>
          <p:cNvSpPr>
            <a:spLocks noChangeShapeType="1"/>
          </p:cNvSpPr>
          <p:nvPr/>
        </p:nvSpPr>
        <p:spPr bwMode="auto">
          <a:xfrm>
            <a:off x="2819400" y="3886200"/>
            <a:ext cx="0" cy="609600"/>
          </a:xfrm>
          <a:prstGeom prst="line">
            <a:avLst/>
          </a:prstGeom>
          <a:noFill/>
          <a:ln w="9525">
            <a:solidFill>
              <a:schemeClr val="tx1"/>
            </a:solidFill>
            <a:prstDash val="lgDash"/>
            <a:round/>
            <a:headEnd/>
            <a:tailEnd/>
          </a:ln>
        </p:spPr>
        <p:txBody>
          <a:bodyPr/>
          <a:lstStyle/>
          <a:p>
            <a:endParaRPr lang="en-US"/>
          </a:p>
        </p:txBody>
      </p:sp>
      <p:sp>
        <p:nvSpPr>
          <p:cNvPr id="22564" name="Oval 37"/>
          <p:cNvSpPr>
            <a:spLocks noChangeArrowheads="1"/>
          </p:cNvSpPr>
          <p:nvPr/>
        </p:nvSpPr>
        <p:spPr bwMode="auto">
          <a:xfrm>
            <a:off x="1676400" y="2438400"/>
            <a:ext cx="152400" cy="152400"/>
          </a:xfrm>
          <a:prstGeom prst="ellipse">
            <a:avLst/>
          </a:prstGeom>
          <a:solidFill>
            <a:schemeClr val="tx2"/>
          </a:solidFill>
          <a:ln w="9525">
            <a:solidFill>
              <a:schemeClr val="tx1"/>
            </a:solidFill>
            <a:round/>
            <a:headEnd/>
            <a:tailEnd/>
          </a:ln>
        </p:spPr>
        <p:txBody>
          <a:bodyPr wrap="none" anchor="ctr"/>
          <a:lstStyle/>
          <a:p>
            <a:endParaRPr lang="en-US"/>
          </a:p>
        </p:txBody>
      </p:sp>
      <p:sp>
        <p:nvSpPr>
          <p:cNvPr id="22565" name="Oval 38"/>
          <p:cNvSpPr>
            <a:spLocks noChangeArrowheads="1"/>
          </p:cNvSpPr>
          <p:nvPr/>
        </p:nvSpPr>
        <p:spPr bwMode="auto">
          <a:xfrm>
            <a:off x="2590800" y="3352800"/>
            <a:ext cx="152400" cy="152400"/>
          </a:xfrm>
          <a:prstGeom prst="ellipse">
            <a:avLst/>
          </a:prstGeom>
          <a:solidFill>
            <a:schemeClr val="tx2"/>
          </a:solidFill>
          <a:ln w="9525">
            <a:solidFill>
              <a:schemeClr val="tx1"/>
            </a:solidFill>
            <a:round/>
            <a:headEnd/>
            <a:tailEnd/>
          </a:ln>
        </p:spPr>
        <p:txBody>
          <a:bodyPr wrap="none" anchor="ctr"/>
          <a:lstStyle/>
          <a:p>
            <a:endParaRPr lang="en-US"/>
          </a:p>
        </p:txBody>
      </p:sp>
      <p:sp>
        <p:nvSpPr>
          <p:cNvPr id="22566" name="Oval 39"/>
          <p:cNvSpPr>
            <a:spLocks noChangeArrowheads="1"/>
          </p:cNvSpPr>
          <p:nvPr/>
        </p:nvSpPr>
        <p:spPr bwMode="auto">
          <a:xfrm>
            <a:off x="3124200" y="3276600"/>
            <a:ext cx="152400" cy="152400"/>
          </a:xfrm>
          <a:prstGeom prst="ellipse">
            <a:avLst/>
          </a:prstGeom>
          <a:solidFill>
            <a:schemeClr val="tx2"/>
          </a:solidFill>
          <a:ln w="9525">
            <a:solidFill>
              <a:schemeClr val="tx1"/>
            </a:solidFill>
            <a:round/>
            <a:headEnd/>
            <a:tailEnd/>
          </a:ln>
        </p:spPr>
        <p:txBody>
          <a:bodyPr wrap="none" anchor="ctr"/>
          <a:lstStyle/>
          <a:p>
            <a:endParaRPr lang="en-US"/>
          </a:p>
        </p:txBody>
      </p:sp>
      <p:sp>
        <p:nvSpPr>
          <p:cNvPr id="22567" name="Oval 40"/>
          <p:cNvSpPr>
            <a:spLocks noChangeArrowheads="1"/>
          </p:cNvSpPr>
          <p:nvPr/>
        </p:nvSpPr>
        <p:spPr bwMode="auto">
          <a:xfrm>
            <a:off x="4876800" y="2133600"/>
            <a:ext cx="152400" cy="152400"/>
          </a:xfrm>
          <a:prstGeom prst="ellipse">
            <a:avLst/>
          </a:prstGeom>
          <a:solidFill>
            <a:schemeClr val="tx2"/>
          </a:solidFill>
          <a:ln w="9525">
            <a:solidFill>
              <a:schemeClr val="tx1"/>
            </a:solidFill>
            <a:round/>
            <a:headEnd/>
            <a:tailEnd/>
          </a:ln>
        </p:spPr>
        <p:txBody>
          <a:bodyPr wrap="none" anchor="ctr"/>
          <a:lstStyle/>
          <a:p>
            <a:endParaRPr lang="en-US"/>
          </a:p>
        </p:txBody>
      </p:sp>
      <p:sp>
        <p:nvSpPr>
          <p:cNvPr id="22568" name="Oval 41"/>
          <p:cNvSpPr>
            <a:spLocks noChangeArrowheads="1"/>
          </p:cNvSpPr>
          <p:nvPr/>
        </p:nvSpPr>
        <p:spPr bwMode="auto">
          <a:xfrm>
            <a:off x="4876800" y="3429000"/>
            <a:ext cx="152400" cy="152400"/>
          </a:xfrm>
          <a:prstGeom prst="ellipse">
            <a:avLst/>
          </a:prstGeom>
          <a:solidFill>
            <a:schemeClr val="tx2"/>
          </a:solidFill>
          <a:ln w="9525">
            <a:solidFill>
              <a:schemeClr val="tx1"/>
            </a:solidFill>
            <a:round/>
            <a:headEnd/>
            <a:tailEnd/>
          </a:ln>
        </p:spPr>
        <p:txBody>
          <a:bodyPr wrap="none" anchor="ctr"/>
          <a:lstStyle/>
          <a:p>
            <a:endParaRPr lang="en-US"/>
          </a:p>
        </p:txBody>
      </p:sp>
      <p:sp>
        <p:nvSpPr>
          <p:cNvPr id="22569" name="Oval 42"/>
          <p:cNvSpPr>
            <a:spLocks noChangeArrowheads="1"/>
          </p:cNvSpPr>
          <p:nvPr/>
        </p:nvSpPr>
        <p:spPr bwMode="auto">
          <a:xfrm>
            <a:off x="3733800" y="3581400"/>
            <a:ext cx="152400" cy="152400"/>
          </a:xfrm>
          <a:prstGeom prst="ellipse">
            <a:avLst/>
          </a:prstGeom>
          <a:solidFill>
            <a:schemeClr val="tx2"/>
          </a:solidFill>
          <a:ln w="9525">
            <a:solidFill>
              <a:schemeClr val="tx1"/>
            </a:solidFill>
            <a:round/>
            <a:headEnd/>
            <a:tailEnd/>
          </a:ln>
        </p:spPr>
        <p:txBody>
          <a:bodyPr wrap="none" anchor="ctr"/>
          <a:lstStyle/>
          <a:p>
            <a:endParaRPr lang="en-US"/>
          </a:p>
        </p:txBody>
      </p:sp>
      <p:sp>
        <p:nvSpPr>
          <p:cNvPr id="22570" name="Oval 43"/>
          <p:cNvSpPr>
            <a:spLocks noChangeArrowheads="1"/>
          </p:cNvSpPr>
          <p:nvPr/>
        </p:nvSpPr>
        <p:spPr bwMode="auto">
          <a:xfrm>
            <a:off x="4095750" y="3721100"/>
            <a:ext cx="152400" cy="152400"/>
          </a:xfrm>
          <a:prstGeom prst="ellipse">
            <a:avLst/>
          </a:prstGeom>
          <a:solidFill>
            <a:schemeClr val="tx2"/>
          </a:solidFill>
          <a:ln w="9525">
            <a:solidFill>
              <a:schemeClr val="tx1"/>
            </a:solidFill>
            <a:round/>
            <a:headEnd/>
            <a:tailEnd/>
          </a:ln>
        </p:spPr>
        <p:txBody>
          <a:bodyPr wrap="none" anchor="ctr"/>
          <a:lstStyle/>
          <a:p>
            <a:endParaRPr lang="en-US"/>
          </a:p>
        </p:txBody>
      </p:sp>
      <p:sp>
        <p:nvSpPr>
          <p:cNvPr id="22571" name="Oval 44"/>
          <p:cNvSpPr>
            <a:spLocks noChangeArrowheads="1"/>
          </p:cNvSpPr>
          <p:nvPr/>
        </p:nvSpPr>
        <p:spPr bwMode="auto">
          <a:xfrm>
            <a:off x="3733800" y="4343400"/>
            <a:ext cx="152400" cy="152400"/>
          </a:xfrm>
          <a:prstGeom prst="ellipse">
            <a:avLst/>
          </a:prstGeom>
          <a:solidFill>
            <a:schemeClr val="tx2"/>
          </a:solidFill>
          <a:ln w="9525">
            <a:solidFill>
              <a:schemeClr val="tx1"/>
            </a:solidFill>
            <a:round/>
            <a:headEnd/>
            <a:tailEnd/>
          </a:ln>
        </p:spPr>
        <p:txBody>
          <a:bodyPr wrap="none" anchor="ctr"/>
          <a:lstStyle/>
          <a:p>
            <a:endParaRPr lang="en-US"/>
          </a:p>
        </p:txBody>
      </p:sp>
      <p:sp>
        <p:nvSpPr>
          <p:cNvPr id="22572" name="Oval 45"/>
          <p:cNvSpPr>
            <a:spLocks noChangeArrowheads="1"/>
          </p:cNvSpPr>
          <p:nvPr/>
        </p:nvSpPr>
        <p:spPr bwMode="auto">
          <a:xfrm>
            <a:off x="4114800" y="4343400"/>
            <a:ext cx="152400" cy="152400"/>
          </a:xfrm>
          <a:prstGeom prst="ellipse">
            <a:avLst/>
          </a:prstGeom>
          <a:solidFill>
            <a:schemeClr val="tx2"/>
          </a:solidFill>
          <a:ln w="9525">
            <a:solidFill>
              <a:schemeClr val="tx1"/>
            </a:solidFill>
            <a:round/>
            <a:headEnd/>
            <a:tailEnd/>
          </a:ln>
        </p:spPr>
        <p:txBody>
          <a:bodyPr wrap="none" anchor="ctr"/>
          <a:lstStyle/>
          <a:p>
            <a:endParaRPr lang="en-US"/>
          </a:p>
        </p:txBody>
      </p:sp>
      <p:sp>
        <p:nvSpPr>
          <p:cNvPr id="22573" name="Line 46"/>
          <p:cNvSpPr>
            <a:spLocks noChangeShapeType="1"/>
          </p:cNvSpPr>
          <p:nvPr/>
        </p:nvSpPr>
        <p:spPr bwMode="auto">
          <a:xfrm>
            <a:off x="2157413" y="2916238"/>
            <a:ext cx="476250" cy="476250"/>
          </a:xfrm>
          <a:prstGeom prst="line">
            <a:avLst/>
          </a:prstGeom>
          <a:noFill/>
          <a:ln w="9525">
            <a:solidFill>
              <a:schemeClr val="tx1"/>
            </a:solidFill>
            <a:round/>
            <a:headEnd/>
            <a:tailEnd/>
          </a:ln>
        </p:spPr>
        <p:txBody>
          <a:bodyPr/>
          <a:lstStyle/>
          <a:p>
            <a:endParaRPr lang="en-US"/>
          </a:p>
        </p:txBody>
      </p:sp>
      <p:sp>
        <p:nvSpPr>
          <p:cNvPr id="22574" name="Line 47"/>
          <p:cNvSpPr>
            <a:spLocks noChangeShapeType="1"/>
          </p:cNvSpPr>
          <p:nvPr/>
        </p:nvSpPr>
        <p:spPr bwMode="auto">
          <a:xfrm flipH="1" flipV="1">
            <a:off x="1792288" y="2551113"/>
            <a:ext cx="146050" cy="146050"/>
          </a:xfrm>
          <a:prstGeom prst="line">
            <a:avLst/>
          </a:prstGeom>
          <a:noFill/>
          <a:ln w="9525">
            <a:solidFill>
              <a:schemeClr val="tx1"/>
            </a:solidFill>
            <a:round/>
            <a:headEnd/>
            <a:tailEnd/>
          </a:ln>
        </p:spPr>
        <p:txBody>
          <a:bodyPr/>
          <a:lstStyle/>
          <a:p>
            <a:endParaRPr lang="en-US"/>
          </a:p>
        </p:txBody>
      </p:sp>
      <p:sp>
        <p:nvSpPr>
          <p:cNvPr id="22575" name="Line 48"/>
          <p:cNvSpPr>
            <a:spLocks noChangeShapeType="1"/>
          </p:cNvSpPr>
          <p:nvPr/>
        </p:nvSpPr>
        <p:spPr bwMode="auto">
          <a:xfrm flipV="1">
            <a:off x="2706688" y="2185988"/>
            <a:ext cx="914400" cy="1169987"/>
          </a:xfrm>
          <a:prstGeom prst="line">
            <a:avLst/>
          </a:prstGeom>
          <a:noFill/>
          <a:ln w="9525">
            <a:solidFill>
              <a:schemeClr val="tx1"/>
            </a:solidFill>
            <a:round/>
            <a:headEnd/>
            <a:tailEnd/>
          </a:ln>
        </p:spPr>
        <p:txBody>
          <a:bodyPr/>
          <a:lstStyle/>
          <a:p>
            <a:endParaRPr lang="en-US"/>
          </a:p>
        </p:txBody>
      </p:sp>
      <p:sp>
        <p:nvSpPr>
          <p:cNvPr id="22576" name="Line 49"/>
          <p:cNvSpPr>
            <a:spLocks noChangeShapeType="1"/>
          </p:cNvSpPr>
          <p:nvPr/>
        </p:nvSpPr>
        <p:spPr bwMode="auto">
          <a:xfrm>
            <a:off x="3730625" y="2149475"/>
            <a:ext cx="1169988" cy="73025"/>
          </a:xfrm>
          <a:prstGeom prst="line">
            <a:avLst/>
          </a:prstGeom>
          <a:noFill/>
          <a:ln w="9525">
            <a:solidFill>
              <a:schemeClr val="tx1"/>
            </a:solidFill>
            <a:round/>
            <a:headEnd/>
            <a:tailEnd/>
          </a:ln>
        </p:spPr>
        <p:txBody>
          <a:bodyPr/>
          <a:lstStyle/>
          <a:p>
            <a:endParaRPr lang="en-US"/>
          </a:p>
        </p:txBody>
      </p:sp>
      <p:sp>
        <p:nvSpPr>
          <p:cNvPr id="22577" name="Line 50"/>
          <p:cNvSpPr>
            <a:spLocks noChangeShapeType="1"/>
          </p:cNvSpPr>
          <p:nvPr/>
        </p:nvSpPr>
        <p:spPr bwMode="auto">
          <a:xfrm flipH="1">
            <a:off x="4243388" y="2259013"/>
            <a:ext cx="693737" cy="2120900"/>
          </a:xfrm>
          <a:prstGeom prst="line">
            <a:avLst/>
          </a:prstGeom>
          <a:noFill/>
          <a:ln w="9525">
            <a:solidFill>
              <a:schemeClr val="tx1"/>
            </a:solidFill>
            <a:round/>
            <a:headEnd/>
            <a:tailEnd/>
          </a:ln>
        </p:spPr>
        <p:txBody>
          <a:bodyPr/>
          <a:lstStyle/>
          <a:p>
            <a:endParaRPr lang="en-US"/>
          </a:p>
        </p:txBody>
      </p:sp>
      <p:sp>
        <p:nvSpPr>
          <p:cNvPr id="22578" name="Line 51"/>
          <p:cNvSpPr>
            <a:spLocks noChangeShapeType="1"/>
          </p:cNvSpPr>
          <p:nvPr/>
        </p:nvSpPr>
        <p:spPr bwMode="auto">
          <a:xfrm flipV="1">
            <a:off x="4170363" y="3867150"/>
            <a:ext cx="0" cy="476250"/>
          </a:xfrm>
          <a:prstGeom prst="line">
            <a:avLst/>
          </a:prstGeom>
          <a:noFill/>
          <a:ln w="9525">
            <a:solidFill>
              <a:schemeClr val="tx1"/>
            </a:solidFill>
            <a:round/>
            <a:headEnd/>
            <a:tailEnd/>
          </a:ln>
        </p:spPr>
        <p:txBody>
          <a:bodyPr/>
          <a:lstStyle/>
          <a:p>
            <a:endParaRPr lang="en-US"/>
          </a:p>
        </p:txBody>
      </p:sp>
      <p:sp>
        <p:nvSpPr>
          <p:cNvPr id="22579" name="Line 52"/>
          <p:cNvSpPr>
            <a:spLocks noChangeShapeType="1"/>
          </p:cNvSpPr>
          <p:nvPr/>
        </p:nvSpPr>
        <p:spPr bwMode="auto">
          <a:xfrm flipV="1">
            <a:off x="4206875" y="3502025"/>
            <a:ext cx="693738" cy="219075"/>
          </a:xfrm>
          <a:prstGeom prst="line">
            <a:avLst/>
          </a:prstGeom>
          <a:noFill/>
          <a:ln w="9525">
            <a:solidFill>
              <a:schemeClr val="tx1"/>
            </a:solidFill>
            <a:round/>
            <a:headEnd/>
            <a:tailEnd/>
          </a:ln>
        </p:spPr>
        <p:txBody>
          <a:bodyPr/>
          <a:lstStyle/>
          <a:p>
            <a:endParaRPr lang="en-US"/>
          </a:p>
        </p:txBody>
      </p:sp>
      <p:sp>
        <p:nvSpPr>
          <p:cNvPr id="22580" name="Line 53"/>
          <p:cNvSpPr>
            <a:spLocks noChangeShapeType="1"/>
          </p:cNvSpPr>
          <p:nvPr/>
        </p:nvSpPr>
        <p:spPr bwMode="auto">
          <a:xfrm flipH="1">
            <a:off x="3219450" y="2295525"/>
            <a:ext cx="36513" cy="987425"/>
          </a:xfrm>
          <a:prstGeom prst="line">
            <a:avLst/>
          </a:prstGeom>
          <a:noFill/>
          <a:ln w="9525">
            <a:solidFill>
              <a:schemeClr val="tx1"/>
            </a:solidFill>
            <a:prstDash val="lgDash"/>
            <a:round/>
            <a:headEnd/>
            <a:tailEnd/>
          </a:ln>
        </p:spPr>
        <p:txBody>
          <a:bodyPr/>
          <a:lstStyle/>
          <a:p>
            <a:endParaRPr lang="en-US"/>
          </a:p>
        </p:txBody>
      </p:sp>
      <p:sp>
        <p:nvSpPr>
          <p:cNvPr id="22581" name="Line 54"/>
          <p:cNvSpPr>
            <a:spLocks noChangeShapeType="1"/>
          </p:cNvSpPr>
          <p:nvPr/>
        </p:nvSpPr>
        <p:spPr bwMode="auto">
          <a:xfrm flipH="1" flipV="1">
            <a:off x="2852738" y="2149475"/>
            <a:ext cx="292100" cy="1133475"/>
          </a:xfrm>
          <a:prstGeom prst="line">
            <a:avLst/>
          </a:prstGeom>
          <a:noFill/>
          <a:ln w="9525">
            <a:solidFill>
              <a:schemeClr val="tx1"/>
            </a:solidFill>
            <a:prstDash val="lgDash"/>
            <a:round/>
            <a:headEnd/>
            <a:tailEnd/>
          </a:ln>
        </p:spPr>
        <p:txBody>
          <a:bodyPr/>
          <a:lstStyle/>
          <a:p>
            <a:endParaRPr lang="en-US"/>
          </a:p>
        </p:txBody>
      </p:sp>
      <p:sp>
        <p:nvSpPr>
          <p:cNvPr id="22582" name="Line 55"/>
          <p:cNvSpPr>
            <a:spLocks noChangeShapeType="1"/>
          </p:cNvSpPr>
          <p:nvPr/>
        </p:nvSpPr>
        <p:spPr bwMode="auto">
          <a:xfrm flipV="1">
            <a:off x="2889250" y="3721100"/>
            <a:ext cx="877888" cy="804863"/>
          </a:xfrm>
          <a:prstGeom prst="line">
            <a:avLst/>
          </a:prstGeom>
          <a:noFill/>
          <a:ln w="9525">
            <a:solidFill>
              <a:schemeClr val="tx1"/>
            </a:solidFill>
            <a:prstDash val="lgDash"/>
            <a:round/>
            <a:headEnd/>
            <a:tailEnd/>
          </a:ln>
        </p:spPr>
        <p:txBody>
          <a:bodyPr/>
          <a:lstStyle/>
          <a:p>
            <a:endParaRPr lang="en-US"/>
          </a:p>
        </p:txBody>
      </p:sp>
      <p:sp>
        <p:nvSpPr>
          <p:cNvPr id="22583" name="Line 56"/>
          <p:cNvSpPr>
            <a:spLocks noChangeShapeType="1"/>
          </p:cNvSpPr>
          <p:nvPr/>
        </p:nvSpPr>
        <p:spPr bwMode="auto">
          <a:xfrm flipH="1">
            <a:off x="3803650" y="3721100"/>
            <a:ext cx="0" cy="622300"/>
          </a:xfrm>
          <a:prstGeom prst="line">
            <a:avLst/>
          </a:prstGeom>
          <a:noFill/>
          <a:ln w="9525">
            <a:solidFill>
              <a:schemeClr val="tx1"/>
            </a:solidFill>
            <a:prstDash val="lgDash"/>
            <a:round/>
            <a:headEnd/>
            <a:tailEnd/>
          </a:ln>
        </p:spPr>
        <p:txBody>
          <a:bodyPr/>
          <a:lstStyle/>
          <a:p>
            <a:endParaRPr lang="en-US"/>
          </a:p>
        </p:txBody>
      </p:sp>
      <p:sp>
        <p:nvSpPr>
          <p:cNvPr id="22584" name="Line 57"/>
          <p:cNvSpPr>
            <a:spLocks noChangeShapeType="1"/>
          </p:cNvSpPr>
          <p:nvPr/>
        </p:nvSpPr>
        <p:spPr bwMode="auto">
          <a:xfrm flipV="1">
            <a:off x="3876675" y="3830638"/>
            <a:ext cx="257175" cy="512762"/>
          </a:xfrm>
          <a:prstGeom prst="line">
            <a:avLst/>
          </a:prstGeom>
          <a:noFill/>
          <a:ln w="9525">
            <a:solidFill>
              <a:schemeClr val="tx1"/>
            </a:solidFill>
            <a:prstDash val="lgDash"/>
            <a:round/>
            <a:headEnd/>
            <a:tailEnd/>
          </a:ln>
        </p:spPr>
        <p:txBody>
          <a:bodyPr/>
          <a:lstStyle/>
          <a:p>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458200" cy="1143000"/>
          </a:xfrm>
        </p:spPr>
        <p:txBody>
          <a:bodyPr vert="horz" lIns="91440" tIns="45720" rIns="91440" bIns="45720" rtlCol="0" anchor="ctr">
            <a:normAutofit/>
          </a:bodyPr>
          <a:lstStyle/>
          <a:p>
            <a:r>
              <a:rPr lang="en-US" sz="2400" b="1" i="1" dirty="0" smtClean="0">
                <a:latin typeface="Comic Sans MS" pitchFamily="66" charset="0"/>
              </a:rPr>
              <a:t>Problems of layout develop when needed:</a:t>
            </a:r>
          </a:p>
        </p:txBody>
      </p:sp>
      <p:sp>
        <p:nvSpPr>
          <p:cNvPr id="23555" name="Rectangle 3"/>
          <p:cNvSpPr>
            <a:spLocks noGrp="1" noChangeArrowheads="1"/>
          </p:cNvSpPr>
          <p:nvPr>
            <p:ph type="body" idx="1"/>
          </p:nvPr>
        </p:nvSpPr>
        <p:spPr>
          <a:xfrm>
            <a:off x="457200" y="1295400"/>
            <a:ext cx="8229600" cy="5257800"/>
          </a:xfrm>
        </p:spPr>
        <p:txBody>
          <a:bodyPr>
            <a:normAutofit fontScale="92500" lnSpcReduction="20000"/>
          </a:bodyPr>
          <a:lstStyle/>
          <a:p>
            <a:pPr eaLnBrk="1" hangingPunct="1">
              <a:lnSpc>
                <a:spcPct val="150000"/>
              </a:lnSpc>
            </a:pPr>
            <a:r>
              <a:rPr lang="en-US" sz="2200" dirty="0" smtClean="0">
                <a:latin typeface="+mj-lt"/>
              </a:rPr>
              <a:t>to start a new product,</a:t>
            </a:r>
          </a:p>
          <a:p>
            <a:pPr eaLnBrk="1" hangingPunct="1">
              <a:lnSpc>
                <a:spcPct val="150000"/>
              </a:lnSpc>
            </a:pPr>
            <a:r>
              <a:rPr lang="en-US" sz="2200" dirty="0" smtClean="0">
                <a:latin typeface="+mj-lt"/>
              </a:rPr>
              <a:t>to change the product design,</a:t>
            </a:r>
          </a:p>
          <a:p>
            <a:pPr eaLnBrk="1" hangingPunct="1">
              <a:lnSpc>
                <a:spcPct val="150000"/>
              </a:lnSpc>
            </a:pPr>
            <a:r>
              <a:rPr lang="en-US" sz="2200" dirty="0" smtClean="0">
                <a:latin typeface="+mj-lt"/>
              </a:rPr>
              <a:t>to reduce the cost;</a:t>
            </a:r>
          </a:p>
          <a:p>
            <a:pPr eaLnBrk="1" hangingPunct="1">
              <a:lnSpc>
                <a:spcPct val="150000"/>
              </a:lnSpc>
              <a:buFontTx/>
              <a:buNone/>
            </a:pPr>
            <a:r>
              <a:rPr lang="en-US" sz="2200" dirty="0" smtClean="0">
                <a:latin typeface="+mj-lt"/>
              </a:rPr>
              <a:t>And when</a:t>
            </a:r>
          </a:p>
          <a:p>
            <a:pPr eaLnBrk="1" hangingPunct="1">
              <a:lnSpc>
                <a:spcPct val="150000"/>
              </a:lnSpc>
            </a:pPr>
            <a:r>
              <a:rPr lang="en-US" sz="2200" dirty="0" smtClean="0">
                <a:latin typeface="+mj-lt"/>
              </a:rPr>
              <a:t>the market demand changes,</a:t>
            </a:r>
          </a:p>
          <a:p>
            <a:pPr eaLnBrk="1" hangingPunct="1">
              <a:lnSpc>
                <a:spcPct val="150000"/>
              </a:lnSpc>
            </a:pPr>
            <a:r>
              <a:rPr lang="en-US" sz="2200" dirty="0" smtClean="0">
                <a:latin typeface="+mj-lt"/>
              </a:rPr>
              <a:t>the plant, the product, the building become obsolete,</a:t>
            </a:r>
          </a:p>
          <a:p>
            <a:pPr eaLnBrk="1" hangingPunct="1">
              <a:lnSpc>
                <a:spcPct val="150000"/>
              </a:lnSpc>
            </a:pPr>
            <a:r>
              <a:rPr lang="en-US" sz="2200" dirty="0" smtClean="0">
                <a:latin typeface="+mj-lt"/>
              </a:rPr>
              <a:t>accidents occur frequently,</a:t>
            </a:r>
          </a:p>
          <a:p>
            <a:pPr eaLnBrk="1" hangingPunct="1">
              <a:lnSpc>
                <a:spcPct val="150000"/>
              </a:lnSpc>
            </a:pPr>
            <a:r>
              <a:rPr lang="en-US" sz="2200" dirty="0" smtClean="0">
                <a:latin typeface="+mj-lt"/>
              </a:rPr>
              <a:t>the working environment is poor.</a:t>
            </a:r>
          </a:p>
          <a:p>
            <a:pPr>
              <a:lnSpc>
                <a:spcPct val="150000"/>
              </a:lnSpc>
            </a:pPr>
            <a:r>
              <a:rPr lang="en-US" sz="2200" dirty="0" smtClean="0">
                <a:latin typeface="+mj-lt"/>
              </a:rPr>
              <a:t>competitive cost reduction</a:t>
            </a:r>
          </a:p>
          <a:p>
            <a:pPr>
              <a:lnSpc>
                <a:spcPct val="150000"/>
              </a:lnSpc>
            </a:pPr>
            <a:r>
              <a:rPr lang="en-US" sz="2200" dirty="0" smtClean="0">
                <a:latin typeface="+mj-lt"/>
              </a:rPr>
              <a:t> adoption of new safety standards</a:t>
            </a:r>
          </a:p>
          <a:p>
            <a:pPr>
              <a:lnSpc>
                <a:spcPct val="150000"/>
              </a:lnSpc>
            </a:pPr>
            <a:r>
              <a:rPr lang="en-US" sz="2200" dirty="0" smtClean="0">
                <a:latin typeface="+mj-lt"/>
              </a:rPr>
              <a:t>decision to build a new plant</a:t>
            </a:r>
          </a:p>
          <a:p>
            <a:pPr eaLnBrk="1" hangingPunct="1">
              <a:lnSpc>
                <a:spcPct val="150000"/>
              </a:lnSpc>
            </a:pPr>
            <a:endParaRPr lang="en-US" sz="2200" dirty="0" smtClean="0">
              <a:latin typeface="+mj-lt"/>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vert="horz" lIns="91440" tIns="45720" rIns="91440" bIns="45720" rtlCol="0" anchor="ctr">
            <a:normAutofit/>
          </a:bodyPr>
          <a:lstStyle/>
          <a:p>
            <a:r>
              <a:rPr lang="en-US" sz="2400" b="1" i="1" dirty="0" smtClean="0">
                <a:latin typeface="Comic Sans MS" pitchFamily="66" charset="0"/>
              </a:rPr>
              <a:t>The resulting problems involve</a:t>
            </a:r>
          </a:p>
        </p:txBody>
      </p:sp>
      <p:sp>
        <p:nvSpPr>
          <p:cNvPr id="24579" name="Rectangle 3"/>
          <p:cNvSpPr>
            <a:spLocks noGrp="1" noChangeArrowheads="1"/>
          </p:cNvSpPr>
          <p:nvPr>
            <p:ph type="body" idx="1"/>
          </p:nvPr>
        </p:nvSpPr>
        <p:spPr>
          <a:xfrm>
            <a:off x="457200" y="1447800"/>
            <a:ext cx="8229600" cy="3992563"/>
          </a:xfrm>
        </p:spPr>
        <p:txBody>
          <a:bodyPr>
            <a:normAutofit/>
          </a:bodyPr>
          <a:lstStyle/>
          <a:p>
            <a:pPr eaLnBrk="1" hangingPunct="1">
              <a:lnSpc>
                <a:spcPct val="150000"/>
              </a:lnSpc>
            </a:pPr>
            <a:r>
              <a:rPr lang="en-US" sz="2200" dirty="0" smtClean="0">
                <a:latin typeface="+mj-lt"/>
              </a:rPr>
              <a:t>planning a completely new plant,</a:t>
            </a:r>
          </a:p>
          <a:p>
            <a:pPr eaLnBrk="1" hangingPunct="1">
              <a:lnSpc>
                <a:spcPct val="150000"/>
              </a:lnSpc>
            </a:pPr>
            <a:r>
              <a:rPr lang="en-US" sz="2200" dirty="0" smtClean="0">
                <a:latin typeface="+mj-lt"/>
              </a:rPr>
              <a:t>re-arranging a presently installed layout,</a:t>
            </a:r>
          </a:p>
          <a:p>
            <a:pPr eaLnBrk="1" hangingPunct="1">
              <a:lnSpc>
                <a:spcPct val="150000"/>
              </a:lnSpc>
            </a:pPr>
            <a:r>
              <a:rPr lang="en-US" sz="2200" dirty="0" smtClean="0">
                <a:latin typeface="+mj-lt"/>
              </a:rPr>
              <a:t>making adjustments to existing layout.</a:t>
            </a:r>
          </a:p>
          <a:p>
            <a:pPr>
              <a:lnSpc>
                <a:spcPct val="150000"/>
              </a:lnSpc>
            </a:pPr>
            <a:r>
              <a:rPr lang="en-US" sz="2200" dirty="0" smtClean="0">
                <a:latin typeface="+mj-lt"/>
              </a:rPr>
              <a:t>Minor modifications in present layout</a:t>
            </a:r>
          </a:p>
          <a:p>
            <a:pPr eaLnBrk="1" hangingPunct="1">
              <a:lnSpc>
                <a:spcPct val="150000"/>
              </a:lnSpc>
              <a:buNone/>
            </a:pPr>
            <a:endParaRPr lang="en-US" sz="2200" dirty="0" smtClean="0">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
            <a:ext cx="8229600" cy="6172200"/>
          </a:xfrm>
        </p:spPr>
        <p:txBody>
          <a:bodyPr>
            <a:noAutofit/>
          </a:bodyPr>
          <a:lstStyle/>
          <a:p>
            <a:pPr>
              <a:buNone/>
            </a:pPr>
            <a:r>
              <a:rPr lang="en-US" sz="2400" b="1" dirty="0"/>
              <a:t>Plant design situations may arise due to one or more of the following:</a:t>
            </a:r>
          </a:p>
          <a:p>
            <a:r>
              <a:rPr lang="en-US" sz="2400" dirty="0" smtClean="0"/>
              <a:t>design </a:t>
            </a:r>
            <a:r>
              <a:rPr lang="en-US" sz="2400" dirty="0"/>
              <a:t>and erection of a completely new plant</a:t>
            </a:r>
          </a:p>
          <a:p>
            <a:r>
              <a:rPr lang="en-US" sz="2400" dirty="0" smtClean="0"/>
              <a:t>design </a:t>
            </a:r>
            <a:r>
              <a:rPr lang="en-US" sz="2400" dirty="0"/>
              <a:t>and erection of an addition to the existing plant</a:t>
            </a:r>
          </a:p>
          <a:p>
            <a:r>
              <a:rPr lang="en-US" sz="2400" dirty="0" smtClean="0"/>
              <a:t>facility </a:t>
            </a:r>
            <a:r>
              <a:rPr lang="en-US" sz="2400" dirty="0"/>
              <a:t>or plant operations and subsequent expansion restricted by </a:t>
            </a:r>
            <a:r>
              <a:rPr lang="en-US" sz="2400" dirty="0" smtClean="0"/>
              <a:t>a poor </a:t>
            </a:r>
            <a:r>
              <a:rPr lang="en-US" sz="2400" dirty="0"/>
              <a:t>site, thereby necessitating the setting up of the plant at a </a:t>
            </a:r>
            <a:r>
              <a:rPr lang="en-US" sz="2400" dirty="0" smtClean="0"/>
              <a:t>new site</a:t>
            </a:r>
            <a:endParaRPr lang="en-US" sz="2400" dirty="0"/>
          </a:p>
          <a:p>
            <a:r>
              <a:rPr lang="en-US" sz="2400" dirty="0" smtClean="0"/>
              <a:t>addition </a:t>
            </a:r>
            <a:r>
              <a:rPr lang="en-US" sz="2400" dirty="0"/>
              <a:t>of some new product to the existing range</a:t>
            </a:r>
          </a:p>
          <a:p>
            <a:r>
              <a:rPr lang="en-US" sz="2400" dirty="0" smtClean="0"/>
              <a:t>adoption </a:t>
            </a:r>
            <a:r>
              <a:rPr lang="en-US" sz="2400" dirty="0"/>
              <a:t>of some new process /replacement of some existing equipment</a:t>
            </a:r>
          </a:p>
          <a:p>
            <a:r>
              <a:rPr lang="en-US" sz="2400" dirty="0" smtClean="0"/>
              <a:t>modernization </a:t>
            </a:r>
            <a:r>
              <a:rPr lang="en-US" sz="2400" dirty="0"/>
              <a:t>/ automation of the existing facility</a:t>
            </a:r>
          </a:p>
          <a:p>
            <a:r>
              <a:rPr lang="en-US" sz="2400" dirty="0" smtClean="0"/>
              <a:t>expansion </a:t>
            </a:r>
            <a:r>
              <a:rPr lang="en-US" sz="2400" dirty="0"/>
              <a:t>of the plant capacity</a:t>
            </a:r>
          </a:p>
          <a:p>
            <a:r>
              <a:rPr lang="en-US" sz="2400" dirty="0" smtClean="0"/>
              <a:t>relocating </a:t>
            </a:r>
            <a:r>
              <a:rPr lang="en-US" sz="2400" dirty="0"/>
              <a:t>the existing plant at a new site because of new economic</a:t>
            </a:r>
            <a:r>
              <a:rPr lang="en-US" sz="2400" dirty="0" smtClean="0"/>
              <a:t>, social</a:t>
            </a:r>
            <a:r>
              <a:rPr lang="en-US" sz="2400" dirty="0"/>
              <a:t>, legal or political factors</a:t>
            </a:r>
          </a:p>
          <a:p>
            <a:endParaRPr lang="en-US" sz="24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534400" cy="6172200"/>
          </a:xfrm>
        </p:spPr>
        <p:txBody>
          <a:bodyPr>
            <a:noAutofit/>
          </a:bodyPr>
          <a:lstStyle/>
          <a:p>
            <a:pPr>
              <a:lnSpc>
                <a:spcPct val="150000"/>
              </a:lnSpc>
              <a:buNone/>
            </a:pPr>
            <a:r>
              <a:rPr lang="en-US" sz="2200" b="1" dirty="0" smtClean="0"/>
              <a:t>Objectives and advantages</a:t>
            </a:r>
          </a:p>
          <a:p>
            <a:pPr>
              <a:lnSpc>
                <a:spcPct val="150000"/>
              </a:lnSpc>
              <a:buNone/>
            </a:pPr>
            <a:r>
              <a:rPr lang="en-US" sz="2200" dirty="0" smtClean="0"/>
              <a:t>Some of the important objectives of a good plant layout are as follows:</a:t>
            </a:r>
          </a:p>
          <a:p>
            <a:pPr>
              <a:lnSpc>
                <a:spcPct val="150000"/>
              </a:lnSpc>
            </a:pPr>
            <a:r>
              <a:rPr lang="en-US" sz="2200" dirty="0" smtClean="0"/>
              <a:t>Overall simplification of production process in terms of equipment utilization, minimization of delays, reducing manufacturing time, and better provisions for maintenance</a:t>
            </a:r>
          </a:p>
          <a:p>
            <a:pPr>
              <a:lnSpc>
                <a:spcPct val="150000"/>
              </a:lnSpc>
            </a:pPr>
            <a:r>
              <a:rPr lang="en-US" sz="2200" dirty="0" smtClean="0"/>
              <a:t>Overall integration of man, materials, machinery, supporting activities and any other considerations in a way that result in the best compromise.</a:t>
            </a:r>
          </a:p>
          <a:p>
            <a:pPr>
              <a:lnSpc>
                <a:spcPct val="150000"/>
              </a:lnSpc>
            </a:pPr>
            <a:r>
              <a:rPr lang="en-US" sz="2200" dirty="0" smtClean="0"/>
              <a:t>Minimization of material handling cost by suitably placing the facilities in the best flow sequence</a:t>
            </a:r>
          </a:p>
          <a:p>
            <a:pPr>
              <a:lnSpc>
                <a:spcPct val="150000"/>
              </a:lnSpc>
            </a:pPr>
            <a:r>
              <a:rPr lang="en-US" sz="2200" dirty="0" smtClean="0"/>
              <a:t>Saving in floor space, effective space utilization and less congestion</a:t>
            </a:r>
          </a:p>
          <a:p>
            <a:pPr>
              <a:lnSpc>
                <a:spcPct val="150000"/>
              </a:lnSpc>
            </a:pPr>
            <a:endParaRPr lang="en-US" sz="22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50000"/>
              </a:lnSpc>
            </a:pPr>
            <a:r>
              <a:rPr lang="en-US" sz="2200" i="1" dirty="0" smtClean="0"/>
              <a:t>Increased output and reduced in-process inventories</a:t>
            </a:r>
          </a:p>
          <a:p>
            <a:pPr>
              <a:lnSpc>
                <a:spcPct val="150000"/>
              </a:lnSpc>
            </a:pPr>
            <a:r>
              <a:rPr lang="en-US" sz="2200" dirty="0" smtClean="0"/>
              <a:t>Better supervision and control</a:t>
            </a:r>
          </a:p>
          <a:p>
            <a:pPr>
              <a:lnSpc>
                <a:spcPct val="150000"/>
              </a:lnSpc>
            </a:pPr>
            <a:r>
              <a:rPr lang="en-US" sz="2200" dirty="0" smtClean="0"/>
              <a:t>Worker convenience and worker satisfaction</a:t>
            </a:r>
          </a:p>
          <a:p>
            <a:pPr>
              <a:lnSpc>
                <a:spcPct val="150000"/>
              </a:lnSpc>
            </a:pPr>
            <a:r>
              <a:rPr lang="en-US" sz="2200" dirty="0" smtClean="0"/>
              <a:t>Better working environment, safety of employees and reduced hazards</a:t>
            </a:r>
          </a:p>
          <a:p>
            <a:pPr>
              <a:lnSpc>
                <a:spcPct val="150000"/>
              </a:lnSpc>
            </a:pPr>
            <a:r>
              <a:rPr lang="en-US" sz="2200" dirty="0" smtClean="0"/>
              <a:t>minimization of waste and higher productivity</a:t>
            </a:r>
          </a:p>
          <a:p>
            <a:pPr>
              <a:lnSpc>
                <a:spcPct val="150000"/>
              </a:lnSpc>
            </a:pPr>
            <a:r>
              <a:rPr lang="en-US" sz="2200" dirty="0" smtClean="0"/>
              <a:t>avoid unnecessary capital investment</a:t>
            </a:r>
          </a:p>
          <a:p>
            <a:pPr>
              <a:lnSpc>
                <a:spcPct val="150000"/>
              </a:lnSpc>
            </a:pPr>
            <a:r>
              <a:rPr lang="en-US" sz="2200" dirty="0" smtClean="0"/>
              <a:t>higher flexibility and adaptability to changing conditions</a:t>
            </a:r>
          </a:p>
          <a:p>
            <a:pPr>
              <a:lnSpc>
                <a:spcPct val="150000"/>
              </a:lnSpc>
            </a:pPr>
            <a:endParaRPr lang="en-US" sz="22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vert="horz" lIns="91440" tIns="45720" rIns="91440" bIns="45720" rtlCol="0" anchor="ctr">
            <a:normAutofit/>
          </a:bodyPr>
          <a:lstStyle/>
          <a:p>
            <a:r>
              <a:rPr lang="en-US" sz="2400" b="1" i="1" dirty="0" smtClean="0">
                <a:latin typeface="Comic Sans MS" pitchFamily="66" charset="0"/>
              </a:rPr>
              <a:t>The objectives of a good study of plant layout are:</a:t>
            </a:r>
          </a:p>
        </p:txBody>
      </p:sp>
      <p:sp>
        <p:nvSpPr>
          <p:cNvPr id="25603" name="Rectangle 3"/>
          <p:cNvSpPr>
            <a:spLocks noGrp="1" noChangeArrowheads="1"/>
          </p:cNvSpPr>
          <p:nvPr>
            <p:ph type="body" idx="1"/>
          </p:nvPr>
        </p:nvSpPr>
        <p:spPr/>
        <p:txBody>
          <a:bodyPr>
            <a:normAutofit/>
          </a:bodyPr>
          <a:lstStyle/>
          <a:p>
            <a:pPr eaLnBrk="1" hangingPunct="1">
              <a:lnSpc>
                <a:spcPct val="150000"/>
              </a:lnSpc>
            </a:pPr>
            <a:r>
              <a:rPr lang="en-US" sz="2200" dirty="0" smtClean="0">
                <a:latin typeface="+mj-lt"/>
              </a:rPr>
              <a:t>ensure effective space utilization,</a:t>
            </a:r>
          </a:p>
          <a:p>
            <a:pPr eaLnBrk="1" hangingPunct="1">
              <a:lnSpc>
                <a:spcPct val="150000"/>
              </a:lnSpc>
            </a:pPr>
            <a:r>
              <a:rPr lang="en-US" sz="2200" dirty="0" smtClean="0">
                <a:latin typeface="+mj-lt"/>
              </a:rPr>
              <a:t>minimize the cost of material handling (internal transports),</a:t>
            </a:r>
          </a:p>
          <a:p>
            <a:pPr eaLnBrk="1" hangingPunct="1">
              <a:lnSpc>
                <a:spcPct val="150000"/>
              </a:lnSpc>
            </a:pPr>
            <a:r>
              <a:rPr lang="en-US" sz="2200" dirty="0" smtClean="0">
                <a:latin typeface="+mj-lt"/>
              </a:rPr>
              <a:t>foresee future developments of the plant according to a rational master plan,</a:t>
            </a:r>
          </a:p>
          <a:p>
            <a:pPr eaLnBrk="1" hangingPunct="1">
              <a:lnSpc>
                <a:spcPct val="150000"/>
              </a:lnSpc>
            </a:pPr>
            <a:r>
              <a:rPr lang="en-US" sz="2200" dirty="0" smtClean="0">
                <a:latin typeface="+mj-lt"/>
              </a:rPr>
              <a:t>improve workers convenience as well as safety and create job satisfaction, and</a:t>
            </a:r>
          </a:p>
          <a:p>
            <a:pPr eaLnBrk="1" hangingPunct="1">
              <a:lnSpc>
                <a:spcPct val="150000"/>
              </a:lnSpc>
            </a:pPr>
            <a:r>
              <a:rPr lang="en-US" sz="2200" dirty="0" smtClean="0">
                <a:latin typeface="+mj-lt"/>
              </a:rPr>
              <a:t>avoid unnecessary capital investment.</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Grp="1" noChangeAspect="1" noChangeArrowheads="1"/>
          </p:cNvPicPr>
          <p:nvPr>
            <p:ph type="body" idx="1"/>
          </p:nvPr>
        </p:nvPicPr>
        <p:blipFill>
          <a:blip r:embed="rId3"/>
          <a:srcRect/>
          <a:stretch>
            <a:fillRect/>
          </a:stretch>
        </p:blipFill>
        <p:spPr>
          <a:xfrm>
            <a:off x="990600" y="914400"/>
            <a:ext cx="7543800" cy="5081588"/>
          </a:xfr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vert="horz" lIns="91440" tIns="45720" rIns="91440" bIns="45720" rtlCol="0" anchor="ctr">
            <a:normAutofit fontScale="90000"/>
          </a:bodyPr>
          <a:lstStyle/>
          <a:p>
            <a:r>
              <a:rPr lang="en-US" sz="2400" b="1" i="1" dirty="0" smtClean="0">
                <a:latin typeface="Comic Sans MS" pitchFamily="66" charset="0"/>
              </a:rPr>
              <a:t>PLANT LAYOUT FACTORS</a:t>
            </a:r>
            <a:br>
              <a:rPr lang="en-US" sz="2400" b="1" i="1" dirty="0" smtClean="0">
                <a:latin typeface="Comic Sans MS" pitchFamily="66" charset="0"/>
              </a:rPr>
            </a:br>
            <a:endParaRPr lang="en-US" sz="2400" b="1" i="1" dirty="0" smtClean="0">
              <a:latin typeface="Comic Sans MS" pitchFamily="66" charset="0"/>
            </a:endParaRPr>
          </a:p>
        </p:txBody>
      </p:sp>
      <p:sp>
        <p:nvSpPr>
          <p:cNvPr id="3" name="Content Placeholder 2"/>
          <p:cNvSpPr>
            <a:spLocks noGrp="1"/>
          </p:cNvSpPr>
          <p:nvPr>
            <p:ph idx="1"/>
          </p:nvPr>
        </p:nvSpPr>
        <p:spPr>
          <a:xfrm>
            <a:off x="457200" y="685800"/>
            <a:ext cx="8534400" cy="5943600"/>
          </a:xfrm>
        </p:spPr>
        <p:txBody>
          <a:bodyPr>
            <a:normAutofit fontScale="55000" lnSpcReduction="20000"/>
          </a:bodyPr>
          <a:lstStyle/>
          <a:p>
            <a:pPr marL="57150" indent="-57150">
              <a:lnSpc>
                <a:spcPct val="170000"/>
              </a:lnSpc>
              <a:buNone/>
            </a:pPr>
            <a:r>
              <a:rPr lang="en-US" dirty="0" smtClean="0"/>
              <a:t>The design of any layout is governed by a number of factors and the best layout is the one that optimizes all the factors.  The factors influencing any layout are categorized into the following eight groups:</a:t>
            </a:r>
          </a:p>
          <a:p>
            <a:pPr>
              <a:lnSpc>
                <a:spcPct val="170000"/>
              </a:lnSpc>
            </a:pPr>
            <a:r>
              <a:rPr lang="en-US" b="1" dirty="0" smtClean="0"/>
              <a:t>The material factor: </a:t>
            </a:r>
            <a:r>
              <a:rPr lang="en-US" dirty="0" smtClean="0"/>
              <a:t>includes design, variety, quantity, the necessary operations, and their sequence.</a:t>
            </a:r>
          </a:p>
          <a:p>
            <a:pPr>
              <a:lnSpc>
                <a:spcPct val="170000"/>
              </a:lnSpc>
            </a:pPr>
            <a:r>
              <a:rPr lang="en-US" b="1" dirty="0" smtClean="0"/>
              <a:t>The main factor: </a:t>
            </a:r>
            <a:r>
              <a:rPr lang="en-US" dirty="0" smtClean="0"/>
              <a:t>includes direct workers, supervision and service help, safety and manpower utilization.</a:t>
            </a:r>
          </a:p>
          <a:p>
            <a:pPr>
              <a:lnSpc>
                <a:spcPct val="170000"/>
              </a:lnSpc>
            </a:pPr>
            <a:r>
              <a:rPr lang="en-US" b="1" dirty="0" smtClean="0"/>
              <a:t>The machinery factor: </a:t>
            </a:r>
            <a:r>
              <a:rPr lang="en-US" dirty="0" smtClean="0"/>
              <a:t>includes the process, producing equipment and tools and their utilization</a:t>
            </a:r>
          </a:p>
          <a:p>
            <a:pPr>
              <a:lnSpc>
                <a:spcPct val="170000"/>
              </a:lnSpc>
            </a:pPr>
            <a:r>
              <a:rPr lang="en-US" b="1" dirty="0" smtClean="0"/>
              <a:t>The movement factor: </a:t>
            </a:r>
            <a:r>
              <a:rPr lang="en-US" dirty="0" smtClean="0"/>
              <a:t>includes inter and intradepartmental transport and handling at the various operations, storage and inspection, the materials handling equipment.</a:t>
            </a:r>
          </a:p>
          <a:p>
            <a:pPr>
              <a:lnSpc>
                <a:spcPct val="170000"/>
              </a:lnSpc>
            </a:pPr>
            <a:r>
              <a:rPr lang="en-US" b="1" dirty="0" smtClean="0"/>
              <a:t>The waiting factor: </a:t>
            </a:r>
            <a:r>
              <a:rPr lang="en-US" dirty="0" smtClean="0"/>
              <a:t>includes permanent and temporary storage and delays and their locations.</a:t>
            </a:r>
          </a:p>
          <a:p>
            <a:pPr>
              <a:lnSpc>
                <a:spcPct val="170000"/>
              </a:lnSpc>
              <a:buNone/>
            </a:pPr>
            <a:endParaRPr lang="en-US" dirty="0" smtClean="0"/>
          </a:p>
          <a:p>
            <a:pPr>
              <a:lnSpc>
                <a:spcPct val="170000"/>
              </a:lnSpc>
            </a:pP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305800" cy="5516563"/>
          </a:xfrm>
        </p:spPr>
        <p:txBody>
          <a:bodyPr>
            <a:normAutofit/>
          </a:bodyPr>
          <a:lstStyle/>
          <a:p>
            <a:pPr>
              <a:lnSpc>
                <a:spcPct val="150000"/>
              </a:lnSpc>
            </a:pPr>
            <a:r>
              <a:rPr lang="en-US" sz="2200" b="1" dirty="0" smtClean="0"/>
              <a:t>The service factors: </a:t>
            </a:r>
            <a:r>
              <a:rPr lang="en-US" sz="2200" dirty="0" smtClean="0"/>
              <a:t>include service relating to employee facilities such as parking lot, locker rooms, toilets, waiting rooms etc.; service relating to materials in terms of quality, production control, scheduling, dispatching, waste control; and service relating to machinery such as maintenance.</a:t>
            </a:r>
          </a:p>
          <a:p>
            <a:pPr>
              <a:lnSpc>
                <a:spcPct val="150000"/>
              </a:lnSpc>
            </a:pPr>
            <a:r>
              <a:rPr lang="en-US" sz="2200" b="1" dirty="0" smtClean="0"/>
              <a:t>The building factor: </a:t>
            </a:r>
            <a:r>
              <a:rPr lang="en-US" sz="2200" dirty="0" smtClean="0"/>
              <a:t>includes outside and inside building features and utility distribution and equipment.</a:t>
            </a:r>
          </a:p>
          <a:p>
            <a:pPr>
              <a:lnSpc>
                <a:spcPct val="150000"/>
              </a:lnSpc>
            </a:pPr>
            <a:r>
              <a:rPr lang="en-US" sz="2200" b="1" dirty="0" smtClean="0"/>
              <a:t>The change factor: </a:t>
            </a:r>
            <a:r>
              <a:rPr lang="en-US" sz="2200" dirty="0" smtClean="0"/>
              <a:t>includes versatility, flexibility and expansion Each of the above mentioned factors comprise a number of features and the layout engineer must review these in the light of his problem.</a:t>
            </a:r>
          </a:p>
          <a:p>
            <a:pPr>
              <a:lnSpc>
                <a:spcPct val="150000"/>
              </a:lnSpc>
              <a:buNone/>
            </a:pPr>
            <a:endParaRPr lang="en-US" sz="22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1020762"/>
          </a:xfrm>
        </p:spPr>
        <p:txBody>
          <a:bodyPr vert="horz" lIns="91440" tIns="45720" rIns="91440" bIns="45720" rtlCol="0" anchor="ctr">
            <a:normAutofit/>
          </a:bodyPr>
          <a:lstStyle/>
          <a:p>
            <a:r>
              <a:rPr lang="en-US" sz="2400" b="1" i="1" dirty="0" smtClean="0">
                <a:latin typeface="Comic Sans MS" pitchFamily="66" charset="0"/>
              </a:rPr>
              <a:t>Types of Layout </a:t>
            </a:r>
          </a:p>
        </p:txBody>
      </p:sp>
      <p:sp>
        <p:nvSpPr>
          <p:cNvPr id="27651" name="Rectangle 3"/>
          <p:cNvSpPr>
            <a:spLocks noGrp="1" noChangeArrowheads="1"/>
          </p:cNvSpPr>
          <p:nvPr>
            <p:ph type="body" idx="1"/>
          </p:nvPr>
        </p:nvSpPr>
        <p:spPr>
          <a:xfrm>
            <a:off x="457200" y="1295400"/>
            <a:ext cx="8229600" cy="4525963"/>
          </a:xfrm>
        </p:spPr>
        <p:txBody>
          <a:bodyPr vert="horz" lIns="91440" tIns="45720" rIns="91440" bIns="45720" rtlCol="0">
            <a:normAutofit/>
          </a:bodyPr>
          <a:lstStyle/>
          <a:p>
            <a:pPr>
              <a:lnSpc>
                <a:spcPct val="150000"/>
              </a:lnSpc>
            </a:pPr>
            <a:r>
              <a:rPr lang="en-US" sz="2200" b="1" dirty="0" smtClean="0"/>
              <a:t>Product Layout: In this type of layout, only one product or one type of product is produced in a given area. </a:t>
            </a:r>
          </a:p>
          <a:p>
            <a:pPr>
              <a:lnSpc>
                <a:spcPct val="150000"/>
              </a:lnSpc>
            </a:pPr>
            <a:r>
              <a:rPr lang="en-US" sz="2200" b="1" dirty="0" smtClean="0"/>
              <a:t>The product must be standardized and manufactured in large quantities in order to justify the product layout.</a:t>
            </a:r>
          </a:p>
        </p:txBody>
      </p:sp>
      <p:pic>
        <p:nvPicPr>
          <p:cNvPr id="4" name="Picture 4"/>
          <p:cNvPicPr>
            <a:picLocks noChangeAspect="1" noChangeArrowheads="1"/>
          </p:cNvPicPr>
          <p:nvPr/>
        </p:nvPicPr>
        <p:blipFill>
          <a:blip r:embed="rId3"/>
          <a:srcRect t="9892" r="3211" b="12308"/>
          <a:stretch>
            <a:fillRect/>
          </a:stretch>
        </p:blipFill>
        <p:spPr bwMode="auto">
          <a:xfrm rot="21439451">
            <a:off x="836122" y="3574944"/>
            <a:ext cx="7240192" cy="33444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vert="horz" lIns="91440" tIns="45720" rIns="91440" bIns="45720" rtlCol="0" anchor="ctr">
            <a:normAutofit/>
          </a:bodyPr>
          <a:lstStyle/>
          <a:p>
            <a:r>
              <a:rPr lang="en-US" sz="2400" b="1" i="1" dirty="0" smtClean="0">
                <a:latin typeface="Comic Sans MS" pitchFamily="66" charset="0"/>
              </a:rPr>
              <a:t>Some of the Advantages of Product Layout are:</a:t>
            </a:r>
          </a:p>
        </p:txBody>
      </p:sp>
      <p:sp>
        <p:nvSpPr>
          <p:cNvPr id="29699" name="Rectangle 3"/>
          <p:cNvSpPr>
            <a:spLocks noGrp="1" noChangeArrowheads="1"/>
          </p:cNvSpPr>
          <p:nvPr>
            <p:ph type="body" idx="1"/>
          </p:nvPr>
        </p:nvSpPr>
        <p:spPr>
          <a:xfrm>
            <a:off x="381000" y="1646237"/>
            <a:ext cx="8229600" cy="4525963"/>
          </a:xfrm>
        </p:spPr>
        <p:txBody>
          <a:bodyPr vert="horz" lIns="91440" tIns="45720" rIns="91440" bIns="45720" rtlCol="0">
            <a:normAutofit/>
          </a:bodyPr>
          <a:lstStyle/>
          <a:p>
            <a:pPr>
              <a:lnSpc>
                <a:spcPct val="150000"/>
              </a:lnSpc>
            </a:pPr>
            <a:r>
              <a:rPr lang="en-US" sz="2200" b="1" dirty="0" smtClean="0"/>
              <a:t>lower total material handling cost,</a:t>
            </a:r>
          </a:p>
          <a:p>
            <a:pPr>
              <a:lnSpc>
                <a:spcPct val="150000"/>
              </a:lnSpc>
            </a:pPr>
            <a:r>
              <a:rPr lang="en-US" sz="2200" b="1" dirty="0" smtClean="0"/>
              <a:t>lower total production time,</a:t>
            </a:r>
          </a:p>
          <a:p>
            <a:pPr>
              <a:lnSpc>
                <a:spcPct val="150000"/>
              </a:lnSpc>
            </a:pPr>
            <a:r>
              <a:rPr lang="en-US" sz="2200" b="1" dirty="0" smtClean="0"/>
              <a:t>less work in process,</a:t>
            </a:r>
          </a:p>
          <a:p>
            <a:pPr>
              <a:lnSpc>
                <a:spcPct val="150000"/>
              </a:lnSpc>
            </a:pPr>
            <a:r>
              <a:rPr lang="en-US" sz="2200" b="1" dirty="0" smtClean="0"/>
              <a:t>greater incentive for groups of workers to raise level of performance, </a:t>
            </a:r>
          </a:p>
          <a:p>
            <a:pPr>
              <a:lnSpc>
                <a:spcPct val="150000"/>
              </a:lnSpc>
            </a:pPr>
            <a:r>
              <a:rPr lang="en-US" sz="2200" b="1" dirty="0" smtClean="0"/>
              <a:t>less floor area required per unit of production and</a:t>
            </a:r>
          </a:p>
          <a:p>
            <a:pPr>
              <a:lnSpc>
                <a:spcPct val="150000"/>
              </a:lnSpc>
            </a:pPr>
            <a:r>
              <a:rPr lang="en-US" sz="2200" b="1" dirty="0" smtClean="0"/>
              <a:t>greater simplicity of production control, fewer control records needed and     lower accounting cost.</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vert="horz" lIns="91440" tIns="45720" rIns="91440" bIns="45720" rtlCol="0" anchor="ctr">
            <a:normAutofit/>
          </a:bodyPr>
          <a:lstStyle/>
          <a:p>
            <a:r>
              <a:rPr lang="en-US" sz="2400" b="1" i="1" dirty="0" smtClean="0">
                <a:latin typeface="Comic Sans MS" pitchFamily="66" charset="0"/>
              </a:rPr>
              <a:t>Product Layout is Used When:</a:t>
            </a:r>
          </a:p>
        </p:txBody>
      </p:sp>
      <p:sp>
        <p:nvSpPr>
          <p:cNvPr id="30723" name="Rectangle 3"/>
          <p:cNvSpPr>
            <a:spLocks noGrp="1" noChangeArrowheads="1"/>
          </p:cNvSpPr>
          <p:nvPr>
            <p:ph type="body" idx="1"/>
          </p:nvPr>
        </p:nvSpPr>
        <p:spPr/>
        <p:txBody>
          <a:bodyPr/>
          <a:lstStyle/>
          <a:p>
            <a:pPr eaLnBrk="1" hangingPunct="1">
              <a:lnSpc>
                <a:spcPct val="120000"/>
              </a:lnSpc>
            </a:pPr>
            <a:r>
              <a:rPr lang="en-US" sz="2000" smtClean="0">
                <a:latin typeface="Arial Rounded MT Bold" pitchFamily="34" charset="0"/>
              </a:rPr>
              <a:t>one or few standard products are to be produced, </a:t>
            </a:r>
          </a:p>
          <a:p>
            <a:pPr eaLnBrk="1" hangingPunct="1">
              <a:lnSpc>
                <a:spcPct val="120000"/>
              </a:lnSpc>
            </a:pPr>
            <a:r>
              <a:rPr lang="en-US" sz="2000" smtClean="0">
                <a:latin typeface="Arial Rounded MT Bold" pitchFamily="34" charset="0"/>
              </a:rPr>
              <a:t>large volume of production of each item over a considerable time is needed,</a:t>
            </a:r>
          </a:p>
          <a:p>
            <a:pPr eaLnBrk="1" hangingPunct="1">
              <a:lnSpc>
                <a:spcPct val="120000"/>
              </a:lnSpc>
            </a:pPr>
            <a:r>
              <a:rPr lang="en-US" sz="2000" smtClean="0">
                <a:latin typeface="Arial Rounded MT Bold" pitchFamily="34" charset="0"/>
              </a:rPr>
              <a:t>minimum of inspection is required during sequence of operations,</a:t>
            </a:r>
          </a:p>
          <a:p>
            <a:pPr eaLnBrk="1" hangingPunct="1">
              <a:lnSpc>
                <a:spcPct val="120000"/>
              </a:lnSpc>
            </a:pPr>
            <a:r>
              <a:rPr lang="en-US" sz="2000" smtClean="0">
                <a:latin typeface="Arial Rounded MT Bold" pitchFamily="34" charset="0"/>
              </a:rPr>
              <a:t>minimum of very heavy equipments or equipments requiring special facilities are needed,</a:t>
            </a:r>
          </a:p>
          <a:p>
            <a:pPr eaLnBrk="1" hangingPunct="1">
              <a:lnSpc>
                <a:spcPct val="120000"/>
              </a:lnSpc>
            </a:pPr>
            <a:r>
              <a:rPr lang="en-US" sz="2000" smtClean="0">
                <a:latin typeface="Arial Rounded MT Bold" pitchFamily="34" charset="0"/>
              </a:rPr>
              <a:t>materials and products permit bulk or continuous handling of mechanical means and</a:t>
            </a:r>
          </a:p>
          <a:p>
            <a:pPr eaLnBrk="1" hangingPunct="1">
              <a:lnSpc>
                <a:spcPct val="120000"/>
              </a:lnSpc>
            </a:pPr>
            <a:r>
              <a:rPr lang="en-US" sz="2000" smtClean="0">
                <a:latin typeface="Arial Rounded MT Bold" pitchFamily="34" charset="0"/>
              </a:rPr>
              <a:t>one machine is always used for one purpose.</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vert="horz" lIns="91440" tIns="45720" rIns="91440" bIns="45720" rtlCol="0" anchor="ctr">
            <a:normAutofit/>
          </a:bodyPr>
          <a:lstStyle/>
          <a:p>
            <a:r>
              <a:rPr lang="en-US" sz="2400" b="1" i="1" dirty="0" smtClean="0">
                <a:latin typeface="Comic Sans MS" pitchFamily="66" charset="0"/>
              </a:rPr>
              <a:t>Process Layout</a:t>
            </a:r>
          </a:p>
        </p:txBody>
      </p:sp>
      <p:sp>
        <p:nvSpPr>
          <p:cNvPr id="31747" name="Rectangle 3"/>
          <p:cNvSpPr>
            <a:spLocks noGrp="1" noChangeArrowheads="1"/>
          </p:cNvSpPr>
          <p:nvPr>
            <p:ph type="body" idx="1"/>
          </p:nvPr>
        </p:nvSpPr>
        <p:spPr/>
        <p:txBody>
          <a:bodyPr vert="horz" lIns="91440" tIns="45720" rIns="91440" bIns="45720" rtlCol="0">
            <a:normAutofit/>
          </a:bodyPr>
          <a:lstStyle/>
          <a:p>
            <a:pPr>
              <a:lnSpc>
                <a:spcPct val="150000"/>
              </a:lnSpc>
              <a:buFont typeface="Arial" pitchFamily="34" charset="0"/>
              <a:buNone/>
            </a:pPr>
            <a:r>
              <a:rPr lang="en-US" sz="2200" b="1" dirty="0" smtClean="0"/>
              <a:t>Process Layout: Similar equipment and similar operations are grouped together in the process or functional layout. It is particularly useful where low volume is required.</a:t>
            </a:r>
          </a:p>
        </p:txBody>
      </p:sp>
      <p:pic>
        <p:nvPicPr>
          <p:cNvPr id="4" name="Picture 4"/>
          <p:cNvPicPr>
            <a:picLocks noChangeAspect="1" noChangeArrowheads="1"/>
          </p:cNvPicPr>
          <p:nvPr/>
        </p:nvPicPr>
        <p:blipFill>
          <a:blip r:embed="rId3"/>
          <a:srcRect t="7317" b="26829"/>
          <a:stretch>
            <a:fillRect/>
          </a:stretch>
        </p:blipFill>
        <p:spPr bwMode="auto">
          <a:xfrm>
            <a:off x="1219200" y="3657600"/>
            <a:ext cx="5999162" cy="20574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1419225" y="76200"/>
            <a:ext cx="5061895" cy="6629400"/>
          </a:xfrm>
          <a:prstGeom prst="rect">
            <a:avLst/>
          </a:prstGeom>
          <a:noFill/>
          <a:ln w="9525">
            <a:noFill/>
            <a:miter lim="800000"/>
            <a:headEnd/>
            <a:tailEnd/>
          </a:ln>
          <a:effec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vert="horz" lIns="91440" tIns="45720" rIns="91440" bIns="45720" rtlCol="0" anchor="ctr">
            <a:normAutofit/>
          </a:bodyPr>
          <a:lstStyle/>
          <a:p>
            <a:r>
              <a:rPr lang="en-US" sz="2400" b="1" i="1" dirty="0" smtClean="0">
                <a:latin typeface="Comic Sans MS" pitchFamily="66" charset="0"/>
              </a:rPr>
              <a:t>Some of the Advantages of Process Layout are:</a:t>
            </a:r>
          </a:p>
        </p:txBody>
      </p:sp>
      <p:sp>
        <p:nvSpPr>
          <p:cNvPr id="33795" name="Rectangle 3"/>
          <p:cNvSpPr>
            <a:spLocks noGrp="1" noChangeArrowheads="1"/>
          </p:cNvSpPr>
          <p:nvPr>
            <p:ph type="body" idx="1"/>
          </p:nvPr>
        </p:nvSpPr>
        <p:spPr>
          <a:xfrm>
            <a:off x="457200" y="1600200"/>
            <a:ext cx="8229600" cy="4953000"/>
          </a:xfrm>
        </p:spPr>
        <p:txBody>
          <a:bodyPr/>
          <a:lstStyle/>
          <a:p>
            <a:pPr eaLnBrk="1" hangingPunct="1">
              <a:lnSpc>
                <a:spcPct val="120000"/>
              </a:lnSpc>
            </a:pPr>
            <a:r>
              <a:rPr lang="en-US" sz="2400" smtClean="0">
                <a:latin typeface="Arial Rounded MT Bold" pitchFamily="34" charset="0"/>
              </a:rPr>
              <a:t>less duplication of equipment, hence lower investment cost,</a:t>
            </a:r>
          </a:p>
          <a:p>
            <a:pPr eaLnBrk="1" hangingPunct="1">
              <a:lnSpc>
                <a:spcPct val="120000"/>
              </a:lnSpc>
            </a:pPr>
            <a:r>
              <a:rPr lang="en-US" sz="2400" smtClean="0">
                <a:latin typeface="Arial Rounded MT Bold" pitchFamily="34" charset="0"/>
              </a:rPr>
              <a:t>greater flexibility of production,</a:t>
            </a:r>
          </a:p>
          <a:p>
            <a:pPr eaLnBrk="1" hangingPunct="1">
              <a:lnSpc>
                <a:spcPct val="120000"/>
              </a:lnSpc>
            </a:pPr>
            <a:r>
              <a:rPr lang="en-US" sz="2400" smtClean="0">
                <a:latin typeface="Arial Rounded MT Bold" pitchFamily="34" charset="0"/>
              </a:rPr>
              <a:t>better and more efficient supervision,</a:t>
            </a:r>
          </a:p>
          <a:p>
            <a:pPr eaLnBrk="1" hangingPunct="1">
              <a:lnSpc>
                <a:spcPct val="120000"/>
              </a:lnSpc>
            </a:pPr>
            <a:r>
              <a:rPr lang="en-US" sz="2400" smtClean="0">
                <a:latin typeface="Arial Rounded MT Bold" pitchFamily="34" charset="0"/>
              </a:rPr>
              <a:t>greater incentive for individual workers to raise level of performance,</a:t>
            </a:r>
          </a:p>
          <a:p>
            <a:pPr eaLnBrk="1" hangingPunct="1">
              <a:lnSpc>
                <a:spcPct val="120000"/>
              </a:lnSpc>
            </a:pPr>
            <a:r>
              <a:rPr lang="en-US" sz="2400" smtClean="0">
                <a:latin typeface="Arial Rounded MT Bold" pitchFamily="34" charset="0"/>
              </a:rPr>
              <a:t>better control of complicated or precision processes, </a:t>
            </a:r>
          </a:p>
          <a:p>
            <a:pPr eaLnBrk="1" hangingPunct="1">
              <a:lnSpc>
                <a:spcPct val="120000"/>
              </a:lnSpc>
            </a:pPr>
            <a:r>
              <a:rPr lang="en-US" sz="2400" smtClean="0">
                <a:latin typeface="Arial Rounded MT Bold" pitchFamily="34" charset="0"/>
              </a:rPr>
              <a:t>easier to handle breakdowns of equipment by transferring work to anther     machine or station.</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vert="horz" lIns="91440" tIns="45720" rIns="91440" bIns="45720" rtlCol="0" anchor="ctr">
            <a:normAutofit/>
          </a:bodyPr>
          <a:lstStyle/>
          <a:p>
            <a:r>
              <a:rPr lang="en-US" sz="2400" b="1" i="1" dirty="0" smtClean="0">
                <a:latin typeface="Comic Sans MS" pitchFamily="66" charset="0"/>
              </a:rPr>
              <a:t>Process Layout is Used when</a:t>
            </a:r>
          </a:p>
        </p:txBody>
      </p:sp>
      <p:sp>
        <p:nvSpPr>
          <p:cNvPr id="34819" name="Rectangle 3"/>
          <p:cNvSpPr>
            <a:spLocks noGrp="1" noChangeArrowheads="1"/>
          </p:cNvSpPr>
          <p:nvPr>
            <p:ph type="body" idx="1"/>
          </p:nvPr>
        </p:nvSpPr>
        <p:spPr/>
        <p:txBody>
          <a:bodyPr/>
          <a:lstStyle/>
          <a:p>
            <a:pPr eaLnBrk="1" hangingPunct="1">
              <a:lnSpc>
                <a:spcPct val="120000"/>
              </a:lnSpc>
            </a:pPr>
            <a:r>
              <a:rPr lang="en-US" sz="2000" smtClean="0">
                <a:latin typeface="Arial Rounded MT Bold" pitchFamily="34" charset="0"/>
              </a:rPr>
              <a:t>many types or styles of products are on special order ,</a:t>
            </a:r>
          </a:p>
          <a:p>
            <a:pPr eaLnBrk="1" hangingPunct="1">
              <a:lnSpc>
                <a:spcPct val="120000"/>
              </a:lnSpc>
            </a:pPr>
            <a:r>
              <a:rPr lang="en-US" sz="2000" smtClean="0">
                <a:latin typeface="Arial Rounded MT Bold" pitchFamily="34" charset="0"/>
              </a:rPr>
              <a:t>relatively low volume of production on individual items is needed,</a:t>
            </a:r>
          </a:p>
          <a:p>
            <a:pPr eaLnBrk="1" hangingPunct="1">
              <a:lnSpc>
                <a:spcPct val="120000"/>
              </a:lnSpc>
            </a:pPr>
            <a:r>
              <a:rPr lang="en-US" sz="2000" smtClean="0">
                <a:latin typeface="Arial Rounded MT Bold" pitchFamily="34" charset="0"/>
              </a:rPr>
              <a:t>many inspections are required during a sequence of operations,</a:t>
            </a:r>
          </a:p>
          <a:p>
            <a:pPr eaLnBrk="1" hangingPunct="1">
              <a:lnSpc>
                <a:spcPct val="120000"/>
              </a:lnSpc>
            </a:pPr>
            <a:r>
              <a:rPr lang="en-US" sz="2000" smtClean="0">
                <a:latin typeface="Arial Rounded MT Bold" pitchFamily="34" charset="0"/>
              </a:rPr>
              <a:t>high proportion of very heavy equipment or equipment requiring special treatment exist,</a:t>
            </a:r>
          </a:p>
          <a:p>
            <a:pPr eaLnBrk="1" hangingPunct="1">
              <a:lnSpc>
                <a:spcPct val="120000"/>
              </a:lnSpc>
            </a:pPr>
            <a:r>
              <a:rPr lang="en-US" sz="2000" smtClean="0">
                <a:latin typeface="Arial Rounded MT Bold" pitchFamily="34" charset="0"/>
              </a:rPr>
              <a:t>materials or products become too large or too heavy to permit bulk or continuous flow and </a:t>
            </a:r>
          </a:p>
          <a:p>
            <a:pPr eaLnBrk="1" hangingPunct="1">
              <a:lnSpc>
                <a:spcPct val="120000"/>
              </a:lnSpc>
            </a:pPr>
            <a:r>
              <a:rPr lang="en-US" sz="2000" smtClean="0">
                <a:latin typeface="Arial Rounded MT Bold" pitchFamily="34" charset="0"/>
              </a:rPr>
              <a:t>one machine is used for different operations.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sz="2400" b="1" i="1" dirty="0" smtClean="0">
                <a:latin typeface="Comic Sans MS" pitchFamily="66" charset="0"/>
              </a:rPr>
              <a:t>Cellular or group layout</a:t>
            </a:r>
            <a:br>
              <a:rPr lang="en-US" sz="2400" b="1" i="1" dirty="0" smtClean="0">
                <a:latin typeface="Comic Sans MS" pitchFamily="66" charset="0"/>
              </a:rPr>
            </a:br>
            <a:endParaRPr lang="en-US" sz="2400" b="1" i="1" dirty="0" smtClean="0">
              <a:latin typeface="Comic Sans MS" pitchFamily="66" charset="0"/>
            </a:endParaRPr>
          </a:p>
        </p:txBody>
      </p:sp>
      <p:sp>
        <p:nvSpPr>
          <p:cNvPr id="3" name="Content Placeholder 2"/>
          <p:cNvSpPr>
            <a:spLocks noGrp="1"/>
          </p:cNvSpPr>
          <p:nvPr>
            <p:ph idx="1"/>
          </p:nvPr>
        </p:nvSpPr>
        <p:spPr>
          <a:xfrm>
            <a:off x="457200" y="1219200"/>
            <a:ext cx="8305800" cy="4906963"/>
          </a:xfrm>
        </p:spPr>
        <p:txBody>
          <a:bodyPr>
            <a:normAutofit fontScale="92500"/>
          </a:bodyPr>
          <a:lstStyle/>
          <a:p>
            <a:pPr>
              <a:lnSpc>
                <a:spcPct val="150000"/>
              </a:lnSpc>
            </a:pPr>
            <a:r>
              <a:rPr lang="en-US" sz="2400" dirty="0" smtClean="0"/>
              <a:t>It is a special type of functional layout in which the facilities are clubbed together into cells. </a:t>
            </a:r>
          </a:p>
          <a:p>
            <a:pPr>
              <a:lnSpc>
                <a:spcPct val="150000"/>
              </a:lnSpc>
            </a:pPr>
            <a:r>
              <a:rPr lang="en-US" sz="2400" dirty="0" smtClean="0"/>
              <a:t>This is suitable for systems designed to use the concepts, principles and approach of group technology. </a:t>
            </a:r>
          </a:p>
          <a:p>
            <a:pPr>
              <a:lnSpc>
                <a:spcPct val="150000"/>
              </a:lnSpc>
            </a:pPr>
            <a:r>
              <a:rPr lang="en-US" sz="2400" dirty="0" smtClean="0"/>
              <a:t>Such a layout offers the advantages of mass production with high degree of flexibility.</a:t>
            </a:r>
          </a:p>
          <a:p>
            <a:pPr>
              <a:lnSpc>
                <a:spcPct val="150000"/>
              </a:lnSpc>
            </a:pPr>
            <a:r>
              <a:rPr lang="en-US" sz="2400" dirty="0" smtClean="0"/>
              <a:t>In such a system the facilities are grouped into cells which are able to perform similar type of  function for a group of products.</a:t>
            </a:r>
          </a:p>
          <a:p>
            <a:pPr>
              <a:lnSpc>
                <a:spcPct val="150000"/>
              </a:lnSpc>
            </a:pPr>
            <a:r>
              <a:rPr lang="en-US" sz="2400" dirty="0" smtClean="0"/>
              <a:t>Also known as ‘Group Technology’</a:t>
            </a:r>
          </a:p>
          <a:p>
            <a:pPr>
              <a:lnSpc>
                <a:spcPct val="150000"/>
              </a:lnSpc>
              <a:buNone/>
            </a:pPr>
            <a:endParaRPr lang="en-US" sz="24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792162"/>
          </a:xfrm>
        </p:spPr>
        <p:txBody>
          <a:bodyPr>
            <a:normAutofit fontScale="90000"/>
          </a:bodyPr>
          <a:lstStyle/>
          <a:p>
            <a:r>
              <a:rPr lang="en-US" sz="2600" b="1" dirty="0" smtClean="0"/>
              <a:t>Advantages :</a:t>
            </a:r>
            <a:br>
              <a:rPr lang="en-US" sz="2600" b="1" dirty="0" smtClean="0"/>
            </a:br>
            <a:endParaRPr lang="en-US" sz="2600" dirty="0"/>
          </a:p>
        </p:txBody>
      </p:sp>
      <p:sp>
        <p:nvSpPr>
          <p:cNvPr id="3" name="Content Placeholder 2"/>
          <p:cNvSpPr>
            <a:spLocks noGrp="1"/>
          </p:cNvSpPr>
          <p:nvPr>
            <p:ph idx="1"/>
          </p:nvPr>
        </p:nvSpPr>
        <p:spPr>
          <a:xfrm>
            <a:off x="457200" y="1143000"/>
            <a:ext cx="8458200" cy="5029200"/>
          </a:xfrm>
        </p:spPr>
        <p:txBody>
          <a:bodyPr>
            <a:noAutofit/>
          </a:bodyPr>
          <a:lstStyle/>
          <a:p>
            <a:pPr>
              <a:lnSpc>
                <a:spcPct val="170000"/>
              </a:lnSpc>
            </a:pPr>
            <a:r>
              <a:rPr lang="en-US" sz="2000" dirty="0" smtClean="0"/>
              <a:t>Each cell manufactures products belonging to a single family.</a:t>
            </a:r>
          </a:p>
          <a:p>
            <a:pPr>
              <a:lnSpc>
                <a:spcPct val="170000"/>
              </a:lnSpc>
            </a:pPr>
            <a:r>
              <a:rPr lang="en-US" sz="2000" dirty="0" smtClean="0"/>
              <a:t>Cells are autonomous manufacturing units which can produce finished parts.</a:t>
            </a:r>
          </a:p>
          <a:p>
            <a:pPr>
              <a:lnSpc>
                <a:spcPct val="170000"/>
              </a:lnSpc>
            </a:pPr>
            <a:r>
              <a:rPr lang="en-US" sz="2000" dirty="0" smtClean="0"/>
              <a:t>Commonly applied to machined parts.</a:t>
            </a:r>
          </a:p>
          <a:p>
            <a:pPr>
              <a:lnSpc>
                <a:spcPct val="170000"/>
              </a:lnSpc>
            </a:pPr>
            <a:r>
              <a:rPr lang="en-US" sz="2000" dirty="0" smtClean="0"/>
              <a:t>Often single operators supervising CNC machines in a cell, with robots for materials handling.</a:t>
            </a:r>
          </a:p>
          <a:p>
            <a:pPr>
              <a:lnSpc>
                <a:spcPct val="170000"/>
              </a:lnSpc>
            </a:pPr>
            <a:r>
              <a:rPr lang="en-US" sz="2000" dirty="0" smtClean="0"/>
              <a:t>Productivity and quality </a:t>
            </a:r>
            <a:r>
              <a:rPr lang="en-US" sz="2000" dirty="0" err="1" smtClean="0"/>
              <a:t>maximised</a:t>
            </a:r>
            <a:r>
              <a:rPr lang="en-US" sz="2000" dirty="0" smtClean="0"/>
              <a:t>. Throughput times and work in progress kept to a minimum.</a:t>
            </a:r>
          </a:p>
          <a:p>
            <a:pPr>
              <a:lnSpc>
                <a:spcPct val="170000"/>
              </a:lnSpc>
            </a:pPr>
            <a:r>
              <a:rPr lang="en-US" sz="2000" dirty="0" smtClean="0"/>
              <a:t>Flexible.</a:t>
            </a:r>
          </a:p>
          <a:p>
            <a:pPr>
              <a:lnSpc>
                <a:spcPct val="170000"/>
              </a:lnSpc>
            </a:pPr>
            <a:r>
              <a:rPr lang="en-US" sz="2000" dirty="0" smtClean="0"/>
              <a:t>Suited to products in batches and where design changes often occur.</a:t>
            </a:r>
          </a:p>
          <a:p>
            <a:pPr>
              <a:lnSpc>
                <a:spcPct val="170000"/>
              </a:lnSpc>
              <a:buNone/>
            </a:pPr>
            <a:endParaRPr lang="en-US" sz="2000" dirty="0" smtClean="0"/>
          </a:p>
          <a:p>
            <a:pPr>
              <a:lnSpc>
                <a:spcPct val="170000"/>
              </a:lnSpc>
            </a:pPr>
            <a:endParaRPr lang="en-US" sz="20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vert="horz" lIns="91440" tIns="45720" rIns="91440" bIns="45720" rtlCol="0" anchor="ctr">
            <a:normAutofit/>
          </a:bodyPr>
          <a:lstStyle/>
          <a:p>
            <a:r>
              <a:rPr lang="en-US" sz="2400" b="1" i="1" dirty="0" smtClean="0">
                <a:latin typeface="Comic Sans MS" pitchFamily="66" charset="0"/>
              </a:rPr>
              <a:t>Fixed-Position Layout</a:t>
            </a:r>
          </a:p>
        </p:txBody>
      </p:sp>
      <p:sp>
        <p:nvSpPr>
          <p:cNvPr id="35843" name="Rectangle 3"/>
          <p:cNvSpPr>
            <a:spLocks noGrp="1" noChangeArrowheads="1"/>
          </p:cNvSpPr>
          <p:nvPr>
            <p:ph type="body" idx="1"/>
          </p:nvPr>
        </p:nvSpPr>
        <p:spPr>
          <a:xfrm>
            <a:off x="457200" y="1143000"/>
            <a:ext cx="8229600" cy="4525963"/>
          </a:xfrm>
        </p:spPr>
        <p:txBody>
          <a:bodyPr/>
          <a:lstStyle/>
          <a:p>
            <a:pPr>
              <a:lnSpc>
                <a:spcPct val="120000"/>
              </a:lnSpc>
            </a:pPr>
            <a:r>
              <a:rPr lang="en-US" sz="2400" dirty="0" smtClean="0"/>
              <a:t>In this type of layout, the material or major component remains in a fixed location, and tools, machinery, men as well as other pieces  of material are brought to this location. Typical examples are ship building, construction industries, aircraft building and bench work exercises. </a:t>
            </a:r>
          </a:p>
          <a:p>
            <a:pPr>
              <a:lnSpc>
                <a:spcPct val="120000"/>
              </a:lnSpc>
            </a:pPr>
            <a:r>
              <a:rPr lang="en-US" sz="2400" dirty="0" smtClean="0"/>
              <a:t>This type of layout is not frequently used in industrial enterprises. For this reason we are not going to look into its advantage and disadvantages.</a:t>
            </a:r>
          </a:p>
        </p:txBody>
      </p:sp>
      <p:pic>
        <p:nvPicPr>
          <p:cNvPr id="10242" name="Picture 2"/>
          <p:cNvPicPr>
            <a:picLocks noChangeAspect="1" noChangeArrowheads="1"/>
          </p:cNvPicPr>
          <p:nvPr/>
        </p:nvPicPr>
        <p:blipFill>
          <a:blip r:embed="rId3"/>
          <a:srcRect/>
          <a:stretch>
            <a:fillRect/>
          </a:stretch>
        </p:blipFill>
        <p:spPr bwMode="auto">
          <a:xfrm>
            <a:off x="6096000" y="4648200"/>
            <a:ext cx="2562225" cy="220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latin typeface="Comic Sans MS" pitchFamily="66" charset="0"/>
              </a:rPr>
              <a:t>LAYOUT DESIGN PROCEDURE</a:t>
            </a:r>
            <a:br>
              <a:rPr lang="en-US" sz="2400" b="1" dirty="0" smtClean="0">
                <a:latin typeface="Comic Sans MS" pitchFamily="66" charset="0"/>
              </a:rPr>
            </a:br>
            <a:endParaRPr lang="en-US" sz="2400" dirty="0"/>
          </a:p>
        </p:txBody>
      </p:sp>
      <p:sp>
        <p:nvSpPr>
          <p:cNvPr id="3" name="Content Placeholder 2"/>
          <p:cNvSpPr>
            <a:spLocks noGrp="1"/>
          </p:cNvSpPr>
          <p:nvPr>
            <p:ph idx="1"/>
          </p:nvPr>
        </p:nvSpPr>
        <p:spPr>
          <a:xfrm>
            <a:off x="457200" y="1219200"/>
            <a:ext cx="8229600" cy="4525963"/>
          </a:xfrm>
        </p:spPr>
        <p:txBody>
          <a:bodyPr vert="horz" lIns="91440" tIns="45720" rIns="91440" bIns="45720" rtlCol="0" anchor="ctr">
            <a:normAutofit/>
          </a:bodyPr>
          <a:lstStyle/>
          <a:p>
            <a:pPr marL="0" indent="0">
              <a:lnSpc>
                <a:spcPct val="150000"/>
              </a:lnSpc>
              <a:spcBef>
                <a:spcPct val="0"/>
              </a:spcBef>
              <a:buNone/>
            </a:pPr>
            <a:r>
              <a:rPr lang="en-US" sz="2400" dirty="0" smtClean="0">
                <a:latin typeface="+mj-lt"/>
                <a:ea typeface="+mj-ea"/>
                <a:cs typeface="+mj-cs"/>
              </a:rPr>
              <a:t>The overall layout design procedure can be  considered to be composed of four phases Viz.,</a:t>
            </a:r>
          </a:p>
          <a:p>
            <a:pPr>
              <a:lnSpc>
                <a:spcPct val="150000"/>
              </a:lnSpc>
              <a:spcBef>
                <a:spcPct val="0"/>
              </a:spcBef>
            </a:pPr>
            <a:r>
              <a:rPr lang="en-US" sz="2400" b="1" dirty="0" smtClean="0">
                <a:latin typeface="+mj-lt"/>
                <a:ea typeface="+mj-ea"/>
                <a:cs typeface="+mj-cs"/>
              </a:rPr>
              <a:t>Phase I: Location</a:t>
            </a:r>
          </a:p>
          <a:p>
            <a:pPr>
              <a:lnSpc>
                <a:spcPct val="150000"/>
              </a:lnSpc>
              <a:spcBef>
                <a:spcPct val="0"/>
              </a:spcBef>
            </a:pPr>
            <a:r>
              <a:rPr lang="en-US" sz="2400" b="1" dirty="0" smtClean="0">
                <a:latin typeface="+mj-lt"/>
                <a:ea typeface="+mj-ea"/>
                <a:cs typeface="+mj-cs"/>
              </a:rPr>
              <a:t>Phase II: General Overall Layout</a:t>
            </a:r>
          </a:p>
          <a:p>
            <a:pPr>
              <a:lnSpc>
                <a:spcPct val="150000"/>
              </a:lnSpc>
              <a:spcBef>
                <a:spcPct val="0"/>
              </a:spcBef>
            </a:pPr>
            <a:r>
              <a:rPr lang="en-US" sz="2400" b="1" dirty="0" smtClean="0">
                <a:latin typeface="+mj-lt"/>
                <a:ea typeface="+mj-ea"/>
                <a:cs typeface="+mj-cs"/>
              </a:rPr>
              <a:t>Phase III: Detailed layout</a:t>
            </a:r>
          </a:p>
          <a:p>
            <a:pPr>
              <a:lnSpc>
                <a:spcPct val="150000"/>
              </a:lnSpc>
              <a:spcBef>
                <a:spcPct val="0"/>
              </a:spcBef>
            </a:pPr>
            <a:r>
              <a:rPr lang="en-US" sz="2400" b="1" dirty="0" smtClean="0">
                <a:latin typeface="+mj-lt"/>
                <a:ea typeface="+mj-ea"/>
                <a:cs typeface="+mj-cs"/>
              </a:rPr>
              <a:t>Phase IV: Installation</a:t>
            </a:r>
          </a:p>
          <a:p>
            <a:pPr>
              <a:lnSpc>
                <a:spcPct val="150000"/>
              </a:lnSpc>
              <a:spcBef>
                <a:spcPct val="0"/>
              </a:spcBef>
              <a:buNone/>
            </a:pPr>
            <a:endParaRPr lang="en-US" sz="2400" dirty="0" smtClean="0">
              <a:latin typeface="+mj-lt"/>
              <a:ea typeface="+mj-ea"/>
              <a:cs typeface="+mj-cs"/>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57200" y="274638"/>
            <a:ext cx="8229600" cy="487362"/>
          </a:xfrm>
        </p:spPr>
        <p:txBody>
          <a:bodyPr>
            <a:normAutofit fontScale="90000"/>
          </a:bodyPr>
          <a:lstStyle/>
          <a:p>
            <a:r>
              <a:rPr lang="en-US" sz="3600" b="1" i="1" dirty="0" smtClean="0">
                <a:latin typeface="Comic Sans MS" pitchFamily="66" charset="0"/>
              </a:rPr>
              <a:t>Phase I: Plant Location</a:t>
            </a:r>
          </a:p>
        </p:txBody>
      </p:sp>
      <p:sp>
        <p:nvSpPr>
          <p:cNvPr id="106499" name="Rectangle 3"/>
          <p:cNvSpPr>
            <a:spLocks noGrp="1" noChangeArrowheads="1"/>
          </p:cNvSpPr>
          <p:nvPr>
            <p:ph type="body" idx="1"/>
          </p:nvPr>
        </p:nvSpPr>
        <p:spPr>
          <a:xfrm>
            <a:off x="457200" y="990600"/>
            <a:ext cx="8458200" cy="5638800"/>
          </a:xfrm>
        </p:spPr>
        <p:txBody>
          <a:bodyPr>
            <a:normAutofit/>
          </a:bodyPr>
          <a:lstStyle/>
          <a:p>
            <a:pPr>
              <a:lnSpc>
                <a:spcPct val="150000"/>
              </a:lnSpc>
            </a:pPr>
            <a:r>
              <a:rPr lang="en-US" sz="2200" dirty="0" smtClean="0">
                <a:latin typeface="+mj-lt"/>
              </a:rPr>
              <a:t>Plant location decisions are strategic, long term and non-repetitive in nature.</a:t>
            </a:r>
          </a:p>
          <a:p>
            <a:pPr>
              <a:lnSpc>
                <a:spcPct val="150000"/>
              </a:lnSpc>
            </a:pPr>
            <a:r>
              <a:rPr lang="en-US" sz="2200" dirty="0" smtClean="0">
                <a:latin typeface="+mj-lt"/>
              </a:rPr>
              <a:t> Without sound and careful location planning in the beginning itself, the new plant may pose continuous operating disadvantages. </a:t>
            </a:r>
          </a:p>
          <a:p>
            <a:pPr>
              <a:lnSpc>
                <a:spcPct val="150000"/>
              </a:lnSpc>
            </a:pPr>
            <a:r>
              <a:rPr lang="en-US" sz="2200" dirty="0" smtClean="0">
                <a:latin typeface="+mj-lt"/>
              </a:rPr>
              <a:t>Location decisions are affected by many factors, both internal and external to the organization’s operations.</a:t>
            </a:r>
          </a:p>
          <a:p>
            <a:pPr>
              <a:lnSpc>
                <a:spcPct val="150000"/>
              </a:lnSpc>
            </a:pPr>
            <a:r>
              <a:rPr lang="en-US" sz="2200" dirty="0" smtClean="0">
                <a:latin typeface="+mj-lt"/>
              </a:rPr>
              <a:t>Internal factors include the technology used, the capacity, the financial position, and the work force required.</a:t>
            </a:r>
          </a:p>
          <a:p>
            <a:pPr>
              <a:lnSpc>
                <a:spcPct val="150000"/>
              </a:lnSpc>
            </a:pPr>
            <a:r>
              <a:rPr lang="en-US" sz="2200" dirty="0" smtClean="0">
                <a:latin typeface="+mj-lt"/>
              </a:rPr>
              <a:t>External factors include the economic, political and social conditions in the various localities.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normAutofit fontScale="62500" lnSpcReduction="20000"/>
          </a:bodyPr>
          <a:lstStyle/>
          <a:p>
            <a:pPr>
              <a:lnSpc>
                <a:spcPct val="170000"/>
              </a:lnSpc>
              <a:buNone/>
            </a:pPr>
            <a:r>
              <a:rPr lang="en-US" b="1" dirty="0" smtClean="0"/>
              <a:t>When Does a Location Decision Arise?</a:t>
            </a:r>
          </a:p>
          <a:p>
            <a:pPr>
              <a:lnSpc>
                <a:spcPct val="170000"/>
              </a:lnSpc>
            </a:pPr>
            <a:r>
              <a:rPr lang="en-US" dirty="0" smtClean="0"/>
              <a:t>It may arise when a new plant is to be established.</a:t>
            </a:r>
          </a:p>
          <a:p>
            <a:pPr>
              <a:lnSpc>
                <a:spcPct val="170000"/>
              </a:lnSpc>
            </a:pPr>
            <a:r>
              <a:rPr lang="en-US" dirty="0" smtClean="0"/>
              <a:t>In some cases, the plant operations and subsequent expansion are restricted by a poor site, thereby necessitating the setting up of the facility at a new site.</a:t>
            </a:r>
          </a:p>
          <a:p>
            <a:pPr>
              <a:lnSpc>
                <a:spcPct val="170000"/>
              </a:lnSpc>
            </a:pPr>
            <a:r>
              <a:rPr lang="en-US" dirty="0" smtClean="0"/>
              <a:t>The growing volume of business makes it advisable to establish additional facilities in new territories.</a:t>
            </a:r>
          </a:p>
          <a:p>
            <a:pPr>
              <a:lnSpc>
                <a:spcPct val="170000"/>
              </a:lnSpc>
            </a:pPr>
            <a:r>
              <a:rPr lang="en-US" dirty="0" smtClean="0"/>
              <a:t>It could happen that the original advantages of the plant have been outweighed due to new developments.</a:t>
            </a:r>
          </a:p>
          <a:p>
            <a:pPr>
              <a:lnSpc>
                <a:spcPct val="170000"/>
              </a:lnSpc>
            </a:pPr>
            <a:r>
              <a:rPr lang="en-US" dirty="0" smtClean="0"/>
              <a:t>New economic, social, legal or political factors could suggest a change of location of the existing plant.</a:t>
            </a:r>
          </a:p>
          <a:p>
            <a:pPr>
              <a:lnSpc>
                <a:spcPct val="170000"/>
              </a:lnSpc>
              <a:buNone/>
            </a:pP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57200" y="274638"/>
            <a:ext cx="8229600" cy="487362"/>
          </a:xfrm>
        </p:spPr>
        <p:txBody>
          <a:bodyPr/>
          <a:lstStyle/>
          <a:p>
            <a:pPr algn="r"/>
            <a:r>
              <a:rPr lang="en-US" sz="2400" i="1" smtClean="0"/>
              <a:t>Cont’d</a:t>
            </a:r>
          </a:p>
        </p:txBody>
      </p:sp>
      <p:sp>
        <p:nvSpPr>
          <p:cNvPr id="107523" name="Rectangle 3"/>
          <p:cNvSpPr>
            <a:spLocks noGrp="1" noChangeArrowheads="1"/>
          </p:cNvSpPr>
          <p:nvPr>
            <p:ph type="body" idx="1"/>
          </p:nvPr>
        </p:nvSpPr>
        <p:spPr>
          <a:xfrm>
            <a:off x="457200" y="990600"/>
            <a:ext cx="8229600" cy="5135563"/>
          </a:xfrm>
        </p:spPr>
        <p:txBody>
          <a:bodyPr>
            <a:normAutofit/>
          </a:bodyPr>
          <a:lstStyle/>
          <a:p>
            <a:pPr algn="just">
              <a:buFontTx/>
              <a:buNone/>
            </a:pPr>
            <a:r>
              <a:rPr lang="en-US" sz="2400" dirty="0" smtClean="0">
                <a:latin typeface="+mj-lt"/>
              </a:rPr>
              <a:t>  The decision usually is made in two stages but there is substantial overlap, as shown.</a:t>
            </a:r>
          </a:p>
          <a:p>
            <a:pPr algn="just">
              <a:buFontTx/>
              <a:buNone/>
            </a:pPr>
            <a:endParaRPr lang="en-US" sz="2400" dirty="0" smtClean="0">
              <a:latin typeface="+mj-lt"/>
            </a:endParaRPr>
          </a:p>
          <a:p>
            <a:pPr lvl="3">
              <a:buFontTx/>
              <a:buAutoNum type="arabicPeriod"/>
            </a:pPr>
            <a:r>
              <a:rPr lang="en-US" sz="2400" dirty="0" smtClean="0">
                <a:latin typeface="+mj-lt"/>
              </a:rPr>
              <a:t> The selection of general territory </a:t>
            </a:r>
          </a:p>
          <a:p>
            <a:pPr lvl="3">
              <a:buFontTx/>
              <a:buNone/>
            </a:pPr>
            <a:endParaRPr lang="en-US" sz="2400" dirty="0" smtClean="0">
              <a:latin typeface="+mj-lt"/>
            </a:endParaRPr>
          </a:p>
          <a:p>
            <a:pPr lvl="3">
              <a:buFontTx/>
              <a:buNone/>
            </a:pPr>
            <a:r>
              <a:rPr lang="en-US" sz="2400" dirty="0" smtClean="0">
                <a:latin typeface="+mj-lt"/>
              </a:rPr>
              <a:t>2.The selection of a specific community and site </a:t>
            </a:r>
          </a:p>
          <a:p>
            <a:endParaRPr lang="en-US" sz="2400" dirty="0" smtClean="0">
              <a:latin typeface="+mj-lt"/>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457200" y="274638"/>
            <a:ext cx="8229600" cy="639762"/>
          </a:xfrm>
        </p:spPr>
        <p:txBody>
          <a:bodyPr vert="horz" lIns="91440" tIns="45720" rIns="91440" bIns="45720" rtlCol="0" anchor="ctr">
            <a:normAutofit/>
          </a:bodyPr>
          <a:lstStyle/>
          <a:p>
            <a:r>
              <a:rPr lang="en-US" sz="2400" b="1" i="1" dirty="0" smtClean="0">
                <a:latin typeface="Comic Sans MS" pitchFamily="66" charset="0"/>
              </a:rPr>
              <a:t>Selection of a General Territory</a:t>
            </a:r>
          </a:p>
        </p:txBody>
      </p:sp>
      <p:sp>
        <p:nvSpPr>
          <p:cNvPr id="108547" name="Rectangle 3"/>
          <p:cNvSpPr>
            <a:spLocks noGrp="1" noChangeArrowheads="1"/>
          </p:cNvSpPr>
          <p:nvPr>
            <p:ph type="body" idx="1"/>
          </p:nvPr>
        </p:nvSpPr>
        <p:spPr>
          <a:xfrm>
            <a:off x="457200" y="762000"/>
            <a:ext cx="8458200" cy="5791200"/>
          </a:xfrm>
        </p:spPr>
        <p:txBody>
          <a:bodyPr>
            <a:noAutofit/>
          </a:bodyPr>
          <a:lstStyle/>
          <a:p>
            <a:pPr marL="660400" indent="-660400" algn="just">
              <a:lnSpc>
                <a:spcPts val="2600"/>
              </a:lnSpc>
              <a:buFontTx/>
              <a:buAutoNum type="romanLcPeriod"/>
            </a:pPr>
            <a:r>
              <a:rPr lang="en-US" sz="2000" b="1" i="1" dirty="0" smtClean="0"/>
              <a:t>Cost of construction</a:t>
            </a:r>
            <a:r>
              <a:rPr lang="en-US" sz="2000" dirty="0" smtClean="0"/>
              <a:t> may very form one territory to the other. </a:t>
            </a:r>
            <a:endParaRPr lang="en-US" sz="2000" b="1" i="1" dirty="0" smtClean="0"/>
          </a:p>
          <a:p>
            <a:pPr marL="660400" indent="-660400" algn="just">
              <a:lnSpc>
                <a:spcPts val="2600"/>
              </a:lnSpc>
              <a:buFontTx/>
              <a:buAutoNum type="romanLcPeriod"/>
            </a:pPr>
            <a:r>
              <a:rPr lang="en-US" sz="2000" b="1" i="1" dirty="0" smtClean="0"/>
              <a:t>Market </a:t>
            </a:r>
            <a:r>
              <a:rPr lang="en-US" sz="2000" b="1" dirty="0" smtClean="0"/>
              <a:t>may be concentrated or distributed </a:t>
            </a:r>
          </a:p>
          <a:p>
            <a:pPr lvl="1">
              <a:lnSpc>
                <a:spcPts val="2600"/>
              </a:lnSpc>
            </a:pPr>
            <a:r>
              <a:rPr lang="en-US" sz="2000" dirty="0" smtClean="0"/>
              <a:t>Locating a plant or facility nearer to the market is preferred if promptness of service is required particularly if the product is susceptible to spoilage. </a:t>
            </a:r>
          </a:p>
          <a:p>
            <a:pPr lvl="1">
              <a:lnSpc>
                <a:spcPts val="2600"/>
              </a:lnSpc>
            </a:pPr>
            <a:r>
              <a:rPr lang="en-US" sz="2000" dirty="0" smtClean="0"/>
              <a:t>Also if the product is relatively inexpensive and transportation costs add substantially to the cost, a location close to the market is desirable.</a:t>
            </a:r>
          </a:p>
          <a:p>
            <a:pPr marL="660400" indent="-660400" algn="just">
              <a:lnSpc>
                <a:spcPts val="2600"/>
              </a:lnSpc>
              <a:buFontTx/>
              <a:buAutoNum type="romanLcPeriod"/>
            </a:pPr>
            <a:r>
              <a:rPr lang="en-US" sz="2000" b="1" i="1" dirty="0" smtClean="0"/>
              <a:t>Wages and Labor</a:t>
            </a:r>
            <a:r>
              <a:rPr lang="en-US" sz="2000" dirty="0" smtClean="0"/>
              <a:t> are lower in one area than in the other, depending upon the living cost.</a:t>
            </a:r>
          </a:p>
          <a:p>
            <a:pPr marL="660400" indent="-660400" algn="just">
              <a:lnSpc>
                <a:spcPts val="2600"/>
              </a:lnSpc>
              <a:buFontTx/>
              <a:buAutoNum type="romanLcPeriod"/>
            </a:pPr>
            <a:r>
              <a:rPr lang="en-US" sz="2000" b="1" dirty="0" smtClean="0"/>
              <a:t>Availability of </a:t>
            </a:r>
            <a:r>
              <a:rPr lang="en-US" sz="2000" b="1" i="1" dirty="0" smtClean="0"/>
              <a:t>Raw material</a:t>
            </a:r>
            <a:r>
              <a:rPr lang="en-US" sz="2000" b="1" dirty="0" smtClean="0"/>
              <a:t> </a:t>
            </a:r>
          </a:p>
          <a:p>
            <a:pPr lvl="1">
              <a:lnSpc>
                <a:spcPts val="2600"/>
              </a:lnSpc>
            </a:pPr>
            <a:r>
              <a:rPr lang="en-US" sz="2000" dirty="0" smtClean="0"/>
              <a:t>A material index has been proposed, which equals the weight of localized material used in the finished product divided by the weight of the finished product.</a:t>
            </a:r>
          </a:p>
          <a:p>
            <a:pPr marL="660400" indent="-660400" algn="just">
              <a:lnSpc>
                <a:spcPts val="2600"/>
              </a:lnSpc>
              <a:buNone/>
            </a:pPr>
            <a:r>
              <a:rPr lang="en-US" sz="2000" dirty="0" smtClean="0"/>
              <a:t> </a:t>
            </a:r>
          </a:p>
          <a:p>
            <a:pPr lvl="1">
              <a:lnSpc>
                <a:spcPts val="2600"/>
              </a:lnSpc>
            </a:pPr>
            <a:r>
              <a:rPr lang="en-US" sz="1800" dirty="0" smtClean="0"/>
              <a:t>If the material index is greater than unity, location should be nearer to the source of raw material and if it is less than unity, then a location nearer to market is advised.</a:t>
            </a:r>
          </a:p>
          <a:p>
            <a:pPr marL="660400" indent="-660400" algn="just">
              <a:lnSpc>
                <a:spcPts val="2600"/>
              </a:lnSpc>
              <a:buNone/>
            </a:pPr>
            <a:endParaRPr lang="en-US" sz="2000" b="1" i="1" dirty="0" smtClean="0"/>
          </a:p>
        </p:txBody>
      </p:sp>
      <p:pic>
        <p:nvPicPr>
          <p:cNvPr id="11266" name="Picture 2"/>
          <p:cNvPicPr>
            <a:picLocks noChangeAspect="1" noChangeArrowheads="1"/>
          </p:cNvPicPr>
          <p:nvPr/>
        </p:nvPicPr>
        <p:blipFill>
          <a:blip r:embed="rId3"/>
          <a:srcRect/>
          <a:stretch>
            <a:fillRect/>
          </a:stretch>
        </p:blipFill>
        <p:spPr bwMode="auto">
          <a:xfrm>
            <a:off x="990600" y="5372805"/>
            <a:ext cx="6610350" cy="438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382000" cy="6324600"/>
          </a:xfrm>
        </p:spPr>
        <p:txBody>
          <a:bodyPr>
            <a:noAutofit/>
          </a:bodyPr>
          <a:lstStyle/>
          <a:p>
            <a:pPr>
              <a:lnSpc>
                <a:spcPct val="150000"/>
              </a:lnSpc>
              <a:buNone/>
            </a:pPr>
            <a:r>
              <a:rPr lang="en-US" sz="2400" b="1" dirty="0" smtClean="0"/>
              <a:t>1. FEASIBILITY </a:t>
            </a:r>
            <a:r>
              <a:rPr lang="en-US" sz="2400" b="1" dirty="0"/>
              <a:t>STUDY</a:t>
            </a:r>
          </a:p>
          <a:p>
            <a:pPr>
              <a:lnSpc>
                <a:spcPct val="150000"/>
              </a:lnSpc>
            </a:pPr>
            <a:r>
              <a:rPr lang="en-US" sz="2400" dirty="0"/>
              <a:t>The basis for the success of the design of any </a:t>
            </a:r>
            <a:r>
              <a:rPr lang="en-US" sz="2400" dirty="0" smtClean="0"/>
              <a:t>plant </a:t>
            </a:r>
            <a:r>
              <a:rPr lang="en-US" sz="2400" dirty="0"/>
              <a:t>is </a:t>
            </a:r>
            <a:r>
              <a:rPr lang="en-US" sz="2400" dirty="0" smtClean="0"/>
              <a:t>a comprehensive </a:t>
            </a:r>
            <a:r>
              <a:rPr lang="en-US" sz="2400" dirty="0"/>
              <a:t>feasibility study and evaluation. </a:t>
            </a:r>
            <a:endParaRPr lang="en-US" sz="2400" dirty="0" smtClean="0"/>
          </a:p>
          <a:p>
            <a:pPr>
              <a:lnSpc>
                <a:spcPct val="150000"/>
              </a:lnSpc>
            </a:pPr>
            <a:r>
              <a:rPr lang="en-US" sz="2400" dirty="0" smtClean="0"/>
              <a:t>The </a:t>
            </a:r>
            <a:r>
              <a:rPr lang="en-US" sz="2400" dirty="0"/>
              <a:t>feasibility study involves </a:t>
            </a:r>
            <a:r>
              <a:rPr lang="en-US" sz="2400" dirty="0" smtClean="0"/>
              <a:t>an analysis </a:t>
            </a:r>
            <a:r>
              <a:rPr lang="en-US" sz="2400" dirty="0"/>
              <a:t>and evaluation of the design concept from all the relevant angles. </a:t>
            </a:r>
            <a:endParaRPr lang="en-US" sz="2400" dirty="0" smtClean="0"/>
          </a:p>
          <a:p>
            <a:pPr>
              <a:lnSpc>
                <a:spcPct val="150000"/>
              </a:lnSpc>
            </a:pPr>
            <a:r>
              <a:rPr lang="en-US" sz="2400" dirty="0" smtClean="0"/>
              <a:t>The study </a:t>
            </a:r>
            <a:r>
              <a:rPr lang="en-US" sz="2400" dirty="0"/>
              <a:t>provides an immediate indication of the probable success of the </a:t>
            </a:r>
            <a:r>
              <a:rPr lang="en-US" sz="2400" dirty="0" smtClean="0"/>
              <a:t>enterprise and </a:t>
            </a:r>
            <a:r>
              <a:rPr lang="en-US" sz="2400" dirty="0"/>
              <a:t>also shows what additional information is necessary to make a </a:t>
            </a:r>
            <a:r>
              <a:rPr lang="en-US" sz="2400" dirty="0" smtClean="0"/>
              <a:t>complete evaluation</a:t>
            </a:r>
            <a:r>
              <a:rPr lang="en-US" sz="2400" dirty="0"/>
              <a:t>. </a:t>
            </a:r>
            <a:endParaRPr lang="en-US" sz="2400" dirty="0" smtClean="0"/>
          </a:p>
          <a:p>
            <a:pPr>
              <a:lnSpc>
                <a:spcPct val="150000"/>
              </a:lnSpc>
            </a:pPr>
            <a:r>
              <a:rPr lang="en-US" sz="2400" dirty="0" smtClean="0"/>
              <a:t>It </a:t>
            </a:r>
            <a:r>
              <a:rPr lang="en-US" sz="2400" dirty="0"/>
              <a:t>gives an insight in to: </a:t>
            </a:r>
            <a:r>
              <a:rPr lang="en-US" sz="2400" dirty="0">
                <a:solidFill>
                  <a:srgbClr val="FF0000"/>
                </a:solidFill>
              </a:rPr>
              <a:t>requirements of human, financial and </a:t>
            </a:r>
            <a:r>
              <a:rPr lang="en-US" sz="2400" dirty="0" smtClean="0">
                <a:solidFill>
                  <a:srgbClr val="FF0000"/>
                </a:solidFill>
              </a:rPr>
              <a:t>material resources</a:t>
            </a:r>
            <a:r>
              <a:rPr lang="en-US" sz="2400" dirty="0">
                <a:solidFill>
                  <a:srgbClr val="FF0000"/>
                </a:solidFill>
              </a:rPr>
              <a:t>; plant and machinery, technology; and economic gains or profitability </a:t>
            </a:r>
            <a:r>
              <a:rPr lang="en-US" sz="2400" dirty="0" smtClean="0">
                <a:solidFill>
                  <a:srgbClr val="FF0000"/>
                </a:solidFill>
              </a:rPr>
              <a:t>of the </a:t>
            </a:r>
            <a:r>
              <a:rPr lang="en-US" sz="2400" dirty="0">
                <a:solidFill>
                  <a:srgbClr val="FF0000"/>
                </a:solidFill>
              </a:rPr>
              <a:t>proposed venture</a:t>
            </a:r>
            <a:r>
              <a:rPr lang="en-US" sz="2400" dirty="0"/>
              <a:t>.</a:t>
            </a:r>
          </a:p>
          <a:p>
            <a:pPr>
              <a:lnSpc>
                <a:spcPct val="150000"/>
              </a:lnSpc>
            </a:pPr>
            <a:endParaRPr lang="en-US" sz="2400" dirty="0"/>
          </a:p>
        </p:txBody>
      </p:sp>
      <p:sp>
        <p:nvSpPr>
          <p:cNvPr id="4" name="TextBox 3"/>
          <p:cNvSpPr txBox="1"/>
          <p:nvPr/>
        </p:nvSpPr>
        <p:spPr>
          <a:xfrm>
            <a:off x="1143000" y="152400"/>
            <a:ext cx="7239000" cy="523220"/>
          </a:xfrm>
          <a:prstGeom prst="rect">
            <a:avLst/>
          </a:prstGeom>
          <a:noFill/>
        </p:spPr>
        <p:txBody>
          <a:bodyPr wrap="square" rtlCol="0">
            <a:spAutoFit/>
          </a:bodyPr>
          <a:lstStyle/>
          <a:p>
            <a:pPr algn="ctr"/>
            <a:r>
              <a:rPr lang="en-US" sz="2800" b="1" dirty="0" smtClean="0"/>
              <a:t>Phase of  Plant design </a:t>
            </a:r>
            <a:endParaRPr lang="en-US" sz="2800" b="1"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457200" y="685800"/>
            <a:ext cx="8305800" cy="533400"/>
          </a:xfrm>
        </p:spPr>
        <p:txBody>
          <a:bodyPr/>
          <a:lstStyle/>
          <a:p>
            <a:pPr algn="r"/>
            <a:r>
              <a:rPr lang="en-US" sz="2800" i="1" smtClean="0"/>
              <a:t>Cont’d</a:t>
            </a:r>
          </a:p>
        </p:txBody>
      </p:sp>
      <p:sp>
        <p:nvSpPr>
          <p:cNvPr id="109571" name="Rectangle 3"/>
          <p:cNvSpPr>
            <a:spLocks noGrp="1" noChangeArrowheads="1"/>
          </p:cNvSpPr>
          <p:nvPr>
            <p:ph type="body" idx="1"/>
          </p:nvPr>
        </p:nvSpPr>
        <p:spPr>
          <a:xfrm>
            <a:off x="457200" y="990600"/>
            <a:ext cx="8305800" cy="5135563"/>
          </a:xfrm>
        </p:spPr>
        <p:txBody>
          <a:bodyPr>
            <a:normAutofit fontScale="92500" lnSpcReduction="20000"/>
          </a:bodyPr>
          <a:lstStyle/>
          <a:p>
            <a:pPr marL="660400" indent="-660400" algn="just">
              <a:lnSpc>
                <a:spcPct val="150000"/>
              </a:lnSpc>
              <a:buFontTx/>
              <a:buNone/>
            </a:pPr>
            <a:r>
              <a:rPr lang="en-US" sz="2200" b="1" i="1" dirty="0" smtClean="0">
                <a:latin typeface="+mj-lt"/>
              </a:rPr>
              <a:t>v. Transport</a:t>
            </a:r>
            <a:r>
              <a:rPr lang="en-US" sz="2200" b="1" dirty="0" smtClean="0">
                <a:latin typeface="+mj-lt"/>
              </a:rPr>
              <a:t>:</a:t>
            </a:r>
            <a:r>
              <a:rPr lang="en-US" sz="2200" dirty="0" smtClean="0">
                <a:latin typeface="+mj-lt"/>
              </a:rPr>
              <a:t> Refers to the external transportation of the raw material and the finished product.</a:t>
            </a:r>
          </a:p>
          <a:p>
            <a:pPr lvl="1">
              <a:lnSpc>
                <a:spcPct val="150000"/>
              </a:lnSpc>
            </a:pPr>
            <a:r>
              <a:rPr lang="en-US" sz="1800" dirty="0" smtClean="0">
                <a:latin typeface="+mj-lt"/>
              </a:rPr>
              <a:t>Adequate transportation facilities are essential for the economic operation of production system.</a:t>
            </a:r>
          </a:p>
          <a:p>
            <a:pPr marL="660400" indent="-660400" algn="just">
              <a:lnSpc>
                <a:spcPct val="150000"/>
              </a:lnSpc>
              <a:buFontTx/>
              <a:buNone/>
            </a:pPr>
            <a:r>
              <a:rPr lang="en-US" sz="2200" b="1" i="1" dirty="0" smtClean="0">
                <a:latin typeface="+mj-lt"/>
              </a:rPr>
              <a:t>vi. Energy</a:t>
            </a:r>
            <a:r>
              <a:rPr lang="en-US" sz="2200" b="1" dirty="0" smtClean="0">
                <a:latin typeface="+mj-lt"/>
              </a:rPr>
              <a:t>:</a:t>
            </a:r>
            <a:r>
              <a:rPr lang="en-US" sz="2200" dirty="0" smtClean="0">
                <a:latin typeface="+mj-lt"/>
              </a:rPr>
              <a:t> Other than electric power, in most plants it may be necessary to use gas, coal fuel oil, etc. </a:t>
            </a:r>
          </a:p>
          <a:p>
            <a:pPr>
              <a:lnSpc>
                <a:spcPct val="150000"/>
              </a:lnSpc>
              <a:buNone/>
            </a:pPr>
            <a:r>
              <a:rPr lang="en-US" sz="2200" b="1" dirty="0" smtClean="0">
                <a:latin typeface="+mj-lt"/>
              </a:rPr>
              <a:t>vii. Infrastructure: </a:t>
            </a:r>
            <a:r>
              <a:rPr lang="en-US" sz="2200" dirty="0" smtClean="0">
                <a:latin typeface="+mj-lt"/>
              </a:rPr>
              <a:t>This factor refers to the availability and reliability of power, water, fuel and communication facilities in addition to transportation facilities.</a:t>
            </a:r>
          </a:p>
          <a:p>
            <a:pPr>
              <a:lnSpc>
                <a:spcPct val="150000"/>
              </a:lnSpc>
              <a:buNone/>
            </a:pPr>
            <a:r>
              <a:rPr lang="en-US" sz="2200" b="1" dirty="0" err="1" smtClean="0">
                <a:latin typeface="+mj-lt"/>
              </a:rPr>
              <a:t>viiI</a:t>
            </a:r>
            <a:r>
              <a:rPr lang="en-US" sz="2200" b="1" dirty="0" smtClean="0">
                <a:latin typeface="+mj-lt"/>
              </a:rPr>
              <a:t>. Legislation and taxation: </a:t>
            </a:r>
            <a:r>
              <a:rPr lang="en-US" sz="2200" dirty="0" smtClean="0">
                <a:latin typeface="+mj-lt"/>
              </a:rPr>
              <a:t>Factors such as financial and other incentives for new industries in backward areas or no-industry-district centers, exemption from certain state and local taxes  etc. are important.</a:t>
            </a:r>
          </a:p>
          <a:p>
            <a:pPr>
              <a:lnSpc>
                <a:spcPct val="150000"/>
              </a:lnSpc>
            </a:pPr>
            <a:endParaRPr lang="en-US" sz="2200" dirty="0" smtClean="0">
              <a:latin typeface="+mj-lt"/>
            </a:endParaRPr>
          </a:p>
          <a:p>
            <a:pPr marL="660400" indent="-660400" algn="just">
              <a:lnSpc>
                <a:spcPct val="150000"/>
              </a:lnSpc>
              <a:buFontTx/>
              <a:buNone/>
            </a:pPr>
            <a:endParaRPr lang="en-US" sz="2200" dirty="0" smtClean="0">
              <a:latin typeface="+mj-lt"/>
            </a:endParaRPr>
          </a:p>
          <a:p>
            <a:pPr marL="660400" indent="-660400">
              <a:lnSpc>
                <a:spcPct val="150000"/>
              </a:lnSpc>
            </a:pPr>
            <a:endParaRPr lang="en-US" sz="2200" dirty="0" smtClean="0">
              <a:latin typeface="+mj-lt"/>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57200" y="381000"/>
            <a:ext cx="8229600" cy="868363"/>
          </a:xfrm>
        </p:spPr>
        <p:txBody>
          <a:bodyPr vert="horz" lIns="91440" tIns="45720" rIns="91440" bIns="45720" rtlCol="0" anchor="ctr">
            <a:normAutofit/>
          </a:bodyPr>
          <a:lstStyle/>
          <a:p>
            <a:r>
              <a:rPr lang="en-US" sz="2400" b="1" i="1" dirty="0" smtClean="0">
                <a:latin typeface="Comic Sans MS" pitchFamily="66" charset="0"/>
              </a:rPr>
              <a:t>Selection of a Specific Site</a:t>
            </a:r>
          </a:p>
        </p:txBody>
      </p:sp>
      <p:sp>
        <p:nvSpPr>
          <p:cNvPr id="110595" name="Rectangle 3"/>
          <p:cNvSpPr>
            <a:spLocks noGrp="1" noChangeArrowheads="1"/>
          </p:cNvSpPr>
          <p:nvPr>
            <p:ph type="body" idx="1"/>
          </p:nvPr>
        </p:nvSpPr>
        <p:spPr>
          <a:xfrm>
            <a:off x="457200" y="1295400"/>
            <a:ext cx="8382000" cy="5181600"/>
          </a:xfrm>
        </p:spPr>
        <p:txBody>
          <a:bodyPr>
            <a:normAutofit/>
          </a:bodyPr>
          <a:lstStyle/>
          <a:p>
            <a:pPr marL="660400" indent="-660400" algn="just">
              <a:buFontTx/>
              <a:buAutoNum type="romanLcPeriod"/>
            </a:pPr>
            <a:r>
              <a:rPr lang="en-US" sz="2200" b="1" i="1" dirty="0" smtClean="0">
                <a:latin typeface="+mj-lt"/>
              </a:rPr>
              <a:t>Community Attitude</a:t>
            </a:r>
            <a:r>
              <a:rPr lang="en-US" sz="2200" b="1" dirty="0" smtClean="0">
                <a:latin typeface="+mj-lt"/>
              </a:rPr>
              <a:t>:</a:t>
            </a:r>
            <a:r>
              <a:rPr lang="en-US" sz="2200" dirty="0" smtClean="0">
                <a:latin typeface="+mj-lt"/>
              </a:rPr>
              <a:t> The plant has to be located according to the master plan of the city or the region; </a:t>
            </a:r>
          </a:p>
          <a:p>
            <a:pPr marL="660400" indent="-660400" algn="just">
              <a:buFontTx/>
              <a:buAutoNum type="romanLcPeriod"/>
            </a:pPr>
            <a:r>
              <a:rPr lang="en-US" sz="2200" b="1" dirty="0" smtClean="0">
                <a:latin typeface="+mj-lt"/>
              </a:rPr>
              <a:t>Community facilities: </a:t>
            </a:r>
            <a:r>
              <a:rPr lang="en-US" sz="2200" dirty="0" smtClean="0">
                <a:latin typeface="+mj-lt"/>
              </a:rPr>
              <a:t>These involve factors such as quality of life which in turn depends on availability of facilities like education, places of worship, medical services, police and fire stations, cultural, social and recreation opportunities, housing, good streets and good communication and  transportation facilities.</a:t>
            </a:r>
          </a:p>
          <a:p>
            <a:pPr marL="660400" indent="-660400" algn="just">
              <a:buFontTx/>
              <a:buAutoNum type="romanLcPeriod"/>
            </a:pPr>
            <a:r>
              <a:rPr lang="en-US" sz="2200" b="1" i="1" dirty="0" smtClean="0">
                <a:latin typeface="+mj-lt"/>
              </a:rPr>
              <a:t>Transport</a:t>
            </a:r>
            <a:r>
              <a:rPr lang="en-US" sz="2200" b="1" dirty="0" smtClean="0">
                <a:latin typeface="+mj-lt"/>
              </a:rPr>
              <a:t>:</a:t>
            </a:r>
            <a:r>
              <a:rPr lang="en-US" sz="2200" dirty="0" smtClean="0">
                <a:latin typeface="+mj-lt"/>
              </a:rPr>
              <a:t> It is important to consider the transportation infrastructure of the area. </a:t>
            </a:r>
            <a:endParaRPr lang="en-US" sz="2200" b="1" i="1" dirty="0" smtClean="0">
              <a:latin typeface="+mj-lt"/>
            </a:endParaRPr>
          </a:p>
          <a:p>
            <a:pPr marL="660400" indent="-660400" algn="just">
              <a:buFontTx/>
              <a:buAutoNum type="romanLcPeriod"/>
            </a:pPr>
            <a:r>
              <a:rPr lang="en-US" sz="2200" b="1" i="1" dirty="0" smtClean="0">
                <a:latin typeface="+mj-lt"/>
              </a:rPr>
              <a:t>Water:</a:t>
            </a:r>
            <a:r>
              <a:rPr lang="en-US" sz="2200" dirty="0" smtClean="0">
                <a:latin typeface="+mj-lt"/>
              </a:rPr>
              <a:t> There are certain industrial processes, which require large quantities of water. </a:t>
            </a:r>
            <a:endParaRPr lang="en-US" sz="2200" b="1" i="1" dirty="0" smtClean="0">
              <a:latin typeface="+mj-lt"/>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457200" y="274638"/>
            <a:ext cx="8229600" cy="487362"/>
          </a:xfrm>
        </p:spPr>
        <p:txBody>
          <a:bodyPr/>
          <a:lstStyle/>
          <a:p>
            <a:pPr algn="r"/>
            <a:r>
              <a:rPr lang="en-US" sz="2400" i="1" smtClean="0"/>
              <a:t>Cont’d</a:t>
            </a:r>
          </a:p>
        </p:txBody>
      </p:sp>
      <p:sp>
        <p:nvSpPr>
          <p:cNvPr id="111619" name="Rectangle 3"/>
          <p:cNvSpPr>
            <a:spLocks noGrp="1" noChangeArrowheads="1"/>
          </p:cNvSpPr>
          <p:nvPr>
            <p:ph type="body" idx="1"/>
          </p:nvPr>
        </p:nvSpPr>
        <p:spPr>
          <a:xfrm>
            <a:off x="457200" y="762000"/>
            <a:ext cx="8229600" cy="5867400"/>
          </a:xfrm>
        </p:spPr>
        <p:txBody>
          <a:bodyPr>
            <a:normAutofit fontScale="92500" lnSpcReduction="20000"/>
          </a:bodyPr>
          <a:lstStyle/>
          <a:p>
            <a:pPr marL="660400" indent="-660400" algn="just">
              <a:lnSpc>
                <a:spcPct val="150000"/>
              </a:lnSpc>
              <a:buFontTx/>
              <a:buAutoNum type="romanLcPeriod"/>
            </a:pPr>
            <a:endParaRPr lang="en-US" sz="2200" b="1" i="1" dirty="0" smtClean="0">
              <a:latin typeface="+mj-lt"/>
            </a:endParaRPr>
          </a:p>
          <a:p>
            <a:pPr marL="660400" indent="-660400" algn="just">
              <a:lnSpc>
                <a:spcPct val="150000"/>
              </a:lnSpc>
              <a:buFontTx/>
              <a:buNone/>
            </a:pPr>
            <a:r>
              <a:rPr lang="en-US" sz="2200" b="1" i="1" dirty="0" smtClean="0">
                <a:latin typeface="+mj-lt"/>
              </a:rPr>
              <a:t>iv. Communication:</a:t>
            </a:r>
            <a:r>
              <a:rPr lang="en-US" sz="2200" dirty="0" smtClean="0">
                <a:latin typeface="+mj-lt"/>
              </a:rPr>
              <a:t> The new plant has to be located in proximity to one or more of communication systems</a:t>
            </a:r>
          </a:p>
          <a:p>
            <a:pPr marL="660400" indent="-660400" algn="just">
              <a:lnSpc>
                <a:spcPct val="150000"/>
              </a:lnSpc>
              <a:buFontTx/>
              <a:buNone/>
            </a:pPr>
            <a:r>
              <a:rPr lang="en-US" sz="2200" b="1" i="1" dirty="0" smtClean="0">
                <a:latin typeface="+mj-lt"/>
              </a:rPr>
              <a:t>v. Wind Direction:</a:t>
            </a:r>
            <a:r>
              <a:rPr lang="en-US" sz="2200" dirty="0" smtClean="0">
                <a:latin typeface="+mj-lt"/>
              </a:rPr>
              <a:t> If the industry produces smoke, gas, odor, etc, it will be necessary to place the pant with respect to the dominating wind direction. </a:t>
            </a:r>
            <a:endParaRPr lang="en-US" sz="2200" b="1" i="1" dirty="0" smtClean="0">
              <a:latin typeface="+mj-lt"/>
            </a:endParaRPr>
          </a:p>
          <a:p>
            <a:pPr marL="660400" indent="-660400" algn="just">
              <a:lnSpc>
                <a:spcPct val="150000"/>
              </a:lnSpc>
              <a:buFontTx/>
              <a:buNone/>
            </a:pPr>
            <a:r>
              <a:rPr lang="en-US" sz="2200" b="1" i="1" dirty="0" smtClean="0">
                <a:latin typeface="+mj-lt"/>
              </a:rPr>
              <a:t>vi. Condition of the Site</a:t>
            </a:r>
            <a:r>
              <a:rPr lang="en-US" sz="2200" b="1" dirty="0" smtClean="0">
                <a:latin typeface="+mj-lt"/>
              </a:rPr>
              <a:t>:</a:t>
            </a:r>
            <a:r>
              <a:rPr lang="en-US" sz="2200" dirty="0" smtClean="0">
                <a:latin typeface="+mj-lt"/>
              </a:rPr>
              <a:t> The ground has to have a good resistance to the load induced by the foundation of the building. </a:t>
            </a:r>
          </a:p>
          <a:p>
            <a:pPr marL="660400" indent="-660400" algn="just">
              <a:lnSpc>
                <a:spcPct val="150000"/>
              </a:lnSpc>
              <a:buFontTx/>
              <a:buNone/>
            </a:pPr>
            <a:r>
              <a:rPr lang="en-US" sz="2200" b="1" dirty="0" smtClean="0">
                <a:latin typeface="+mj-lt"/>
              </a:rPr>
              <a:t>vii. Waste disposal: </a:t>
            </a:r>
            <a:r>
              <a:rPr lang="en-US" sz="2200" dirty="0" smtClean="0">
                <a:latin typeface="+mj-lt"/>
              </a:rPr>
              <a:t>The facilities required for the disposal of process waste including solid, liquid and gaseous effluent need to be considered. The plant should be positioned so that prevailing winds carry any fumes away from populated areas and that the waste may be disposed off properly and at reasonable costs.</a:t>
            </a:r>
          </a:p>
          <a:p>
            <a:pPr marL="660400" indent="-660400" algn="just">
              <a:lnSpc>
                <a:spcPct val="150000"/>
              </a:lnSpc>
              <a:buFontTx/>
              <a:buNone/>
            </a:pPr>
            <a:endParaRPr lang="en-US" sz="2200" b="1" i="1" dirty="0" smtClean="0">
              <a:latin typeface="+mj-lt"/>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57200" y="274638"/>
            <a:ext cx="8229600" cy="639762"/>
          </a:xfrm>
        </p:spPr>
        <p:txBody>
          <a:bodyPr/>
          <a:lstStyle/>
          <a:p>
            <a:pPr algn="r"/>
            <a:r>
              <a:rPr lang="en-US" sz="2800" i="1" smtClean="0"/>
              <a:t>Cont’d</a:t>
            </a:r>
          </a:p>
        </p:txBody>
      </p:sp>
      <p:sp>
        <p:nvSpPr>
          <p:cNvPr id="112643" name="Rectangle 3"/>
          <p:cNvSpPr>
            <a:spLocks noGrp="1" noChangeArrowheads="1"/>
          </p:cNvSpPr>
          <p:nvPr>
            <p:ph type="body" idx="1"/>
          </p:nvPr>
        </p:nvSpPr>
        <p:spPr>
          <a:xfrm>
            <a:off x="457200" y="533400"/>
            <a:ext cx="8229600" cy="5867400"/>
          </a:xfrm>
        </p:spPr>
        <p:txBody>
          <a:bodyPr>
            <a:normAutofit fontScale="92500"/>
          </a:bodyPr>
          <a:lstStyle/>
          <a:p>
            <a:pPr>
              <a:lnSpc>
                <a:spcPct val="150000"/>
              </a:lnSpc>
              <a:buNone/>
            </a:pPr>
            <a:r>
              <a:rPr lang="en-US" sz="2200" b="1" i="1" dirty="0" smtClean="0">
                <a:latin typeface="+mj-lt"/>
              </a:rPr>
              <a:t>vii. </a:t>
            </a:r>
            <a:r>
              <a:rPr lang="en-US" sz="2200" b="1" dirty="0" smtClean="0">
                <a:latin typeface="+mj-lt"/>
              </a:rPr>
              <a:t>Ecology and pollution: </a:t>
            </a:r>
            <a:r>
              <a:rPr lang="en-US" sz="2200" dirty="0" smtClean="0">
                <a:latin typeface="+mj-lt"/>
              </a:rPr>
              <a:t>These days, there is a great deal of awareness towards maintenance of natural ecological balance. There are quite a few agencies propagating the concepts to make the  society at large more conscious of the dangers of certain available actions.</a:t>
            </a:r>
          </a:p>
          <a:p>
            <a:pPr>
              <a:lnSpc>
                <a:spcPct val="150000"/>
              </a:lnSpc>
              <a:buNone/>
            </a:pPr>
            <a:r>
              <a:rPr lang="en-US" sz="2200" b="1" i="1" dirty="0" smtClean="0">
                <a:latin typeface="+mj-lt"/>
              </a:rPr>
              <a:t>viii. </a:t>
            </a:r>
            <a:r>
              <a:rPr lang="en-US" sz="2200" b="1" dirty="0" smtClean="0">
                <a:latin typeface="+mj-lt"/>
              </a:rPr>
              <a:t>Site size: </a:t>
            </a:r>
            <a:r>
              <a:rPr lang="en-US" sz="2200" dirty="0" smtClean="0">
                <a:latin typeface="+mj-lt"/>
              </a:rPr>
              <a:t>The plot of land must be large enough to hold the proposed plant and parking and access facilities and provide room for future expansion.</a:t>
            </a:r>
          </a:p>
          <a:p>
            <a:pPr marL="660400" indent="-660400" algn="just">
              <a:lnSpc>
                <a:spcPct val="150000"/>
              </a:lnSpc>
              <a:buFontTx/>
              <a:buNone/>
            </a:pPr>
            <a:r>
              <a:rPr lang="en-US" sz="2200" b="1" i="1" dirty="0" err="1" smtClean="0">
                <a:latin typeface="+mj-lt"/>
              </a:rPr>
              <a:t>iX</a:t>
            </a:r>
            <a:r>
              <a:rPr lang="en-US" sz="2200" b="1" i="1" dirty="0" smtClean="0">
                <a:latin typeface="+mj-lt"/>
              </a:rPr>
              <a:t>. Future Development</a:t>
            </a:r>
            <a:r>
              <a:rPr lang="en-US" sz="2200" b="1" dirty="0" smtClean="0">
                <a:latin typeface="+mj-lt"/>
              </a:rPr>
              <a:t>:</a:t>
            </a:r>
            <a:r>
              <a:rPr lang="en-US" sz="2200" dirty="0" smtClean="0">
                <a:latin typeface="+mj-lt"/>
              </a:rPr>
              <a:t> The plant has to be in a position to develop or change product quantity, type and size. Space has to be at its disposal for its future development. </a:t>
            </a:r>
            <a:endParaRPr lang="en-US" sz="2200" b="1" i="1" dirty="0" smtClean="0">
              <a:latin typeface="+mj-lt"/>
            </a:endParaRPr>
          </a:p>
          <a:p>
            <a:pPr marL="660400" indent="-660400" algn="just">
              <a:lnSpc>
                <a:spcPct val="150000"/>
              </a:lnSpc>
              <a:buFontTx/>
              <a:buNone/>
            </a:pPr>
            <a:r>
              <a:rPr lang="en-US" sz="2200" b="1" i="1" dirty="0" smtClean="0">
                <a:latin typeface="+mj-lt"/>
              </a:rPr>
              <a:t>X. Complementary pant</a:t>
            </a:r>
            <a:r>
              <a:rPr lang="en-US" sz="2200" b="1" dirty="0" smtClean="0">
                <a:latin typeface="+mj-lt"/>
              </a:rPr>
              <a:t>:</a:t>
            </a:r>
            <a:r>
              <a:rPr lang="en-US" sz="2200" dirty="0" smtClean="0">
                <a:latin typeface="+mj-lt"/>
              </a:rPr>
              <a:t> an industry, to produce as intended, may need material; service and assistance form other plants. </a:t>
            </a:r>
          </a:p>
          <a:p>
            <a:pPr marL="660400" indent="-660400">
              <a:lnSpc>
                <a:spcPct val="150000"/>
              </a:lnSpc>
            </a:pPr>
            <a:endParaRPr lang="en-US" sz="2200" dirty="0" smtClean="0">
              <a:latin typeface="+mj-lt"/>
            </a:endParaRPr>
          </a:p>
          <a:p>
            <a:pPr marL="660400" indent="-660400">
              <a:lnSpc>
                <a:spcPct val="150000"/>
              </a:lnSpc>
            </a:pPr>
            <a:endParaRPr lang="en-US" sz="2200" dirty="0" smtClean="0">
              <a:latin typeface="+mj-lt"/>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57200" y="274638"/>
            <a:ext cx="8229600" cy="334962"/>
          </a:xfrm>
        </p:spPr>
        <p:txBody>
          <a:bodyPr>
            <a:normAutofit fontScale="90000"/>
          </a:bodyPr>
          <a:lstStyle/>
          <a:p>
            <a:pPr algn="r"/>
            <a:r>
              <a:rPr lang="en-US" sz="2400" smtClean="0">
                <a:latin typeface="Comic Sans MS" pitchFamily="66" charset="0"/>
              </a:rPr>
              <a:t>Cont’d</a:t>
            </a:r>
          </a:p>
        </p:txBody>
      </p:sp>
      <p:sp>
        <p:nvSpPr>
          <p:cNvPr id="113667" name="Rectangle 3"/>
          <p:cNvSpPr>
            <a:spLocks noGrp="1" noChangeArrowheads="1"/>
          </p:cNvSpPr>
          <p:nvPr>
            <p:ph type="body" idx="1"/>
          </p:nvPr>
        </p:nvSpPr>
        <p:spPr>
          <a:xfrm>
            <a:off x="457200" y="914400"/>
            <a:ext cx="8229600" cy="5211763"/>
          </a:xfrm>
        </p:spPr>
        <p:txBody>
          <a:bodyPr>
            <a:normAutofit/>
          </a:bodyPr>
          <a:lstStyle/>
          <a:p>
            <a:pPr marL="660400" indent="-660400" algn="just">
              <a:lnSpc>
                <a:spcPct val="150000"/>
              </a:lnSpc>
              <a:buFontTx/>
              <a:buAutoNum type="romanUcPeriod" startAt="11"/>
            </a:pPr>
            <a:r>
              <a:rPr lang="en-US" sz="2200" b="1" i="1" dirty="0" smtClean="0">
                <a:latin typeface="+mj-lt"/>
              </a:rPr>
              <a:t>Wind Direction:</a:t>
            </a:r>
            <a:r>
              <a:rPr lang="en-US" sz="2200" dirty="0" smtClean="0">
                <a:latin typeface="+mj-lt"/>
              </a:rPr>
              <a:t> If the industry produces smoke, gas, odor, etc, it will be necessary to place the pant with respect to the dominating wind direction. </a:t>
            </a:r>
            <a:endParaRPr lang="en-US" sz="2200" b="1" i="1" dirty="0" smtClean="0">
              <a:latin typeface="+mj-lt"/>
            </a:endParaRPr>
          </a:p>
          <a:p>
            <a:pPr marL="514350" indent="-514350">
              <a:lnSpc>
                <a:spcPct val="150000"/>
              </a:lnSpc>
              <a:buAutoNum type="romanUcPeriod" startAt="11"/>
            </a:pPr>
            <a:r>
              <a:rPr lang="en-US" sz="2200" b="1" i="1" dirty="0" smtClean="0">
                <a:latin typeface="+mj-lt"/>
              </a:rPr>
              <a:t> </a:t>
            </a:r>
            <a:r>
              <a:rPr lang="en-US" sz="2200" b="1" dirty="0" smtClean="0">
                <a:latin typeface="+mj-lt"/>
              </a:rPr>
              <a:t>Topography: -</a:t>
            </a:r>
            <a:r>
              <a:rPr lang="en-US" sz="2200" dirty="0" smtClean="0">
                <a:latin typeface="+mj-lt"/>
              </a:rPr>
              <a:t>The topography, soil structure and drainage must be suitable. If considerable land improvement is required, low priced land might turn out to be expensive.</a:t>
            </a:r>
          </a:p>
          <a:p>
            <a:pPr marL="514350" indent="-514350">
              <a:lnSpc>
                <a:spcPct val="150000"/>
              </a:lnSpc>
              <a:buAutoNum type="romanUcPeriod" startAt="11"/>
            </a:pPr>
            <a:r>
              <a:rPr lang="en-US" sz="2200" b="1" i="1" dirty="0" smtClean="0">
                <a:latin typeface="+mj-lt"/>
              </a:rPr>
              <a:t>Condition of the Site</a:t>
            </a:r>
            <a:r>
              <a:rPr lang="en-US" sz="2200" b="1" dirty="0" smtClean="0">
                <a:latin typeface="+mj-lt"/>
              </a:rPr>
              <a:t>:</a:t>
            </a:r>
            <a:r>
              <a:rPr lang="en-US" sz="2200" dirty="0" smtClean="0">
                <a:latin typeface="+mj-lt"/>
              </a:rPr>
              <a:t> The ground has to have a good resistance to the load induced by the foundation of the building. </a:t>
            </a:r>
            <a:endParaRPr lang="en-US" sz="2200" b="1" i="1" dirty="0" smtClean="0">
              <a:latin typeface="+mj-lt"/>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57200" y="274638"/>
            <a:ext cx="8229600" cy="487362"/>
          </a:xfrm>
        </p:spPr>
        <p:txBody>
          <a:bodyPr/>
          <a:lstStyle/>
          <a:p>
            <a:pPr algn="r"/>
            <a:r>
              <a:rPr lang="en-US" sz="2400" i="1" smtClean="0"/>
              <a:t>Cont’d</a:t>
            </a:r>
          </a:p>
        </p:txBody>
      </p:sp>
      <p:sp>
        <p:nvSpPr>
          <p:cNvPr id="114691" name="Rectangle 3"/>
          <p:cNvSpPr>
            <a:spLocks noGrp="1" noChangeArrowheads="1"/>
          </p:cNvSpPr>
          <p:nvPr>
            <p:ph type="body" idx="1"/>
          </p:nvPr>
        </p:nvSpPr>
        <p:spPr>
          <a:xfrm>
            <a:off x="457200" y="838200"/>
            <a:ext cx="8229600" cy="5287963"/>
          </a:xfrm>
        </p:spPr>
        <p:txBody>
          <a:bodyPr>
            <a:normAutofit fontScale="77500" lnSpcReduction="20000"/>
          </a:bodyPr>
          <a:lstStyle/>
          <a:p>
            <a:pPr>
              <a:lnSpc>
                <a:spcPct val="160000"/>
              </a:lnSpc>
              <a:buNone/>
            </a:pPr>
            <a:r>
              <a:rPr lang="en-US" b="1" dirty="0" smtClean="0">
                <a:latin typeface="+mj-lt"/>
              </a:rPr>
              <a:t>xiv.  Land costs: </a:t>
            </a:r>
            <a:r>
              <a:rPr lang="en-US" dirty="0" smtClean="0">
                <a:latin typeface="+mj-lt"/>
              </a:rPr>
              <a:t>These are generally of lesser importance, as they are nonrecurring and possibly make up a relatively small proportion of the total cost of locating a new plant.</a:t>
            </a:r>
          </a:p>
          <a:p>
            <a:pPr marL="660400" indent="-660400" algn="just">
              <a:lnSpc>
                <a:spcPct val="160000"/>
              </a:lnSpc>
              <a:buFontTx/>
              <a:buNone/>
            </a:pPr>
            <a:r>
              <a:rPr lang="en-US" b="1" i="1" dirty="0" smtClean="0">
                <a:latin typeface="+mj-lt"/>
              </a:rPr>
              <a:t> xv. Future Development</a:t>
            </a:r>
            <a:r>
              <a:rPr lang="en-US" b="1" dirty="0" smtClean="0">
                <a:latin typeface="+mj-lt"/>
              </a:rPr>
              <a:t>:</a:t>
            </a:r>
            <a:r>
              <a:rPr lang="en-US" dirty="0" smtClean="0">
                <a:latin typeface="+mj-lt"/>
              </a:rPr>
              <a:t> The plant has to be in a position to develop or change product quantity, type and size. Space has to be at its disposal for its future development. </a:t>
            </a:r>
          </a:p>
          <a:p>
            <a:pPr marL="660400" indent="-660400" algn="just">
              <a:lnSpc>
                <a:spcPct val="160000"/>
              </a:lnSpc>
              <a:buFontTx/>
              <a:buNone/>
            </a:pPr>
            <a:r>
              <a:rPr lang="en-US" b="1" i="1" dirty="0" smtClean="0">
                <a:latin typeface="+mj-lt"/>
              </a:rPr>
              <a:t>xvi. Complementary plant</a:t>
            </a:r>
            <a:r>
              <a:rPr lang="en-US" b="1" dirty="0" smtClean="0">
                <a:latin typeface="+mj-lt"/>
              </a:rPr>
              <a:t>:</a:t>
            </a:r>
            <a:r>
              <a:rPr lang="en-US" dirty="0" smtClean="0">
                <a:latin typeface="+mj-lt"/>
              </a:rPr>
              <a:t> an industry, to produce as intended, may need material; service and assistance form other plants. </a:t>
            </a:r>
          </a:p>
          <a:p>
            <a:pPr marL="660400" indent="-660400" algn="just">
              <a:lnSpc>
                <a:spcPct val="160000"/>
              </a:lnSpc>
            </a:pPr>
            <a:endParaRPr lang="en-US" dirty="0" smtClean="0">
              <a:latin typeface="+mj-lt"/>
            </a:endParaRPr>
          </a:p>
          <a:p>
            <a:pPr marL="660400" indent="-660400">
              <a:lnSpc>
                <a:spcPct val="160000"/>
              </a:lnSpc>
            </a:pPr>
            <a:endParaRPr lang="en-US" dirty="0" smtClean="0">
              <a:latin typeface="+mj-lt"/>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609600" y="4988004"/>
            <a:ext cx="8153400" cy="1107996"/>
          </a:xfrm>
          <a:prstGeom prst="rect">
            <a:avLst/>
          </a:prstGeom>
          <a:noFill/>
          <a:ln w="9525">
            <a:noFill/>
            <a:miter lim="800000"/>
            <a:headEnd/>
            <a:tailEnd/>
          </a:ln>
        </p:spPr>
        <p:txBody>
          <a:bodyPr wrap="square" anchor="ctr">
            <a:spAutoFit/>
          </a:bodyPr>
          <a:lstStyle/>
          <a:p>
            <a:pPr algn="just">
              <a:tabLst>
                <a:tab pos="0" algn="l"/>
              </a:tabLst>
            </a:pPr>
            <a:r>
              <a:rPr lang="en-US" sz="2200" dirty="0"/>
              <a:t>A typical team studying location possibilities might include accountants, lawyers, marketing experts, various consultants, executives, and industrial engineers. </a:t>
            </a:r>
          </a:p>
        </p:txBody>
      </p:sp>
      <p:graphicFrame>
        <p:nvGraphicFramePr>
          <p:cNvPr id="18435" name="Group 3"/>
          <p:cNvGraphicFramePr>
            <a:graphicFrameLocks noGrp="1"/>
          </p:cNvGraphicFramePr>
          <p:nvPr>
            <p:ph/>
          </p:nvPr>
        </p:nvGraphicFramePr>
        <p:xfrm>
          <a:off x="457200" y="503237"/>
          <a:ext cx="8229600" cy="4297363"/>
        </p:xfrm>
        <a:graphic>
          <a:graphicData uri="http://schemas.openxmlformats.org/drawingml/2006/table">
            <a:tbl>
              <a:tblPr/>
              <a:tblGrid>
                <a:gridCol w="4187825">
                  <a:extLst>
                    <a:ext uri="{9D8B030D-6E8A-4147-A177-3AD203B41FA5}">
                      <a16:colId xmlns:a16="http://schemas.microsoft.com/office/drawing/2014/main" val="20000"/>
                    </a:ext>
                  </a:extLst>
                </a:gridCol>
                <a:gridCol w="1709738">
                  <a:extLst>
                    <a:ext uri="{9D8B030D-6E8A-4147-A177-3AD203B41FA5}">
                      <a16:colId xmlns:a16="http://schemas.microsoft.com/office/drawing/2014/main" val="20001"/>
                    </a:ext>
                  </a:extLst>
                </a:gridCol>
                <a:gridCol w="2332037">
                  <a:extLst>
                    <a:ext uri="{9D8B030D-6E8A-4147-A177-3AD203B41FA5}">
                      <a16:colId xmlns:a16="http://schemas.microsoft.com/office/drawing/2014/main" val="20002"/>
                    </a:ext>
                  </a:extLst>
                </a:gridCol>
              </a:tblGrid>
              <a:tr h="1100138">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2800" b="1" i="1" u="none" strike="noStrike" cap="none" normalizeH="0" baseline="0" dirty="0" smtClean="0">
                          <a:ln>
                            <a:noFill/>
                          </a:ln>
                          <a:solidFill>
                            <a:schemeClr val="tx1"/>
                          </a:solidFill>
                          <a:effectLst/>
                          <a:latin typeface="+mj-lt"/>
                          <a:cs typeface="Times New Roman" pitchFamily="18" charset="0"/>
                        </a:rPr>
                        <a:t/>
                      </a:r>
                      <a:br>
                        <a:rPr kumimoji="0" lang="en-US" sz="2800" b="1" i="1" u="none" strike="noStrike" cap="none" normalizeH="0" baseline="0" dirty="0" smtClean="0">
                          <a:ln>
                            <a:noFill/>
                          </a:ln>
                          <a:solidFill>
                            <a:schemeClr val="tx1"/>
                          </a:solidFill>
                          <a:effectLst/>
                          <a:latin typeface="+mj-lt"/>
                          <a:cs typeface="Times New Roman" pitchFamily="18" charset="0"/>
                        </a:rPr>
                      </a:br>
                      <a:endParaRPr kumimoji="0" lang="en-US" sz="1000" b="0" i="0" u="none" strike="noStrike" cap="none" normalizeH="0" baseline="0" dirty="0" smtClean="0">
                        <a:ln>
                          <a:noFill/>
                        </a:ln>
                        <a:solidFill>
                          <a:schemeClr val="tx1"/>
                        </a:solidFill>
                        <a:effectLst/>
                        <a:latin typeface="+mj-lt"/>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0" algn="l"/>
                        </a:tabLst>
                      </a:pPr>
                      <a:r>
                        <a:rPr kumimoji="0" lang="en-US" sz="2000" b="1" i="1" u="none" strike="noStrike" cap="none" normalizeH="0" baseline="0" dirty="0" smtClean="0">
                          <a:ln>
                            <a:noFill/>
                          </a:ln>
                          <a:solidFill>
                            <a:schemeClr val="tx1"/>
                          </a:solidFill>
                          <a:effectLst/>
                          <a:latin typeface="+mj-lt"/>
                          <a:cs typeface="Times New Roman" pitchFamily="18" charset="0"/>
                        </a:rPr>
                        <a:t>Location Factor</a:t>
                      </a:r>
                      <a:endParaRPr kumimoji="0" lang="en-US" sz="1800" b="0" i="0" u="none" strike="noStrike" cap="none" normalizeH="0" baseline="0" dirty="0" smtClean="0">
                        <a:ln>
                          <a:noFill/>
                        </a:ln>
                        <a:solidFill>
                          <a:schemeClr val="tx1"/>
                        </a:solidFill>
                        <a:effectLst/>
                        <a:latin typeface="+mj-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2000" b="1" i="1" u="none" strike="noStrike" cap="none" normalizeH="0" baseline="0" smtClean="0">
                          <a:ln>
                            <a:noFill/>
                          </a:ln>
                          <a:solidFill>
                            <a:schemeClr val="tx1"/>
                          </a:solidFill>
                          <a:effectLst/>
                          <a:latin typeface="+mj-lt"/>
                          <a:cs typeface="Times New Roman" pitchFamily="18" charset="0"/>
                        </a:rPr>
                        <a:t>Territory Selection</a:t>
                      </a:r>
                      <a:endParaRPr kumimoji="0" lang="en-US" sz="1800" b="0" i="0" u="none" strike="noStrike" cap="none" normalizeH="0" baseline="0" smtClean="0">
                        <a:ln>
                          <a:noFill/>
                        </a:ln>
                        <a:solidFill>
                          <a:schemeClr val="tx1"/>
                        </a:solidFill>
                        <a:effectLst/>
                        <a:latin typeface="+mj-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2000" b="1" i="1" u="none" strike="noStrike" cap="none" normalizeH="0" baseline="0" smtClean="0">
                          <a:ln>
                            <a:noFill/>
                          </a:ln>
                          <a:solidFill>
                            <a:schemeClr val="tx1"/>
                          </a:solidFill>
                          <a:effectLst/>
                          <a:latin typeface="+mj-lt"/>
                          <a:cs typeface="Times New Roman" pitchFamily="18" charset="0"/>
                        </a:rPr>
                        <a:t>Selection of Site and Community</a:t>
                      </a:r>
                      <a:endParaRPr kumimoji="0" lang="en-US" sz="1800" b="0" i="0" u="none" strike="noStrike" cap="none" normalizeH="0" baseline="0" smtClean="0">
                        <a:ln>
                          <a:noFill/>
                        </a:ln>
                        <a:solidFill>
                          <a:schemeClr val="tx1"/>
                        </a:solidFill>
                        <a:effectLst/>
                        <a:latin typeface="+mj-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97225">
                <a:tc>
                  <a:txBody>
                    <a:bodyPr/>
                    <a:lstStyle/>
                    <a:p>
                      <a:pPr marL="0" marR="0" lvl="0" indent="0" algn="just" defTabSz="914400" rtl="0" eaLnBrk="1" fontAlgn="base" latinLnBrk="0" hangingPunct="1">
                        <a:lnSpc>
                          <a:spcPct val="100000"/>
                        </a:lnSpc>
                        <a:spcBef>
                          <a:spcPct val="0"/>
                        </a:spcBef>
                        <a:spcAft>
                          <a:spcPct val="0"/>
                        </a:spcAft>
                        <a:buClrTx/>
                        <a:buSzTx/>
                        <a:buFontTx/>
                        <a:buAutoNum type="arabicPeriod"/>
                        <a:tabLst>
                          <a:tab pos="0" algn="l"/>
                        </a:tabLst>
                      </a:pPr>
                      <a:r>
                        <a:rPr kumimoji="0" lang="en-US" sz="2000" b="0" i="0" u="none" strike="noStrike" cap="none" normalizeH="0" baseline="0" smtClean="0">
                          <a:ln>
                            <a:noFill/>
                          </a:ln>
                          <a:solidFill>
                            <a:schemeClr val="tx1"/>
                          </a:solidFill>
                          <a:effectLst/>
                          <a:latin typeface="+mj-lt"/>
                          <a:cs typeface="Times New Roman" pitchFamily="18" charset="0"/>
                        </a:rPr>
                        <a:t>Market </a:t>
                      </a:r>
                      <a:endParaRPr kumimoji="0" lang="en-US" sz="1000" b="0" i="0" u="none" strike="noStrike" cap="none" normalizeH="0" baseline="0" smtClean="0">
                        <a:ln>
                          <a:noFill/>
                        </a:ln>
                        <a:solidFill>
                          <a:schemeClr val="tx1"/>
                        </a:solidFill>
                        <a:effectLst/>
                        <a:latin typeface="+mj-lt"/>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AutoNum type="arabicPeriod"/>
                        <a:tabLst>
                          <a:tab pos="0" algn="l"/>
                        </a:tabLst>
                      </a:pPr>
                      <a:r>
                        <a:rPr kumimoji="0" lang="en-US" sz="2000" b="0" i="0" u="none" strike="noStrike" cap="none" normalizeH="0" baseline="0" smtClean="0">
                          <a:ln>
                            <a:noFill/>
                          </a:ln>
                          <a:solidFill>
                            <a:schemeClr val="tx1"/>
                          </a:solidFill>
                          <a:effectLst/>
                          <a:latin typeface="+mj-lt"/>
                          <a:cs typeface="Times New Roman" pitchFamily="18" charset="0"/>
                        </a:rPr>
                        <a:t>Raw Materials </a:t>
                      </a:r>
                      <a:endParaRPr kumimoji="0" lang="en-US" sz="1000" b="0" i="0" u="none" strike="noStrike" cap="none" normalizeH="0" baseline="0" smtClean="0">
                        <a:ln>
                          <a:noFill/>
                        </a:ln>
                        <a:solidFill>
                          <a:schemeClr val="tx1"/>
                        </a:solidFill>
                        <a:effectLst/>
                        <a:latin typeface="+mj-lt"/>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AutoNum type="arabicPeriod"/>
                        <a:tabLst>
                          <a:tab pos="0" algn="l"/>
                        </a:tabLst>
                      </a:pPr>
                      <a:r>
                        <a:rPr kumimoji="0" lang="en-US" sz="2000" b="0" i="0" u="none" strike="noStrike" cap="none" normalizeH="0" baseline="0" smtClean="0">
                          <a:ln>
                            <a:noFill/>
                          </a:ln>
                          <a:solidFill>
                            <a:schemeClr val="tx1"/>
                          </a:solidFill>
                          <a:effectLst/>
                          <a:latin typeface="+mj-lt"/>
                          <a:cs typeface="Times New Roman" pitchFamily="18" charset="0"/>
                        </a:rPr>
                        <a:t>Transportation </a:t>
                      </a:r>
                      <a:endParaRPr kumimoji="0" lang="en-US" sz="1000" b="0" i="0" u="none" strike="noStrike" cap="none" normalizeH="0" baseline="0" smtClean="0">
                        <a:ln>
                          <a:noFill/>
                        </a:ln>
                        <a:solidFill>
                          <a:schemeClr val="tx1"/>
                        </a:solidFill>
                        <a:effectLst/>
                        <a:latin typeface="+mj-lt"/>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AutoNum type="arabicPeriod"/>
                        <a:tabLst>
                          <a:tab pos="0" algn="l"/>
                        </a:tabLst>
                      </a:pPr>
                      <a:r>
                        <a:rPr kumimoji="0" lang="en-US" sz="2000" b="0" i="0" u="none" strike="noStrike" cap="none" normalizeH="0" baseline="0" smtClean="0">
                          <a:ln>
                            <a:noFill/>
                          </a:ln>
                          <a:solidFill>
                            <a:schemeClr val="tx1"/>
                          </a:solidFill>
                          <a:effectLst/>
                          <a:latin typeface="+mj-lt"/>
                          <a:cs typeface="Times New Roman" pitchFamily="18" charset="0"/>
                        </a:rPr>
                        <a:t>Power </a:t>
                      </a:r>
                      <a:endParaRPr kumimoji="0" lang="en-US" sz="1000" b="0" i="0" u="none" strike="noStrike" cap="none" normalizeH="0" baseline="0" smtClean="0">
                        <a:ln>
                          <a:noFill/>
                        </a:ln>
                        <a:solidFill>
                          <a:schemeClr val="tx1"/>
                        </a:solidFill>
                        <a:effectLst/>
                        <a:latin typeface="+mj-lt"/>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AutoNum type="arabicPeriod"/>
                        <a:tabLst>
                          <a:tab pos="0" algn="l"/>
                        </a:tabLst>
                      </a:pPr>
                      <a:r>
                        <a:rPr kumimoji="0" lang="en-US" sz="2000" b="0" i="0" u="none" strike="noStrike" cap="none" normalizeH="0" baseline="0" smtClean="0">
                          <a:ln>
                            <a:noFill/>
                          </a:ln>
                          <a:solidFill>
                            <a:schemeClr val="tx1"/>
                          </a:solidFill>
                          <a:effectLst/>
                          <a:latin typeface="+mj-lt"/>
                          <a:cs typeface="Times New Roman" pitchFamily="18" charset="0"/>
                        </a:rPr>
                        <a:t>Climate and Fuel </a:t>
                      </a:r>
                      <a:endParaRPr kumimoji="0" lang="en-US" sz="1000" b="0" i="0" u="none" strike="noStrike" cap="none" normalizeH="0" baseline="0" smtClean="0">
                        <a:ln>
                          <a:noFill/>
                        </a:ln>
                        <a:solidFill>
                          <a:schemeClr val="tx1"/>
                        </a:solidFill>
                        <a:effectLst/>
                        <a:latin typeface="+mj-lt"/>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AutoNum type="arabicPeriod"/>
                        <a:tabLst>
                          <a:tab pos="0" algn="l"/>
                        </a:tabLst>
                      </a:pPr>
                      <a:r>
                        <a:rPr kumimoji="0" lang="en-US" sz="2000" b="0" i="0" u="none" strike="noStrike" cap="none" normalizeH="0" baseline="0" smtClean="0">
                          <a:ln>
                            <a:noFill/>
                          </a:ln>
                          <a:solidFill>
                            <a:schemeClr val="tx1"/>
                          </a:solidFill>
                          <a:effectLst/>
                          <a:latin typeface="+mj-lt"/>
                          <a:cs typeface="Times New Roman" pitchFamily="18" charset="0"/>
                        </a:rPr>
                        <a:t>Labor and Wages </a:t>
                      </a:r>
                      <a:endParaRPr kumimoji="0" lang="en-US" sz="1000" b="0" i="0" u="none" strike="noStrike" cap="none" normalizeH="0" baseline="0" smtClean="0">
                        <a:ln>
                          <a:noFill/>
                        </a:ln>
                        <a:solidFill>
                          <a:schemeClr val="tx1"/>
                        </a:solidFill>
                        <a:effectLst/>
                        <a:latin typeface="+mj-lt"/>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AutoNum type="arabicPeriod"/>
                        <a:tabLst>
                          <a:tab pos="0" algn="l"/>
                        </a:tabLst>
                      </a:pPr>
                      <a:r>
                        <a:rPr kumimoji="0" lang="en-US" sz="2000" b="0" i="0" u="none" strike="noStrike" cap="none" normalizeH="0" baseline="0" smtClean="0">
                          <a:ln>
                            <a:noFill/>
                          </a:ln>
                          <a:solidFill>
                            <a:schemeClr val="tx1"/>
                          </a:solidFill>
                          <a:effectLst/>
                          <a:latin typeface="+mj-lt"/>
                          <a:cs typeface="Times New Roman" pitchFamily="18" charset="0"/>
                        </a:rPr>
                        <a:t>Laws and Taxation </a:t>
                      </a:r>
                      <a:endParaRPr kumimoji="0" lang="en-US" sz="1000" b="0" i="0" u="none" strike="noStrike" cap="none" normalizeH="0" baseline="0" smtClean="0">
                        <a:ln>
                          <a:noFill/>
                        </a:ln>
                        <a:solidFill>
                          <a:schemeClr val="tx1"/>
                        </a:solidFill>
                        <a:effectLst/>
                        <a:latin typeface="+mj-lt"/>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AutoNum type="arabicPeriod"/>
                        <a:tabLst>
                          <a:tab pos="0" algn="l"/>
                        </a:tabLst>
                      </a:pPr>
                      <a:r>
                        <a:rPr kumimoji="0" lang="en-US" sz="2000" b="0" i="0" u="none" strike="noStrike" cap="none" normalizeH="0" baseline="0" smtClean="0">
                          <a:ln>
                            <a:noFill/>
                          </a:ln>
                          <a:solidFill>
                            <a:schemeClr val="tx1"/>
                          </a:solidFill>
                          <a:effectLst/>
                          <a:latin typeface="+mj-lt"/>
                          <a:cs typeface="Times New Roman" pitchFamily="18" charset="0"/>
                        </a:rPr>
                        <a:t>Comm.ty Services and Attitude </a:t>
                      </a:r>
                      <a:endParaRPr kumimoji="0" lang="en-US" sz="1000" b="0" i="0" u="none" strike="noStrike" cap="none" normalizeH="0" baseline="0" smtClean="0">
                        <a:ln>
                          <a:noFill/>
                        </a:ln>
                        <a:solidFill>
                          <a:schemeClr val="tx1"/>
                        </a:solidFill>
                        <a:effectLst/>
                        <a:latin typeface="+mj-lt"/>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0" algn="l"/>
                        </a:tabLst>
                      </a:pPr>
                      <a:r>
                        <a:rPr kumimoji="0" lang="en-US" sz="2000" b="0" i="0" u="none" strike="noStrike" cap="none" normalizeH="0" baseline="0" smtClean="0">
                          <a:ln>
                            <a:noFill/>
                          </a:ln>
                          <a:solidFill>
                            <a:schemeClr val="tx1"/>
                          </a:solidFill>
                          <a:effectLst/>
                          <a:latin typeface="+mj-lt"/>
                          <a:cs typeface="Times New Roman" pitchFamily="18" charset="0"/>
                        </a:rPr>
                        <a:t>9.    Water and Waste </a:t>
                      </a:r>
                      <a:endParaRPr kumimoji="0" lang="en-US" sz="1800" b="0" i="0" u="none" strike="noStrike" cap="none" normalizeH="0" baseline="0" smtClean="0">
                        <a:ln>
                          <a:noFill/>
                        </a:ln>
                        <a:solidFill>
                          <a:schemeClr val="tx1"/>
                        </a:solidFill>
                        <a:effectLst/>
                        <a:latin typeface="+mj-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0" algn="l"/>
                        </a:tabLst>
                      </a:pPr>
                      <a:r>
                        <a:rPr kumimoji="0" lang="en-US" sz="2000" b="0" i="0" u="none" strike="noStrike" cap="none" normalizeH="0" baseline="0" dirty="0" smtClean="0">
                          <a:ln>
                            <a:noFill/>
                          </a:ln>
                          <a:solidFill>
                            <a:schemeClr val="tx1"/>
                          </a:solidFill>
                          <a:effectLst/>
                          <a:latin typeface="+mj-lt"/>
                          <a:cs typeface="Times New Roman" pitchFamily="18" charset="0"/>
                        </a:rPr>
                        <a:t>*</a:t>
                      </a:r>
                      <a:endParaRPr kumimoji="0" lang="en-US" sz="1000" b="0" i="0" u="none" strike="noStrike" cap="none" normalizeH="0" baseline="0" dirty="0" smtClean="0">
                        <a:ln>
                          <a:noFill/>
                        </a:ln>
                        <a:solidFill>
                          <a:schemeClr val="tx1"/>
                        </a:solidFill>
                        <a:effectLst/>
                        <a:latin typeface="+mj-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0" algn="l"/>
                        </a:tabLst>
                      </a:pPr>
                      <a:r>
                        <a:rPr kumimoji="0" lang="en-US" sz="2000" b="0" i="0" u="none" strike="noStrike" cap="none" normalizeH="0" baseline="0" dirty="0" smtClean="0">
                          <a:ln>
                            <a:noFill/>
                          </a:ln>
                          <a:solidFill>
                            <a:schemeClr val="tx1"/>
                          </a:solidFill>
                          <a:effectLst/>
                          <a:latin typeface="+mj-lt"/>
                          <a:cs typeface="Times New Roman" pitchFamily="18" charset="0"/>
                        </a:rPr>
                        <a:t>*</a:t>
                      </a:r>
                      <a:endParaRPr kumimoji="0" lang="en-US" sz="1000" b="0" i="0" u="none" strike="noStrike" cap="none" normalizeH="0" baseline="0" dirty="0" smtClean="0">
                        <a:ln>
                          <a:noFill/>
                        </a:ln>
                        <a:solidFill>
                          <a:schemeClr val="tx1"/>
                        </a:solidFill>
                        <a:effectLst/>
                        <a:latin typeface="+mj-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0" algn="l"/>
                        </a:tabLst>
                      </a:pPr>
                      <a:r>
                        <a:rPr kumimoji="0" lang="en-US" sz="2000" b="0" i="0" u="none" strike="noStrike" cap="none" normalizeH="0" baseline="0" dirty="0" smtClean="0">
                          <a:ln>
                            <a:noFill/>
                          </a:ln>
                          <a:solidFill>
                            <a:schemeClr val="tx1"/>
                          </a:solidFill>
                          <a:effectLst/>
                          <a:latin typeface="+mj-lt"/>
                          <a:cs typeface="Times New Roman" pitchFamily="18" charset="0"/>
                        </a:rPr>
                        <a:t>*</a:t>
                      </a:r>
                      <a:endParaRPr kumimoji="0" lang="en-US" sz="1000" b="0" i="0" u="none" strike="noStrike" cap="none" normalizeH="0" baseline="0" dirty="0" smtClean="0">
                        <a:ln>
                          <a:noFill/>
                        </a:ln>
                        <a:solidFill>
                          <a:schemeClr val="tx1"/>
                        </a:solidFill>
                        <a:effectLst/>
                        <a:latin typeface="+mj-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0" algn="l"/>
                        </a:tabLst>
                      </a:pPr>
                      <a:r>
                        <a:rPr kumimoji="0" lang="en-US" sz="2000" b="0" i="0" u="none" strike="noStrike" cap="none" normalizeH="0" baseline="0" dirty="0" smtClean="0">
                          <a:ln>
                            <a:noFill/>
                          </a:ln>
                          <a:solidFill>
                            <a:schemeClr val="tx1"/>
                          </a:solidFill>
                          <a:effectLst/>
                          <a:latin typeface="+mj-lt"/>
                          <a:cs typeface="Times New Roman" pitchFamily="18" charset="0"/>
                        </a:rPr>
                        <a:t>*</a:t>
                      </a:r>
                      <a:endParaRPr kumimoji="0" lang="en-US" sz="1000" b="0" i="0" u="none" strike="noStrike" cap="none" normalizeH="0" baseline="0" dirty="0" smtClean="0">
                        <a:ln>
                          <a:noFill/>
                        </a:ln>
                        <a:solidFill>
                          <a:schemeClr val="tx1"/>
                        </a:solidFill>
                        <a:effectLst/>
                        <a:latin typeface="+mj-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0" algn="l"/>
                        </a:tabLst>
                      </a:pPr>
                      <a:r>
                        <a:rPr kumimoji="0" lang="en-US" sz="2000" b="0" i="0" u="none" strike="noStrike" cap="none" normalizeH="0" baseline="0" dirty="0" smtClean="0">
                          <a:ln>
                            <a:noFill/>
                          </a:ln>
                          <a:solidFill>
                            <a:schemeClr val="tx1"/>
                          </a:solidFill>
                          <a:effectLst/>
                          <a:latin typeface="+mj-lt"/>
                          <a:cs typeface="Times New Roman" pitchFamily="18" charset="0"/>
                        </a:rPr>
                        <a:t>*</a:t>
                      </a:r>
                      <a:endParaRPr kumimoji="0" lang="en-US" sz="1000" b="0" i="0" u="none" strike="noStrike" cap="none" normalizeH="0" baseline="0" dirty="0" smtClean="0">
                        <a:ln>
                          <a:noFill/>
                        </a:ln>
                        <a:solidFill>
                          <a:schemeClr val="tx1"/>
                        </a:solidFill>
                        <a:effectLst/>
                        <a:latin typeface="+mj-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0" algn="l"/>
                        </a:tabLst>
                      </a:pPr>
                      <a:r>
                        <a:rPr kumimoji="0" lang="en-US" sz="2000" b="0" i="0" u="none" strike="noStrike" cap="none" normalizeH="0" baseline="0" dirty="0" smtClean="0">
                          <a:ln>
                            <a:noFill/>
                          </a:ln>
                          <a:solidFill>
                            <a:schemeClr val="tx1"/>
                          </a:solidFill>
                          <a:effectLst/>
                          <a:latin typeface="+mj-lt"/>
                          <a:cs typeface="Times New Roman" pitchFamily="18" charset="0"/>
                        </a:rPr>
                        <a:t>*</a:t>
                      </a:r>
                      <a:endParaRPr kumimoji="0" lang="en-US" sz="1000" b="0" i="0" u="none" strike="noStrike" cap="none" normalizeH="0" baseline="0" dirty="0" smtClean="0">
                        <a:ln>
                          <a:noFill/>
                        </a:ln>
                        <a:solidFill>
                          <a:schemeClr val="tx1"/>
                        </a:solidFill>
                        <a:effectLst/>
                        <a:latin typeface="+mj-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0" algn="l"/>
                        </a:tabLst>
                      </a:pPr>
                      <a:r>
                        <a:rPr kumimoji="0" lang="en-US" sz="2000" b="0" i="0" u="none" strike="noStrike" cap="none" normalizeH="0" baseline="0" dirty="0" smtClean="0">
                          <a:ln>
                            <a:noFill/>
                          </a:ln>
                          <a:solidFill>
                            <a:schemeClr val="tx1"/>
                          </a:solidFill>
                          <a:effectLst/>
                          <a:latin typeface="+mj-lt"/>
                          <a:cs typeface="Times New Roman" pitchFamily="18" charset="0"/>
                        </a:rPr>
                        <a:t>*</a:t>
                      </a:r>
                      <a:endParaRPr kumimoji="0" lang="en-US" sz="1000" b="0" i="0" u="none" strike="noStrike" cap="none" normalizeH="0" baseline="0" dirty="0" smtClean="0">
                        <a:ln>
                          <a:noFill/>
                        </a:ln>
                        <a:solidFill>
                          <a:schemeClr val="tx1"/>
                        </a:solidFill>
                        <a:effectLst/>
                        <a:latin typeface="+mj-lt"/>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endParaRPr kumimoji="0" lang="en-US" sz="2000" b="0" i="0" u="none" strike="noStrike" cap="none" normalizeH="0" baseline="0" dirty="0" smtClean="0">
                        <a:ln>
                          <a:noFill/>
                        </a:ln>
                        <a:solidFill>
                          <a:schemeClr val="tx1"/>
                        </a:solidFill>
                        <a:effectLst/>
                        <a:latin typeface="+mj-lt"/>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0" algn="l"/>
                        </a:tabLst>
                      </a:pPr>
                      <a:endParaRPr kumimoji="0" lang="en-US" sz="2000" b="0" i="0" u="none" strike="noStrike" cap="none" normalizeH="0" baseline="0" dirty="0" smtClean="0">
                        <a:ln>
                          <a:noFill/>
                        </a:ln>
                        <a:solidFill>
                          <a:schemeClr val="tx1"/>
                        </a:solidFill>
                        <a:effectLst/>
                        <a:latin typeface="+mj-lt"/>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sz="2000" b="0" i="0" u="none" strike="noStrike" cap="none" normalizeH="0" baseline="0" dirty="0" smtClean="0">
                          <a:ln>
                            <a:noFill/>
                          </a:ln>
                          <a:solidFill>
                            <a:schemeClr val="tx1"/>
                          </a:solidFill>
                          <a:effectLst/>
                          <a:latin typeface="+mj-lt"/>
                          <a:cs typeface="Times New Roman" pitchFamily="18" charset="0"/>
                        </a:rPr>
                        <a:t>*</a:t>
                      </a:r>
                      <a:endParaRPr kumimoji="0" lang="en-US" sz="1000" b="0" i="0" u="none" strike="noStrike" cap="none" normalizeH="0" baseline="0" dirty="0" smtClean="0">
                        <a:ln>
                          <a:noFill/>
                        </a:ln>
                        <a:solidFill>
                          <a:schemeClr val="tx1"/>
                        </a:solidFill>
                        <a:effectLst/>
                        <a:latin typeface="+mj-lt"/>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0" algn="l"/>
                        </a:tabLst>
                      </a:pPr>
                      <a:r>
                        <a:rPr kumimoji="0" lang="en-US" sz="2000" b="0" i="0" u="none" strike="noStrike" cap="none" normalizeH="0" baseline="0" dirty="0" smtClean="0">
                          <a:ln>
                            <a:noFill/>
                          </a:ln>
                          <a:solidFill>
                            <a:schemeClr val="tx1"/>
                          </a:solidFill>
                          <a:effectLst/>
                          <a:latin typeface="+mj-lt"/>
                          <a:cs typeface="Times New Roman" pitchFamily="18" charset="0"/>
                        </a:rPr>
                        <a:t>*</a:t>
                      </a:r>
                      <a:endParaRPr kumimoji="0" lang="en-US" sz="1000" b="0" i="0" u="none" strike="noStrike" cap="none" normalizeH="0" baseline="0" dirty="0" smtClean="0">
                        <a:ln>
                          <a:noFill/>
                        </a:ln>
                        <a:solidFill>
                          <a:schemeClr val="tx1"/>
                        </a:solidFill>
                        <a:effectLst/>
                        <a:latin typeface="+mj-lt"/>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0" algn="l"/>
                        </a:tabLst>
                      </a:pPr>
                      <a:endParaRPr kumimoji="0" lang="en-US" sz="2000" b="0" i="0" u="none" strike="noStrike" cap="none" normalizeH="0" baseline="0" dirty="0" smtClean="0">
                        <a:ln>
                          <a:noFill/>
                        </a:ln>
                        <a:solidFill>
                          <a:schemeClr val="tx1"/>
                        </a:solidFill>
                        <a:effectLst/>
                        <a:latin typeface="+mj-lt"/>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0" algn="l"/>
                        </a:tabLst>
                      </a:pPr>
                      <a:r>
                        <a:rPr kumimoji="0" lang="en-US" sz="2000" b="0" i="0" u="none" strike="noStrike" cap="none" normalizeH="0" baseline="0" dirty="0" smtClean="0">
                          <a:ln>
                            <a:noFill/>
                          </a:ln>
                          <a:solidFill>
                            <a:schemeClr val="tx1"/>
                          </a:solidFill>
                          <a:effectLst/>
                          <a:latin typeface="+mj-lt"/>
                          <a:cs typeface="Times New Roman" pitchFamily="18" charset="0"/>
                        </a:rPr>
                        <a:t>*</a:t>
                      </a:r>
                      <a:endParaRPr kumimoji="0" lang="en-US" sz="1000" b="0" i="0" u="none" strike="noStrike" cap="none" normalizeH="0" baseline="0" dirty="0" smtClean="0">
                        <a:ln>
                          <a:noFill/>
                        </a:ln>
                        <a:solidFill>
                          <a:schemeClr val="tx1"/>
                        </a:solidFill>
                        <a:effectLst/>
                        <a:latin typeface="+mj-lt"/>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0" algn="l"/>
                        </a:tabLst>
                      </a:pPr>
                      <a:r>
                        <a:rPr kumimoji="0" lang="en-US" sz="2000" b="0" i="0" u="none" strike="noStrike" cap="none" normalizeH="0" baseline="0" dirty="0" smtClean="0">
                          <a:ln>
                            <a:noFill/>
                          </a:ln>
                          <a:solidFill>
                            <a:schemeClr val="tx1"/>
                          </a:solidFill>
                          <a:effectLst/>
                          <a:latin typeface="+mj-lt"/>
                          <a:cs typeface="Times New Roman" pitchFamily="18" charset="0"/>
                        </a:rPr>
                        <a:t>*</a:t>
                      </a:r>
                      <a:endParaRPr kumimoji="0" lang="en-US" sz="1000" b="0" i="0" u="none" strike="noStrike" cap="none" normalizeH="0" baseline="0" dirty="0" smtClean="0">
                        <a:ln>
                          <a:noFill/>
                        </a:ln>
                        <a:solidFill>
                          <a:schemeClr val="tx1"/>
                        </a:solidFill>
                        <a:effectLst/>
                        <a:latin typeface="+mj-lt"/>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0" algn="l"/>
                        </a:tabLst>
                      </a:pPr>
                      <a:r>
                        <a:rPr kumimoji="0" lang="en-US" sz="2000" b="0" i="0" u="none" strike="noStrike" cap="none" normalizeH="0" baseline="0" dirty="0" smtClean="0">
                          <a:ln>
                            <a:noFill/>
                          </a:ln>
                          <a:solidFill>
                            <a:schemeClr val="tx1"/>
                          </a:solidFill>
                          <a:effectLst/>
                          <a:latin typeface="+mj-lt"/>
                          <a:cs typeface="Times New Roman" pitchFamily="18" charset="0"/>
                        </a:rPr>
                        <a:t>*</a:t>
                      </a:r>
                      <a:endParaRPr kumimoji="0" lang="en-US" sz="1000" b="0" i="0" u="none" strike="noStrike" cap="none" normalizeH="0" baseline="0" dirty="0" smtClean="0">
                        <a:ln>
                          <a:noFill/>
                        </a:ln>
                        <a:solidFill>
                          <a:schemeClr val="tx1"/>
                        </a:solidFill>
                        <a:effectLst/>
                        <a:latin typeface="+mj-lt"/>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0" algn="l"/>
                        </a:tabLst>
                      </a:pPr>
                      <a:r>
                        <a:rPr kumimoji="0" lang="en-US" sz="2000" b="0" i="0" u="none" strike="noStrike" cap="none" normalizeH="0" baseline="0" dirty="0" smtClean="0">
                          <a:ln>
                            <a:noFill/>
                          </a:ln>
                          <a:solidFill>
                            <a:schemeClr val="tx1"/>
                          </a:solidFill>
                          <a:effectLst/>
                          <a:latin typeface="+mj-lt"/>
                          <a:cs typeface="Times New Roman" pitchFamily="18" charset="0"/>
                        </a:rPr>
                        <a:t>*</a:t>
                      </a:r>
                      <a:endParaRPr kumimoji="0" lang="en-US" sz="1800" b="0" i="0" u="none" strike="noStrike" cap="none" normalizeH="0" baseline="0" dirty="0" smtClean="0">
                        <a:ln>
                          <a:noFill/>
                        </a:ln>
                        <a:solidFill>
                          <a:schemeClr val="tx1"/>
                        </a:solidFill>
                        <a:effectLst/>
                        <a:latin typeface="+mj-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a:bodyPr>
          <a:lstStyle/>
          <a:p>
            <a:pPr>
              <a:lnSpc>
                <a:spcPct val="150000"/>
              </a:lnSpc>
              <a:buNone/>
            </a:pPr>
            <a:endParaRPr lang="en-US" sz="2200" dirty="0" smtClean="0"/>
          </a:p>
          <a:p>
            <a:pPr>
              <a:lnSpc>
                <a:spcPct val="150000"/>
              </a:lnSpc>
              <a:buNone/>
            </a:pPr>
            <a:r>
              <a:rPr lang="en-US" sz="2200" dirty="0" smtClean="0"/>
              <a:t>Requirements governing choice of a </a:t>
            </a:r>
            <a:r>
              <a:rPr lang="en-US" sz="2200" b="1" dirty="0" smtClean="0"/>
              <a:t>city location are:</a:t>
            </a:r>
          </a:p>
          <a:p>
            <a:pPr>
              <a:lnSpc>
                <a:spcPct val="150000"/>
              </a:lnSpc>
            </a:pPr>
            <a:r>
              <a:rPr lang="en-US" sz="2200" dirty="0" smtClean="0"/>
              <a:t>Availability of adequate supply of </a:t>
            </a:r>
            <a:r>
              <a:rPr lang="en-US" sz="2200" dirty="0" err="1" smtClean="0"/>
              <a:t>labour</a:t>
            </a:r>
            <a:r>
              <a:rPr lang="en-US" sz="2200" dirty="0" smtClean="0"/>
              <a:t> force · High proportion of skilled employees</a:t>
            </a:r>
          </a:p>
          <a:p>
            <a:pPr>
              <a:lnSpc>
                <a:spcPct val="150000"/>
              </a:lnSpc>
            </a:pPr>
            <a:r>
              <a:rPr lang="en-US" sz="2200" dirty="0" smtClean="0"/>
              <a:t>Rapid public transportation and contact with suppliers and customers</a:t>
            </a:r>
          </a:p>
          <a:p>
            <a:pPr>
              <a:lnSpc>
                <a:spcPct val="150000"/>
              </a:lnSpc>
            </a:pPr>
            <a:r>
              <a:rPr lang="en-US" sz="2200" dirty="0" smtClean="0"/>
              <a:t>Small plant site or multi floor operation</a:t>
            </a:r>
          </a:p>
          <a:p>
            <a:pPr>
              <a:lnSpc>
                <a:spcPct val="150000"/>
              </a:lnSpc>
            </a:pPr>
            <a:r>
              <a:rPr lang="en-US" sz="2200" dirty="0" smtClean="0"/>
              <a:t>Processes heavily dependent on city facilities and utilities</a:t>
            </a:r>
          </a:p>
          <a:p>
            <a:pPr>
              <a:lnSpc>
                <a:spcPct val="150000"/>
              </a:lnSpc>
            </a:pPr>
            <a:r>
              <a:rPr lang="en-US" sz="2200" dirty="0" smtClean="0"/>
              <a:t>Good communication facilities like telephone, telex, post offices</a:t>
            </a:r>
          </a:p>
          <a:p>
            <a:pPr>
              <a:lnSpc>
                <a:spcPct val="150000"/>
              </a:lnSpc>
            </a:pPr>
            <a:r>
              <a:rPr lang="en-US" sz="2200" dirty="0" smtClean="0"/>
              <a:t>Good banking and health care delivery systems</a:t>
            </a:r>
          </a:p>
          <a:p>
            <a:pPr>
              <a:lnSpc>
                <a:spcPct val="150000"/>
              </a:lnSpc>
            </a:pPr>
            <a:endParaRPr lang="en-US" sz="2200"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685800"/>
            <a:ext cx="8305800" cy="5440363"/>
          </a:xfrm>
        </p:spPr>
        <p:txBody>
          <a:bodyPr>
            <a:normAutofit/>
          </a:bodyPr>
          <a:lstStyle/>
          <a:p>
            <a:pPr>
              <a:lnSpc>
                <a:spcPct val="150000"/>
              </a:lnSpc>
              <a:buNone/>
            </a:pPr>
            <a:r>
              <a:rPr lang="en-US" sz="2200" dirty="0" smtClean="0"/>
              <a:t>Requirements governing the choice of a </a:t>
            </a:r>
            <a:r>
              <a:rPr lang="en-US" sz="2200" b="1" dirty="0" smtClean="0"/>
              <a:t>suburban location are:</a:t>
            </a:r>
          </a:p>
          <a:p>
            <a:pPr>
              <a:lnSpc>
                <a:spcPct val="150000"/>
              </a:lnSpc>
            </a:pPr>
            <a:r>
              <a:rPr lang="en-US" sz="2200" dirty="0" smtClean="0"/>
              <a:t>Large plant site close to transportation or population centre</a:t>
            </a:r>
          </a:p>
          <a:p>
            <a:pPr>
              <a:lnSpc>
                <a:spcPct val="150000"/>
              </a:lnSpc>
            </a:pPr>
            <a:r>
              <a:rPr lang="en-US" sz="2200" dirty="0" smtClean="0"/>
              <a:t>Free from some common city building zoning (industrial areas) and other restrictions</a:t>
            </a:r>
          </a:p>
          <a:p>
            <a:pPr>
              <a:lnSpc>
                <a:spcPct val="150000"/>
              </a:lnSpc>
            </a:pPr>
            <a:r>
              <a:rPr lang="en-US" sz="2200" dirty="0" smtClean="0"/>
              <a:t>Freedom from higher parking and other city taxes etc.</a:t>
            </a:r>
          </a:p>
          <a:p>
            <a:pPr>
              <a:lnSpc>
                <a:spcPct val="150000"/>
              </a:lnSpc>
            </a:pPr>
            <a:r>
              <a:rPr lang="en-US" sz="2200" dirty="0" err="1" smtClean="0"/>
              <a:t>Labour</a:t>
            </a:r>
            <a:r>
              <a:rPr lang="en-US" sz="2200" dirty="0" smtClean="0"/>
              <a:t> force required to reside close to the plant</a:t>
            </a:r>
          </a:p>
          <a:p>
            <a:pPr>
              <a:lnSpc>
                <a:spcPct val="150000"/>
              </a:lnSpc>
            </a:pPr>
            <a:r>
              <a:rPr lang="en-US" sz="2200" dirty="0" smtClean="0"/>
              <a:t>Community close to, but not in large population centre</a:t>
            </a:r>
          </a:p>
          <a:p>
            <a:pPr>
              <a:lnSpc>
                <a:spcPct val="150000"/>
              </a:lnSpc>
            </a:pPr>
            <a:r>
              <a:rPr lang="en-US" sz="2200" dirty="0" smtClean="0"/>
              <a:t>Plant expansion easier than in the city</a:t>
            </a:r>
          </a:p>
          <a:p>
            <a:pPr>
              <a:lnSpc>
                <a:spcPct val="150000"/>
              </a:lnSpc>
            </a:pPr>
            <a:endParaRPr lang="en-US" sz="2200"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fontScale="92500"/>
          </a:bodyPr>
          <a:lstStyle/>
          <a:p>
            <a:pPr>
              <a:lnSpc>
                <a:spcPct val="150000"/>
              </a:lnSpc>
              <a:buNone/>
            </a:pPr>
            <a:r>
              <a:rPr lang="en-US" sz="2200" dirty="0" smtClean="0"/>
              <a:t>Requirements governing the choice of a </a:t>
            </a:r>
            <a:r>
              <a:rPr lang="en-US" sz="2200" b="1" dirty="0" smtClean="0"/>
              <a:t>rural location are:</a:t>
            </a:r>
          </a:p>
          <a:p>
            <a:pPr>
              <a:lnSpc>
                <a:spcPct val="150000"/>
              </a:lnSpc>
            </a:pPr>
            <a:r>
              <a:rPr lang="en-US" sz="2200" dirty="0" smtClean="0"/>
              <a:t>Large plant site required for either present demands or expansion</a:t>
            </a:r>
          </a:p>
          <a:p>
            <a:pPr>
              <a:lnSpc>
                <a:spcPct val="150000"/>
              </a:lnSpc>
            </a:pPr>
            <a:r>
              <a:rPr lang="en-US" sz="2200" dirty="0" smtClean="0"/>
              <a:t> Dangerous production processes</a:t>
            </a:r>
          </a:p>
          <a:p>
            <a:pPr>
              <a:lnSpc>
                <a:spcPct val="150000"/>
              </a:lnSpc>
            </a:pPr>
            <a:r>
              <a:rPr lang="en-US" sz="2200" dirty="0" smtClean="0"/>
              <a:t> Lesser effort required for anti-pollution measures</a:t>
            </a:r>
          </a:p>
          <a:p>
            <a:pPr>
              <a:lnSpc>
                <a:spcPct val="150000"/>
              </a:lnSpc>
            </a:pPr>
            <a:r>
              <a:rPr lang="en-US" sz="2200" dirty="0" smtClean="0"/>
              <a:t> Large volume of relatively clean water</a:t>
            </a:r>
          </a:p>
          <a:p>
            <a:pPr>
              <a:lnSpc>
                <a:spcPct val="150000"/>
              </a:lnSpc>
            </a:pPr>
            <a:r>
              <a:rPr lang="en-US" sz="2200" dirty="0" smtClean="0"/>
              <a:t> Lower property taxes, away from Urban Land Ceiling Act restrictions</a:t>
            </a:r>
          </a:p>
          <a:p>
            <a:pPr>
              <a:lnSpc>
                <a:spcPct val="150000"/>
              </a:lnSpc>
            </a:pPr>
            <a:r>
              <a:rPr lang="en-US" sz="2200" dirty="0" smtClean="0"/>
              <a:t>Protection against possible sabotage or for a secret  process</a:t>
            </a:r>
          </a:p>
          <a:p>
            <a:pPr>
              <a:lnSpc>
                <a:spcPct val="150000"/>
              </a:lnSpc>
            </a:pPr>
            <a:r>
              <a:rPr lang="en-US" sz="2200" dirty="0" smtClean="0"/>
              <a:t>Balanced growth and development of a developing or underdeveloped area</a:t>
            </a:r>
          </a:p>
          <a:p>
            <a:pPr>
              <a:lnSpc>
                <a:spcPct val="150000"/>
              </a:lnSpc>
            </a:pPr>
            <a:r>
              <a:rPr lang="en-US" sz="2200" dirty="0" smtClean="0"/>
              <a:t>Unskilled </a:t>
            </a:r>
            <a:r>
              <a:rPr lang="en-US" sz="2200" dirty="0" err="1" smtClean="0"/>
              <a:t>labour</a:t>
            </a:r>
            <a:r>
              <a:rPr lang="en-US" sz="2200" dirty="0" smtClean="0"/>
              <a:t> force required</a:t>
            </a:r>
          </a:p>
          <a:p>
            <a:pPr>
              <a:lnSpc>
                <a:spcPct val="150000"/>
              </a:lnSpc>
            </a:pPr>
            <a:r>
              <a:rPr lang="en-US" sz="2200" dirty="0" smtClean="0"/>
              <a:t>Low wages required to meet competition</a:t>
            </a:r>
          </a:p>
          <a:p>
            <a:pPr>
              <a:lnSpc>
                <a:spcPct val="150000"/>
              </a:lnSpc>
            </a:pPr>
            <a:endParaRPr lang="en-US" sz="2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a:bodyPr>
          <a:lstStyle/>
          <a:p>
            <a:pPr>
              <a:lnSpc>
                <a:spcPct val="150000"/>
              </a:lnSpc>
            </a:pPr>
            <a:r>
              <a:rPr lang="en-US" sz="2400" dirty="0" smtClean="0"/>
              <a:t>The </a:t>
            </a:r>
            <a:r>
              <a:rPr lang="en-US" sz="2400" dirty="0"/>
              <a:t>feasibility study can, therefore, be seen as a series </a:t>
            </a:r>
            <a:r>
              <a:rPr lang="en-US" sz="2400" dirty="0" smtClean="0"/>
              <a:t>of activities </a:t>
            </a:r>
            <a:r>
              <a:rPr lang="en-US" sz="2400" dirty="0"/>
              <a:t>culminating in the establishment of a certain number of study </a:t>
            </a:r>
            <a:r>
              <a:rPr lang="en-US" sz="2400" dirty="0" smtClean="0"/>
              <a:t>elements and </a:t>
            </a:r>
            <a:r>
              <a:rPr lang="en-US" sz="2400" dirty="0"/>
              <a:t>documents, which permit decision making. </a:t>
            </a:r>
            <a:endParaRPr lang="en-US" sz="2400" dirty="0" smtClean="0"/>
          </a:p>
          <a:p>
            <a:pPr>
              <a:lnSpc>
                <a:spcPct val="150000"/>
              </a:lnSpc>
            </a:pPr>
            <a:r>
              <a:rPr lang="en-US" sz="2400" dirty="0" smtClean="0"/>
              <a:t>Stages of feasibility study </a:t>
            </a:r>
          </a:p>
          <a:p>
            <a:pPr lvl="1">
              <a:lnSpc>
                <a:spcPct val="150000"/>
              </a:lnSpc>
            </a:pPr>
            <a:r>
              <a:rPr lang="en-US" sz="2000" dirty="0" smtClean="0"/>
              <a:t>Identification </a:t>
            </a:r>
            <a:r>
              <a:rPr lang="en-US" sz="2000" dirty="0"/>
              <a:t>stages, </a:t>
            </a:r>
            <a:endParaRPr lang="en-US" sz="2000" dirty="0" smtClean="0"/>
          </a:p>
          <a:p>
            <a:pPr lvl="1">
              <a:lnSpc>
                <a:spcPct val="150000"/>
              </a:lnSpc>
            </a:pPr>
            <a:r>
              <a:rPr lang="en-US" sz="2000" dirty="0" smtClean="0"/>
              <a:t>preliminary selection </a:t>
            </a:r>
            <a:r>
              <a:rPr lang="en-US" sz="2000" dirty="0"/>
              <a:t>stage, </a:t>
            </a:r>
            <a:endParaRPr lang="en-US" sz="2000" dirty="0" smtClean="0"/>
          </a:p>
          <a:p>
            <a:pPr lvl="1">
              <a:lnSpc>
                <a:spcPct val="150000"/>
              </a:lnSpc>
            </a:pPr>
            <a:r>
              <a:rPr lang="en-US" sz="2000" dirty="0" smtClean="0"/>
              <a:t>analysis </a:t>
            </a:r>
            <a:r>
              <a:rPr lang="en-US" sz="2000" dirty="0"/>
              <a:t>stage </a:t>
            </a:r>
            <a:r>
              <a:rPr lang="en-US" sz="2000" dirty="0" smtClean="0"/>
              <a:t>and</a:t>
            </a:r>
          </a:p>
          <a:p>
            <a:pPr lvl="1">
              <a:lnSpc>
                <a:spcPct val="150000"/>
              </a:lnSpc>
            </a:pPr>
            <a:r>
              <a:rPr lang="en-US" sz="2000" dirty="0" smtClean="0"/>
              <a:t> </a:t>
            </a:r>
            <a:r>
              <a:rPr lang="en-US" sz="2000" dirty="0"/>
              <a:t>evaluation and decision </a:t>
            </a:r>
            <a:r>
              <a:rPr lang="en-US" sz="2000" dirty="0" smtClean="0"/>
              <a:t>stage.</a:t>
            </a:r>
            <a:endParaRPr lang="en-US" sz="2000" dirty="0"/>
          </a:p>
          <a:p>
            <a:pPr>
              <a:lnSpc>
                <a:spcPct val="150000"/>
              </a:lnSpc>
            </a:pPr>
            <a:endParaRPr lang="en-US" sz="2400"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8-</a:t>
            </a:r>
            <a:fld id="{08D91CC5-0B48-4194-BA6D-822F3CBE865B}" type="slidenum">
              <a:rPr lang="en-US"/>
              <a:pPr/>
              <a:t>90</a:t>
            </a:fld>
            <a:endParaRPr lang="en-US"/>
          </a:p>
        </p:txBody>
      </p:sp>
      <p:sp>
        <p:nvSpPr>
          <p:cNvPr id="29698" name="Rectangle 2"/>
          <p:cNvSpPr>
            <a:spLocks noGrp="1" noChangeArrowheads="1"/>
          </p:cNvSpPr>
          <p:nvPr>
            <p:ph type="title"/>
          </p:nvPr>
        </p:nvSpPr>
        <p:spPr>
          <a:xfrm>
            <a:off x="762000" y="303213"/>
            <a:ext cx="7772400" cy="635000"/>
          </a:xfrm>
          <a:noFill/>
          <a:ln/>
        </p:spPr>
        <p:txBody>
          <a:bodyPr lIns="90488" tIns="44450" rIns="90488" bIns="44450" anchor="b">
            <a:normAutofit fontScale="90000"/>
          </a:bodyPr>
          <a:lstStyle/>
          <a:p>
            <a:r>
              <a:rPr lang="en-US" dirty="0">
                <a:latin typeface="Comic Sans MS" pitchFamily="66" charset="0"/>
              </a:rPr>
              <a:t>Evaluating Locations</a:t>
            </a:r>
            <a:endParaRPr lang="en-US" b="1" dirty="0">
              <a:latin typeface="Comic Sans MS" pitchFamily="66" charset="0"/>
            </a:endParaRPr>
          </a:p>
        </p:txBody>
      </p:sp>
      <p:sp>
        <p:nvSpPr>
          <p:cNvPr id="29699" name="Rectangle 3"/>
          <p:cNvSpPr>
            <a:spLocks noGrp="1" noChangeArrowheads="1"/>
          </p:cNvSpPr>
          <p:nvPr>
            <p:ph type="body" idx="1"/>
          </p:nvPr>
        </p:nvSpPr>
        <p:spPr>
          <a:xfrm>
            <a:off x="781050" y="1257300"/>
            <a:ext cx="7981950" cy="4876800"/>
          </a:xfrm>
          <a:noFill/>
          <a:ln/>
        </p:spPr>
        <p:txBody>
          <a:bodyPr lIns="90488" tIns="44450" rIns="90488" bIns="44450">
            <a:normAutofit/>
          </a:bodyPr>
          <a:lstStyle/>
          <a:p>
            <a:pPr>
              <a:lnSpc>
                <a:spcPct val="150000"/>
              </a:lnSpc>
              <a:buFont typeface="Wingdings" pitchFamily="2" charset="2"/>
              <a:buChar char="ü"/>
            </a:pPr>
            <a:r>
              <a:rPr lang="en-US" sz="2400" b="1" dirty="0">
                <a:latin typeface="Comic Sans MS" pitchFamily="66" charset="0"/>
              </a:rPr>
              <a:t>Transportation Model</a:t>
            </a:r>
          </a:p>
          <a:p>
            <a:pPr lvl="1">
              <a:lnSpc>
                <a:spcPct val="150000"/>
              </a:lnSpc>
              <a:buSzPct val="75000"/>
              <a:buFont typeface="Wingdings" pitchFamily="2" charset="2"/>
              <a:buChar char="Ø"/>
            </a:pPr>
            <a:r>
              <a:rPr lang="en-US" sz="2400" dirty="0">
                <a:latin typeface="Comic Sans MS" pitchFamily="66" charset="0"/>
              </a:rPr>
              <a:t>Decision based on movement costs of raw materials or finished goods</a:t>
            </a:r>
          </a:p>
          <a:p>
            <a:pPr>
              <a:lnSpc>
                <a:spcPct val="150000"/>
              </a:lnSpc>
              <a:buFont typeface="Wingdings" pitchFamily="2" charset="2"/>
              <a:buChar char="ü"/>
            </a:pPr>
            <a:r>
              <a:rPr lang="en-US" sz="2400" b="1" dirty="0">
                <a:latin typeface="Comic Sans MS" pitchFamily="66" charset="0"/>
              </a:rPr>
              <a:t>Factor Rating</a:t>
            </a:r>
          </a:p>
          <a:p>
            <a:pPr lvl="1">
              <a:lnSpc>
                <a:spcPct val="150000"/>
              </a:lnSpc>
              <a:buSzPct val="75000"/>
              <a:buFont typeface="Wingdings" pitchFamily="2" charset="2"/>
              <a:buChar char="Ø"/>
            </a:pPr>
            <a:r>
              <a:rPr lang="en-US" sz="2400" dirty="0">
                <a:latin typeface="Comic Sans MS" pitchFamily="66" charset="0"/>
              </a:rPr>
              <a:t>Decision based on quantitative and qualitative inputs</a:t>
            </a:r>
          </a:p>
          <a:p>
            <a:pPr>
              <a:lnSpc>
                <a:spcPct val="150000"/>
              </a:lnSpc>
              <a:buFont typeface="Wingdings" pitchFamily="2" charset="2"/>
              <a:buChar char="ü"/>
            </a:pPr>
            <a:r>
              <a:rPr lang="en-US" sz="2400" b="1" dirty="0">
                <a:latin typeface="Comic Sans MS" pitchFamily="66" charset="0"/>
              </a:rPr>
              <a:t>Center of Gravity Method</a:t>
            </a:r>
          </a:p>
          <a:p>
            <a:pPr lvl="1">
              <a:lnSpc>
                <a:spcPct val="150000"/>
              </a:lnSpc>
              <a:buSzPct val="75000"/>
              <a:buFont typeface="Wingdings" pitchFamily="2" charset="2"/>
              <a:buChar char="Ø"/>
            </a:pPr>
            <a:r>
              <a:rPr lang="en-US" sz="2400" dirty="0">
                <a:latin typeface="Comic Sans MS" pitchFamily="66" charset="0"/>
              </a:rPr>
              <a:t>Decision based on minimum distribution costs</a:t>
            </a: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400800"/>
          </a:xfrm>
        </p:spPr>
        <p:txBody>
          <a:bodyPr>
            <a:normAutofit fontScale="62500" lnSpcReduction="20000"/>
          </a:bodyPr>
          <a:lstStyle/>
          <a:p>
            <a:pPr>
              <a:buFont typeface="Wingdings" pitchFamily="2" charset="2"/>
              <a:buChar char="ü"/>
            </a:pPr>
            <a:r>
              <a:rPr lang="en-US" dirty="0" smtClean="0">
                <a:latin typeface="Comic Sans MS" pitchFamily="66" charset="0"/>
              </a:rPr>
              <a:t>For the bamboo plant, the following selection criterions are considered:-</a:t>
            </a:r>
          </a:p>
          <a:p>
            <a:pPr marL="971550" lvl="1" indent="-514350">
              <a:lnSpc>
                <a:spcPct val="170000"/>
              </a:lnSpc>
              <a:buFont typeface="+mj-lt"/>
              <a:buAutoNum type="arabicPeriod"/>
            </a:pPr>
            <a:r>
              <a:rPr lang="en-US" sz="2600" b="1" dirty="0" smtClean="0">
                <a:solidFill>
                  <a:srgbClr val="28885D"/>
                </a:solidFill>
                <a:latin typeface="Comic Sans MS" pitchFamily="66" charset="0"/>
              </a:rPr>
              <a:t>Land availability and building costs</a:t>
            </a:r>
            <a:endParaRPr lang="en-US" sz="2600" dirty="0" smtClean="0">
              <a:solidFill>
                <a:srgbClr val="28885D"/>
              </a:solidFill>
              <a:latin typeface="Comic Sans MS" pitchFamily="66" charset="0"/>
            </a:endParaRPr>
          </a:p>
          <a:p>
            <a:pPr marL="971550" lvl="1" indent="-514350">
              <a:lnSpc>
                <a:spcPct val="170000"/>
              </a:lnSpc>
              <a:buFont typeface="+mj-lt"/>
              <a:buAutoNum type="arabicPeriod"/>
            </a:pPr>
            <a:r>
              <a:rPr lang="en-US" sz="2600" b="1" dirty="0" smtClean="0">
                <a:solidFill>
                  <a:srgbClr val="28885D"/>
                </a:solidFill>
                <a:latin typeface="Comic Sans MS" pitchFamily="66" charset="0"/>
              </a:rPr>
              <a:t>Availability and nearness to the sources of raw material</a:t>
            </a:r>
            <a:endParaRPr lang="en-US" sz="2600" dirty="0" smtClean="0">
              <a:solidFill>
                <a:srgbClr val="28885D"/>
              </a:solidFill>
              <a:latin typeface="Comic Sans MS" pitchFamily="66" charset="0"/>
            </a:endParaRPr>
          </a:p>
          <a:p>
            <a:pPr marL="971550" lvl="1" indent="-514350">
              <a:lnSpc>
                <a:spcPct val="170000"/>
              </a:lnSpc>
              <a:buFont typeface="+mj-lt"/>
              <a:buAutoNum type="arabicPeriod"/>
            </a:pPr>
            <a:r>
              <a:rPr lang="en-US" sz="2600" b="1" dirty="0" smtClean="0">
                <a:solidFill>
                  <a:srgbClr val="28885D"/>
                </a:solidFill>
                <a:latin typeface="Comic Sans MS" pitchFamily="66" charset="0"/>
              </a:rPr>
              <a:t>Transportation and distribution systems </a:t>
            </a:r>
            <a:endParaRPr lang="en-US" sz="2600" dirty="0" smtClean="0">
              <a:solidFill>
                <a:srgbClr val="28885D"/>
              </a:solidFill>
              <a:latin typeface="Comic Sans MS" pitchFamily="66" charset="0"/>
            </a:endParaRPr>
          </a:p>
          <a:p>
            <a:pPr marL="971550" lvl="1" indent="-514350">
              <a:lnSpc>
                <a:spcPct val="170000"/>
              </a:lnSpc>
              <a:buFont typeface="+mj-lt"/>
              <a:buAutoNum type="arabicPeriod"/>
            </a:pPr>
            <a:r>
              <a:rPr lang="en-US" sz="2600" b="1" dirty="0" smtClean="0">
                <a:solidFill>
                  <a:srgbClr val="28885D"/>
                </a:solidFill>
                <a:latin typeface="Comic Sans MS" pitchFamily="66" charset="0"/>
              </a:rPr>
              <a:t>Availability of Infrastructural facilities</a:t>
            </a:r>
            <a:endParaRPr lang="en-US" sz="2600" dirty="0" smtClean="0">
              <a:solidFill>
                <a:srgbClr val="28885D"/>
              </a:solidFill>
              <a:latin typeface="Comic Sans MS" pitchFamily="66" charset="0"/>
            </a:endParaRPr>
          </a:p>
          <a:p>
            <a:pPr marL="971550" lvl="1" indent="-514350">
              <a:lnSpc>
                <a:spcPct val="170000"/>
              </a:lnSpc>
              <a:buFont typeface="+mj-lt"/>
              <a:buAutoNum type="arabicPeriod"/>
            </a:pPr>
            <a:r>
              <a:rPr lang="en-US" sz="2600" b="1" dirty="0" smtClean="0">
                <a:solidFill>
                  <a:srgbClr val="28885D"/>
                </a:solidFill>
                <a:latin typeface="Comic Sans MS" pitchFamily="66" charset="0"/>
              </a:rPr>
              <a:t>Labor availability and cost</a:t>
            </a:r>
            <a:endParaRPr lang="en-US" sz="2600" dirty="0" smtClean="0">
              <a:solidFill>
                <a:srgbClr val="28885D"/>
              </a:solidFill>
              <a:latin typeface="Comic Sans MS" pitchFamily="66" charset="0"/>
            </a:endParaRPr>
          </a:p>
          <a:p>
            <a:pPr marL="971550" lvl="1" indent="-514350">
              <a:lnSpc>
                <a:spcPct val="170000"/>
              </a:lnSpc>
              <a:buFont typeface="+mj-lt"/>
              <a:buAutoNum type="arabicPeriod"/>
            </a:pPr>
            <a:r>
              <a:rPr lang="en-US" sz="2600" b="1" dirty="0" smtClean="0">
                <a:solidFill>
                  <a:srgbClr val="28885D"/>
                </a:solidFill>
                <a:latin typeface="Comic Sans MS" pitchFamily="66" charset="0"/>
              </a:rPr>
              <a:t>Operating/running costs</a:t>
            </a:r>
            <a:endParaRPr lang="en-US" sz="2600" dirty="0" smtClean="0">
              <a:solidFill>
                <a:srgbClr val="28885D"/>
              </a:solidFill>
              <a:latin typeface="Comic Sans MS" pitchFamily="66" charset="0"/>
            </a:endParaRPr>
          </a:p>
          <a:p>
            <a:pPr marL="971550" lvl="1" indent="-514350">
              <a:lnSpc>
                <a:spcPct val="170000"/>
              </a:lnSpc>
              <a:buFont typeface="+mj-lt"/>
              <a:buAutoNum type="arabicPeriod"/>
            </a:pPr>
            <a:r>
              <a:rPr lang="en-US" sz="2600" b="1" dirty="0" smtClean="0">
                <a:solidFill>
                  <a:srgbClr val="28885D"/>
                </a:solidFill>
                <a:latin typeface="Comic Sans MS" pitchFamily="66" charset="0"/>
              </a:rPr>
              <a:t>Banking and financial institutions/services</a:t>
            </a:r>
            <a:endParaRPr lang="en-US" sz="2600" dirty="0" smtClean="0">
              <a:solidFill>
                <a:srgbClr val="28885D"/>
              </a:solidFill>
              <a:latin typeface="Comic Sans MS" pitchFamily="66" charset="0"/>
            </a:endParaRPr>
          </a:p>
          <a:p>
            <a:pPr marL="971550" lvl="1" indent="-514350">
              <a:lnSpc>
                <a:spcPct val="170000"/>
              </a:lnSpc>
              <a:buFont typeface="+mj-lt"/>
              <a:buAutoNum type="arabicPeriod"/>
            </a:pPr>
            <a:r>
              <a:rPr lang="en-US" sz="2600" b="1" dirty="0" smtClean="0">
                <a:solidFill>
                  <a:srgbClr val="28885D"/>
                </a:solidFill>
                <a:latin typeface="Comic Sans MS" pitchFamily="66" charset="0"/>
              </a:rPr>
              <a:t>Community attitude and culture</a:t>
            </a:r>
            <a:endParaRPr lang="en-US" sz="2600" dirty="0" smtClean="0">
              <a:solidFill>
                <a:srgbClr val="28885D"/>
              </a:solidFill>
              <a:latin typeface="Comic Sans MS" pitchFamily="66" charset="0"/>
            </a:endParaRPr>
          </a:p>
          <a:p>
            <a:pPr marL="971550" lvl="1" indent="-514350">
              <a:lnSpc>
                <a:spcPct val="170000"/>
              </a:lnSpc>
              <a:buFont typeface="+mj-lt"/>
              <a:buAutoNum type="arabicPeriod"/>
            </a:pPr>
            <a:r>
              <a:rPr lang="en-US" sz="2600" b="1" dirty="0" smtClean="0">
                <a:solidFill>
                  <a:srgbClr val="28885D"/>
                </a:solidFill>
                <a:latin typeface="Comic Sans MS" pitchFamily="66" charset="0"/>
              </a:rPr>
              <a:t>Safety and security</a:t>
            </a:r>
            <a:endParaRPr lang="en-US" sz="2600" dirty="0" smtClean="0">
              <a:solidFill>
                <a:srgbClr val="28885D"/>
              </a:solidFill>
              <a:latin typeface="Comic Sans MS" pitchFamily="66" charset="0"/>
            </a:endParaRPr>
          </a:p>
          <a:p>
            <a:pPr marL="971550" lvl="1" indent="-514350">
              <a:lnSpc>
                <a:spcPct val="170000"/>
              </a:lnSpc>
              <a:buFont typeface="+mj-lt"/>
              <a:buAutoNum type="arabicPeriod"/>
            </a:pPr>
            <a:r>
              <a:rPr lang="en-US" sz="2600" b="1" dirty="0" smtClean="0">
                <a:solidFill>
                  <a:srgbClr val="28885D"/>
                </a:solidFill>
                <a:latin typeface="Comic Sans MS" pitchFamily="66" charset="0"/>
              </a:rPr>
              <a:t>Incentives packages</a:t>
            </a:r>
            <a:endParaRPr lang="en-US" sz="2600" dirty="0" smtClean="0">
              <a:solidFill>
                <a:srgbClr val="28885D"/>
              </a:solidFill>
              <a:latin typeface="Comic Sans MS" pitchFamily="66" charset="0"/>
            </a:endParaRPr>
          </a:p>
          <a:p>
            <a:pPr marL="971550" lvl="1" indent="-514350">
              <a:lnSpc>
                <a:spcPct val="170000"/>
              </a:lnSpc>
              <a:buFont typeface="+mj-lt"/>
              <a:buAutoNum type="arabicPeriod"/>
            </a:pPr>
            <a:r>
              <a:rPr lang="en-US" sz="2600" b="1" dirty="0" smtClean="0">
                <a:solidFill>
                  <a:srgbClr val="28885D"/>
                </a:solidFill>
                <a:latin typeface="Comic Sans MS" pitchFamily="66" charset="0"/>
              </a:rPr>
              <a:t>Natural or climatic conditions </a:t>
            </a:r>
            <a:endParaRPr lang="en-US" sz="2600" dirty="0" smtClean="0">
              <a:solidFill>
                <a:srgbClr val="28885D"/>
              </a:solidFill>
              <a:latin typeface="Comic Sans MS" pitchFamily="66" charset="0"/>
            </a:endParaRPr>
          </a:p>
          <a:p>
            <a:pPr marL="971550" lvl="1" indent="-514350">
              <a:lnSpc>
                <a:spcPct val="170000"/>
              </a:lnSpc>
              <a:buFont typeface="+mj-lt"/>
              <a:buAutoNum type="arabicPeriod"/>
            </a:pPr>
            <a:r>
              <a:rPr lang="en-US" sz="2600" b="1" dirty="0" smtClean="0">
                <a:solidFill>
                  <a:srgbClr val="28885D"/>
                </a:solidFill>
                <a:latin typeface="Comic Sans MS" pitchFamily="66" charset="0"/>
              </a:rPr>
              <a:t>Future expansion</a:t>
            </a:r>
            <a:endParaRPr lang="en-US" sz="2600" dirty="0" smtClean="0">
              <a:solidFill>
                <a:srgbClr val="28885D"/>
              </a:solidFill>
              <a:latin typeface="Comic Sans MS" pitchFamily="66" charset="0"/>
            </a:endParaRPr>
          </a:p>
          <a:p>
            <a:pPr marL="971550" lvl="1" indent="-514350">
              <a:lnSpc>
                <a:spcPct val="170000"/>
              </a:lnSpc>
              <a:buFont typeface="+mj-lt"/>
              <a:buAutoNum type="arabicPeriod"/>
            </a:pPr>
            <a:r>
              <a:rPr lang="en-US" sz="2600" b="1" dirty="0" smtClean="0">
                <a:solidFill>
                  <a:srgbClr val="28885D"/>
                </a:solidFill>
                <a:latin typeface="Comic Sans MS" pitchFamily="66" charset="0"/>
              </a:rPr>
              <a:t>Proximity to market</a:t>
            </a:r>
            <a:endParaRPr lang="en-US" sz="2600" dirty="0" smtClean="0">
              <a:solidFill>
                <a:srgbClr val="28885D"/>
              </a:solidFill>
              <a:latin typeface="Comic Sans MS" pitchFamily="66" charset="0"/>
            </a:endParaRPr>
          </a:p>
          <a:p>
            <a:pPr marL="971550" lvl="1" indent="-514350">
              <a:lnSpc>
                <a:spcPct val="170000"/>
              </a:lnSpc>
              <a:buFont typeface="+mj-lt"/>
              <a:buAutoNum type="arabicPeriod"/>
            </a:pPr>
            <a:r>
              <a:rPr lang="en-US" sz="2600" b="1" dirty="0" smtClean="0">
                <a:solidFill>
                  <a:srgbClr val="28885D"/>
                </a:solidFill>
                <a:latin typeface="Comic Sans MS" pitchFamily="66" charset="0"/>
              </a:rPr>
              <a:t>Rules and regulations </a:t>
            </a:r>
            <a:endParaRPr lang="en-US" sz="2600" dirty="0" smtClean="0">
              <a:solidFill>
                <a:srgbClr val="28885D"/>
              </a:solidFill>
              <a:latin typeface="Comic Sans MS" pitchFamily="66" charset="0"/>
            </a:endParaRPr>
          </a:p>
          <a:p>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304800"/>
            <a:ext cx="8839200" cy="6400800"/>
            <a:chOff x="260" y="1515"/>
            <a:chExt cx="15061" cy="7754"/>
          </a:xfrm>
        </p:grpSpPr>
        <p:sp>
          <p:nvSpPr>
            <p:cNvPr id="25603" name="AutoShape 3"/>
            <p:cNvSpPr>
              <a:spLocks noChangeArrowheads="1"/>
            </p:cNvSpPr>
            <p:nvPr/>
          </p:nvSpPr>
          <p:spPr bwMode="auto">
            <a:xfrm>
              <a:off x="260" y="4751"/>
              <a:ext cx="1818" cy="739"/>
            </a:xfrm>
            <a:prstGeom prst="rightArrow">
              <a:avLst>
                <a:gd name="adj1" fmla="val 50000"/>
                <a:gd name="adj2" fmla="val 55244"/>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rgbClr val="28885D"/>
                  </a:solidFill>
                  <a:effectLst/>
                  <a:latin typeface="Comic Sans MS" pitchFamily="66" charset="0"/>
                </a:rPr>
                <a:t>Level-2</a:t>
              </a:r>
              <a:r>
                <a:rPr kumimoji="0" lang="en-US" sz="1100" b="0" i="0" u="none" strike="noStrike" cap="none" normalizeH="0" baseline="0" dirty="0" smtClean="0">
                  <a:ln>
                    <a:noFill/>
                  </a:ln>
                  <a:solidFill>
                    <a:srgbClr val="28885D"/>
                  </a:solidFill>
                  <a:effectLst/>
                  <a:latin typeface="Comic Sans MS" pitchFamily="66" charset="0"/>
                </a:rPr>
                <a:t> </a:t>
              </a:r>
              <a:r>
                <a:rPr kumimoji="0" lang="en-US" sz="1100" b="0" i="0" u="none" strike="noStrike" cap="none" normalizeH="0" baseline="0" dirty="0" err="1" smtClean="0">
                  <a:ln>
                    <a:noFill/>
                  </a:ln>
                  <a:solidFill>
                    <a:srgbClr val="28885D"/>
                  </a:solidFill>
                  <a:effectLst/>
                  <a:latin typeface="Comic Sans MS" pitchFamily="66" charset="0"/>
                </a:rPr>
                <a:t>eria</a:t>
              </a:r>
              <a:r>
                <a:rPr kumimoji="0" lang="en-US" sz="1100" b="0" i="0" u="none" strike="noStrike" cap="none" normalizeH="0" baseline="0" dirty="0" smtClean="0">
                  <a:ln>
                    <a:noFill/>
                  </a:ln>
                  <a:solidFill>
                    <a:srgbClr val="28885D"/>
                  </a:solidFill>
                  <a:effectLst/>
                  <a:latin typeface="Comic Sans MS" pitchFamily="66" charset="0"/>
                </a:rPr>
                <a:t> </a:t>
              </a:r>
              <a:endParaRPr kumimoji="0" lang="en-US" sz="1800" b="0" i="0" u="none" strike="noStrike" cap="none" normalizeH="0" baseline="0" dirty="0" smtClean="0">
                <a:ln>
                  <a:noFill/>
                </a:ln>
                <a:solidFill>
                  <a:srgbClr val="28885D"/>
                </a:solidFill>
                <a:effectLst/>
                <a:latin typeface="Arial" pitchFamily="34" charset="0"/>
              </a:endParaRPr>
            </a:p>
          </p:txBody>
        </p:sp>
        <p:grpSp>
          <p:nvGrpSpPr>
            <p:cNvPr id="3" name="Group 4"/>
            <p:cNvGrpSpPr>
              <a:grpSpLocks/>
            </p:cNvGrpSpPr>
            <p:nvPr/>
          </p:nvGrpSpPr>
          <p:grpSpPr bwMode="auto">
            <a:xfrm>
              <a:off x="2429" y="2322"/>
              <a:ext cx="12264" cy="6249"/>
              <a:chOff x="-2469" y="1800"/>
              <a:chExt cx="17017" cy="6912"/>
            </a:xfrm>
          </p:grpSpPr>
          <p:sp>
            <p:nvSpPr>
              <p:cNvPr id="25605" name="Line 5"/>
              <p:cNvSpPr>
                <a:spLocks noChangeShapeType="1"/>
              </p:cNvSpPr>
              <p:nvPr/>
            </p:nvSpPr>
            <p:spPr bwMode="auto">
              <a:xfrm>
                <a:off x="2606" y="5176"/>
                <a:ext cx="4561" cy="3536"/>
              </a:xfrm>
              <a:prstGeom prst="line">
                <a:avLst/>
              </a:prstGeom>
              <a:noFill/>
              <a:ln w="12700">
                <a:solidFill>
                  <a:srgbClr val="000000"/>
                </a:solidFill>
                <a:round/>
                <a:headEnd type="none" w="sm" len="sm"/>
                <a:tailEnd type="none" w="sm" len="sm"/>
              </a:ln>
            </p:spPr>
            <p:txBody>
              <a:bodyPr vert="horz" wrap="none" lIns="91440" tIns="45720" rIns="91440" bIns="45720" numCol="1" anchor="ctr" anchorCtr="0" compatLnSpc="1">
                <a:prstTxWarp prst="textNoShape">
                  <a:avLst/>
                </a:prstTxWarp>
              </a:bodyPr>
              <a:lstStyle/>
              <a:p>
                <a:endParaRPr lang="en-US"/>
              </a:p>
            </p:txBody>
          </p:sp>
          <p:sp>
            <p:nvSpPr>
              <p:cNvPr id="25606" name="Line 6"/>
              <p:cNvSpPr>
                <a:spLocks noChangeShapeType="1"/>
              </p:cNvSpPr>
              <p:nvPr/>
            </p:nvSpPr>
            <p:spPr bwMode="auto">
              <a:xfrm>
                <a:off x="903" y="5188"/>
                <a:ext cx="6264" cy="3524"/>
              </a:xfrm>
              <a:prstGeom prst="line">
                <a:avLst/>
              </a:prstGeom>
              <a:noFill/>
              <a:ln w="12700">
                <a:solidFill>
                  <a:srgbClr val="000000"/>
                </a:solidFill>
                <a:round/>
                <a:headEnd type="none" w="sm" len="sm"/>
                <a:tailEnd type="none" w="sm" len="sm"/>
              </a:ln>
            </p:spPr>
            <p:txBody>
              <a:bodyPr vert="horz" wrap="none" lIns="91440" tIns="45720" rIns="91440" bIns="45720" numCol="1" anchor="ctr" anchorCtr="0" compatLnSpc="1">
                <a:prstTxWarp prst="textNoShape">
                  <a:avLst/>
                </a:prstTxWarp>
              </a:bodyPr>
              <a:lstStyle/>
              <a:p>
                <a:endParaRPr lang="en-US"/>
              </a:p>
            </p:txBody>
          </p:sp>
          <p:sp>
            <p:nvSpPr>
              <p:cNvPr id="25607" name="Line 7"/>
              <p:cNvSpPr>
                <a:spLocks noChangeShapeType="1"/>
              </p:cNvSpPr>
              <p:nvPr/>
            </p:nvSpPr>
            <p:spPr bwMode="auto">
              <a:xfrm>
                <a:off x="903" y="5188"/>
                <a:ext cx="8399" cy="3512"/>
              </a:xfrm>
              <a:prstGeom prst="line">
                <a:avLst/>
              </a:prstGeom>
              <a:noFill/>
              <a:ln w="12700">
                <a:solidFill>
                  <a:srgbClr val="000000"/>
                </a:solidFill>
                <a:round/>
                <a:headEnd type="none" w="sm" len="sm"/>
                <a:tailEnd type="none" w="sm" len="sm"/>
              </a:ln>
            </p:spPr>
            <p:txBody>
              <a:bodyPr vert="horz" wrap="none" lIns="91440" tIns="45720" rIns="91440" bIns="45720" numCol="1" anchor="ctr" anchorCtr="0" compatLnSpc="1">
                <a:prstTxWarp prst="textNoShape">
                  <a:avLst/>
                </a:prstTxWarp>
              </a:bodyPr>
              <a:lstStyle/>
              <a:p>
                <a:endParaRPr lang="en-US"/>
              </a:p>
            </p:txBody>
          </p:sp>
          <p:sp>
            <p:nvSpPr>
              <p:cNvPr id="25608" name="Line 8"/>
              <p:cNvSpPr>
                <a:spLocks noChangeShapeType="1"/>
              </p:cNvSpPr>
              <p:nvPr/>
            </p:nvSpPr>
            <p:spPr bwMode="auto">
              <a:xfrm>
                <a:off x="2606" y="5164"/>
                <a:ext cx="6696" cy="3548"/>
              </a:xfrm>
              <a:prstGeom prst="line">
                <a:avLst/>
              </a:prstGeom>
              <a:noFill/>
              <a:ln w="12700">
                <a:solidFill>
                  <a:srgbClr val="000000"/>
                </a:solidFill>
                <a:round/>
                <a:headEnd type="none" w="sm" len="sm"/>
                <a:tailEnd type="none" w="sm" len="sm"/>
              </a:ln>
            </p:spPr>
            <p:txBody>
              <a:bodyPr vert="horz" wrap="none" lIns="91440" tIns="45720" rIns="91440" bIns="45720" numCol="1" anchor="ctr" anchorCtr="0" compatLnSpc="1">
                <a:prstTxWarp prst="textNoShape">
                  <a:avLst/>
                </a:prstTxWarp>
              </a:bodyPr>
              <a:lstStyle/>
              <a:p>
                <a:endParaRPr lang="en-US"/>
              </a:p>
            </p:txBody>
          </p:sp>
          <p:sp>
            <p:nvSpPr>
              <p:cNvPr id="25609" name="Line 9"/>
              <p:cNvSpPr>
                <a:spLocks noChangeShapeType="1"/>
              </p:cNvSpPr>
              <p:nvPr/>
            </p:nvSpPr>
            <p:spPr bwMode="auto">
              <a:xfrm flipV="1">
                <a:off x="4849" y="5176"/>
                <a:ext cx="7943" cy="3536"/>
              </a:xfrm>
              <a:prstGeom prst="line">
                <a:avLst/>
              </a:prstGeom>
              <a:noFill/>
              <a:ln w="12700">
                <a:solidFill>
                  <a:srgbClr val="000000"/>
                </a:solidFill>
                <a:round/>
                <a:headEnd type="none" w="sm" len="sm"/>
                <a:tailEnd type="none" w="sm" len="sm"/>
              </a:ln>
            </p:spPr>
            <p:txBody>
              <a:bodyPr vert="horz" wrap="none" lIns="91440" tIns="45720" rIns="91440" bIns="45720" numCol="1" anchor="ctr" anchorCtr="0" compatLnSpc="1">
                <a:prstTxWarp prst="textNoShape">
                  <a:avLst/>
                </a:prstTxWarp>
              </a:bodyPr>
              <a:lstStyle/>
              <a:p>
                <a:endParaRPr lang="en-US"/>
              </a:p>
            </p:txBody>
          </p:sp>
          <p:sp>
            <p:nvSpPr>
              <p:cNvPr id="25610" name="Line 10"/>
              <p:cNvSpPr>
                <a:spLocks noChangeShapeType="1"/>
              </p:cNvSpPr>
              <p:nvPr/>
            </p:nvSpPr>
            <p:spPr bwMode="auto">
              <a:xfrm flipV="1">
                <a:off x="4849" y="5164"/>
                <a:ext cx="9681" cy="3548"/>
              </a:xfrm>
              <a:prstGeom prst="line">
                <a:avLst/>
              </a:prstGeom>
              <a:noFill/>
              <a:ln w="12700">
                <a:solidFill>
                  <a:srgbClr val="000000"/>
                </a:solidFill>
                <a:round/>
                <a:headEnd type="none" w="sm" len="sm"/>
                <a:tailEnd type="none" w="sm" len="sm"/>
              </a:ln>
            </p:spPr>
            <p:txBody>
              <a:bodyPr vert="horz" wrap="none" lIns="91440" tIns="45720" rIns="91440" bIns="45720" numCol="1" anchor="ctr" anchorCtr="0" compatLnSpc="1">
                <a:prstTxWarp prst="textNoShape">
                  <a:avLst/>
                </a:prstTxWarp>
              </a:bodyPr>
              <a:lstStyle/>
              <a:p>
                <a:endParaRPr lang="en-US"/>
              </a:p>
            </p:txBody>
          </p:sp>
          <p:sp>
            <p:nvSpPr>
              <p:cNvPr id="25611" name="Line 11"/>
              <p:cNvSpPr>
                <a:spLocks noChangeShapeType="1"/>
              </p:cNvSpPr>
              <p:nvPr/>
            </p:nvSpPr>
            <p:spPr bwMode="auto">
              <a:xfrm flipV="1">
                <a:off x="2606" y="5164"/>
                <a:ext cx="11924" cy="3548"/>
              </a:xfrm>
              <a:prstGeom prst="line">
                <a:avLst/>
              </a:prstGeom>
              <a:noFill/>
              <a:ln w="12700">
                <a:solidFill>
                  <a:srgbClr val="000000"/>
                </a:solidFill>
                <a:round/>
                <a:headEnd type="none" w="sm" len="sm"/>
                <a:tailEnd type="none" w="sm" len="sm"/>
              </a:ln>
            </p:spPr>
            <p:txBody>
              <a:bodyPr vert="horz" wrap="none" lIns="91440" tIns="45720" rIns="91440" bIns="45720" numCol="1" anchor="ctr" anchorCtr="0" compatLnSpc="1">
                <a:prstTxWarp prst="textNoShape">
                  <a:avLst/>
                </a:prstTxWarp>
              </a:bodyPr>
              <a:lstStyle/>
              <a:p>
                <a:endParaRPr lang="en-US"/>
              </a:p>
            </p:txBody>
          </p:sp>
          <p:sp>
            <p:nvSpPr>
              <p:cNvPr id="25612" name="Line 12"/>
              <p:cNvSpPr>
                <a:spLocks noChangeShapeType="1"/>
              </p:cNvSpPr>
              <p:nvPr/>
            </p:nvSpPr>
            <p:spPr bwMode="auto">
              <a:xfrm flipV="1">
                <a:off x="2606" y="5188"/>
                <a:ext cx="10186" cy="3524"/>
              </a:xfrm>
              <a:prstGeom prst="line">
                <a:avLst/>
              </a:prstGeom>
              <a:noFill/>
              <a:ln w="12700">
                <a:solidFill>
                  <a:srgbClr val="000000"/>
                </a:solidFill>
                <a:round/>
                <a:headEnd type="none" w="sm" len="sm"/>
                <a:tailEnd type="none" w="sm" len="sm"/>
              </a:ln>
            </p:spPr>
            <p:txBody>
              <a:bodyPr vert="horz" wrap="none" lIns="91440" tIns="45720" rIns="91440" bIns="45720" numCol="1" anchor="ctr" anchorCtr="0" compatLnSpc="1">
                <a:prstTxWarp prst="textNoShape">
                  <a:avLst/>
                </a:prstTxWarp>
              </a:bodyPr>
              <a:lstStyle/>
              <a:p>
                <a:endParaRPr lang="en-US"/>
              </a:p>
            </p:txBody>
          </p:sp>
          <p:sp>
            <p:nvSpPr>
              <p:cNvPr id="25613" name="Line 13"/>
              <p:cNvSpPr>
                <a:spLocks noChangeShapeType="1"/>
              </p:cNvSpPr>
              <p:nvPr/>
            </p:nvSpPr>
            <p:spPr bwMode="auto">
              <a:xfrm flipV="1">
                <a:off x="7185" y="5176"/>
                <a:ext cx="5625" cy="3524"/>
              </a:xfrm>
              <a:prstGeom prst="line">
                <a:avLst/>
              </a:prstGeom>
              <a:noFill/>
              <a:ln w="12700">
                <a:solidFill>
                  <a:srgbClr val="000000"/>
                </a:solidFill>
                <a:round/>
                <a:headEnd type="none" w="sm" len="sm"/>
                <a:tailEnd type="none" w="sm" len="sm"/>
              </a:ln>
            </p:spPr>
            <p:txBody>
              <a:bodyPr vert="horz" wrap="none" lIns="91440" tIns="45720" rIns="91440" bIns="45720" numCol="1" anchor="ctr" anchorCtr="0" compatLnSpc="1">
                <a:prstTxWarp prst="textNoShape">
                  <a:avLst/>
                </a:prstTxWarp>
              </a:bodyPr>
              <a:lstStyle/>
              <a:p>
                <a:endParaRPr lang="en-US"/>
              </a:p>
            </p:txBody>
          </p:sp>
          <p:sp>
            <p:nvSpPr>
              <p:cNvPr id="25614" name="Line 14"/>
              <p:cNvSpPr>
                <a:spLocks noChangeShapeType="1"/>
              </p:cNvSpPr>
              <p:nvPr/>
            </p:nvSpPr>
            <p:spPr bwMode="auto">
              <a:xfrm flipV="1">
                <a:off x="7185" y="5164"/>
                <a:ext cx="7363" cy="3536"/>
              </a:xfrm>
              <a:prstGeom prst="line">
                <a:avLst/>
              </a:prstGeom>
              <a:noFill/>
              <a:ln w="12700">
                <a:solidFill>
                  <a:srgbClr val="000000"/>
                </a:solidFill>
                <a:round/>
                <a:headEnd type="none" w="sm" len="sm"/>
                <a:tailEnd type="none" w="sm" len="sm"/>
              </a:ln>
            </p:spPr>
            <p:txBody>
              <a:bodyPr vert="horz" wrap="none" lIns="91440" tIns="45720" rIns="91440" bIns="45720" numCol="1" anchor="ctr" anchorCtr="0" compatLnSpc="1">
                <a:prstTxWarp prst="textNoShape">
                  <a:avLst/>
                </a:prstTxWarp>
              </a:bodyPr>
              <a:lstStyle/>
              <a:p>
                <a:endParaRPr lang="en-US"/>
              </a:p>
            </p:txBody>
          </p:sp>
          <p:sp>
            <p:nvSpPr>
              <p:cNvPr id="25615" name="Line 15"/>
              <p:cNvSpPr>
                <a:spLocks noChangeShapeType="1"/>
              </p:cNvSpPr>
              <p:nvPr/>
            </p:nvSpPr>
            <p:spPr bwMode="auto">
              <a:xfrm flipV="1">
                <a:off x="921" y="1800"/>
                <a:ext cx="4970" cy="2816"/>
              </a:xfrm>
              <a:prstGeom prst="line">
                <a:avLst/>
              </a:prstGeom>
              <a:noFill/>
              <a:ln w="12700">
                <a:solidFill>
                  <a:srgbClr val="000000"/>
                </a:solidFill>
                <a:round/>
                <a:headEnd type="none" w="sm" len="sm"/>
                <a:tailEnd type="none" w="sm" len="sm"/>
              </a:ln>
            </p:spPr>
            <p:txBody>
              <a:bodyPr vert="horz" wrap="none" lIns="91440" tIns="45720" rIns="91440" bIns="45720" numCol="1" anchor="ctr" anchorCtr="0" compatLnSpc="1">
                <a:prstTxWarp prst="textNoShape">
                  <a:avLst/>
                </a:prstTxWarp>
              </a:bodyPr>
              <a:lstStyle/>
              <a:p>
                <a:endParaRPr lang="en-US"/>
              </a:p>
            </p:txBody>
          </p:sp>
          <p:sp>
            <p:nvSpPr>
              <p:cNvPr id="25616" name="Line 16"/>
              <p:cNvSpPr>
                <a:spLocks noChangeShapeType="1"/>
              </p:cNvSpPr>
              <p:nvPr/>
            </p:nvSpPr>
            <p:spPr bwMode="auto">
              <a:xfrm flipV="1">
                <a:off x="2624" y="1818"/>
                <a:ext cx="3267" cy="2798"/>
              </a:xfrm>
              <a:prstGeom prst="line">
                <a:avLst/>
              </a:prstGeom>
              <a:noFill/>
              <a:ln w="12700">
                <a:solidFill>
                  <a:srgbClr val="000000"/>
                </a:solidFill>
                <a:round/>
                <a:headEnd type="none" w="sm" len="sm"/>
                <a:tailEnd type="none" w="sm" len="sm"/>
              </a:ln>
            </p:spPr>
            <p:txBody>
              <a:bodyPr vert="horz" wrap="none" lIns="91440" tIns="45720" rIns="91440" bIns="45720" numCol="1" anchor="ctr" anchorCtr="0" compatLnSpc="1">
                <a:prstTxWarp prst="textNoShape">
                  <a:avLst/>
                </a:prstTxWarp>
              </a:bodyPr>
              <a:lstStyle/>
              <a:p>
                <a:endParaRPr lang="en-US"/>
              </a:p>
            </p:txBody>
          </p:sp>
          <p:sp>
            <p:nvSpPr>
              <p:cNvPr id="25617" name="Line 17"/>
              <p:cNvSpPr>
                <a:spLocks noChangeShapeType="1"/>
              </p:cNvSpPr>
              <p:nvPr/>
            </p:nvSpPr>
            <p:spPr bwMode="auto">
              <a:xfrm flipV="1">
                <a:off x="4345" y="1818"/>
                <a:ext cx="1546" cy="2798"/>
              </a:xfrm>
              <a:prstGeom prst="line">
                <a:avLst/>
              </a:prstGeom>
              <a:noFill/>
              <a:ln w="12700">
                <a:solidFill>
                  <a:srgbClr val="000000"/>
                </a:solidFill>
                <a:round/>
                <a:headEnd type="none" w="sm" len="sm"/>
                <a:tailEnd type="none" w="sm" len="sm"/>
              </a:ln>
            </p:spPr>
            <p:txBody>
              <a:bodyPr vert="horz" wrap="none" lIns="91440" tIns="45720" rIns="91440" bIns="45720" numCol="1" anchor="ctr" anchorCtr="0" compatLnSpc="1">
                <a:prstTxWarp prst="textNoShape">
                  <a:avLst/>
                </a:prstTxWarp>
              </a:bodyPr>
              <a:lstStyle/>
              <a:p>
                <a:endParaRPr lang="en-US"/>
              </a:p>
            </p:txBody>
          </p:sp>
          <p:sp>
            <p:nvSpPr>
              <p:cNvPr id="25618" name="Line 18"/>
              <p:cNvSpPr>
                <a:spLocks noChangeShapeType="1"/>
              </p:cNvSpPr>
              <p:nvPr/>
            </p:nvSpPr>
            <p:spPr bwMode="auto">
              <a:xfrm flipV="1">
                <a:off x="-2381" y="1818"/>
                <a:ext cx="8272" cy="2798"/>
              </a:xfrm>
              <a:prstGeom prst="line">
                <a:avLst/>
              </a:prstGeom>
              <a:noFill/>
              <a:ln w="12700">
                <a:solidFill>
                  <a:srgbClr val="000000"/>
                </a:solidFill>
                <a:round/>
                <a:headEnd type="none" w="sm" len="sm"/>
                <a:tailEnd type="none" w="sm" len="sm"/>
              </a:ln>
            </p:spPr>
            <p:txBody>
              <a:bodyPr vert="horz" wrap="none" lIns="91440" tIns="45720" rIns="91440" bIns="45720" numCol="1" anchor="ctr" anchorCtr="0" compatLnSpc="1">
                <a:prstTxWarp prst="textNoShape">
                  <a:avLst/>
                </a:prstTxWarp>
              </a:bodyPr>
              <a:lstStyle/>
              <a:p>
                <a:endParaRPr lang="en-US"/>
              </a:p>
            </p:txBody>
          </p:sp>
          <p:sp>
            <p:nvSpPr>
              <p:cNvPr id="25619" name="Line 19"/>
              <p:cNvSpPr>
                <a:spLocks noChangeShapeType="1"/>
              </p:cNvSpPr>
              <p:nvPr/>
            </p:nvSpPr>
            <p:spPr bwMode="auto">
              <a:xfrm flipV="1">
                <a:off x="-800" y="1818"/>
                <a:ext cx="6691" cy="2798"/>
              </a:xfrm>
              <a:prstGeom prst="line">
                <a:avLst/>
              </a:prstGeom>
              <a:noFill/>
              <a:ln w="12700">
                <a:solidFill>
                  <a:srgbClr val="000000"/>
                </a:solidFill>
                <a:round/>
                <a:headEnd type="none" w="sm" len="sm"/>
                <a:tailEnd type="none" w="sm" len="sm"/>
              </a:ln>
            </p:spPr>
            <p:txBody>
              <a:bodyPr vert="horz" wrap="none" lIns="91440" tIns="45720" rIns="91440" bIns="45720" numCol="1" anchor="ctr" anchorCtr="0" compatLnSpc="1">
                <a:prstTxWarp prst="textNoShape">
                  <a:avLst/>
                </a:prstTxWarp>
              </a:bodyPr>
              <a:lstStyle/>
              <a:p>
                <a:endParaRPr lang="en-US"/>
              </a:p>
            </p:txBody>
          </p:sp>
          <p:sp>
            <p:nvSpPr>
              <p:cNvPr id="25620" name="Line 20"/>
              <p:cNvSpPr>
                <a:spLocks noChangeShapeType="1"/>
              </p:cNvSpPr>
              <p:nvPr/>
            </p:nvSpPr>
            <p:spPr bwMode="auto">
              <a:xfrm>
                <a:off x="-2469" y="5176"/>
                <a:ext cx="5093" cy="3536"/>
              </a:xfrm>
              <a:prstGeom prst="line">
                <a:avLst/>
              </a:prstGeom>
              <a:noFill/>
              <a:ln w="12700">
                <a:solidFill>
                  <a:srgbClr val="000000"/>
                </a:solidFill>
                <a:round/>
                <a:headEnd type="none" w="sm" len="sm"/>
                <a:tailEnd type="none" w="sm" len="sm"/>
              </a:ln>
            </p:spPr>
            <p:txBody>
              <a:bodyPr vert="horz" wrap="none" lIns="91440" tIns="45720" rIns="91440" bIns="45720" numCol="1" anchor="ctr" anchorCtr="0" compatLnSpc="1">
                <a:prstTxWarp prst="textNoShape">
                  <a:avLst/>
                </a:prstTxWarp>
              </a:bodyPr>
              <a:lstStyle/>
              <a:p>
                <a:endParaRPr lang="en-US"/>
              </a:p>
            </p:txBody>
          </p:sp>
          <p:sp>
            <p:nvSpPr>
              <p:cNvPr id="25621" name="Line 21"/>
              <p:cNvSpPr>
                <a:spLocks noChangeShapeType="1"/>
              </p:cNvSpPr>
              <p:nvPr/>
            </p:nvSpPr>
            <p:spPr bwMode="auto">
              <a:xfrm>
                <a:off x="-800" y="5188"/>
                <a:ext cx="3424" cy="3512"/>
              </a:xfrm>
              <a:prstGeom prst="line">
                <a:avLst/>
              </a:prstGeom>
              <a:noFill/>
              <a:ln w="12700">
                <a:solidFill>
                  <a:srgbClr val="000000"/>
                </a:solidFill>
                <a:round/>
                <a:headEnd type="none" w="sm" len="sm"/>
                <a:tailEnd type="none" w="sm" len="sm"/>
              </a:ln>
            </p:spPr>
            <p:txBody>
              <a:bodyPr vert="horz" wrap="none" lIns="91440" tIns="45720" rIns="91440" bIns="45720" numCol="1" anchor="ctr" anchorCtr="0" compatLnSpc="1">
                <a:prstTxWarp prst="textNoShape">
                  <a:avLst/>
                </a:prstTxWarp>
              </a:bodyPr>
              <a:lstStyle/>
              <a:p>
                <a:endParaRPr lang="en-US"/>
              </a:p>
            </p:txBody>
          </p:sp>
          <p:sp>
            <p:nvSpPr>
              <p:cNvPr id="25622" name="Line 22"/>
              <p:cNvSpPr>
                <a:spLocks noChangeShapeType="1"/>
              </p:cNvSpPr>
              <p:nvPr/>
            </p:nvSpPr>
            <p:spPr bwMode="auto">
              <a:xfrm>
                <a:off x="921" y="5176"/>
                <a:ext cx="1703" cy="3524"/>
              </a:xfrm>
              <a:prstGeom prst="line">
                <a:avLst/>
              </a:prstGeom>
              <a:noFill/>
              <a:ln w="12700">
                <a:solidFill>
                  <a:srgbClr val="000000"/>
                </a:solidFill>
                <a:round/>
                <a:headEnd type="none" w="sm" len="sm"/>
                <a:tailEnd type="none" w="sm" len="sm"/>
              </a:ln>
            </p:spPr>
            <p:txBody>
              <a:bodyPr vert="horz" wrap="none" lIns="91440" tIns="45720" rIns="91440" bIns="45720" numCol="1" anchor="ctr" anchorCtr="0" compatLnSpc="1">
                <a:prstTxWarp prst="textNoShape">
                  <a:avLst/>
                </a:prstTxWarp>
              </a:bodyPr>
              <a:lstStyle/>
              <a:p>
                <a:endParaRPr lang="en-US"/>
              </a:p>
            </p:txBody>
          </p:sp>
          <p:sp>
            <p:nvSpPr>
              <p:cNvPr id="25623" name="Line 23"/>
              <p:cNvSpPr>
                <a:spLocks noChangeShapeType="1"/>
              </p:cNvSpPr>
              <p:nvPr/>
            </p:nvSpPr>
            <p:spPr bwMode="auto">
              <a:xfrm>
                <a:off x="2624" y="5188"/>
                <a:ext cx="0" cy="3524"/>
              </a:xfrm>
              <a:prstGeom prst="line">
                <a:avLst/>
              </a:prstGeom>
              <a:noFill/>
              <a:ln w="12700">
                <a:solidFill>
                  <a:srgbClr val="000000"/>
                </a:solidFill>
                <a:round/>
                <a:headEnd type="none" w="sm" len="sm"/>
                <a:tailEnd type="none" w="sm" len="sm"/>
              </a:ln>
            </p:spPr>
            <p:txBody>
              <a:bodyPr vert="horz" wrap="none" lIns="91440" tIns="45720" rIns="91440" bIns="45720" numCol="1" anchor="ctr" anchorCtr="0" compatLnSpc="1">
                <a:prstTxWarp prst="textNoShape">
                  <a:avLst/>
                </a:prstTxWarp>
              </a:bodyPr>
              <a:lstStyle/>
              <a:p>
                <a:endParaRPr lang="en-US"/>
              </a:p>
            </p:txBody>
          </p:sp>
          <p:sp>
            <p:nvSpPr>
              <p:cNvPr id="25624" name="Line 24"/>
              <p:cNvSpPr>
                <a:spLocks noChangeShapeType="1"/>
              </p:cNvSpPr>
              <p:nvPr/>
            </p:nvSpPr>
            <p:spPr bwMode="auto">
              <a:xfrm>
                <a:off x="-800" y="5188"/>
                <a:ext cx="7985" cy="3512"/>
              </a:xfrm>
              <a:prstGeom prst="line">
                <a:avLst/>
              </a:prstGeom>
              <a:noFill/>
              <a:ln w="12700">
                <a:solidFill>
                  <a:srgbClr val="000000"/>
                </a:solidFill>
                <a:round/>
                <a:headEnd type="none" w="sm" len="sm"/>
                <a:tailEnd type="none" w="sm" len="sm"/>
              </a:ln>
            </p:spPr>
            <p:txBody>
              <a:bodyPr vert="horz" wrap="none" lIns="91440" tIns="45720" rIns="91440" bIns="45720" numCol="1" anchor="ctr" anchorCtr="0" compatLnSpc="1">
                <a:prstTxWarp prst="textNoShape">
                  <a:avLst/>
                </a:prstTxWarp>
              </a:bodyPr>
              <a:lstStyle/>
              <a:p>
                <a:endParaRPr lang="en-US"/>
              </a:p>
            </p:txBody>
          </p:sp>
          <p:sp>
            <p:nvSpPr>
              <p:cNvPr id="25625" name="Line 25"/>
              <p:cNvSpPr>
                <a:spLocks noChangeShapeType="1"/>
              </p:cNvSpPr>
              <p:nvPr/>
            </p:nvSpPr>
            <p:spPr bwMode="auto">
              <a:xfrm>
                <a:off x="-2469" y="5164"/>
                <a:ext cx="9654" cy="3548"/>
              </a:xfrm>
              <a:prstGeom prst="line">
                <a:avLst/>
              </a:prstGeom>
              <a:noFill/>
              <a:ln w="12700">
                <a:solidFill>
                  <a:srgbClr val="000000"/>
                </a:solidFill>
                <a:round/>
                <a:headEnd type="none" w="sm" len="sm"/>
                <a:tailEnd type="none" w="sm" len="sm"/>
              </a:ln>
            </p:spPr>
            <p:txBody>
              <a:bodyPr vert="horz" wrap="none" lIns="91440" tIns="45720" rIns="91440" bIns="45720" numCol="1" anchor="ctr" anchorCtr="0" compatLnSpc="1">
                <a:prstTxWarp prst="textNoShape">
                  <a:avLst/>
                </a:prstTxWarp>
              </a:bodyPr>
              <a:lstStyle/>
              <a:p>
                <a:endParaRPr lang="en-US"/>
              </a:p>
            </p:txBody>
          </p:sp>
          <p:sp>
            <p:nvSpPr>
              <p:cNvPr id="25626" name="Line 26"/>
              <p:cNvSpPr>
                <a:spLocks noChangeShapeType="1"/>
              </p:cNvSpPr>
              <p:nvPr/>
            </p:nvSpPr>
            <p:spPr bwMode="auto">
              <a:xfrm>
                <a:off x="921" y="5188"/>
                <a:ext cx="3946" cy="3524"/>
              </a:xfrm>
              <a:prstGeom prst="line">
                <a:avLst/>
              </a:prstGeom>
              <a:noFill/>
              <a:ln w="12700">
                <a:solidFill>
                  <a:srgbClr val="000000"/>
                </a:solidFill>
                <a:round/>
                <a:headEnd type="none" w="sm" len="sm"/>
                <a:tailEnd type="none" w="sm" len="sm"/>
              </a:ln>
            </p:spPr>
            <p:txBody>
              <a:bodyPr vert="horz" wrap="none" lIns="91440" tIns="45720" rIns="91440" bIns="45720" numCol="1" anchor="ctr" anchorCtr="0" compatLnSpc="1">
                <a:prstTxWarp prst="textNoShape">
                  <a:avLst/>
                </a:prstTxWarp>
              </a:bodyPr>
              <a:lstStyle/>
              <a:p>
                <a:endParaRPr lang="en-US"/>
              </a:p>
            </p:txBody>
          </p:sp>
          <p:sp>
            <p:nvSpPr>
              <p:cNvPr id="25627" name="Line 27"/>
              <p:cNvSpPr>
                <a:spLocks noChangeShapeType="1"/>
              </p:cNvSpPr>
              <p:nvPr/>
            </p:nvSpPr>
            <p:spPr bwMode="auto">
              <a:xfrm>
                <a:off x="2624" y="5188"/>
                <a:ext cx="2243" cy="3524"/>
              </a:xfrm>
              <a:prstGeom prst="line">
                <a:avLst/>
              </a:prstGeom>
              <a:noFill/>
              <a:ln w="12700">
                <a:solidFill>
                  <a:srgbClr val="000000"/>
                </a:solidFill>
                <a:round/>
                <a:headEnd type="none" w="sm" len="sm"/>
                <a:tailEnd type="none" w="sm" len="sm"/>
              </a:ln>
            </p:spPr>
            <p:txBody>
              <a:bodyPr vert="horz" wrap="none" lIns="91440" tIns="45720" rIns="91440" bIns="45720" numCol="1" anchor="ctr" anchorCtr="0" compatLnSpc="1">
                <a:prstTxWarp prst="textNoShape">
                  <a:avLst/>
                </a:prstTxWarp>
              </a:bodyPr>
              <a:lstStyle/>
              <a:p>
                <a:endParaRPr lang="en-US"/>
              </a:p>
            </p:txBody>
          </p:sp>
          <p:sp>
            <p:nvSpPr>
              <p:cNvPr id="25628" name="Line 28"/>
              <p:cNvSpPr>
                <a:spLocks noChangeShapeType="1"/>
              </p:cNvSpPr>
              <p:nvPr/>
            </p:nvSpPr>
            <p:spPr bwMode="auto">
              <a:xfrm>
                <a:off x="-800" y="5188"/>
                <a:ext cx="5667" cy="3512"/>
              </a:xfrm>
              <a:prstGeom prst="line">
                <a:avLst/>
              </a:prstGeom>
              <a:noFill/>
              <a:ln w="12700">
                <a:solidFill>
                  <a:srgbClr val="000000"/>
                </a:solidFill>
                <a:round/>
                <a:headEnd type="none" w="sm" len="sm"/>
                <a:tailEnd type="none" w="sm" len="sm"/>
              </a:ln>
            </p:spPr>
            <p:txBody>
              <a:bodyPr vert="horz" wrap="none" lIns="91440" tIns="45720" rIns="91440" bIns="45720" numCol="1" anchor="ctr" anchorCtr="0" compatLnSpc="1">
                <a:prstTxWarp prst="textNoShape">
                  <a:avLst/>
                </a:prstTxWarp>
              </a:bodyPr>
              <a:lstStyle/>
              <a:p>
                <a:endParaRPr lang="en-US"/>
              </a:p>
            </p:txBody>
          </p:sp>
          <p:sp>
            <p:nvSpPr>
              <p:cNvPr id="25629" name="Line 29"/>
              <p:cNvSpPr>
                <a:spLocks noChangeShapeType="1"/>
              </p:cNvSpPr>
              <p:nvPr/>
            </p:nvSpPr>
            <p:spPr bwMode="auto">
              <a:xfrm>
                <a:off x="-2469" y="5188"/>
                <a:ext cx="7336" cy="3512"/>
              </a:xfrm>
              <a:prstGeom prst="line">
                <a:avLst/>
              </a:prstGeom>
              <a:noFill/>
              <a:ln w="12700">
                <a:solidFill>
                  <a:srgbClr val="000000"/>
                </a:solidFill>
                <a:round/>
                <a:headEnd type="none" w="sm" len="sm"/>
                <a:tailEnd type="none" w="sm" len="sm"/>
              </a:ln>
            </p:spPr>
            <p:txBody>
              <a:bodyPr vert="horz" wrap="none" lIns="91440" tIns="45720" rIns="91440" bIns="45720" numCol="1" anchor="ctr" anchorCtr="0" compatLnSpc="1">
                <a:prstTxWarp prst="textNoShape">
                  <a:avLst/>
                </a:prstTxWarp>
              </a:bodyPr>
              <a:lstStyle/>
              <a:p>
                <a:endParaRPr lang="en-US"/>
              </a:p>
            </p:txBody>
          </p:sp>
          <p:sp>
            <p:nvSpPr>
              <p:cNvPr id="25630" name="Line 30"/>
              <p:cNvSpPr>
                <a:spLocks noChangeShapeType="1"/>
              </p:cNvSpPr>
              <p:nvPr/>
            </p:nvSpPr>
            <p:spPr bwMode="auto">
              <a:xfrm flipH="1" flipV="1">
                <a:off x="5891" y="1818"/>
                <a:ext cx="0" cy="2798"/>
              </a:xfrm>
              <a:prstGeom prst="line">
                <a:avLst/>
              </a:prstGeom>
              <a:noFill/>
              <a:ln w="12700">
                <a:solidFill>
                  <a:srgbClr val="000000"/>
                </a:solidFill>
                <a:round/>
                <a:headEnd type="none" w="sm" len="sm"/>
                <a:tailEnd type="none" w="sm" len="sm"/>
              </a:ln>
            </p:spPr>
            <p:txBody>
              <a:bodyPr vert="horz" wrap="none" lIns="91440" tIns="45720" rIns="91440" bIns="45720" numCol="1" anchor="ctr" anchorCtr="0" compatLnSpc="1">
                <a:prstTxWarp prst="textNoShape">
                  <a:avLst/>
                </a:prstTxWarp>
              </a:bodyPr>
              <a:lstStyle/>
              <a:p>
                <a:endParaRPr lang="en-US"/>
              </a:p>
            </p:txBody>
          </p:sp>
          <p:sp>
            <p:nvSpPr>
              <p:cNvPr id="25631" name="Line 31"/>
              <p:cNvSpPr>
                <a:spLocks noChangeShapeType="1"/>
              </p:cNvSpPr>
              <p:nvPr/>
            </p:nvSpPr>
            <p:spPr bwMode="auto">
              <a:xfrm flipH="1" flipV="1">
                <a:off x="5891" y="1818"/>
                <a:ext cx="1808" cy="2786"/>
              </a:xfrm>
              <a:prstGeom prst="line">
                <a:avLst/>
              </a:prstGeom>
              <a:noFill/>
              <a:ln w="12700">
                <a:solidFill>
                  <a:srgbClr val="000000"/>
                </a:solidFill>
                <a:round/>
                <a:headEnd type="none" w="sm" len="sm"/>
                <a:tailEnd type="none" w="sm" len="sm"/>
              </a:ln>
            </p:spPr>
            <p:txBody>
              <a:bodyPr vert="horz" wrap="none" lIns="91440" tIns="45720" rIns="91440" bIns="45720" numCol="1" anchor="ctr" anchorCtr="0" compatLnSpc="1">
                <a:prstTxWarp prst="textNoShape">
                  <a:avLst/>
                </a:prstTxWarp>
              </a:bodyPr>
              <a:lstStyle/>
              <a:p>
                <a:endParaRPr lang="en-US"/>
              </a:p>
            </p:txBody>
          </p:sp>
          <p:sp>
            <p:nvSpPr>
              <p:cNvPr id="25632" name="Line 32"/>
              <p:cNvSpPr>
                <a:spLocks noChangeShapeType="1"/>
              </p:cNvSpPr>
              <p:nvPr/>
            </p:nvSpPr>
            <p:spPr bwMode="auto">
              <a:xfrm flipH="1" flipV="1">
                <a:off x="5891" y="1818"/>
                <a:ext cx="3429" cy="2786"/>
              </a:xfrm>
              <a:prstGeom prst="line">
                <a:avLst/>
              </a:prstGeom>
              <a:noFill/>
              <a:ln w="12700">
                <a:solidFill>
                  <a:srgbClr val="000000"/>
                </a:solidFill>
                <a:round/>
                <a:headEnd type="none" w="sm" len="sm"/>
                <a:tailEnd type="none" w="sm" len="sm"/>
              </a:ln>
            </p:spPr>
            <p:txBody>
              <a:bodyPr vert="horz" wrap="none" lIns="91440" tIns="45720" rIns="91440" bIns="45720" numCol="1" anchor="ctr" anchorCtr="0" compatLnSpc="1">
                <a:prstTxWarp prst="textNoShape">
                  <a:avLst/>
                </a:prstTxWarp>
              </a:bodyPr>
              <a:lstStyle/>
              <a:p>
                <a:endParaRPr lang="en-US"/>
              </a:p>
            </p:txBody>
          </p:sp>
          <p:sp>
            <p:nvSpPr>
              <p:cNvPr id="25633" name="Line 33"/>
              <p:cNvSpPr>
                <a:spLocks noChangeShapeType="1"/>
              </p:cNvSpPr>
              <p:nvPr/>
            </p:nvSpPr>
            <p:spPr bwMode="auto">
              <a:xfrm flipH="1" flipV="1">
                <a:off x="5891" y="1818"/>
                <a:ext cx="5180" cy="2798"/>
              </a:xfrm>
              <a:prstGeom prst="line">
                <a:avLst/>
              </a:prstGeom>
              <a:noFill/>
              <a:ln w="12700">
                <a:solidFill>
                  <a:srgbClr val="000000"/>
                </a:solidFill>
                <a:round/>
                <a:headEnd type="none" w="sm" len="sm"/>
                <a:tailEnd type="none" w="sm" len="sm"/>
              </a:ln>
            </p:spPr>
            <p:txBody>
              <a:bodyPr vert="horz" wrap="none" lIns="91440" tIns="45720" rIns="91440" bIns="45720" numCol="1" anchor="ctr" anchorCtr="0" compatLnSpc="1">
                <a:prstTxWarp prst="textNoShape">
                  <a:avLst/>
                </a:prstTxWarp>
              </a:bodyPr>
              <a:lstStyle/>
              <a:p>
                <a:endParaRPr lang="en-US"/>
              </a:p>
            </p:txBody>
          </p:sp>
          <p:sp>
            <p:nvSpPr>
              <p:cNvPr id="25634" name="Line 34"/>
              <p:cNvSpPr>
                <a:spLocks noChangeShapeType="1"/>
              </p:cNvSpPr>
              <p:nvPr/>
            </p:nvSpPr>
            <p:spPr bwMode="auto">
              <a:xfrm flipH="1" flipV="1">
                <a:off x="5891" y="1818"/>
                <a:ext cx="6919" cy="2798"/>
              </a:xfrm>
              <a:prstGeom prst="line">
                <a:avLst/>
              </a:prstGeom>
              <a:noFill/>
              <a:ln w="12700">
                <a:solidFill>
                  <a:srgbClr val="000000"/>
                </a:solidFill>
                <a:round/>
                <a:headEnd type="none" w="sm" len="sm"/>
                <a:tailEnd type="none" w="sm" len="sm"/>
              </a:ln>
            </p:spPr>
            <p:txBody>
              <a:bodyPr vert="horz" wrap="none" lIns="91440" tIns="45720" rIns="91440" bIns="45720" numCol="1" anchor="ctr" anchorCtr="0" compatLnSpc="1">
                <a:prstTxWarp prst="textNoShape">
                  <a:avLst/>
                </a:prstTxWarp>
              </a:bodyPr>
              <a:lstStyle/>
              <a:p>
                <a:endParaRPr lang="en-US"/>
              </a:p>
            </p:txBody>
          </p:sp>
          <p:sp>
            <p:nvSpPr>
              <p:cNvPr id="25635" name="Line 35"/>
              <p:cNvSpPr>
                <a:spLocks noChangeShapeType="1"/>
              </p:cNvSpPr>
              <p:nvPr/>
            </p:nvSpPr>
            <p:spPr bwMode="auto">
              <a:xfrm flipH="1" flipV="1">
                <a:off x="5891" y="1818"/>
                <a:ext cx="8657" cy="2798"/>
              </a:xfrm>
              <a:prstGeom prst="line">
                <a:avLst/>
              </a:prstGeom>
              <a:noFill/>
              <a:ln w="12700">
                <a:solidFill>
                  <a:srgbClr val="000000"/>
                </a:solidFill>
                <a:round/>
                <a:headEnd type="none" w="sm" len="sm"/>
                <a:tailEnd type="none" w="sm" len="sm"/>
              </a:ln>
            </p:spPr>
            <p:txBody>
              <a:bodyPr vert="horz" wrap="none" lIns="91440" tIns="45720" rIns="91440" bIns="45720" numCol="1" anchor="ctr" anchorCtr="0" compatLnSpc="1">
                <a:prstTxWarp prst="textNoShape">
                  <a:avLst/>
                </a:prstTxWarp>
              </a:bodyPr>
              <a:lstStyle/>
              <a:p>
                <a:endParaRPr lang="en-US"/>
              </a:p>
            </p:txBody>
          </p:sp>
          <p:sp>
            <p:nvSpPr>
              <p:cNvPr id="25636" name="Line 36"/>
              <p:cNvSpPr>
                <a:spLocks noChangeShapeType="1"/>
              </p:cNvSpPr>
              <p:nvPr/>
            </p:nvSpPr>
            <p:spPr bwMode="auto">
              <a:xfrm flipH="1">
                <a:off x="2624" y="5188"/>
                <a:ext cx="1622" cy="3524"/>
              </a:xfrm>
              <a:prstGeom prst="line">
                <a:avLst/>
              </a:prstGeom>
              <a:noFill/>
              <a:ln w="12700">
                <a:solidFill>
                  <a:srgbClr val="000000"/>
                </a:solidFill>
                <a:round/>
                <a:headEnd type="none" w="sm" len="sm"/>
                <a:tailEnd type="none" w="sm" len="sm"/>
              </a:ln>
            </p:spPr>
            <p:txBody>
              <a:bodyPr vert="horz" wrap="none" lIns="91440" tIns="45720" rIns="91440" bIns="45720" numCol="1" anchor="ctr" anchorCtr="0" compatLnSpc="1">
                <a:prstTxWarp prst="textNoShape">
                  <a:avLst/>
                </a:prstTxWarp>
              </a:bodyPr>
              <a:lstStyle/>
              <a:p>
                <a:endParaRPr lang="en-US"/>
              </a:p>
            </p:txBody>
          </p:sp>
          <p:sp>
            <p:nvSpPr>
              <p:cNvPr id="25637" name="Line 37"/>
              <p:cNvSpPr>
                <a:spLocks noChangeShapeType="1"/>
              </p:cNvSpPr>
              <p:nvPr/>
            </p:nvSpPr>
            <p:spPr bwMode="auto">
              <a:xfrm>
                <a:off x="4245" y="5188"/>
                <a:ext cx="622" cy="3524"/>
              </a:xfrm>
              <a:prstGeom prst="line">
                <a:avLst/>
              </a:prstGeom>
              <a:noFill/>
              <a:ln w="12700">
                <a:solidFill>
                  <a:srgbClr val="000000"/>
                </a:solidFill>
                <a:round/>
                <a:headEnd type="none" w="sm" len="sm"/>
                <a:tailEnd type="none" w="sm" len="sm"/>
              </a:ln>
            </p:spPr>
            <p:txBody>
              <a:bodyPr vert="horz" wrap="none" lIns="91440" tIns="45720" rIns="91440" bIns="45720" numCol="1" anchor="ctr" anchorCtr="0" compatLnSpc="1">
                <a:prstTxWarp prst="textNoShape">
                  <a:avLst/>
                </a:prstTxWarp>
              </a:bodyPr>
              <a:lstStyle/>
              <a:p>
                <a:endParaRPr lang="en-US"/>
              </a:p>
            </p:txBody>
          </p:sp>
          <p:sp>
            <p:nvSpPr>
              <p:cNvPr id="25638" name="Line 38"/>
              <p:cNvSpPr>
                <a:spLocks noChangeShapeType="1"/>
              </p:cNvSpPr>
              <p:nvPr/>
            </p:nvSpPr>
            <p:spPr bwMode="auto">
              <a:xfrm>
                <a:off x="4245" y="5188"/>
                <a:ext cx="2940" cy="3524"/>
              </a:xfrm>
              <a:prstGeom prst="line">
                <a:avLst/>
              </a:prstGeom>
              <a:noFill/>
              <a:ln w="12700">
                <a:solidFill>
                  <a:srgbClr val="000000"/>
                </a:solidFill>
                <a:round/>
                <a:headEnd type="none" w="sm" len="sm"/>
                <a:tailEnd type="none" w="sm" len="sm"/>
              </a:ln>
            </p:spPr>
            <p:txBody>
              <a:bodyPr vert="horz" wrap="none" lIns="91440" tIns="45720" rIns="91440" bIns="45720" numCol="1" anchor="ctr" anchorCtr="0" compatLnSpc="1">
                <a:prstTxWarp prst="textNoShape">
                  <a:avLst/>
                </a:prstTxWarp>
              </a:bodyPr>
              <a:lstStyle/>
              <a:p>
                <a:endParaRPr lang="en-US"/>
              </a:p>
            </p:txBody>
          </p:sp>
          <p:sp>
            <p:nvSpPr>
              <p:cNvPr id="25639" name="Line 39"/>
              <p:cNvSpPr>
                <a:spLocks noChangeShapeType="1"/>
              </p:cNvSpPr>
              <p:nvPr/>
            </p:nvSpPr>
            <p:spPr bwMode="auto">
              <a:xfrm flipH="1">
                <a:off x="2624" y="5164"/>
                <a:ext cx="3267" cy="3536"/>
              </a:xfrm>
              <a:prstGeom prst="line">
                <a:avLst/>
              </a:prstGeom>
              <a:noFill/>
              <a:ln w="12700">
                <a:solidFill>
                  <a:srgbClr val="000000"/>
                </a:solidFill>
                <a:round/>
                <a:headEnd type="none" w="sm" len="sm"/>
                <a:tailEnd type="none" w="sm" len="sm"/>
              </a:ln>
            </p:spPr>
            <p:txBody>
              <a:bodyPr vert="horz" wrap="none" lIns="91440" tIns="45720" rIns="91440" bIns="45720" numCol="1" anchor="ctr" anchorCtr="0" compatLnSpc="1">
                <a:prstTxWarp prst="textNoShape">
                  <a:avLst/>
                </a:prstTxWarp>
              </a:bodyPr>
              <a:lstStyle/>
              <a:p>
                <a:endParaRPr lang="en-US"/>
              </a:p>
            </p:txBody>
          </p:sp>
          <p:sp>
            <p:nvSpPr>
              <p:cNvPr id="25640" name="Line 40"/>
              <p:cNvSpPr>
                <a:spLocks noChangeShapeType="1"/>
              </p:cNvSpPr>
              <p:nvPr/>
            </p:nvSpPr>
            <p:spPr bwMode="auto">
              <a:xfrm flipH="1">
                <a:off x="4867" y="5164"/>
                <a:ext cx="1024" cy="3536"/>
              </a:xfrm>
              <a:prstGeom prst="line">
                <a:avLst/>
              </a:prstGeom>
              <a:noFill/>
              <a:ln w="12700">
                <a:solidFill>
                  <a:srgbClr val="000000"/>
                </a:solidFill>
                <a:round/>
                <a:headEnd type="none" w="sm" len="sm"/>
                <a:tailEnd type="none" w="sm" len="sm"/>
              </a:ln>
            </p:spPr>
            <p:txBody>
              <a:bodyPr vert="horz" wrap="none" lIns="91440" tIns="45720" rIns="91440" bIns="45720" numCol="1" anchor="ctr" anchorCtr="0" compatLnSpc="1">
                <a:prstTxWarp prst="textNoShape">
                  <a:avLst/>
                </a:prstTxWarp>
              </a:bodyPr>
              <a:lstStyle/>
              <a:p>
                <a:endParaRPr lang="en-US"/>
              </a:p>
            </p:txBody>
          </p:sp>
          <p:sp>
            <p:nvSpPr>
              <p:cNvPr id="25641" name="Line 41"/>
              <p:cNvSpPr>
                <a:spLocks noChangeShapeType="1"/>
              </p:cNvSpPr>
              <p:nvPr/>
            </p:nvSpPr>
            <p:spPr bwMode="auto">
              <a:xfrm>
                <a:off x="5891" y="5164"/>
                <a:ext cx="1294" cy="3536"/>
              </a:xfrm>
              <a:prstGeom prst="line">
                <a:avLst/>
              </a:prstGeom>
              <a:noFill/>
              <a:ln w="12700">
                <a:solidFill>
                  <a:srgbClr val="000000"/>
                </a:solidFill>
                <a:round/>
                <a:headEnd type="none" w="sm" len="sm"/>
                <a:tailEnd type="none" w="sm" len="sm"/>
              </a:ln>
            </p:spPr>
            <p:txBody>
              <a:bodyPr vert="horz" wrap="none" lIns="91440" tIns="45720" rIns="91440" bIns="45720" numCol="1" anchor="ctr" anchorCtr="0" compatLnSpc="1">
                <a:prstTxWarp prst="textNoShape">
                  <a:avLst/>
                </a:prstTxWarp>
              </a:bodyPr>
              <a:lstStyle/>
              <a:p>
                <a:endParaRPr lang="en-US"/>
              </a:p>
            </p:txBody>
          </p:sp>
          <p:sp>
            <p:nvSpPr>
              <p:cNvPr id="25642" name="Line 42"/>
              <p:cNvSpPr>
                <a:spLocks noChangeShapeType="1"/>
              </p:cNvSpPr>
              <p:nvPr/>
            </p:nvSpPr>
            <p:spPr bwMode="auto">
              <a:xfrm flipH="1">
                <a:off x="2624" y="5176"/>
                <a:ext cx="5075" cy="3524"/>
              </a:xfrm>
              <a:prstGeom prst="line">
                <a:avLst/>
              </a:prstGeom>
              <a:noFill/>
              <a:ln w="12700">
                <a:solidFill>
                  <a:srgbClr val="000000"/>
                </a:solidFill>
                <a:round/>
                <a:headEnd type="none" w="sm" len="sm"/>
                <a:tailEnd type="none" w="sm" len="sm"/>
              </a:ln>
            </p:spPr>
            <p:txBody>
              <a:bodyPr vert="horz" wrap="none" lIns="91440" tIns="45720" rIns="91440" bIns="45720" numCol="1" anchor="ctr" anchorCtr="0" compatLnSpc="1">
                <a:prstTxWarp prst="textNoShape">
                  <a:avLst/>
                </a:prstTxWarp>
              </a:bodyPr>
              <a:lstStyle/>
              <a:p>
                <a:endParaRPr lang="en-US"/>
              </a:p>
            </p:txBody>
          </p:sp>
          <p:sp>
            <p:nvSpPr>
              <p:cNvPr id="25643" name="Line 43"/>
              <p:cNvSpPr>
                <a:spLocks noChangeShapeType="1"/>
              </p:cNvSpPr>
              <p:nvPr/>
            </p:nvSpPr>
            <p:spPr bwMode="auto">
              <a:xfrm flipH="1">
                <a:off x="4867" y="5188"/>
                <a:ext cx="2832" cy="3524"/>
              </a:xfrm>
              <a:prstGeom prst="line">
                <a:avLst/>
              </a:prstGeom>
              <a:noFill/>
              <a:ln w="12700">
                <a:solidFill>
                  <a:srgbClr val="000000"/>
                </a:solidFill>
                <a:round/>
                <a:headEnd type="none" w="sm" len="sm"/>
                <a:tailEnd type="none" w="sm" len="sm"/>
              </a:ln>
            </p:spPr>
            <p:txBody>
              <a:bodyPr vert="horz" wrap="none" lIns="91440" tIns="45720" rIns="91440" bIns="45720" numCol="1" anchor="ctr" anchorCtr="0" compatLnSpc="1">
                <a:prstTxWarp prst="textNoShape">
                  <a:avLst/>
                </a:prstTxWarp>
              </a:bodyPr>
              <a:lstStyle/>
              <a:p>
                <a:endParaRPr lang="en-US"/>
              </a:p>
            </p:txBody>
          </p:sp>
          <p:sp>
            <p:nvSpPr>
              <p:cNvPr id="25644" name="Line 44"/>
              <p:cNvSpPr>
                <a:spLocks noChangeShapeType="1"/>
              </p:cNvSpPr>
              <p:nvPr/>
            </p:nvSpPr>
            <p:spPr bwMode="auto">
              <a:xfrm flipH="1">
                <a:off x="7185" y="5164"/>
                <a:ext cx="514" cy="3536"/>
              </a:xfrm>
              <a:prstGeom prst="line">
                <a:avLst/>
              </a:prstGeom>
              <a:noFill/>
              <a:ln w="12700">
                <a:solidFill>
                  <a:srgbClr val="000000"/>
                </a:solidFill>
                <a:round/>
                <a:headEnd type="none" w="sm" len="sm"/>
                <a:tailEnd type="none" w="sm" len="sm"/>
              </a:ln>
            </p:spPr>
            <p:txBody>
              <a:bodyPr vert="horz" wrap="none" lIns="91440" tIns="45720" rIns="91440" bIns="45720" numCol="1" anchor="ctr" anchorCtr="0" compatLnSpc="1">
                <a:prstTxWarp prst="textNoShape">
                  <a:avLst/>
                </a:prstTxWarp>
              </a:bodyPr>
              <a:lstStyle/>
              <a:p>
                <a:endParaRPr lang="en-US"/>
              </a:p>
            </p:txBody>
          </p:sp>
          <p:sp>
            <p:nvSpPr>
              <p:cNvPr id="25645" name="Line 45"/>
              <p:cNvSpPr>
                <a:spLocks noChangeShapeType="1"/>
              </p:cNvSpPr>
              <p:nvPr/>
            </p:nvSpPr>
            <p:spPr bwMode="auto">
              <a:xfrm flipH="1">
                <a:off x="2624" y="5176"/>
                <a:ext cx="6816" cy="3524"/>
              </a:xfrm>
              <a:prstGeom prst="line">
                <a:avLst/>
              </a:prstGeom>
              <a:noFill/>
              <a:ln w="12700">
                <a:solidFill>
                  <a:srgbClr val="000000"/>
                </a:solidFill>
                <a:round/>
                <a:headEnd type="none" w="sm" len="sm"/>
                <a:tailEnd type="none" w="sm" len="sm"/>
              </a:ln>
            </p:spPr>
            <p:txBody>
              <a:bodyPr vert="horz" wrap="none" lIns="91440" tIns="45720" rIns="91440" bIns="45720" numCol="1" anchor="ctr" anchorCtr="0" compatLnSpc="1">
                <a:prstTxWarp prst="textNoShape">
                  <a:avLst/>
                </a:prstTxWarp>
              </a:bodyPr>
              <a:lstStyle/>
              <a:p>
                <a:endParaRPr lang="en-US"/>
              </a:p>
            </p:txBody>
          </p:sp>
          <p:sp>
            <p:nvSpPr>
              <p:cNvPr id="25646" name="Line 46"/>
              <p:cNvSpPr>
                <a:spLocks noChangeShapeType="1"/>
              </p:cNvSpPr>
              <p:nvPr/>
            </p:nvSpPr>
            <p:spPr bwMode="auto">
              <a:xfrm flipH="1">
                <a:off x="4867" y="5176"/>
                <a:ext cx="4573" cy="3524"/>
              </a:xfrm>
              <a:prstGeom prst="line">
                <a:avLst/>
              </a:prstGeom>
              <a:noFill/>
              <a:ln w="12700">
                <a:solidFill>
                  <a:srgbClr val="000000"/>
                </a:solidFill>
                <a:round/>
                <a:headEnd type="none" w="sm" len="sm"/>
                <a:tailEnd type="none" w="sm" len="sm"/>
              </a:ln>
            </p:spPr>
            <p:txBody>
              <a:bodyPr vert="horz" wrap="none" lIns="91440" tIns="45720" rIns="91440" bIns="45720" numCol="1" anchor="ctr" anchorCtr="0" compatLnSpc="1">
                <a:prstTxWarp prst="textNoShape">
                  <a:avLst/>
                </a:prstTxWarp>
              </a:bodyPr>
              <a:lstStyle/>
              <a:p>
                <a:endParaRPr lang="en-US"/>
              </a:p>
            </p:txBody>
          </p:sp>
          <p:sp>
            <p:nvSpPr>
              <p:cNvPr id="25647" name="Line 47"/>
              <p:cNvSpPr>
                <a:spLocks noChangeShapeType="1"/>
              </p:cNvSpPr>
              <p:nvPr/>
            </p:nvSpPr>
            <p:spPr bwMode="auto">
              <a:xfrm flipH="1">
                <a:off x="7185" y="5164"/>
                <a:ext cx="2255" cy="3536"/>
              </a:xfrm>
              <a:prstGeom prst="line">
                <a:avLst/>
              </a:prstGeom>
              <a:noFill/>
              <a:ln w="12700">
                <a:solidFill>
                  <a:srgbClr val="000000"/>
                </a:solidFill>
                <a:round/>
                <a:headEnd type="none" w="sm" len="sm"/>
                <a:tailEnd type="none" w="sm" len="sm"/>
              </a:ln>
            </p:spPr>
            <p:txBody>
              <a:bodyPr vert="horz" wrap="none" lIns="91440" tIns="45720" rIns="91440" bIns="45720" numCol="1" anchor="ctr" anchorCtr="0" compatLnSpc="1">
                <a:prstTxWarp prst="textNoShape">
                  <a:avLst/>
                </a:prstTxWarp>
              </a:bodyPr>
              <a:lstStyle/>
              <a:p>
                <a:endParaRPr lang="en-US"/>
              </a:p>
            </p:txBody>
          </p:sp>
          <p:sp>
            <p:nvSpPr>
              <p:cNvPr id="25648" name="Line 48"/>
              <p:cNvSpPr>
                <a:spLocks noChangeShapeType="1"/>
              </p:cNvSpPr>
              <p:nvPr/>
            </p:nvSpPr>
            <p:spPr bwMode="auto">
              <a:xfrm flipH="1">
                <a:off x="7185" y="5176"/>
                <a:ext cx="3991" cy="3524"/>
              </a:xfrm>
              <a:prstGeom prst="line">
                <a:avLst/>
              </a:prstGeom>
              <a:noFill/>
              <a:ln w="12700">
                <a:solidFill>
                  <a:srgbClr val="000000"/>
                </a:solidFill>
                <a:round/>
                <a:headEnd type="none" w="sm" len="sm"/>
                <a:tailEnd type="none" w="sm" len="sm"/>
              </a:ln>
            </p:spPr>
            <p:txBody>
              <a:bodyPr vert="horz" wrap="none" lIns="91440" tIns="45720" rIns="91440" bIns="45720" numCol="1" anchor="ctr" anchorCtr="0" compatLnSpc="1">
                <a:prstTxWarp prst="textNoShape">
                  <a:avLst/>
                </a:prstTxWarp>
              </a:bodyPr>
              <a:lstStyle/>
              <a:p>
                <a:endParaRPr lang="en-US"/>
              </a:p>
            </p:txBody>
          </p:sp>
          <p:sp>
            <p:nvSpPr>
              <p:cNvPr id="25649" name="Line 49"/>
              <p:cNvSpPr>
                <a:spLocks noChangeShapeType="1"/>
              </p:cNvSpPr>
              <p:nvPr/>
            </p:nvSpPr>
            <p:spPr bwMode="auto">
              <a:xfrm flipV="1">
                <a:off x="2624" y="5176"/>
                <a:ext cx="8552" cy="3524"/>
              </a:xfrm>
              <a:prstGeom prst="line">
                <a:avLst/>
              </a:prstGeom>
              <a:noFill/>
              <a:ln w="12700">
                <a:solidFill>
                  <a:srgbClr val="000000"/>
                </a:solidFill>
                <a:round/>
                <a:headEnd type="none" w="sm" len="sm"/>
                <a:tailEnd type="none" w="sm" len="sm"/>
              </a:ln>
            </p:spPr>
            <p:txBody>
              <a:bodyPr vert="horz" wrap="none" lIns="91440" tIns="45720" rIns="91440" bIns="45720" numCol="1" anchor="ctr" anchorCtr="0" compatLnSpc="1">
                <a:prstTxWarp prst="textNoShape">
                  <a:avLst/>
                </a:prstTxWarp>
              </a:bodyPr>
              <a:lstStyle/>
              <a:p>
                <a:endParaRPr lang="en-US"/>
              </a:p>
            </p:txBody>
          </p:sp>
          <p:sp>
            <p:nvSpPr>
              <p:cNvPr id="25650" name="Line 50"/>
              <p:cNvSpPr>
                <a:spLocks noChangeShapeType="1"/>
              </p:cNvSpPr>
              <p:nvPr/>
            </p:nvSpPr>
            <p:spPr bwMode="auto">
              <a:xfrm flipV="1">
                <a:off x="4867" y="5188"/>
                <a:ext cx="6309" cy="3512"/>
              </a:xfrm>
              <a:prstGeom prst="line">
                <a:avLst/>
              </a:prstGeom>
              <a:noFill/>
              <a:ln w="12700">
                <a:solidFill>
                  <a:srgbClr val="000000"/>
                </a:solidFill>
                <a:round/>
                <a:headEnd type="none" w="sm" len="sm"/>
                <a:tailEnd type="none" w="sm" len="sm"/>
              </a:ln>
            </p:spPr>
            <p:txBody>
              <a:bodyPr vert="horz" wrap="none" lIns="91440" tIns="45720" rIns="91440" bIns="45720" numCol="1" anchor="ctr" anchorCtr="0" compatLnSpc="1">
                <a:prstTxWarp prst="textNoShape">
                  <a:avLst/>
                </a:prstTxWarp>
              </a:bodyPr>
              <a:lstStyle/>
              <a:p>
                <a:endParaRPr lang="en-US"/>
              </a:p>
            </p:txBody>
          </p:sp>
          <p:sp>
            <p:nvSpPr>
              <p:cNvPr id="25651" name="Line 51"/>
              <p:cNvSpPr>
                <a:spLocks noChangeShapeType="1"/>
              </p:cNvSpPr>
              <p:nvPr/>
            </p:nvSpPr>
            <p:spPr bwMode="auto">
              <a:xfrm>
                <a:off x="-2469" y="5188"/>
                <a:ext cx="11789" cy="3512"/>
              </a:xfrm>
              <a:prstGeom prst="line">
                <a:avLst/>
              </a:prstGeom>
              <a:noFill/>
              <a:ln w="12700">
                <a:solidFill>
                  <a:srgbClr val="000000"/>
                </a:solidFill>
                <a:round/>
                <a:headEnd type="none" w="sm" len="sm"/>
                <a:tailEnd type="none" w="sm" len="sm"/>
              </a:ln>
            </p:spPr>
            <p:txBody>
              <a:bodyPr vert="horz" wrap="none" lIns="91440" tIns="45720" rIns="91440" bIns="45720" numCol="1" anchor="ctr" anchorCtr="0" compatLnSpc="1">
                <a:prstTxWarp prst="textNoShape">
                  <a:avLst/>
                </a:prstTxWarp>
              </a:bodyPr>
              <a:lstStyle/>
              <a:p>
                <a:endParaRPr lang="en-US"/>
              </a:p>
            </p:txBody>
          </p:sp>
          <p:sp>
            <p:nvSpPr>
              <p:cNvPr id="25652" name="Line 52"/>
              <p:cNvSpPr>
                <a:spLocks noChangeShapeType="1"/>
              </p:cNvSpPr>
              <p:nvPr/>
            </p:nvSpPr>
            <p:spPr bwMode="auto">
              <a:xfrm>
                <a:off x="-800" y="5188"/>
                <a:ext cx="10120" cy="3512"/>
              </a:xfrm>
              <a:prstGeom prst="line">
                <a:avLst/>
              </a:prstGeom>
              <a:noFill/>
              <a:ln w="12700">
                <a:solidFill>
                  <a:srgbClr val="000000"/>
                </a:solidFill>
                <a:round/>
                <a:headEnd type="none" w="sm" len="sm"/>
                <a:tailEnd type="none" w="sm" len="sm"/>
              </a:ln>
            </p:spPr>
            <p:txBody>
              <a:bodyPr vert="horz" wrap="none" lIns="91440" tIns="45720" rIns="91440" bIns="45720" numCol="1" anchor="ctr" anchorCtr="0" compatLnSpc="1">
                <a:prstTxWarp prst="textNoShape">
                  <a:avLst/>
                </a:prstTxWarp>
              </a:bodyPr>
              <a:lstStyle/>
              <a:p>
                <a:endParaRPr lang="en-US"/>
              </a:p>
            </p:txBody>
          </p:sp>
          <p:sp>
            <p:nvSpPr>
              <p:cNvPr id="25653" name="Line 53"/>
              <p:cNvSpPr>
                <a:spLocks noChangeShapeType="1"/>
              </p:cNvSpPr>
              <p:nvPr/>
            </p:nvSpPr>
            <p:spPr bwMode="auto">
              <a:xfrm>
                <a:off x="5891" y="5188"/>
                <a:ext cx="3429" cy="3512"/>
              </a:xfrm>
              <a:prstGeom prst="line">
                <a:avLst/>
              </a:prstGeom>
              <a:noFill/>
              <a:ln w="12700">
                <a:solidFill>
                  <a:srgbClr val="000000"/>
                </a:solidFill>
                <a:round/>
                <a:headEnd type="none" w="sm" len="sm"/>
                <a:tailEnd type="none" w="sm" len="sm"/>
              </a:ln>
            </p:spPr>
            <p:txBody>
              <a:bodyPr vert="horz" wrap="none" lIns="91440" tIns="45720" rIns="91440" bIns="45720" numCol="1" anchor="ctr" anchorCtr="0" compatLnSpc="1">
                <a:prstTxWarp prst="textNoShape">
                  <a:avLst/>
                </a:prstTxWarp>
              </a:bodyPr>
              <a:lstStyle/>
              <a:p>
                <a:endParaRPr lang="en-US"/>
              </a:p>
            </p:txBody>
          </p:sp>
          <p:sp>
            <p:nvSpPr>
              <p:cNvPr id="25654" name="Line 54"/>
              <p:cNvSpPr>
                <a:spLocks noChangeShapeType="1"/>
              </p:cNvSpPr>
              <p:nvPr/>
            </p:nvSpPr>
            <p:spPr bwMode="auto">
              <a:xfrm>
                <a:off x="4246" y="5188"/>
                <a:ext cx="5074" cy="3512"/>
              </a:xfrm>
              <a:prstGeom prst="line">
                <a:avLst/>
              </a:prstGeom>
              <a:noFill/>
              <a:ln w="12700">
                <a:solidFill>
                  <a:srgbClr val="000000"/>
                </a:solidFill>
                <a:round/>
                <a:headEnd type="none" w="sm" len="sm"/>
                <a:tailEnd type="none" w="sm" len="sm"/>
              </a:ln>
            </p:spPr>
            <p:txBody>
              <a:bodyPr vert="horz" wrap="none" lIns="91440" tIns="45720" rIns="91440" bIns="45720" numCol="1" anchor="ctr" anchorCtr="0" compatLnSpc="1">
                <a:prstTxWarp prst="textNoShape">
                  <a:avLst/>
                </a:prstTxWarp>
              </a:bodyPr>
              <a:lstStyle/>
              <a:p>
                <a:endParaRPr lang="en-US"/>
              </a:p>
            </p:txBody>
          </p:sp>
          <p:sp>
            <p:nvSpPr>
              <p:cNvPr id="25655" name="Line 55"/>
              <p:cNvSpPr>
                <a:spLocks noChangeShapeType="1"/>
              </p:cNvSpPr>
              <p:nvPr/>
            </p:nvSpPr>
            <p:spPr bwMode="auto">
              <a:xfrm flipH="1">
                <a:off x="9320" y="5188"/>
                <a:ext cx="120" cy="3512"/>
              </a:xfrm>
              <a:prstGeom prst="line">
                <a:avLst/>
              </a:prstGeom>
              <a:noFill/>
              <a:ln w="12700">
                <a:solidFill>
                  <a:srgbClr val="000000"/>
                </a:solidFill>
                <a:round/>
                <a:headEnd type="none" w="sm" len="sm"/>
                <a:tailEnd type="none" w="sm" len="sm"/>
              </a:ln>
            </p:spPr>
            <p:txBody>
              <a:bodyPr vert="horz" wrap="none" lIns="91440" tIns="45720" rIns="91440" bIns="45720" numCol="1" anchor="ctr" anchorCtr="0" compatLnSpc="1">
                <a:prstTxWarp prst="textNoShape">
                  <a:avLst/>
                </a:prstTxWarp>
              </a:bodyPr>
              <a:lstStyle/>
              <a:p>
                <a:endParaRPr lang="en-US"/>
              </a:p>
            </p:txBody>
          </p:sp>
          <p:sp>
            <p:nvSpPr>
              <p:cNvPr id="25656" name="Line 56"/>
              <p:cNvSpPr>
                <a:spLocks noChangeShapeType="1"/>
              </p:cNvSpPr>
              <p:nvPr/>
            </p:nvSpPr>
            <p:spPr bwMode="auto">
              <a:xfrm flipH="1">
                <a:off x="9320" y="5164"/>
                <a:ext cx="3490" cy="3536"/>
              </a:xfrm>
              <a:prstGeom prst="line">
                <a:avLst/>
              </a:prstGeom>
              <a:noFill/>
              <a:ln w="12700">
                <a:solidFill>
                  <a:srgbClr val="000000"/>
                </a:solidFill>
                <a:round/>
                <a:headEnd type="none" w="sm" len="sm"/>
                <a:tailEnd type="none" w="sm" len="sm"/>
              </a:ln>
            </p:spPr>
            <p:txBody>
              <a:bodyPr vert="horz" wrap="none" lIns="91440" tIns="45720" rIns="91440" bIns="45720" numCol="1" anchor="ctr" anchorCtr="0" compatLnSpc="1">
                <a:prstTxWarp prst="textNoShape">
                  <a:avLst/>
                </a:prstTxWarp>
              </a:bodyPr>
              <a:lstStyle/>
              <a:p>
                <a:endParaRPr lang="en-US"/>
              </a:p>
            </p:txBody>
          </p:sp>
          <p:sp>
            <p:nvSpPr>
              <p:cNvPr id="25657" name="Line 57"/>
              <p:cNvSpPr>
                <a:spLocks noChangeShapeType="1"/>
              </p:cNvSpPr>
              <p:nvPr/>
            </p:nvSpPr>
            <p:spPr bwMode="auto">
              <a:xfrm flipH="1">
                <a:off x="9320" y="5164"/>
                <a:ext cx="1856" cy="3536"/>
              </a:xfrm>
              <a:prstGeom prst="line">
                <a:avLst/>
              </a:prstGeom>
              <a:noFill/>
              <a:ln w="12700">
                <a:solidFill>
                  <a:srgbClr val="000000"/>
                </a:solidFill>
                <a:round/>
                <a:headEnd type="none" w="sm" len="sm"/>
                <a:tailEnd type="none" w="sm" len="sm"/>
              </a:ln>
            </p:spPr>
            <p:txBody>
              <a:bodyPr vert="horz" wrap="none" lIns="91440" tIns="45720" rIns="91440" bIns="45720" numCol="1" anchor="ctr" anchorCtr="0" compatLnSpc="1">
                <a:prstTxWarp prst="textNoShape">
                  <a:avLst/>
                </a:prstTxWarp>
              </a:bodyPr>
              <a:lstStyle/>
              <a:p>
                <a:endParaRPr lang="en-US"/>
              </a:p>
            </p:txBody>
          </p:sp>
          <p:sp>
            <p:nvSpPr>
              <p:cNvPr id="25658" name="Line 58"/>
              <p:cNvSpPr>
                <a:spLocks noChangeShapeType="1"/>
              </p:cNvSpPr>
              <p:nvPr/>
            </p:nvSpPr>
            <p:spPr bwMode="auto">
              <a:xfrm>
                <a:off x="7699" y="5176"/>
                <a:ext cx="1621" cy="3524"/>
              </a:xfrm>
              <a:prstGeom prst="line">
                <a:avLst/>
              </a:prstGeom>
              <a:noFill/>
              <a:ln w="12700">
                <a:solidFill>
                  <a:srgbClr val="000000"/>
                </a:solidFill>
                <a:round/>
                <a:headEnd type="none" w="sm" len="sm"/>
                <a:tailEnd type="none" w="sm" len="sm"/>
              </a:ln>
            </p:spPr>
            <p:txBody>
              <a:bodyPr vert="horz" wrap="none" lIns="91440" tIns="45720" rIns="91440" bIns="45720" numCol="1" anchor="ctr" anchorCtr="0" compatLnSpc="1">
                <a:prstTxWarp prst="textNoShape">
                  <a:avLst/>
                </a:prstTxWarp>
              </a:bodyPr>
              <a:lstStyle/>
              <a:p>
                <a:endParaRPr lang="en-US"/>
              </a:p>
            </p:txBody>
          </p:sp>
          <p:sp>
            <p:nvSpPr>
              <p:cNvPr id="25659" name="Line 59"/>
              <p:cNvSpPr>
                <a:spLocks noChangeShapeType="1"/>
              </p:cNvSpPr>
              <p:nvPr/>
            </p:nvSpPr>
            <p:spPr bwMode="auto">
              <a:xfrm flipH="1">
                <a:off x="9320" y="5164"/>
                <a:ext cx="5210" cy="3536"/>
              </a:xfrm>
              <a:prstGeom prst="line">
                <a:avLst/>
              </a:prstGeom>
              <a:noFill/>
              <a:ln w="12700">
                <a:solidFill>
                  <a:srgbClr val="000000"/>
                </a:solidFill>
                <a:round/>
                <a:headEnd type="none" w="sm" len="sm"/>
                <a:tailEnd type="none" w="sm" len="sm"/>
              </a:ln>
            </p:spPr>
            <p:txBody>
              <a:bodyPr vert="horz" wrap="none" lIns="91440" tIns="45720" rIns="91440" bIns="45720" numCol="1" anchor="ctr" anchorCtr="0" compatLnSpc="1">
                <a:prstTxWarp prst="textNoShape">
                  <a:avLst/>
                </a:prstTxWarp>
              </a:bodyPr>
              <a:lstStyle/>
              <a:p>
                <a:endParaRPr lang="en-US"/>
              </a:p>
            </p:txBody>
          </p:sp>
        </p:grpSp>
        <p:sp>
          <p:nvSpPr>
            <p:cNvPr id="25660" name="Rectangle 60"/>
            <p:cNvSpPr>
              <a:spLocks noChangeArrowheads="1"/>
            </p:cNvSpPr>
            <p:nvPr/>
          </p:nvSpPr>
          <p:spPr bwMode="auto">
            <a:xfrm>
              <a:off x="14221" y="4857"/>
              <a:ext cx="1100" cy="506"/>
            </a:xfrm>
            <a:prstGeom prst="rect">
              <a:avLst/>
            </a:prstGeom>
            <a:solidFill>
              <a:srgbClr val="FFFFFF"/>
            </a:solidFill>
            <a:ln w="9525">
              <a:solidFill>
                <a:srgbClr val="000000"/>
              </a:solidFill>
              <a:miter lim="800000"/>
              <a:headEnd/>
              <a:tailEnd/>
            </a:ln>
            <a:effectLst>
              <a:outerShdw dist="107763" dir="2700000" algn="ctr" rotWithShape="0">
                <a:srgbClr val="0D0D0D">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5661" name="Rectangle 61"/>
            <p:cNvSpPr>
              <a:spLocks noChangeArrowheads="1"/>
            </p:cNvSpPr>
            <p:nvPr/>
          </p:nvSpPr>
          <p:spPr bwMode="auto">
            <a:xfrm>
              <a:off x="7868" y="1686"/>
              <a:ext cx="1275" cy="636"/>
            </a:xfrm>
            <a:prstGeom prst="rect">
              <a:avLst/>
            </a:prstGeom>
            <a:solidFill>
              <a:srgbClr val="FFFFFF"/>
            </a:solidFill>
            <a:ln w="12700">
              <a:solidFill>
                <a:srgbClr val="000000"/>
              </a:solidFill>
              <a:miter lim="800000"/>
              <a:headEnd/>
              <a:tailEnd/>
            </a:ln>
            <a:effectLst>
              <a:outerShdw dist="107763" dir="2700000" algn="ctr" rotWithShape="0">
                <a:srgbClr val="808080"/>
              </a:outerShdw>
            </a:effectLst>
          </p:spPr>
          <p:txBody>
            <a:bodyPr vert="horz" wrap="none" lIns="91440" tIns="45720" rIns="91440" bIns="45720" numCol="1" anchor="ctr" anchorCtr="0" compatLnSpc="1">
              <a:prstTxWarp prst="textNoShape">
                <a:avLst/>
              </a:prstTxWarp>
            </a:bodyPr>
            <a:lstStyle/>
            <a:p>
              <a:endParaRPr lang="en-US"/>
            </a:p>
          </p:txBody>
        </p:sp>
        <p:sp>
          <p:nvSpPr>
            <p:cNvPr id="25662" name="Rectangle 62"/>
            <p:cNvSpPr>
              <a:spLocks noChangeArrowheads="1"/>
            </p:cNvSpPr>
            <p:nvPr/>
          </p:nvSpPr>
          <p:spPr bwMode="auto">
            <a:xfrm>
              <a:off x="7930" y="1686"/>
              <a:ext cx="1444" cy="636"/>
            </a:xfrm>
            <a:prstGeom prst="rect">
              <a:avLst/>
            </a:prstGeom>
            <a:noFill/>
            <a:ln w="9525">
              <a:noFill/>
              <a:miter lim="800000"/>
              <a:headEnd/>
              <a:tailEnd/>
            </a:ln>
          </p:spPr>
          <p:txBody>
            <a:bodyPr vert="horz" wrap="square" lIns="47625" tIns="19050" rIns="47625" bIns="1905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5663" name="Rectangle 63"/>
            <p:cNvSpPr>
              <a:spLocks noChangeArrowheads="1"/>
            </p:cNvSpPr>
            <p:nvPr/>
          </p:nvSpPr>
          <p:spPr bwMode="auto">
            <a:xfrm>
              <a:off x="3113" y="4879"/>
              <a:ext cx="1101" cy="506"/>
            </a:xfrm>
            <a:prstGeom prst="rect">
              <a:avLst/>
            </a:prstGeom>
            <a:solidFill>
              <a:srgbClr val="FFFFFF"/>
            </a:solidFill>
            <a:ln w="12700">
              <a:solidFill>
                <a:srgbClr val="000000"/>
              </a:solidFill>
              <a:miter lim="800000"/>
              <a:headEnd/>
              <a:tailEnd/>
            </a:ln>
            <a:effectLst>
              <a:outerShdw dist="107763" dir="2700000" algn="ctr" rotWithShape="0">
                <a:srgbClr val="808080"/>
              </a:outerShdw>
            </a:effectLst>
          </p:spPr>
          <p:txBody>
            <a:bodyPr vert="horz" wrap="none" lIns="91440" tIns="45720" rIns="91440" bIns="45720" numCol="1" anchor="ctr" anchorCtr="0" compatLnSpc="1">
              <a:prstTxWarp prst="textNoShape">
                <a:avLst/>
              </a:prstTxWarp>
            </a:bodyPr>
            <a:lstStyle/>
            <a:p>
              <a:endParaRPr lang="en-US"/>
            </a:p>
          </p:txBody>
        </p:sp>
        <p:sp>
          <p:nvSpPr>
            <p:cNvPr id="25664" name="Rectangle 64"/>
            <p:cNvSpPr>
              <a:spLocks noChangeArrowheads="1"/>
            </p:cNvSpPr>
            <p:nvPr/>
          </p:nvSpPr>
          <p:spPr bwMode="auto">
            <a:xfrm>
              <a:off x="4333" y="4879"/>
              <a:ext cx="1099" cy="506"/>
            </a:xfrm>
            <a:prstGeom prst="rect">
              <a:avLst/>
            </a:prstGeom>
            <a:solidFill>
              <a:srgbClr val="FFFFFF"/>
            </a:solidFill>
            <a:ln w="12700">
              <a:solidFill>
                <a:srgbClr val="000000"/>
              </a:solidFill>
              <a:miter lim="800000"/>
              <a:headEnd/>
              <a:tailEnd/>
            </a:ln>
            <a:effectLst>
              <a:outerShdw dist="107763" dir="2700000" algn="ctr" rotWithShape="0">
                <a:srgbClr val="808080"/>
              </a:outerShdw>
            </a:effectLst>
          </p:spPr>
          <p:txBody>
            <a:bodyPr vert="horz" wrap="none" lIns="91440" tIns="45720" rIns="91440" bIns="45720" numCol="1" anchor="ctr" anchorCtr="0" compatLnSpc="1">
              <a:prstTxWarp prst="textNoShape">
                <a:avLst/>
              </a:prstTxWarp>
            </a:bodyPr>
            <a:lstStyle/>
            <a:p>
              <a:endParaRPr lang="en-US"/>
            </a:p>
          </p:txBody>
        </p:sp>
        <p:sp>
          <p:nvSpPr>
            <p:cNvPr id="25665" name="Rectangle 65"/>
            <p:cNvSpPr>
              <a:spLocks noChangeArrowheads="1"/>
            </p:cNvSpPr>
            <p:nvPr/>
          </p:nvSpPr>
          <p:spPr bwMode="auto">
            <a:xfrm>
              <a:off x="1893" y="4879"/>
              <a:ext cx="767" cy="506"/>
            </a:xfrm>
            <a:prstGeom prst="rect">
              <a:avLst/>
            </a:prstGeom>
            <a:solidFill>
              <a:srgbClr val="FFFFFF"/>
            </a:solidFill>
            <a:ln w="12700">
              <a:solidFill>
                <a:srgbClr val="000000"/>
              </a:solidFill>
              <a:miter lim="800000"/>
              <a:headEnd/>
              <a:tailEnd/>
            </a:ln>
            <a:effectLst>
              <a:outerShdw dist="107763" dir="2700000" algn="ctr" rotWithShape="0">
                <a:srgbClr val="808080"/>
              </a:outerShdw>
            </a:effectLst>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Calibri" pitchFamily="34" charset="0"/>
              </a:endParaRPr>
            </a:p>
          </p:txBody>
        </p:sp>
        <p:sp>
          <p:nvSpPr>
            <p:cNvPr id="25666" name="Rectangle 66"/>
            <p:cNvSpPr>
              <a:spLocks noChangeArrowheads="1"/>
            </p:cNvSpPr>
            <p:nvPr/>
          </p:nvSpPr>
          <p:spPr bwMode="auto">
            <a:xfrm>
              <a:off x="5553" y="4879"/>
              <a:ext cx="1099" cy="506"/>
            </a:xfrm>
            <a:prstGeom prst="rect">
              <a:avLst/>
            </a:prstGeom>
            <a:solidFill>
              <a:srgbClr val="FFFFFF"/>
            </a:solidFill>
            <a:ln w="12700">
              <a:solidFill>
                <a:srgbClr val="000000"/>
              </a:solidFill>
              <a:miter lim="800000"/>
              <a:headEnd/>
              <a:tailEnd/>
            </a:ln>
            <a:effectLst>
              <a:outerShdw dist="107763" dir="2700000" algn="ctr" rotWithShape="0">
                <a:srgbClr val="808080"/>
              </a:outerShdw>
            </a:effectLst>
          </p:spPr>
          <p:txBody>
            <a:bodyPr vert="horz" wrap="none" lIns="91440" tIns="45720" rIns="91440" bIns="45720" numCol="1" anchor="ctr" anchorCtr="0" compatLnSpc="1">
              <a:prstTxWarp prst="textNoShape">
                <a:avLst/>
              </a:prstTxWarp>
            </a:bodyPr>
            <a:lstStyle/>
            <a:p>
              <a:endParaRPr lang="en-US"/>
            </a:p>
          </p:txBody>
        </p:sp>
        <p:sp>
          <p:nvSpPr>
            <p:cNvPr id="25667" name="Rectangle 67"/>
            <p:cNvSpPr>
              <a:spLocks noChangeArrowheads="1"/>
            </p:cNvSpPr>
            <p:nvPr/>
          </p:nvSpPr>
          <p:spPr bwMode="auto">
            <a:xfrm>
              <a:off x="6773" y="4879"/>
              <a:ext cx="1099" cy="506"/>
            </a:xfrm>
            <a:prstGeom prst="rect">
              <a:avLst/>
            </a:prstGeom>
            <a:solidFill>
              <a:srgbClr val="FFFFFF"/>
            </a:solidFill>
            <a:ln w="12700">
              <a:solidFill>
                <a:srgbClr val="000000"/>
              </a:solidFill>
              <a:miter lim="800000"/>
              <a:headEnd/>
              <a:tailEnd/>
            </a:ln>
            <a:effectLst>
              <a:outerShdw dist="107763" dir="2700000" algn="ctr" rotWithShape="0">
                <a:srgbClr val="808080"/>
              </a:outerShdw>
            </a:effectLst>
          </p:spPr>
          <p:txBody>
            <a:bodyPr vert="horz" wrap="none" lIns="91440" tIns="45720" rIns="91440" bIns="45720" numCol="1" anchor="ctr" anchorCtr="0" compatLnSpc="1">
              <a:prstTxWarp prst="textNoShape">
                <a:avLst/>
              </a:prstTxWarp>
            </a:bodyPr>
            <a:lstStyle/>
            <a:p>
              <a:endParaRPr lang="en-US"/>
            </a:p>
          </p:txBody>
        </p:sp>
        <p:sp>
          <p:nvSpPr>
            <p:cNvPr id="25668" name="Rectangle 68"/>
            <p:cNvSpPr>
              <a:spLocks noChangeArrowheads="1"/>
            </p:cNvSpPr>
            <p:nvPr/>
          </p:nvSpPr>
          <p:spPr bwMode="auto">
            <a:xfrm>
              <a:off x="7097" y="8571"/>
              <a:ext cx="1274" cy="637"/>
            </a:xfrm>
            <a:prstGeom prst="rect">
              <a:avLst/>
            </a:prstGeom>
            <a:solidFill>
              <a:srgbClr val="FFFFFF"/>
            </a:solidFill>
            <a:ln w="12700">
              <a:solidFill>
                <a:srgbClr val="000000"/>
              </a:solidFill>
              <a:miter lim="800000"/>
              <a:headEnd/>
              <a:tailEnd/>
            </a:ln>
            <a:effectLst>
              <a:outerShdw dist="107763" dir="2700000" algn="ctr" rotWithShape="0">
                <a:srgbClr val="808080"/>
              </a:outerShdw>
            </a:effectLst>
          </p:spPr>
          <p:txBody>
            <a:bodyPr vert="horz" wrap="none" lIns="91440" tIns="45720" rIns="91440" bIns="45720" numCol="1" anchor="ctr" anchorCtr="0" compatLnSpc="1">
              <a:prstTxWarp prst="textNoShape">
                <a:avLst/>
              </a:prstTxWarp>
            </a:bodyPr>
            <a:lstStyle/>
            <a:p>
              <a:endParaRPr lang="en-US"/>
            </a:p>
          </p:txBody>
        </p:sp>
        <p:sp>
          <p:nvSpPr>
            <p:cNvPr id="25669" name="Rectangle 69"/>
            <p:cNvSpPr>
              <a:spLocks noChangeArrowheads="1"/>
            </p:cNvSpPr>
            <p:nvPr/>
          </p:nvSpPr>
          <p:spPr bwMode="auto">
            <a:xfrm>
              <a:off x="5472" y="8571"/>
              <a:ext cx="1275" cy="637"/>
            </a:xfrm>
            <a:prstGeom prst="rect">
              <a:avLst/>
            </a:prstGeom>
            <a:solidFill>
              <a:srgbClr val="FFFFFF"/>
            </a:solidFill>
            <a:ln w="12700">
              <a:solidFill>
                <a:srgbClr val="000000"/>
              </a:solidFill>
              <a:miter lim="800000"/>
              <a:headEnd/>
              <a:tailEnd/>
            </a:ln>
            <a:effectLst>
              <a:outerShdw dist="107763" dir="2700000" algn="ctr" rotWithShape="0">
                <a:srgbClr val="808080"/>
              </a:outerShdw>
            </a:effectLst>
          </p:spPr>
          <p:txBody>
            <a:bodyPr vert="horz" wrap="none" lIns="91440" tIns="45720" rIns="91440" bIns="45720" numCol="1" anchor="ctr" anchorCtr="0" compatLnSpc="1">
              <a:prstTxWarp prst="textNoShape">
                <a:avLst/>
              </a:prstTxWarp>
            </a:bodyPr>
            <a:lstStyle/>
            <a:p>
              <a:endParaRPr lang="en-US"/>
            </a:p>
          </p:txBody>
        </p:sp>
        <p:sp>
          <p:nvSpPr>
            <p:cNvPr id="25670" name="Rectangle 70"/>
            <p:cNvSpPr>
              <a:spLocks noChangeArrowheads="1"/>
            </p:cNvSpPr>
            <p:nvPr/>
          </p:nvSpPr>
          <p:spPr bwMode="auto">
            <a:xfrm>
              <a:off x="8741" y="8571"/>
              <a:ext cx="1275" cy="637"/>
            </a:xfrm>
            <a:prstGeom prst="rect">
              <a:avLst/>
            </a:prstGeom>
            <a:solidFill>
              <a:srgbClr val="FFFFFF"/>
            </a:solidFill>
            <a:ln w="12700">
              <a:solidFill>
                <a:srgbClr val="000000"/>
              </a:solidFill>
              <a:miter lim="800000"/>
              <a:headEnd/>
              <a:tailEnd/>
            </a:ln>
            <a:effectLst>
              <a:outerShdw dist="107763" dir="2700000" algn="ctr" rotWithShape="0">
                <a:srgbClr val="808080"/>
              </a:outerShdw>
            </a:effectLst>
          </p:spPr>
          <p:txBody>
            <a:bodyPr vert="horz" wrap="none" lIns="91440" tIns="45720" rIns="91440" bIns="45720" numCol="1" anchor="ctr" anchorCtr="0" compatLnSpc="1">
              <a:prstTxWarp prst="textNoShape">
                <a:avLst/>
              </a:prstTxWarp>
            </a:bodyPr>
            <a:lstStyle/>
            <a:p>
              <a:endParaRPr lang="en-US"/>
            </a:p>
          </p:txBody>
        </p:sp>
        <p:sp>
          <p:nvSpPr>
            <p:cNvPr id="25671" name="Rectangle 71"/>
            <p:cNvSpPr>
              <a:spLocks noChangeArrowheads="1"/>
            </p:cNvSpPr>
            <p:nvPr/>
          </p:nvSpPr>
          <p:spPr bwMode="auto">
            <a:xfrm>
              <a:off x="7997" y="4868"/>
              <a:ext cx="1099" cy="506"/>
            </a:xfrm>
            <a:prstGeom prst="rect">
              <a:avLst/>
            </a:prstGeom>
            <a:solidFill>
              <a:srgbClr val="FFFFFF"/>
            </a:solidFill>
            <a:ln w="12700">
              <a:solidFill>
                <a:srgbClr val="000000"/>
              </a:solidFill>
              <a:miter lim="800000"/>
              <a:headEnd/>
              <a:tailEnd/>
            </a:ln>
            <a:effectLst>
              <a:outerShdw dist="107763" dir="2700000" algn="ctr" rotWithShape="0">
                <a:srgbClr val="808080"/>
              </a:outerShdw>
            </a:effectLst>
          </p:spPr>
          <p:txBody>
            <a:bodyPr vert="horz" wrap="none" lIns="91440" tIns="45720" rIns="91440" bIns="45720" numCol="1" anchor="ctr" anchorCtr="0" compatLnSpc="1">
              <a:prstTxWarp prst="textNoShape">
                <a:avLst/>
              </a:prstTxWarp>
            </a:bodyPr>
            <a:lstStyle/>
            <a:p>
              <a:endParaRPr lang="en-US"/>
            </a:p>
          </p:txBody>
        </p:sp>
        <p:sp>
          <p:nvSpPr>
            <p:cNvPr id="25672" name="Rectangle 72"/>
            <p:cNvSpPr>
              <a:spLocks noChangeArrowheads="1"/>
            </p:cNvSpPr>
            <p:nvPr/>
          </p:nvSpPr>
          <p:spPr bwMode="auto">
            <a:xfrm>
              <a:off x="9220" y="4857"/>
              <a:ext cx="1100" cy="506"/>
            </a:xfrm>
            <a:prstGeom prst="rect">
              <a:avLst/>
            </a:prstGeom>
            <a:solidFill>
              <a:srgbClr val="FFFFFF"/>
            </a:solidFill>
            <a:ln w="12700">
              <a:solidFill>
                <a:srgbClr val="000000"/>
              </a:solidFill>
              <a:miter lim="800000"/>
              <a:headEnd/>
              <a:tailEnd/>
            </a:ln>
            <a:effectLst>
              <a:outerShdw dist="107763" dir="2700000" algn="ctr" rotWithShape="0">
                <a:srgbClr val="808080"/>
              </a:outerShdw>
            </a:effectLst>
          </p:spPr>
          <p:txBody>
            <a:bodyPr vert="horz" wrap="none" lIns="91440" tIns="45720" rIns="91440" bIns="45720" numCol="1" anchor="ctr" anchorCtr="0" compatLnSpc="1">
              <a:prstTxWarp prst="textNoShape">
                <a:avLst/>
              </a:prstTxWarp>
            </a:bodyPr>
            <a:lstStyle/>
            <a:p>
              <a:endParaRPr lang="en-US"/>
            </a:p>
          </p:txBody>
        </p:sp>
        <p:sp>
          <p:nvSpPr>
            <p:cNvPr id="25673" name="Rectangle 73"/>
            <p:cNvSpPr>
              <a:spLocks noChangeArrowheads="1"/>
            </p:cNvSpPr>
            <p:nvPr/>
          </p:nvSpPr>
          <p:spPr bwMode="auto">
            <a:xfrm>
              <a:off x="10436" y="4868"/>
              <a:ext cx="1099" cy="506"/>
            </a:xfrm>
            <a:prstGeom prst="rect">
              <a:avLst/>
            </a:prstGeom>
            <a:solidFill>
              <a:srgbClr val="FFFFFF"/>
            </a:solidFill>
            <a:ln w="12700">
              <a:solidFill>
                <a:srgbClr val="000000"/>
              </a:solidFill>
              <a:miter lim="800000"/>
              <a:headEnd/>
              <a:tailEnd/>
            </a:ln>
            <a:effectLst>
              <a:outerShdw dist="107763" dir="2700000" algn="ctr" rotWithShape="0">
                <a:srgbClr val="808080"/>
              </a:outerShdw>
            </a:effectLst>
          </p:spPr>
          <p:txBody>
            <a:bodyPr vert="horz" wrap="none" lIns="91440" tIns="45720" rIns="91440" bIns="45720" numCol="1" anchor="ctr" anchorCtr="0" compatLnSpc="1">
              <a:prstTxWarp prst="textNoShape">
                <a:avLst/>
              </a:prstTxWarp>
            </a:bodyPr>
            <a:lstStyle/>
            <a:p>
              <a:endParaRPr lang="en-US"/>
            </a:p>
          </p:txBody>
        </p:sp>
        <p:sp>
          <p:nvSpPr>
            <p:cNvPr id="25674" name="Rectangle 74"/>
            <p:cNvSpPr>
              <a:spLocks noChangeArrowheads="1"/>
            </p:cNvSpPr>
            <p:nvPr/>
          </p:nvSpPr>
          <p:spPr bwMode="auto">
            <a:xfrm>
              <a:off x="11648" y="4868"/>
              <a:ext cx="1099" cy="506"/>
            </a:xfrm>
            <a:prstGeom prst="rect">
              <a:avLst/>
            </a:prstGeom>
            <a:solidFill>
              <a:srgbClr val="FFFFFF"/>
            </a:solidFill>
            <a:ln w="12700">
              <a:solidFill>
                <a:srgbClr val="000000"/>
              </a:solidFill>
              <a:miter lim="800000"/>
              <a:headEnd/>
              <a:tailEnd/>
            </a:ln>
            <a:effectLst>
              <a:outerShdw dist="107763" dir="2700000" algn="ctr" rotWithShape="0">
                <a:srgbClr val="808080"/>
              </a:outerShdw>
            </a:effectLst>
          </p:spPr>
          <p:txBody>
            <a:bodyPr vert="horz" wrap="none" lIns="91440" tIns="45720" rIns="91440" bIns="45720" numCol="1" anchor="ctr" anchorCtr="0" compatLnSpc="1">
              <a:prstTxWarp prst="textNoShape">
                <a:avLst/>
              </a:prstTxWarp>
            </a:bodyPr>
            <a:lstStyle/>
            <a:p>
              <a:endParaRPr lang="en-US"/>
            </a:p>
          </p:txBody>
        </p:sp>
        <p:sp>
          <p:nvSpPr>
            <p:cNvPr id="25675" name="Rectangle 75"/>
            <p:cNvSpPr>
              <a:spLocks noChangeArrowheads="1"/>
            </p:cNvSpPr>
            <p:nvPr/>
          </p:nvSpPr>
          <p:spPr bwMode="auto">
            <a:xfrm>
              <a:off x="12863" y="4868"/>
              <a:ext cx="1099" cy="506"/>
            </a:xfrm>
            <a:prstGeom prst="rect">
              <a:avLst/>
            </a:prstGeom>
            <a:solidFill>
              <a:srgbClr val="FFFFFF"/>
            </a:solidFill>
            <a:ln w="12700">
              <a:solidFill>
                <a:srgbClr val="000000"/>
              </a:solidFill>
              <a:miter lim="800000"/>
              <a:headEnd/>
              <a:tailEnd/>
            </a:ln>
            <a:effectLst>
              <a:outerShdw dist="107763" dir="2700000" algn="ctr" rotWithShape="0">
                <a:srgbClr val="808080"/>
              </a:outerShdw>
            </a:effectLst>
          </p:spPr>
          <p:txBody>
            <a:bodyPr vert="horz" wrap="none" lIns="91440" tIns="45720" rIns="91440" bIns="45720" numCol="1" anchor="ctr" anchorCtr="0" compatLnSpc="1">
              <a:prstTxWarp prst="textNoShape">
                <a:avLst/>
              </a:prstTxWarp>
            </a:bodyPr>
            <a:lstStyle/>
            <a:p>
              <a:endParaRPr lang="en-US"/>
            </a:p>
          </p:txBody>
        </p:sp>
        <p:sp>
          <p:nvSpPr>
            <p:cNvPr id="25676" name="AutoShape 76"/>
            <p:cNvSpPr>
              <a:spLocks noChangeArrowheads="1"/>
            </p:cNvSpPr>
            <p:nvPr/>
          </p:nvSpPr>
          <p:spPr bwMode="auto">
            <a:xfrm>
              <a:off x="4804" y="1640"/>
              <a:ext cx="2410" cy="890"/>
            </a:xfrm>
            <a:prstGeom prst="rightArrow">
              <a:avLst>
                <a:gd name="adj1" fmla="val 50000"/>
                <a:gd name="adj2" fmla="val 47099"/>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rgbClr val="28885D"/>
                  </a:solidFill>
                  <a:effectLst/>
                  <a:latin typeface="Comic Sans MS" pitchFamily="66" charset="0"/>
                </a:rPr>
                <a:t>Level-1 Goal</a:t>
              </a:r>
              <a:endParaRPr kumimoji="0" lang="en-US" sz="1800" b="1" i="0" u="none" strike="noStrike" cap="none" normalizeH="0" baseline="0" dirty="0" smtClean="0">
                <a:ln>
                  <a:noFill/>
                </a:ln>
                <a:solidFill>
                  <a:srgbClr val="28885D"/>
                </a:solidFill>
                <a:effectLst/>
                <a:latin typeface="Arial" pitchFamily="34" charset="0"/>
              </a:endParaRPr>
            </a:p>
          </p:txBody>
        </p:sp>
        <p:sp>
          <p:nvSpPr>
            <p:cNvPr id="25677" name="AutoShape 77"/>
            <p:cNvSpPr>
              <a:spLocks noChangeArrowheads="1"/>
            </p:cNvSpPr>
            <p:nvPr/>
          </p:nvSpPr>
          <p:spPr bwMode="auto">
            <a:xfrm>
              <a:off x="2078" y="8571"/>
              <a:ext cx="3394" cy="698"/>
            </a:xfrm>
            <a:prstGeom prst="rightArrow">
              <a:avLst>
                <a:gd name="adj1" fmla="val 50000"/>
                <a:gd name="adj2" fmla="val 72099"/>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rgbClr val="28885D"/>
                  </a:solidFill>
                  <a:effectLst/>
                  <a:latin typeface="Comic Sans MS" pitchFamily="66" charset="0"/>
                </a:rPr>
                <a:t>Level-3 Alternatives</a:t>
              </a:r>
              <a:endParaRPr kumimoji="0" lang="en-US" sz="1800" b="1" i="0" u="none" strike="noStrike" cap="none" normalizeH="0" baseline="0" dirty="0" smtClean="0">
                <a:ln>
                  <a:noFill/>
                </a:ln>
                <a:solidFill>
                  <a:srgbClr val="28885D"/>
                </a:solidFill>
                <a:effectLst/>
                <a:latin typeface="Arial" pitchFamily="34" charset="0"/>
              </a:endParaRPr>
            </a:p>
          </p:txBody>
        </p:sp>
        <p:sp>
          <p:nvSpPr>
            <p:cNvPr id="25678" name="Rectangle 78"/>
            <p:cNvSpPr>
              <a:spLocks noChangeArrowheads="1"/>
            </p:cNvSpPr>
            <p:nvPr/>
          </p:nvSpPr>
          <p:spPr bwMode="auto">
            <a:xfrm>
              <a:off x="10307" y="8560"/>
              <a:ext cx="1274" cy="638"/>
            </a:xfrm>
            <a:prstGeom prst="rect">
              <a:avLst/>
            </a:prstGeom>
            <a:solidFill>
              <a:srgbClr val="FFFFFF"/>
            </a:solidFill>
            <a:ln w="12700">
              <a:solidFill>
                <a:srgbClr val="000000"/>
              </a:solidFill>
              <a:miter lim="800000"/>
              <a:headEnd/>
              <a:tailEnd/>
            </a:ln>
            <a:effectLst>
              <a:outerShdw dist="107763" dir="2700000" algn="ctr" rotWithShape="0">
                <a:srgbClr val="808080"/>
              </a:outerShdw>
            </a:effectLst>
          </p:spPr>
          <p:txBody>
            <a:bodyPr vert="horz" wrap="none" lIns="91440" tIns="45720" rIns="91440" bIns="45720" numCol="1" anchor="ctr" anchorCtr="0" compatLnSpc="1">
              <a:prstTxWarp prst="textNoShape">
                <a:avLst/>
              </a:prstTxWarp>
            </a:bodyPr>
            <a:lstStyle/>
            <a:p>
              <a:endParaRPr lang="en-US"/>
            </a:p>
          </p:txBody>
        </p:sp>
        <p:sp>
          <p:nvSpPr>
            <p:cNvPr id="25679" name="Text Box 79"/>
            <p:cNvSpPr txBox="1">
              <a:spLocks noChangeArrowheads="1"/>
            </p:cNvSpPr>
            <p:nvPr/>
          </p:nvSpPr>
          <p:spPr bwMode="auto">
            <a:xfrm>
              <a:off x="7245" y="1515"/>
              <a:ext cx="3090" cy="928"/>
            </a:xfrm>
            <a:prstGeom prst="rect">
              <a:avLst/>
            </a:prstGeom>
            <a:solidFill>
              <a:srgbClr val="FFFFFF"/>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FFFFFF"/>
              </a:extrusionClr>
            </a:sp3d>
          </p:spPr>
          <p:txBody>
            <a:bodyPr vert="horz" wrap="square" lIns="91440" tIns="45720" rIns="91440" bIns="45720" numCol="1" anchor="t"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rPr>
                <a:t>Bamboo Plant site Selection</a:t>
              </a:r>
              <a:endParaRPr kumimoji="0" lang="en-US" sz="1800" b="0" i="0" u="none" strike="noStrike" cap="none" normalizeH="0" baseline="0" dirty="0" smtClean="0">
                <a:ln>
                  <a:noFill/>
                </a:ln>
                <a:solidFill>
                  <a:schemeClr val="tx1"/>
                </a:solidFill>
                <a:effectLst/>
                <a:latin typeface="Arial" pitchFamily="34" charset="0"/>
              </a:endParaRPr>
            </a:p>
          </p:txBody>
        </p:sp>
      </p:gr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dirty="0" smtClean="0">
                <a:latin typeface="Comic Sans MS" pitchFamily="66" charset="0"/>
              </a:rPr>
              <a:t>Super decision software </a:t>
            </a:r>
            <a:endParaRPr lang="en-US" sz="3200" dirty="0">
              <a:latin typeface="Comic Sans MS" pitchFamily="66" charset="0"/>
            </a:endParaRPr>
          </a:p>
        </p:txBody>
      </p:sp>
      <p:sp>
        <p:nvSpPr>
          <p:cNvPr id="3" name="Content Placeholder 2"/>
          <p:cNvSpPr>
            <a:spLocks noGrp="1"/>
          </p:cNvSpPr>
          <p:nvPr>
            <p:ph idx="1"/>
          </p:nvPr>
        </p:nvSpPr>
        <p:spPr>
          <a:xfrm>
            <a:off x="457200" y="1143000"/>
            <a:ext cx="8458200" cy="5410200"/>
          </a:xfrm>
        </p:spPr>
        <p:txBody>
          <a:bodyPr>
            <a:normAutofit lnSpcReduction="10000"/>
          </a:bodyPr>
          <a:lstStyle/>
          <a:p>
            <a:pPr lvl="0">
              <a:lnSpc>
                <a:spcPct val="160000"/>
              </a:lnSpc>
              <a:buFont typeface="Wingdings" pitchFamily="2" charset="2"/>
              <a:buChar char="ü"/>
            </a:pPr>
            <a:r>
              <a:rPr lang="en-US" sz="2400" dirty="0" smtClean="0">
                <a:latin typeface="Comic Sans MS" pitchFamily="66" charset="0"/>
              </a:rPr>
              <a:t>The Super Decisions software is used for decision-making</a:t>
            </a:r>
          </a:p>
          <a:p>
            <a:pPr lvl="0">
              <a:lnSpc>
                <a:spcPct val="160000"/>
              </a:lnSpc>
              <a:buFont typeface="Wingdings" pitchFamily="2" charset="2"/>
              <a:buChar char="ü"/>
            </a:pPr>
            <a:r>
              <a:rPr lang="en-US" sz="2400" dirty="0" smtClean="0">
                <a:latin typeface="Comic Sans MS" pitchFamily="66" charset="0"/>
              </a:rPr>
              <a:t>Super Decisions extends the Analytic Hierarchy Process (AHP) that uses the same fundamental prioritization process based on deriving priorities through judgments on pairs of elements or from direct measurements.</a:t>
            </a:r>
          </a:p>
          <a:p>
            <a:pPr lvl="0">
              <a:lnSpc>
                <a:spcPct val="160000"/>
              </a:lnSpc>
              <a:buFont typeface="Wingdings" pitchFamily="2" charset="2"/>
              <a:buChar char="ü"/>
            </a:pPr>
            <a:r>
              <a:rPr lang="en-US" sz="2400" dirty="0" smtClean="0">
                <a:latin typeface="Comic Sans MS" pitchFamily="66" charset="0"/>
              </a:rPr>
              <a:t>Site selection process is potentially very complex because of many variables that influence the decision.</a:t>
            </a:r>
            <a:r>
              <a:rPr lang="en-US" sz="2400" b="1" dirty="0" smtClean="0">
                <a:latin typeface="Comic Sans MS" pitchFamily="66" charset="0"/>
              </a:rPr>
              <a:t> </a:t>
            </a:r>
            <a:endParaRPr lang="en-US" sz="2400" dirty="0" smtClean="0">
              <a:latin typeface="Comic Sans MS" pitchFamily="66" charset="0"/>
            </a:endParaRPr>
          </a:p>
          <a:p>
            <a:pPr>
              <a:lnSpc>
                <a:spcPct val="160000"/>
              </a:lnSpc>
              <a:buFont typeface="Wingdings" pitchFamily="2" charset="2"/>
              <a:buChar char="ü"/>
            </a:pPr>
            <a:endParaRPr lang="en-US" sz="2400" dirty="0">
              <a:latin typeface="Comic Sans MS" pitchFamily="66"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838200" y="1295399"/>
          <a:ext cx="6019800" cy="4154387"/>
        </p:xfrm>
        <a:graphic>
          <a:graphicData uri="http://schemas.openxmlformats.org/drawingml/2006/table">
            <a:tbl>
              <a:tblPr/>
              <a:tblGrid>
                <a:gridCol w="3852672">
                  <a:extLst>
                    <a:ext uri="{9D8B030D-6E8A-4147-A177-3AD203B41FA5}">
                      <a16:colId xmlns:a16="http://schemas.microsoft.com/office/drawing/2014/main" val="20000"/>
                    </a:ext>
                  </a:extLst>
                </a:gridCol>
                <a:gridCol w="2167128">
                  <a:extLst>
                    <a:ext uri="{9D8B030D-6E8A-4147-A177-3AD203B41FA5}">
                      <a16:colId xmlns:a16="http://schemas.microsoft.com/office/drawing/2014/main" val="20001"/>
                    </a:ext>
                  </a:extLst>
                </a:gridCol>
              </a:tblGrid>
              <a:tr h="335774">
                <a:tc>
                  <a:txBody>
                    <a:bodyPr/>
                    <a:lstStyle/>
                    <a:p>
                      <a:pPr marL="0" marR="0" algn="just">
                        <a:lnSpc>
                          <a:spcPct val="150000"/>
                        </a:lnSpc>
                        <a:spcBef>
                          <a:spcPts val="0"/>
                        </a:spcBef>
                        <a:spcAft>
                          <a:spcPts val="1000"/>
                        </a:spcAft>
                      </a:pPr>
                      <a:r>
                        <a:rPr lang="en-US" sz="1600" b="1" dirty="0">
                          <a:latin typeface="Comic Sans MS" pitchFamily="66" charset="0"/>
                          <a:ea typeface="Calibri"/>
                          <a:cs typeface="Times New Roman"/>
                        </a:rPr>
                        <a:t>Preference Level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just">
                        <a:lnSpc>
                          <a:spcPct val="150000"/>
                        </a:lnSpc>
                        <a:spcBef>
                          <a:spcPts val="0"/>
                        </a:spcBef>
                        <a:spcAft>
                          <a:spcPts val="1000"/>
                        </a:spcAft>
                      </a:pPr>
                      <a:r>
                        <a:rPr lang="en-US" sz="1600" b="1">
                          <a:latin typeface="Comic Sans MS" pitchFamily="66" charset="0"/>
                          <a:ea typeface="Calibri"/>
                          <a:cs typeface="Times New Roman"/>
                        </a:rPr>
                        <a:t>Numerical value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0"/>
                  </a:ext>
                </a:extLst>
              </a:tr>
              <a:tr h="366255">
                <a:tc>
                  <a:txBody>
                    <a:bodyPr/>
                    <a:lstStyle/>
                    <a:p>
                      <a:pPr marL="0" marR="0" algn="just">
                        <a:lnSpc>
                          <a:spcPct val="150000"/>
                        </a:lnSpc>
                        <a:spcBef>
                          <a:spcPts val="0"/>
                        </a:spcBef>
                        <a:spcAft>
                          <a:spcPts val="1000"/>
                        </a:spcAft>
                      </a:pPr>
                      <a:r>
                        <a:rPr lang="en-US" sz="1600" b="1">
                          <a:latin typeface="Comic Sans MS" pitchFamily="66" charset="0"/>
                          <a:ea typeface="Calibri"/>
                          <a:cs typeface="Times New Roman"/>
                        </a:rPr>
                        <a:t>Equally preferred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1000"/>
                        </a:spcAft>
                      </a:pPr>
                      <a:r>
                        <a:rPr lang="en-US" sz="1600" b="1">
                          <a:latin typeface="Comic Sans MS" pitchFamily="66" charset="0"/>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6255">
                <a:tc>
                  <a:txBody>
                    <a:bodyPr/>
                    <a:lstStyle/>
                    <a:p>
                      <a:pPr marL="0" marR="0" algn="just">
                        <a:lnSpc>
                          <a:spcPct val="150000"/>
                        </a:lnSpc>
                        <a:spcBef>
                          <a:spcPts val="0"/>
                        </a:spcBef>
                        <a:spcAft>
                          <a:spcPts val="1000"/>
                        </a:spcAft>
                      </a:pPr>
                      <a:r>
                        <a:rPr lang="en-US" sz="1600" b="1" dirty="0">
                          <a:latin typeface="Comic Sans MS" pitchFamily="66" charset="0"/>
                          <a:ea typeface="Calibri"/>
                          <a:cs typeface="Times New Roman"/>
                        </a:rPr>
                        <a:t>Equally to moderately preferred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1000"/>
                        </a:spcAft>
                      </a:pPr>
                      <a:r>
                        <a:rPr lang="en-US" sz="1600" b="1">
                          <a:latin typeface="Comic Sans MS" pitchFamily="66" charset="0"/>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6255">
                <a:tc>
                  <a:txBody>
                    <a:bodyPr/>
                    <a:lstStyle/>
                    <a:p>
                      <a:pPr marL="0" marR="0" algn="just">
                        <a:lnSpc>
                          <a:spcPct val="150000"/>
                        </a:lnSpc>
                        <a:spcBef>
                          <a:spcPts val="0"/>
                        </a:spcBef>
                        <a:spcAft>
                          <a:spcPts val="1000"/>
                        </a:spcAft>
                      </a:pPr>
                      <a:r>
                        <a:rPr lang="en-US" sz="1600" b="1">
                          <a:latin typeface="Comic Sans MS" pitchFamily="66" charset="0"/>
                          <a:ea typeface="Calibri"/>
                          <a:cs typeface="Times New Roman"/>
                        </a:rPr>
                        <a:t>Moderately preferred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1000"/>
                        </a:spcAft>
                      </a:pPr>
                      <a:r>
                        <a:rPr lang="en-US" sz="1600" b="1">
                          <a:latin typeface="Comic Sans MS" pitchFamily="66" charset="0"/>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6255">
                <a:tc>
                  <a:txBody>
                    <a:bodyPr/>
                    <a:lstStyle/>
                    <a:p>
                      <a:pPr marL="0" marR="0" algn="just">
                        <a:lnSpc>
                          <a:spcPct val="150000"/>
                        </a:lnSpc>
                        <a:spcBef>
                          <a:spcPts val="0"/>
                        </a:spcBef>
                        <a:spcAft>
                          <a:spcPts val="1000"/>
                        </a:spcAft>
                      </a:pPr>
                      <a:r>
                        <a:rPr lang="en-US" sz="1600" b="1">
                          <a:latin typeface="Comic Sans MS" pitchFamily="66" charset="0"/>
                          <a:ea typeface="Calibri"/>
                          <a:cs typeface="Times New Roman"/>
                        </a:rPr>
                        <a:t>Moderately to Strongly preferred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1000"/>
                        </a:spcAft>
                      </a:pPr>
                      <a:r>
                        <a:rPr lang="en-US" sz="1600" b="1">
                          <a:latin typeface="Comic Sans MS" pitchFamily="66" charset="0"/>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66255">
                <a:tc>
                  <a:txBody>
                    <a:bodyPr/>
                    <a:lstStyle/>
                    <a:p>
                      <a:pPr marL="0" marR="0" algn="just">
                        <a:lnSpc>
                          <a:spcPct val="150000"/>
                        </a:lnSpc>
                        <a:spcBef>
                          <a:spcPts val="0"/>
                        </a:spcBef>
                        <a:spcAft>
                          <a:spcPts val="1000"/>
                        </a:spcAft>
                      </a:pPr>
                      <a:r>
                        <a:rPr lang="en-US" sz="1600" b="1">
                          <a:latin typeface="Comic Sans MS" pitchFamily="66" charset="0"/>
                          <a:ea typeface="Calibri"/>
                          <a:cs typeface="Times New Roman"/>
                        </a:rPr>
                        <a:t>Strongly preferred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1000"/>
                        </a:spcAft>
                      </a:pPr>
                      <a:r>
                        <a:rPr lang="en-US" sz="1600" b="1">
                          <a:latin typeface="Comic Sans MS" pitchFamily="66" charset="0"/>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93322">
                <a:tc>
                  <a:txBody>
                    <a:bodyPr/>
                    <a:lstStyle/>
                    <a:p>
                      <a:pPr marL="0" marR="0" algn="just">
                        <a:lnSpc>
                          <a:spcPct val="150000"/>
                        </a:lnSpc>
                        <a:spcBef>
                          <a:spcPts val="0"/>
                        </a:spcBef>
                        <a:spcAft>
                          <a:spcPts val="1000"/>
                        </a:spcAft>
                      </a:pPr>
                      <a:r>
                        <a:rPr lang="en-US" sz="1600" b="1">
                          <a:latin typeface="Comic Sans MS" pitchFamily="66" charset="0"/>
                          <a:ea typeface="Calibri"/>
                          <a:cs typeface="Times New Roman"/>
                        </a:rPr>
                        <a:t>Strongly to very strongly preferred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1000"/>
                        </a:spcAft>
                      </a:pPr>
                      <a:r>
                        <a:rPr lang="en-US" sz="1600" b="1">
                          <a:latin typeface="Comic Sans MS" pitchFamily="66" charset="0"/>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66255">
                <a:tc>
                  <a:txBody>
                    <a:bodyPr/>
                    <a:lstStyle/>
                    <a:p>
                      <a:pPr marL="0" marR="0" algn="just">
                        <a:lnSpc>
                          <a:spcPct val="150000"/>
                        </a:lnSpc>
                        <a:spcBef>
                          <a:spcPts val="0"/>
                        </a:spcBef>
                        <a:spcAft>
                          <a:spcPts val="1000"/>
                        </a:spcAft>
                      </a:pPr>
                      <a:r>
                        <a:rPr lang="en-US" sz="1600" b="1">
                          <a:latin typeface="Comic Sans MS" pitchFamily="66" charset="0"/>
                          <a:ea typeface="Calibri"/>
                          <a:cs typeface="Times New Roman"/>
                        </a:rPr>
                        <a:t>Very strongly preferred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1000"/>
                        </a:spcAft>
                      </a:pPr>
                      <a:r>
                        <a:rPr lang="en-US" sz="1600" b="1">
                          <a:latin typeface="Comic Sans MS" pitchFamily="66" charset="0"/>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93322">
                <a:tc>
                  <a:txBody>
                    <a:bodyPr/>
                    <a:lstStyle/>
                    <a:p>
                      <a:pPr marL="0" marR="0" algn="just">
                        <a:lnSpc>
                          <a:spcPct val="150000"/>
                        </a:lnSpc>
                        <a:spcBef>
                          <a:spcPts val="0"/>
                        </a:spcBef>
                        <a:spcAft>
                          <a:spcPts val="1000"/>
                        </a:spcAft>
                      </a:pPr>
                      <a:r>
                        <a:rPr lang="en-US" sz="1600" b="1">
                          <a:latin typeface="Comic Sans MS" pitchFamily="66" charset="0"/>
                          <a:ea typeface="Calibri"/>
                          <a:cs typeface="Times New Roman"/>
                        </a:rPr>
                        <a:t>Very strongly to extremely preferred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1000"/>
                        </a:spcAft>
                      </a:pPr>
                      <a:r>
                        <a:rPr lang="en-US" sz="1600" b="1" dirty="0">
                          <a:latin typeface="Comic Sans MS" pitchFamily="66" charset="0"/>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66255">
                <a:tc>
                  <a:txBody>
                    <a:bodyPr/>
                    <a:lstStyle/>
                    <a:p>
                      <a:pPr marL="0" marR="0" algn="just">
                        <a:lnSpc>
                          <a:spcPct val="150000"/>
                        </a:lnSpc>
                        <a:spcBef>
                          <a:spcPts val="0"/>
                        </a:spcBef>
                        <a:spcAft>
                          <a:spcPts val="1000"/>
                        </a:spcAft>
                      </a:pPr>
                      <a:r>
                        <a:rPr lang="en-US" sz="1600" b="1" dirty="0">
                          <a:latin typeface="Comic Sans MS" pitchFamily="66" charset="0"/>
                          <a:ea typeface="Calibri"/>
                          <a:cs typeface="Times New Roman"/>
                        </a:rPr>
                        <a:t>Extremely Preferred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1000"/>
                        </a:spcAft>
                      </a:pPr>
                      <a:r>
                        <a:rPr lang="en-US" sz="1600" b="1" dirty="0">
                          <a:latin typeface="Comic Sans MS" pitchFamily="66" charset="0"/>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54273" name="Rectangle 1"/>
          <p:cNvSpPr>
            <a:spLocks noChangeArrowheads="1"/>
          </p:cNvSpPr>
          <p:nvPr/>
        </p:nvSpPr>
        <p:spPr bwMode="auto">
          <a:xfrm>
            <a:off x="1143000" y="5867400"/>
            <a:ext cx="4953000" cy="553998"/>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1"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T</a:t>
            </a:r>
            <a:r>
              <a:rPr kumimoji="0" lang="en-US" b="0" i="1" u="none" strike="noStrike" cap="none" normalizeH="0" baseline="0" dirty="0" smtClean="0" bmk="">
                <a:ln>
                  <a:noFill/>
                </a:ln>
                <a:solidFill>
                  <a:schemeClr val="tx1"/>
                </a:solidFill>
                <a:effectLst/>
                <a:latin typeface="Comic Sans MS" pitchFamily="66" charset="0"/>
                <a:ea typeface="Times New Roman" pitchFamily="18" charset="0"/>
                <a:cs typeface="Times New Roman" pitchFamily="18" charset="0"/>
              </a:rPr>
              <a:t>able1   </a:t>
            </a:r>
            <a:r>
              <a:rPr kumimoji="0" lang="en-US" b="1" i="1" u="none" strike="noStrike" cap="none" normalizeH="0" baseline="0" dirty="0" smtClean="0" bmk="_Toc306959151">
                <a:ln>
                  <a:noFill/>
                </a:ln>
                <a:solidFill>
                  <a:schemeClr val="tx1"/>
                </a:solidFill>
                <a:effectLst/>
                <a:latin typeface="Comic Sans MS" pitchFamily="66" charset="0"/>
                <a:ea typeface="Times New Roman" pitchFamily="18" charset="0"/>
                <a:cs typeface="Times New Roman" pitchFamily="18" charset="0"/>
              </a:rPr>
              <a:t>Standard Preference Table</a:t>
            </a:r>
            <a:r>
              <a:rPr kumimoji="0" lang="en-US" b="1" i="1"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a:t>
            </a:r>
            <a:endParaRPr kumimoji="0" lang="en-US" b="1" i="1" u="none" strike="noStrike" cap="none" normalizeH="0" baseline="0" dirty="0" smtClean="0">
              <a:ln>
                <a:noFill/>
              </a:ln>
              <a:solidFill>
                <a:srgbClr val="4F81BD"/>
              </a:solidFill>
              <a:effectLst/>
              <a:latin typeface="Comic Sans MS" pitchFamily="66"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Comic Sans MS" pitchFamily="66"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srcRect b="4915"/>
          <a:stretch>
            <a:fillRect/>
          </a:stretch>
        </p:blipFill>
        <p:spPr bwMode="auto">
          <a:xfrm>
            <a:off x="381000" y="381000"/>
            <a:ext cx="8610600" cy="6476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srcRect l="8173" t="19017" r="25641" b="31124"/>
          <a:stretch>
            <a:fillRect/>
          </a:stretch>
        </p:blipFill>
        <p:spPr bwMode="auto">
          <a:xfrm>
            <a:off x="304800" y="533400"/>
            <a:ext cx="8382000"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srcRect l="8654" t="32692" r="25801" b="28846"/>
          <a:stretch>
            <a:fillRect/>
          </a:stretch>
        </p:blipFill>
        <p:spPr bwMode="auto">
          <a:xfrm>
            <a:off x="304800" y="457200"/>
            <a:ext cx="8610600"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srcRect t="13203" r="33654" b="48077"/>
          <a:stretch>
            <a:fillRect/>
          </a:stretch>
        </p:blipFill>
        <p:spPr bwMode="auto">
          <a:xfrm>
            <a:off x="533400" y="1219200"/>
            <a:ext cx="80772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srcRect r="37179" b="62821"/>
          <a:stretch>
            <a:fillRect/>
          </a:stretch>
        </p:blipFill>
        <p:spPr bwMode="auto">
          <a:xfrm>
            <a:off x="457200" y="457200"/>
            <a:ext cx="8077199" cy="4800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13300</Words>
  <Application>Microsoft Office PowerPoint</Application>
  <PresentationFormat>On-screen Show (4:3)</PresentationFormat>
  <Paragraphs>1961</Paragraphs>
  <Slides>214</Slides>
  <Notes>214</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3</vt:i4>
      </vt:variant>
      <vt:variant>
        <vt:lpstr>Slide Titles</vt:lpstr>
      </vt:variant>
      <vt:variant>
        <vt:i4>214</vt:i4>
      </vt:variant>
    </vt:vector>
  </HeadingPairs>
  <TitlesOfParts>
    <vt:vector size="228" baseType="lpstr">
      <vt:lpstr>Arial</vt:lpstr>
      <vt:lpstr>Arial Rounded MT Bold</vt:lpstr>
      <vt:lpstr>Book Antiqua</vt:lpstr>
      <vt:lpstr>Calibri</vt:lpstr>
      <vt:lpstr>Comic Sans MS</vt:lpstr>
      <vt:lpstr>Symbol</vt:lpstr>
      <vt:lpstr>Tahoma</vt:lpstr>
      <vt:lpstr>Times New Roman</vt:lpstr>
      <vt:lpstr>Verdana</vt:lpstr>
      <vt:lpstr>Wingdings</vt:lpstr>
      <vt:lpstr>Office Theme</vt:lpstr>
      <vt:lpstr>Microsoft ClipArt Gallery</vt:lpstr>
      <vt:lpstr>Equation</vt:lpstr>
      <vt:lpstr>Bitmap Image</vt:lpstr>
      <vt:lpstr>Chapter 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Lecture 3 </vt:lpstr>
      <vt:lpstr>PowerPoint Presentation</vt:lpstr>
      <vt:lpstr>Cont’d</vt:lpstr>
      <vt:lpstr>Plant design …..Cont’d</vt:lpstr>
      <vt:lpstr>Cont’d</vt:lpstr>
      <vt:lpstr>The design process</vt:lpstr>
      <vt:lpstr>PowerPoint Presentation</vt:lpstr>
      <vt:lpstr>PLANT LAYOUT </vt:lpstr>
      <vt:lpstr>Plant layout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Locate All Areas In and Around Buildings</vt:lpstr>
      <vt:lpstr>Characteristics of the Facility Layout Decision</vt:lpstr>
      <vt:lpstr>Machine shop process layout</vt:lpstr>
      <vt:lpstr>Problems of layout develop when needed:</vt:lpstr>
      <vt:lpstr>The resulting problems involve</vt:lpstr>
      <vt:lpstr>PowerPoint Presentation</vt:lpstr>
      <vt:lpstr>PowerPoint Presentation</vt:lpstr>
      <vt:lpstr>The objectives of a good study of plant layout are:</vt:lpstr>
      <vt:lpstr>PowerPoint Presentation</vt:lpstr>
      <vt:lpstr>PLANT LAYOUT FACTORS </vt:lpstr>
      <vt:lpstr>PowerPoint Presentation</vt:lpstr>
      <vt:lpstr>Types of Layout </vt:lpstr>
      <vt:lpstr>Some of the Advantages of Product Layout are:</vt:lpstr>
      <vt:lpstr>Product Layout is Used When:</vt:lpstr>
      <vt:lpstr>Process Layout</vt:lpstr>
      <vt:lpstr>Some of the Advantages of Process Layout are:</vt:lpstr>
      <vt:lpstr>Process Layout is Used when</vt:lpstr>
      <vt:lpstr>Cellular or group layout </vt:lpstr>
      <vt:lpstr>Advantages : </vt:lpstr>
      <vt:lpstr>Fixed-Position Layout</vt:lpstr>
      <vt:lpstr>LAYOUT DESIGN PROCEDURE </vt:lpstr>
      <vt:lpstr>Phase I: Plant Location</vt:lpstr>
      <vt:lpstr>PowerPoint Presentation</vt:lpstr>
      <vt:lpstr>Cont’d</vt:lpstr>
      <vt:lpstr>Selection of a General Territory</vt:lpstr>
      <vt:lpstr>Cont’d</vt:lpstr>
      <vt:lpstr>Selection of a Specific Site</vt:lpstr>
      <vt:lpstr>Cont’d</vt:lpstr>
      <vt:lpstr>Cont’d</vt:lpstr>
      <vt:lpstr>Cont’d</vt:lpstr>
      <vt:lpstr>Cont’d</vt:lpstr>
      <vt:lpstr>PowerPoint Presentation</vt:lpstr>
      <vt:lpstr>PowerPoint Presentation</vt:lpstr>
      <vt:lpstr>PowerPoint Presentation</vt:lpstr>
      <vt:lpstr>PowerPoint Presentation</vt:lpstr>
      <vt:lpstr>Evaluating Locations</vt:lpstr>
      <vt:lpstr>PowerPoint Presentation</vt:lpstr>
      <vt:lpstr>PowerPoint Presentation</vt:lpstr>
      <vt:lpstr>Super decision software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Synthesis - Getting the Results </vt:lpstr>
      <vt:lpstr>PowerPoint Presentation</vt:lpstr>
      <vt:lpstr>Report of main Industrial Plant  </vt:lpstr>
      <vt:lpstr>Lecture 4</vt:lpstr>
      <vt:lpstr>Phase II – General overall  layout </vt:lpstr>
      <vt:lpstr>PowerPoint Presentation</vt:lpstr>
      <vt:lpstr>Methodology of layout </vt:lpstr>
      <vt:lpstr>PowerPoint Presentation</vt:lpstr>
      <vt:lpstr>1. Abstraction (Analysis) </vt:lpstr>
      <vt:lpstr>PowerPoint Presentation</vt:lpstr>
      <vt:lpstr>2. Search for Possible Solution </vt:lpstr>
      <vt:lpstr>PowerPoint Presentation</vt:lpstr>
      <vt:lpstr>PowerPoint Presentation</vt:lpstr>
      <vt:lpstr>PowerPoint Presentation</vt:lpstr>
      <vt:lpstr>B. The Possible Internal Transport System:</vt:lpstr>
      <vt:lpstr>PowerPoint Presentation</vt:lpstr>
      <vt:lpstr>PowerPoint Presentation</vt:lpstr>
      <vt:lpstr>The objective function to be evaluated is: </vt:lpstr>
      <vt:lpstr>PowerPoint Presentation</vt:lpstr>
      <vt:lpstr>PowerPoint Presentation</vt:lpstr>
      <vt:lpstr>C. Working Conditions</vt:lpstr>
      <vt:lpstr>PowerPoint Presentation</vt:lpstr>
      <vt:lpstr>Work space requirements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Selection </vt:lpstr>
      <vt:lpstr>PowerPoint Presentation</vt:lpstr>
      <vt:lpstr>PowerPoint Presentation</vt:lpstr>
      <vt:lpstr>Site layout: </vt:lpstr>
      <vt:lpstr>PowerPoint Presentation</vt:lpstr>
      <vt:lpstr>PowerPoint Presentation</vt:lpstr>
      <vt:lpstr>Building Layout </vt:lpstr>
      <vt:lpstr>Symbols used for plant design and layout </vt:lpstr>
      <vt:lpstr>PowerPoint Presentation</vt:lpstr>
      <vt:lpstr>PowerPoint Presentation</vt:lpstr>
      <vt:lpstr>PowerPoint Presentation</vt:lpstr>
      <vt:lpstr>Others plant design consideration </vt:lpstr>
      <vt:lpstr>PowerPoint Presentation</vt:lpstr>
      <vt:lpstr>2. Utilities </vt:lpstr>
      <vt:lpstr>PowerPoint Presentation</vt:lpstr>
      <vt:lpstr>3. Waste Disposal </vt:lpstr>
      <vt:lpstr>4. Health and Safety </vt:lpstr>
      <vt:lpstr>PowerPoint Presentation</vt:lpstr>
      <vt:lpstr>5. Patents </vt:lpstr>
      <vt:lpstr>PowerPoint Presentation</vt:lpstr>
      <vt:lpstr>Project Guidelines </vt:lpstr>
      <vt:lpstr>PowerPoint Presentation</vt:lpstr>
      <vt:lpstr>Lecture 6</vt:lpstr>
      <vt:lpstr>Procedures for plant layout</vt:lpstr>
      <vt:lpstr>PowerPoint Presentation</vt:lpstr>
      <vt:lpstr>PowerPoint Presentation</vt:lpstr>
      <vt:lpstr>Analytical Techniques</vt:lpstr>
      <vt:lpstr>Cont’d</vt:lpstr>
      <vt:lpstr>Transportation Method of Linear Programming </vt:lpstr>
      <vt:lpstr>Example Production and distribution costs per unit </vt:lpstr>
      <vt:lpstr>The cost in the transportation matrix</vt:lpstr>
      <vt:lpstr>Cont’d</vt:lpstr>
      <vt:lpstr>Least cost assignment</vt:lpstr>
      <vt:lpstr>PowerPoint Presentation</vt:lpstr>
      <vt:lpstr>  Public Sector Location Problems </vt:lpstr>
      <vt:lpstr>PowerPoint Presentation</vt:lpstr>
      <vt:lpstr>Solution Procedure</vt:lpstr>
      <vt:lpstr>Cont’d</vt:lpstr>
      <vt:lpstr>Cont’d</vt:lpstr>
      <vt:lpstr>Cont’d</vt:lpstr>
      <vt:lpstr>Distance Measurements</vt:lpstr>
      <vt:lpstr>Load Distance Analysis</vt:lpstr>
      <vt:lpstr>Routing/Travel Distances</vt:lpstr>
      <vt:lpstr>Routing/Travel Distances</vt:lpstr>
      <vt:lpstr>Solution (1/2)</vt:lpstr>
      <vt:lpstr>Solution (2/2)</vt:lpstr>
      <vt:lpstr>Plant Location</vt:lpstr>
      <vt:lpstr>Activity Relationship Analysis</vt:lpstr>
      <vt:lpstr>Establishing Relationships</vt:lpstr>
      <vt:lpstr>Establishing Relationships- Between Activities</vt:lpstr>
      <vt:lpstr>Establishing Relationships- Based on Material Flow</vt:lpstr>
      <vt:lpstr>Activity Relationship Analysis</vt:lpstr>
      <vt:lpstr>Closeness Codes</vt:lpstr>
      <vt:lpstr>Closeness Codes</vt:lpstr>
      <vt:lpstr>Closeness Codes</vt:lpstr>
      <vt:lpstr>Closeness Codes</vt:lpstr>
      <vt:lpstr>Closeness Codes</vt:lpstr>
      <vt:lpstr>Closeness Codes</vt:lpstr>
      <vt:lpstr>Relationship Chart</vt:lpstr>
      <vt:lpstr>Relationship Chart</vt:lpstr>
      <vt:lpstr>REL chart</vt:lpstr>
      <vt:lpstr>Activity Relationship Factors</vt:lpstr>
      <vt:lpstr>Nonflow Factors</vt:lpstr>
      <vt:lpstr>REL chart example</vt:lpstr>
      <vt:lpstr>REL chart – REL diagram</vt:lpstr>
      <vt:lpstr>Activity relationship diagram</vt:lpstr>
      <vt:lpstr>Activity relationship diagram</vt:lpstr>
      <vt:lpstr>Sample: Space relationship table</vt:lpstr>
      <vt:lpstr>Example: Alternate block diagram</vt:lpstr>
      <vt:lpstr>Example: Alternate block diagram</vt:lpstr>
      <vt:lpstr>PowerPoint Presentation</vt:lpstr>
      <vt:lpstr>PowerPoint Presentation</vt:lpstr>
      <vt:lpstr>PowerPoint Presentation</vt:lpstr>
      <vt:lpstr>Exercise </vt:lpstr>
      <vt:lpstr>PowerPoint Presentation</vt:lpstr>
      <vt:lpstr>PowerPoint Presentation</vt:lpstr>
      <vt:lpstr>PowerPoint Presentation</vt:lpstr>
      <vt:lpstr>PowerPoint Presentation</vt:lpstr>
      <vt:lpstr>Space planning and Area Allocation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hp</dc:creator>
  <cp:lastModifiedBy>Gulelat</cp:lastModifiedBy>
  <cp:revision>134</cp:revision>
  <dcterms:created xsi:type="dcterms:W3CDTF">2012-11-24T12:40:43Z</dcterms:created>
  <dcterms:modified xsi:type="dcterms:W3CDTF">2020-04-21T18:16:21Z</dcterms:modified>
</cp:coreProperties>
</file>