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1" r:id="rId5"/>
    <p:sldId id="260" r:id="rId6"/>
    <p:sldId id="262" r:id="rId7"/>
    <p:sldId id="269" r:id="rId8"/>
    <p:sldId id="264" r:id="rId9"/>
    <p:sldId id="267" r:id="rId10"/>
    <p:sldId id="266" r:id="rId11"/>
    <p:sldId id="268" r:id="rId12"/>
    <p:sldId id="271" r:id="rId13"/>
    <p:sldId id="272" r:id="rId14"/>
    <p:sldId id="278" r:id="rId15"/>
    <p:sldId id="279" r:id="rId16"/>
    <p:sldId id="280" r:id="rId17"/>
    <p:sldId id="273" r:id="rId18"/>
    <p:sldId id="274" r:id="rId19"/>
    <p:sldId id="275" r:id="rId20"/>
    <p:sldId id="276" r:id="rId21"/>
    <p:sldId id="281" r:id="rId22"/>
    <p:sldId id="282" r:id="rId23"/>
    <p:sldId id="283" r:id="rId24"/>
    <p:sldId id="285" r:id="rId25"/>
    <p:sldId id="287" r:id="rId26"/>
    <p:sldId id="284" r:id="rId27"/>
    <p:sldId id="28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5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7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7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9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0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6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9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5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1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D2BCB-8870-45BB-9E41-2E598F2E0FD1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850C6-0F2C-409F-8759-AC85F20E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0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6704" y="767522"/>
            <a:ext cx="9144000" cy="856562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3200" b="1" dirty="0" smtClean="0">
                <a:latin typeface="+mn-lt"/>
              </a:rPr>
              <a:t>Chapter Four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Failure Data and Goodness of Fit Analysis </a:t>
            </a:r>
            <a:endParaRPr lang="en-US" sz="32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764" y="1624084"/>
            <a:ext cx="11197879" cy="5083790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dirty="0" smtClean="0"/>
          </a:p>
          <a:p>
            <a:pPr algn="l">
              <a:lnSpc>
                <a:spcPct val="170000"/>
              </a:lnSpc>
            </a:pPr>
            <a:r>
              <a:rPr lang="en-US" sz="12800" b="1" dirty="0" smtClean="0"/>
              <a:t>Topic</a:t>
            </a:r>
            <a:r>
              <a:rPr lang="en-US" sz="1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s:</a:t>
            </a:r>
            <a:endParaRPr lang="en-US" sz="12800" b="1" dirty="0" smtClean="0"/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/>
              <a:t>Introduction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/>
              <a:t>Failure Trend Analysis</a:t>
            </a:r>
            <a:endParaRPr lang="en-US" sz="9600" b="1" dirty="0"/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/>
              <a:t>Goodness of fit test (Kolmogorov/Smirnov test) </a:t>
            </a:r>
            <a:endParaRPr lang="en-US" sz="9600" b="1" dirty="0"/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/>
              <a:t>Introduction of stress-strength modeling</a:t>
            </a:r>
            <a:endParaRPr lang="en-US" sz="9600" b="1" dirty="0"/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>
                <a:solidFill>
                  <a:srgbClr val="FF0000"/>
                </a:solidFill>
              </a:rPr>
              <a:t>Homogeneous Markov models</a:t>
            </a:r>
            <a:endParaRPr lang="en-US" sz="9600" b="1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9600" b="1" dirty="0" smtClean="0"/>
              <a:t>Reliability evaluation of cold, warm, and failure interactions and Markov analysi</a:t>
            </a:r>
            <a:r>
              <a:rPr lang="en-US" sz="9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206313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1318" y="92841"/>
            <a:ext cx="111229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/>
              <a:t>However, depending upon the mechanical/electrical design, operating context, environment and/or maintenance effectiveness, a machine’s failure rate as a function of time may decline, remain constant, increase linearly or increase geometrically (Figure). </a:t>
            </a:r>
            <a:endParaRPr lang="en-US" sz="2800" b="1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492" y="2593076"/>
            <a:ext cx="7588156" cy="4087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3436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341194"/>
            <a:ext cx="11081981" cy="61824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sz="3300" b="1" dirty="0" smtClean="0"/>
              <a:t>The failure rates of </a:t>
            </a:r>
            <a:r>
              <a:rPr lang="en-US" sz="3300" b="1" dirty="0"/>
              <a:t>various </a:t>
            </a:r>
            <a:r>
              <a:rPr lang="en-US" sz="3300" b="1" dirty="0" smtClean="0"/>
              <a:t>components can be estimated using historical </a:t>
            </a:r>
            <a:r>
              <a:rPr lang="en-US" sz="3300" b="1" dirty="0"/>
              <a:t>information from records at </a:t>
            </a:r>
            <a:r>
              <a:rPr lang="en-US" sz="3300" b="1" dirty="0" smtClean="0"/>
              <a:t>site. </a:t>
            </a:r>
          </a:p>
          <a:p>
            <a:pPr>
              <a:lnSpc>
                <a:spcPct val="170000"/>
              </a:lnSpc>
            </a:pPr>
            <a:r>
              <a:rPr lang="en-US" sz="3300" b="1" dirty="0" smtClean="0"/>
              <a:t>For </a:t>
            </a:r>
            <a:r>
              <a:rPr lang="en-US" sz="3300" b="1" dirty="0"/>
              <a:t>example, if you had 5 hydraulic pumps in standby mode and each ran for 2000 hours in standby and 3 failed during the standby time</a:t>
            </a:r>
          </a:p>
          <a:p>
            <a:pPr>
              <a:lnSpc>
                <a:spcPct val="170000"/>
              </a:lnSpc>
            </a:pPr>
            <a:r>
              <a:rPr lang="en-US" sz="3300" b="1" dirty="0"/>
              <a:t>The failure rate during standby mode is:</a:t>
            </a:r>
          </a:p>
          <a:p>
            <a:pPr lvl="1">
              <a:lnSpc>
                <a:spcPct val="170000"/>
              </a:lnSpc>
            </a:pPr>
            <a:r>
              <a:rPr lang="en-US" sz="3300" b="1" dirty="0"/>
              <a:t>Total standby hours = 5(2000 hours) = 10000 hours</a:t>
            </a:r>
          </a:p>
          <a:p>
            <a:pPr lvl="1">
              <a:lnSpc>
                <a:spcPct val="170000"/>
              </a:lnSpc>
            </a:pPr>
            <a:r>
              <a:rPr lang="en-US" sz="3300" b="1" dirty="0"/>
              <a:t>Failure rate in standby </a:t>
            </a:r>
            <a:r>
              <a:rPr lang="en-US" sz="3300" b="1" dirty="0" smtClean="0"/>
              <a:t>mode   = </a:t>
            </a:r>
            <a:r>
              <a:rPr lang="en-US" sz="3300" b="1" dirty="0"/>
              <a:t>3 / 10,000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3300" b="1" dirty="0" smtClean="0"/>
              <a:t>                                                       = </a:t>
            </a:r>
            <a:r>
              <a:rPr lang="en-US" sz="3300" b="1" dirty="0"/>
              <a:t>0.0003 failures per hour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51473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smtClean="0"/>
              <a:t>Relationship Between h(t), f(t), F(t) and R(t)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6317"/>
            <a:ext cx="10515600" cy="4351338"/>
          </a:xfrm>
        </p:spPr>
        <p:txBody>
          <a:bodyPr/>
          <a:lstStyle/>
          <a:p>
            <a:r>
              <a:rPr lang="en-US" dirty="0" smtClean="0"/>
              <a:t>h(t) = failure rate</a:t>
            </a:r>
          </a:p>
          <a:p>
            <a:r>
              <a:rPr lang="en-US" dirty="0" smtClean="0"/>
              <a:t>f(t) = pdf</a:t>
            </a:r>
          </a:p>
          <a:p>
            <a:r>
              <a:rPr lang="en-US" dirty="0" smtClean="0"/>
              <a:t>F(t) = </a:t>
            </a:r>
            <a:r>
              <a:rPr lang="en-US" dirty="0" err="1" smtClean="0"/>
              <a:t>cdf</a:t>
            </a:r>
            <a:endParaRPr lang="en-US" dirty="0" smtClean="0"/>
          </a:p>
          <a:p>
            <a:r>
              <a:rPr lang="en-US" dirty="0" smtClean="0"/>
              <a:t>R(t) = reliability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4135271"/>
                <a:ext cx="4129586" cy="6863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𝒉</m:t>
                    </m:r>
                    <m:d>
                      <m:d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35271"/>
                <a:ext cx="4129586" cy="686342"/>
              </a:xfrm>
              <a:prstGeom prst="rect">
                <a:avLst/>
              </a:prstGeom>
              <a:blipFill>
                <a:blip r:embed="rId2"/>
                <a:stretch>
                  <a:fillRect b="-10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891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Goodness of fit test (</a:t>
            </a:r>
            <a:r>
              <a:rPr lang="en-US" sz="3200" b="1" dirty="0" smtClean="0"/>
              <a:t>Kolmogorov/Smirnov </a:t>
            </a:r>
            <a:r>
              <a:rPr lang="en-US" sz="3200" b="1" dirty="0"/>
              <a:t>test)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This test is used in situations where a comparison has to be made between an observed sample distribution and theoretical distribution.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11635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426" y="802043"/>
            <a:ext cx="11008058" cy="435133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Suppose that we have observations </a:t>
            </a:r>
            <a:r>
              <a:rPr lang="en-US" b="1" i="1" dirty="0"/>
              <a:t>X</a:t>
            </a:r>
            <a:r>
              <a:rPr lang="en-US" b="1" baseline="-25000" dirty="0"/>
              <a:t>1</a:t>
            </a:r>
            <a:r>
              <a:rPr lang="en-US" b="1" i="1" dirty="0"/>
              <a:t>,...,</a:t>
            </a:r>
            <a:r>
              <a:rPr lang="en-US" b="1" i="1" dirty="0" err="1"/>
              <a:t>X</a:t>
            </a:r>
            <a:r>
              <a:rPr lang="en-US" b="1" i="1" baseline="-25000" dirty="0" err="1"/>
              <a:t>n</a:t>
            </a:r>
            <a:r>
              <a:rPr lang="en-US" b="1" dirty="0"/>
              <a:t>, which we think come from a distribution </a:t>
            </a:r>
            <a:r>
              <a:rPr lang="en-US" b="1" i="1" dirty="0"/>
              <a:t>P</a:t>
            </a:r>
            <a:r>
              <a:rPr lang="en-US" b="1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The Kolmogorov-Smirnov Test is used to test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H</a:t>
            </a:r>
            <a:r>
              <a:rPr lang="en-US" b="1" baseline="-25000" dirty="0" smtClean="0"/>
              <a:t>0 </a:t>
            </a:r>
            <a:r>
              <a:rPr lang="en-US" b="1" dirty="0"/>
              <a:t>:	the samples come from </a:t>
            </a:r>
            <a:r>
              <a:rPr lang="en-US" b="1" i="1" dirty="0"/>
              <a:t>P,</a:t>
            </a: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/>
              <a:t>	against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H</a:t>
            </a:r>
            <a:r>
              <a:rPr lang="en-US" b="1" baseline="-25000" dirty="0" smtClean="0"/>
              <a:t>1 </a:t>
            </a:r>
            <a:r>
              <a:rPr lang="en-US" b="1" dirty="0"/>
              <a:t>:	the samples do not come from </a:t>
            </a:r>
            <a:r>
              <a:rPr lang="en-US" b="1" i="1" dirty="0"/>
              <a:t>P</a:t>
            </a:r>
            <a:r>
              <a:rPr lang="en-US" b="1" i="1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The null hypothesis assumes no difference between the observed and theoretical distribution.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6775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Given: observed </a:t>
            </a:r>
            <a:r>
              <a:rPr lang="en-US" sz="3200" b="1" dirty="0"/>
              <a:t>sample distribution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5" y="1825625"/>
            <a:ext cx="1116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-0.16 </a:t>
            </a:r>
            <a:r>
              <a:rPr lang="en-US" dirty="0" smtClean="0"/>
              <a:t> -</a:t>
            </a:r>
            <a:r>
              <a:rPr lang="en-US" dirty="0"/>
              <a:t>0.68 </a:t>
            </a:r>
            <a:r>
              <a:rPr lang="en-US" dirty="0" smtClean="0"/>
              <a:t> -0.32  -</a:t>
            </a:r>
            <a:r>
              <a:rPr lang="en-US" dirty="0"/>
              <a:t>0.85 </a:t>
            </a:r>
            <a:r>
              <a:rPr lang="en-US" dirty="0" smtClean="0"/>
              <a:t>  0.89  -</a:t>
            </a:r>
            <a:r>
              <a:rPr lang="en-US" dirty="0"/>
              <a:t>2.28 </a:t>
            </a:r>
            <a:r>
              <a:rPr lang="en-US" dirty="0" smtClean="0"/>
              <a:t>  0.63   0.41   0.15   0.74   1.30   -0.13    0.80   -</a:t>
            </a:r>
            <a:r>
              <a:rPr lang="en-US" dirty="0"/>
              <a:t>0.75 </a:t>
            </a:r>
            <a:r>
              <a:rPr lang="en-US" dirty="0" smtClean="0"/>
              <a:t>  0.28  -</a:t>
            </a:r>
            <a:r>
              <a:rPr lang="en-US" dirty="0"/>
              <a:t>1.00 </a:t>
            </a:r>
            <a:r>
              <a:rPr lang="en-US" dirty="0" smtClean="0"/>
              <a:t>  0.14    -1.38  -0.04  -</a:t>
            </a:r>
            <a:r>
              <a:rPr lang="en-US" dirty="0"/>
              <a:t>0.25 </a:t>
            </a:r>
            <a:r>
              <a:rPr lang="en-US" dirty="0" smtClean="0"/>
              <a:t> -</a:t>
            </a:r>
            <a:r>
              <a:rPr lang="en-US" dirty="0"/>
              <a:t>0.17 </a:t>
            </a:r>
            <a:r>
              <a:rPr lang="en-US" dirty="0" smtClean="0"/>
              <a:t> 1.29   0.47   1.23    0.21   -</a:t>
            </a:r>
            <a:r>
              <a:rPr lang="en-US" dirty="0"/>
              <a:t>0.04 </a:t>
            </a:r>
            <a:r>
              <a:rPr lang="en-US" dirty="0" smtClean="0"/>
              <a:t>  0.07  -</a:t>
            </a:r>
            <a:r>
              <a:rPr lang="en-US" dirty="0"/>
              <a:t>0.08 </a:t>
            </a:r>
            <a:r>
              <a:rPr lang="en-US" dirty="0" smtClean="0"/>
              <a:t>   0.32   </a:t>
            </a:r>
            <a:r>
              <a:rPr lang="en-US" dirty="0"/>
              <a:t>-</a:t>
            </a:r>
            <a:r>
              <a:rPr lang="en-US" dirty="0" smtClean="0"/>
              <a:t>0.17   0.13  -</a:t>
            </a:r>
            <a:r>
              <a:rPr lang="en-US" dirty="0"/>
              <a:t>1.94 </a:t>
            </a:r>
            <a:r>
              <a:rPr lang="en-US" dirty="0" smtClean="0"/>
              <a:t>  0.78   0.19  -</a:t>
            </a:r>
            <a:r>
              <a:rPr lang="en-US" dirty="0"/>
              <a:t>0.12 </a:t>
            </a:r>
            <a:r>
              <a:rPr lang="en-US" dirty="0" smtClean="0"/>
              <a:t> -0.19   </a:t>
            </a:r>
            <a:r>
              <a:rPr lang="en-US" dirty="0"/>
              <a:t>0.76 </a:t>
            </a:r>
            <a:r>
              <a:rPr lang="en-US" dirty="0" smtClean="0"/>
              <a:t>  -</a:t>
            </a:r>
            <a:r>
              <a:rPr lang="en-US" dirty="0"/>
              <a:t>1.48 </a:t>
            </a:r>
            <a:r>
              <a:rPr lang="en-US" dirty="0" smtClean="0"/>
              <a:t> -0.01   0.20   -</a:t>
            </a:r>
            <a:r>
              <a:rPr lang="en-US" dirty="0"/>
              <a:t>1.97 </a:t>
            </a:r>
            <a:r>
              <a:rPr lang="en-US" dirty="0" smtClean="0"/>
              <a:t>  -</a:t>
            </a:r>
            <a:r>
              <a:rPr lang="en-US" dirty="0"/>
              <a:t>0.37 </a:t>
            </a:r>
            <a:r>
              <a:rPr lang="en-US" dirty="0" smtClean="0"/>
              <a:t>  3.08  -</a:t>
            </a:r>
            <a:r>
              <a:rPr lang="en-US" dirty="0"/>
              <a:t>0.40 </a:t>
            </a:r>
            <a:r>
              <a:rPr lang="en-US" dirty="0" smtClean="0"/>
              <a:t> 0.80   0.01   1.32   -</a:t>
            </a:r>
            <a:r>
              <a:rPr lang="en-US" dirty="0"/>
              <a:t>0.47 </a:t>
            </a:r>
            <a:r>
              <a:rPr lang="en-US" dirty="0" smtClean="0"/>
              <a:t>  2.29   </a:t>
            </a:r>
            <a:r>
              <a:rPr lang="en-US" dirty="0"/>
              <a:t>-</a:t>
            </a:r>
            <a:r>
              <a:rPr lang="en-US" dirty="0" smtClean="0"/>
              <a:t>0.26  -1.52  -0.06   -1.02</a:t>
            </a:r>
            <a:r>
              <a:rPr lang="en-US" dirty="0"/>
              <a:t> </a:t>
            </a:r>
            <a:r>
              <a:rPr lang="en-US" dirty="0" smtClean="0"/>
              <a:t>  1.06</a:t>
            </a:r>
            <a:r>
              <a:rPr lang="en-US" dirty="0"/>
              <a:t>	</a:t>
            </a:r>
            <a:r>
              <a:rPr lang="en-US" dirty="0" smtClean="0"/>
              <a:t> 0.60</a:t>
            </a:r>
            <a:r>
              <a:rPr lang="en-US" dirty="0"/>
              <a:t>	</a:t>
            </a:r>
            <a:r>
              <a:rPr lang="en-US" dirty="0" smtClean="0"/>
              <a:t> 1.15</a:t>
            </a:r>
            <a:r>
              <a:rPr lang="en-US" dirty="0"/>
              <a:t>	</a:t>
            </a:r>
            <a:r>
              <a:rPr lang="en-US" dirty="0" smtClean="0"/>
              <a:t> 1.92</a:t>
            </a:r>
            <a:r>
              <a:rPr lang="en-US" dirty="0"/>
              <a:t>	-0.06	-0.19	</a:t>
            </a:r>
            <a:r>
              <a:rPr lang="en-US" dirty="0" smtClean="0"/>
              <a:t>0.67 0.29   0.58    0.02    2.18   -</a:t>
            </a:r>
            <a:r>
              <a:rPr lang="en-US" dirty="0"/>
              <a:t>0.04 </a:t>
            </a:r>
            <a:r>
              <a:rPr lang="en-US" dirty="0" smtClean="0"/>
              <a:t> -</a:t>
            </a:r>
            <a:r>
              <a:rPr lang="en-US" dirty="0"/>
              <a:t>0.13 </a:t>
            </a:r>
            <a:r>
              <a:rPr lang="en-US" dirty="0" smtClean="0"/>
              <a:t> -</a:t>
            </a:r>
            <a:r>
              <a:rPr lang="en-US" dirty="0"/>
              <a:t>0.79 </a:t>
            </a:r>
            <a:r>
              <a:rPr lang="en-US" dirty="0" smtClean="0"/>
              <a:t> -</a:t>
            </a:r>
            <a:r>
              <a:rPr lang="en-US" dirty="0"/>
              <a:t>1.28 </a:t>
            </a:r>
            <a:r>
              <a:rPr lang="en-US" dirty="0" smtClean="0"/>
              <a:t> -</a:t>
            </a:r>
            <a:r>
              <a:rPr lang="en-US" dirty="0"/>
              <a:t>1.41 </a:t>
            </a:r>
            <a:r>
              <a:rPr lang="en-US" dirty="0" smtClean="0"/>
              <a:t> -</a:t>
            </a:r>
            <a:r>
              <a:rPr lang="en-US" dirty="0"/>
              <a:t>0.23 </a:t>
            </a:r>
            <a:r>
              <a:rPr lang="en-US" dirty="0" smtClean="0"/>
              <a:t>  0.65  -0.26  </a:t>
            </a:r>
            <a:r>
              <a:rPr lang="en-US" dirty="0"/>
              <a:t>-0.17 </a:t>
            </a:r>
            <a:r>
              <a:rPr lang="en-US" dirty="0" smtClean="0"/>
              <a:t> -</a:t>
            </a:r>
            <a:r>
              <a:rPr lang="en-US" dirty="0"/>
              <a:t>1.53 </a:t>
            </a:r>
            <a:r>
              <a:rPr lang="en-US" dirty="0" smtClean="0"/>
              <a:t>  -</a:t>
            </a:r>
            <a:r>
              <a:rPr lang="en-US" dirty="0"/>
              <a:t>1.69 </a:t>
            </a:r>
            <a:r>
              <a:rPr lang="en-US" dirty="0" smtClean="0"/>
              <a:t> -</a:t>
            </a:r>
            <a:r>
              <a:rPr lang="en-US" dirty="0"/>
              <a:t>1.60 </a:t>
            </a:r>
            <a:r>
              <a:rPr lang="en-US" dirty="0" smtClean="0"/>
              <a:t>  0.09   -</a:t>
            </a:r>
            <a:r>
              <a:rPr lang="en-US" dirty="0"/>
              <a:t>1.11 </a:t>
            </a:r>
            <a:r>
              <a:rPr lang="en-US" dirty="0" smtClean="0"/>
              <a:t>  0.30   0.71   -</a:t>
            </a:r>
            <a:r>
              <a:rPr lang="en-US" dirty="0"/>
              <a:t>0.88 </a:t>
            </a:r>
            <a:r>
              <a:rPr lang="en-US" dirty="0" smtClean="0"/>
              <a:t> -0.03  0.56  -</a:t>
            </a:r>
            <a:r>
              <a:rPr lang="en-US" dirty="0"/>
              <a:t>3.68 2.40 </a:t>
            </a:r>
            <a:r>
              <a:rPr lang="en-US" dirty="0" smtClean="0"/>
              <a:t>  0.62     0.52   </a:t>
            </a:r>
            <a:r>
              <a:rPr lang="en-US" dirty="0"/>
              <a:t>-</a:t>
            </a:r>
            <a:r>
              <a:rPr lang="en-US" dirty="0" smtClean="0"/>
              <a:t>1.25   </a:t>
            </a:r>
            <a:r>
              <a:rPr lang="en-US" dirty="0"/>
              <a:t>0.85 </a:t>
            </a:r>
            <a:r>
              <a:rPr lang="en-US" dirty="0" smtClean="0"/>
              <a:t>   -0.09 -</a:t>
            </a:r>
            <a:r>
              <a:rPr lang="en-US" dirty="0"/>
              <a:t>0.23	-1.16	</a:t>
            </a:r>
            <a:r>
              <a:rPr lang="en-US" dirty="0" smtClean="0"/>
              <a:t>  0.22</a:t>
            </a:r>
            <a:r>
              <a:rPr lang="en-US" dirty="0"/>
              <a:t>	</a:t>
            </a:r>
            <a:r>
              <a:rPr lang="en-US" dirty="0" smtClean="0"/>
              <a:t> -</a:t>
            </a:r>
            <a:r>
              <a:rPr lang="en-US" dirty="0"/>
              <a:t>1.68	</a:t>
            </a:r>
            <a:r>
              <a:rPr lang="en-US" dirty="0" smtClean="0"/>
              <a:t> 0.50</a:t>
            </a:r>
            <a:r>
              <a:rPr lang="en-US" dirty="0"/>
              <a:t> </a:t>
            </a:r>
            <a:r>
              <a:rPr lang="en-US" dirty="0" smtClean="0"/>
              <a:t> -0.35   -0.35</a:t>
            </a:r>
            <a:r>
              <a:rPr lang="en-US" dirty="0"/>
              <a:t> </a:t>
            </a:r>
            <a:r>
              <a:rPr lang="en-US" dirty="0" smtClean="0"/>
              <a:t> -0.33</a:t>
            </a:r>
            <a:r>
              <a:rPr lang="en-US" dirty="0"/>
              <a:t> </a:t>
            </a:r>
            <a:r>
              <a:rPr lang="en-US" dirty="0" smtClean="0"/>
              <a:t> -0.24</a:t>
            </a:r>
            <a:r>
              <a:rPr lang="en-US" dirty="0"/>
              <a:t>	0.25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7350" y="5638037"/>
            <a:ext cx="4469365" cy="5296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48920" marR="6350" indent="-6350">
              <a:lnSpc>
                <a:spcPct val="106000"/>
              </a:lnSpc>
              <a:spcBef>
                <a:spcPts val="0"/>
              </a:spcBef>
              <a:spcAft>
                <a:spcPts val="350"/>
              </a:spcAft>
            </a:pPr>
            <a:r>
              <a:rPr lang="en-US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 they come from N(0,1)?</a:t>
            </a:r>
          </a:p>
        </p:txBody>
      </p:sp>
    </p:spTree>
    <p:extLst>
      <p:ext uri="{BB962C8B-B14F-4D97-AF65-F5344CB8AC3E}">
        <p14:creationId xmlns:p14="http://schemas.microsoft.com/office/powerpoint/2010/main" val="39979399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5" y="556383"/>
            <a:ext cx="1108994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Cumulative Distribution Function and Empirical Distribution Function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cumulative distribution function </a:t>
            </a:r>
            <a:r>
              <a:rPr lang="en-US" b="1" i="1" dirty="0"/>
              <a:t>F</a:t>
            </a:r>
            <a:r>
              <a:rPr lang="en-US" b="1" dirty="0"/>
              <a:t>(</a:t>
            </a:r>
            <a:r>
              <a:rPr lang="en-US" b="1" i="1" dirty="0"/>
              <a:t>x</a:t>
            </a:r>
            <a:r>
              <a:rPr lang="en-US" b="1" dirty="0"/>
              <a:t>) of a random variable </a:t>
            </a:r>
            <a:r>
              <a:rPr lang="en-US" b="1" i="1" dirty="0"/>
              <a:t>X</a:t>
            </a:r>
            <a:r>
              <a:rPr lang="en-US" b="1" dirty="0"/>
              <a:t>, is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i="1" dirty="0"/>
              <a:t>F</a:t>
            </a:r>
            <a:r>
              <a:rPr lang="en-US" b="1" dirty="0"/>
              <a:t>(</a:t>
            </a:r>
            <a:r>
              <a:rPr lang="en-US" b="1" i="1" dirty="0"/>
              <a:t>x</a:t>
            </a:r>
            <a:r>
              <a:rPr lang="en-US" b="1" dirty="0"/>
              <a:t>) = P(</a:t>
            </a:r>
            <a:r>
              <a:rPr lang="en-US" b="1" i="1" dirty="0"/>
              <a:t>X </a:t>
            </a:r>
            <a:r>
              <a:rPr lang="en-US" b="1" dirty="0"/>
              <a:t>≤ </a:t>
            </a:r>
            <a:r>
              <a:rPr lang="en-US" b="1" i="1" dirty="0"/>
              <a:t>x</a:t>
            </a:r>
            <a:r>
              <a:rPr lang="en-US" b="1" dirty="0"/>
              <a:t>)</a:t>
            </a:r>
            <a:r>
              <a:rPr lang="en-US" b="1" i="1" dirty="0"/>
              <a:t>.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The cumulative distribution function uniquely characterizes a probability distribution.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Given observations </a:t>
            </a:r>
            <a:r>
              <a:rPr lang="en-US" b="1" i="1" dirty="0"/>
              <a:t>x</a:t>
            </a:r>
            <a:r>
              <a:rPr lang="en-US" b="1" baseline="-25000" dirty="0"/>
              <a:t>1</a:t>
            </a:r>
            <a:r>
              <a:rPr lang="en-US" b="1" i="1" dirty="0"/>
              <a:t>,...,</a:t>
            </a:r>
            <a:r>
              <a:rPr lang="en-US" b="1" i="1" dirty="0" err="1"/>
              <a:t>x</a:t>
            </a:r>
            <a:r>
              <a:rPr lang="en-US" b="1" i="1" baseline="-25000" dirty="0" err="1"/>
              <a:t>n</a:t>
            </a:r>
            <a:r>
              <a:rPr lang="en-US" b="1" i="1" baseline="-25000" dirty="0"/>
              <a:t> </a:t>
            </a:r>
            <a:r>
              <a:rPr lang="en-US" b="1" dirty="0"/>
              <a:t>the empirical distribution function </a:t>
            </a:r>
            <a:r>
              <a:rPr lang="en-US" b="1" i="1" dirty="0"/>
              <a:t>F</a:t>
            </a:r>
            <a:r>
              <a:rPr lang="en-US" b="1" baseline="-25000" dirty="0"/>
              <a:t>obs</a:t>
            </a:r>
            <a:r>
              <a:rPr lang="en-US" b="1" dirty="0"/>
              <a:t>(</a:t>
            </a:r>
            <a:r>
              <a:rPr lang="en-US" b="1" i="1" dirty="0"/>
              <a:t>x</a:t>
            </a:r>
            <a:r>
              <a:rPr lang="en-US" b="1" dirty="0"/>
              <a:t>) gives the proportion of the data that lies below </a:t>
            </a:r>
            <a:r>
              <a:rPr lang="en-US" b="1" i="1" dirty="0"/>
              <a:t>x</a:t>
            </a:r>
            <a:r>
              <a:rPr lang="en-US" b="1" dirty="0"/>
              <a:t>,</a:t>
            </a:r>
          </a:p>
          <a:p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73729" y="4907721"/>
                <a:ext cx="4826129" cy="5868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b="1" i="1" dirty="0" smtClean="0"/>
                  <a:t>F</a:t>
                </a:r>
                <a:r>
                  <a:rPr lang="en-US" sz="2400" b="1" baseline="-25000" dirty="0" smtClean="0"/>
                  <a:t>obs</a:t>
                </a:r>
                <a:r>
                  <a:rPr lang="en-US" sz="2400" b="1" dirty="0" smtClean="0"/>
                  <a:t>(</a:t>
                </a:r>
                <a:r>
                  <a:rPr lang="en-US" sz="2400" b="1" i="1" dirty="0" smtClean="0"/>
                  <a:t>x</a:t>
                </a:r>
                <a:r>
                  <a:rPr lang="en-US" sz="2400" b="1" dirty="0"/>
                  <a:t>) 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𝑵𝒖𝒎𝒃𝒆𝒓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𝒐𝒃𝒔𝒆𝒓𝒗𝒂𝒕𝒊𝒐𝒏𝒔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𝒃𝒆𝒍𝒐𝒘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𝑵𝒖𝒎𝒃𝒆𝒓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𝒐𝒇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𝒐𝒃𝒔𝒆𝒓𝒗𝒂𝒕𝒊𝒐𝒏𝒔</m:t>
                        </m:r>
                      </m:den>
                    </m:f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729" y="4907721"/>
                <a:ext cx="4826129" cy="586827"/>
              </a:xfrm>
              <a:prstGeom prst="rect">
                <a:avLst/>
              </a:prstGeom>
              <a:blipFill>
                <a:blip r:embed="rId2"/>
                <a:stretch>
                  <a:fillRect l="-3914"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42665" y="5692889"/>
            <a:ext cx="76722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we order the observations 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kumimoji="0" lang="en-US" altLang="en-US" sz="2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≤ 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kumimoji="0" lang="en-US" altLang="en-US" sz="24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≤ ··· ≤ </a:t>
            </a:r>
            <a:r>
              <a:rPr kumimoji="0" lang="en-US" altLang="en-US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kumimoji="0" lang="en-US" altLang="en-US" sz="2400" b="1" i="1" u="none" strike="noStrike" cap="none" normalizeH="0" baseline="-3000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then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995926" y="6523886"/>
            <a:ext cx="2840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kumimoji="0" lang="en-US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146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802" y="5584272"/>
            <a:ext cx="2006220" cy="76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589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52" y="5290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Order the data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24552" y="1072510"/>
            <a:ext cx="9479508" cy="393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87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63" y="48814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Compute the empirical distribution function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809539" y="1059635"/>
            <a:ext cx="6232705" cy="46891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6062" y="2100040"/>
            <a:ext cx="9602337" cy="1005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6350" indent="-6350">
              <a:lnSpc>
                <a:spcPct val="106000"/>
              </a:lnSpc>
              <a:spcBef>
                <a:spcPts val="0"/>
              </a:spcBef>
              <a:spcAft>
                <a:spcPts val="15"/>
              </a:spcAft>
            </a:pPr>
            <a:r>
              <a:rPr lang="en-US" sz="2800" dirty="0"/>
              <a:t>If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our data is ordered, </a:t>
            </a:r>
            <a:r>
              <a:rPr lang="en-US" sz="2800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being the least and </a:t>
            </a:r>
            <a:r>
              <a:rPr lang="en-US" sz="2800" i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800" i="1" baseline="-250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800" i="1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being the largest, then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270077" y="3324737"/>
            <a:ext cx="2820538" cy="48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82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39" y="336477"/>
            <a:ext cx="1095928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For </a:t>
            </a:r>
            <a:r>
              <a:rPr lang="en-US" sz="2400" b="1" dirty="0">
                <a:solidFill>
                  <a:srgbClr val="FF0000"/>
                </a:solidFill>
              </a:rPr>
              <a:t>each observation </a:t>
            </a:r>
            <a:r>
              <a:rPr lang="en-US" sz="2400" b="1" i="1" dirty="0">
                <a:solidFill>
                  <a:srgbClr val="FF0000"/>
                </a:solidFill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</a:rPr>
              <a:t>i </a:t>
            </a:r>
            <a:r>
              <a:rPr lang="en-US" sz="2400" b="1" dirty="0">
                <a:solidFill>
                  <a:srgbClr val="FF0000"/>
                </a:solidFill>
              </a:rPr>
              <a:t>compute </a:t>
            </a:r>
            <a:r>
              <a:rPr lang="en-US" sz="2400" b="1" i="1" dirty="0" err="1">
                <a:solidFill>
                  <a:srgbClr val="FF0000"/>
                </a:solidFill>
              </a:rPr>
              <a:t>F</a:t>
            </a:r>
            <a:r>
              <a:rPr lang="en-US" sz="2400" b="1" baseline="-25000" dirty="0" err="1">
                <a:solidFill>
                  <a:srgbClr val="FF0000"/>
                </a:solidFill>
              </a:rPr>
              <a:t>exp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</a:rPr>
              <a:t>i</a:t>
            </a:r>
            <a:r>
              <a:rPr lang="en-US" sz="2400" b="1" dirty="0">
                <a:solidFill>
                  <a:srgbClr val="FF0000"/>
                </a:solidFill>
              </a:rPr>
              <a:t>) = </a:t>
            </a:r>
            <a:r>
              <a:rPr lang="en-US" sz="2400" b="1" i="1" dirty="0">
                <a:solidFill>
                  <a:srgbClr val="FF0000"/>
                </a:solidFill>
              </a:rPr>
              <a:t>P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Z </a:t>
            </a:r>
            <a:r>
              <a:rPr lang="en-US" sz="2400" b="1" dirty="0">
                <a:solidFill>
                  <a:srgbClr val="FF0000"/>
                </a:solidFill>
              </a:rPr>
              <a:t>≤ </a:t>
            </a:r>
            <a:r>
              <a:rPr lang="en-US" sz="2400" b="1" i="1" dirty="0">
                <a:solidFill>
                  <a:srgbClr val="FF0000"/>
                </a:solidFill>
              </a:rPr>
              <a:t>x</a:t>
            </a:r>
            <a:r>
              <a:rPr lang="en-US" sz="2400" b="1" i="1" baseline="-25000" dirty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FF0000"/>
                </a:solidFill>
              </a:rPr>
              <a:t>).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Result is given below.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In this case, we use the standard normal table to determine the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expected distribution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function.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b="1" dirty="0"/>
          </a:p>
          <a:p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504839" y="2266486"/>
            <a:ext cx="11130888" cy="349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0" y="-29325063"/>
                <a:ext cx="9144000" cy="5986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en-US" sz="2800" b="1" dirty="0" smtClean="0"/>
                  <a:t>Following time to failures of an item are exponentially distributed: 75, 100, 70, 130, and 125 (in hours)</a:t>
                </a:r>
              </a:p>
              <a:p>
                <a:pPr>
                  <a:lnSpc>
                    <a:spcPct val="170000"/>
                  </a:lnSpc>
                </a:pPr>
                <a:r>
                  <a:rPr lang="en-US" sz="2800" b="1" dirty="0" smtClean="0"/>
                  <a:t>Calculate the reliability of the item for an operating period of 100 hours</a:t>
                </a:r>
              </a:p>
              <a:p>
                <a:pPr>
                  <a:lnSpc>
                    <a:spcPct val="170000"/>
                  </a:lnSpc>
                </a:pPr>
                <a:r>
                  <a:rPr lang="en-US" sz="2800" b="1" dirty="0" smtClean="0">
                    <a:solidFill>
                      <a:srgbClr val="00B050"/>
                    </a:solidFill>
                  </a:rPr>
                  <a:t>Solution</a:t>
                </a:r>
              </a:p>
              <a:p>
                <a:pPr>
                  <a:lnSpc>
                    <a:spcPct val="170000"/>
                  </a:lnSpc>
                </a:pPr>
                <a:r>
                  <a:rPr lang="en-US" sz="2800" b="1" dirty="0" smtClean="0">
                    <a:solidFill>
                      <a:srgbClr val="00B050"/>
                    </a:solidFill>
                  </a:rPr>
                  <a:t>R(t)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sz="28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λ</m:t>
                        </m:r>
                        <m:r>
                          <a:rPr lang="en-US" sz="28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𝒕</m:t>
                        </m:r>
                      </m:sup>
                    </m:sSup>
                  </m:oMath>
                </a14:m>
                <a:endParaRPr lang="en-US" sz="2800" b="1" dirty="0" smtClean="0">
                  <a:solidFill>
                    <a:srgbClr val="00B050"/>
                  </a:solidFill>
                </a:endParaRPr>
              </a:p>
              <a:p>
                <a:pPr>
                  <a:lnSpc>
                    <a:spcPct val="170000"/>
                  </a:lnSpc>
                </a:pPr>
                <a:r>
                  <a:rPr lang="en-US" sz="2800" b="1" dirty="0" smtClean="0">
                    <a:solidFill>
                      <a:srgbClr val="00B050"/>
                    </a:solidFill>
                  </a:rPr>
                  <a:t>t = period of operation</a:t>
                </a:r>
              </a:p>
              <a:p>
                <a:pPr>
                  <a:lnSpc>
                    <a:spcPct val="170000"/>
                  </a:lnSpc>
                </a:pPr>
                <a14:m>
                  <m:oMath xmlns:m="http://schemas.openxmlformats.org/officeDocument/2006/math">
                    <m:r>
                      <a:rPr lang="el-GR" sz="2800" b="1" i="1">
                        <a:solidFill>
                          <a:srgbClr val="00B050"/>
                        </a:solidFill>
                        <a:latin typeface="Cambria Math"/>
                      </a:rPr>
                      <m:t>𝝀</m:t>
                    </m:r>
                  </m:oMath>
                </a14:m>
                <a:r>
                  <a:rPr lang="en-US" sz="2800" b="1" dirty="0" smtClean="0">
                    <a:solidFill>
                      <a:srgbClr val="00B050"/>
                    </a:solidFill>
                  </a:rPr>
                  <a:t> = failure rate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-29325063"/>
                <a:ext cx="9144000" cy="5986767"/>
              </a:xfrm>
              <a:prstGeom prst="rect">
                <a:avLst/>
              </a:prstGeom>
              <a:blipFill>
                <a:blip r:embed="rId2"/>
                <a:stretch>
                  <a:fillRect l="-1333" b="-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531834" y="215500"/>
            <a:ext cx="2044470" cy="7364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70000"/>
              </a:lnSpc>
            </a:pPr>
            <a:r>
              <a:rPr lang="en-US" sz="2800" b="1" dirty="0" smtClean="0"/>
              <a:t>Introduction</a:t>
            </a:r>
            <a:endParaRPr lang="en-US" sz="2800" b="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399" y="982934"/>
            <a:ext cx="11121571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The failure rate h(t) is a measure of proneness to failure as a function of age, t. 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The </a:t>
            </a:r>
            <a:r>
              <a:rPr lang="en-US" sz="2400" b="1" dirty="0"/>
              <a:t>purpose for quantitative reliability measurements is to define the rate of failure relative to time and to model that failure rate in a mathematical distribution for the purpose of understanding the quantitative aspects of failure. </a:t>
            </a:r>
            <a:endParaRPr lang="en-US" sz="2400" b="1" dirty="0" smtClean="0"/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The </a:t>
            </a:r>
            <a:r>
              <a:rPr lang="en-US" sz="2400" b="1" dirty="0"/>
              <a:t>most basic building block is the failure rate, which is estimated using the following equation:</a:t>
            </a:r>
          </a:p>
        </p:txBody>
      </p:sp>
      <p:pic>
        <p:nvPicPr>
          <p:cNvPr id="8" name="Picture 2" descr="https://media.noria.com/sites/archive_images/webexclusive_070909drew_clip_image00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002" y="3741057"/>
            <a:ext cx="6872654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991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356402"/>
            <a:ext cx="11300346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/>
              <a:t>We want to compare the empirical distribution function of the data, </a:t>
            </a:r>
            <a:r>
              <a:rPr lang="en-US" sz="2400" b="1" i="1" dirty="0"/>
              <a:t>F</a:t>
            </a:r>
            <a:r>
              <a:rPr lang="en-US" sz="2400" b="1" baseline="-25000" dirty="0"/>
              <a:t>obs</a:t>
            </a:r>
            <a:r>
              <a:rPr lang="en-US" sz="2400" b="1" dirty="0"/>
              <a:t>, with the cumulative distribution function associated with the null hypothesis, </a:t>
            </a:r>
            <a:r>
              <a:rPr lang="en-US" sz="2400" b="1" i="1" dirty="0" err="1"/>
              <a:t>F</a:t>
            </a:r>
            <a:r>
              <a:rPr lang="en-US" sz="2400" b="1" baseline="-25000" dirty="0" err="1"/>
              <a:t>exp</a:t>
            </a:r>
            <a:r>
              <a:rPr lang="en-US" sz="2400" b="1" baseline="-25000" dirty="0"/>
              <a:t> </a:t>
            </a:r>
            <a:r>
              <a:rPr lang="en-US" sz="2400" b="1" dirty="0"/>
              <a:t>(expected CDF</a:t>
            </a:r>
            <a:r>
              <a:rPr lang="en-US" sz="2400" b="1" dirty="0" smtClean="0"/>
              <a:t>).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endParaRPr lang="en-US" sz="2400" b="1" dirty="0" smtClean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/>
              <a:t>The Kolmogorov-Smirnov statistic is </a:t>
            </a:r>
            <a:r>
              <a:rPr lang="en-US" sz="2400" b="1" i="1" dirty="0" err="1"/>
              <a:t>D</a:t>
            </a:r>
            <a:r>
              <a:rPr lang="en-US" sz="2400" b="1" i="1" baseline="-25000" dirty="0" err="1"/>
              <a:t>n</a:t>
            </a:r>
            <a:r>
              <a:rPr lang="en-US" sz="2400" b="1" i="1" baseline="-25000" dirty="0"/>
              <a:t> </a:t>
            </a:r>
            <a:r>
              <a:rPr lang="en-US" sz="2400" b="1" dirty="0"/>
              <a:t>= </a:t>
            </a:r>
            <a:r>
              <a:rPr lang="en-US" sz="2400" b="1" dirty="0" err="1"/>
              <a:t>max|</a:t>
            </a:r>
            <a:r>
              <a:rPr lang="en-US" sz="2400" b="1" i="1" dirty="0" err="1"/>
              <a:t>F</a:t>
            </a:r>
            <a:r>
              <a:rPr lang="en-US" sz="2400" b="1" baseline="-25000" dirty="0" err="1"/>
              <a:t>exp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 − </a:t>
            </a:r>
            <a:r>
              <a:rPr lang="en-US" sz="2400" b="1" i="1" dirty="0"/>
              <a:t>F</a:t>
            </a:r>
            <a:r>
              <a:rPr lang="en-US" sz="2400" b="1" baseline="-25000" dirty="0"/>
              <a:t>obs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)|</a:t>
            </a:r>
            <a:r>
              <a:rPr lang="en-US" sz="2400" b="1" i="1" dirty="0"/>
              <a:t>. x</a:t>
            </a:r>
            <a:endParaRPr lang="en-US" sz="2400" b="1" dirty="0"/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Kolmogorov-Smirnov statistic </a:t>
            </a:r>
            <a:r>
              <a:rPr lang="en-US" sz="2400" b="1" i="1" dirty="0" err="1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400" b="1" i="1" baseline="-25000" dirty="0" err="1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400" b="1" i="1" baseline="-25000" dirty="0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= 0</a:t>
            </a:r>
            <a:r>
              <a:rPr lang="en-US" sz="2400" b="1" i="1" dirty="0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b="1" dirty="0">
                <a:solidFill>
                  <a:srgbClr val="0000FF"/>
                </a:solidFill>
                <a:ea typeface="Cambria" panose="02040503050406030204" pitchFamily="18" charset="0"/>
                <a:cs typeface="Cambria" panose="02040503050406030204" pitchFamily="18" charset="0"/>
              </a:rPr>
              <a:t>092 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</a:rPr>
              <a:t>is the maximum shown </a:t>
            </a:r>
            <a:r>
              <a:rPr lang="en-US" sz="24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in the table.</a:t>
            </a:r>
            <a:endParaRPr lang="en-US" sz="24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 sz="2400" b="1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4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323833" y="3452883"/>
            <a:ext cx="10263115" cy="2937313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8161361" y="5718412"/>
            <a:ext cx="300251" cy="682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097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40625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the Critical Value</a:t>
            </a:r>
            <a:r>
              <a:rPr lang="en-US" dirty="0" smtClean="0"/>
              <a:t>?</a:t>
            </a:r>
          </a:p>
          <a:p>
            <a:r>
              <a:rPr lang="en-US" dirty="0"/>
              <a:t>At the 95% level the critical value is approximately given by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30281" y="1785461"/>
            <a:ext cx="2096311" cy="7964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2594" y="2756847"/>
            <a:ext cx="11063785" cy="3608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0" marR="6350" indent="-285750">
              <a:lnSpc>
                <a:spcPct val="150000"/>
              </a:lnSpc>
              <a:spcBef>
                <a:spcPts val="0"/>
              </a:spcBef>
              <a:spcAft>
                <a:spcPts val="52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Here we have a sample size of </a:t>
            </a:r>
            <a:r>
              <a:rPr lang="en-US" sz="2400" b="1" i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100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 </a:t>
            </a:r>
            <a:r>
              <a:rPr lang="en-US" sz="2400" b="1" i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400" b="1" baseline="-25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crit</a:t>
            </a:r>
            <a:r>
              <a:rPr lang="en-US" sz="2400" b="1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r>
              <a:rPr lang="en-US" sz="24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136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666750" marR="6350" indent="-285750">
              <a:lnSpc>
                <a:spcPct val="150000"/>
              </a:lnSpc>
              <a:spcBef>
                <a:spcPts val="0"/>
              </a:spcBef>
              <a:spcAft>
                <a:spcPts val="52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Acceptance criteria: if calculated value is less than critical value accept the null hypothesis</a:t>
            </a:r>
          </a:p>
          <a:p>
            <a:pPr marL="666750" marR="6350" indent="-285750">
              <a:lnSpc>
                <a:spcPct val="150000"/>
              </a:lnSpc>
              <a:spcBef>
                <a:spcPts val="0"/>
              </a:spcBef>
              <a:spcAft>
                <a:spcPts val="52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Since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r>
              <a:rPr lang="en-US" sz="24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092 </a:t>
            </a:r>
            <a:r>
              <a:rPr lang="en-US" sz="24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&lt;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r>
              <a:rPr lang="en-US" sz="24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136 </a:t>
            </a:r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 not reject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null hypothesis.</a:t>
            </a:r>
          </a:p>
          <a:p>
            <a:pPr marL="666750" marR="6350" indent="-285750">
              <a:lnSpc>
                <a:spcPct val="150000"/>
              </a:lnSpc>
              <a:spcBef>
                <a:spcPts val="0"/>
              </a:spcBef>
              <a:spcAft>
                <a:spcPts val="52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Rejection criteria: if calculated value is greater than table value reject null hypothesis.</a:t>
            </a:r>
          </a:p>
        </p:txBody>
      </p:sp>
    </p:spTree>
    <p:extLst>
      <p:ext uri="{BB962C8B-B14F-4D97-AF65-F5344CB8AC3E}">
        <p14:creationId xmlns:p14="http://schemas.microsoft.com/office/powerpoint/2010/main" val="5658724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58" y="283428"/>
            <a:ext cx="11035352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Given two samples, test if their distributions are the same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b="1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Compute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observed cumulative distribution functions of the two samples and compute their maximum difference.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7" name="Picture 146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831" y="4532062"/>
            <a:ext cx="6531756" cy="198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628652" y="5908106"/>
            <a:ext cx="4011930" cy="4445"/>
            <a:chOff x="0" y="0"/>
            <a:chExt cx="4012032" cy="5055"/>
          </a:xfrm>
        </p:grpSpPr>
        <p:sp>
          <p:nvSpPr>
            <p:cNvPr id="8" name="Shape 985"/>
            <p:cNvSpPr/>
            <p:nvPr/>
          </p:nvSpPr>
          <p:spPr>
            <a:xfrm>
              <a:off x="0" y="0"/>
              <a:ext cx="4012032" cy="0"/>
            </a:xfrm>
            <a:custGeom>
              <a:avLst/>
              <a:gdLst/>
              <a:ahLst/>
              <a:cxnLst/>
              <a:rect l="0" t="0" r="0" b="0"/>
              <a:pathLst>
                <a:path w="4012032">
                  <a:moveTo>
                    <a:pt x="0" y="0"/>
                  </a:moveTo>
                  <a:lnTo>
                    <a:pt x="4012032" y="0"/>
                  </a:lnTo>
                </a:path>
              </a:pathLst>
            </a:custGeom>
            <a:ln w="5055" cap="flat">
              <a:miter lim="1270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269242" y="25521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089980" y="2166409"/>
            <a:ext cx="6288901" cy="1685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X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1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9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7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8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9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7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17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21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28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Y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: 5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5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9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9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10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4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10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6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19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kumimoji="0" lang="en-US" alt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endParaRPr kumimoji="0" lang="en-US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493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539" y="256133"/>
            <a:ext cx="1110359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We sort the combined sample, in order to compute the empirical </a:t>
            </a:r>
            <a:r>
              <a:rPr lang="en-US" b="1" dirty="0" err="1"/>
              <a:t>cdf’s</a:t>
            </a:r>
            <a:r>
              <a:rPr lang="en-US" b="1" dirty="0"/>
              <a:t>:</a:t>
            </a:r>
          </a:p>
          <a:p>
            <a:pPr>
              <a:lnSpc>
                <a:spcPct val="150000"/>
              </a:lnSpc>
            </a:pPr>
            <a:r>
              <a:rPr lang="en-US" b="1" dirty="0"/>
              <a:t>The Kolmogorov-Smirnov statistic is again the maximum absolute difference of the two observed distribution functions.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Here </a:t>
            </a:r>
            <a:r>
              <a:rPr lang="en-US" b="1" i="1" dirty="0" err="1"/>
              <a:t>D</a:t>
            </a:r>
            <a:r>
              <a:rPr lang="en-US" b="1" i="1" baseline="-25000" dirty="0" err="1"/>
              <a:t>n</a:t>
            </a:r>
            <a:r>
              <a:rPr lang="en-US" b="1" i="1" baseline="-25000" dirty="0"/>
              <a:t> </a:t>
            </a:r>
            <a:r>
              <a:rPr lang="en-US" b="1" dirty="0"/>
              <a:t>= 0</a:t>
            </a:r>
            <a:r>
              <a:rPr lang="en-US" b="1" i="1" dirty="0"/>
              <a:t>.</a:t>
            </a:r>
            <a:r>
              <a:rPr lang="en-US" b="1" dirty="0"/>
              <a:t>6</a:t>
            </a:r>
            <a:r>
              <a:rPr lang="en-US" b="1" i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For two samples, the 95% critical value can be approximated by the formula: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37472" y="4299044"/>
            <a:ext cx="3268545" cy="101656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99768" y="5605397"/>
            <a:ext cx="88174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 our case </a:t>
            </a:r>
            <a:r>
              <a:rPr lang="en-US" sz="2400" b="1" i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400" b="1" i="1" baseline="-250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2400" b="1" i="1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10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sz="2400" b="1" i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400" b="1" i="1" baseline="-25000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400" b="1" i="1" baseline="-25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8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 thus </a:t>
            </a:r>
            <a:r>
              <a:rPr lang="en-US" sz="2400" b="1" i="1" dirty="0" err="1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400" b="1" baseline="-250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crit</a:t>
            </a:r>
            <a:r>
              <a:rPr lang="en-US" sz="2400" b="1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r>
              <a:rPr lang="en-US" sz="2400" b="1" i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645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 retain the null hypothesis.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8936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Statistical Type I and Type II Errors</a:t>
            </a:r>
            <a:endParaRPr lang="en-US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6" y="1470782"/>
            <a:ext cx="11464120" cy="5387217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b="1" dirty="0"/>
              <a:t>Type I error: H</a:t>
            </a:r>
            <a:r>
              <a:rPr lang="en-US" b="1" baseline="-25000" dirty="0"/>
              <a:t>0 </a:t>
            </a:r>
            <a:r>
              <a:rPr lang="en-US" b="1" dirty="0"/>
              <a:t>is rejected, although it’s true (”false alarm”).</a:t>
            </a:r>
          </a:p>
          <a:p>
            <a:pPr>
              <a:lnSpc>
                <a:spcPct val="170000"/>
              </a:lnSpc>
            </a:pPr>
            <a:r>
              <a:rPr lang="en-US" b="1" dirty="0"/>
              <a:t>Type II error: H</a:t>
            </a:r>
            <a:r>
              <a:rPr lang="en-US" b="1" baseline="-25000" dirty="0"/>
              <a:t>0 </a:t>
            </a:r>
            <a:r>
              <a:rPr lang="en-US" b="1" dirty="0"/>
              <a:t>isn’t </a:t>
            </a:r>
            <a:r>
              <a:rPr lang="en-US" b="1" dirty="0" smtClean="0"/>
              <a:t>rejected</a:t>
            </a:r>
            <a:r>
              <a:rPr lang="en-US" b="1" dirty="0"/>
              <a:t>, although it’s false.</a:t>
            </a:r>
          </a:p>
          <a:p>
            <a:pPr>
              <a:lnSpc>
                <a:spcPct val="170000"/>
              </a:lnSpc>
            </a:pPr>
            <a:r>
              <a:rPr lang="en-US" b="1" dirty="0" smtClean="0"/>
              <a:t>The </a:t>
            </a:r>
            <a:r>
              <a:rPr lang="en-US" b="1" dirty="0"/>
              <a:t>actual attributes of the population distribution(s) and the error types divide the results to four cases: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                      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975775"/>
              </p:ext>
            </p:extLst>
          </p:nvPr>
        </p:nvGraphicFramePr>
        <p:xfrm>
          <a:off x="838200" y="4681297"/>
          <a:ext cx="7955522" cy="1846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0862">
                  <a:extLst>
                    <a:ext uri="{9D8B030D-6E8A-4147-A177-3AD203B41FA5}">
                      <a16:colId xmlns:a16="http://schemas.microsoft.com/office/drawing/2014/main" val="3779495555"/>
                    </a:ext>
                  </a:extLst>
                </a:gridCol>
                <a:gridCol w="2895395">
                  <a:extLst>
                    <a:ext uri="{9D8B030D-6E8A-4147-A177-3AD203B41FA5}">
                      <a16:colId xmlns:a16="http://schemas.microsoft.com/office/drawing/2014/main" val="3584627149"/>
                    </a:ext>
                  </a:extLst>
                </a:gridCol>
                <a:gridCol w="2559265">
                  <a:extLst>
                    <a:ext uri="{9D8B030D-6E8A-4147-A177-3AD203B41FA5}">
                      <a16:colId xmlns:a16="http://schemas.microsoft.com/office/drawing/2014/main" val="2411049266"/>
                    </a:ext>
                  </a:extLst>
                </a:gridCol>
              </a:tblGrid>
              <a:tr h="61523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1016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</a:t>
                      </a:r>
                      <a:r>
                        <a:rPr lang="en-US" sz="2400" baseline="-25000">
                          <a:effectLst/>
                        </a:rPr>
                        <a:t>0 </a:t>
                      </a:r>
                      <a:r>
                        <a:rPr lang="en-US" sz="2400">
                          <a:effectLst/>
                        </a:rPr>
                        <a:t>is true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0" marR="254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</a:t>
                      </a:r>
                      <a:r>
                        <a:rPr lang="en-US" sz="2400" baseline="-25000">
                          <a:effectLst/>
                        </a:rPr>
                        <a:t>0 </a:t>
                      </a:r>
                      <a:r>
                        <a:rPr lang="en-US" sz="2400">
                          <a:effectLst/>
                        </a:rPr>
                        <a:t>is false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extLst>
                  <a:ext uri="{0D108BD9-81ED-4DB2-BD59-A6C34878D82A}">
                    <a16:rowId xmlns:a16="http://schemas.microsoft.com/office/drawing/2014/main" val="3303461557"/>
                  </a:ext>
                </a:extLst>
              </a:tr>
              <a:tr h="615809">
                <a:tc>
                  <a:txBody>
                    <a:bodyPr/>
                    <a:lstStyle/>
                    <a:p>
                      <a:pPr marL="7620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</a:t>
                      </a:r>
                      <a:r>
                        <a:rPr lang="en-US" sz="2400" baseline="-25000">
                          <a:effectLst/>
                        </a:rPr>
                        <a:t>0 </a:t>
                      </a:r>
                      <a:r>
                        <a:rPr lang="en-US" sz="2400">
                          <a:effectLst/>
                        </a:rPr>
                        <a:t>isn’t rejected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88265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The right decision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159385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Type II error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extLst>
                  <a:ext uri="{0D108BD9-81ED-4DB2-BD59-A6C34878D82A}">
                    <a16:rowId xmlns:a16="http://schemas.microsoft.com/office/drawing/2014/main" val="2120760329"/>
                  </a:ext>
                </a:extLst>
              </a:tr>
              <a:tr h="615235">
                <a:tc>
                  <a:txBody>
                    <a:bodyPr/>
                    <a:lstStyle/>
                    <a:p>
                      <a:pPr marL="6032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</a:t>
                      </a:r>
                      <a:r>
                        <a:rPr lang="en-US" sz="2400" baseline="-25000">
                          <a:effectLst/>
                        </a:rPr>
                        <a:t>0 </a:t>
                      </a:r>
                      <a:r>
                        <a:rPr lang="en-US" sz="2400">
                          <a:effectLst/>
                        </a:rPr>
                        <a:t>is rejected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1016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Type I error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 right decision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73025" marT="17780" marB="0"/>
                </a:tc>
                <a:extLst>
                  <a:ext uri="{0D108BD9-81ED-4DB2-BD59-A6C34878D82A}">
                    <a16:rowId xmlns:a16="http://schemas.microsoft.com/office/drawing/2014/main" val="1133944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095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5093" y="1665441"/>
            <a:ext cx="10931856" cy="4142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fontAlgn="base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Type I error, also known as a “false positive”: the error of rejecting a null hypothesis when it is actually true. </a:t>
            </a:r>
          </a:p>
          <a:p>
            <a:pPr marL="457200" lvl="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It is the error of accepting an alternative hypothesis (the real hypothesis of interest) when the results can be attributed to chance. </a:t>
            </a:r>
          </a:p>
          <a:p>
            <a:pPr marL="457200" lvl="0" indent="-4572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It occurs when we are observing a difference when in truth there is none (or more specifically - no statistically significant difference). </a:t>
            </a:r>
          </a:p>
        </p:txBody>
      </p:sp>
    </p:spTree>
    <p:extLst>
      <p:ext uri="{BB962C8B-B14F-4D97-AF65-F5344CB8AC3E}">
        <p14:creationId xmlns:p14="http://schemas.microsoft.com/office/powerpoint/2010/main" val="2803766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01" y="447201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 algn="just" fontAlgn="base">
              <a:lnSpc>
                <a:spcPct val="150000"/>
              </a:lnSpc>
            </a:pPr>
            <a:r>
              <a:rPr lang="en-US" sz="2400" b="1" dirty="0" smtClean="0"/>
              <a:t>Type II error, also known as a "false negative": the error of not rejecting a null hypothesis when the alternative hypothesis is the true state of nature</a:t>
            </a:r>
          </a:p>
          <a:p>
            <a:pPr lvl="0" algn="just" fontAlgn="base">
              <a:lnSpc>
                <a:spcPct val="150000"/>
              </a:lnSpc>
            </a:pPr>
            <a:r>
              <a:rPr lang="en-US" sz="2400" b="1" dirty="0" smtClean="0"/>
              <a:t>It is the error of failing to accept an alternative hypothesis when you don't have adequate power. </a:t>
            </a:r>
          </a:p>
          <a:p>
            <a:pPr lvl="0" algn="just" fontAlgn="base">
              <a:lnSpc>
                <a:spcPct val="150000"/>
              </a:lnSpc>
            </a:pPr>
            <a:r>
              <a:rPr lang="en-US" sz="2400" b="1" dirty="0" smtClean="0"/>
              <a:t>It occurs when we are failing to observe a difference when in truth there is one. </a:t>
            </a:r>
          </a:p>
          <a:p>
            <a:pPr lvl="0" algn="just" fontAlgn="base">
              <a:lnSpc>
                <a:spcPct val="150000"/>
              </a:lnSpc>
            </a:pPr>
            <a:r>
              <a:rPr lang="en-US" sz="2400" b="1" dirty="0" smtClean="0"/>
              <a:t>So the probability of making a 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type II error in a test with rejection region R is 1− </a:t>
            </a:r>
            <a:r>
              <a:rPr lang="en-US" sz="2400" b="1" i="1" dirty="0" smtClean="0"/>
              <a:t>P R H</a:t>
            </a:r>
            <a:r>
              <a:rPr lang="en-US" sz="2400" b="1" dirty="0" smtClean="0"/>
              <a:t>( | </a:t>
            </a:r>
            <a:r>
              <a:rPr lang="en-US" sz="2400" b="1" i="1" baseline="-25000" dirty="0" smtClean="0"/>
              <a:t>a</a:t>
            </a:r>
            <a:r>
              <a:rPr lang="en-US" sz="2400" b="1" dirty="0" smtClean="0"/>
              <a:t> is true). The power of the test can be </a:t>
            </a:r>
            <a:r>
              <a:rPr lang="en-US" sz="2400" b="1" i="1" dirty="0" smtClean="0"/>
              <a:t>P R H</a:t>
            </a:r>
            <a:r>
              <a:rPr lang="en-US" sz="2400" b="1" dirty="0" smtClean="0"/>
              <a:t>( | </a:t>
            </a:r>
            <a:r>
              <a:rPr lang="en-US" sz="2400" b="1" i="1" baseline="-25000" dirty="0" smtClean="0"/>
              <a:t>a</a:t>
            </a:r>
            <a:r>
              <a:rPr lang="en-US" sz="2400" b="1" dirty="0" smtClean="0"/>
              <a:t> is true).  </a:t>
            </a: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9695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40" y="324371"/>
            <a:ext cx="11253717" cy="63493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300" b="1" dirty="0"/>
              <a:t>The probability of type I error is called the </a:t>
            </a:r>
            <a:r>
              <a:rPr lang="en-US" sz="2300" b="1" i="1" dirty="0"/>
              <a:t>risk </a:t>
            </a:r>
            <a:r>
              <a:rPr lang="en-US" sz="2300" b="1" dirty="0"/>
              <a:t>or the </a:t>
            </a:r>
            <a:r>
              <a:rPr lang="en-US" sz="2300" b="1" i="1" dirty="0"/>
              <a:t>level of significance </a:t>
            </a:r>
            <a:r>
              <a:rPr lang="en-US" sz="2300" b="1" dirty="0"/>
              <a:t>of the test and it is often denoted by </a:t>
            </a:r>
            <a:r>
              <a:rPr lang="en-US" sz="2300" b="1" i="1" dirty="0"/>
              <a:t>α</a:t>
            </a:r>
            <a:r>
              <a:rPr lang="en-US" sz="2300" b="1" dirty="0"/>
              <a:t>. </a:t>
            </a:r>
            <a:endParaRPr lang="en-US" sz="2300" b="1" dirty="0" smtClean="0"/>
          </a:p>
          <a:p>
            <a:pPr>
              <a:lnSpc>
                <a:spcPct val="150000"/>
              </a:lnSpc>
            </a:pPr>
            <a:r>
              <a:rPr lang="en-US" sz="2300" b="1" dirty="0" smtClean="0"/>
              <a:t>The </a:t>
            </a:r>
            <a:r>
              <a:rPr lang="en-US" sz="2300" b="1" dirty="0"/>
              <a:t>greatest allowed level of significance </a:t>
            </a:r>
            <a:r>
              <a:rPr lang="en-US" sz="2300" b="1" i="1" dirty="0"/>
              <a:t>α </a:t>
            </a:r>
            <a:r>
              <a:rPr lang="en-US" sz="2300" b="1" dirty="0"/>
              <a:t>is often a starting point of hypothesis testing.</a:t>
            </a:r>
          </a:p>
          <a:p>
            <a:pPr>
              <a:lnSpc>
                <a:spcPct val="150000"/>
              </a:lnSpc>
            </a:pPr>
            <a:r>
              <a:rPr lang="en-US" sz="2300" b="1" dirty="0"/>
              <a:t>The probability of type II error can’t often be calculated, for H</a:t>
            </a:r>
            <a:r>
              <a:rPr lang="en-US" sz="2300" b="1" baseline="-25000" dirty="0"/>
              <a:t>0 </a:t>
            </a:r>
            <a:r>
              <a:rPr lang="en-US" sz="2300" b="1" dirty="0"/>
              <a:t>may be false in many ways. </a:t>
            </a:r>
            <a:endParaRPr lang="en-US" sz="2300" b="1" dirty="0" smtClean="0"/>
          </a:p>
          <a:p>
            <a:pPr>
              <a:lnSpc>
                <a:spcPct val="150000"/>
              </a:lnSpc>
            </a:pPr>
            <a:r>
              <a:rPr lang="en-US" sz="2300" b="1" dirty="0" smtClean="0"/>
              <a:t>Often </a:t>
            </a:r>
            <a:r>
              <a:rPr lang="en-US" sz="2300" b="1" dirty="0"/>
              <a:t>some sort of an (over) estimate is calculated by assuming a typical relatively insignificant way for H</a:t>
            </a:r>
            <a:r>
              <a:rPr lang="en-US" sz="2300" b="1" baseline="-25000" dirty="0"/>
              <a:t>0 </a:t>
            </a:r>
            <a:r>
              <a:rPr lang="en-US" sz="2300" b="1" dirty="0"/>
              <a:t>to break down. </a:t>
            </a:r>
            <a:endParaRPr lang="en-US" sz="2300" b="1" dirty="0" smtClean="0"/>
          </a:p>
          <a:p>
            <a:pPr>
              <a:lnSpc>
                <a:spcPct val="150000"/>
              </a:lnSpc>
            </a:pPr>
            <a:r>
              <a:rPr lang="en-US" sz="2300" b="1" dirty="0" smtClean="0"/>
              <a:t>This </a:t>
            </a:r>
            <a:r>
              <a:rPr lang="en-US" sz="2300" b="1" dirty="0"/>
              <a:t>probability is usually denoted by </a:t>
            </a:r>
            <a:r>
              <a:rPr lang="en-US" sz="2300" b="1" i="1" dirty="0"/>
              <a:t>β</a:t>
            </a:r>
            <a:r>
              <a:rPr lang="en-US" sz="2300" b="1" dirty="0"/>
              <a:t>. The value 1 − </a:t>
            </a:r>
            <a:r>
              <a:rPr lang="en-US" sz="2300" b="1" i="1" dirty="0"/>
              <a:t>β </a:t>
            </a:r>
            <a:r>
              <a:rPr lang="en-US" sz="2300" b="1" dirty="0"/>
              <a:t>is called the </a:t>
            </a:r>
            <a:r>
              <a:rPr lang="en-US" sz="2300" b="1" i="1" dirty="0"/>
              <a:t>power </a:t>
            </a:r>
            <a:r>
              <a:rPr lang="en-US" sz="2300" b="1" dirty="0"/>
              <a:t>of the test. </a:t>
            </a:r>
            <a:endParaRPr lang="en-US" sz="2300" b="1" dirty="0" smtClean="0"/>
          </a:p>
          <a:p>
            <a:pPr>
              <a:lnSpc>
                <a:spcPct val="150000"/>
              </a:lnSpc>
            </a:pPr>
            <a:r>
              <a:rPr lang="en-US" sz="2300" b="1" dirty="0" smtClean="0"/>
              <a:t>The </a:t>
            </a:r>
            <a:r>
              <a:rPr lang="en-US" sz="2300" b="1" dirty="0"/>
              <a:t>more powerful a test is, the smaller deviation it notices from H</a:t>
            </a:r>
            <a:r>
              <a:rPr lang="en-US" sz="2300" b="1" baseline="-25000" dirty="0"/>
              <a:t>0</a:t>
            </a:r>
            <a:r>
              <a:rPr lang="en-US" sz="2300" b="1" dirty="0"/>
              <a:t>.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339242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7257" y="979464"/>
            <a:ext cx="105156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Where: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λ = Failure rate (sometimes referred to as the hazard rate)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/>
              <a:t>T </a:t>
            </a:r>
            <a:r>
              <a:rPr lang="en-US" b="1" dirty="0"/>
              <a:t>= Total running time/cycles/miles/etc. during an investigation period for both failed and non-failed items.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i="1" dirty="0"/>
              <a:t>r </a:t>
            </a:r>
            <a:r>
              <a:rPr lang="en-US" b="1" dirty="0"/>
              <a:t>= The total number of failures occurring during the investigation period.</a:t>
            </a:r>
          </a:p>
        </p:txBody>
      </p:sp>
    </p:spTree>
    <p:extLst>
      <p:ext uri="{BB962C8B-B14F-4D97-AF65-F5344CB8AC3E}">
        <p14:creationId xmlns:p14="http://schemas.microsoft.com/office/powerpoint/2010/main" val="3799802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49515" y="504825"/>
            <a:ext cx="10976428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For example, if five electric motors </a:t>
            </a:r>
            <a:r>
              <a:rPr lang="en-US" b="1" dirty="0">
                <a:solidFill>
                  <a:srgbClr val="FF0000"/>
                </a:solidFill>
              </a:rPr>
              <a:t>operate for a collective total time of 50 years </a:t>
            </a:r>
            <a:r>
              <a:rPr lang="en-US" b="1" dirty="0"/>
              <a:t>with </a:t>
            </a:r>
            <a:r>
              <a:rPr lang="en-US" b="1" dirty="0">
                <a:solidFill>
                  <a:srgbClr val="FF0000"/>
                </a:solidFill>
              </a:rPr>
              <a:t>five functional failures </a:t>
            </a:r>
            <a:r>
              <a:rPr lang="en-US" b="1" dirty="0"/>
              <a:t>during the period, the failure rate is 0.1 failures per year.</a:t>
            </a:r>
          </a:p>
        </p:txBody>
      </p:sp>
    </p:spTree>
    <p:extLst>
      <p:ext uri="{BB962C8B-B14F-4D97-AF65-F5344CB8AC3E}">
        <p14:creationId xmlns:p14="http://schemas.microsoft.com/office/powerpoint/2010/main" val="92442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94228" y="739095"/>
            <a:ext cx="8229600" cy="48736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n-lt"/>
                <a:ea typeface="+mn-ea"/>
                <a:cs typeface="+mn-cs"/>
              </a:rPr>
              <a:t>MTBF/MTTF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65628" y="1226457"/>
            <a:ext cx="10729686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 smtClean="0"/>
              <a:t>The </a:t>
            </a:r>
            <a:r>
              <a:rPr lang="en-US" sz="2600" b="1" dirty="0"/>
              <a:t>only difference between MTBF and MTTF is that we employ MTBF when referring to items that are repaired when they fail. </a:t>
            </a:r>
            <a:endParaRPr lang="en-US" sz="2600" b="1" dirty="0" smtClean="0"/>
          </a:p>
          <a:p>
            <a:pPr>
              <a:lnSpc>
                <a:spcPct val="150000"/>
              </a:lnSpc>
            </a:pPr>
            <a:r>
              <a:rPr lang="en-US" sz="2600" b="1" dirty="0" smtClean="0"/>
              <a:t>For </a:t>
            </a:r>
            <a:r>
              <a:rPr lang="en-US" sz="2600" b="1" dirty="0"/>
              <a:t>items that are simply thrown away and replaced, we use the term MTTF. </a:t>
            </a:r>
            <a:r>
              <a:rPr lang="en-US" sz="2600" b="1" dirty="0" smtClean="0"/>
              <a:t>The </a:t>
            </a:r>
            <a:r>
              <a:rPr lang="en-US" sz="2600" b="1" dirty="0"/>
              <a:t>computations are the same.</a:t>
            </a:r>
          </a:p>
          <a:p>
            <a:pPr>
              <a:lnSpc>
                <a:spcPct val="150000"/>
              </a:lnSpc>
            </a:pPr>
            <a:r>
              <a:rPr lang="en-US" sz="2600" b="1" dirty="0"/>
              <a:t>The basic calculation to estimate MTBF and MTTF is simply the reciprocal of the failure rate function. </a:t>
            </a:r>
          </a:p>
        </p:txBody>
      </p:sp>
    </p:spTree>
    <p:extLst>
      <p:ext uri="{BB962C8B-B14F-4D97-AF65-F5344CB8AC3E}">
        <p14:creationId xmlns:p14="http://schemas.microsoft.com/office/powerpoint/2010/main" val="106036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91457" y="838653"/>
            <a:ext cx="1116511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The MTBF for our industrial electric motor example is 10 years, which is the reciprocal of the failure rate for the motors.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Incidentally</a:t>
            </a:r>
            <a:r>
              <a:rPr lang="en-US" b="1" dirty="0"/>
              <a:t>, we would estimate MTBF for electric motors that are rebuilt upon failure. </a:t>
            </a: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For </a:t>
            </a:r>
            <a:r>
              <a:rPr lang="en-US" b="1" dirty="0"/>
              <a:t>smaller motors that are considered disposable, we would state the measure of central tendency as </a:t>
            </a:r>
            <a:r>
              <a:rPr lang="en-US" b="1" dirty="0" smtClean="0"/>
              <a:t>MTTF.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7421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Example</a:t>
            </a:r>
            <a:endParaRPr lang="en-US" sz="3200" b="1" dirty="0"/>
          </a:p>
        </p:txBody>
      </p:sp>
      <p:sp>
        <p:nvSpPr>
          <p:cNvPr id="4" name="Rectangle 3"/>
          <p:cNvSpPr/>
          <p:nvPr/>
        </p:nvSpPr>
        <p:spPr>
          <a:xfrm>
            <a:off x="354840" y="1419513"/>
            <a:ext cx="1153236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6715" marR="0" indent="-194945">
              <a:lnSpc>
                <a:spcPct val="150000"/>
              </a:lnSpc>
              <a:spcBef>
                <a:spcPts val="0"/>
              </a:spcBef>
              <a:spcAft>
                <a:spcPts val="330"/>
              </a:spcAft>
            </a:pPr>
            <a:r>
              <a:rPr lang="en-US" sz="2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Five oil pumps were  tested with failure hours of 45, 33, 62, 94 and 105. What is the MTTF and failure rate?</a:t>
            </a:r>
            <a:endParaRPr lang="en-US" sz="28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98120" marR="0" indent="-6350">
              <a:lnSpc>
                <a:spcPct val="150000"/>
              </a:lnSpc>
              <a:spcBef>
                <a:spcPts val="0"/>
              </a:spcBef>
              <a:spcAft>
                <a:spcPts val="330"/>
              </a:spcAft>
            </a:pPr>
            <a:r>
              <a:rPr lang="en-US" sz="2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Note: considering pumps as non repairable systems, Use MTTF.</a:t>
            </a:r>
            <a:endParaRPr lang="en-US" sz="28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98120" marR="0" indent="-6350">
              <a:lnSpc>
                <a:spcPct val="150000"/>
              </a:lnSpc>
              <a:spcBef>
                <a:spcPts val="0"/>
              </a:spcBef>
              <a:spcAft>
                <a:spcPts val="330"/>
              </a:spcAft>
            </a:pPr>
            <a:r>
              <a:rPr lang="en-US" sz="2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MTTF = (45+33+62+94+105) / 5 = 67.8 hours</a:t>
            </a:r>
            <a:endParaRPr lang="en-US" sz="2800" b="1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98120" marR="0" indent="-6350">
              <a:lnSpc>
                <a:spcPct val="150000"/>
              </a:lnSpc>
              <a:spcBef>
                <a:spcPts val="0"/>
              </a:spcBef>
              <a:spcAft>
                <a:spcPts val="120"/>
              </a:spcAft>
            </a:pPr>
            <a:r>
              <a:rPr lang="en-US" sz="2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Failure rate </a:t>
            </a:r>
            <a:r>
              <a:rPr lang="en-US" sz="2800" b="1" dirty="0">
                <a:solidFill>
                  <a:srgbClr val="000000"/>
                </a:solidFill>
                <a:ea typeface="Segoe UI Symbol" panose="020B0502040204020203" pitchFamily="34" charset="0"/>
                <a:cs typeface="Segoe UI Symbol" panose="020B0502040204020203" pitchFamily="34" charset="0"/>
              </a:rPr>
              <a:t></a:t>
            </a:r>
            <a:r>
              <a:rPr lang="en-US" sz="2800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= 5 / (45+33+62+94+105) = 0.0147 per hour.</a:t>
            </a:r>
            <a:endParaRPr lang="en-US" sz="2800" b="1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4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4114" y="911225"/>
            <a:ext cx="11176000" cy="435133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The </a:t>
            </a:r>
            <a:r>
              <a:rPr lang="en-US" b="1" dirty="0"/>
              <a:t>failure rate is a basic component of many more complex reliability calculations. 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n-US" b="1" dirty="0"/>
              <a:t>The failure rate is expected to vary over the life of a product – a good example is a ‘Bathtub Curve’</a:t>
            </a:r>
          </a:p>
          <a:p>
            <a:pPr algn="just">
              <a:lnSpc>
                <a:spcPct val="150000"/>
              </a:lnSpc>
            </a:pPr>
            <a:endParaRPr lang="en-US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59809" y="326450"/>
            <a:ext cx="3916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Failure </a:t>
            </a:r>
            <a:r>
              <a:rPr lang="en-US" sz="3200" b="1" dirty="0" smtClean="0"/>
              <a:t>Trend Analysis</a:t>
            </a:r>
            <a:endParaRPr lang="en-US" sz="32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805" y="3843938"/>
            <a:ext cx="7740446" cy="283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202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44" y="409433"/>
            <a:ext cx="11117239" cy="630526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b="1" i="1" dirty="0"/>
              <a:t>A-B Early Failure / Infant mortality / Debugging / </a:t>
            </a:r>
            <a:r>
              <a:rPr lang="en-US" b="1" i="1" dirty="0" smtClean="0"/>
              <a:t>Break-in</a:t>
            </a:r>
            <a:endParaRPr lang="en-US" b="1" dirty="0"/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b="1" i="1" dirty="0" smtClean="0"/>
              <a:t>‘</a:t>
            </a:r>
            <a:r>
              <a:rPr lang="en-US" b="1" dirty="0" smtClean="0"/>
              <a:t>Teething</a:t>
            </a:r>
            <a:r>
              <a:rPr lang="en-US" b="1" dirty="0"/>
              <a:t>’ problems. Caused by design/material </a:t>
            </a:r>
            <a:r>
              <a:rPr lang="en-US" b="1" dirty="0" smtClean="0"/>
              <a:t>flaws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en-US" b="1" i="1" dirty="0" err="1" smtClean="0"/>
              <a:t>Eg</a:t>
            </a:r>
            <a:r>
              <a:rPr lang="en-US" b="1" i="1" dirty="0"/>
              <a:t>: Joints, Welds, Contamination, Misuse, </a:t>
            </a:r>
            <a:r>
              <a:rPr lang="en-US" b="1" i="1" dirty="0" err="1"/>
              <a:t>Misassembly</a:t>
            </a:r>
            <a:endParaRPr lang="en-US" b="1" dirty="0"/>
          </a:p>
          <a:p>
            <a:pPr marL="0" indent="0" algn="just">
              <a:lnSpc>
                <a:spcPct val="160000"/>
              </a:lnSpc>
              <a:buNone/>
            </a:pPr>
            <a:endParaRPr lang="en-US" b="1" i="1" dirty="0" smtClean="0"/>
          </a:p>
          <a:p>
            <a:pPr marL="0" indent="0" algn="just">
              <a:lnSpc>
                <a:spcPct val="160000"/>
              </a:lnSpc>
              <a:buNone/>
            </a:pPr>
            <a:r>
              <a:rPr lang="en-US" b="1" i="1" dirty="0" smtClean="0"/>
              <a:t>B-C </a:t>
            </a:r>
            <a:r>
              <a:rPr lang="en-US" b="1" i="1" dirty="0"/>
              <a:t>Constant Failure / Useful life.</a:t>
            </a:r>
            <a:endParaRPr lang="en-US" b="1" dirty="0"/>
          </a:p>
          <a:p>
            <a:pPr lvl="0" algn="just" fontAlgn="base">
              <a:lnSpc>
                <a:spcPct val="160000"/>
              </a:lnSpc>
            </a:pPr>
            <a:r>
              <a:rPr lang="en-US" b="1" dirty="0"/>
              <a:t>Lower than initial failure rate and more or less constant until end of </a:t>
            </a:r>
            <a:r>
              <a:rPr lang="en-US" b="1" dirty="0" smtClean="0"/>
              <a:t>life</a:t>
            </a:r>
          </a:p>
          <a:p>
            <a:pPr lvl="0" algn="just" fontAlgn="base">
              <a:lnSpc>
                <a:spcPct val="160000"/>
              </a:lnSpc>
            </a:pPr>
            <a:endParaRPr lang="en-US" b="1" i="1" dirty="0"/>
          </a:p>
          <a:p>
            <a:pPr marL="0" lvl="0" indent="0" algn="just" fontAlgn="base">
              <a:lnSpc>
                <a:spcPct val="160000"/>
              </a:lnSpc>
              <a:buNone/>
            </a:pPr>
            <a:r>
              <a:rPr lang="en-US" b="1" i="1" dirty="0" smtClean="0"/>
              <a:t>C-D </a:t>
            </a:r>
            <a:r>
              <a:rPr lang="en-US" b="1" i="1" dirty="0"/>
              <a:t>End of life failure / Wear out phase.</a:t>
            </a:r>
            <a:endParaRPr lang="en-US" b="1" dirty="0"/>
          </a:p>
          <a:p>
            <a:pPr lvl="0" algn="just" fontAlgn="base">
              <a:lnSpc>
                <a:spcPct val="160000"/>
              </a:lnSpc>
            </a:pPr>
            <a:r>
              <a:rPr lang="en-US" b="1" dirty="0"/>
              <a:t>Failure rate rises again due to components reaching end of life </a:t>
            </a:r>
            <a:r>
              <a:rPr lang="en-US" b="1" i="1" dirty="0" err="1"/>
              <a:t>Eg</a:t>
            </a:r>
            <a:r>
              <a:rPr lang="en-US" b="1" i="1" dirty="0"/>
              <a:t>: Corrosion, Cracking, Wear, Friction, Fatigue, Erosion, Lack of PM</a:t>
            </a:r>
            <a:endParaRPr lang="en-US" b="1" dirty="0"/>
          </a:p>
          <a:p>
            <a:pPr algn="just">
              <a:lnSpc>
                <a:spcPct val="160000"/>
              </a:lnSpc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0100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1538</Words>
  <Application>Microsoft Office PowerPoint</Application>
  <PresentationFormat>Widescreen</PresentationFormat>
  <Paragraphs>137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Cambria</vt:lpstr>
      <vt:lpstr>Cambria Math</vt:lpstr>
      <vt:lpstr>Segoe UI Symbol</vt:lpstr>
      <vt:lpstr>Verdana</vt:lpstr>
      <vt:lpstr>Wingdings</vt:lpstr>
      <vt:lpstr>Office Theme</vt:lpstr>
      <vt:lpstr>Chapter Four  Failure Data and Goodness of Fit Analysis </vt:lpstr>
      <vt:lpstr>PowerPoint Presentation</vt:lpstr>
      <vt:lpstr>PowerPoint Presentation</vt:lpstr>
      <vt:lpstr>PowerPoint Presentation</vt:lpstr>
      <vt:lpstr>MTBF/MTTF</vt:lpstr>
      <vt:lpstr>PowerPoint Presentation</vt:lpstr>
      <vt:lpstr>Example</vt:lpstr>
      <vt:lpstr>PowerPoint Presentation</vt:lpstr>
      <vt:lpstr>PowerPoint Presentation</vt:lpstr>
      <vt:lpstr>PowerPoint Presentation</vt:lpstr>
      <vt:lpstr>PowerPoint Presentation</vt:lpstr>
      <vt:lpstr>Relationship Between h(t), f(t), F(t) and R(t)</vt:lpstr>
      <vt:lpstr>Goodness of fit test (Kolmogorov/Smirnov test)</vt:lpstr>
      <vt:lpstr>PowerPoint Presentation</vt:lpstr>
      <vt:lpstr>Given: observed sample distribution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Statistical Type I and Type II Errors</vt:lpstr>
      <vt:lpstr>PowerPoint Presentation</vt:lpstr>
      <vt:lpstr>PowerPoint Presentation</vt:lpstr>
      <vt:lpstr>PowerPoint Presentation</vt:lpstr>
    </vt:vector>
  </TitlesOfParts>
  <Company>AAU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Four  System Reliability Analysis</dc:title>
  <dc:creator>Ermias</dc:creator>
  <cp:lastModifiedBy>Ermias</cp:lastModifiedBy>
  <cp:revision>62</cp:revision>
  <dcterms:created xsi:type="dcterms:W3CDTF">2020-03-08T09:51:55Z</dcterms:created>
  <dcterms:modified xsi:type="dcterms:W3CDTF">2020-04-23T19:18:29Z</dcterms:modified>
</cp:coreProperties>
</file>