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313" r:id="rId3"/>
    <p:sldId id="258" r:id="rId4"/>
    <p:sldId id="259" r:id="rId5"/>
    <p:sldId id="260" r:id="rId6"/>
    <p:sldId id="261" r:id="rId7"/>
    <p:sldId id="262" r:id="rId8"/>
    <p:sldId id="263" r:id="rId9"/>
    <p:sldId id="264" r:id="rId10"/>
    <p:sldId id="265" r:id="rId11"/>
    <p:sldId id="266" r:id="rId12"/>
    <p:sldId id="273" r:id="rId13"/>
    <p:sldId id="267" r:id="rId14"/>
    <p:sldId id="268" r:id="rId15"/>
    <p:sldId id="269" r:id="rId16"/>
    <p:sldId id="270" r:id="rId17"/>
    <p:sldId id="271" r:id="rId18"/>
    <p:sldId id="272"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4" r:id="rId59"/>
    <p:sldId id="315" r:id="rId60"/>
    <p:sldId id="316" r:id="rId61"/>
    <p:sldId id="317" r:id="rId62"/>
    <p:sldId id="318" r:id="rId63"/>
    <p:sldId id="319" r:id="rId64"/>
    <p:sldId id="320" r:id="rId65"/>
    <p:sldId id="321" r:id="rId6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3" d="100"/>
          <a:sy n="63" d="100"/>
        </p:scale>
        <p:origin x="780"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F201B3-BAE7-4036-915B-BCD103097A4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2ADEC03-B716-4AB2-8EFC-2BC75C9393E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F64241BF-F8C8-402A-B477-674545489620}"/>
              </a:ext>
            </a:extLst>
          </p:cNvPr>
          <p:cNvSpPr>
            <a:spLocks noGrp="1"/>
          </p:cNvSpPr>
          <p:nvPr>
            <p:ph type="dt" sz="half" idx="10"/>
          </p:nvPr>
        </p:nvSpPr>
        <p:spPr/>
        <p:txBody>
          <a:bodyPr/>
          <a:lstStyle/>
          <a:p>
            <a:fld id="{5E951F7C-7F65-4A8B-A053-4A951B354400}" type="datetimeFigureOut">
              <a:rPr lang="en-GB" smtClean="0"/>
              <a:t>13/02/2019</a:t>
            </a:fld>
            <a:endParaRPr lang="en-GB"/>
          </a:p>
        </p:txBody>
      </p:sp>
      <p:sp>
        <p:nvSpPr>
          <p:cNvPr id="5" name="Footer Placeholder 4">
            <a:extLst>
              <a:ext uri="{FF2B5EF4-FFF2-40B4-BE49-F238E27FC236}">
                <a16:creationId xmlns:a16="http://schemas.microsoft.com/office/drawing/2014/main" id="{F973ED2C-BA9E-47D0-8038-A283221742E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D7ED60B-96B4-40CF-889E-AE232DDC593F}"/>
              </a:ext>
            </a:extLst>
          </p:cNvPr>
          <p:cNvSpPr>
            <a:spLocks noGrp="1"/>
          </p:cNvSpPr>
          <p:nvPr>
            <p:ph type="sldNum" sz="quarter" idx="12"/>
          </p:nvPr>
        </p:nvSpPr>
        <p:spPr/>
        <p:txBody>
          <a:bodyPr/>
          <a:lstStyle/>
          <a:p>
            <a:fld id="{B49E30BC-0904-435F-891C-1AF62543640C}" type="slidenum">
              <a:rPr lang="en-GB" smtClean="0"/>
              <a:t>‹#›</a:t>
            </a:fld>
            <a:endParaRPr lang="en-GB"/>
          </a:p>
        </p:txBody>
      </p:sp>
    </p:spTree>
    <p:extLst>
      <p:ext uri="{BB962C8B-B14F-4D97-AF65-F5344CB8AC3E}">
        <p14:creationId xmlns:p14="http://schemas.microsoft.com/office/powerpoint/2010/main" val="36600379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4B187-4673-444C-B30D-1BAC0E56E20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47AB347-5A5D-4830-8C4E-858DF697A86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D35617A-7E18-479D-A554-A6E57CD35CF2}"/>
              </a:ext>
            </a:extLst>
          </p:cNvPr>
          <p:cNvSpPr>
            <a:spLocks noGrp="1"/>
          </p:cNvSpPr>
          <p:nvPr>
            <p:ph type="dt" sz="half" idx="10"/>
          </p:nvPr>
        </p:nvSpPr>
        <p:spPr/>
        <p:txBody>
          <a:bodyPr/>
          <a:lstStyle/>
          <a:p>
            <a:fld id="{5E951F7C-7F65-4A8B-A053-4A951B354400}" type="datetimeFigureOut">
              <a:rPr lang="en-GB" smtClean="0"/>
              <a:t>13/02/2019</a:t>
            </a:fld>
            <a:endParaRPr lang="en-GB"/>
          </a:p>
        </p:txBody>
      </p:sp>
      <p:sp>
        <p:nvSpPr>
          <p:cNvPr id="5" name="Footer Placeholder 4">
            <a:extLst>
              <a:ext uri="{FF2B5EF4-FFF2-40B4-BE49-F238E27FC236}">
                <a16:creationId xmlns:a16="http://schemas.microsoft.com/office/drawing/2014/main" id="{F9DA1773-3E39-4FC9-AFD5-3D62E5A7225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40EEC57-8E93-43C3-9A36-4C40330CFC5B}"/>
              </a:ext>
            </a:extLst>
          </p:cNvPr>
          <p:cNvSpPr>
            <a:spLocks noGrp="1"/>
          </p:cNvSpPr>
          <p:nvPr>
            <p:ph type="sldNum" sz="quarter" idx="12"/>
          </p:nvPr>
        </p:nvSpPr>
        <p:spPr/>
        <p:txBody>
          <a:bodyPr/>
          <a:lstStyle/>
          <a:p>
            <a:fld id="{B49E30BC-0904-435F-891C-1AF62543640C}" type="slidenum">
              <a:rPr lang="en-GB" smtClean="0"/>
              <a:t>‹#›</a:t>
            </a:fld>
            <a:endParaRPr lang="en-GB"/>
          </a:p>
        </p:txBody>
      </p:sp>
    </p:spTree>
    <p:extLst>
      <p:ext uri="{BB962C8B-B14F-4D97-AF65-F5344CB8AC3E}">
        <p14:creationId xmlns:p14="http://schemas.microsoft.com/office/powerpoint/2010/main" val="3704745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3808791-AB7B-40DC-9F99-56716F539F9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B34302F-D0F1-468E-9081-BC983417945A}"/>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1DC55EA-7EFA-4F13-835A-FC9662303279}"/>
              </a:ext>
            </a:extLst>
          </p:cNvPr>
          <p:cNvSpPr>
            <a:spLocks noGrp="1"/>
          </p:cNvSpPr>
          <p:nvPr>
            <p:ph type="dt" sz="half" idx="10"/>
          </p:nvPr>
        </p:nvSpPr>
        <p:spPr/>
        <p:txBody>
          <a:bodyPr/>
          <a:lstStyle/>
          <a:p>
            <a:fld id="{5E951F7C-7F65-4A8B-A053-4A951B354400}" type="datetimeFigureOut">
              <a:rPr lang="en-GB" smtClean="0"/>
              <a:t>13/02/2019</a:t>
            </a:fld>
            <a:endParaRPr lang="en-GB"/>
          </a:p>
        </p:txBody>
      </p:sp>
      <p:sp>
        <p:nvSpPr>
          <p:cNvPr id="5" name="Footer Placeholder 4">
            <a:extLst>
              <a:ext uri="{FF2B5EF4-FFF2-40B4-BE49-F238E27FC236}">
                <a16:creationId xmlns:a16="http://schemas.microsoft.com/office/drawing/2014/main" id="{FF7422CD-5C84-4DB2-8704-3FEF2C3A271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687CF85-606C-4237-964B-F8E4829FDE77}"/>
              </a:ext>
            </a:extLst>
          </p:cNvPr>
          <p:cNvSpPr>
            <a:spLocks noGrp="1"/>
          </p:cNvSpPr>
          <p:nvPr>
            <p:ph type="sldNum" sz="quarter" idx="12"/>
          </p:nvPr>
        </p:nvSpPr>
        <p:spPr/>
        <p:txBody>
          <a:bodyPr/>
          <a:lstStyle/>
          <a:p>
            <a:fld id="{B49E30BC-0904-435F-891C-1AF62543640C}" type="slidenum">
              <a:rPr lang="en-GB" smtClean="0"/>
              <a:t>‹#›</a:t>
            </a:fld>
            <a:endParaRPr lang="en-GB"/>
          </a:p>
        </p:txBody>
      </p:sp>
    </p:spTree>
    <p:extLst>
      <p:ext uri="{BB962C8B-B14F-4D97-AF65-F5344CB8AC3E}">
        <p14:creationId xmlns:p14="http://schemas.microsoft.com/office/powerpoint/2010/main" val="14668245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005FB3-AE56-432A-B546-E8AA97F2B71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9501537-2311-4662-AD55-520EFCF10A5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9697FF1-3703-40AC-854C-356DF044C100}"/>
              </a:ext>
            </a:extLst>
          </p:cNvPr>
          <p:cNvSpPr>
            <a:spLocks noGrp="1"/>
          </p:cNvSpPr>
          <p:nvPr>
            <p:ph type="dt" sz="half" idx="10"/>
          </p:nvPr>
        </p:nvSpPr>
        <p:spPr/>
        <p:txBody>
          <a:bodyPr/>
          <a:lstStyle/>
          <a:p>
            <a:fld id="{5E951F7C-7F65-4A8B-A053-4A951B354400}" type="datetimeFigureOut">
              <a:rPr lang="en-GB" smtClean="0"/>
              <a:t>13/02/2019</a:t>
            </a:fld>
            <a:endParaRPr lang="en-GB"/>
          </a:p>
        </p:txBody>
      </p:sp>
      <p:sp>
        <p:nvSpPr>
          <p:cNvPr id="5" name="Footer Placeholder 4">
            <a:extLst>
              <a:ext uri="{FF2B5EF4-FFF2-40B4-BE49-F238E27FC236}">
                <a16:creationId xmlns:a16="http://schemas.microsoft.com/office/drawing/2014/main" id="{5D2D9654-803E-469B-9193-773310467BF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C7194D6-B8E3-45A2-87AF-35FA9FA1D67C}"/>
              </a:ext>
            </a:extLst>
          </p:cNvPr>
          <p:cNvSpPr>
            <a:spLocks noGrp="1"/>
          </p:cNvSpPr>
          <p:nvPr>
            <p:ph type="sldNum" sz="quarter" idx="12"/>
          </p:nvPr>
        </p:nvSpPr>
        <p:spPr/>
        <p:txBody>
          <a:bodyPr/>
          <a:lstStyle/>
          <a:p>
            <a:fld id="{B49E30BC-0904-435F-891C-1AF62543640C}" type="slidenum">
              <a:rPr lang="en-GB" smtClean="0"/>
              <a:t>‹#›</a:t>
            </a:fld>
            <a:endParaRPr lang="en-GB"/>
          </a:p>
        </p:txBody>
      </p:sp>
    </p:spTree>
    <p:extLst>
      <p:ext uri="{BB962C8B-B14F-4D97-AF65-F5344CB8AC3E}">
        <p14:creationId xmlns:p14="http://schemas.microsoft.com/office/powerpoint/2010/main" val="24767348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0D540F-D170-44FB-B0AA-86EB659B81A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DC9639E-1ABF-447C-BF5A-52821C9CF98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FA1B260-8B68-4D4E-9991-5E74FE6DB383}"/>
              </a:ext>
            </a:extLst>
          </p:cNvPr>
          <p:cNvSpPr>
            <a:spLocks noGrp="1"/>
          </p:cNvSpPr>
          <p:nvPr>
            <p:ph type="dt" sz="half" idx="10"/>
          </p:nvPr>
        </p:nvSpPr>
        <p:spPr/>
        <p:txBody>
          <a:bodyPr/>
          <a:lstStyle/>
          <a:p>
            <a:fld id="{5E951F7C-7F65-4A8B-A053-4A951B354400}" type="datetimeFigureOut">
              <a:rPr lang="en-GB" smtClean="0"/>
              <a:t>13/02/2019</a:t>
            </a:fld>
            <a:endParaRPr lang="en-GB"/>
          </a:p>
        </p:txBody>
      </p:sp>
      <p:sp>
        <p:nvSpPr>
          <p:cNvPr id="5" name="Footer Placeholder 4">
            <a:extLst>
              <a:ext uri="{FF2B5EF4-FFF2-40B4-BE49-F238E27FC236}">
                <a16:creationId xmlns:a16="http://schemas.microsoft.com/office/drawing/2014/main" id="{497BC315-C397-4F27-9823-2A7DD0D89E1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F1A8546-7525-4401-9419-6D67902B19FC}"/>
              </a:ext>
            </a:extLst>
          </p:cNvPr>
          <p:cNvSpPr>
            <a:spLocks noGrp="1"/>
          </p:cNvSpPr>
          <p:nvPr>
            <p:ph type="sldNum" sz="quarter" idx="12"/>
          </p:nvPr>
        </p:nvSpPr>
        <p:spPr/>
        <p:txBody>
          <a:bodyPr/>
          <a:lstStyle/>
          <a:p>
            <a:fld id="{B49E30BC-0904-435F-891C-1AF62543640C}" type="slidenum">
              <a:rPr lang="en-GB" smtClean="0"/>
              <a:t>‹#›</a:t>
            </a:fld>
            <a:endParaRPr lang="en-GB"/>
          </a:p>
        </p:txBody>
      </p:sp>
    </p:spTree>
    <p:extLst>
      <p:ext uri="{BB962C8B-B14F-4D97-AF65-F5344CB8AC3E}">
        <p14:creationId xmlns:p14="http://schemas.microsoft.com/office/powerpoint/2010/main" val="35060622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6EA825-5AA3-4627-8773-F8EF52C67EB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6556457-49E9-412A-A3E0-71C6233C19BE}"/>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3ED0338-792C-47F0-82CA-01902C622EA8}"/>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8FDCBB33-8CC2-45B8-A689-B89CBD357D03}"/>
              </a:ext>
            </a:extLst>
          </p:cNvPr>
          <p:cNvSpPr>
            <a:spLocks noGrp="1"/>
          </p:cNvSpPr>
          <p:nvPr>
            <p:ph type="dt" sz="half" idx="10"/>
          </p:nvPr>
        </p:nvSpPr>
        <p:spPr/>
        <p:txBody>
          <a:bodyPr/>
          <a:lstStyle/>
          <a:p>
            <a:fld id="{5E951F7C-7F65-4A8B-A053-4A951B354400}" type="datetimeFigureOut">
              <a:rPr lang="en-GB" smtClean="0"/>
              <a:t>13/02/2019</a:t>
            </a:fld>
            <a:endParaRPr lang="en-GB"/>
          </a:p>
        </p:txBody>
      </p:sp>
      <p:sp>
        <p:nvSpPr>
          <p:cNvPr id="6" name="Footer Placeholder 5">
            <a:extLst>
              <a:ext uri="{FF2B5EF4-FFF2-40B4-BE49-F238E27FC236}">
                <a16:creationId xmlns:a16="http://schemas.microsoft.com/office/drawing/2014/main" id="{2F53A826-D209-4903-A335-FDA6A45A720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B724FCF-BEA0-49C9-8195-5AD748E6A666}"/>
              </a:ext>
            </a:extLst>
          </p:cNvPr>
          <p:cNvSpPr>
            <a:spLocks noGrp="1"/>
          </p:cNvSpPr>
          <p:nvPr>
            <p:ph type="sldNum" sz="quarter" idx="12"/>
          </p:nvPr>
        </p:nvSpPr>
        <p:spPr/>
        <p:txBody>
          <a:bodyPr/>
          <a:lstStyle/>
          <a:p>
            <a:fld id="{B49E30BC-0904-435F-891C-1AF62543640C}" type="slidenum">
              <a:rPr lang="en-GB" smtClean="0"/>
              <a:t>‹#›</a:t>
            </a:fld>
            <a:endParaRPr lang="en-GB"/>
          </a:p>
        </p:txBody>
      </p:sp>
    </p:spTree>
    <p:extLst>
      <p:ext uri="{BB962C8B-B14F-4D97-AF65-F5344CB8AC3E}">
        <p14:creationId xmlns:p14="http://schemas.microsoft.com/office/powerpoint/2010/main" val="357540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DAD962-9B49-44B6-A041-EA641A8BECF2}"/>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9762A60-CFF2-45BB-8181-4169EA79110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1CCD5CD-492F-4262-BFB4-01588D44B052}"/>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CF55F043-E606-4B33-8614-F995FC1DC6C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2E84ACE-CF6D-4A8D-9EBC-C91DF91C2B5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BC9A806E-B007-43DF-A464-18B0667C6E80}"/>
              </a:ext>
            </a:extLst>
          </p:cNvPr>
          <p:cNvSpPr>
            <a:spLocks noGrp="1"/>
          </p:cNvSpPr>
          <p:nvPr>
            <p:ph type="dt" sz="half" idx="10"/>
          </p:nvPr>
        </p:nvSpPr>
        <p:spPr/>
        <p:txBody>
          <a:bodyPr/>
          <a:lstStyle/>
          <a:p>
            <a:fld id="{5E951F7C-7F65-4A8B-A053-4A951B354400}" type="datetimeFigureOut">
              <a:rPr lang="en-GB" smtClean="0"/>
              <a:t>13/02/2019</a:t>
            </a:fld>
            <a:endParaRPr lang="en-GB"/>
          </a:p>
        </p:txBody>
      </p:sp>
      <p:sp>
        <p:nvSpPr>
          <p:cNvPr id="8" name="Footer Placeholder 7">
            <a:extLst>
              <a:ext uri="{FF2B5EF4-FFF2-40B4-BE49-F238E27FC236}">
                <a16:creationId xmlns:a16="http://schemas.microsoft.com/office/drawing/2014/main" id="{69940CED-E5B9-4703-8A1B-A950E5026AD7}"/>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A8347AD9-BF31-4B3B-9A60-4C8B1C8327A5}"/>
              </a:ext>
            </a:extLst>
          </p:cNvPr>
          <p:cNvSpPr>
            <a:spLocks noGrp="1"/>
          </p:cNvSpPr>
          <p:nvPr>
            <p:ph type="sldNum" sz="quarter" idx="12"/>
          </p:nvPr>
        </p:nvSpPr>
        <p:spPr/>
        <p:txBody>
          <a:bodyPr/>
          <a:lstStyle/>
          <a:p>
            <a:fld id="{B49E30BC-0904-435F-891C-1AF62543640C}" type="slidenum">
              <a:rPr lang="en-GB" smtClean="0"/>
              <a:t>‹#›</a:t>
            </a:fld>
            <a:endParaRPr lang="en-GB"/>
          </a:p>
        </p:txBody>
      </p:sp>
    </p:spTree>
    <p:extLst>
      <p:ext uri="{BB962C8B-B14F-4D97-AF65-F5344CB8AC3E}">
        <p14:creationId xmlns:p14="http://schemas.microsoft.com/office/powerpoint/2010/main" val="31944244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3CA335-FD5B-45BD-88A2-A698B35C0F9F}"/>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420654BE-4372-4338-840C-E968DBBB5703}"/>
              </a:ext>
            </a:extLst>
          </p:cNvPr>
          <p:cNvSpPr>
            <a:spLocks noGrp="1"/>
          </p:cNvSpPr>
          <p:nvPr>
            <p:ph type="dt" sz="half" idx="10"/>
          </p:nvPr>
        </p:nvSpPr>
        <p:spPr/>
        <p:txBody>
          <a:bodyPr/>
          <a:lstStyle/>
          <a:p>
            <a:fld id="{5E951F7C-7F65-4A8B-A053-4A951B354400}" type="datetimeFigureOut">
              <a:rPr lang="en-GB" smtClean="0"/>
              <a:t>13/02/2019</a:t>
            </a:fld>
            <a:endParaRPr lang="en-GB"/>
          </a:p>
        </p:txBody>
      </p:sp>
      <p:sp>
        <p:nvSpPr>
          <p:cNvPr id="4" name="Footer Placeholder 3">
            <a:extLst>
              <a:ext uri="{FF2B5EF4-FFF2-40B4-BE49-F238E27FC236}">
                <a16:creationId xmlns:a16="http://schemas.microsoft.com/office/drawing/2014/main" id="{FF1DF62E-D36B-4196-B007-70DF01DD376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BE541F78-4DA3-4D76-AB68-D16B58C60B25}"/>
              </a:ext>
            </a:extLst>
          </p:cNvPr>
          <p:cNvSpPr>
            <a:spLocks noGrp="1"/>
          </p:cNvSpPr>
          <p:nvPr>
            <p:ph type="sldNum" sz="quarter" idx="12"/>
          </p:nvPr>
        </p:nvSpPr>
        <p:spPr/>
        <p:txBody>
          <a:bodyPr/>
          <a:lstStyle/>
          <a:p>
            <a:fld id="{B49E30BC-0904-435F-891C-1AF62543640C}" type="slidenum">
              <a:rPr lang="en-GB" smtClean="0"/>
              <a:t>‹#›</a:t>
            </a:fld>
            <a:endParaRPr lang="en-GB"/>
          </a:p>
        </p:txBody>
      </p:sp>
    </p:spTree>
    <p:extLst>
      <p:ext uri="{BB962C8B-B14F-4D97-AF65-F5344CB8AC3E}">
        <p14:creationId xmlns:p14="http://schemas.microsoft.com/office/powerpoint/2010/main" val="24222493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2D958E1-31F8-4994-869E-E173DF065130}"/>
              </a:ext>
            </a:extLst>
          </p:cNvPr>
          <p:cNvSpPr>
            <a:spLocks noGrp="1"/>
          </p:cNvSpPr>
          <p:nvPr>
            <p:ph type="dt" sz="half" idx="10"/>
          </p:nvPr>
        </p:nvSpPr>
        <p:spPr/>
        <p:txBody>
          <a:bodyPr/>
          <a:lstStyle/>
          <a:p>
            <a:fld id="{5E951F7C-7F65-4A8B-A053-4A951B354400}" type="datetimeFigureOut">
              <a:rPr lang="en-GB" smtClean="0"/>
              <a:t>13/02/2019</a:t>
            </a:fld>
            <a:endParaRPr lang="en-GB"/>
          </a:p>
        </p:txBody>
      </p:sp>
      <p:sp>
        <p:nvSpPr>
          <p:cNvPr id="3" name="Footer Placeholder 2">
            <a:extLst>
              <a:ext uri="{FF2B5EF4-FFF2-40B4-BE49-F238E27FC236}">
                <a16:creationId xmlns:a16="http://schemas.microsoft.com/office/drawing/2014/main" id="{D44E04C8-8C19-45EE-AE55-337521BE7F34}"/>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06DEC485-9523-4C1C-B268-819CD0C3378A}"/>
              </a:ext>
            </a:extLst>
          </p:cNvPr>
          <p:cNvSpPr>
            <a:spLocks noGrp="1"/>
          </p:cNvSpPr>
          <p:nvPr>
            <p:ph type="sldNum" sz="quarter" idx="12"/>
          </p:nvPr>
        </p:nvSpPr>
        <p:spPr/>
        <p:txBody>
          <a:bodyPr/>
          <a:lstStyle/>
          <a:p>
            <a:fld id="{B49E30BC-0904-435F-891C-1AF62543640C}" type="slidenum">
              <a:rPr lang="en-GB" smtClean="0"/>
              <a:t>‹#›</a:t>
            </a:fld>
            <a:endParaRPr lang="en-GB"/>
          </a:p>
        </p:txBody>
      </p:sp>
    </p:spTree>
    <p:extLst>
      <p:ext uri="{BB962C8B-B14F-4D97-AF65-F5344CB8AC3E}">
        <p14:creationId xmlns:p14="http://schemas.microsoft.com/office/powerpoint/2010/main" val="29546228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F6AA77-5272-4B01-AA30-65B55453751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7F55E51F-1BED-41F2-A16F-0833C5082FB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610B1E90-0597-4A1B-8C86-5F3E5620B7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6A8CF70-1FA1-4B62-A6F6-F9D65E1257CD}"/>
              </a:ext>
            </a:extLst>
          </p:cNvPr>
          <p:cNvSpPr>
            <a:spLocks noGrp="1"/>
          </p:cNvSpPr>
          <p:nvPr>
            <p:ph type="dt" sz="half" idx="10"/>
          </p:nvPr>
        </p:nvSpPr>
        <p:spPr/>
        <p:txBody>
          <a:bodyPr/>
          <a:lstStyle/>
          <a:p>
            <a:fld id="{5E951F7C-7F65-4A8B-A053-4A951B354400}" type="datetimeFigureOut">
              <a:rPr lang="en-GB" smtClean="0"/>
              <a:t>13/02/2019</a:t>
            </a:fld>
            <a:endParaRPr lang="en-GB"/>
          </a:p>
        </p:txBody>
      </p:sp>
      <p:sp>
        <p:nvSpPr>
          <p:cNvPr id="6" name="Footer Placeholder 5">
            <a:extLst>
              <a:ext uri="{FF2B5EF4-FFF2-40B4-BE49-F238E27FC236}">
                <a16:creationId xmlns:a16="http://schemas.microsoft.com/office/drawing/2014/main" id="{3637AB85-C5FA-4CB2-96CE-BE2EEE249DE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EE7F826-25D7-42A7-8B6A-C113105C4A68}"/>
              </a:ext>
            </a:extLst>
          </p:cNvPr>
          <p:cNvSpPr>
            <a:spLocks noGrp="1"/>
          </p:cNvSpPr>
          <p:nvPr>
            <p:ph type="sldNum" sz="quarter" idx="12"/>
          </p:nvPr>
        </p:nvSpPr>
        <p:spPr/>
        <p:txBody>
          <a:bodyPr/>
          <a:lstStyle/>
          <a:p>
            <a:fld id="{B49E30BC-0904-435F-891C-1AF62543640C}" type="slidenum">
              <a:rPr lang="en-GB" smtClean="0"/>
              <a:t>‹#›</a:t>
            </a:fld>
            <a:endParaRPr lang="en-GB"/>
          </a:p>
        </p:txBody>
      </p:sp>
    </p:spTree>
    <p:extLst>
      <p:ext uri="{BB962C8B-B14F-4D97-AF65-F5344CB8AC3E}">
        <p14:creationId xmlns:p14="http://schemas.microsoft.com/office/powerpoint/2010/main" val="34418575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F8BDD0-FAB9-4ED2-B5B2-1B348CBA100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D3E617F6-919A-4F5A-9DBE-6D51955A332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7A62359-1581-4A74-8BFD-13FEBBDFAB4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CD5F906-E6F8-462D-B6AF-069C59518938}"/>
              </a:ext>
            </a:extLst>
          </p:cNvPr>
          <p:cNvSpPr>
            <a:spLocks noGrp="1"/>
          </p:cNvSpPr>
          <p:nvPr>
            <p:ph type="dt" sz="half" idx="10"/>
          </p:nvPr>
        </p:nvSpPr>
        <p:spPr/>
        <p:txBody>
          <a:bodyPr/>
          <a:lstStyle/>
          <a:p>
            <a:fld id="{5E951F7C-7F65-4A8B-A053-4A951B354400}" type="datetimeFigureOut">
              <a:rPr lang="en-GB" smtClean="0"/>
              <a:t>13/02/2019</a:t>
            </a:fld>
            <a:endParaRPr lang="en-GB"/>
          </a:p>
        </p:txBody>
      </p:sp>
      <p:sp>
        <p:nvSpPr>
          <p:cNvPr id="6" name="Footer Placeholder 5">
            <a:extLst>
              <a:ext uri="{FF2B5EF4-FFF2-40B4-BE49-F238E27FC236}">
                <a16:creationId xmlns:a16="http://schemas.microsoft.com/office/drawing/2014/main" id="{F46E407B-94E3-46A8-ADE8-897D070CEC6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30B29E9-E134-46E8-B8BA-BB3042AC0354}"/>
              </a:ext>
            </a:extLst>
          </p:cNvPr>
          <p:cNvSpPr>
            <a:spLocks noGrp="1"/>
          </p:cNvSpPr>
          <p:nvPr>
            <p:ph type="sldNum" sz="quarter" idx="12"/>
          </p:nvPr>
        </p:nvSpPr>
        <p:spPr/>
        <p:txBody>
          <a:bodyPr/>
          <a:lstStyle/>
          <a:p>
            <a:fld id="{B49E30BC-0904-435F-891C-1AF62543640C}" type="slidenum">
              <a:rPr lang="en-GB" smtClean="0"/>
              <a:t>‹#›</a:t>
            </a:fld>
            <a:endParaRPr lang="en-GB"/>
          </a:p>
        </p:txBody>
      </p:sp>
    </p:spTree>
    <p:extLst>
      <p:ext uri="{BB962C8B-B14F-4D97-AF65-F5344CB8AC3E}">
        <p14:creationId xmlns:p14="http://schemas.microsoft.com/office/powerpoint/2010/main" val="7713653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0EDD8B4-6C44-448E-B628-97B79B24483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121882F-5A68-4CCC-B822-00DA98744BB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95213F2-1952-4D25-943B-D4E932B6F53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951F7C-7F65-4A8B-A053-4A951B354400}" type="datetimeFigureOut">
              <a:rPr lang="en-GB" smtClean="0"/>
              <a:t>13/02/2019</a:t>
            </a:fld>
            <a:endParaRPr lang="en-GB"/>
          </a:p>
        </p:txBody>
      </p:sp>
      <p:sp>
        <p:nvSpPr>
          <p:cNvPr id="5" name="Footer Placeholder 4">
            <a:extLst>
              <a:ext uri="{FF2B5EF4-FFF2-40B4-BE49-F238E27FC236}">
                <a16:creationId xmlns:a16="http://schemas.microsoft.com/office/drawing/2014/main" id="{46F2B0ED-449C-4C52-976E-408A7B60F22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60A54AD-D557-4229-8791-20D17FEA916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9E30BC-0904-435F-891C-1AF62543640C}" type="slidenum">
              <a:rPr lang="en-GB" smtClean="0"/>
              <a:t>‹#›</a:t>
            </a:fld>
            <a:endParaRPr lang="en-GB"/>
          </a:p>
        </p:txBody>
      </p:sp>
    </p:spTree>
    <p:extLst>
      <p:ext uri="{BB962C8B-B14F-4D97-AF65-F5344CB8AC3E}">
        <p14:creationId xmlns:p14="http://schemas.microsoft.com/office/powerpoint/2010/main" val="41223829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4C4813A-A9D5-4904-8D22-30B9824C454A}"/>
              </a:ext>
            </a:extLst>
          </p:cNvPr>
          <p:cNvSpPr/>
          <p:nvPr/>
        </p:nvSpPr>
        <p:spPr>
          <a:xfrm>
            <a:off x="767080" y="1927275"/>
            <a:ext cx="10657840" cy="1446550"/>
          </a:xfrm>
          <a:prstGeom prst="rect">
            <a:avLst/>
          </a:prstGeom>
        </p:spPr>
        <p:txBody>
          <a:bodyPr wrap="square">
            <a:spAutoFit/>
          </a:bodyPr>
          <a:lstStyle/>
          <a:p>
            <a:pPr algn="ctr"/>
            <a:r>
              <a:rPr lang="en-GB" sz="4400" dirty="0">
                <a:latin typeface="Arial" panose="020B0604020202020204" pitchFamily="34" charset="0"/>
              </a:rPr>
              <a:t>Unit 4:  Carrier Transport, </a:t>
            </a:r>
          </a:p>
          <a:p>
            <a:pPr algn="ctr"/>
            <a:r>
              <a:rPr lang="en-GB" sz="4400" dirty="0">
                <a:latin typeface="Arial" panose="020B0604020202020204" pitchFamily="34" charset="0"/>
              </a:rPr>
              <a:t>Recombination, and Generation</a:t>
            </a:r>
            <a:endParaRPr lang="en-GB" sz="4400" dirty="0"/>
          </a:p>
        </p:txBody>
      </p:sp>
    </p:spTree>
    <p:extLst>
      <p:ext uri="{BB962C8B-B14F-4D97-AF65-F5344CB8AC3E}">
        <p14:creationId xmlns:p14="http://schemas.microsoft.com/office/powerpoint/2010/main" val="39361495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FD93F0-9A75-442B-8B32-1BC80BB9A396}"/>
              </a:ext>
            </a:extLst>
          </p:cNvPr>
          <p:cNvSpPr>
            <a:spLocks noGrp="1"/>
          </p:cNvSpPr>
          <p:nvPr>
            <p:ph type="title"/>
          </p:nvPr>
        </p:nvSpPr>
        <p:spPr/>
        <p:txBody>
          <a:bodyPr/>
          <a:lstStyle/>
          <a:p>
            <a:pPr algn="ctr"/>
            <a:r>
              <a:rPr lang="en-GB" b="1" dirty="0"/>
              <a:t>Ionized impurity scattering </a:t>
            </a:r>
          </a:p>
        </p:txBody>
      </p:sp>
      <p:pic>
        <p:nvPicPr>
          <p:cNvPr id="4" name="Picture 3">
            <a:extLst>
              <a:ext uri="{FF2B5EF4-FFF2-40B4-BE49-F238E27FC236}">
                <a16:creationId xmlns:a16="http://schemas.microsoft.com/office/drawing/2014/main" id="{AFD2DA0F-FDE1-48F1-9A7C-EF306C622178}"/>
              </a:ext>
            </a:extLst>
          </p:cNvPr>
          <p:cNvPicPr>
            <a:picLocks noChangeAspect="1"/>
          </p:cNvPicPr>
          <p:nvPr/>
        </p:nvPicPr>
        <p:blipFill>
          <a:blip r:embed="rId2"/>
          <a:stretch>
            <a:fillRect/>
          </a:stretch>
        </p:blipFill>
        <p:spPr>
          <a:xfrm>
            <a:off x="1881187" y="1771332"/>
            <a:ext cx="8429625" cy="4371975"/>
          </a:xfrm>
          <a:prstGeom prst="rect">
            <a:avLst/>
          </a:prstGeom>
        </p:spPr>
      </p:pic>
      <p:sp>
        <p:nvSpPr>
          <p:cNvPr id="5" name="Rectangle 4">
            <a:extLst>
              <a:ext uri="{FF2B5EF4-FFF2-40B4-BE49-F238E27FC236}">
                <a16:creationId xmlns:a16="http://schemas.microsoft.com/office/drawing/2014/main" id="{AC6E2838-44DF-4429-A4B1-426EA3B12B40}"/>
              </a:ext>
            </a:extLst>
          </p:cNvPr>
          <p:cNvSpPr/>
          <p:nvPr/>
        </p:nvSpPr>
        <p:spPr>
          <a:xfrm>
            <a:off x="8117840" y="5443229"/>
            <a:ext cx="3235960" cy="470000"/>
          </a:xfrm>
          <a:prstGeom prst="rect">
            <a:avLst/>
          </a:prstGeom>
        </p:spPr>
        <p:txBody>
          <a:bodyPr wrap="square">
            <a:spAutoFit/>
          </a:bodyPr>
          <a:lstStyle/>
          <a:p>
            <a:pPr>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 </a:t>
            </a:r>
            <a:r>
              <a:rPr lang="en-GB" sz="2400" dirty="0">
                <a:latin typeface="Calibri" panose="020F0502020204030204" pitchFamily="34" charset="0"/>
                <a:ea typeface="Calibri" panose="020F0502020204030204" pitchFamily="34" charset="0"/>
                <a:cs typeface="Times New Roman" panose="02020603050405020304" pitchFamily="18" charset="0"/>
              </a:rPr>
              <a:t>That will reduce the</a:t>
            </a:r>
          </a:p>
        </p:txBody>
      </p:sp>
      <p:sp>
        <p:nvSpPr>
          <p:cNvPr id="6" name="Rectangle 5">
            <a:extLst>
              <a:ext uri="{FF2B5EF4-FFF2-40B4-BE49-F238E27FC236}">
                <a16:creationId xmlns:a16="http://schemas.microsoft.com/office/drawing/2014/main" id="{DC7280F7-5433-4C97-8875-BD5706E16134}"/>
              </a:ext>
            </a:extLst>
          </p:cNvPr>
          <p:cNvSpPr/>
          <p:nvPr/>
        </p:nvSpPr>
        <p:spPr>
          <a:xfrm>
            <a:off x="2672080" y="5836697"/>
            <a:ext cx="8681720" cy="865173"/>
          </a:xfrm>
          <a:prstGeom prst="rect">
            <a:avLst/>
          </a:prstGeom>
        </p:spPr>
        <p:txBody>
          <a:bodyPr wrap="square">
            <a:spAutoFit/>
          </a:bodyPr>
          <a:lstStyle/>
          <a:p>
            <a:pPr>
              <a:lnSpc>
                <a:spcPct val="107000"/>
              </a:lnSpc>
              <a:spcAft>
                <a:spcPts val="800"/>
              </a:spcAft>
            </a:pPr>
            <a:r>
              <a:rPr lang="en-GB" sz="2400" dirty="0">
                <a:latin typeface="Calibri" panose="020F0502020204030204" pitchFamily="34" charset="0"/>
                <a:ea typeface="Calibri" panose="020F0502020204030204" pitchFamily="34" charset="0"/>
                <a:cs typeface="Times New Roman" panose="02020603050405020304" pitchFamily="18" charset="0"/>
              </a:rPr>
              <a:t>velocity of the electrons in one particular direction, and lower the mobility.</a:t>
            </a:r>
          </a:p>
        </p:txBody>
      </p:sp>
    </p:spTree>
    <p:extLst>
      <p:ext uri="{BB962C8B-B14F-4D97-AF65-F5344CB8AC3E}">
        <p14:creationId xmlns:p14="http://schemas.microsoft.com/office/powerpoint/2010/main" val="29404095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7CA1D-F772-4049-B6FD-5211A27D5C12}"/>
              </a:ext>
            </a:extLst>
          </p:cNvPr>
          <p:cNvSpPr>
            <a:spLocks noGrp="1"/>
          </p:cNvSpPr>
          <p:nvPr>
            <p:ph type="title"/>
          </p:nvPr>
        </p:nvSpPr>
        <p:spPr/>
        <p:txBody>
          <a:bodyPr/>
          <a:lstStyle/>
          <a:p>
            <a:pPr algn="ctr"/>
            <a:r>
              <a:rPr lang="en-GB" b="1" dirty="0"/>
              <a:t>Mobility vs. temperature </a:t>
            </a:r>
          </a:p>
        </p:txBody>
      </p:sp>
      <p:pic>
        <p:nvPicPr>
          <p:cNvPr id="4" name="Picture 3">
            <a:extLst>
              <a:ext uri="{FF2B5EF4-FFF2-40B4-BE49-F238E27FC236}">
                <a16:creationId xmlns:a16="http://schemas.microsoft.com/office/drawing/2014/main" id="{C7AAE9D2-7CDF-46A7-BE3B-CC97FF922408}"/>
              </a:ext>
            </a:extLst>
          </p:cNvPr>
          <p:cNvPicPr>
            <a:picLocks noChangeAspect="1"/>
          </p:cNvPicPr>
          <p:nvPr/>
        </p:nvPicPr>
        <p:blipFill>
          <a:blip r:embed="rId2"/>
          <a:stretch>
            <a:fillRect/>
          </a:stretch>
        </p:blipFill>
        <p:spPr>
          <a:xfrm>
            <a:off x="442595" y="1157887"/>
            <a:ext cx="8782685" cy="5050508"/>
          </a:xfrm>
          <a:prstGeom prst="rect">
            <a:avLst/>
          </a:prstGeom>
        </p:spPr>
      </p:pic>
      <p:sp>
        <p:nvSpPr>
          <p:cNvPr id="5" name="Rectangle 4">
            <a:extLst>
              <a:ext uri="{FF2B5EF4-FFF2-40B4-BE49-F238E27FC236}">
                <a16:creationId xmlns:a16="http://schemas.microsoft.com/office/drawing/2014/main" id="{6EFEFC53-D55A-4E72-9014-020685D25DE0}"/>
              </a:ext>
            </a:extLst>
          </p:cNvPr>
          <p:cNvSpPr/>
          <p:nvPr/>
        </p:nvSpPr>
        <p:spPr>
          <a:xfrm>
            <a:off x="9479280" y="1581523"/>
            <a:ext cx="2509520" cy="4524637"/>
          </a:xfrm>
          <a:prstGeom prst="rect">
            <a:avLst/>
          </a:prstGeom>
        </p:spPr>
        <p:txBody>
          <a:bodyPr wrap="square">
            <a:spAutoFit/>
          </a:bodyPr>
          <a:lstStyle/>
          <a:p>
            <a:pPr>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At high temperatures, there's much more random, thermal motion of the lattice jiggling around. That lattice interacts with electrons and knocks electrons around more rigorously. The time between scattering events drops, the mean free path drops, and the mobility drops the higher the temperature is due to that process</a:t>
            </a:r>
            <a:endParaRPr lang="en-GB" dirty="0"/>
          </a:p>
        </p:txBody>
      </p:sp>
      <p:sp>
        <p:nvSpPr>
          <p:cNvPr id="6" name="Rectangle 5">
            <a:extLst>
              <a:ext uri="{FF2B5EF4-FFF2-40B4-BE49-F238E27FC236}">
                <a16:creationId xmlns:a16="http://schemas.microsoft.com/office/drawing/2014/main" id="{7C47090D-690C-46DA-9978-A567D2E6712A}"/>
              </a:ext>
            </a:extLst>
          </p:cNvPr>
          <p:cNvSpPr/>
          <p:nvPr/>
        </p:nvSpPr>
        <p:spPr>
          <a:xfrm>
            <a:off x="0" y="4450266"/>
            <a:ext cx="3210560" cy="2153731"/>
          </a:xfrm>
          <a:prstGeom prst="rect">
            <a:avLst/>
          </a:prstGeom>
        </p:spPr>
        <p:txBody>
          <a:bodyPr wrap="square">
            <a:spAutoFit/>
          </a:bodyPr>
          <a:lstStyle/>
          <a:p>
            <a:pPr>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As the temperature increase , the average thermal velocity increase . So, electrons zip past these charged, ionized impurities faster. They interact </a:t>
            </a:r>
            <a:r>
              <a:rPr lang="en-GB" dirty="0" err="1">
                <a:latin typeface="Calibri" panose="020F0502020204030204" pitchFamily="34" charset="0"/>
                <a:ea typeface="Calibri" panose="020F0502020204030204" pitchFamily="34" charset="0"/>
                <a:cs typeface="Times New Roman" panose="02020603050405020304" pitchFamily="18" charset="0"/>
              </a:rPr>
              <a:t>less.They're</a:t>
            </a:r>
            <a:r>
              <a:rPr lang="en-GB" dirty="0">
                <a:latin typeface="Calibri" panose="020F0502020204030204" pitchFamily="34" charset="0"/>
                <a:ea typeface="Calibri" panose="020F0502020204030204" pitchFamily="34" charset="0"/>
                <a:cs typeface="Times New Roman" panose="02020603050405020304" pitchFamily="18" charset="0"/>
              </a:rPr>
              <a:t> scattered less. So, the mobility gets higher</a:t>
            </a:r>
          </a:p>
        </p:txBody>
      </p:sp>
    </p:spTree>
    <p:extLst>
      <p:ext uri="{BB962C8B-B14F-4D97-AF65-F5344CB8AC3E}">
        <p14:creationId xmlns:p14="http://schemas.microsoft.com/office/powerpoint/2010/main" val="12382582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7CFB5F-B372-4F3E-B23B-917CFCD6CEA5}"/>
              </a:ext>
            </a:extLst>
          </p:cNvPr>
          <p:cNvSpPr>
            <a:spLocks noGrp="1"/>
          </p:cNvSpPr>
          <p:nvPr>
            <p:ph type="title"/>
          </p:nvPr>
        </p:nvSpPr>
        <p:spPr/>
        <p:txBody>
          <a:bodyPr/>
          <a:lstStyle/>
          <a:p>
            <a:pPr algn="ctr"/>
            <a:r>
              <a:rPr lang="en-GB" b="1" dirty="0"/>
              <a:t>Comment </a:t>
            </a:r>
          </a:p>
        </p:txBody>
      </p:sp>
      <p:sp>
        <p:nvSpPr>
          <p:cNvPr id="3" name="Content Placeholder 2">
            <a:extLst>
              <a:ext uri="{FF2B5EF4-FFF2-40B4-BE49-F238E27FC236}">
                <a16:creationId xmlns:a16="http://schemas.microsoft.com/office/drawing/2014/main" id="{442E2D96-3078-4FB2-88D6-C424F8DA697C}"/>
              </a:ext>
            </a:extLst>
          </p:cNvPr>
          <p:cNvSpPr>
            <a:spLocks noGrp="1"/>
          </p:cNvSpPr>
          <p:nvPr>
            <p:ph idx="1"/>
          </p:nvPr>
        </p:nvSpPr>
        <p:spPr/>
        <p:txBody>
          <a:bodyPr>
            <a:normAutofit/>
          </a:bodyPr>
          <a:lstStyle/>
          <a:p>
            <a:pPr marL="0" indent="0" algn="just">
              <a:buNone/>
            </a:pPr>
            <a:r>
              <a:rPr lang="en-GB" sz="3200" dirty="0"/>
              <a:t>If we're working with semiconductor devices, we will undoubtedly need to know the mobility. In order to understand what the mobility is or to look it up in a table, we need to know what the </a:t>
            </a:r>
            <a:r>
              <a:rPr lang="en-GB" sz="3200" dirty="0">
                <a:solidFill>
                  <a:srgbClr val="FF0000"/>
                </a:solidFill>
              </a:rPr>
              <a:t>doping</a:t>
            </a:r>
            <a:r>
              <a:rPr lang="en-GB" sz="3200" dirty="0"/>
              <a:t> is and we need to know what the </a:t>
            </a:r>
            <a:r>
              <a:rPr lang="en-GB" sz="3200" dirty="0">
                <a:solidFill>
                  <a:srgbClr val="FF0000"/>
                </a:solidFill>
              </a:rPr>
              <a:t>temperature</a:t>
            </a:r>
            <a:r>
              <a:rPr lang="en-GB" sz="3200" dirty="0"/>
              <a:t> is</a:t>
            </a:r>
          </a:p>
        </p:txBody>
      </p:sp>
    </p:spTree>
    <p:extLst>
      <p:ext uri="{BB962C8B-B14F-4D97-AF65-F5344CB8AC3E}">
        <p14:creationId xmlns:p14="http://schemas.microsoft.com/office/powerpoint/2010/main" val="39394047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7C958-D2D0-4119-870B-9705E94EA0AD}"/>
              </a:ext>
            </a:extLst>
          </p:cNvPr>
          <p:cNvSpPr>
            <a:spLocks noGrp="1"/>
          </p:cNvSpPr>
          <p:nvPr>
            <p:ph type="title"/>
          </p:nvPr>
        </p:nvSpPr>
        <p:spPr>
          <a:xfrm>
            <a:off x="838199" y="127318"/>
            <a:ext cx="10515600" cy="1325563"/>
          </a:xfrm>
        </p:spPr>
        <p:txBody>
          <a:bodyPr/>
          <a:lstStyle/>
          <a:p>
            <a:pPr algn="ctr"/>
            <a:r>
              <a:rPr lang="en-GB" b="1" dirty="0"/>
              <a:t>Drift current, conductivity, resistivity</a:t>
            </a:r>
          </a:p>
        </p:txBody>
      </p:sp>
      <p:pic>
        <p:nvPicPr>
          <p:cNvPr id="4" name="Picture 3">
            <a:extLst>
              <a:ext uri="{FF2B5EF4-FFF2-40B4-BE49-F238E27FC236}">
                <a16:creationId xmlns:a16="http://schemas.microsoft.com/office/drawing/2014/main" id="{C7C12C71-189F-4ECB-AFD3-62187140DDC2}"/>
              </a:ext>
            </a:extLst>
          </p:cNvPr>
          <p:cNvPicPr>
            <a:picLocks noChangeAspect="1"/>
          </p:cNvPicPr>
          <p:nvPr/>
        </p:nvPicPr>
        <p:blipFill>
          <a:blip r:embed="rId2"/>
          <a:stretch>
            <a:fillRect/>
          </a:stretch>
        </p:blipFill>
        <p:spPr>
          <a:xfrm>
            <a:off x="1776411" y="1163637"/>
            <a:ext cx="8639175" cy="5343525"/>
          </a:xfrm>
          <a:prstGeom prst="rect">
            <a:avLst/>
          </a:prstGeom>
        </p:spPr>
      </p:pic>
      <p:sp>
        <p:nvSpPr>
          <p:cNvPr id="5" name="Rectangle 4">
            <a:extLst>
              <a:ext uri="{FF2B5EF4-FFF2-40B4-BE49-F238E27FC236}">
                <a16:creationId xmlns:a16="http://schemas.microsoft.com/office/drawing/2014/main" id="{DFD6C36A-334B-47EC-933A-EA765765BFE8}"/>
              </a:ext>
            </a:extLst>
          </p:cNvPr>
          <p:cNvSpPr/>
          <p:nvPr/>
        </p:nvSpPr>
        <p:spPr>
          <a:xfrm>
            <a:off x="7786271" y="1364734"/>
            <a:ext cx="1529586" cy="369332"/>
          </a:xfrm>
          <a:prstGeom prst="rect">
            <a:avLst/>
          </a:prstGeom>
        </p:spPr>
        <p:txBody>
          <a:bodyPr wrap="none">
            <a:spAutoFit/>
          </a:bodyPr>
          <a:lstStyle/>
          <a:p>
            <a:r>
              <a:rPr lang="en-GB" dirty="0">
                <a:latin typeface="Calibri" panose="020F0502020204030204" pitchFamily="34" charset="0"/>
                <a:ea typeface="Calibri" panose="020F0502020204030204" pitchFamily="34" charset="0"/>
                <a:cs typeface="Times New Roman" panose="02020603050405020304" pitchFamily="18" charset="0"/>
              </a:rPr>
              <a:t>Conductivity =</a:t>
            </a:r>
            <a:endParaRPr lang="en-GB" dirty="0"/>
          </a:p>
        </p:txBody>
      </p:sp>
      <p:sp>
        <p:nvSpPr>
          <p:cNvPr id="6" name="Rectangle 5">
            <a:extLst>
              <a:ext uri="{FF2B5EF4-FFF2-40B4-BE49-F238E27FC236}">
                <a16:creationId xmlns:a16="http://schemas.microsoft.com/office/drawing/2014/main" id="{71B5190A-5EDB-4452-8E45-CA4F30ABDBB8}"/>
              </a:ext>
            </a:extLst>
          </p:cNvPr>
          <p:cNvSpPr/>
          <p:nvPr/>
        </p:nvSpPr>
        <p:spPr>
          <a:xfrm>
            <a:off x="2844088" y="5611614"/>
            <a:ext cx="1234440" cy="369332"/>
          </a:xfrm>
          <a:prstGeom prst="rect">
            <a:avLst/>
          </a:prstGeom>
        </p:spPr>
        <p:txBody>
          <a:bodyPr wrap="none">
            <a:spAutoFit/>
          </a:bodyPr>
          <a:lstStyle/>
          <a:p>
            <a:r>
              <a:rPr lang="en-GB" dirty="0">
                <a:latin typeface="Calibri" panose="020F0502020204030204" pitchFamily="34" charset="0"/>
                <a:ea typeface="Calibri" panose="020F0502020204030204" pitchFamily="34" charset="0"/>
                <a:cs typeface="Times New Roman" panose="02020603050405020304" pitchFamily="18" charset="0"/>
              </a:rPr>
              <a:t>Resistivity=</a:t>
            </a:r>
            <a:endParaRPr lang="en-GB" dirty="0"/>
          </a:p>
        </p:txBody>
      </p:sp>
    </p:spTree>
    <p:extLst>
      <p:ext uri="{BB962C8B-B14F-4D97-AF65-F5344CB8AC3E}">
        <p14:creationId xmlns:p14="http://schemas.microsoft.com/office/powerpoint/2010/main" val="11091059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783C1-8CAB-4653-AAEE-151CC5EC5D0A}"/>
              </a:ext>
            </a:extLst>
          </p:cNvPr>
          <p:cNvSpPr>
            <a:spLocks noGrp="1"/>
          </p:cNvSpPr>
          <p:nvPr>
            <p:ph type="title"/>
          </p:nvPr>
        </p:nvSpPr>
        <p:spPr/>
        <p:txBody>
          <a:bodyPr/>
          <a:lstStyle/>
          <a:p>
            <a:pPr algn="ctr"/>
            <a:r>
              <a:rPr lang="en-GB" b="1" dirty="0"/>
              <a:t>Resistance </a:t>
            </a:r>
          </a:p>
        </p:txBody>
      </p:sp>
      <p:pic>
        <p:nvPicPr>
          <p:cNvPr id="4" name="Picture 3">
            <a:extLst>
              <a:ext uri="{FF2B5EF4-FFF2-40B4-BE49-F238E27FC236}">
                <a16:creationId xmlns:a16="http://schemas.microsoft.com/office/drawing/2014/main" id="{9BFC00AC-65B2-43DB-B102-40502DB2CF09}"/>
              </a:ext>
            </a:extLst>
          </p:cNvPr>
          <p:cNvPicPr>
            <a:picLocks noChangeAspect="1"/>
          </p:cNvPicPr>
          <p:nvPr/>
        </p:nvPicPr>
        <p:blipFill>
          <a:blip r:embed="rId2"/>
          <a:stretch>
            <a:fillRect/>
          </a:stretch>
        </p:blipFill>
        <p:spPr>
          <a:xfrm>
            <a:off x="1848485" y="1502092"/>
            <a:ext cx="8820150" cy="4829175"/>
          </a:xfrm>
          <a:prstGeom prst="rect">
            <a:avLst/>
          </a:prstGeom>
        </p:spPr>
      </p:pic>
    </p:spTree>
    <p:extLst>
      <p:ext uri="{BB962C8B-B14F-4D97-AF65-F5344CB8AC3E}">
        <p14:creationId xmlns:p14="http://schemas.microsoft.com/office/powerpoint/2010/main" val="33614872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8C7FB-CECF-48A3-A0F9-E4932FA67A2C}"/>
              </a:ext>
            </a:extLst>
          </p:cNvPr>
          <p:cNvSpPr>
            <a:spLocks noGrp="1"/>
          </p:cNvSpPr>
          <p:nvPr>
            <p:ph type="title"/>
          </p:nvPr>
        </p:nvSpPr>
        <p:spPr/>
        <p:txBody>
          <a:bodyPr/>
          <a:lstStyle/>
          <a:p>
            <a:pPr algn="ctr"/>
            <a:r>
              <a:rPr lang="en-GB" b="1" dirty="0"/>
              <a:t>Fick’s Law of diffusion </a:t>
            </a:r>
          </a:p>
        </p:txBody>
      </p:sp>
      <p:pic>
        <p:nvPicPr>
          <p:cNvPr id="4" name="Picture 3">
            <a:extLst>
              <a:ext uri="{FF2B5EF4-FFF2-40B4-BE49-F238E27FC236}">
                <a16:creationId xmlns:a16="http://schemas.microsoft.com/office/drawing/2014/main" id="{FF05E3BB-C2B5-4BE6-B822-C819E08596D3}"/>
              </a:ext>
            </a:extLst>
          </p:cNvPr>
          <p:cNvPicPr>
            <a:picLocks noChangeAspect="1"/>
          </p:cNvPicPr>
          <p:nvPr/>
        </p:nvPicPr>
        <p:blipFill>
          <a:blip r:embed="rId2"/>
          <a:stretch>
            <a:fillRect/>
          </a:stretch>
        </p:blipFill>
        <p:spPr>
          <a:xfrm>
            <a:off x="1652587" y="1487487"/>
            <a:ext cx="8886825" cy="4695825"/>
          </a:xfrm>
          <a:prstGeom prst="rect">
            <a:avLst/>
          </a:prstGeom>
        </p:spPr>
      </p:pic>
      <p:sp>
        <p:nvSpPr>
          <p:cNvPr id="5" name="Rectangle 4">
            <a:extLst>
              <a:ext uri="{FF2B5EF4-FFF2-40B4-BE49-F238E27FC236}">
                <a16:creationId xmlns:a16="http://schemas.microsoft.com/office/drawing/2014/main" id="{06180586-DEB1-4859-B796-FDD32ACA2247}"/>
              </a:ext>
            </a:extLst>
          </p:cNvPr>
          <p:cNvSpPr/>
          <p:nvPr/>
        </p:nvSpPr>
        <p:spPr>
          <a:xfrm>
            <a:off x="279399" y="5891220"/>
            <a:ext cx="11633200" cy="865173"/>
          </a:xfrm>
          <a:prstGeom prst="rect">
            <a:avLst/>
          </a:prstGeom>
        </p:spPr>
        <p:txBody>
          <a:bodyPr wrap="square">
            <a:spAutoFit/>
          </a:bodyPr>
          <a:lstStyle/>
          <a:p>
            <a:pPr>
              <a:lnSpc>
                <a:spcPct val="107000"/>
              </a:lnSpc>
              <a:spcAft>
                <a:spcPts val="800"/>
              </a:spcAft>
            </a:pPr>
            <a:r>
              <a:rPr lang="en-GB" sz="2400" dirty="0">
                <a:latin typeface="Calibri" panose="020F0502020204030204" pitchFamily="34" charset="0"/>
                <a:ea typeface="Calibri" panose="020F0502020204030204" pitchFamily="34" charset="0"/>
                <a:cs typeface="Times New Roman" panose="02020603050405020304" pitchFamily="18" charset="0"/>
              </a:rPr>
              <a:t>There is no actual force that's pushing the holes in this case from high concentration to low concentration. It's simply a statistical effect.</a:t>
            </a:r>
          </a:p>
        </p:txBody>
      </p:sp>
    </p:spTree>
    <p:extLst>
      <p:ext uri="{BB962C8B-B14F-4D97-AF65-F5344CB8AC3E}">
        <p14:creationId xmlns:p14="http://schemas.microsoft.com/office/powerpoint/2010/main" val="4338230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6DAB25-C3AF-42FF-A357-E1A70E9CCFD5}"/>
              </a:ext>
            </a:extLst>
          </p:cNvPr>
          <p:cNvSpPr>
            <a:spLocks noGrp="1"/>
          </p:cNvSpPr>
          <p:nvPr>
            <p:ph type="title"/>
          </p:nvPr>
        </p:nvSpPr>
        <p:spPr/>
        <p:txBody>
          <a:bodyPr/>
          <a:lstStyle/>
          <a:p>
            <a:pPr algn="ctr"/>
            <a:r>
              <a:rPr lang="en-GB" b="1" dirty="0"/>
              <a:t>Diffusion currents</a:t>
            </a:r>
          </a:p>
        </p:txBody>
      </p:sp>
      <p:pic>
        <p:nvPicPr>
          <p:cNvPr id="4" name="Picture 3">
            <a:extLst>
              <a:ext uri="{FF2B5EF4-FFF2-40B4-BE49-F238E27FC236}">
                <a16:creationId xmlns:a16="http://schemas.microsoft.com/office/drawing/2014/main" id="{604E0E21-8466-438A-A61A-47F4CB9507D0}"/>
              </a:ext>
            </a:extLst>
          </p:cNvPr>
          <p:cNvPicPr>
            <a:picLocks noChangeAspect="1"/>
          </p:cNvPicPr>
          <p:nvPr/>
        </p:nvPicPr>
        <p:blipFill>
          <a:blip r:embed="rId2"/>
          <a:stretch>
            <a:fillRect/>
          </a:stretch>
        </p:blipFill>
        <p:spPr>
          <a:xfrm>
            <a:off x="1871662" y="1690688"/>
            <a:ext cx="8448675" cy="4505325"/>
          </a:xfrm>
          <a:prstGeom prst="rect">
            <a:avLst/>
          </a:prstGeom>
        </p:spPr>
      </p:pic>
    </p:spTree>
    <p:extLst>
      <p:ext uri="{BB962C8B-B14F-4D97-AF65-F5344CB8AC3E}">
        <p14:creationId xmlns:p14="http://schemas.microsoft.com/office/powerpoint/2010/main" val="29237834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C66D8-A8C7-4B32-99D7-88DFB6A165C3}"/>
              </a:ext>
            </a:extLst>
          </p:cNvPr>
          <p:cNvSpPr>
            <a:spLocks noGrp="1"/>
          </p:cNvSpPr>
          <p:nvPr>
            <p:ph type="title"/>
          </p:nvPr>
        </p:nvSpPr>
        <p:spPr/>
        <p:txBody>
          <a:bodyPr/>
          <a:lstStyle/>
          <a:p>
            <a:pPr algn="ctr"/>
            <a:r>
              <a:rPr lang="en-GB" b="1" dirty="0"/>
              <a:t>Nonuniformly doped semiconductor in equilibrium</a:t>
            </a:r>
          </a:p>
        </p:txBody>
      </p:sp>
      <p:pic>
        <p:nvPicPr>
          <p:cNvPr id="4" name="Picture 3">
            <a:extLst>
              <a:ext uri="{FF2B5EF4-FFF2-40B4-BE49-F238E27FC236}">
                <a16:creationId xmlns:a16="http://schemas.microsoft.com/office/drawing/2014/main" id="{9F8F43C0-03F3-4721-B863-DFBA2B3C9667}"/>
              </a:ext>
            </a:extLst>
          </p:cNvPr>
          <p:cNvPicPr>
            <a:picLocks noChangeAspect="1"/>
          </p:cNvPicPr>
          <p:nvPr/>
        </p:nvPicPr>
        <p:blipFill>
          <a:blip r:embed="rId2"/>
          <a:stretch>
            <a:fillRect/>
          </a:stretch>
        </p:blipFill>
        <p:spPr>
          <a:xfrm>
            <a:off x="1862455" y="1598612"/>
            <a:ext cx="8629650" cy="4981575"/>
          </a:xfrm>
          <a:prstGeom prst="rect">
            <a:avLst/>
          </a:prstGeom>
        </p:spPr>
      </p:pic>
    </p:spTree>
    <p:extLst>
      <p:ext uri="{BB962C8B-B14F-4D97-AF65-F5344CB8AC3E}">
        <p14:creationId xmlns:p14="http://schemas.microsoft.com/office/powerpoint/2010/main" val="27214472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0AE264-4436-4FDC-834F-A934979B5E0F}"/>
              </a:ext>
            </a:extLst>
          </p:cNvPr>
          <p:cNvSpPr>
            <a:spLocks noGrp="1"/>
          </p:cNvSpPr>
          <p:nvPr>
            <p:ph type="title"/>
          </p:nvPr>
        </p:nvSpPr>
        <p:spPr>
          <a:xfrm>
            <a:off x="838200" y="365125"/>
            <a:ext cx="10515600" cy="1325563"/>
          </a:xfrm>
        </p:spPr>
        <p:txBody>
          <a:bodyPr/>
          <a:lstStyle/>
          <a:p>
            <a:pPr algn="ctr"/>
            <a:r>
              <a:rPr lang="en-GB" b="1" dirty="0"/>
              <a:t>Summary: Drift- diffusion equation</a:t>
            </a:r>
          </a:p>
        </p:txBody>
      </p:sp>
      <p:pic>
        <p:nvPicPr>
          <p:cNvPr id="4" name="Picture 3">
            <a:extLst>
              <a:ext uri="{FF2B5EF4-FFF2-40B4-BE49-F238E27FC236}">
                <a16:creationId xmlns:a16="http://schemas.microsoft.com/office/drawing/2014/main" id="{021E0D7E-1DAC-4658-9D52-C6311AD1BE4D}"/>
              </a:ext>
            </a:extLst>
          </p:cNvPr>
          <p:cNvPicPr>
            <a:picLocks noChangeAspect="1"/>
          </p:cNvPicPr>
          <p:nvPr/>
        </p:nvPicPr>
        <p:blipFill>
          <a:blip r:embed="rId2"/>
          <a:stretch>
            <a:fillRect/>
          </a:stretch>
        </p:blipFill>
        <p:spPr>
          <a:xfrm>
            <a:off x="1671637" y="1582737"/>
            <a:ext cx="8848725" cy="4810125"/>
          </a:xfrm>
          <a:prstGeom prst="rect">
            <a:avLst/>
          </a:prstGeom>
        </p:spPr>
      </p:pic>
    </p:spTree>
    <p:extLst>
      <p:ext uri="{BB962C8B-B14F-4D97-AF65-F5344CB8AC3E}">
        <p14:creationId xmlns:p14="http://schemas.microsoft.com/office/powerpoint/2010/main" val="30489328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D77EC65-5267-4612-8407-EC22EF84B5C6}"/>
              </a:ext>
            </a:extLst>
          </p:cNvPr>
          <p:cNvSpPr/>
          <p:nvPr/>
        </p:nvSpPr>
        <p:spPr>
          <a:xfrm>
            <a:off x="335280" y="901879"/>
            <a:ext cx="11287760" cy="3477875"/>
          </a:xfrm>
          <a:prstGeom prst="rect">
            <a:avLst/>
          </a:prstGeom>
        </p:spPr>
        <p:txBody>
          <a:bodyPr wrap="square">
            <a:spAutoFit/>
          </a:bodyPr>
          <a:lstStyle/>
          <a:p>
            <a:pPr algn="ctr"/>
            <a:r>
              <a:rPr lang="en-GB" sz="4400" dirty="0">
                <a:solidFill>
                  <a:srgbClr val="0000FF"/>
                </a:solidFill>
                <a:latin typeface="Arial" panose="020B0604020202020204" pitchFamily="34" charset="0"/>
              </a:rPr>
              <a:t>Unit 4:  Carrier Transport, </a:t>
            </a:r>
          </a:p>
          <a:p>
            <a:pPr algn="ctr"/>
            <a:r>
              <a:rPr lang="en-GB" sz="4400" dirty="0">
                <a:solidFill>
                  <a:srgbClr val="0000FF"/>
                </a:solidFill>
                <a:latin typeface="Arial" panose="020B0604020202020204" pitchFamily="34" charset="0"/>
              </a:rPr>
              <a:t>Recombination, and Generation </a:t>
            </a:r>
          </a:p>
          <a:p>
            <a:pPr algn="ctr"/>
            <a:r>
              <a:rPr lang="en-GB" sz="4400" dirty="0">
                <a:solidFill>
                  <a:srgbClr val="0000FF"/>
                </a:solidFill>
                <a:latin typeface="Arial" panose="020B0604020202020204" pitchFamily="34" charset="0"/>
              </a:rPr>
              <a:t> </a:t>
            </a:r>
          </a:p>
          <a:p>
            <a:pPr algn="ctr"/>
            <a:r>
              <a:rPr lang="en-GB" sz="4400" b="1" dirty="0">
                <a:solidFill>
                  <a:srgbClr val="0000FF"/>
                </a:solidFill>
                <a:latin typeface="Arial" panose="020B0604020202020204" pitchFamily="34" charset="0"/>
              </a:rPr>
              <a:t>Lecture 4.4:</a:t>
            </a:r>
          </a:p>
          <a:p>
            <a:pPr algn="ctr"/>
            <a:r>
              <a:rPr lang="en-GB" sz="4400" b="1" dirty="0">
                <a:solidFill>
                  <a:srgbClr val="0000FF"/>
                </a:solidFill>
                <a:latin typeface="Arial" panose="020B0604020202020204" pitchFamily="34" charset="0"/>
              </a:rPr>
              <a:t>Carrier recombination</a:t>
            </a:r>
            <a:endParaRPr lang="en-GB" sz="4400" dirty="0"/>
          </a:p>
        </p:txBody>
      </p:sp>
    </p:spTree>
    <p:extLst>
      <p:ext uri="{BB962C8B-B14F-4D97-AF65-F5344CB8AC3E}">
        <p14:creationId xmlns:p14="http://schemas.microsoft.com/office/powerpoint/2010/main" val="40192040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335F507-4051-41AC-AEB1-A8C94F452042}"/>
              </a:ext>
            </a:extLst>
          </p:cNvPr>
          <p:cNvSpPr>
            <a:spLocks noGrp="1"/>
          </p:cNvSpPr>
          <p:nvPr>
            <p:ph idx="1"/>
          </p:nvPr>
        </p:nvSpPr>
        <p:spPr/>
        <p:txBody>
          <a:bodyPr/>
          <a:lstStyle/>
          <a:p>
            <a:pPr marL="0" indent="0" algn="just">
              <a:buNone/>
            </a:pPr>
            <a:r>
              <a:rPr lang="en-GB" sz="4000" dirty="0"/>
              <a:t>Unit 4 is all about how charge carriers, electrons, and holes respond out of equilibrium under the normal operating conditions of a semiconductor device.</a:t>
            </a:r>
          </a:p>
          <a:p>
            <a:endParaRPr lang="en-GB" dirty="0"/>
          </a:p>
        </p:txBody>
      </p:sp>
    </p:spTree>
    <p:extLst>
      <p:ext uri="{BB962C8B-B14F-4D97-AF65-F5344CB8AC3E}">
        <p14:creationId xmlns:p14="http://schemas.microsoft.com/office/powerpoint/2010/main" val="16889093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5C208F-7A33-4F3E-8634-EE09F0AE2FA6}"/>
              </a:ext>
            </a:extLst>
          </p:cNvPr>
          <p:cNvSpPr>
            <a:spLocks noGrp="1"/>
          </p:cNvSpPr>
          <p:nvPr>
            <p:ph type="title"/>
          </p:nvPr>
        </p:nvSpPr>
        <p:spPr>
          <a:xfrm>
            <a:off x="838199" y="227964"/>
            <a:ext cx="10515600" cy="1325563"/>
          </a:xfrm>
        </p:spPr>
        <p:txBody>
          <a:bodyPr/>
          <a:lstStyle/>
          <a:p>
            <a:pPr algn="ctr"/>
            <a:r>
              <a:rPr lang="en-GB" b="1" dirty="0"/>
              <a:t>Equilibrium and non-equilibrium </a:t>
            </a:r>
          </a:p>
        </p:txBody>
      </p:sp>
      <p:pic>
        <p:nvPicPr>
          <p:cNvPr id="4" name="Picture 3">
            <a:extLst>
              <a:ext uri="{FF2B5EF4-FFF2-40B4-BE49-F238E27FC236}">
                <a16:creationId xmlns:a16="http://schemas.microsoft.com/office/drawing/2014/main" id="{F6D40785-BA90-4139-B3D0-15B2C4B8D260}"/>
              </a:ext>
            </a:extLst>
          </p:cNvPr>
          <p:cNvPicPr>
            <a:picLocks noChangeAspect="1"/>
          </p:cNvPicPr>
          <p:nvPr/>
        </p:nvPicPr>
        <p:blipFill>
          <a:blip r:embed="rId2"/>
          <a:stretch>
            <a:fillRect/>
          </a:stretch>
        </p:blipFill>
        <p:spPr>
          <a:xfrm>
            <a:off x="1519236" y="1289367"/>
            <a:ext cx="9153525" cy="4848225"/>
          </a:xfrm>
          <a:prstGeom prst="rect">
            <a:avLst/>
          </a:prstGeom>
        </p:spPr>
      </p:pic>
    </p:spTree>
    <p:extLst>
      <p:ext uri="{BB962C8B-B14F-4D97-AF65-F5344CB8AC3E}">
        <p14:creationId xmlns:p14="http://schemas.microsoft.com/office/powerpoint/2010/main" val="10143847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C681ED-1ACA-4E8F-9E12-95B866C93CC1}"/>
              </a:ext>
            </a:extLst>
          </p:cNvPr>
          <p:cNvSpPr>
            <a:spLocks noGrp="1"/>
          </p:cNvSpPr>
          <p:nvPr>
            <p:ph type="title"/>
          </p:nvPr>
        </p:nvSpPr>
        <p:spPr/>
        <p:txBody>
          <a:bodyPr/>
          <a:lstStyle/>
          <a:p>
            <a:pPr algn="ctr"/>
            <a:r>
              <a:rPr lang="en-GB" b="1" dirty="0"/>
              <a:t>Carrier recombination</a:t>
            </a:r>
          </a:p>
        </p:txBody>
      </p:sp>
      <p:pic>
        <p:nvPicPr>
          <p:cNvPr id="4" name="Picture 3">
            <a:extLst>
              <a:ext uri="{FF2B5EF4-FFF2-40B4-BE49-F238E27FC236}">
                <a16:creationId xmlns:a16="http://schemas.microsoft.com/office/drawing/2014/main" id="{622A9B71-4A2E-4E57-B4BC-9D0D1FD9D26C}"/>
              </a:ext>
            </a:extLst>
          </p:cNvPr>
          <p:cNvPicPr>
            <a:picLocks noChangeAspect="1"/>
          </p:cNvPicPr>
          <p:nvPr/>
        </p:nvPicPr>
        <p:blipFill>
          <a:blip r:embed="rId2"/>
          <a:stretch>
            <a:fillRect/>
          </a:stretch>
        </p:blipFill>
        <p:spPr>
          <a:xfrm>
            <a:off x="1562100" y="1357312"/>
            <a:ext cx="9067800" cy="5057775"/>
          </a:xfrm>
          <a:prstGeom prst="rect">
            <a:avLst/>
          </a:prstGeom>
        </p:spPr>
      </p:pic>
      <p:sp>
        <p:nvSpPr>
          <p:cNvPr id="5" name="Rectangle 4">
            <a:extLst>
              <a:ext uri="{FF2B5EF4-FFF2-40B4-BE49-F238E27FC236}">
                <a16:creationId xmlns:a16="http://schemas.microsoft.com/office/drawing/2014/main" id="{5483C4E9-16BF-42F3-9172-AE386124B677}"/>
              </a:ext>
            </a:extLst>
          </p:cNvPr>
          <p:cNvSpPr/>
          <p:nvPr/>
        </p:nvSpPr>
        <p:spPr>
          <a:xfrm>
            <a:off x="9093200" y="2047073"/>
            <a:ext cx="2825898" cy="2153731"/>
          </a:xfrm>
          <a:prstGeom prst="rect">
            <a:avLst/>
          </a:prstGeom>
        </p:spPr>
        <p:txBody>
          <a:bodyPr wrap="square">
            <a:spAutoFit/>
          </a:bodyPr>
          <a:lstStyle/>
          <a:p>
            <a:pPr>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intuitively, if we perturb a system, we expect the system to respond by trying to return to equilibrium. And oftentimes, this return to equilibrium is an exponential process.</a:t>
            </a:r>
          </a:p>
        </p:txBody>
      </p:sp>
    </p:spTree>
    <p:extLst>
      <p:ext uri="{BB962C8B-B14F-4D97-AF65-F5344CB8AC3E}">
        <p14:creationId xmlns:p14="http://schemas.microsoft.com/office/powerpoint/2010/main" val="14964951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DFC569-24A7-4A5D-85E5-30290F502B1F}"/>
              </a:ext>
            </a:extLst>
          </p:cNvPr>
          <p:cNvSpPr>
            <a:spLocks noGrp="1"/>
          </p:cNvSpPr>
          <p:nvPr>
            <p:ph type="title"/>
          </p:nvPr>
        </p:nvSpPr>
        <p:spPr/>
        <p:txBody>
          <a:bodyPr/>
          <a:lstStyle/>
          <a:p>
            <a:pPr algn="ctr"/>
            <a:r>
              <a:rPr lang="en-GB" b="1" dirty="0"/>
              <a:t>How can excess carriers recombine? </a:t>
            </a:r>
          </a:p>
        </p:txBody>
      </p:sp>
      <p:sp>
        <p:nvSpPr>
          <p:cNvPr id="3" name="Content Placeholder 2">
            <a:extLst>
              <a:ext uri="{FF2B5EF4-FFF2-40B4-BE49-F238E27FC236}">
                <a16:creationId xmlns:a16="http://schemas.microsoft.com/office/drawing/2014/main" id="{554476AE-8A9A-4573-9C4D-4271D660C0C8}"/>
              </a:ext>
            </a:extLst>
          </p:cNvPr>
          <p:cNvSpPr>
            <a:spLocks noGrp="1"/>
          </p:cNvSpPr>
          <p:nvPr>
            <p:ph idx="1"/>
          </p:nvPr>
        </p:nvSpPr>
        <p:spPr/>
        <p:txBody>
          <a:bodyPr/>
          <a:lstStyle/>
          <a:p>
            <a:pPr marL="0" indent="0">
              <a:buNone/>
            </a:pPr>
            <a:r>
              <a:rPr lang="en-GB" sz="3200" dirty="0"/>
              <a:t>We will discuss three different ways: </a:t>
            </a:r>
          </a:p>
          <a:p>
            <a:pPr marL="0" indent="0">
              <a:buNone/>
            </a:pPr>
            <a:endParaRPr lang="en-GB" dirty="0"/>
          </a:p>
          <a:p>
            <a:pPr marL="457200" lvl="1" indent="0">
              <a:buNone/>
            </a:pPr>
            <a:r>
              <a:rPr lang="en-GB" sz="3200" dirty="0"/>
              <a:t>1) Band-to-band (radiative) recombination</a:t>
            </a:r>
          </a:p>
          <a:p>
            <a:pPr marL="457200" lvl="1" indent="0">
              <a:buNone/>
            </a:pPr>
            <a:r>
              <a:rPr lang="en-GB" sz="3200" dirty="0"/>
              <a:t> </a:t>
            </a:r>
          </a:p>
          <a:p>
            <a:pPr marL="457200" lvl="1" indent="0">
              <a:buNone/>
            </a:pPr>
            <a:r>
              <a:rPr lang="en-GB" sz="3200" dirty="0"/>
              <a:t>2) Auger recombination</a:t>
            </a:r>
          </a:p>
          <a:p>
            <a:pPr marL="457200" lvl="1" indent="0">
              <a:buNone/>
            </a:pPr>
            <a:r>
              <a:rPr lang="en-GB" sz="3200" dirty="0"/>
              <a:t> </a:t>
            </a:r>
          </a:p>
          <a:p>
            <a:pPr marL="457200" lvl="1" indent="0">
              <a:buNone/>
            </a:pPr>
            <a:r>
              <a:rPr lang="en-GB" sz="3200" dirty="0"/>
              <a:t>3) SRH (defect-assisted) recombination </a:t>
            </a:r>
          </a:p>
        </p:txBody>
      </p:sp>
      <p:sp>
        <p:nvSpPr>
          <p:cNvPr id="4" name="Rectangle 3">
            <a:extLst>
              <a:ext uri="{FF2B5EF4-FFF2-40B4-BE49-F238E27FC236}">
                <a16:creationId xmlns:a16="http://schemas.microsoft.com/office/drawing/2014/main" id="{7B15B97C-5F32-4933-9F27-8A499FDE4A60}"/>
              </a:ext>
            </a:extLst>
          </p:cNvPr>
          <p:cNvSpPr/>
          <p:nvPr/>
        </p:nvSpPr>
        <p:spPr>
          <a:xfrm>
            <a:off x="6960782" y="1900053"/>
            <a:ext cx="3905693" cy="968278"/>
          </a:xfrm>
          <a:prstGeom prst="rect">
            <a:avLst/>
          </a:prstGeom>
        </p:spPr>
        <p:txBody>
          <a:bodyPr wrap="square">
            <a:spAutoFit/>
          </a:bodyPr>
          <a:lstStyle/>
          <a:p>
            <a:pPr>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There are three different important and common ways that this recombination can occur</a:t>
            </a:r>
            <a:endParaRPr lang="en-GB" dirty="0"/>
          </a:p>
        </p:txBody>
      </p:sp>
    </p:spTree>
    <p:extLst>
      <p:ext uri="{BB962C8B-B14F-4D97-AF65-F5344CB8AC3E}">
        <p14:creationId xmlns:p14="http://schemas.microsoft.com/office/powerpoint/2010/main" val="36163900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842BB7-EA09-4B47-8DA2-637602A3B7A6}"/>
              </a:ext>
            </a:extLst>
          </p:cNvPr>
          <p:cNvSpPr>
            <a:spLocks noGrp="1"/>
          </p:cNvSpPr>
          <p:nvPr>
            <p:ph type="title"/>
          </p:nvPr>
        </p:nvSpPr>
        <p:spPr/>
        <p:txBody>
          <a:bodyPr/>
          <a:lstStyle/>
          <a:p>
            <a:r>
              <a:rPr lang="en-GB" b="1" dirty="0"/>
              <a:t>1) Band-to-band (radiative) recombination </a:t>
            </a:r>
          </a:p>
        </p:txBody>
      </p:sp>
      <p:pic>
        <p:nvPicPr>
          <p:cNvPr id="4" name="Picture 3">
            <a:extLst>
              <a:ext uri="{FF2B5EF4-FFF2-40B4-BE49-F238E27FC236}">
                <a16:creationId xmlns:a16="http://schemas.microsoft.com/office/drawing/2014/main" id="{ACBBABF1-8109-4BB9-A830-DD32E9E78C23}"/>
              </a:ext>
            </a:extLst>
          </p:cNvPr>
          <p:cNvPicPr>
            <a:picLocks noChangeAspect="1"/>
          </p:cNvPicPr>
          <p:nvPr/>
        </p:nvPicPr>
        <p:blipFill>
          <a:blip r:embed="rId2"/>
          <a:stretch>
            <a:fillRect/>
          </a:stretch>
        </p:blipFill>
        <p:spPr>
          <a:xfrm>
            <a:off x="1523114" y="1370986"/>
            <a:ext cx="8763000" cy="4943475"/>
          </a:xfrm>
          <a:prstGeom prst="rect">
            <a:avLst/>
          </a:prstGeom>
        </p:spPr>
      </p:pic>
      <p:sp>
        <p:nvSpPr>
          <p:cNvPr id="5" name="Rectangle 4">
            <a:extLst>
              <a:ext uri="{FF2B5EF4-FFF2-40B4-BE49-F238E27FC236}">
                <a16:creationId xmlns:a16="http://schemas.microsoft.com/office/drawing/2014/main" id="{2CFCE2BD-CF59-48CA-AE39-C27EBB59DA70}"/>
              </a:ext>
            </a:extLst>
          </p:cNvPr>
          <p:cNvSpPr/>
          <p:nvPr/>
        </p:nvSpPr>
        <p:spPr>
          <a:xfrm>
            <a:off x="9661215" y="4348615"/>
            <a:ext cx="2283814" cy="1264642"/>
          </a:xfrm>
          <a:prstGeom prst="rect">
            <a:avLst/>
          </a:prstGeom>
        </p:spPr>
        <p:txBody>
          <a:bodyPr wrap="square">
            <a:spAutoFit/>
          </a:bodyPr>
          <a:lstStyle/>
          <a:p>
            <a:pPr>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The change is negative because it's reducing their concentration.</a:t>
            </a:r>
          </a:p>
        </p:txBody>
      </p:sp>
    </p:spTree>
    <p:extLst>
      <p:ext uri="{BB962C8B-B14F-4D97-AF65-F5344CB8AC3E}">
        <p14:creationId xmlns:p14="http://schemas.microsoft.com/office/powerpoint/2010/main" val="38233290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32A03-DD40-4D03-8553-5EC223758CEB}"/>
              </a:ext>
            </a:extLst>
          </p:cNvPr>
          <p:cNvSpPr>
            <a:spLocks noGrp="1"/>
          </p:cNvSpPr>
          <p:nvPr>
            <p:ph type="title"/>
          </p:nvPr>
        </p:nvSpPr>
        <p:spPr/>
        <p:txBody>
          <a:bodyPr/>
          <a:lstStyle/>
          <a:p>
            <a:pPr algn="ctr"/>
            <a:r>
              <a:rPr lang="en-GB" b="1" dirty="0"/>
              <a:t>Low level injection</a:t>
            </a:r>
          </a:p>
        </p:txBody>
      </p:sp>
      <p:sp>
        <p:nvSpPr>
          <p:cNvPr id="3" name="Content Placeholder 2">
            <a:extLst>
              <a:ext uri="{FF2B5EF4-FFF2-40B4-BE49-F238E27FC236}">
                <a16:creationId xmlns:a16="http://schemas.microsoft.com/office/drawing/2014/main" id="{2850FC95-69E9-4400-B572-9AABF42D3F21}"/>
              </a:ext>
            </a:extLst>
          </p:cNvPr>
          <p:cNvSpPr>
            <a:spLocks noGrp="1"/>
          </p:cNvSpPr>
          <p:nvPr>
            <p:ph idx="1"/>
          </p:nvPr>
        </p:nvSpPr>
        <p:spPr>
          <a:xfrm>
            <a:off x="838200" y="2323465"/>
            <a:ext cx="10515600" cy="4351338"/>
          </a:xfrm>
        </p:spPr>
        <p:txBody>
          <a:bodyPr/>
          <a:lstStyle/>
          <a:p>
            <a:pPr marL="0" indent="0" algn="just">
              <a:buNone/>
            </a:pPr>
            <a:r>
              <a:rPr lang="en-GB" dirty="0"/>
              <a:t>The term “low level injection” means that the excess carrier concentration is </a:t>
            </a:r>
            <a:r>
              <a:rPr lang="en-GB" b="1" dirty="0"/>
              <a:t>orders of magnitude smaller than the equilibrium majority carrier concentration </a:t>
            </a:r>
            <a:r>
              <a:rPr lang="en-GB" dirty="0"/>
              <a:t>but </a:t>
            </a:r>
            <a:r>
              <a:rPr lang="en-GB" b="1" dirty="0"/>
              <a:t>orders of magnitude larger that the equilibrium minority carrier concentration. </a:t>
            </a:r>
            <a:endParaRPr lang="en-GB" dirty="0"/>
          </a:p>
        </p:txBody>
      </p:sp>
    </p:spTree>
    <p:extLst>
      <p:ext uri="{BB962C8B-B14F-4D97-AF65-F5344CB8AC3E}">
        <p14:creationId xmlns:p14="http://schemas.microsoft.com/office/powerpoint/2010/main" val="36236394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BB3894-13DF-4974-8994-BD162FBE8D92}"/>
              </a:ext>
            </a:extLst>
          </p:cNvPr>
          <p:cNvSpPr>
            <a:spLocks noGrp="1"/>
          </p:cNvSpPr>
          <p:nvPr>
            <p:ph type="title"/>
          </p:nvPr>
        </p:nvSpPr>
        <p:spPr/>
        <p:txBody>
          <a:bodyPr/>
          <a:lstStyle/>
          <a:p>
            <a:pPr algn="ctr"/>
            <a:r>
              <a:rPr lang="en-GB" b="1" dirty="0"/>
              <a:t>Example: Low level injection in a p-type semiconductor </a:t>
            </a:r>
          </a:p>
        </p:txBody>
      </p:sp>
      <p:pic>
        <p:nvPicPr>
          <p:cNvPr id="4" name="Picture 3">
            <a:extLst>
              <a:ext uri="{FF2B5EF4-FFF2-40B4-BE49-F238E27FC236}">
                <a16:creationId xmlns:a16="http://schemas.microsoft.com/office/drawing/2014/main" id="{75F2A5E1-EB20-4706-B8FB-6ADBE21B5DA3}"/>
              </a:ext>
            </a:extLst>
          </p:cNvPr>
          <p:cNvPicPr>
            <a:picLocks noChangeAspect="1"/>
          </p:cNvPicPr>
          <p:nvPr/>
        </p:nvPicPr>
        <p:blipFill>
          <a:blip r:embed="rId2"/>
          <a:stretch>
            <a:fillRect/>
          </a:stretch>
        </p:blipFill>
        <p:spPr>
          <a:xfrm>
            <a:off x="1505267" y="1690688"/>
            <a:ext cx="9039225" cy="4867275"/>
          </a:xfrm>
          <a:prstGeom prst="rect">
            <a:avLst/>
          </a:prstGeom>
        </p:spPr>
      </p:pic>
      <p:sp>
        <p:nvSpPr>
          <p:cNvPr id="5" name="Rectangle 4">
            <a:extLst>
              <a:ext uri="{FF2B5EF4-FFF2-40B4-BE49-F238E27FC236}">
                <a16:creationId xmlns:a16="http://schemas.microsoft.com/office/drawing/2014/main" id="{FE89818D-AA26-4BF0-BC5E-1D9EB7E296EF}"/>
              </a:ext>
            </a:extLst>
          </p:cNvPr>
          <p:cNvSpPr/>
          <p:nvPr/>
        </p:nvSpPr>
        <p:spPr>
          <a:xfrm>
            <a:off x="9761844" y="3002223"/>
            <a:ext cx="2374605" cy="1915011"/>
          </a:xfrm>
          <a:prstGeom prst="rect">
            <a:avLst/>
          </a:prstGeom>
        </p:spPr>
        <p:txBody>
          <a:bodyPr wrap="square">
            <a:spAutoFit/>
          </a:bodyPr>
          <a:lstStyle/>
          <a:p>
            <a:pPr>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Low level injection has negligible influence on the majority carriers. It has a huge influence on the minority carriers.</a:t>
            </a:r>
            <a:endParaRPr lang="en-GB" dirty="0"/>
          </a:p>
        </p:txBody>
      </p:sp>
    </p:spTree>
    <p:extLst>
      <p:ext uri="{BB962C8B-B14F-4D97-AF65-F5344CB8AC3E}">
        <p14:creationId xmlns:p14="http://schemas.microsoft.com/office/powerpoint/2010/main" val="20370970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551ACE-90BD-4ED4-95F9-D207FF37177B}"/>
              </a:ext>
            </a:extLst>
          </p:cNvPr>
          <p:cNvSpPr>
            <a:spLocks noGrp="1"/>
          </p:cNvSpPr>
          <p:nvPr>
            <p:ph type="title"/>
          </p:nvPr>
        </p:nvSpPr>
        <p:spPr>
          <a:xfrm>
            <a:off x="838200" y="157162"/>
            <a:ext cx="10515600" cy="1325563"/>
          </a:xfrm>
        </p:spPr>
        <p:txBody>
          <a:bodyPr/>
          <a:lstStyle/>
          <a:p>
            <a:pPr algn="ctr"/>
            <a:r>
              <a:rPr lang="en-GB" b="1" dirty="0"/>
              <a:t>Low level injection in a p-type semi </a:t>
            </a:r>
          </a:p>
        </p:txBody>
      </p:sp>
      <p:pic>
        <p:nvPicPr>
          <p:cNvPr id="4" name="Picture 3">
            <a:extLst>
              <a:ext uri="{FF2B5EF4-FFF2-40B4-BE49-F238E27FC236}">
                <a16:creationId xmlns:a16="http://schemas.microsoft.com/office/drawing/2014/main" id="{A655D52C-E929-40C3-97CD-BA7E52DE9BE8}"/>
              </a:ext>
            </a:extLst>
          </p:cNvPr>
          <p:cNvPicPr>
            <a:picLocks noChangeAspect="1"/>
          </p:cNvPicPr>
          <p:nvPr/>
        </p:nvPicPr>
        <p:blipFill>
          <a:blip r:embed="rId2"/>
          <a:stretch>
            <a:fillRect/>
          </a:stretch>
        </p:blipFill>
        <p:spPr>
          <a:xfrm>
            <a:off x="1374140" y="1370965"/>
            <a:ext cx="8915400" cy="5010150"/>
          </a:xfrm>
          <a:prstGeom prst="rect">
            <a:avLst/>
          </a:prstGeom>
        </p:spPr>
      </p:pic>
      <p:sp>
        <p:nvSpPr>
          <p:cNvPr id="6" name="Rectangle 5">
            <a:extLst>
              <a:ext uri="{FF2B5EF4-FFF2-40B4-BE49-F238E27FC236}">
                <a16:creationId xmlns:a16="http://schemas.microsoft.com/office/drawing/2014/main" id="{F6F5A59A-88FE-4BFC-8A49-2B4242095DEE}"/>
              </a:ext>
            </a:extLst>
          </p:cNvPr>
          <p:cNvSpPr/>
          <p:nvPr/>
        </p:nvSpPr>
        <p:spPr>
          <a:xfrm>
            <a:off x="10175054" y="4583977"/>
            <a:ext cx="1742811" cy="1561005"/>
          </a:xfrm>
          <a:prstGeom prst="rect">
            <a:avLst/>
          </a:prstGeom>
        </p:spPr>
        <p:txBody>
          <a:bodyPr wrap="square">
            <a:spAutoFit/>
          </a:bodyPr>
          <a:lstStyle/>
          <a:p>
            <a:pPr>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It's a characteristic time for this recombination process.</a:t>
            </a:r>
          </a:p>
        </p:txBody>
      </p:sp>
      <p:sp>
        <p:nvSpPr>
          <p:cNvPr id="7" name="Arrow: Right 6">
            <a:extLst>
              <a:ext uri="{FF2B5EF4-FFF2-40B4-BE49-F238E27FC236}">
                <a16:creationId xmlns:a16="http://schemas.microsoft.com/office/drawing/2014/main" id="{04CB4C34-8B51-4582-B325-C46A7BEAE974}"/>
              </a:ext>
            </a:extLst>
          </p:cNvPr>
          <p:cNvSpPr/>
          <p:nvPr/>
        </p:nvSpPr>
        <p:spPr>
          <a:xfrm>
            <a:off x="9712960" y="5303520"/>
            <a:ext cx="462094" cy="3251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566423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E2C7FE-1722-46A9-A3E3-59EF225CE2A7}"/>
              </a:ext>
            </a:extLst>
          </p:cNvPr>
          <p:cNvSpPr>
            <a:spLocks noGrp="1"/>
          </p:cNvSpPr>
          <p:nvPr>
            <p:ph type="title"/>
          </p:nvPr>
        </p:nvSpPr>
        <p:spPr/>
        <p:txBody>
          <a:bodyPr/>
          <a:lstStyle/>
          <a:p>
            <a:pPr algn="ctr"/>
            <a:r>
              <a:rPr lang="en-GB" b="1" dirty="0"/>
              <a:t>Excess carrier concentration vs. time</a:t>
            </a:r>
          </a:p>
        </p:txBody>
      </p:sp>
      <p:pic>
        <p:nvPicPr>
          <p:cNvPr id="4" name="Picture 3">
            <a:extLst>
              <a:ext uri="{FF2B5EF4-FFF2-40B4-BE49-F238E27FC236}">
                <a16:creationId xmlns:a16="http://schemas.microsoft.com/office/drawing/2014/main" id="{2A7085A3-C75E-4F8C-82C1-201E148CA51C}"/>
              </a:ext>
            </a:extLst>
          </p:cNvPr>
          <p:cNvPicPr>
            <a:picLocks noChangeAspect="1"/>
          </p:cNvPicPr>
          <p:nvPr/>
        </p:nvPicPr>
        <p:blipFill>
          <a:blip r:embed="rId2"/>
          <a:stretch>
            <a:fillRect/>
          </a:stretch>
        </p:blipFill>
        <p:spPr>
          <a:xfrm>
            <a:off x="1619250" y="1567815"/>
            <a:ext cx="8953500" cy="4914900"/>
          </a:xfrm>
          <a:prstGeom prst="rect">
            <a:avLst/>
          </a:prstGeom>
        </p:spPr>
      </p:pic>
    </p:spTree>
    <p:extLst>
      <p:ext uri="{BB962C8B-B14F-4D97-AF65-F5344CB8AC3E}">
        <p14:creationId xmlns:p14="http://schemas.microsoft.com/office/powerpoint/2010/main" val="27583170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69D2F4-F713-49D6-AAD6-90F3D0E8764C}"/>
              </a:ext>
            </a:extLst>
          </p:cNvPr>
          <p:cNvSpPr>
            <a:spLocks noGrp="1"/>
          </p:cNvSpPr>
          <p:nvPr>
            <p:ph type="title"/>
          </p:nvPr>
        </p:nvSpPr>
        <p:spPr>
          <a:xfrm>
            <a:off x="838199" y="29845"/>
            <a:ext cx="10515600" cy="1325563"/>
          </a:xfrm>
        </p:spPr>
        <p:txBody>
          <a:bodyPr/>
          <a:lstStyle/>
          <a:p>
            <a:pPr algn="ctr"/>
            <a:r>
              <a:rPr lang="en-GB" b="1" dirty="0"/>
              <a:t>2) Auger recombination </a:t>
            </a:r>
          </a:p>
        </p:txBody>
      </p:sp>
      <p:pic>
        <p:nvPicPr>
          <p:cNvPr id="4" name="Picture 3">
            <a:extLst>
              <a:ext uri="{FF2B5EF4-FFF2-40B4-BE49-F238E27FC236}">
                <a16:creationId xmlns:a16="http://schemas.microsoft.com/office/drawing/2014/main" id="{2EAAF517-87E4-4115-ACD6-2FAD36308B5A}"/>
              </a:ext>
            </a:extLst>
          </p:cNvPr>
          <p:cNvPicPr>
            <a:picLocks noChangeAspect="1"/>
          </p:cNvPicPr>
          <p:nvPr/>
        </p:nvPicPr>
        <p:blipFill>
          <a:blip r:embed="rId2"/>
          <a:stretch>
            <a:fillRect/>
          </a:stretch>
        </p:blipFill>
        <p:spPr>
          <a:xfrm>
            <a:off x="490536" y="972093"/>
            <a:ext cx="8162925" cy="5210175"/>
          </a:xfrm>
          <a:prstGeom prst="rect">
            <a:avLst/>
          </a:prstGeom>
        </p:spPr>
      </p:pic>
      <p:sp>
        <p:nvSpPr>
          <p:cNvPr id="5" name="Rectangle 4">
            <a:extLst>
              <a:ext uri="{FF2B5EF4-FFF2-40B4-BE49-F238E27FC236}">
                <a16:creationId xmlns:a16="http://schemas.microsoft.com/office/drawing/2014/main" id="{5DB5F901-A749-4513-9ACD-7B3109BB0768}"/>
              </a:ext>
            </a:extLst>
          </p:cNvPr>
          <p:cNvSpPr/>
          <p:nvPr/>
        </p:nvSpPr>
        <p:spPr>
          <a:xfrm>
            <a:off x="8209280" y="2988335"/>
            <a:ext cx="3820160" cy="1561005"/>
          </a:xfrm>
          <a:prstGeom prst="rect">
            <a:avLst/>
          </a:prstGeom>
        </p:spPr>
        <p:txBody>
          <a:bodyPr wrap="square">
            <a:spAutoFit/>
          </a:bodyPr>
          <a:lstStyle/>
          <a:p>
            <a:pPr>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If it's an n-type semiconductor there are a lot of electrons nearby. They might give up the energy to a nearby electron and kick it way up in the conduction band.</a:t>
            </a:r>
          </a:p>
        </p:txBody>
      </p:sp>
    </p:spTree>
    <p:extLst>
      <p:ext uri="{BB962C8B-B14F-4D97-AF65-F5344CB8AC3E}">
        <p14:creationId xmlns:p14="http://schemas.microsoft.com/office/powerpoint/2010/main" val="15469063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13703-CD7E-4315-A984-EFB7D80608EA}"/>
              </a:ext>
            </a:extLst>
          </p:cNvPr>
          <p:cNvSpPr>
            <a:spLocks noGrp="1"/>
          </p:cNvSpPr>
          <p:nvPr>
            <p:ph type="title"/>
          </p:nvPr>
        </p:nvSpPr>
        <p:spPr/>
        <p:txBody>
          <a:bodyPr>
            <a:normAutofit/>
          </a:bodyPr>
          <a:lstStyle/>
          <a:p>
            <a:pPr algn="ctr"/>
            <a:r>
              <a:rPr lang="en-GB" sz="4000" b="1" dirty="0"/>
              <a:t>Low level injection in an n-type semiconductor </a:t>
            </a:r>
          </a:p>
        </p:txBody>
      </p:sp>
      <p:pic>
        <p:nvPicPr>
          <p:cNvPr id="4" name="Picture 3">
            <a:extLst>
              <a:ext uri="{FF2B5EF4-FFF2-40B4-BE49-F238E27FC236}">
                <a16:creationId xmlns:a16="http://schemas.microsoft.com/office/drawing/2014/main" id="{622448FF-80E4-4665-AA83-7C9C934DD3EF}"/>
              </a:ext>
            </a:extLst>
          </p:cNvPr>
          <p:cNvPicPr>
            <a:picLocks noChangeAspect="1"/>
          </p:cNvPicPr>
          <p:nvPr/>
        </p:nvPicPr>
        <p:blipFill>
          <a:blip r:embed="rId2"/>
          <a:stretch>
            <a:fillRect/>
          </a:stretch>
        </p:blipFill>
        <p:spPr>
          <a:xfrm>
            <a:off x="1151572" y="1311275"/>
            <a:ext cx="8791575" cy="5181600"/>
          </a:xfrm>
          <a:prstGeom prst="rect">
            <a:avLst/>
          </a:prstGeom>
        </p:spPr>
      </p:pic>
      <p:sp>
        <p:nvSpPr>
          <p:cNvPr id="5" name="Rectangle 4">
            <a:extLst>
              <a:ext uri="{FF2B5EF4-FFF2-40B4-BE49-F238E27FC236}">
                <a16:creationId xmlns:a16="http://schemas.microsoft.com/office/drawing/2014/main" id="{EAA7CC11-3B32-4356-BB6F-0A5A699A54FF}"/>
              </a:ext>
            </a:extLst>
          </p:cNvPr>
          <p:cNvSpPr/>
          <p:nvPr/>
        </p:nvSpPr>
        <p:spPr>
          <a:xfrm>
            <a:off x="10466386" y="5085059"/>
            <a:ext cx="1557973" cy="923330"/>
          </a:xfrm>
          <a:prstGeom prst="rect">
            <a:avLst/>
          </a:prstGeom>
        </p:spPr>
        <p:txBody>
          <a:bodyPr wrap="square">
            <a:spAutoFit/>
          </a:bodyPr>
          <a:lstStyle/>
          <a:p>
            <a:r>
              <a:rPr lang="en-GB" dirty="0">
                <a:latin typeface="Calibri" panose="020F0502020204030204" pitchFamily="34" charset="0"/>
                <a:ea typeface="Calibri" panose="020F0502020204030204" pitchFamily="34" charset="0"/>
                <a:cs typeface="Times New Roman" panose="02020603050405020304" pitchFamily="18" charset="0"/>
              </a:rPr>
              <a:t>Auger recombination time</a:t>
            </a:r>
            <a:endParaRPr lang="en-GB" dirty="0"/>
          </a:p>
        </p:txBody>
      </p:sp>
      <p:sp>
        <p:nvSpPr>
          <p:cNvPr id="6" name="Arrow: Right 5">
            <a:extLst>
              <a:ext uri="{FF2B5EF4-FFF2-40B4-BE49-F238E27FC236}">
                <a16:creationId xmlns:a16="http://schemas.microsoft.com/office/drawing/2014/main" id="{0B5DA2E7-670B-440F-8EC4-698C989D032E}"/>
              </a:ext>
            </a:extLst>
          </p:cNvPr>
          <p:cNvSpPr/>
          <p:nvPr/>
        </p:nvSpPr>
        <p:spPr>
          <a:xfrm>
            <a:off x="9927906" y="5414773"/>
            <a:ext cx="538480" cy="26390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921186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EB89FD-9889-4FE1-B2DA-A028709A016B}"/>
              </a:ext>
            </a:extLst>
          </p:cNvPr>
          <p:cNvSpPr>
            <a:spLocks noGrp="1"/>
          </p:cNvSpPr>
          <p:nvPr>
            <p:ph type="title"/>
          </p:nvPr>
        </p:nvSpPr>
        <p:spPr/>
        <p:txBody>
          <a:bodyPr/>
          <a:lstStyle/>
          <a:p>
            <a:pPr algn="ctr"/>
            <a:r>
              <a:rPr lang="en-GB" b="1" dirty="0"/>
              <a:t>Semiconductor in equilibrium </a:t>
            </a:r>
          </a:p>
        </p:txBody>
      </p:sp>
      <p:pic>
        <p:nvPicPr>
          <p:cNvPr id="4" name="Picture 3">
            <a:extLst>
              <a:ext uri="{FF2B5EF4-FFF2-40B4-BE49-F238E27FC236}">
                <a16:creationId xmlns:a16="http://schemas.microsoft.com/office/drawing/2014/main" id="{18A8D713-9E97-4841-8F04-CA1B8C529D4F}"/>
              </a:ext>
            </a:extLst>
          </p:cNvPr>
          <p:cNvPicPr>
            <a:picLocks noChangeAspect="1"/>
          </p:cNvPicPr>
          <p:nvPr/>
        </p:nvPicPr>
        <p:blipFill>
          <a:blip r:embed="rId2"/>
          <a:stretch>
            <a:fillRect/>
          </a:stretch>
        </p:blipFill>
        <p:spPr>
          <a:xfrm>
            <a:off x="2705735" y="1209357"/>
            <a:ext cx="8734425" cy="4581525"/>
          </a:xfrm>
          <a:prstGeom prst="rect">
            <a:avLst/>
          </a:prstGeom>
        </p:spPr>
      </p:pic>
      <p:sp>
        <p:nvSpPr>
          <p:cNvPr id="5" name="Rectangle 4">
            <a:extLst>
              <a:ext uri="{FF2B5EF4-FFF2-40B4-BE49-F238E27FC236}">
                <a16:creationId xmlns:a16="http://schemas.microsoft.com/office/drawing/2014/main" id="{38911A7B-64D8-4FEE-AC60-17C0EDF50FC1}"/>
              </a:ext>
            </a:extLst>
          </p:cNvPr>
          <p:cNvSpPr/>
          <p:nvPr/>
        </p:nvSpPr>
        <p:spPr>
          <a:xfrm>
            <a:off x="193040" y="4058021"/>
            <a:ext cx="3952240" cy="2450094"/>
          </a:xfrm>
          <a:prstGeom prst="rect">
            <a:avLst/>
          </a:prstGeom>
        </p:spPr>
        <p:txBody>
          <a:bodyPr wrap="square">
            <a:spAutoFit/>
          </a:bodyPr>
          <a:lstStyle/>
          <a:p>
            <a:pPr>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This slab is just sitting there in equilibrium. But thermal energy is rattling the atoms around. The atoms are interacting with the electrons and knocking them around. So these electrons are in random, thermal, chaotic </a:t>
            </a:r>
            <a:r>
              <a:rPr lang="en-GB" dirty="0" err="1">
                <a:latin typeface="Calibri" panose="020F0502020204030204" pitchFamily="34" charset="0"/>
                <a:ea typeface="Calibri" panose="020F0502020204030204" pitchFamily="34" charset="0"/>
                <a:cs typeface="Times New Roman" panose="02020603050405020304" pitchFamily="18" charset="0"/>
              </a:rPr>
              <a:t>motion.Their</a:t>
            </a:r>
            <a:r>
              <a:rPr lang="en-GB" dirty="0">
                <a:latin typeface="Calibri" panose="020F0502020204030204" pitchFamily="34" charset="0"/>
                <a:ea typeface="Calibri" panose="020F0502020204030204" pitchFamily="34" charset="0"/>
                <a:cs typeface="Times New Roman" panose="02020603050405020304" pitchFamily="18" charset="0"/>
              </a:rPr>
              <a:t> overall average velocity is zero.</a:t>
            </a:r>
          </a:p>
        </p:txBody>
      </p:sp>
    </p:spTree>
    <p:extLst>
      <p:ext uri="{BB962C8B-B14F-4D97-AF65-F5344CB8AC3E}">
        <p14:creationId xmlns:p14="http://schemas.microsoft.com/office/powerpoint/2010/main" val="36369282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31F911-4AE7-415E-A918-474C4C9F6139}"/>
              </a:ext>
            </a:extLst>
          </p:cNvPr>
          <p:cNvSpPr>
            <a:spLocks noGrp="1"/>
          </p:cNvSpPr>
          <p:nvPr>
            <p:ph type="title"/>
          </p:nvPr>
        </p:nvSpPr>
        <p:spPr/>
        <p:txBody>
          <a:bodyPr/>
          <a:lstStyle/>
          <a:p>
            <a:pPr algn="ctr"/>
            <a:r>
              <a:rPr lang="en-GB" b="1" dirty="0"/>
              <a:t>3) SRH (defect-assisted) recombination</a:t>
            </a:r>
          </a:p>
        </p:txBody>
      </p:sp>
      <p:pic>
        <p:nvPicPr>
          <p:cNvPr id="4" name="Picture 3">
            <a:extLst>
              <a:ext uri="{FF2B5EF4-FFF2-40B4-BE49-F238E27FC236}">
                <a16:creationId xmlns:a16="http://schemas.microsoft.com/office/drawing/2014/main" id="{004339CD-7F15-43BB-AA5C-F3927BFD21B7}"/>
              </a:ext>
            </a:extLst>
          </p:cNvPr>
          <p:cNvPicPr>
            <a:picLocks noChangeAspect="1"/>
          </p:cNvPicPr>
          <p:nvPr/>
        </p:nvPicPr>
        <p:blipFill>
          <a:blip r:embed="rId2"/>
          <a:stretch>
            <a:fillRect/>
          </a:stretch>
        </p:blipFill>
        <p:spPr>
          <a:xfrm>
            <a:off x="2310765" y="1570537"/>
            <a:ext cx="7239635" cy="4809308"/>
          </a:xfrm>
          <a:prstGeom prst="rect">
            <a:avLst/>
          </a:prstGeom>
        </p:spPr>
      </p:pic>
      <p:sp>
        <p:nvSpPr>
          <p:cNvPr id="5" name="Rectangle 4">
            <a:extLst>
              <a:ext uri="{FF2B5EF4-FFF2-40B4-BE49-F238E27FC236}">
                <a16:creationId xmlns:a16="http://schemas.microsoft.com/office/drawing/2014/main" id="{95A90F0A-421D-4126-B3C2-EEDFFEC2088F}"/>
              </a:ext>
            </a:extLst>
          </p:cNvPr>
          <p:cNvSpPr/>
          <p:nvPr/>
        </p:nvSpPr>
        <p:spPr>
          <a:xfrm>
            <a:off x="9794240" y="2950306"/>
            <a:ext cx="2255520" cy="1857368"/>
          </a:xfrm>
          <a:prstGeom prst="rect">
            <a:avLst/>
          </a:prstGeom>
        </p:spPr>
        <p:txBody>
          <a:bodyPr wrap="square">
            <a:spAutoFit/>
          </a:bodyPr>
          <a:lstStyle/>
          <a:p>
            <a:pPr>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The current can't flow through these defects. But these defects can mediate recombination processes.</a:t>
            </a:r>
          </a:p>
        </p:txBody>
      </p:sp>
      <p:sp>
        <p:nvSpPr>
          <p:cNvPr id="6" name="Rectangle 5">
            <a:extLst>
              <a:ext uri="{FF2B5EF4-FFF2-40B4-BE49-F238E27FC236}">
                <a16:creationId xmlns:a16="http://schemas.microsoft.com/office/drawing/2014/main" id="{F172D7EA-C088-4D9F-9387-331902334BC4}"/>
              </a:ext>
            </a:extLst>
          </p:cNvPr>
          <p:cNvSpPr/>
          <p:nvPr/>
        </p:nvSpPr>
        <p:spPr>
          <a:xfrm>
            <a:off x="142240" y="4507079"/>
            <a:ext cx="2062480" cy="1561005"/>
          </a:xfrm>
          <a:prstGeom prst="rect">
            <a:avLst/>
          </a:prstGeom>
        </p:spPr>
        <p:txBody>
          <a:bodyPr wrap="square">
            <a:spAutoFit/>
          </a:bodyPr>
          <a:lstStyle/>
          <a:p>
            <a:pPr>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The statistics of this recombination process are described by this equation.</a:t>
            </a:r>
            <a:endParaRPr lang="en-GB" dirty="0"/>
          </a:p>
        </p:txBody>
      </p:sp>
      <p:sp>
        <p:nvSpPr>
          <p:cNvPr id="7" name="Arrow: Right 6">
            <a:extLst>
              <a:ext uri="{FF2B5EF4-FFF2-40B4-BE49-F238E27FC236}">
                <a16:creationId xmlns:a16="http://schemas.microsoft.com/office/drawing/2014/main" id="{E0360E2A-F8BD-42F5-9AD4-A5B199271D82}"/>
              </a:ext>
            </a:extLst>
          </p:cNvPr>
          <p:cNvSpPr/>
          <p:nvPr/>
        </p:nvSpPr>
        <p:spPr>
          <a:xfrm>
            <a:off x="1993582" y="5039926"/>
            <a:ext cx="422275" cy="2475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E92503C6-2A08-4FCF-958B-D7D8C1315374}"/>
              </a:ext>
            </a:extLst>
          </p:cNvPr>
          <p:cNvSpPr/>
          <p:nvPr/>
        </p:nvSpPr>
        <p:spPr>
          <a:xfrm>
            <a:off x="9550400" y="5820960"/>
            <a:ext cx="2550160" cy="671915"/>
          </a:xfrm>
          <a:prstGeom prst="rect">
            <a:avLst/>
          </a:prstGeom>
        </p:spPr>
        <p:txBody>
          <a:bodyPr wrap="square">
            <a:spAutoFit/>
          </a:bodyPr>
          <a:lstStyle/>
          <a:p>
            <a:pPr>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concentration of traps= N sub T.</a:t>
            </a:r>
          </a:p>
        </p:txBody>
      </p:sp>
    </p:spTree>
    <p:extLst>
      <p:ext uri="{BB962C8B-B14F-4D97-AF65-F5344CB8AC3E}">
        <p14:creationId xmlns:p14="http://schemas.microsoft.com/office/powerpoint/2010/main" val="16602027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AB2980-E299-487A-9DF3-25580F6748D3}"/>
              </a:ext>
            </a:extLst>
          </p:cNvPr>
          <p:cNvSpPr>
            <a:spLocks noGrp="1"/>
          </p:cNvSpPr>
          <p:nvPr>
            <p:ph type="title"/>
          </p:nvPr>
        </p:nvSpPr>
        <p:spPr/>
        <p:txBody>
          <a:bodyPr/>
          <a:lstStyle/>
          <a:p>
            <a:r>
              <a:rPr lang="en-GB" b="1" dirty="0"/>
              <a:t>Low level injection in a p-type semiconductor </a:t>
            </a:r>
          </a:p>
        </p:txBody>
      </p:sp>
      <p:pic>
        <p:nvPicPr>
          <p:cNvPr id="4" name="Picture 3">
            <a:extLst>
              <a:ext uri="{FF2B5EF4-FFF2-40B4-BE49-F238E27FC236}">
                <a16:creationId xmlns:a16="http://schemas.microsoft.com/office/drawing/2014/main" id="{AFB1E68E-ED03-45AD-86D3-CB4ED969B52C}"/>
              </a:ext>
            </a:extLst>
          </p:cNvPr>
          <p:cNvPicPr>
            <a:picLocks noChangeAspect="1"/>
          </p:cNvPicPr>
          <p:nvPr/>
        </p:nvPicPr>
        <p:blipFill>
          <a:blip r:embed="rId2"/>
          <a:stretch>
            <a:fillRect/>
          </a:stretch>
        </p:blipFill>
        <p:spPr>
          <a:xfrm>
            <a:off x="1440815" y="1767522"/>
            <a:ext cx="9086850" cy="4562475"/>
          </a:xfrm>
          <a:prstGeom prst="rect">
            <a:avLst/>
          </a:prstGeom>
        </p:spPr>
      </p:pic>
    </p:spTree>
    <p:extLst>
      <p:ext uri="{BB962C8B-B14F-4D97-AF65-F5344CB8AC3E}">
        <p14:creationId xmlns:p14="http://schemas.microsoft.com/office/powerpoint/2010/main" val="3348515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B44DEE-6D02-404C-9A42-8B18B5426D8E}"/>
              </a:ext>
            </a:extLst>
          </p:cNvPr>
          <p:cNvSpPr>
            <a:spLocks noGrp="1"/>
          </p:cNvSpPr>
          <p:nvPr>
            <p:ph type="title"/>
          </p:nvPr>
        </p:nvSpPr>
        <p:spPr/>
        <p:txBody>
          <a:bodyPr/>
          <a:lstStyle/>
          <a:p>
            <a:pPr algn="ctr"/>
            <a:r>
              <a:rPr lang="en-GB" b="1" dirty="0"/>
              <a:t>Recombination under low level injection </a:t>
            </a:r>
          </a:p>
        </p:txBody>
      </p:sp>
      <p:pic>
        <p:nvPicPr>
          <p:cNvPr id="4" name="Picture 3">
            <a:extLst>
              <a:ext uri="{FF2B5EF4-FFF2-40B4-BE49-F238E27FC236}">
                <a16:creationId xmlns:a16="http://schemas.microsoft.com/office/drawing/2014/main" id="{547702FC-7D91-4499-846A-70C3B59089DB}"/>
              </a:ext>
            </a:extLst>
          </p:cNvPr>
          <p:cNvPicPr>
            <a:picLocks noChangeAspect="1"/>
          </p:cNvPicPr>
          <p:nvPr/>
        </p:nvPicPr>
        <p:blipFill>
          <a:blip r:embed="rId2"/>
          <a:stretch>
            <a:fillRect/>
          </a:stretch>
        </p:blipFill>
        <p:spPr>
          <a:xfrm>
            <a:off x="1852930" y="1673225"/>
            <a:ext cx="8343900" cy="4819650"/>
          </a:xfrm>
          <a:prstGeom prst="rect">
            <a:avLst/>
          </a:prstGeom>
        </p:spPr>
      </p:pic>
    </p:spTree>
    <p:extLst>
      <p:ext uri="{BB962C8B-B14F-4D97-AF65-F5344CB8AC3E}">
        <p14:creationId xmlns:p14="http://schemas.microsoft.com/office/powerpoint/2010/main" val="23583515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D8477C-30A0-4B81-9049-9C61F6B507F2}"/>
              </a:ext>
            </a:extLst>
          </p:cNvPr>
          <p:cNvSpPr>
            <a:spLocks noGrp="1"/>
          </p:cNvSpPr>
          <p:nvPr>
            <p:ph type="title"/>
          </p:nvPr>
        </p:nvSpPr>
        <p:spPr/>
        <p:txBody>
          <a:bodyPr/>
          <a:lstStyle/>
          <a:p>
            <a:pPr algn="ctr"/>
            <a:r>
              <a:rPr lang="en-GB" b="1" dirty="0"/>
              <a:t>Multiple recombination processes</a:t>
            </a:r>
          </a:p>
        </p:txBody>
      </p:sp>
      <p:pic>
        <p:nvPicPr>
          <p:cNvPr id="4" name="Picture 3">
            <a:extLst>
              <a:ext uri="{FF2B5EF4-FFF2-40B4-BE49-F238E27FC236}">
                <a16:creationId xmlns:a16="http://schemas.microsoft.com/office/drawing/2014/main" id="{9BA53AEF-0E1B-4718-A775-09D774534258}"/>
              </a:ext>
            </a:extLst>
          </p:cNvPr>
          <p:cNvPicPr>
            <a:picLocks noChangeAspect="1"/>
          </p:cNvPicPr>
          <p:nvPr/>
        </p:nvPicPr>
        <p:blipFill>
          <a:blip r:embed="rId2"/>
          <a:stretch>
            <a:fillRect/>
          </a:stretch>
        </p:blipFill>
        <p:spPr>
          <a:xfrm>
            <a:off x="2346007" y="2153285"/>
            <a:ext cx="7743825" cy="3486150"/>
          </a:xfrm>
          <a:prstGeom prst="rect">
            <a:avLst/>
          </a:prstGeom>
        </p:spPr>
      </p:pic>
    </p:spTree>
    <p:extLst>
      <p:ext uri="{BB962C8B-B14F-4D97-AF65-F5344CB8AC3E}">
        <p14:creationId xmlns:p14="http://schemas.microsoft.com/office/powerpoint/2010/main" val="31989294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F46EE9-0DA0-40FB-8280-EA8020F57344}"/>
              </a:ext>
            </a:extLst>
          </p:cNvPr>
          <p:cNvSpPr>
            <a:spLocks noGrp="1"/>
          </p:cNvSpPr>
          <p:nvPr>
            <p:ph type="title"/>
          </p:nvPr>
        </p:nvSpPr>
        <p:spPr/>
        <p:txBody>
          <a:bodyPr/>
          <a:lstStyle/>
          <a:p>
            <a:pPr algn="ctr"/>
            <a:r>
              <a:rPr lang="en-GB" b="1" dirty="0"/>
              <a:t>Discussion</a:t>
            </a:r>
          </a:p>
        </p:txBody>
      </p:sp>
      <p:pic>
        <p:nvPicPr>
          <p:cNvPr id="4" name="Picture 3">
            <a:extLst>
              <a:ext uri="{FF2B5EF4-FFF2-40B4-BE49-F238E27FC236}">
                <a16:creationId xmlns:a16="http://schemas.microsoft.com/office/drawing/2014/main" id="{E57848DA-775A-4E04-9709-B79C6069C21E}"/>
              </a:ext>
            </a:extLst>
          </p:cNvPr>
          <p:cNvPicPr>
            <a:picLocks noChangeAspect="1"/>
          </p:cNvPicPr>
          <p:nvPr/>
        </p:nvPicPr>
        <p:blipFill>
          <a:blip r:embed="rId2"/>
          <a:stretch>
            <a:fillRect/>
          </a:stretch>
        </p:blipFill>
        <p:spPr>
          <a:xfrm>
            <a:off x="1733550" y="1604010"/>
            <a:ext cx="8724900" cy="4076700"/>
          </a:xfrm>
          <a:prstGeom prst="rect">
            <a:avLst/>
          </a:prstGeom>
        </p:spPr>
      </p:pic>
    </p:spTree>
    <p:extLst>
      <p:ext uri="{BB962C8B-B14F-4D97-AF65-F5344CB8AC3E}">
        <p14:creationId xmlns:p14="http://schemas.microsoft.com/office/powerpoint/2010/main" val="23204186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6F71B-DAF7-4843-91D7-BE1031A5D5F1}"/>
              </a:ext>
            </a:extLst>
          </p:cNvPr>
          <p:cNvSpPr>
            <a:spLocks noGrp="1"/>
          </p:cNvSpPr>
          <p:nvPr>
            <p:ph type="title"/>
          </p:nvPr>
        </p:nvSpPr>
        <p:spPr/>
        <p:txBody>
          <a:bodyPr>
            <a:normAutofit/>
          </a:bodyPr>
          <a:lstStyle/>
          <a:p>
            <a:pPr algn="ctr"/>
            <a:r>
              <a:rPr lang="en-GB" sz="3600" b="1" dirty="0"/>
              <a:t>BB recombination in direct gap semiconductors</a:t>
            </a:r>
          </a:p>
        </p:txBody>
      </p:sp>
      <p:pic>
        <p:nvPicPr>
          <p:cNvPr id="4" name="Picture 3">
            <a:extLst>
              <a:ext uri="{FF2B5EF4-FFF2-40B4-BE49-F238E27FC236}">
                <a16:creationId xmlns:a16="http://schemas.microsoft.com/office/drawing/2014/main" id="{A761D5F3-3C55-4FE3-B1EC-9983BC96FDF9}"/>
              </a:ext>
            </a:extLst>
          </p:cNvPr>
          <p:cNvPicPr>
            <a:picLocks noChangeAspect="1"/>
          </p:cNvPicPr>
          <p:nvPr/>
        </p:nvPicPr>
        <p:blipFill>
          <a:blip r:embed="rId2"/>
          <a:stretch>
            <a:fillRect/>
          </a:stretch>
        </p:blipFill>
        <p:spPr>
          <a:xfrm>
            <a:off x="2114265" y="1442719"/>
            <a:ext cx="8212422" cy="4957445"/>
          </a:xfrm>
          <a:prstGeom prst="rect">
            <a:avLst/>
          </a:prstGeom>
        </p:spPr>
      </p:pic>
    </p:spTree>
    <p:extLst>
      <p:ext uri="{BB962C8B-B14F-4D97-AF65-F5344CB8AC3E}">
        <p14:creationId xmlns:p14="http://schemas.microsoft.com/office/powerpoint/2010/main" val="32011695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C2334-E400-4705-870C-ADBC3E962779}"/>
              </a:ext>
            </a:extLst>
          </p:cNvPr>
          <p:cNvSpPr>
            <a:spLocks noGrp="1"/>
          </p:cNvSpPr>
          <p:nvPr>
            <p:ph type="title"/>
          </p:nvPr>
        </p:nvSpPr>
        <p:spPr/>
        <p:txBody>
          <a:bodyPr>
            <a:normAutofit/>
          </a:bodyPr>
          <a:lstStyle/>
          <a:p>
            <a:pPr algn="ctr"/>
            <a:r>
              <a:rPr lang="en-GB" sz="3600" b="1" dirty="0"/>
              <a:t>BB recombination in indirect gap semiconductors </a:t>
            </a:r>
          </a:p>
        </p:txBody>
      </p:sp>
      <p:pic>
        <p:nvPicPr>
          <p:cNvPr id="4" name="Picture 3">
            <a:extLst>
              <a:ext uri="{FF2B5EF4-FFF2-40B4-BE49-F238E27FC236}">
                <a16:creationId xmlns:a16="http://schemas.microsoft.com/office/drawing/2014/main" id="{8BC5AA2B-F8B9-4A58-8ED7-BAADA4A3173A}"/>
              </a:ext>
            </a:extLst>
          </p:cNvPr>
          <p:cNvPicPr>
            <a:picLocks noChangeAspect="1"/>
          </p:cNvPicPr>
          <p:nvPr/>
        </p:nvPicPr>
        <p:blipFill>
          <a:blip r:embed="rId2"/>
          <a:stretch>
            <a:fillRect/>
          </a:stretch>
        </p:blipFill>
        <p:spPr>
          <a:xfrm>
            <a:off x="1557337" y="1690688"/>
            <a:ext cx="9077325" cy="5143500"/>
          </a:xfrm>
          <a:prstGeom prst="rect">
            <a:avLst/>
          </a:prstGeom>
        </p:spPr>
      </p:pic>
      <p:sp>
        <p:nvSpPr>
          <p:cNvPr id="5" name="Rectangle 4">
            <a:extLst>
              <a:ext uri="{FF2B5EF4-FFF2-40B4-BE49-F238E27FC236}">
                <a16:creationId xmlns:a16="http://schemas.microsoft.com/office/drawing/2014/main" id="{A431BA1D-5C01-41C6-8B64-7045008C853E}"/>
              </a:ext>
            </a:extLst>
          </p:cNvPr>
          <p:cNvSpPr/>
          <p:nvPr/>
        </p:nvSpPr>
        <p:spPr>
          <a:xfrm>
            <a:off x="9794240" y="4498349"/>
            <a:ext cx="2296160" cy="1857368"/>
          </a:xfrm>
          <a:prstGeom prst="rect">
            <a:avLst/>
          </a:prstGeom>
        </p:spPr>
        <p:txBody>
          <a:bodyPr wrap="square">
            <a:spAutoFit/>
          </a:bodyPr>
          <a:lstStyle/>
          <a:p>
            <a:pPr>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 to find the right lattice vibration with the right momentum to facilitate this process is going to be harder to do.</a:t>
            </a:r>
          </a:p>
        </p:txBody>
      </p:sp>
    </p:spTree>
    <p:extLst>
      <p:ext uri="{BB962C8B-B14F-4D97-AF65-F5344CB8AC3E}">
        <p14:creationId xmlns:p14="http://schemas.microsoft.com/office/powerpoint/2010/main" val="366753827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4962E1-3AF4-4525-9287-960FC33252CD}"/>
              </a:ext>
            </a:extLst>
          </p:cNvPr>
          <p:cNvSpPr>
            <a:spLocks noGrp="1"/>
          </p:cNvSpPr>
          <p:nvPr>
            <p:ph type="title"/>
          </p:nvPr>
        </p:nvSpPr>
        <p:spPr/>
        <p:txBody>
          <a:bodyPr/>
          <a:lstStyle/>
          <a:p>
            <a:pPr algn="ctr"/>
            <a:r>
              <a:rPr lang="en-GB" b="1" dirty="0"/>
              <a:t>Three type of recombination </a:t>
            </a:r>
          </a:p>
        </p:txBody>
      </p:sp>
      <p:pic>
        <p:nvPicPr>
          <p:cNvPr id="4" name="Picture 3">
            <a:extLst>
              <a:ext uri="{FF2B5EF4-FFF2-40B4-BE49-F238E27FC236}">
                <a16:creationId xmlns:a16="http://schemas.microsoft.com/office/drawing/2014/main" id="{B6C6E133-C0D3-4AEE-9525-A9B432B31618}"/>
              </a:ext>
            </a:extLst>
          </p:cNvPr>
          <p:cNvPicPr>
            <a:picLocks noChangeAspect="1"/>
          </p:cNvPicPr>
          <p:nvPr/>
        </p:nvPicPr>
        <p:blipFill>
          <a:blip r:embed="rId2"/>
          <a:stretch>
            <a:fillRect/>
          </a:stretch>
        </p:blipFill>
        <p:spPr>
          <a:xfrm>
            <a:off x="1768475" y="1450657"/>
            <a:ext cx="8858250" cy="5114925"/>
          </a:xfrm>
          <a:prstGeom prst="rect">
            <a:avLst/>
          </a:prstGeom>
        </p:spPr>
      </p:pic>
    </p:spTree>
    <p:extLst>
      <p:ext uri="{BB962C8B-B14F-4D97-AF65-F5344CB8AC3E}">
        <p14:creationId xmlns:p14="http://schemas.microsoft.com/office/powerpoint/2010/main" val="82448939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87A49D-1C57-42AB-B88B-1AFBF5EF9193}"/>
              </a:ext>
            </a:extLst>
          </p:cNvPr>
          <p:cNvSpPr>
            <a:spLocks noGrp="1"/>
          </p:cNvSpPr>
          <p:nvPr>
            <p:ph type="title"/>
          </p:nvPr>
        </p:nvSpPr>
        <p:spPr/>
        <p:txBody>
          <a:bodyPr/>
          <a:lstStyle/>
          <a:p>
            <a:pPr algn="ctr"/>
            <a:r>
              <a:rPr lang="en-GB" b="1" dirty="0"/>
              <a:t>Recombination-generation</a:t>
            </a:r>
          </a:p>
        </p:txBody>
      </p:sp>
      <p:pic>
        <p:nvPicPr>
          <p:cNvPr id="4" name="Picture 3">
            <a:extLst>
              <a:ext uri="{FF2B5EF4-FFF2-40B4-BE49-F238E27FC236}">
                <a16:creationId xmlns:a16="http://schemas.microsoft.com/office/drawing/2014/main" id="{4A03B316-AFC6-4A65-B0E7-88C3B78DAA71}"/>
              </a:ext>
            </a:extLst>
          </p:cNvPr>
          <p:cNvPicPr>
            <a:picLocks noChangeAspect="1"/>
          </p:cNvPicPr>
          <p:nvPr/>
        </p:nvPicPr>
        <p:blipFill>
          <a:blip r:embed="rId2"/>
          <a:stretch>
            <a:fillRect/>
          </a:stretch>
        </p:blipFill>
        <p:spPr>
          <a:xfrm>
            <a:off x="1489710" y="1587500"/>
            <a:ext cx="9029700" cy="4905375"/>
          </a:xfrm>
          <a:prstGeom prst="rect">
            <a:avLst/>
          </a:prstGeom>
        </p:spPr>
      </p:pic>
    </p:spTree>
    <p:extLst>
      <p:ext uri="{BB962C8B-B14F-4D97-AF65-F5344CB8AC3E}">
        <p14:creationId xmlns:p14="http://schemas.microsoft.com/office/powerpoint/2010/main" val="31084641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E2BA70-7DCD-4BB0-AFC0-DE0CF46A30AF}"/>
              </a:ext>
            </a:extLst>
          </p:cNvPr>
          <p:cNvSpPr>
            <a:spLocks noGrp="1"/>
          </p:cNvSpPr>
          <p:nvPr>
            <p:ph type="title"/>
          </p:nvPr>
        </p:nvSpPr>
        <p:spPr/>
        <p:txBody>
          <a:bodyPr/>
          <a:lstStyle/>
          <a:p>
            <a:pPr algn="ctr"/>
            <a:r>
              <a:rPr lang="en-GB" b="1" dirty="0"/>
              <a:t>3) SRH (defect-assisted) generation </a:t>
            </a:r>
          </a:p>
        </p:txBody>
      </p:sp>
      <p:pic>
        <p:nvPicPr>
          <p:cNvPr id="4" name="Picture 3">
            <a:extLst>
              <a:ext uri="{FF2B5EF4-FFF2-40B4-BE49-F238E27FC236}">
                <a16:creationId xmlns:a16="http://schemas.microsoft.com/office/drawing/2014/main" id="{13EE5BD3-8078-4CEB-9913-048151E135BC}"/>
              </a:ext>
            </a:extLst>
          </p:cNvPr>
          <p:cNvPicPr>
            <a:picLocks noChangeAspect="1"/>
          </p:cNvPicPr>
          <p:nvPr/>
        </p:nvPicPr>
        <p:blipFill>
          <a:blip r:embed="rId2"/>
          <a:stretch>
            <a:fillRect/>
          </a:stretch>
        </p:blipFill>
        <p:spPr>
          <a:xfrm>
            <a:off x="1619250" y="1433512"/>
            <a:ext cx="8953500" cy="4905375"/>
          </a:xfrm>
          <a:prstGeom prst="rect">
            <a:avLst/>
          </a:prstGeom>
        </p:spPr>
      </p:pic>
    </p:spTree>
    <p:extLst>
      <p:ext uri="{BB962C8B-B14F-4D97-AF65-F5344CB8AC3E}">
        <p14:creationId xmlns:p14="http://schemas.microsoft.com/office/powerpoint/2010/main" val="26804758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4A958-CA63-4987-9AE8-32BC0C4465C0}"/>
              </a:ext>
            </a:extLst>
          </p:cNvPr>
          <p:cNvSpPr>
            <a:spLocks noGrp="1"/>
          </p:cNvSpPr>
          <p:nvPr>
            <p:ph type="title"/>
          </p:nvPr>
        </p:nvSpPr>
        <p:spPr/>
        <p:txBody>
          <a:bodyPr/>
          <a:lstStyle/>
          <a:p>
            <a:pPr algn="ctr"/>
            <a:r>
              <a:rPr lang="en-GB" b="1" dirty="0"/>
              <a:t>Semiconductor under bias </a:t>
            </a:r>
          </a:p>
        </p:txBody>
      </p:sp>
      <p:pic>
        <p:nvPicPr>
          <p:cNvPr id="4" name="Picture 3">
            <a:extLst>
              <a:ext uri="{FF2B5EF4-FFF2-40B4-BE49-F238E27FC236}">
                <a16:creationId xmlns:a16="http://schemas.microsoft.com/office/drawing/2014/main" id="{EA8B4F25-AA87-458E-8040-3718CB2A7887}"/>
              </a:ext>
            </a:extLst>
          </p:cNvPr>
          <p:cNvPicPr>
            <a:picLocks noChangeAspect="1"/>
          </p:cNvPicPr>
          <p:nvPr/>
        </p:nvPicPr>
        <p:blipFill>
          <a:blip r:embed="rId2"/>
          <a:stretch>
            <a:fillRect/>
          </a:stretch>
        </p:blipFill>
        <p:spPr>
          <a:xfrm>
            <a:off x="2098675" y="1353502"/>
            <a:ext cx="8705850" cy="4638675"/>
          </a:xfrm>
          <a:prstGeom prst="rect">
            <a:avLst/>
          </a:prstGeom>
        </p:spPr>
      </p:pic>
      <p:sp>
        <p:nvSpPr>
          <p:cNvPr id="5" name="Rectangle 4">
            <a:extLst>
              <a:ext uri="{FF2B5EF4-FFF2-40B4-BE49-F238E27FC236}">
                <a16:creationId xmlns:a16="http://schemas.microsoft.com/office/drawing/2014/main" id="{90F31384-90A7-40CE-8DA6-29BB552F6D9E}"/>
              </a:ext>
            </a:extLst>
          </p:cNvPr>
          <p:cNvSpPr/>
          <p:nvPr/>
        </p:nvSpPr>
        <p:spPr>
          <a:xfrm>
            <a:off x="6827520" y="5683741"/>
            <a:ext cx="4526280" cy="968278"/>
          </a:xfrm>
          <a:prstGeom prst="rect">
            <a:avLst/>
          </a:prstGeom>
        </p:spPr>
        <p:txBody>
          <a:bodyPr wrap="square">
            <a:spAutoFit/>
          </a:bodyPr>
          <a:lstStyle/>
          <a:p>
            <a:pPr>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The average drift velocity is proportional to the electric field. The constant of proportionality is the mobility</a:t>
            </a:r>
            <a:endParaRPr lang="en-GB" dirty="0"/>
          </a:p>
        </p:txBody>
      </p:sp>
    </p:spTree>
    <p:extLst>
      <p:ext uri="{BB962C8B-B14F-4D97-AF65-F5344CB8AC3E}">
        <p14:creationId xmlns:p14="http://schemas.microsoft.com/office/powerpoint/2010/main" val="315699100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9625A-6A50-4B97-B47E-E8CD26A923AD}"/>
              </a:ext>
            </a:extLst>
          </p:cNvPr>
          <p:cNvSpPr>
            <a:spLocks noGrp="1"/>
          </p:cNvSpPr>
          <p:nvPr>
            <p:ph type="title"/>
          </p:nvPr>
        </p:nvSpPr>
        <p:spPr/>
        <p:txBody>
          <a:bodyPr/>
          <a:lstStyle/>
          <a:p>
            <a:pPr algn="ctr"/>
            <a:r>
              <a:rPr lang="en-GB" b="1" dirty="0"/>
              <a:t>Summary</a:t>
            </a:r>
            <a:r>
              <a:rPr lang="en-GB" dirty="0"/>
              <a:t> </a:t>
            </a:r>
          </a:p>
        </p:txBody>
      </p:sp>
      <p:pic>
        <p:nvPicPr>
          <p:cNvPr id="4" name="Picture 3">
            <a:extLst>
              <a:ext uri="{FF2B5EF4-FFF2-40B4-BE49-F238E27FC236}">
                <a16:creationId xmlns:a16="http://schemas.microsoft.com/office/drawing/2014/main" id="{10B2EC7C-CD5C-48F0-A51F-9E5E50F28528}"/>
              </a:ext>
            </a:extLst>
          </p:cNvPr>
          <p:cNvPicPr>
            <a:picLocks noChangeAspect="1"/>
          </p:cNvPicPr>
          <p:nvPr/>
        </p:nvPicPr>
        <p:blipFill>
          <a:blip r:embed="rId2"/>
          <a:stretch>
            <a:fillRect/>
          </a:stretch>
        </p:blipFill>
        <p:spPr>
          <a:xfrm>
            <a:off x="2062162" y="1514792"/>
            <a:ext cx="8067675" cy="4905375"/>
          </a:xfrm>
          <a:prstGeom prst="rect">
            <a:avLst/>
          </a:prstGeom>
        </p:spPr>
      </p:pic>
    </p:spTree>
    <p:extLst>
      <p:ext uri="{BB962C8B-B14F-4D97-AF65-F5344CB8AC3E}">
        <p14:creationId xmlns:p14="http://schemas.microsoft.com/office/powerpoint/2010/main" val="11655750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9BB7F8A-F29B-48D3-8D51-3A10EF0637F5}"/>
              </a:ext>
            </a:extLst>
          </p:cNvPr>
          <p:cNvSpPr/>
          <p:nvPr/>
        </p:nvSpPr>
        <p:spPr>
          <a:xfrm>
            <a:off x="223520" y="332919"/>
            <a:ext cx="11511280" cy="3477875"/>
          </a:xfrm>
          <a:prstGeom prst="rect">
            <a:avLst/>
          </a:prstGeom>
        </p:spPr>
        <p:txBody>
          <a:bodyPr wrap="square">
            <a:spAutoFit/>
          </a:bodyPr>
          <a:lstStyle/>
          <a:p>
            <a:pPr algn="ctr"/>
            <a:r>
              <a:rPr lang="en-GB" sz="4400" dirty="0">
                <a:latin typeface="Arial" panose="020B0604020202020204" pitchFamily="34" charset="0"/>
              </a:rPr>
              <a:t>Unit 4:  Carrier Transport, </a:t>
            </a:r>
          </a:p>
          <a:p>
            <a:pPr algn="ctr"/>
            <a:r>
              <a:rPr lang="en-GB" sz="4400" dirty="0">
                <a:latin typeface="Arial" panose="020B0604020202020204" pitchFamily="34" charset="0"/>
              </a:rPr>
              <a:t>Recombination, and Generation </a:t>
            </a:r>
          </a:p>
          <a:p>
            <a:pPr algn="ctr"/>
            <a:r>
              <a:rPr lang="en-GB" sz="4400" dirty="0">
                <a:latin typeface="Arial" panose="020B0604020202020204" pitchFamily="34" charset="0"/>
              </a:rPr>
              <a:t> </a:t>
            </a:r>
          </a:p>
          <a:p>
            <a:pPr algn="ctr"/>
            <a:r>
              <a:rPr lang="en-GB" sz="4400" b="1" dirty="0">
                <a:latin typeface="Arial" panose="020B0604020202020204" pitchFamily="34" charset="0"/>
              </a:rPr>
              <a:t>Lecture 4.5:</a:t>
            </a:r>
          </a:p>
          <a:p>
            <a:pPr algn="ctr"/>
            <a:r>
              <a:rPr lang="en-GB" sz="4400" b="1" dirty="0">
                <a:latin typeface="Arial" panose="020B0604020202020204" pitchFamily="34" charset="0"/>
              </a:rPr>
              <a:t>Carrier generation </a:t>
            </a:r>
            <a:endParaRPr lang="en-GB" sz="4400" dirty="0"/>
          </a:p>
        </p:txBody>
      </p:sp>
    </p:spTree>
    <p:extLst>
      <p:ext uri="{BB962C8B-B14F-4D97-AF65-F5344CB8AC3E}">
        <p14:creationId xmlns:p14="http://schemas.microsoft.com/office/powerpoint/2010/main" val="77602844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565E73-796A-4268-9A88-E2EC1A17FE02}"/>
              </a:ext>
            </a:extLst>
          </p:cNvPr>
          <p:cNvSpPr>
            <a:spLocks noGrp="1"/>
          </p:cNvSpPr>
          <p:nvPr>
            <p:ph type="title"/>
          </p:nvPr>
        </p:nvSpPr>
        <p:spPr/>
        <p:txBody>
          <a:bodyPr/>
          <a:lstStyle/>
          <a:p>
            <a:pPr algn="ctr"/>
            <a:r>
              <a:rPr lang="en-GB" b="1" dirty="0"/>
              <a:t>Recombination</a:t>
            </a:r>
          </a:p>
        </p:txBody>
      </p:sp>
      <p:pic>
        <p:nvPicPr>
          <p:cNvPr id="4" name="Picture 3">
            <a:extLst>
              <a:ext uri="{FF2B5EF4-FFF2-40B4-BE49-F238E27FC236}">
                <a16:creationId xmlns:a16="http://schemas.microsoft.com/office/drawing/2014/main" id="{98D6D919-D169-4412-8704-786766C0B22C}"/>
              </a:ext>
            </a:extLst>
          </p:cNvPr>
          <p:cNvPicPr>
            <a:picLocks noChangeAspect="1"/>
          </p:cNvPicPr>
          <p:nvPr/>
        </p:nvPicPr>
        <p:blipFill>
          <a:blip r:embed="rId2"/>
          <a:stretch>
            <a:fillRect/>
          </a:stretch>
        </p:blipFill>
        <p:spPr>
          <a:xfrm>
            <a:off x="1847850" y="2120582"/>
            <a:ext cx="8496300" cy="3267075"/>
          </a:xfrm>
          <a:prstGeom prst="rect">
            <a:avLst/>
          </a:prstGeom>
        </p:spPr>
      </p:pic>
    </p:spTree>
    <p:extLst>
      <p:ext uri="{BB962C8B-B14F-4D97-AF65-F5344CB8AC3E}">
        <p14:creationId xmlns:p14="http://schemas.microsoft.com/office/powerpoint/2010/main" val="64333023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80D8EE-D756-42FE-9907-BEEE9099E32A}"/>
              </a:ext>
            </a:extLst>
          </p:cNvPr>
          <p:cNvSpPr>
            <a:spLocks noGrp="1"/>
          </p:cNvSpPr>
          <p:nvPr>
            <p:ph type="title"/>
          </p:nvPr>
        </p:nvSpPr>
        <p:spPr/>
        <p:txBody>
          <a:bodyPr/>
          <a:lstStyle/>
          <a:p>
            <a:pPr algn="ctr"/>
            <a:r>
              <a:rPr lang="en-GB" b="1" dirty="0"/>
              <a:t>Photoelectric effect (optical generation)</a:t>
            </a:r>
          </a:p>
        </p:txBody>
      </p:sp>
      <p:pic>
        <p:nvPicPr>
          <p:cNvPr id="4" name="Picture 3">
            <a:extLst>
              <a:ext uri="{FF2B5EF4-FFF2-40B4-BE49-F238E27FC236}">
                <a16:creationId xmlns:a16="http://schemas.microsoft.com/office/drawing/2014/main" id="{91A37341-B490-4193-A61B-3F09B9AE9BB8}"/>
              </a:ext>
            </a:extLst>
          </p:cNvPr>
          <p:cNvPicPr>
            <a:picLocks noChangeAspect="1"/>
          </p:cNvPicPr>
          <p:nvPr/>
        </p:nvPicPr>
        <p:blipFill>
          <a:blip r:embed="rId2"/>
          <a:stretch>
            <a:fillRect/>
          </a:stretch>
        </p:blipFill>
        <p:spPr>
          <a:xfrm>
            <a:off x="3356451" y="1604328"/>
            <a:ext cx="8283258" cy="4974930"/>
          </a:xfrm>
          <a:prstGeom prst="rect">
            <a:avLst/>
          </a:prstGeom>
        </p:spPr>
      </p:pic>
      <p:sp>
        <p:nvSpPr>
          <p:cNvPr id="5" name="Rectangle 4">
            <a:extLst>
              <a:ext uri="{FF2B5EF4-FFF2-40B4-BE49-F238E27FC236}">
                <a16:creationId xmlns:a16="http://schemas.microsoft.com/office/drawing/2014/main" id="{8D5A9274-E64F-44CA-AF9E-440295D98D06}"/>
              </a:ext>
            </a:extLst>
          </p:cNvPr>
          <p:cNvSpPr/>
          <p:nvPr/>
        </p:nvSpPr>
        <p:spPr>
          <a:xfrm>
            <a:off x="462280" y="3940189"/>
            <a:ext cx="3048000" cy="2450094"/>
          </a:xfrm>
          <a:prstGeom prst="rect">
            <a:avLst/>
          </a:prstGeom>
        </p:spPr>
        <p:txBody>
          <a:bodyPr wrap="square">
            <a:spAutoFit/>
          </a:bodyPr>
          <a:lstStyle/>
          <a:p>
            <a:pPr>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If the energy of the photons is above the work function of a metal, then we can eject electrons out of this potential well that holds them in the metal into the vacuum and detect the current. This is called the photoelectric effect</a:t>
            </a:r>
            <a:endParaRPr lang="en-GB" dirty="0"/>
          </a:p>
        </p:txBody>
      </p:sp>
    </p:spTree>
    <p:extLst>
      <p:ext uri="{BB962C8B-B14F-4D97-AF65-F5344CB8AC3E}">
        <p14:creationId xmlns:p14="http://schemas.microsoft.com/office/powerpoint/2010/main" val="325410202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4503FF-63F2-4527-BAD0-4A33C4A8F5BE}"/>
              </a:ext>
            </a:extLst>
          </p:cNvPr>
          <p:cNvSpPr>
            <a:spLocks noGrp="1"/>
          </p:cNvSpPr>
          <p:nvPr>
            <p:ph type="title"/>
          </p:nvPr>
        </p:nvSpPr>
        <p:spPr/>
        <p:txBody>
          <a:bodyPr/>
          <a:lstStyle/>
          <a:p>
            <a:pPr algn="ctr"/>
            <a:r>
              <a:rPr lang="en-GB" b="1" dirty="0"/>
              <a:t>Optical generation in semiconductors</a:t>
            </a:r>
          </a:p>
        </p:txBody>
      </p:sp>
      <p:pic>
        <p:nvPicPr>
          <p:cNvPr id="4" name="Picture 3">
            <a:extLst>
              <a:ext uri="{FF2B5EF4-FFF2-40B4-BE49-F238E27FC236}">
                <a16:creationId xmlns:a16="http://schemas.microsoft.com/office/drawing/2014/main" id="{4A932D8C-B1DF-49E9-AB32-1013C13C9808}"/>
              </a:ext>
            </a:extLst>
          </p:cNvPr>
          <p:cNvPicPr>
            <a:picLocks noChangeAspect="1"/>
          </p:cNvPicPr>
          <p:nvPr/>
        </p:nvPicPr>
        <p:blipFill>
          <a:blip r:embed="rId2"/>
          <a:stretch>
            <a:fillRect/>
          </a:stretch>
        </p:blipFill>
        <p:spPr>
          <a:xfrm>
            <a:off x="1381125" y="1690688"/>
            <a:ext cx="9429750" cy="4333875"/>
          </a:xfrm>
          <a:prstGeom prst="rect">
            <a:avLst/>
          </a:prstGeom>
        </p:spPr>
      </p:pic>
      <p:sp>
        <p:nvSpPr>
          <p:cNvPr id="5" name="Rectangle 4">
            <a:extLst>
              <a:ext uri="{FF2B5EF4-FFF2-40B4-BE49-F238E27FC236}">
                <a16:creationId xmlns:a16="http://schemas.microsoft.com/office/drawing/2014/main" id="{CA7CF162-BEFF-4516-944A-AFAC1AF73F5E}"/>
              </a:ext>
            </a:extLst>
          </p:cNvPr>
          <p:cNvSpPr/>
          <p:nvPr/>
        </p:nvSpPr>
        <p:spPr>
          <a:xfrm>
            <a:off x="5257800" y="5688605"/>
            <a:ext cx="6096000" cy="671915"/>
          </a:xfrm>
          <a:prstGeom prst="rect">
            <a:avLst/>
          </a:prstGeom>
        </p:spPr>
        <p:txBody>
          <a:bodyPr>
            <a:spAutoFit/>
          </a:bodyPr>
          <a:lstStyle/>
          <a:p>
            <a:pPr>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This is just an equivalent way of expressing energy in terms of wavelength</a:t>
            </a:r>
          </a:p>
        </p:txBody>
      </p:sp>
    </p:spTree>
    <p:extLst>
      <p:ext uri="{BB962C8B-B14F-4D97-AF65-F5344CB8AC3E}">
        <p14:creationId xmlns:p14="http://schemas.microsoft.com/office/powerpoint/2010/main" val="372367255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F462C1-3B8C-4D18-BE2A-E0E2C3550709}"/>
              </a:ext>
            </a:extLst>
          </p:cNvPr>
          <p:cNvSpPr>
            <a:spLocks noGrp="1"/>
          </p:cNvSpPr>
          <p:nvPr>
            <p:ph type="title"/>
          </p:nvPr>
        </p:nvSpPr>
        <p:spPr/>
        <p:txBody>
          <a:bodyPr/>
          <a:lstStyle/>
          <a:p>
            <a:pPr algn="ctr"/>
            <a:r>
              <a:rPr lang="en-GB" b="1" dirty="0"/>
              <a:t>Carrier generation from a solar spectrum</a:t>
            </a:r>
          </a:p>
        </p:txBody>
      </p:sp>
      <p:pic>
        <p:nvPicPr>
          <p:cNvPr id="4" name="Picture 3">
            <a:extLst>
              <a:ext uri="{FF2B5EF4-FFF2-40B4-BE49-F238E27FC236}">
                <a16:creationId xmlns:a16="http://schemas.microsoft.com/office/drawing/2014/main" id="{184C67AB-8A5D-4FC1-A208-AD84416C4B1E}"/>
              </a:ext>
            </a:extLst>
          </p:cNvPr>
          <p:cNvPicPr>
            <a:picLocks noChangeAspect="1"/>
          </p:cNvPicPr>
          <p:nvPr/>
        </p:nvPicPr>
        <p:blipFill>
          <a:blip r:embed="rId2"/>
          <a:stretch>
            <a:fillRect/>
          </a:stretch>
        </p:blipFill>
        <p:spPr>
          <a:xfrm>
            <a:off x="944563" y="1441814"/>
            <a:ext cx="8717598" cy="5220170"/>
          </a:xfrm>
          <a:prstGeom prst="rect">
            <a:avLst/>
          </a:prstGeom>
        </p:spPr>
      </p:pic>
      <p:sp>
        <p:nvSpPr>
          <p:cNvPr id="5" name="Rectangle 4">
            <a:extLst>
              <a:ext uri="{FF2B5EF4-FFF2-40B4-BE49-F238E27FC236}">
                <a16:creationId xmlns:a16="http://schemas.microsoft.com/office/drawing/2014/main" id="{82825EB6-B5BB-4A15-A283-237BBA3DCF23}"/>
              </a:ext>
            </a:extLst>
          </p:cNvPr>
          <p:cNvSpPr/>
          <p:nvPr/>
        </p:nvSpPr>
        <p:spPr>
          <a:xfrm>
            <a:off x="8117840" y="5397342"/>
            <a:ext cx="3576320" cy="1264642"/>
          </a:xfrm>
          <a:prstGeom prst="rect">
            <a:avLst/>
          </a:prstGeom>
        </p:spPr>
        <p:txBody>
          <a:bodyPr wrap="square">
            <a:spAutoFit/>
          </a:bodyPr>
          <a:lstStyle/>
          <a:p>
            <a:pPr>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The wavelengths that are less than 1.13 </a:t>
            </a:r>
            <a:r>
              <a:rPr lang="en-GB" dirty="0" err="1">
                <a:latin typeface="Calibri" panose="020F0502020204030204" pitchFamily="34" charset="0"/>
                <a:ea typeface="Calibri" panose="020F0502020204030204" pitchFamily="34" charset="0"/>
                <a:cs typeface="Times New Roman" panose="02020603050405020304" pitchFamily="18" charset="0"/>
              </a:rPr>
              <a:t>micrometers</a:t>
            </a:r>
            <a:r>
              <a:rPr lang="en-GB" dirty="0">
                <a:latin typeface="Calibri" panose="020F0502020204030204" pitchFamily="34" charset="0"/>
                <a:ea typeface="Calibri" panose="020F0502020204030204" pitchFamily="34" charset="0"/>
                <a:cs typeface="Times New Roman" panose="02020603050405020304" pitchFamily="18" charset="0"/>
              </a:rPr>
              <a:t>, those photons have enough energy to create electron-hole pairs.</a:t>
            </a:r>
          </a:p>
        </p:txBody>
      </p:sp>
    </p:spTree>
    <p:extLst>
      <p:ext uri="{BB962C8B-B14F-4D97-AF65-F5344CB8AC3E}">
        <p14:creationId xmlns:p14="http://schemas.microsoft.com/office/powerpoint/2010/main" val="377058325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453219-9729-461F-A343-3D945D973791}"/>
              </a:ext>
            </a:extLst>
          </p:cNvPr>
          <p:cNvSpPr>
            <a:spLocks noGrp="1"/>
          </p:cNvSpPr>
          <p:nvPr>
            <p:ph type="title"/>
          </p:nvPr>
        </p:nvSpPr>
        <p:spPr/>
        <p:txBody>
          <a:bodyPr/>
          <a:lstStyle/>
          <a:p>
            <a:pPr algn="ctr"/>
            <a:r>
              <a:rPr lang="en-GB" b="1" dirty="0"/>
              <a:t>Thermalization</a:t>
            </a:r>
          </a:p>
        </p:txBody>
      </p:sp>
      <p:pic>
        <p:nvPicPr>
          <p:cNvPr id="4" name="Picture 3">
            <a:extLst>
              <a:ext uri="{FF2B5EF4-FFF2-40B4-BE49-F238E27FC236}">
                <a16:creationId xmlns:a16="http://schemas.microsoft.com/office/drawing/2014/main" id="{62626916-6D02-4119-9B18-2941F21D5DF7}"/>
              </a:ext>
            </a:extLst>
          </p:cNvPr>
          <p:cNvPicPr>
            <a:picLocks noChangeAspect="1"/>
          </p:cNvPicPr>
          <p:nvPr/>
        </p:nvPicPr>
        <p:blipFill>
          <a:blip r:embed="rId2"/>
          <a:stretch>
            <a:fillRect/>
          </a:stretch>
        </p:blipFill>
        <p:spPr>
          <a:xfrm>
            <a:off x="0" y="1591042"/>
            <a:ext cx="7935913" cy="4901833"/>
          </a:xfrm>
          <a:prstGeom prst="rect">
            <a:avLst/>
          </a:prstGeom>
        </p:spPr>
      </p:pic>
      <p:sp>
        <p:nvSpPr>
          <p:cNvPr id="5" name="Rectangle 4">
            <a:extLst>
              <a:ext uri="{FF2B5EF4-FFF2-40B4-BE49-F238E27FC236}">
                <a16:creationId xmlns:a16="http://schemas.microsoft.com/office/drawing/2014/main" id="{43251BAC-B450-4BFA-B8A7-6C039246D2E3}"/>
              </a:ext>
            </a:extLst>
          </p:cNvPr>
          <p:cNvSpPr/>
          <p:nvPr/>
        </p:nvSpPr>
        <p:spPr>
          <a:xfrm>
            <a:off x="8087360" y="2849101"/>
            <a:ext cx="3266440" cy="2841034"/>
          </a:xfrm>
          <a:prstGeom prst="rect">
            <a:avLst/>
          </a:prstGeom>
        </p:spPr>
        <p:txBody>
          <a:bodyPr wrap="square">
            <a:spAutoFit/>
          </a:bodyPr>
          <a:lstStyle/>
          <a:p>
            <a:pPr algn="just">
              <a:lnSpc>
                <a:spcPct val="107000"/>
              </a:lnSpc>
              <a:spcAft>
                <a:spcPts val="800"/>
              </a:spcAft>
            </a:pPr>
            <a:r>
              <a:rPr lang="en-GB" sz="2400" dirty="0">
                <a:latin typeface="Calibri" panose="020F0502020204030204" pitchFamily="34" charset="0"/>
                <a:ea typeface="Calibri" panose="020F0502020204030204" pitchFamily="34" charset="0"/>
                <a:cs typeface="Times New Roman" panose="02020603050405020304" pitchFamily="18" charset="0"/>
              </a:rPr>
              <a:t>That extra energy will be shed by various scattering processes. And in a few, probably tens of femtoseconds, the electrons will end up down at the bottom</a:t>
            </a:r>
            <a:endParaRPr lang="en-GB" sz="2400" dirty="0"/>
          </a:p>
        </p:txBody>
      </p:sp>
    </p:spTree>
    <p:extLst>
      <p:ext uri="{BB962C8B-B14F-4D97-AF65-F5344CB8AC3E}">
        <p14:creationId xmlns:p14="http://schemas.microsoft.com/office/powerpoint/2010/main" val="32600060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551786-B5F0-46DD-ADBB-8022688A2A58}"/>
              </a:ext>
            </a:extLst>
          </p:cNvPr>
          <p:cNvSpPr>
            <a:spLocks noGrp="1"/>
          </p:cNvSpPr>
          <p:nvPr>
            <p:ph type="title"/>
          </p:nvPr>
        </p:nvSpPr>
        <p:spPr/>
        <p:txBody>
          <a:bodyPr/>
          <a:lstStyle/>
          <a:p>
            <a:pPr algn="ctr"/>
            <a:r>
              <a:rPr lang="en-GB" b="1" dirty="0"/>
              <a:t>Thermalization on an </a:t>
            </a:r>
            <a:r>
              <a:rPr lang="en-GB" b="1" i="1" dirty="0"/>
              <a:t>E(k) diagram</a:t>
            </a:r>
            <a:endParaRPr lang="en-GB" b="1" dirty="0"/>
          </a:p>
        </p:txBody>
      </p:sp>
      <p:pic>
        <p:nvPicPr>
          <p:cNvPr id="4" name="Picture 3">
            <a:extLst>
              <a:ext uri="{FF2B5EF4-FFF2-40B4-BE49-F238E27FC236}">
                <a16:creationId xmlns:a16="http://schemas.microsoft.com/office/drawing/2014/main" id="{2EDAB317-332D-4F52-9F5B-80FB61F9BCA2}"/>
              </a:ext>
            </a:extLst>
          </p:cNvPr>
          <p:cNvPicPr>
            <a:picLocks noChangeAspect="1"/>
          </p:cNvPicPr>
          <p:nvPr/>
        </p:nvPicPr>
        <p:blipFill>
          <a:blip r:embed="rId2"/>
          <a:stretch>
            <a:fillRect/>
          </a:stretch>
        </p:blipFill>
        <p:spPr>
          <a:xfrm>
            <a:off x="1520825" y="1528128"/>
            <a:ext cx="8729391" cy="4720272"/>
          </a:xfrm>
          <a:prstGeom prst="rect">
            <a:avLst/>
          </a:prstGeom>
        </p:spPr>
      </p:pic>
    </p:spTree>
    <p:extLst>
      <p:ext uri="{BB962C8B-B14F-4D97-AF65-F5344CB8AC3E}">
        <p14:creationId xmlns:p14="http://schemas.microsoft.com/office/powerpoint/2010/main" val="92945292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AE9AF0-D80E-4F41-B4C1-BDECFBA535E7}"/>
              </a:ext>
            </a:extLst>
          </p:cNvPr>
          <p:cNvSpPr>
            <a:spLocks noGrp="1"/>
          </p:cNvSpPr>
          <p:nvPr>
            <p:ph type="title"/>
          </p:nvPr>
        </p:nvSpPr>
        <p:spPr/>
        <p:txBody>
          <a:bodyPr/>
          <a:lstStyle/>
          <a:p>
            <a:pPr algn="ctr"/>
            <a:r>
              <a:rPr lang="en-GB" b="1" dirty="0"/>
              <a:t>Thermalization on an </a:t>
            </a:r>
            <a:r>
              <a:rPr lang="en-GB" b="1" i="1" dirty="0"/>
              <a:t>E(k) diagram</a:t>
            </a:r>
            <a:endParaRPr lang="en-GB" b="1" dirty="0"/>
          </a:p>
        </p:txBody>
      </p:sp>
      <p:pic>
        <p:nvPicPr>
          <p:cNvPr id="4" name="Picture 3">
            <a:extLst>
              <a:ext uri="{FF2B5EF4-FFF2-40B4-BE49-F238E27FC236}">
                <a16:creationId xmlns:a16="http://schemas.microsoft.com/office/drawing/2014/main" id="{0D4966DA-FB61-47F5-8B3B-90DB189FA665}"/>
              </a:ext>
            </a:extLst>
          </p:cNvPr>
          <p:cNvPicPr>
            <a:picLocks noChangeAspect="1"/>
          </p:cNvPicPr>
          <p:nvPr/>
        </p:nvPicPr>
        <p:blipFill>
          <a:blip r:embed="rId2"/>
          <a:stretch>
            <a:fillRect/>
          </a:stretch>
        </p:blipFill>
        <p:spPr>
          <a:xfrm>
            <a:off x="1657350" y="1365568"/>
            <a:ext cx="8877300" cy="4848225"/>
          </a:xfrm>
          <a:prstGeom prst="rect">
            <a:avLst/>
          </a:prstGeom>
        </p:spPr>
      </p:pic>
      <p:sp>
        <p:nvSpPr>
          <p:cNvPr id="5" name="Rectangle 4">
            <a:extLst>
              <a:ext uri="{FF2B5EF4-FFF2-40B4-BE49-F238E27FC236}">
                <a16:creationId xmlns:a16="http://schemas.microsoft.com/office/drawing/2014/main" id="{C7501F75-00F9-43FA-AEB1-D4FD7D5B1A47}"/>
              </a:ext>
            </a:extLst>
          </p:cNvPr>
          <p:cNvSpPr/>
          <p:nvPr/>
        </p:nvSpPr>
        <p:spPr>
          <a:xfrm>
            <a:off x="6522720" y="4565118"/>
            <a:ext cx="5171440" cy="2454005"/>
          </a:xfrm>
          <a:prstGeom prst="rect">
            <a:avLst/>
          </a:prstGeom>
        </p:spPr>
        <p:txBody>
          <a:bodyPr wrap="square">
            <a:spAutoFit/>
          </a:bodyPr>
          <a:lstStyle/>
          <a:p>
            <a:pPr algn="just">
              <a:lnSpc>
                <a:spcPct val="107000"/>
              </a:lnSpc>
              <a:spcAft>
                <a:spcPts val="800"/>
              </a:spcAft>
            </a:pPr>
            <a:r>
              <a:rPr lang="en-GB" sz="2400" dirty="0">
                <a:latin typeface="Calibri" panose="020F0502020204030204" pitchFamily="34" charset="0"/>
                <a:ea typeface="Calibri" panose="020F0502020204030204" pitchFamily="34" charset="0"/>
                <a:cs typeface="Times New Roman" panose="02020603050405020304" pitchFamily="18" charset="0"/>
              </a:rPr>
              <a:t>excess energy then during the thermalization process would typically be released as heat. </a:t>
            </a:r>
            <a:r>
              <a:rPr lang="en-GB" sz="2400" dirty="0"/>
              <a:t>And that's an undesirable side-effect of this process. It's energy that is just wasted.</a:t>
            </a:r>
          </a:p>
          <a:p>
            <a:pPr>
              <a:lnSpc>
                <a:spcPct val="107000"/>
              </a:lnSpc>
              <a:spcAft>
                <a:spcPts val="800"/>
              </a:spcAft>
            </a:pPr>
            <a:endParaRPr lang="en-GB"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7142485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F66A83-9051-47B3-896E-BAD4599AE551}"/>
              </a:ext>
            </a:extLst>
          </p:cNvPr>
          <p:cNvSpPr>
            <a:spLocks noGrp="1"/>
          </p:cNvSpPr>
          <p:nvPr>
            <p:ph type="title"/>
          </p:nvPr>
        </p:nvSpPr>
        <p:spPr/>
        <p:txBody>
          <a:bodyPr>
            <a:normAutofit/>
          </a:bodyPr>
          <a:lstStyle/>
          <a:p>
            <a:pPr algn="ctr"/>
            <a:r>
              <a:rPr lang="en-GB" sz="4000" b="1" dirty="0"/>
              <a:t>Optical absorption in a direct gap semiconductor</a:t>
            </a:r>
          </a:p>
        </p:txBody>
      </p:sp>
      <p:pic>
        <p:nvPicPr>
          <p:cNvPr id="4" name="Picture 3">
            <a:extLst>
              <a:ext uri="{FF2B5EF4-FFF2-40B4-BE49-F238E27FC236}">
                <a16:creationId xmlns:a16="http://schemas.microsoft.com/office/drawing/2014/main" id="{4E7DC78A-31D3-416C-8A80-A9BA6C37E1B8}"/>
              </a:ext>
            </a:extLst>
          </p:cNvPr>
          <p:cNvPicPr>
            <a:picLocks noChangeAspect="1"/>
          </p:cNvPicPr>
          <p:nvPr/>
        </p:nvPicPr>
        <p:blipFill>
          <a:blip r:embed="rId2"/>
          <a:stretch>
            <a:fillRect/>
          </a:stretch>
        </p:blipFill>
        <p:spPr>
          <a:xfrm>
            <a:off x="2092961" y="1945153"/>
            <a:ext cx="7335519" cy="4419166"/>
          </a:xfrm>
          <a:prstGeom prst="rect">
            <a:avLst/>
          </a:prstGeom>
        </p:spPr>
      </p:pic>
      <p:sp>
        <p:nvSpPr>
          <p:cNvPr id="5" name="Rectangle 4">
            <a:extLst>
              <a:ext uri="{FF2B5EF4-FFF2-40B4-BE49-F238E27FC236}">
                <a16:creationId xmlns:a16="http://schemas.microsoft.com/office/drawing/2014/main" id="{523AFF96-A1B7-4ED8-A49A-13656AAB30B2}"/>
              </a:ext>
            </a:extLst>
          </p:cNvPr>
          <p:cNvSpPr/>
          <p:nvPr/>
        </p:nvSpPr>
        <p:spPr>
          <a:xfrm>
            <a:off x="1575275" y="1424236"/>
            <a:ext cx="9041449" cy="532903"/>
          </a:xfrm>
          <a:prstGeom prst="rect">
            <a:avLst/>
          </a:prstGeom>
        </p:spPr>
        <p:txBody>
          <a:bodyPr wrap="none">
            <a:spAutoFit/>
          </a:bodyPr>
          <a:lstStyle/>
          <a:p>
            <a:pPr>
              <a:lnSpc>
                <a:spcPct val="107000"/>
              </a:lnSpc>
              <a:spcAft>
                <a:spcPts val="800"/>
              </a:spcAft>
            </a:pPr>
            <a:r>
              <a:rPr lang="en-GB" sz="2800" dirty="0">
                <a:latin typeface="Calibri" panose="020F0502020204030204" pitchFamily="34" charset="0"/>
                <a:ea typeface="Calibri" panose="020F0502020204030204" pitchFamily="34" charset="0"/>
                <a:cs typeface="Times New Roman" panose="02020603050405020304" pitchFamily="18" charset="0"/>
              </a:rPr>
              <a:t>Now that process needs to conserve energy and momentum!</a:t>
            </a:r>
            <a:endParaRPr lang="en-GB"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801340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339C09-B7EE-4694-8659-7B41FE5790CE}"/>
              </a:ext>
            </a:extLst>
          </p:cNvPr>
          <p:cNvSpPr>
            <a:spLocks noGrp="1"/>
          </p:cNvSpPr>
          <p:nvPr>
            <p:ph type="title"/>
          </p:nvPr>
        </p:nvSpPr>
        <p:spPr/>
        <p:txBody>
          <a:bodyPr/>
          <a:lstStyle/>
          <a:p>
            <a:pPr algn="ctr"/>
            <a:r>
              <a:rPr lang="en-GB" b="1" dirty="0"/>
              <a:t>Drift current and drift velocity</a:t>
            </a:r>
          </a:p>
        </p:txBody>
      </p:sp>
      <p:pic>
        <p:nvPicPr>
          <p:cNvPr id="4" name="Picture 3">
            <a:extLst>
              <a:ext uri="{FF2B5EF4-FFF2-40B4-BE49-F238E27FC236}">
                <a16:creationId xmlns:a16="http://schemas.microsoft.com/office/drawing/2014/main" id="{18B2E8B0-99FF-426A-8DAA-1BEAD0FBB6D6}"/>
              </a:ext>
            </a:extLst>
          </p:cNvPr>
          <p:cNvPicPr>
            <a:picLocks noChangeAspect="1"/>
          </p:cNvPicPr>
          <p:nvPr/>
        </p:nvPicPr>
        <p:blipFill>
          <a:blip r:embed="rId2"/>
          <a:stretch>
            <a:fillRect/>
          </a:stretch>
        </p:blipFill>
        <p:spPr>
          <a:xfrm>
            <a:off x="1728470" y="1451927"/>
            <a:ext cx="8877300" cy="4848225"/>
          </a:xfrm>
          <a:prstGeom prst="rect">
            <a:avLst/>
          </a:prstGeom>
        </p:spPr>
      </p:pic>
    </p:spTree>
    <p:extLst>
      <p:ext uri="{BB962C8B-B14F-4D97-AF65-F5344CB8AC3E}">
        <p14:creationId xmlns:p14="http://schemas.microsoft.com/office/powerpoint/2010/main" val="8960387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8121BB-352B-4938-9E2A-BF6AF96A4780}"/>
              </a:ext>
            </a:extLst>
          </p:cNvPr>
          <p:cNvSpPr>
            <a:spLocks noGrp="1"/>
          </p:cNvSpPr>
          <p:nvPr>
            <p:ph type="title"/>
          </p:nvPr>
        </p:nvSpPr>
        <p:spPr/>
        <p:txBody>
          <a:bodyPr>
            <a:normAutofit/>
          </a:bodyPr>
          <a:lstStyle/>
          <a:p>
            <a:pPr algn="ctr"/>
            <a:r>
              <a:rPr lang="en-GB" sz="3600" b="1" dirty="0"/>
              <a:t>Optical absorption in an indirect gap semiconductor</a:t>
            </a:r>
          </a:p>
        </p:txBody>
      </p:sp>
      <p:pic>
        <p:nvPicPr>
          <p:cNvPr id="4" name="Picture 3">
            <a:extLst>
              <a:ext uri="{FF2B5EF4-FFF2-40B4-BE49-F238E27FC236}">
                <a16:creationId xmlns:a16="http://schemas.microsoft.com/office/drawing/2014/main" id="{4832BD19-8F29-488F-850F-F5F47905EC2F}"/>
              </a:ext>
            </a:extLst>
          </p:cNvPr>
          <p:cNvPicPr>
            <a:picLocks noChangeAspect="1"/>
          </p:cNvPicPr>
          <p:nvPr/>
        </p:nvPicPr>
        <p:blipFill>
          <a:blip r:embed="rId2"/>
          <a:stretch>
            <a:fillRect/>
          </a:stretch>
        </p:blipFill>
        <p:spPr>
          <a:xfrm>
            <a:off x="147637" y="1378502"/>
            <a:ext cx="8691563" cy="5015373"/>
          </a:xfrm>
          <a:prstGeom prst="rect">
            <a:avLst/>
          </a:prstGeom>
        </p:spPr>
      </p:pic>
      <p:sp>
        <p:nvSpPr>
          <p:cNvPr id="5" name="Rectangle 4">
            <a:extLst>
              <a:ext uri="{FF2B5EF4-FFF2-40B4-BE49-F238E27FC236}">
                <a16:creationId xmlns:a16="http://schemas.microsoft.com/office/drawing/2014/main" id="{47C64B66-5624-4FE8-A17E-9832F062A845}"/>
              </a:ext>
            </a:extLst>
          </p:cNvPr>
          <p:cNvSpPr/>
          <p:nvPr/>
        </p:nvSpPr>
        <p:spPr>
          <a:xfrm>
            <a:off x="9296400" y="2661141"/>
            <a:ext cx="2316480" cy="1857368"/>
          </a:xfrm>
          <a:prstGeom prst="rect">
            <a:avLst/>
          </a:prstGeom>
        </p:spPr>
        <p:txBody>
          <a:bodyPr wrap="square">
            <a:spAutoFit/>
          </a:bodyPr>
          <a:lstStyle/>
          <a:p>
            <a:pPr>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Energy and momentum must still be conserved, but in order to do this, we're going to need a lattice vibration.</a:t>
            </a:r>
          </a:p>
        </p:txBody>
      </p:sp>
      <p:sp>
        <p:nvSpPr>
          <p:cNvPr id="6" name="Rectangle 5">
            <a:extLst>
              <a:ext uri="{FF2B5EF4-FFF2-40B4-BE49-F238E27FC236}">
                <a16:creationId xmlns:a16="http://schemas.microsoft.com/office/drawing/2014/main" id="{22BEFA6E-9AD3-4D02-ADBD-6BEE56DD6E6B}"/>
              </a:ext>
            </a:extLst>
          </p:cNvPr>
          <p:cNvSpPr/>
          <p:nvPr/>
        </p:nvSpPr>
        <p:spPr>
          <a:xfrm>
            <a:off x="8305800" y="6018323"/>
            <a:ext cx="4008120" cy="375552"/>
          </a:xfrm>
          <a:prstGeom prst="rect">
            <a:avLst/>
          </a:prstGeom>
        </p:spPr>
        <p:txBody>
          <a:bodyPr wrap="square">
            <a:spAutoFit/>
          </a:bodyPr>
          <a:lstStyle/>
          <a:p>
            <a:pPr>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because now we need to find a phonon,</a:t>
            </a:r>
          </a:p>
        </p:txBody>
      </p:sp>
      <p:sp>
        <p:nvSpPr>
          <p:cNvPr id="7" name="Rectangle 6">
            <a:extLst>
              <a:ext uri="{FF2B5EF4-FFF2-40B4-BE49-F238E27FC236}">
                <a16:creationId xmlns:a16="http://schemas.microsoft.com/office/drawing/2014/main" id="{8CE84DCC-FC01-4A87-B98F-92B4B07A9B82}"/>
              </a:ext>
            </a:extLst>
          </p:cNvPr>
          <p:cNvSpPr/>
          <p:nvPr/>
        </p:nvSpPr>
        <p:spPr>
          <a:xfrm>
            <a:off x="300038" y="6393875"/>
            <a:ext cx="11312842" cy="375552"/>
          </a:xfrm>
          <a:prstGeom prst="rect">
            <a:avLst/>
          </a:prstGeom>
        </p:spPr>
        <p:txBody>
          <a:bodyPr wrap="square">
            <a:spAutoFit/>
          </a:bodyPr>
          <a:lstStyle/>
          <a:p>
            <a:pPr>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a lattice vibration, with a proper momentum to facilitate the transition. </a:t>
            </a:r>
            <a:r>
              <a:rPr lang="en-GB" dirty="0"/>
              <a:t>So that's a less probable event.</a:t>
            </a:r>
          </a:p>
        </p:txBody>
      </p:sp>
    </p:spTree>
    <p:extLst>
      <p:ext uri="{BB962C8B-B14F-4D97-AF65-F5344CB8AC3E}">
        <p14:creationId xmlns:p14="http://schemas.microsoft.com/office/powerpoint/2010/main" val="173010708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AAE741-6313-40F2-9FE9-D6339912E82D}"/>
              </a:ext>
            </a:extLst>
          </p:cNvPr>
          <p:cNvSpPr>
            <a:spLocks noGrp="1"/>
          </p:cNvSpPr>
          <p:nvPr>
            <p:ph type="title"/>
          </p:nvPr>
        </p:nvSpPr>
        <p:spPr/>
        <p:txBody>
          <a:bodyPr>
            <a:normAutofit/>
          </a:bodyPr>
          <a:lstStyle/>
          <a:p>
            <a:pPr algn="ctr"/>
            <a:r>
              <a:rPr lang="en-GB" sz="4000" b="1" dirty="0"/>
              <a:t>Optical absorption vs. semiconductor thickness</a:t>
            </a:r>
          </a:p>
        </p:txBody>
      </p:sp>
      <p:pic>
        <p:nvPicPr>
          <p:cNvPr id="4" name="Picture 3">
            <a:extLst>
              <a:ext uri="{FF2B5EF4-FFF2-40B4-BE49-F238E27FC236}">
                <a16:creationId xmlns:a16="http://schemas.microsoft.com/office/drawing/2014/main" id="{3D989A92-10F9-40B1-B3A6-01F57AADF937}"/>
              </a:ext>
            </a:extLst>
          </p:cNvPr>
          <p:cNvPicPr>
            <a:picLocks noChangeAspect="1"/>
          </p:cNvPicPr>
          <p:nvPr/>
        </p:nvPicPr>
        <p:blipFill>
          <a:blip r:embed="rId2"/>
          <a:stretch>
            <a:fillRect/>
          </a:stretch>
        </p:blipFill>
        <p:spPr>
          <a:xfrm>
            <a:off x="1840230" y="1439020"/>
            <a:ext cx="7832090" cy="4931617"/>
          </a:xfrm>
          <a:prstGeom prst="rect">
            <a:avLst/>
          </a:prstGeom>
        </p:spPr>
      </p:pic>
    </p:spTree>
    <p:extLst>
      <p:ext uri="{BB962C8B-B14F-4D97-AF65-F5344CB8AC3E}">
        <p14:creationId xmlns:p14="http://schemas.microsoft.com/office/powerpoint/2010/main" val="260271083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20E643-5A2D-4BC9-AF17-50125904373A}"/>
              </a:ext>
            </a:extLst>
          </p:cNvPr>
          <p:cNvSpPr>
            <a:spLocks noGrp="1"/>
          </p:cNvSpPr>
          <p:nvPr>
            <p:ph type="title"/>
          </p:nvPr>
        </p:nvSpPr>
        <p:spPr/>
        <p:txBody>
          <a:bodyPr/>
          <a:lstStyle/>
          <a:p>
            <a:pPr algn="ctr"/>
            <a:r>
              <a:rPr lang="en-GB" b="1" dirty="0"/>
              <a:t>Absorption coefficient</a:t>
            </a:r>
          </a:p>
        </p:txBody>
      </p:sp>
      <p:pic>
        <p:nvPicPr>
          <p:cNvPr id="4" name="Picture 3">
            <a:extLst>
              <a:ext uri="{FF2B5EF4-FFF2-40B4-BE49-F238E27FC236}">
                <a16:creationId xmlns:a16="http://schemas.microsoft.com/office/drawing/2014/main" id="{E49244E7-9139-462C-93B4-6DBB82BA857F}"/>
              </a:ext>
            </a:extLst>
          </p:cNvPr>
          <p:cNvPicPr>
            <a:picLocks noChangeAspect="1"/>
          </p:cNvPicPr>
          <p:nvPr/>
        </p:nvPicPr>
        <p:blipFill>
          <a:blip r:embed="rId2"/>
          <a:stretch>
            <a:fillRect/>
          </a:stretch>
        </p:blipFill>
        <p:spPr>
          <a:xfrm>
            <a:off x="2286000" y="1588045"/>
            <a:ext cx="7977187" cy="4904830"/>
          </a:xfrm>
          <a:prstGeom prst="rect">
            <a:avLst/>
          </a:prstGeom>
        </p:spPr>
      </p:pic>
      <p:sp>
        <p:nvSpPr>
          <p:cNvPr id="5" name="Rectangle 4">
            <a:extLst>
              <a:ext uri="{FF2B5EF4-FFF2-40B4-BE49-F238E27FC236}">
                <a16:creationId xmlns:a16="http://schemas.microsoft.com/office/drawing/2014/main" id="{C100F11F-5AD6-4810-AADB-1B4580DECD1B}"/>
              </a:ext>
            </a:extLst>
          </p:cNvPr>
          <p:cNvSpPr/>
          <p:nvPr/>
        </p:nvSpPr>
        <p:spPr>
          <a:xfrm>
            <a:off x="8602026" y="2402707"/>
            <a:ext cx="3508693" cy="1857368"/>
          </a:xfrm>
          <a:prstGeom prst="rect">
            <a:avLst/>
          </a:prstGeom>
        </p:spPr>
        <p:txBody>
          <a:bodyPr wrap="square">
            <a:spAutoFit/>
          </a:bodyPr>
          <a:lstStyle/>
          <a:p>
            <a:pPr>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That flux will be absorbed as it penetrates into the semiconductor. And it will be absorbed through this expression</a:t>
            </a:r>
            <a:r>
              <a:rPr lang="en-GB" dirty="0"/>
              <a:t>. Where x is the depth into the semiconductor and Alpha is the absorption coefficient</a:t>
            </a:r>
            <a:endParaRPr lang="en-GB" dirty="0">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a:extLst>
              <a:ext uri="{FF2B5EF4-FFF2-40B4-BE49-F238E27FC236}">
                <a16:creationId xmlns:a16="http://schemas.microsoft.com/office/drawing/2014/main" id="{69F7A449-E9D3-4F90-9C44-5967D3847FCF}"/>
              </a:ext>
            </a:extLst>
          </p:cNvPr>
          <p:cNvSpPr/>
          <p:nvPr/>
        </p:nvSpPr>
        <p:spPr>
          <a:xfrm>
            <a:off x="7833360" y="5132342"/>
            <a:ext cx="4003040" cy="1264642"/>
          </a:xfrm>
          <a:prstGeom prst="rect">
            <a:avLst/>
          </a:prstGeom>
        </p:spPr>
        <p:txBody>
          <a:bodyPr wrap="square">
            <a:spAutoFit/>
          </a:bodyPr>
          <a:lstStyle/>
          <a:p>
            <a:pPr algn="just">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We simply differentiate this position-dependent flux, and the expression gives us the generation rate of electrons and hole pairs</a:t>
            </a:r>
            <a:endParaRPr lang="en-GB" dirty="0"/>
          </a:p>
        </p:txBody>
      </p:sp>
      <p:sp>
        <p:nvSpPr>
          <p:cNvPr id="7" name="Rectangle 6">
            <a:extLst>
              <a:ext uri="{FF2B5EF4-FFF2-40B4-BE49-F238E27FC236}">
                <a16:creationId xmlns:a16="http://schemas.microsoft.com/office/drawing/2014/main" id="{DF017DF7-56A7-4785-B491-285C81912D2E}"/>
              </a:ext>
            </a:extLst>
          </p:cNvPr>
          <p:cNvSpPr/>
          <p:nvPr/>
        </p:nvSpPr>
        <p:spPr>
          <a:xfrm>
            <a:off x="107870" y="5764663"/>
            <a:ext cx="4667727" cy="968278"/>
          </a:xfrm>
          <a:prstGeom prst="rect">
            <a:avLst/>
          </a:prstGeom>
        </p:spPr>
        <p:txBody>
          <a:bodyPr wrap="square">
            <a:spAutoFit/>
          </a:bodyPr>
          <a:lstStyle/>
          <a:p>
            <a:pPr>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So alpha is an important parameter. It's very strong in direct gap semiconductors. It's much weaker in indirect gap semiconductors</a:t>
            </a:r>
            <a:endParaRPr lang="en-GB" dirty="0"/>
          </a:p>
        </p:txBody>
      </p:sp>
    </p:spTree>
    <p:extLst>
      <p:ext uri="{BB962C8B-B14F-4D97-AF65-F5344CB8AC3E}">
        <p14:creationId xmlns:p14="http://schemas.microsoft.com/office/powerpoint/2010/main" val="314048756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C7D87F-27C2-4777-9F2A-029471EB5201}"/>
              </a:ext>
            </a:extLst>
          </p:cNvPr>
          <p:cNvSpPr>
            <a:spLocks noGrp="1"/>
          </p:cNvSpPr>
          <p:nvPr>
            <p:ph type="title"/>
          </p:nvPr>
        </p:nvSpPr>
        <p:spPr/>
        <p:txBody>
          <a:bodyPr/>
          <a:lstStyle/>
          <a:p>
            <a:pPr algn="ctr"/>
            <a:r>
              <a:rPr lang="en-GB" b="1" dirty="0"/>
              <a:t>Types of generation </a:t>
            </a:r>
          </a:p>
        </p:txBody>
      </p:sp>
      <p:pic>
        <p:nvPicPr>
          <p:cNvPr id="4" name="Picture 3">
            <a:extLst>
              <a:ext uri="{FF2B5EF4-FFF2-40B4-BE49-F238E27FC236}">
                <a16:creationId xmlns:a16="http://schemas.microsoft.com/office/drawing/2014/main" id="{B9432183-9EDE-4281-BEAD-0F14399BE44D}"/>
              </a:ext>
            </a:extLst>
          </p:cNvPr>
          <p:cNvPicPr>
            <a:picLocks noChangeAspect="1"/>
          </p:cNvPicPr>
          <p:nvPr/>
        </p:nvPicPr>
        <p:blipFill>
          <a:blip r:embed="rId2"/>
          <a:stretch>
            <a:fillRect/>
          </a:stretch>
        </p:blipFill>
        <p:spPr>
          <a:xfrm>
            <a:off x="1883092" y="1619568"/>
            <a:ext cx="9096375" cy="4762500"/>
          </a:xfrm>
          <a:prstGeom prst="rect">
            <a:avLst/>
          </a:prstGeom>
        </p:spPr>
      </p:pic>
    </p:spTree>
    <p:extLst>
      <p:ext uri="{BB962C8B-B14F-4D97-AF65-F5344CB8AC3E}">
        <p14:creationId xmlns:p14="http://schemas.microsoft.com/office/powerpoint/2010/main" val="361677068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FE0E50-C3E0-4F43-B2AF-4792ECDDF94E}"/>
              </a:ext>
            </a:extLst>
          </p:cNvPr>
          <p:cNvSpPr>
            <a:spLocks noGrp="1"/>
          </p:cNvSpPr>
          <p:nvPr>
            <p:ph type="title"/>
          </p:nvPr>
        </p:nvSpPr>
        <p:spPr>
          <a:xfrm>
            <a:off x="838200" y="80645"/>
            <a:ext cx="10515600" cy="1325563"/>
          </a:xfrm>
        </p:spPr>
        <p:txBody>
          <a:bodyPr/>
          <a:lstStyle/>
          <a:p>
            <a:pPr algn="ctr"/>
            <a:r>
              <a:rPr lang="en-GB" b="1" dirty="0"/>
              <a:t>Impact ionization </a:t>
            </a:r>
          </a:p>
        </p:txBody>
      </p:sp>
      <p:pic>
        <p:nvPicPr>
          <p:cNvPr id="4" name="Picture 3">
            <a:extLst>
              <a:ext uri="{FF2B5EF4-FFF2-40B4-BE49-F238E27FC236}">
                <a16:creationId xmlns:a16="http://schemas.microsoft.com/office/drawing/2014/main" id="{55A4038C-A5B0-4B6B-ABD1-292889D81F61}"/>
              </a:ext>
            </a:extLst>
          </p:cNvPr>
          <p:cNvPicPr>
            <a:picLocks noChangeAspect="1"/>
          </p:cNvPicPr>
          <p:nvPr/>
        </p:nvPicPr>
        <p:blipFill>
          <a:blip r:embed="rId2"/>
          <a:stretch>
            <a:fillRect/>
          </a:stretch>
        </p:blipFill>
        <p:spPr>
          <a:xfrm>
            <a:off x="1836333" y="999173"/>
            <a:ext cx="8519333" cy="4375515"/>
          </a:xfrm>
          <a:prstGeom prst="rect">
            <a:avLst/>
          </a:prstGeom>
        </p:spPr>
      </p:pic>
      <p:sp>
        <p:nvSpPr>
          <p:cNvPr id="5" name="Rectangle 4">
            <a:extLst>
              <a:ext uri="{FF2B5EF4-FFF2-40B4-BE49-F238E27FC236}">
                <a16:creationId xmlns:a16="http://schemas.microsoft.com/office/drawing/2014/main" id="{65A575FF-88B8-4025-8716-50123822BDC9}"/>
              </a:ext>
            </a:extLst>
          </p:cNvPr>
          <p:cNvSpPr/>
          <p:nvPr/>
        </p:nvSpPr>
        <p:spPr>
          <a:xfrm>
            <a:off x="701040" y="5374688"/>
            <a:ext cx="11155680" cy="1260345"/>
          </a:xfrm>
          <a:prstGeom prst="rect">
            <a:avLst/>
          </a:prstGeom>
        </p:spPr>
        <p:txBody>
          <a:bodyPr wrap="square">
            <a:spAutoFit/>
          </a:bodyPr>
          <a:lstStyle/>
          <a:p>
            <a:pPr algn="just">
              <a:lnSpc>
                <a:spcPct val="107000"/>
              </a:lnSpc>
              <a:spcAft>
                <a:spcPts val="800"/>
              </a:spcAft>
            </a:pPr>
            <a:r>
              <a:rPr lang="en-GB" sz="2400" dirty="0">
                <a:latin typeface="Calibri" panose="020F0502020204030204" pitchFamily="34" charset="0"/>
                <a:ea typeface="Calibri" panose="020F0502020204030204" pitchFamily="34" charset="0"/>
                <a:cs typeface="Times New Roman" panose="02020603050405020304" pitchFamily="18" charset="0"/>
              </a:rPr>
              <a:t>Now as the energy continues to increase, the electron might gain so much energy that it has more energy than the band gap, and it can break the covalent bond, and a collision can occur with the lattice, and it can create an electron hole pair.</a:t>
            </a:r>
          </a:p>
        </p:txBody>
      </p:sp>
    </p:spTree>
    <p:extLst>
      <p:ext uri="{BB962C8B-B14F-4D97-AF65-F5344CB8AC3E}">
        <p14:creationId xmlns:p14="http://schemas.microsoft.com/office/powerpoint/2010/main" val="86163754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814D7E-5B42-48F7-A5D0-6910985BD445}"/>
              </a:ext>
            </a:extLst>
          </p:cNvPr>
          <p:cNvSpPr>
            <a:spLocks noGrp="1"/>
          </p:cNvSpPr>
          <p:nvPr>
            <p:ph type="title"/>
          </p:nvPr>
        </p:nvSpPr>
        <p:spPr/>
        <p:txBody>
          <a:bodyPr/>
          <a:lstStyle/>
          <a:p>
            <a:pPr algn="ctr"/>
            <a:r>
              <a:rPr lang="en-GB" b="1" dirty="0"/>
              <a:t>Impact ionization: </a:t>
            </a:r>
            <a:r>
              <a:rPr lang="en-GB" b="1" i="1" dirty="0"/>
              <a:t>E(k) picture</a:t>
            </a:r>
            <a:endParaRPr lang="en-GB" b="1" dirty="0"/>
          </a:p>
        </p:txBody>
      </p:sp>
      <p:pic>
        <p:nvPicPr>
          <p:cNvPr id="4" name="Picture 3">
            <a:extLst>
              <a:ext uri="{FF2B5EF4-FFF2-40B4-BE49-F238E27FC236}">
                <a16:creationId xmlns:a16="http://schemas.microsoft.com/office/drawing/2014/main" id="{8EB8736A-8123-4C77-82C8-3712A86B44CB}"/>
              </a:ext>
            </a:extLst>
          </p:cNvPr>
          <p:cNvPicPr>
            <a:picLocks noChangeAspect="1"/>
          </p:cNvPicPr>
          <p:nvPr/>
        </p:nvPicPr>
        <p:blipFill>
          <a:blip r:embed="rId2"/>
          <a:stretch>
            <a:fillRect/>
          </a:stretch>
        </p:blipFill>
        <p:spPr>
          <a:xfrm>
            <a:off x="1438275" y="1377950"/>
            <a:ext cx="9315450" cy="5114925"/>
          </a:xfrm>
          <a:prstGeom prst="rect">
            <a:avLst/>
          </a:prstGeom>
        </p:spPr>
      </p:pic>
    </p:spTree>
    <p:extLst>
      <p:ext uri="{BB962C8B-B14F-4D97-AF65-F5344CB8AC3E}">
        <p14:creationId xmlns:p14="http://schemas.microsoft.com/office/powerpoint/2010/main" val="426395250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E1F27-9806-4748-A516-4050E3BACCB3}"/>
              </a:ext>
            </a:extLst>
          </p:cNvPr>
          <p:cNvSpPr>
            <a:spLocks noGrp="1"/>
          </p:cNvSpPr>
          <p:nvPr>
            <p:ph type="title"/>
          </p:nvPr>
        </p:nvSpPr>
        <p:spPr/>
        <p:txBody>
          <a:bodyPr/>
          <a:lstStyle/>
          <a:p>
            <a:pPr algn="ctr"/>
            <a:r>
              <a:rPr lang="en-GB" b="1" dirty="0"/>
              <a:t>Impact ionization</a:t>
            </a:r>
          </a:p>
        </p:txBody>
      </p:sp>
      <p:pic>
        <p:nvPicPr>
          <p:cNvPr id="4" name="Picture 3">
            <a:extLst>
              <a:ext uri="{FF2B5EF4-FFF2-40B4-BE49-F238E27FC236}">
                <a16:creationId xmlns:a16="http://schemas.microsoft.com/office/drawing/2014/main" id="{EB2AF149-5843-4B24-A467-95F511846225}"/>
              </a:ext>
            </a:extLst>
          </p:cNvPr>
          <p:cNvPicPr>
            <a:picLocks noChangeAspect="1"/>
          </p:cNvPicPr>
          <p:nvPr/>
        </p:nvPicPr>
        <p:blipFill>
          <a:blip r:embed="rId2"/>
          <a:stretch>
            <a:fillRect/>
          </a:stretch>
        </p:blipFill>
        <p:spPr>
          <a:xfrm>
            <a:off x="1657350" y="1559877"/>
            <a:ext cx="8877300" cy="4733925"/>
          </a:xfrm>
          <a:prstGeom prst="rect">
            <a:avLst/>
          </a:prstGeom>
        </p:spPr>
      </p:pic>
    </p:spTree>
    <p:extLst>
      <p:ext uri="{BB962C8B-B14F-4D97-AF65-F5344CB8AC3E}">
        <p14:creationId xmlns:p14="http://schemas.microsoft.com/office/powerpoint/2010/main" val="416766008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25717C-90C8-45D5-9776-67A0430BE39C}"/>
              </a:ext>
            </a:extLst>
          </p:cNvPr>
          <p:cNvSpPr>
            <a:spLocks noGrp="1"/>
          </p:cNvSpPr>
          <p:nvPr>
            <p:ph type="title"/>
          </p:nvPr>
        </p:nvSpPr>
        <p:spPr/>
        <p:txBody>
          <a:bodyPr/>
          <a:lstStyle/>
          <a:p>
            <a:pPr algn="ctr"/>
            <a:r>
              <a:rPr lang="en-GB" b="1" dirty="0"/>
              <a:t>Generation</a:t>
            </a:r>
          </a:p>
        </p:txBody>
      </p:sp>
      <p:pic>
        <p:nvPicPr>
          <p:cNvPr id="4" name="Picture 3">
            <a:extLst>
              <a:ext uri="{FF2B5EF4-FFF2-40B4-BE49-F238E27FC236}">
                <a16:creationId xmlns:a16="http://schemas.microsoft.com/office/drawing/2014/main" id="{1BFBD74A-BAE4-411F-81A9-B7D6F5B2EB4D}"/>
              </a:ext>
            </a:extLst>
          </p:cNvPr>
          <p:cNvPicPr>
            <a:picLocks noChangeAspect="1"/>
          </p:cNvPicPr>
          <p:nvPr/>
        </p:nvPicPr>
        <p:blipFill>
          <a:blip r:embed="rId2"/>
          <a:stretch>
            <a:fillRect/>
          </a:stretch>
        </p:blipFill>
        <p:spPr>
          <a:xfrm>
            <a:off x="1528762" y="1453832"/>
            <a:ext cx="9134475" cy="4905375"/>
          </a:xfrm>
          <a:prstGeom prst="rect">
            <a:avLst/>
          </a:prstGeom>
        </p:spPr>
      </p:pic>
    </p:spTree>
    <p:extLst>
      <p:ext uri="{BB962C8B-B14F-4D97-AF65-F5344CB8AC3E}">
        <p14:creationId xmlns:p14="http://schemas.microsoft.com/office/powerpoint/2010/main" val="143864006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7451A37-B14F-4E0D-B77C-2905E61C98A2}"/>
              </a:ext>
            </a:extLst>
          </p:cNvPr>
          <p:cNvSpPr/>
          <p:nvPr/>
        </p:nvSpPr>
        <p:spPr>
          <a:xfrm>
            <a:off x="152400" y="1012954"/>
            <a:ext cx="11734800" cy="3477875"/>
          </a:xfrm>
          <a:prstGeom prst="rect">
            <a:avLst/>
          </a:prstGeom>
        </p:spPr>
        <p:txBody>
          <a:bodyPr wrap="square">
            <a:spAutoFit/>
          </a:bodyPr>
          <a:lstStyle/>
          <a:p>
            <a:pPr algn="ctr"/>
            <a:r>
              <a:rPr lang="en-GB" sz="4400" dirty="0">
                <a:latin typeface="Arial" panose="020B0604020202020204" pitchFamily="34" charset="0"/>
              </a:rPr>
              <a:t>Unit 4:  Carrier Transport, </a:t>
            </a:r>
          </a:p>
          <a:p>
            <a:pPr algn="ctr"/>
            <a:r>
              <a:rPr lang="en-GB" sz="4400" dirty="0">
                <a:latin typeface="Arial" panose="020B0604020202020204" pitchFamily="34" charset="0"/>
              </a:rPr>
              <a:t>Recombination, and Generation </a:t>
            </a:r>
          </a:p>
          <a:p>
            <a:pPr algn="ctr"/>
            <a:r>
              <a:rPr lang="en-GB" sz="4400" dirty="0">
                <a:latin typeface="Arial" panose="020B0604020202020204" pitchFamily="34" charset="0"/>
              </a:rPr>
              <a:t> </a:t>
            </a:r>
          </a:p>
          <a:p>
            <a:pPr algn="ctr"/>
            <a:r>
              <a:rPr lang="en-GB" sz="4400" b="1" dirty="0">
                <a:latin typeface="Arial" panose="020B0604020202020204" pitchFamily="34" charset="0"/>
              </a:rPr>
              <a:t>Lecture 4.6:</a:t>
            </a:r>
          </a:p>
          <a:p>
            <a:pPr algn="ctr"/>
            <a:r>
              <a:rPr lang="en-GB" sz="4400" b="1" dirty="0">
                <a:latin typeface="Arial" panose="020B0604020202020204" pitchFamily="34" charset="0"/>
              </a:rPr>
              <a:t>Unit 4 Summery </a:t>
            </a:r>
            <a:endParaRPr lang="en-GB" sz="4400" dirty="0"/>
          </a:p>
        </p:txBody>
      </p:sp>
    </p:spTree>
    <p:extLst>
      <p:ext uri="{BB962C8B-B14F-4D97-AF65-F5344CB8AC3E}">
        <p14:creationId xmlns:p14="http://schemas.microsoft.com/office/powerpoint/2010/main" val="362685154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7213EA-E5B8-46EE-8C0E-0003F246A1C5}"/>
              </a:ext>
            </a:extLst>
          </p:cNvPr>
          <p:cNvSpPr>
            <a:spLocks noGrp="1"/>
          </p:cNvSpPr>
          <p:nvPr>
            <p:ph type="title"/>
          </p:nvPr>
        </p:nvSpPr>
        <p:spPr/>
        <p:txBody>
          <a:bodyPr/>
          <a:lstStyle/>
          <a:p>
            <a:pPr algn="ctr"/>
            <a:r>
              <a:rPr lang="en-GB" b="1" dirty="0"/>
              <a:t>Drift-diffusion equation </a:t>
            </a:r>
          </a:p>
        </p:txBody>
      </p:sp>
      <p:pic>
        <p:nvPicPr>
          <p:cNvPr id="4" name="Picture 3">
            <a:extLst>
              <a:ext uri="{FF2B5EF4-FFF2-40B4-BE49-F238E27FC236}">
                <a16:creationId xmlns:a16="http://schemas.microsoft.com/office/drawing/2014/main" id="{BA9CA002-9BF5-4258-9D95-71C3A10FE2B7}"/>
              </a:ext>
            </a:extLst>
          </p:cNvPr>
          <p:cNvPicPr>
            <a:picLocks noChangeAspect="1"/>
          </p:cNvPicPr>
          <p:nvPr/>
        </p:nvPicPr>
        <p:blipFill>
          <a:blip r:embed="rId2"/>
          <a:stretch>
            <a:fillRect/>
          </a:stretch>
        </p:blipFill>
        <p:spPr>
          <a:xfrm>
            <a:off x="3150235" y="1261788"/>
            <a:ext cx="6115050" cy="2095500"/>
          </a:xfrm>
          <a:prstGeom prst="rect">
            <a:avLst/>
          </a:prstGeom>
        </p:spPr>
      </p:pic>
      <p:sp>
        <p:nvSpPr>
          <p:cNvPr id="5" name="Rectangle 4">
            <a:extLst>
              <a:ext uri="{FF2B5EF4-FFF2-40B4-BE49-F238E27FC236}">
                <a16:creationId xmlns:a16="http://schemas.microsoft.com/office/drawing/2014/main" id="{CF6C6020-234F-41F2-8FDB-997C22266ACD}"/>
              </a:ext>
            </a:extLst>
          </p:cNvPr>
          <p:cNvSpPr/>
          <p:nvPr/>
        </p:nvSpPr>
        <p:spPr>
          <a:xfrm>
            <a:off x="228600" y="3196373"/>
            <a:ext cx="11734800" cy="1915974"/>
          </a:xfrm>
          <a:prstGeom prst="rect">
            <a:avLst/>
          </a:prstGeom>
        </p:spPr>
        <p:txBody>
          <a:bodyPr wrap="square">
            <a:spAutoFit/>
          </a:bodyPr>
          <a:lstStyle/>
          <a:p>
            <a:pPr algn="just">
              <a:lnSpc>
                <a:spcPct val="107000"/>
              </a:lnSpc>
              <a:spcAft>
                <a:spcPts val="800"/>
              </a:spcAft>
            </a:pPr>
            <a:r>
              <a:rPr lang="en-GB" sz="2800" dirty="0">
                <a:latin typeface="Calibri" panose="020F0502020204030204" pitchFamily="34" charset="0"/>
                <a:ea typeface="Calibri" panose="020F0502020204030204" pitchFamily="34" charset="0"/>
                <a:cs typeface="Times New Roman" panose="02020603050405020304" pitchFamily="18" charset="0"/>
              </a:rPr>
              <a:t>There's a component that we call the drift component due to the force an electric field exerts on carriers that pushes them along. And there is a component due to the diffusion of free carriers, electrons or holes, down a concentration gradient.</a:t>
            </a:r>
          </a:p>
        </p:txBody>
      </p:sp>
      <p:sp>
        <p:nvSpPr>
          <p:cNvPr id="6" name="Rectangle 5">
            <a:extLst>
              <a:ext uri="{FF2B5EF4-FFF2-40B4-BE49-F238E27FC236}">
                <a16:creationId xmlns:a16="http://schemas.microsoft.com/office/drawing/2014/main" id="{FF4E014E-45AD-48E4-82E1-46CF984AC6FE}"/>
              </a:ext>
            </a:extLst>
          </p:cNvPr>
          <p:cNvSpPr/>
          <p:nvPr/>
        </p:nvSpPr>
        <p:spPr>
          <a:xfrm>
            <a:off x="228600" y="5445040"/>
            <a:ext cx="11963400" cy="865173"/>
          </a:xfrm>
          <a:prstGeom prst="rect">
            <a:avLst/>
          </a:prstGeom>
        </p:spPr>
        <p:txBody>
          <a:bodyPr wrap="square">
            <a:spAutoFit/>
          </a:bodyPr>
          <a:lstStyle/>
          <a:p>
            <a:pPr>
              <a:lnSpc>
                <a:spcPct val="107000"/>
              </a:lnSpc>
              <a:spcAft>
                <a:spcPts val="800"/>
              </a:spcAft>
            </a:pPr>
            <a:r>
              <a:rPr lang="en-GB" sz="2400" dirty="0">
                <a:latin typeface="Calibri" panose="020F0502020204030204" pitchFamily="34" charset="0"/>
                <a:ea typeface="Calibri" panose="020F0502020204030204" pitchFamily="34" charset="0"/>
                <a:cs typeface="Times New Roman" panose="02020603050405020304" pitchFamily="18" charset="0"/>
              </a:rPr>
              <a:t>The mobility tells us how fast the carriers move in an electric field, and the diffusion coefficient tells us how quickly the carriers diffuse down a concentration gradient.</a:t>
            </a:r>
          </a:p>
        </p:txBody>
      </p:sp>
    </p:spTree>
    <p:extLst>
      <p:ext uri="{BB962C8B-B14F-4D97-AF65-F5344CB8AC3E}">
        <p14:creationId xmlns:p14="http://schemas.microsoft.com/office/powerpoint/2010/main" val="3270104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FB0B8F-AD73-4B3A-B111-12F70B0217BB}"/>
              </a:ext>
            </a:extLst>
          </p:cNvPr>
          <p:cNvSpPr>
            <a:spLocks noGrp="1"/>
          </p:cNvSpPr>
          <p:nvPr>
            <p:ph type="title"/>
          </p:nvPr>
        </p:nvSpPr>
        <p:spPr/>
        <p:txBody>
          <a:bodyPr/>
          <a:lstStyle/>
          <a:p>
            <a:pPr algn="ctr"/>
            <a:r>
              <a:rPr lang="en-GB" b="1" dirty="0"/>
              <a:t>Velocity and electric field </a:t>
            </a:r>
          </a:p>
        </p:txBody>
      </p:sp>
      <p:pic>
        <p:nvPicPr>
          <p:cNvPr id="4" name="Picture 3">
            <a:extLst>
              <a:ext uri="{FF2B5EF4-FFF2-40B4-BE49-F238E27FC236}">
                <a16:creationId xmlns:a16="http://schemas.microsoft.com/office/drawing/2014/main" id="{94C4E491-1428-4BAA-B018-C6D89B29C502}"/>
              </a:ext>
            </a:extLst>
          </p:cNvPr>
          <p:cNvPicPr>
            <a:picLocks noChangeAspect="1"/>
          </p:cNvPicPr>
          <p:nvPr/>
        </p:nvPicPr>
        <p:blipFill>
          <a:blip r:embed="rId2"/>
          <a:stretch>
            <a:fillRect/>
          </a:stretch>
        </p:blipFill>
        <p:spPr>
          <a:xfrm>
            <a:off x="3765870" y="1695037"/>
            <a:ext cx="4924425" cy="4743450"/>
          </a:xfrm>
          <a:prstGeom prst="rect">
            <a:avLst/>
          </a:prstGeom>
        </p:spPr>
      </p:pic>
      <p:sp>
        <p:nvSpPr>
          <p:cNvPr id="5" name="Rectangle 4">
            <a:extLst>
              <a:ext uri="{FF2B5EF4-FFF2-40B4-BE49-F238E27FC236}">
                <a16:creationId xmlns:a16="http://schemas.microsoft.com/office/drawing/2014/main" id="{69205818-B25B-46D3-97B6-CAD613C9F88F}"/>
              </a:ext>
            </a:extLst>
          </p:cNvPr>
          <p:cNvSpPr/>
          <p:nvPr/>
        </p:nvSpPr>
        <p:spPr>
          <a:xfrm>
            <a:off x="91440" y="1843579"/>
            <a:ext cx="3410267" cy="1857368"/>
          </a:xfrm>
          <a:prstGeom prst="rect">
            <a:avLst/>
          </a:prstGeom>
        </p:spPr>
        <p:txBody>
          <a:bodyPr wrap="square">
            <a:spAutoFit/>
          </a:bodyPr>
          <a:lstStyle/>
          <a:p>
            <a:pPr>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When you measure in the lab the average velocity versus electric field of electrons, and holes, in bulk semiconductor. The characteristic will look something like this</a:t>
            </a:r>
            <a:endParaRPr lang="en-GB" dirty="0"/>
          </a:p>
        </p:txBody>
      </p:sp>
      <p:sp>
        <p:nvSpPr>
          <p:cNvPr id="6" name="Rectangle 5">
            <a:extLst>
              <a:ext uri="{FF2B5EF4-FFF2-40B4-BE49-F238E27FC236}">
                <a16:creationId xmlns:a16="http://schemas.microsoft.com/office/drawing/2014/main" id="{4817B37C-098C-4BD3-AE80-072C9BB873ED}"/>
              </a:ext>
            </a:extLst>
          </p:cNvPr>
          <p:cNvSpPr/>
          <p:nvPr/>
        </p:nvSpPr>
        <p:spPr>
          <a:xfrm>
            <a:off x="8869680" y="1611541"/>
            <a:ext cx="3129280" cy="1857368"/>
          </a:xfrm>
          <a:prstGeom prst="rect">
            <a:avLst/>
          </a:prstGeom>
        </p:spPr>
        <p:txBody>
          <a:bodyPr wrap="square">
            <a:spAutoFit/>
          </a:bodyPr>
          <a:lstStyle/>
          <a:p>
            <a:pPr algn="just">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If you apply large voltages, we can see that the current doesn't increase indefinitely. The velocity doesn't increase indefinitely. It tends to saturate at a value.</a:t>
            </a:r>
          </a:p>
        </p:txBody>
      </p:sp>
    </p:spTree>
    <p:extLst>
      <p:ext uri="{BB962C8B-B14F-4D97-AF65-F5344CB8AC3E}">
        <p14:creationId xmlns:p14="http://schemas.microsoft.com/office/powerpoint/2010/main" val="244728058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9FA6D3-EFCE-4C12-B738-7801972EBD63}"/>
              </a:ext>
            </a:extLst>
          </p:cNvPr>
          <p:cNvSpPr>
            <a:spLocks noGrp="1"/>
          </p:cNvSpPr>
          <p:nvPr>
            <p:ph type="title"/>
          </p:nvPr>
        </p:nvSpPr>
        <p:spPr/>
        <p:txBody>
          <a:bodyPr/>
          <a:lstStyle/>
          <a:p>
            <a:pPr algn="ctr"/>
            <a:r>
              <a:rPr lang="en-GB" b="1" dirty="0"/>
              <a:t>Drift-diffusion equation</a:t>
            </a:r>
          </a:p>
        </p:txBody>
      </p:sp>
      <p:pic>
        <p:nvPicPr>
          <p:cNvPr id="4" name="Picture 3">
            <a:extLst>
              <a:ext uri="{FF2B5EF4-FFF2-40B4-BE49-F238E27FC236}">
                <a16:creationId xmlns:a16="http://schemas.microsoft.com/office/drawing/2014/main" id="{EF80170B-2180-49A1-ABC0-BEF06621D79F}"/>
              </a:ext>
            </a:extLst>
          </p:cNvPr>
          <p:cNvPicPr>
            <a:picLocks noChangeAspect="1"/>
          </p:cNvPicPr>
          <p:nvPr/>
        </p:nvPicPr>
        <p:blipFill>
          <a:blip r:embed="rId2"/>
          <a:stretch>
            <a:fillRect/>
          </a:stretch>
        </p:blipFill>
        <p:spPr>
          <a:xfrm>
            <a:off x="1704975" y="1446530"/>
            <a:ext cx="8782050" cy="4838700"/>
          </a:xfrm>
          <a:prstGeom prst="rect">
            <a:avLst/>
          </a:prstGeom>
        </p:spPr>
      </p:pic>
    </p:spTree>
    <p:extLst>
      <p:ext uri="{BB962C8B-B14F-4D97-AF65-F5344CB8AC3E}">
        <p14:creationId xmlns:p14="http://schemas.microsoft.com/office/powerpoint/2010/main" val="67951530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C64F30-6B98-46E6-9AAB-2E2703FA5717}"/>
              </a:ext>
            </a:extLst>
          </p:cNvPr>
          <p:cNvSpPr>
            <a:spLocks noGrp="1"/>
          </p:cNvSpPr>
          <p:nvPr>
            <p:ph type="title"/>
          </p:nvPr>
        </p:nvSpPr>
        <p:spPr/>
        <p:txBody>
          <a:bodyPr/>
          <a:lstStyle/>
          <a:p>
            <a:pPr algn="ctr"/>
            <a:r>
              <a:rPr lang="en-GB" b="1" dirty="0"/>
              <a:t>Drift-diffusion equation</a:t>
            </a:r>
          </a:p>
        </p:txBody>
      </p:sp>
      <p:pic>
        <p:nvPicPr>
          <p:cNvPr id="4" name="Picture 3">
            <a:extLst>
              <a:ext uri="{FF2B5EF4-FFF2-40B4-BE49-F238E27FC236}">
                <a16:creationId xmlns:a16="http://schemas.microsoft.com/office/drawing/2014/main" id="{7A49693E-118F-4FA4-9857-1889187FF400}"/>
              </a:ext>
            </a:extLst>
          </p:cNvPr>
          <p:cNvPicPr>
            <a:picLocks noChangeAspect="1"/>
          </p:cNvPicPr>
          <p:nvPr/>
        </p:nvPicPr>
        <p:blipFill>
          <a:blip r:embed="rId2"/>
          <a:stretch>
            <a:fillRect/>
          </a:stretch>
        </p:blipFill>
        <p:spPr>
          <a:xfrm>
            <a:off x="1704975" y="1263650"/>
            <a:ext cx="8782050" cy="5229225"/>
          </a:xfrm>
          <a:prstGeom prst="rect">
            <a:avLst/>
          </a:prstGeom>
        </p:spPr>
      </p:pic>
    </p:spTree>
    <p:extLst>
      <p:ext uri="{BB962C8B-B14F-4D97-AF65-F5344CB8AC3E}">
        <p14:creationId xmlns:p14="http://schemas.microsoft.com/office/powerpoint/2010/main" val="285225266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E03999-017B-492D-B372-A1C2937B162E}"/>
              </a:ext>
            </a:extLst>
          </p:cNvPr>
          <p:cNvSpPr>
            <a:spLocks noGrp="1"/>
          </p:cNvSpPr>
          <p:nvPr>
            <p:ph type="title"/>
          </p:nvPr>
        </p:nvSpPr>
        <p:spPr/>
        <p:txBody>
          <a:bodyPr/>
          <a:lstStyle/>
          <a:p>
            <a:pPr algn="ctr"/>
            <a:r>
              <a:rPr lang="en-GB" b="1" dirty="0"/>
              <a:t>Recombination</a:t>
            </a:r>
            <a:r>
              <a:rPr lang="en-GB" dirty="0"/>
              <a:t> </a:t>
            </a:r>
          </a:p>
        </p:txBody>
      </p:sp>
      <p:pic>
        <p:nvPicPr>
          <p:cNvPr id="4" name="Picture 3">
            <a:extLst>
              <a:ext uri="{FF2B5EF4-FFF2-40B4-BE49-F238E27FC236}">
                <a16:creationId xmlns:a16="http://schemas.microsoft.com/office/drawing/2014/main" id="{D3BCBF5A-021F-480C-829E-C79BD9F867C9}"/>
              </a:ext>
            </a:extLst>
          </p:cNvPr>
          <p:cNvPicPr>
            <a:picLocks noChangeAspect="1"/>
          </p:cNvPicPr>
          <p:nvPr/>
        </p:nvPicPr>
        <p:blipFill>
          <a:blip r:embed="rId2"/>
          <a:stretch>
            <a:fillRect/>
          </a:stretch>
        </p:blipFill>
        <p:spPr>
          <a:xfrm>
            <a:off x="1852612" y="1575435"/>
            <a:ext cx="8486775" cy="4438650"/>
          </a:xfrm>
          <a:prstGeom prst="rect">
            <a:avLst/>
          </a:prstGeom>
        </p:spPr>
      </p:pic>
    </p:spTree>
    <p:extLst>
      <p:ext uri="{BB962C8B-B14F-4D97-AF65-F5344CB8AC3E}">
        <p14:creationId xmlns:p14="http://schemas.microsoft.com/office/powerpoint/2010/main" val="8414946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54CBBB-DF65-43D0-A42A-F8ABA477AF94}"/>
              </a:ext>
            </a:extLst>
          </p:cNvPr>
          <p:cNvSpPr>
            <a:spLocks noGrp="1"/>
          </p:cNvSpPr>
          <p:nvPr>
            <p:ph type="title"/>
          </p:nvPr>
        </p:nvSpPr>
        <p:spPr/>
        <p:txBody>
          <a:bodyPr/>
          <a:lstStyle/>
          <a:p>
            <a:pPr algn="ctr"/>
            <a:r>
              <a:rPr lang="en-GB" b="1" dirty="0"/>
              <a:t>Recombination processes</a:t>
            </a:r>
          </a:p>
        </p:txBody>
      </p:sp>
      <p:pic>
        <p:nvPicPr>
          <p:cNvPr id="4" name="Picture 3">
            <a:extLst>
              <a:ext uri="{FF2B5EF4-FFF2-40B4-BE49-F238E27FC236}">
                <a16:creationId xmlns:a16="http://schemas.microsoft.com/office/drawing/2014/main" id="{95EDDC1D-1492-48F9-9E5F-F401E4B8822C}"/>
              </a:ext>
            </a:extLst>
          </p:cNvPr>
          <p:cNvPicPr>
            <a:picLocks noChangeAspect="1"/>
          </p:cNvPicPr>
          <p:nvPr/>
        </p:nvPicPr>
        <p:blipFill>
          <a:blip r:embed="rId2"/>
          <a:stretch>
            <a:fillRect/>
          </a:stretch>
        </p:blipFill>
        <p:spPr>
          <a:xfrm>
            <a:off x="2111057" y="1499870"/>
            <a:ext cx="8620125" cy="5114925"/>
          </a:xfrm>
          <a:prstGeom prst="rect">
            <a:avLst/>
          </a:prstGeom>
        </p:spPr>
      </p:pic>
    </p:spTree>
    <p:extLst>
      <p:ext uri="{BB962C8B-B14F-4D97-AF65-F5344CB8AC3E}">
        <p14:creationId xmlns:p14="http://schemas.microsoft.com/office/powerpoint/2010/main" val="386077243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48EF1F-EDCF-41FF-B85D-059D632AC3C0}"/>
              </a:ext>
            </a:extLst>
          </p:cNvPr>
          <p:cNvSpPr>
            <a:spLocks noGrp="1"/>
          </p:cNvSpPr>
          <p:nvPr>
            <p:ph type="title"/>
          </p:nvPr>
        </p:nvSpPr>
        <p:spPr/>
        <p:txBody>
          <a:bodyPr/>
          <a:lstStyle/>
          <a:p>
            <a:pPr algn="ctr"/>
            <a:r>
              <a:rPr lang="en-GB" b="1" dirty="0"/>
              <a:t>Generation processes </a:t>
            </a:r>
          </a:p>
        </p:txBody>
      </p:sp>
      <p:pic>
        <p:nvPicPr>
          <p:cNvPr id="4" name="Picture 3">
            <a:extLst>
              <a:ext uri="{FF2B5EF4-FFF2-40B4-BE49-F238E27FC236}">
                <a16:creationId xmlns:a16="http://schemas.microsoft.com/office/drawing/2014/main" id="{9A9B5E52-AD1A-45AF-917C-CD964543BF84}"/>
              </a:ext>
            </a:extLst>
          </p:cNvPr>
          <p:cNvPicPr>
            <a:picLocks noChangeAspect="1"/>
          </p:cNvPicPr>
          <p:nvPr/>
        </p:nvPicPr>
        <p:blipFill>
          <a:blip r:embed="rId2"/>
          <a:stretch>
            <a:fillRect/>
          </a:stretch>
        </p:blipFill>
        <p:spPr>
          <a:xfrm>
            <a:off x="1785937" y="1690688"/>
            <a:ext cx="8620125" cy="4400550"/>
          </a:xfrm>
          <a:prstGeom prst="rect">
            <a:avLst/>
          </a:prstGeom>
        </p:spPr>
      </p:pic>
    </p:spTree>
    <p:extLst>
      <p:ext uri="{BB962C8B-B14F-4D97-AF65-F5344CB8AC3E}">
        <p14:creationId xmlns:p14="http://schemas.microsoft.com/office/powerpoint/2010/main" val="401384654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2D9988-9A6C-46E7-892A-80672BADC8BB}"/>
              </a:ext>
            </a:extLst>
          </p:cNvPr>
          <p:cNvSpPr>
            <a:spLocks noGrp="1"/>
          </p:cNvSpPr>
          <p:nvPr>
            <p:ph type="title"/>
          </p:nvPr>
        </p:nvSpPr>
        <p:spPr/>
        <p:txBody>
          <a:bodyPr/>
          <a:lstStyle/>
          <a:p>
            <a:pPr algn="ctr"/>
            <a:r>
              <a:rPr lang="en-GB" b="1" dirty="0"/>
              <a:t>Unit 4 summary </a:t>
            </a:r>
          </a:p>
        </p:txBody>
      </p:sp>
      <p:pic>
        <p:nvPicPr>
          <p:cNvPr id="4" name="Picture 3">
            <a:extLst>
              <a:ext uri="{FF2B5EF4-FFF2-40B4-BE49-F238E27FC236}">
                <a16:creationId xmlns:a16="http://schemas.microsoft.com/office/drawing/2014/main" id="{89BB6847-9297-4280-AB26-5CE31AF3DC16}"/>
              </a:ext>
            </a:extLst>
          </p:cNvPr>
          <p:cNvPicPr>
            <a:picLocks noChangeAspect="1"/>
          </p:cNvPicPr>
          <p:nvPr/>
        </p:nvPicPr>
        <p:blipFill>
          <a:blip r:embed="rId2"/>
          <a:stretch>
            <a:fillRect/>
          </a:stretch>
        </p:blipFill>
        <p:spPr>
          <a:xfrm>
            <a:off x="2119312" y="1600200"/>
            <a:ext cx="7953375" cy="4572000"/>
          </a:xfrm>
          <a:prstGeom prst="rect">
            <a:avLst/>
          </a:prstGeom>
        </p:spPr>
      </p:pic>
    </p:spTree>
    <p:extLst>
      <p:ext uri="{BB962C8B-B14F-4D97-AF65-F5344CB8AC3E}">
        <p14:creationId xmlns:p14="http://schemas.microsoft.com/office/powerpoint/2010/main" val="8130949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077AB5-8DD8-4745-9402-AA4FF718B6BB}"/>
              </a:ext>
            </a:extLst>
          </p:cNvPr>
          <p:cNvSpPr>
            <a:spLocks noGrp="1"/>
          </p:cNvSpPr>
          <p:nvPr>
            <p:ph type="title"/>
          </p:nvPr>
        </p:nvSpPr>
        <p:spPr/>
        <p:txBody>
          <a:bodyPr/>
          <a:lstStyle/>
          <a:p>
            <a:pPr algn="ctr"/>
            <a:r>
              <a:rPr lang="en-GB" b="1" dirty="0"/>
              <a:t>Velocity vs. electric field </a:t>
            </a:r>
          </a:p>
        </p:txBody>
      </p:sp>
      <p:pic>
        <p:nvPicPr>
          <p:cNvPr id="4" name="Picture 3">
            <a:extLst>
              <a:ext uri="{FF2B5EF4-FFF2-40B4-BE49-F238E27FC236}">
                <a16:creationId xmlns:a16="http://schemas.microsoft.com/office/drawing/2014/main" id="{F50C2A81-9999-4FAB-99BD-2DB264CBFECC}"/>
              </a:ext>
            </a:extLst>
          </p:cNvPr>
          <p:cNvPicPr>
            <a:picLocks noChangeAspect="1"/>
          </p:cNvPicPr>
          <p:nvPr/>
        </p:nvPicPr>
        <p:blipFill>
          <a:blip r:embed="rId2"/>
          <a:stretch>
            <a:fillRect/>
          </a:stretch>
        </p:blipFill>
        <p:spPr>
          <a:xfrm>
            <a:off x="184150" y="1181808"/>
            <a:ext cx="8075930" cy="4921811"/>
          </a:xfrm>
          <a:prstGeom prst="rect">
            <a:avLst/>
          </a:prstGeom>
        </p:spPr>
      </p:pic>
      <p:sp>
        <p:nvSpPr>
          <p:cNvPr id="5" name="Rectangle 4">
            <a:extLst>
              <a:ext uri="{FF2B5EF4-FFF2-40B4-BE49-F238E27FC236}">
                <a16:creationId xmlns:a16="http://schemas.microsoft.com/office/drawing/2014/main" id="{77FDFD5A-859F-4E5A-BC1F-488B808D7002}"/>
              </a:ext>
            </a:extLst>
          </p:cNvPr>
          <p:cNvSpPr/>
          <p:nvPr/>
        </p:nvSpPr>
        <p:spPr>
          <a:xfrm>
            <a:off x="7447280" y="3429000"/>
            <a:ext cx="4165600" cy="1857368"/>
          </a:xfrm>
          <a:prstGeom prst="rect">
            <a:avLst/>
          </a:prstGeom>
        </p:spPr>
        <p:txBody>
          <a:bodyPr wrap="square">
            <a:spAutoFit/>
          </a:bodyPr>
          <a:lstStyle/>
          <a:p>
            <a:pPr>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In almost any semiconductor, you will find that under high electric fields, the velocity is reduced to on the order of 10 to the 7th </a:t>
            </a:r>
            <a:r>
              <a:rPr lang="en-GB" dirty="0" err="1">
                <a:latin typeface="Calibri" panose="020F0502020204030204" pitchFamily="34" charset="0"/>
                <a:ea typeface="Calibri" panose="020F0502020204030204" pitchFamily="34" charset="0"/>
                <a:cs typeface="Times New Roman" panose="02020603050405020304" pitchFamily="18" charset="0"/>
              </a:rPr>
              <a:t>centimeters</a:t>
            </a:r>
            <a:r>
              <a:rPr lang="en-GB" dirty="0">
                <a:latin typeface="Calibri" panose="020F0502020204030204" pitchFamily="34" charset="0"/>
                <a:ea typeface="Calibri" panose="020F0502020204030204" pitchFamily="34" charset="0"/>
                <a:cs typeface="Times New Roman" panose="02020603050405020304" pitchFamily="18" charset="0"/>
              </a:rPr>
              <a:t> per second. That's sort of the speed limit for electrons and holes in bulk semiconductors</a:t>
            </a:r>
            <a:endParaRPr lang="en-GB" dirty="0"/>
          </a:p>
        </p:txBody>
      </p:sp>
    </p:spTree>
    <p:extLst>
      <p:ext uri="{BB962C8B-B14F-4D97-AF65-F5344CB8AC3E}">
        <p14:creationId xmlns:p14="http://schemas.microsoft.com/office/powerpoint/2010/main" val="26849728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1EE3E-5083-4C80-9391-EF07C6E8F99B}"/>
              </a:ext>
            </a:extLst>
          </p:cNvPr>
          <p:cNvSpPr>
            <a:spLocks noGrp="1"/>
          </p:cNvSpPr>
          <p:nvPr>
            <p:ph type="title"/>
          </p:nvPr>
        </p:nvSpPr>
        <p:spPr/>
        <p:txBody>
          <a:bodyPr/>
          <a:lstStyle/>
          <a:p>
            <a:pPr algn="ctr"/>
            <a:r>
              <a:rPr lang="en-GB" b="1" dirty="0"/>
              <a:t>Drift current </a:t>
            </a:r>
          </a:p>
        </p:txBody>
      </p:sp>
      <p:pic>
        <p:nvPicPr>
          <p:cNvPr id="4" name="Picture 3">
            <a:extLst>
              <a:ext uri="{FF2B5EF4-FFF2-40B4-BE49-F238E27FC236}">
                <a16:creationId xmlns:a16="http://schemas.microsoft.com/office/drawing/2014/main" id="{F06554BA-615A-45BA-8314-EC5F726A56AC}"/>
              </a:ext>
            </a:extLst>
          </p:cNvPr>
          <p:cNvPicPr>
            <a:picLocks noChangeAspect="1"/>
          </p:cNvPicPr>
          <p:nvPr/>
        </p:nvPicPr>
        <p:blipFill>
          <a:blip r:embed="rId2"/>
          <a:stretch>
            <a:fillRect/>
          </a:stretch>
        </p:blipFill>
        <p:spPr>
          <a:xfrm>
            <a:off x="1671320" y="1557655"/>
            <a:ext cx="8686800" cy="4514850"/>
          </a:xfrm>
          <a:prstGeom prst="rect">
            <a:avLst/>
          </a:prstGeom>
        </p:spPr>
      </p:pic>
    </p:spTree>
    <p:extLst>
      <p:ext uri="{BB962C8B-B14F-4D97-AF65-F5344CB8AC3E}">
        <p14:creationId xmlns:p14="http://schemas.microsoft.com/office/powerpoint/2010/main" val="19348958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C1FF5-A71B-4B9A-8D4B-8439300E1BA4}"/>
              </a:ext>
            </a:extLst>
          </p:cNvPr>
          <p:cNvSpPr>
            <a:spLocks noGrp="1"/>
          </p:cNvSpPr>
          <p:nvPr>
            <p:ph type="title"/>
          </p:nvPr>
        </p:nvSpPr>
        <p:spPr/>
        <p:txBody>
          <a:bodyPr/>
          <a:lstStyle/>
          <a:p>
            <a:pPr algn="ctr"/>
            <a:r>
              <a:rPr lang="en-GB" b="1" dirty="0"/>
              <a:t>Mobility vs. doping</a:t>
            </a:r>
          </a:p>
        </p:txBody>
      </p:sp>
      <p:pic>
        <p:nvPicPr>
          <p:cNvPr id="4" name="Picture 3">
            <a:extLst>
              <a:ext uri="{FF2B5EF4-FFF2-40B4-BE49-F238E27FC236}">
                <a16:creationId xmlns:a16="http://schemas.microsoft.com/office/drawing/2014/main" id="{7AFBF39F-9A61-44C0-AAAF-9E5BA34BE139}"/>
              </a:ext>
            </a:extLst>
          </p:cNvPr>
          <p:cNvPicPr>
            <a:picLocks noChangeAspect="1"/>
          </p:cNvPicPr>
          <p:nvPr/>
        </p:nvPicPr>
        <p:blipFill>
          <a:blip r:embed="rId2"/>
          <a:stretch>
            <a:fillRect/>
          </a:stretch>
        </p:blipFill>
        <p:spPr>
          <a:xfrm>
            <a:off x="2650807" y="1297305"/>
            <a:ext cx="8963025" cy="5124450"/>
          </a:xfrm>
          <a:prstGeom prst="rect">
            <a:avLst/>
          </a:prstGeom>
        </p:spPr>
      </p:pic>
      <p:sp>
        <p:nvSpPr>
          <p:cNvPr id="5" name="Rectangle 4">
            <a:extLst>
              <a:ext uri="{FF2B5EF4-FFF2-40B4-BE49-F238E27FC236}">
                <a16:creationId xmlns:a16="http://schemas.microsoft.com/office/drawing/2014/main" id="{9BCDDF65-F880-4ED2-8F08-801938BA27BB}"/>
              </a:ext>
            </a:extLst>
          </p:cNvPr>
          <p:cNvSpPr/>
          <p:nvPr/>
        </p:nvSpPr>
        <p:spPr>
          <a:xfrm>
            <a:off x="174784" y="1226803"/>
            <a:ext cx="3139440" cy="1264642"/>
          </a:xfrm>
          <a:prstGeom prst="rect">
            <a:avLst/>
          </a:prstGeom>
        </p:spPr>
        <p:txBody>
          <a:bodyPr wrap="square">
            <a:spAutoFit/>
          </a:bodyPr>
          <a:lstStyle/>
          <a:p>
            <a:pPr>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As long as we're in the low-field regime, the mobility is simply a material-dependent quantity, tightly related to the scattering.</a:t>
            </a:r>
            <a:endParaRPr lang="en-GB" dirty="0"/>
          </a:p>
        </p:txBody>
      </p:sp>
      <p:sp>
        <p:nvSpPr>
          <p:cNvPr id="6" name="Rectangle 5">
            <a:extLst>
              <a:ext uri="{FF2B5EF4-FFF2-40B4-BE49-F238E27FC236}">
                <a16:creationId xmlns:a16="http://schemas.microsoft.com/office/drawing/2014/main" id="{782C0A1C-C97E-4DCA-A253-E0E5AB9D274C}"/>
              </a:ext>
            </a:extLst>
          </p:cNvPr>
          <p:cNvSpPr/>
          <p:nvPr/>
        </p:nvSpPr>
        <p:spPr>
          <a:xfrm>
            <a:off x="266224" y="4189827"/>
            <a:ext cx="4072096" cy="968278"/>
          </a:xfrm>
          <a:prstGeom prst="rect">
            <a:avLst/>
          </a:prstGeom>
        </p:spPr>
        <p:txBody>
          <a:bodyPr wrap="square">
            <a:spAutoFit/>
          </a:bodyPr>
          <a:lstStyle/>
          <a:p>
            <a:pPr>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Why is the mobility getting lower and lower? Well, the reason has to do with increased scattering.</a:t>
            </a:r>
          </a:p>
        </p:txBody>
      </p:sp>
    </p:spTree>
    <p:extLst>
      <p:ext uri="{BB962C8B-B14F-4D97-AF65-F5344CB8AC3E}">
        <p14:creationId xmlns:p14="http://schemas.microsoft.com/office/powerpoint/2010/main" val="294627585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1047</TotalTime>
  <Words>1381</Words>
  <Application>Microsoft Office PowerPoint</Application>
  <PresentationFormat>Widescreen</PresentationFormat>
  <Paragraphs>127</Paragraphs>
  <Slides>65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65</vt:i4>
      </vt:variant>
    </vt:vector>
  </HeadingPairs>
  <TitlesOfParts>
    <vt:vector size="69" baseType="lpstr">
      <vt:lpstr>Arial</vt:lpstr>
      <vt:lpstr>Calibri</vt:lpstr>
      <vt:lpstr>Calibri Light</vt:lpstr>
      <vt:lpstr>Office Theme</vt:lpstr>
      <vt:lpstr>PowerPoint Presentation</vt:lpstr>
      <vt:lpstr>PowerPoint Presentation</vt:lpstr>
      <vt:lpstr>Semiconductor in equilibrium </vt:lpstr>
      <vt:lpstr>Semiconductor under bias </vt:lpstr>
      <vt:lpstr>Drift current and drift velocity</vt:lpstr>
      <vt:lpstr>Velocity and electric field </vt:lpstr>
      <vt:lpstr>Velocity vs. electric field </vt:lpstr>
      <vt:lpstr>Drift current </vt:lpstr>
      <vt:lpstr>Mobility vs. doping</vt:lpstr>
      <vt:lpstr>Ionized impurity scattering </vt:lpstr>
      <vt:lpstr>Mobility vs. temperature </vt:lpstr>
      <vt:lpstr>Comment </vt:lpstr>
      <vt:lpstr>Drift current, conductivity, resistivity</vt:lpstr>
      <vt:lpstr>Resistance </vt:lpstr>
      <vt:lpstr>Fick’s Law of diffusion </vt:lpstr>
      <vt:lpstr>Diffusion currents</vt:lpstr>
      <vt:lpstr>Nonuniformly doped semiconductor in equilibrium</vt:lpstr>
      <vt:lpstr>Summary: Drift- diffusion equation</vt:lpstr>
      <vt:lpstr>PowerPoint Presentation</vt:lpstr>
      <vt:lpstr>Equilibrium and non-equilibrium </vt:lpstr>
      <vt:lpstr>Carrier recombination</vt:lpstr>
      <vt:lpstr>How can excess carriers recombine? </vt:lpstr>
      <vt:lpstr>1) Band-to-band (radiative) recombination </vt:lpstr>
      <vt:lpstr>Low level injection</vt:lpstr>
      <vt:lpstr>Example: Low level injection in a p-type semiconductor </vt:lpstr>
      <vt:lpstr>Low level injection in a p-type semi </vt:lpstr>
      <vt:lpstr>Excess carrier concentration vs. time</vt:lpstr>
      <vt:lpstr>2) Auger recombination </vt:lpstr>
      <vt:lpstr>Low level injection in an n-type semiconductor </vt:lpstr>
      <vt:lpstr>3) SRH (defect-assisted) recombination</vt:lpstr>
      <vt:lpstr>Low level injection in a p-type semiconductor </vt:lpstr>
      <vt:lpstr>Recombination under low level injection </vt:lpstr>
      <vt:lpstr>Multiple recombination processes</vt:lpstr>
      <vt:lpstr>Discussion</vt:lpstr>
      <vt:lpstr>BB recombination in direct gap semiconductors</vt:lpstr>
      <vt:lpstr>BB recombination in indirect gap semiconductors </vt:lpstr>
      <vt:lpstr>Three type of recombination </vt:lpstr>
      <vt:lpstr>Recombination-generation</vt:lpstr>
      <vt:lpstr>3) SRH (defect-assisted) generation </vt:lpstr>
      <vt:lpstr>Summary </vt:lpstr>
      <vt:lpstr>PowerPoint Presentation</vt:lpstr>
      <vt:lpstr>Recombination</vt:lpstr>
      <vt:lpstr>Photoelectric effect (optical generation)</vt:lpstr>
      <vt:lpstr>Optical generation in semiconductors</vt:lpstr>
      <vt:lpstr>Carrier generation from a solar spectrum</vt:lpstr>
      <vt:lpstr>Thermalization</vt:lpstr>
      <vt:lpstr>Thermalization on an E(k) diagram</vt:lpstr>
      <vt:lpstr>Thermalization on an E(k) diagram</vt:lpstr>
      <vt:lpstr>Optical absorption in a direct gap semiconductor</vt:lpstr>
      <vt:lpstr>Optical absorption in an indirect gap semiconductor</vt:lpstr>
      <vt:lpstr>Optical absorption vs. semiconductor thickness</vt:lpstr>
      <vt:lpstr>Absorption coefficient</vt:lpstr>
      <vt:lpstr>Types of generation </vt:lpstr>
      <vt:lpstr>Impact ionization </vt:lpstr>
      <vt:lpstr>Impact ionization: E(k) picture</vt:lpstr>
      <vt:lpstr>Impact ionization</vt:lpstr>
      <vt:lpstr>Generation</vt:lpstr>
      <vt:lpstr>PowerPoint Presentation</vt:lpstr>
      <vt:lpstr>Drift-diffusion equation </vt:lpstr>
      <vt:lpstr>Drift-diffusion equation</vt:lpstr>
      <vt:lpstr>Drift-diffusion equation</vt:lpstr>
      <vt:lpstr>Recombination </vt:lpstr>
      <vt:lpstr>Recombination processes</vt:lpstr>
      <vt:lpstr>Generation processes </vt:lpstr>
      <vt:lpstr>Unit 4 summary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Georgies Asres</dc:creator>
  <cp:lastModifiedBy>Georgies Asres</cp:lastModifiedBy>
  <cp:revision>80</cp:revision>
  <dcterms:created xsi:type="dcterms:W3CDTF">2019-02-08T12:09:55Z</dcterms:created>
  <dcterms:modified xsi:type="dcterms:W3CDTF">2019-02-13T09:05:59Z</dcterms:modified>
</cp:coreProperties>
</file>