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5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4459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4459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7/8/2019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4459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7/8/2019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7/8/2019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96473" y="676910"/>
            <a:ext cx="8300453" cy="4527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24459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66449" y="2001543"/>
            <a:ext cx="7793355" cy="3012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6777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Resistive</a:t>
            </a:r>
            <a:r>
              <a:rPr spc="-85" dirty="0"/>
              <a:t> </a:t>
            </a:r>
            <a:r>
              <a:rPr dirty="0"/>
              <a:t>Effect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37772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41361" y="4201667"/>
            <a:ext cx="3933444" cy="4335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74839" y="463448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41361" y="4635246"/>
            <a:ext cx="3933444" cy="23286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63853" y="5157215"/>
            <a:ext cx="933450" cy="3352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309249" y="1495717"/>
            <a:ext cx="8500110" cy="466661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Characteristic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Resistance</a:t>
            </a:r>
            <a:endParaRPr sz="2000">
              <a:latin typeface="Arial"/>
              <a:cs typeface="Arial"/>
            </a:endParaRPr>
          </a:p>
          <a:p>
            <a:pPr marL="812165" marR="174625" lvl="1" indent="-342900">
              <a:lnSpc>
                <a:spcPts val="1939"/>
              </a:lnSpc>
              <a:spcBef>
                <a:spcPts val="112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characteristic resistance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solar cell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is the output resistance of the solar cell  at its maximum power</a:t>
            </a:r>
            <a:r>
              <a:rPr sz="18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point.</a:t>
            </a:r>
            <a:endParaRPr sz="1800">
              <a:latin typeface="Times New Roman"/>
              <a:cs typeface="Times New Roman"/>
            </a:endParaRPr>
          </a:p>
          <a:p>
            <a:pPr marL="812800" marR="97155" lvl="1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If the resistance of the load is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equal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to the characteristic resistance of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</a:t>
            </a:r>
            <a:r>
              <a:rPr sz="1800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cell,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maximum power is transferred to the load and the solar cell operates</a:t>
            </a:r>
            <a:r>
              <a:rPr sz="1800" spc="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at</a:t>
            </a:r>
            <a:endParaRPr sz="1800">
              <a:latin typeface="Times New Roman"/>
              <a:cs typeface="Times New Roman"/>
            </a:endParaRPr>
          </a:p>
          <a:p>
            <a:pPr marL="812800">
              <a:lnSpc>
                <a:spcPts val="1920"/>
              </a:lnSpc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its maximum power</a:t>
            </a:r>
            <a:r>
              <a:rPr sz="18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point.</a:t>
            </a:r>
            <a:endParaRPr sz="1800">
              <a:latin typeface="Times New Roman"/>
              <a:cs typeface="Times New Roman"/>
            </a:endParaRPr>
          </a:p>
          <a:p>
            <a:pPr marL="812800" marR="586740" lvl="1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It is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useful parameter in solar cell analysis, particularly when examining the  </a:t>
            </a:r>
            <a:r>
              <a:rPr sz="1800" dirty="0">
                <a:latin typeface="Times New Roman"/>
                <a:cs typeface="Times New Roman"/>
              </a:rPr>
              <a:t>impact </a:t>
            </a:r>
            <a:r>
              <a:rPr sz="1800" spc="-5" dirty="0">
                <a:latin typeface="Times New Roman"/>
                <a:cs typeface="Times New Roman"/>
              </a:rPr>
              <a:t>of parasitic </a:t>
            </a:r>
            <a:r>
              <a:rPr sz="1800" dirty="0">
                <a:latin typeface="Times New Roman"/>
                <a:cs typeface="Times New Roman"/>
              </a:rPr>
              <a:t>loss mechanisms.</a:t>
            </a:r>
            <a:endParaRPr sz="18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3333FF"/>
              </a:buClr>
              <a:buFont typeface="Wingdings"/>
              <a:buChar char=""/>
            </a:pPr>
            <a:endParaRPr sz="2400">
              <a:latin typeface="Times New Roman"/>
              <a:cs typeface="Times New Roman"/>
            </a:endParaRPr>
          </a:p>
          <a:p>
            <a:pPr marL="4729480" marR="5080" lvl="2" indent="-342900">
              <a:lnSpc>
                <a:spcPts val="1939"/>
              </a:lnSpc>
              <a:buClr>
                <a:srgbClr val="3333FF"/>
              </a:buClr>
              <a:buSzPct val="108333"/>
              <a:buFont typeface="Wingdings"/>
              <a:buChar char=""/>
              <a:tabLst>
                <a:tab pos="4728845" algn="l"/>
                <a:tab pos="4729480" algn="l"/>
              </a:tabLst>
            </a:pPr>
            <a:r>
              <a:rPr sz="1800" dirty="0">
                <a:latin typeface="Times New Roman"/>
                <a:cs typeface="Times New Roman"/>
              </a:rPr>
              <a:t>The characteristic </a:t>
            </a:r>
            <a:r>
              <a:rPr sz="1800" spc="-5" dirty="0">
                <a:latin typeface="Times New Roman"/>
                <a:cs typeface="Times New Roman"/>
              </a:rPr>
              <a:t>resistance of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solar  cell is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inverse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slope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line</a:t>
            </a:r>
            <a:r>
              <a:rPr sz="1800" spc="-10" dirty="0">
                <a:latin typeface="Times New Roman"/>
                <a:cs typeface="Times New Roman"/>
              </a:rPr>
              <a:t>,  </a:t>
            </a:r>
            <a:r>
              <a:rPr sz="1800" spc="-5" dirty="0">
                <a:latin typeface="Times New Roman"/>
                <a:cs typeface="Times New Roman"/>
              </a:rPr>
              <a:t>shown </a:t>
            </a:r>
            <a:r>
              <a:rPr sz="1800" dirty="0">
                <a:latin typeface="Times New Roman"/>
                <a:cs typeface="Times New Roman"/>
              </a:rPr>
              <a:t>in the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figure</a:t>
            </a:r>
            <a:endParaRPr sz="180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  <a:buClr>
                <a:srgbClr val="3333FF"/>
              </a:buClr>
              <a:buFont typeface="Wingdings"/>
              <a:buChar char=""/>
            </a:pPr>
            <a:endParaRPr sz="200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  <a:spcBef>
                <a:spcPts val="30"/>
              </a:spcBef>
              <a:buClr>
                <a:srgbClr val="3333FF"/>
              </a:buClr>
              <a:buFont typeface="Wingdings"/>
              <a:buChar char=""/>
            </a:pPr>
            <a:endParaRPr sz="1550">
              <a:latin typeface="Times New Roman"/>
              <a:cs typeface="Times New Roman"/>
            </a:endParaRPr>
          </a:p>
          <a:p>
            <a:pPr marL="4729480" marR="865505" lvl="2" indent="-342900">
              <a:lnSpc>
                <a:spcPts val="1939"/>
              </a:lnSpc>
              <a:spcBef>
                <a:spcPts val="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4728845" algn="l"/>
                <a:tab pos="472948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can alternately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be given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as</a:t>
            </a:r>
            <a:r>
              <a:rPr sz="1800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  approximation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 where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481201" y="5492496"/>
            <a:ext cx="813816" cy="1767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694817" y="6336791"/>
            <a:ext cx="128016" cy="914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092837" y="6349746"/>
            <a:ext cx="905255" cy="48996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6777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Resistive</a:t>
            </a:r>
            <a:r>
              <a:rPr spc="-85" dirty="0"/>
              <a:t> </a:t>
            </a:r>
            <a:r>
              <a:rPr dirty="0"/>
              <a:t>Effect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9249" y="1418336"/>
            <a:ext cx="196215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Concentrators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66449" y="1833626"/>
            <a:ext cx="78803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concentrator is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 cell designed to operate under illumination greater than</a:t>
            </a:r>
            <a:r>
              <a:rPr sz="18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4839" y="291998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66449" y="2001543"/>
            <a:ext cx="7840980" cy="202946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4965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sun.</a:t>
            </a:r>
            <a:endParaRPr sz="1800">
              <a:latin typeface="Times New Roman"/>
              <a:cs typeface="Times New Roman"/>
            </a:endParaRPr>
          </a:p>
          <a:p>
            <a:pPr marL="355600" marR="294005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The incident </a:t>
            </a:r>
            <a:r>
              <a:rPr sz="1800" spc="-5" dirty="0">
                <a:latin typeface="Times New Roman"/>
                <a:cs typeface="Times New Roman"/>
              </a:rPr>
              <a:t>sunlight </a:t>
            </a:r>
            <a:r>
              <a:rPr sz="1800" dirty="0">
                <a:latin typeface="Times New Roman"/>
                <a:cs typeface="Times New Roman"/>
              </a:rPr>
              <a:t>is </a:t>
            </a:r>
            <a:r>
              <a:rPr sz="1800" spc="-5" dirty="0">
                <a:latin typeface="Times New Roman"/>
                <a:cs typeface="Times New Roman"/>
              </a:rPr>
              <a:t>focused or </a:t>
            </a:r>
            <a:r>
              <a:rPr sz="1800" spc="-10" dirty="0">
                <a:latin typeface="Times New Roman"/>
                <a:cs typeface="Times New Roman"/>
              </a:rPr>
              <a:t>guided </a:t>
            </a:r>
            <a:r>
              <a:rPr sz="1800" spc="-5" dirty="0">
                <a:latin typeface="Times New Roman"/>
                <a:cs typeface="Times New Roman"/>
              </a:rPr>
              <a:t>by optical </a:t>
            </a:r>
            <a:r>
              <a:rPr sz="1800" dirty="0">
                <a:latin typeface="Times New Roman"/>
                <a:cs typeface="Times New Roman"/>
              </a:rPr>
              <a:t>elements </a:t>
            </a:r>
            <a:r>
              <a:rPr sz="1800" spc="-5" dirty="0">
                <a:latin typeface="Times New Roman"/>
                <a:cs typeface="Times New Roman"/>
              </a:rPr>
              <a:t>such </a:t>
            </a:r>
            <a:r>
              <a:rPr sz="1800" dirty="0">
                <a:latin typeface="Times New Roman"/>
                <a:cs typeface="Times New Roman"/>
              </a:rPr>
              <a:t>that a </a:t>
            </a:r>
            <a:r>
              <a:rPr sz="1800" spc="-5" dirty="0">
                <a:latin typeface="Times New Roman"/>
                <a:cs typeface="Times New Roman"/>
              </a:rPr>
              <a:t>high  intensity light beam shines on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small solar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cell.</a:t>
            </a:r>
            <a:endParaRPr sz="1800">
              <a:latin typeface="Times New Roman"/>
              <a:cs typeface="Times New Roman"/>
            </a:endParaRPr>
          </a:p>
          <a:p>
            <a:pPr marL="355600" marR="325120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Concentrators have several potential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advantages, including 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higher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efficiency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potential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than 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one-sun solar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cell and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possibility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lower</a:t>
            </a:r>
            <a:r>
              <a:rPr sz="18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cost.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short-circuit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current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from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cell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depends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linearly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light </a:t>
            </a:r>
            <a:r>
              <a:rPr sz="1800" spc="-20" dirty="0">
                <a:solidFill>
                  <a:srgbClr val="FF0000"/>
                </a:solidFill>
                <a:latin typeface="Times New Roman"/>
                <a:cs typeface="Times New Roman"/>
              </a:rPr>
              <a:t>intensity,</a:t>
            </a:r>
            <a:r>
              <a:rPr sz="1800" spc="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such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74839" y="54917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3999" y="858012"/>
                </a:lnTo>
                <a:lnTo>
                  <a:pt x="914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195713" y="6063996"/>
            <a:ext cx="5305044" cy="5212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728349" y="3973321"/>
            <a:ext cx="7980680" cy="282829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93700" marR="710565">
              <a:lnSpc>
                <a:spcPts val="1939"/>
              </a:lnSpc>
              <a:spcBef>
                <a:spcPts val="345"/>
              </a:spcBef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that 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device operating under 10 suns would have 10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times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short-circuit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current as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same device under one sun</a:t>
            </a:r>
            <a:r>
              <a:rPr sz="18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operation.</a:t>
            </a:r>
            <a:endParaRPr sz="1800">
              <a:latin typeface="Times New Roman"/>
              <a:cs typeface="Times New Roman"/>
            </a:endParaRPr>
          </a:p>
          <a:p>
            <a:pPr marL="393700" marR="385445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93065" algn="l"/>
                <a:tab pos="393700" algn="l"/>
              </a:tabLst>
            </a:pPr>
            <a:r>
              <a:rPr sz="1800" spc="-10" dirty="0">
                <a:latin typeface="Times New Roman"/>
                <a:cs typeface="Times New Roman"/>
              </a:rPr>
              <a:t>However,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this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effect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does not provide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efficiency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increase,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since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incident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power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also increases linearly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with concentration.</a:t>
            </a:r>
            <a:endParaRPr sz="1800">
              <a:latin typeface="Times New Roman"/>
              <a:cs typeface="Times New Roman"/>
            </a:endParaRPr>
          </a:p>
          <a:p>
            <a:pPr marL="393700" indent="-342900">
              <a:lnSpc>
                <a:spcPts val="2050"/>
              </a:lnSpc>
              <a:spcBef>
                <a:spcPts val="84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93065" algn="l"/>
                <a:tab pos="393700" algn="l"/>
              </a:tabLst>
            </a:pPr>
            <a:r>
              <a:rPr sz="1800" spc="-5" dirty="0">
                <a:latin typeface="Times New Roman"/>
                <a:cs typeface="Times New Roman"/>
              </a:rPr>
              <a:t>Instead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, the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efficiency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benefits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arise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from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logarithmic dependence of</a:t>
            </a:r>
            <a:r>
              <a:rPr sz="1800" spc="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endParaRPr sz="1800">
              <a:latin typeface="Times New Roman"/>
              <a:cs typeface="Times New Roman"/>
            </a:endParaRPr>
          </a:p>
          <a:p>
            <a:pPr marL="393065" marR="68580">
              <a:lnSpc>
                <a:spcPts val="1939"/>
              </a:lnSpc>
              <a:spcBef>
                <a:spcPts val="140"/>
              </a:spcBef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open-circuit voltage on short circuit.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Therefore,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under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concentration, </a:t>
            </a:r>
            <a:r>
              <a:rPr sz="1800" spc="-90" dirty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1800" spc="-135" baseline="-20833" dirty="0">
                <a:solidFill>
                  <a:srgbClr val="FF0000"/>
                </a:solidFill>
                <a:latin typeface="Times New Roman"/>
                <a:cs typeface="Times New Roman"/>
              </a:rPr>
              <a:t>oc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increases  logarithmically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with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light </a:t>
            </a:r>
            <a:r>
              <a:rPr sz="1800" spc="-20" dirty="0">
                <a:solidFill>
                  <a:srgbClr val="FF0000"/>
                </a:solidFill>
                <a:latin typeface="Times New Roman"/>
                <a:cs typeface="Times New Roman"/>
              </a:rPr>
              <a:t>intensity,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shown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 the equation</a:t>
            </a:r>
            <a:r>
              <a:rPr sz="1800" spc="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below;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393700" indent="-342900">
              <a:lnSpc>
                <a:spcPct val="100000"/>
              </a:lnSpc>
              <a:spcBef>
                <a:spcPts val="156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93065" algn="l"/>
                <a:tab pos="393700" algn="l"/>
              </a:tabLst>
            </a:pPr>
            <a:r>
              <a:rPr sz="1800" spc="-5" dirty="0">
                <a:latin typeface="Times New Roman"/>
                <a:cs typeface="Times New Roman"/>
              </a:rPr>
              <a:t>where </a:t>
            </a:r>
            <a:r>
              <a:rPr sz="1800" dirty="0">
                <a:latin typeface="Times New Roman"/>
                <a:cs typeface="Times New Roman"/>
              </a:rPr>
              <a:t>X is the concentration </a:t>
            </a:r>
            <a:r>
              <a:rPr sz="1800" spc="-5" dirty="0">
                <a:latin typeface="Times New Roman"/>
                <a:cs typeface="Times New Roman"/>
              </a:rPr>
              <a:t>of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sunlight.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6777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Resistive</a:t>
            </a:r>
            <a:r>
              <a:rPr spc="-85" dirty="0"/>
              <a:t> </a:t>
            </a:r>
            <a:r>
              <a:rPr dirty="0"/>
              <a:t>Effect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9249" y="1418336"/>
            <a:ext cx="247142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Low Light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Intensity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66449" y="1833626"/>
            <a:ext cx="76695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Solar cells experience daily variations in light </a:t>
            </a:r>
            <a:r>
              <a:rPr sz="1800" spc="-20" dirty="0">
                <a:latin typeface="Times New Roman"/>
                <a:cs typeface="Times New Roman"/>
              </a:rPr>
              <a:t>intensity, </a:t>
            </a:r>
            <a:r>
              <a:rPr sz="1800" spc="-5" dirty="0">
                <a:latin typeface="Times New Roman"/>
                <a:cs typeface="Times New Roman"/>
              </a:rPr>
              <a:t>with the incident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power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4839" y="291998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4839" y="37772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74839" y="463448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702949" y="2001543"/>
            <a:ext cx="7786370" cy="3643629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419100">
              <a:lnSpc>
                <a:spcPct val="100000"/>
              </a:lnSpc>
              <a:spcBef>
                <a:spcPts val="720"/>
              </a:spcBef>
            </a:pPr>
            <a:r>
              <a:rPr sz="1800" spc="-5" dirty="0">
                <a:latin typeface="Times New Roman"/>
                <a:cs typeface="Times New Roman"/>
              </a:rPr>
              <a:t>from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sun varying between </a:t>
            </a:r>
            <a:r>
              <a:rPr sz="1800" dirty="0">
                <a:latin typeface="Times New Roman"/>
                <a:cs typeface="Times New Roman"/>
              </a:rPr>
              <a:t>0 and 1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kW/m</a:t>
            </a:r>
            <a:r>
              <a:rPr sz="1800" spc="-7" baseline="25462" dirty="0">
                <a:latin typeface="Times New Roman"/>
                <a:cs typeface="Times New Roman"/>
              </a:rPr>
              <a:t>2</a:t>
            </a:r>
            <a:r>
              <a:rPr sz="1800" spc="-5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419100" marR="568960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418465" algn="l"/>
                <a:tab pos="419100" algn="l"/>
              </a:tabLst>
            </a:pPr>
            <a:r>
              <a:rPr sz="1800" spc="-5" dirty="0">
                <a:latin typeface="Times New Roman"/>
                <a:cs typeface="Times New Roman"/>
              </a:rPr>
              <a:t>At </a:t>
            </a:r>
            <a:r>
              <a:rPr sz="1800" dirty="0">
                <a:latin typeface="Times New Roman"/>
                <a:cs typeface="Times New Roman"/>
              </a:rPr>
              <a:t>low light levels, the </a:t>
            </a:r>
            <a:r>
              <a:rPr sz="1800" spc="-15" dirty="0">
                <a:latin typeface="Times New Roman"/>
                <a:cs typeface="Times New Roman"/>
              </a:rPr>
              <a:t>ef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fect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shunt resistance becomes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increasingly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important.</a:t>
            </a:r>
            <a:endParaRPr sz="1800">
              <a:latin typeface="Times New Roman"/>
              <a:cs typeface="Times New Roman"/>
            </a:endParaRPr>
          </a:p>
          <a:p>
            <a:pPr marL="419100" marR="81280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418465" algn="l"/>
                <a:tab pos="419100" algn="l"/>
              </a:tabLst>
            </a:pPr>
            <a:r>
              <a:rPr sz="1800" spc="-5" dirty="0">
                <a:latin typeface="Times New Roman"/>
                <a:cs typeface="Times New Roman"/>
              </a:rPr>
              <a:t>As </a:t>
            </a:r>
            <a:r>
              <a:rPr sz="1800" dirty="0">
                <a:latin typeface="Times New Roman"/>
                <a:cs typeface="Times New Roman"/>
              </a:rPr>
              <a:t>the light intensity </a:t>
            </a:r>
            <a:r>
              <a:rPr sz="1800" spc="-5" dirty="0">
                <a:latin typeface="Times New Roman"/>
                <a:cs typeface="Times New Roman"/>
              </a:rPr>
              <a:t>decreases,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bias point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and current through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cell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also decreases, and the equivalent resistance of the solar cell may begin to  approach the shunt</a:t>
            </a:r>
            <a:r>
              <a:rPr sz="18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resistance.</a:t>
            </a:r>
            <a:endParaRPr sz="1800">
              <a:latin typeface="Times New Roman"/>
              <a:cs typeface="Times New Roman"/>
            </a:endParaRPr>
          </a:p>
          <a:p>
            <a:pPr marL="419100" marR="133350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418465" algn="l"/>
                <a:tab pos="4191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When these two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resistances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are 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similar,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fraction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total current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flowing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through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shunt resistance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increases, thereby increasing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fractional power  loss due to shunt resistance.</a:t>
            </a:r>
            <a:endParaRPr sz="1800">
              <a:latin typeface="Times New Roman"/>
              <a:cs typeface="Times New Roman"/>
            </a:endParaRPr>
          </a:p>
          <a:p>
            <a:pPr marL="419100" marR="92075" indent="-342900" algn="just">
              <a:lnSpc>
                <a:spcPts val="1939"/>
              </a:lnSpc>
              <a:spcBef>
                <a:spcPts val="109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419100" algn="l"/>
              </a:tabLst>
            </a:pP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Consequently,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under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cloudy conditions, 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cell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with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high shunt resistance  retains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greater fraction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its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original power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than 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cell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with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low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shunt  resistance.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6777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Resistive</a:t>
            </a:r>
            <a:r>
              <a:rPr spc="-85" dirty="0"/>
              <a:t> </a:t>
            </a:r>
            <a:r>
              <a:rPr dirty="0"/>
              <a:t>Effect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9249" y="1418336"/>
            <a:ext cx="1707514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Ideal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Factor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66449" y="1833626"/>
            <a:ext cx="760158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The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ideality factor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diode is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measure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5" dirty="0">
                <a:latin typeface="Times New Roman"/>
                <a:cs typeface="Times New Roman"/>
              </a:rPr>
              <a:t>how closely the diode follows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4839" y="291998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4839" y="37772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766449" y="2001543"/>
            <a:ext cx="7872095" cy="188785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latin typeface="Times New Roman"/>
                <a:cs typeface="Times New Roman"/>
              </a:rPr>
              <a:t>ideal </a:t>
            </a:r>
            <a:r>
              <a:rPr sz="1800" spc="-5" dirty="0">
                <a:latin typeface="Times New Roman"/>
                <a:cs typeface="Times New Roman"/>
              </a:rPr>
              <a:t>diode equation.</a:t>
            </a:r>
            <a:endParaRPr sz="1800">
              <a:latin typeface="Times New Roman"/>
              <a:cs typeface="Times New Roman"/>
            </a:endParaRPr>
          </a:p>
          <a:p>
            <a:pPr marL="355600" marR="212725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ideal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diode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equation assumes that all the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recombination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occurs via band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to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band or recombination via traps in the bulk areas from the device (i.e. not in the  junction).</a:t>
            </a:r>
            <a:endParaRPr sz="18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1939"/>
              </a:lnSpc>
              <a:spcBef>
                <a:spcPts val="109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Using </a:t>
            </a:r>
            <a:r>
              <a:rPr sz="1800" dirty="0">
                <a:latin typeface="Times New Roman"/>
                <a:cs typeface="Times New Roman"/>
              </a:rPr>
              <a:t>that assumption the </a:t>
            </a:r>
            <a:r>
              <a:rPr sz="1800" spc="-5" dirty="0">
                <a:latin typeface="Times New Roman"/>
                <a:cs typeface="Times New Roman"/>
              </a:rPr>
              <a:t>derivation produces </a:t>
            </a:r>
            <a:r>
              <a:rPr sz="1800" dirty="0">
                <a:latin typeface="Times New Roman"/>
                <a:cs typeface="Times New Roman"/>
              </a:rPr>
              <a:t>the ideal </a:t>
            </a:r>
            <a:r>
              <a:rPr sz="1800" spc="-5" dirty="0">
                <a:latin typeface="Times New Roman"/>
                <a:cs typeface="Times New Roman"/>
              </a:rPr>
              <a:t>diode </a:t>
            </a:r>
            <a:r>
              <a:rPr sz="1800" dirty="0">
                <a:latin typeface="Times New Roman"/>
                <a:cs typeface="Times New Roman"/>
              </a:rPr>
              <a:t>equation </a:t>
            </a:r>
            <a:r>
              <a:rPr sz="1800" spc="-5" dirty="0">
                <a:latin typeface="Times New Roman"/>
                <a:cs typeface="Times New Roman"/>
              </a:rPr>
              <a:t>below </a:t>
            </a:r>
            <a:r>
              <a:rPr sz="1800" dirty="0">
                <a:latin typeface="Times New Roman"/>
                <a:cs typeface="Times New Roman"/>
              </a:rPr>
              <a:t>and  </a:t>
            </a:r>
            <a:r>
              <a:rPr sz="1800" spc="-5" dirty="0">
                <a:latin typeface="Times New Roman"/>
                <a:cs typeface="Times New Roman"/>
              </a:rPr>
              <a:t>the ideality </a:t>
            </a:r>
            <a:r>
              <a:rPr sz="1800" spc="-15" dirty="0">
                <a:latin typeface="Times New Roman"/>
                <a:cs typeface="Times New Roman"/>
              </a:rPr>
              <a:t>factor, </a:t>
            </a:r>
            <a:r>
              <a:rPr sz="1800" spc="-5" dirty="0">
                <a:latin typeface="Times New Roman"/>
                <a:cs typeface="Times New Roman"/>
              </a:rPr>
              <a:t>n, is equal to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one.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382909" y="3995928"/>
            <a:ext cx="2343150" cy="4792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766449" y="4741417"/>
            <a:ext cx="711263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These recombinations produce ideality factors that deviate from the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ideal.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475107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Solar Cell Design</a:t>
            </a:r>
            <a:r>
              <a:rPr spc="-100" dirty="0"/>
              <a:t> </a:t>
            </a:r>
            <a:r>
              <a:rPr dirty="0"/>
              <a:t>Principles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09249" y="1329601"/>
            <a:ext cx="7974330" cy="105092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Principles</a:t>
            </a:r>
            <a:endParaRPr sz="2000">
              <a:latin typeface="Arial"/>
              <a:cs typeface="Arial"/>
            </a:endParaRPr>
          </a:p>
          <a:p>
            <a:pPr marL="812800" marR="5080" lvl="1" indent="-343535">
              <a:lnSpc>
                <a:spcPts val="1939"/>
              </a:lnSpc>
              <a:spcBef>
                <a:spcPts val="112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Solar cell design involves specifying the parameters of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solar cell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structure in  order </a:t>
            </a:r>
            <a:r>
              <a:rPr sz="1800" dirty="0">
                <a:latin typeface="Times New Roman"/>
                <a:cs typeface="Times New Roman"/>
              </a:rPr>
              <a:t>to </a:t>
            </a:r>
            <a:r>
              <a:rPr sz="1800" spc="-5" dirty="0">
                <a:latin typeface="Times New Roman"/>
                <a:cs typeface="Times New Roman"/>
              </a:rPr>
              <a:t>maximise </a:t>
            </a:r>
            <a:r>
              <a:rPr sz="1800" spc="-20" dirty="0">
                <a:latin typeface="Times New Roman"/>
                <a:cs typeface="Times New Roman"/>
              </a:rPr>
              <a:t>efficiency, </a:t>
            </a:r>
            <a:r>
              <a:rPr sz="1800" spc="-5" dirty="0">
                <a:latin typeface="Times New Roman"/>
                <a:cs typeface="Times New Roman"/>
              </a:rPr>
              <a:t>given </a:t>
            </a:r>
            <a:r>
              <a:rPr sz="1800" dirty="0">
                <a:latin typeface="Times New Roman"/>
                <a:cs typeface="Times New Roman"/>
              </a:rPr>
              <a:t>a certain </a:t>
            </a:r>
            <a:r>
              <a:rPr sz="1800" spc="-5" dirty="0">
                <a:latin typeface="Times New Roman"/>
                <a:cs typeface="Times New Roman"/>
              </a:rPr>
              <a:t>set of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constraints.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361829" y="2534411"/>
            <a:ext cx="3797046" cy="25336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66449" y="5152897"/>
            <a:ext cx="7858125" cy="167132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55600" marR="511809" indent="-342900">
              <a:lnSpc>
                <a:spcPts val="1939"/>
              </a:lnSpc>
              <a:spcBef>
                <a:spcPts val="34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theoretical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efficiency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for photovoltaic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conversion is in excess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86.8%. 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However,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86.8%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figure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uses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detailed balance calculations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and does not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describe device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implementation.</a:t>
            </a:r>
            <a:endParaRPr sz="18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1939"/>
              </a:lnSpc>
              <a:spcBef>
                <a:spcPts val="109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For silicon solar </a:t>
            </a:r>
            <a:r>
              <a:rPr sz="1800" dirty="0">
                <a:latin typeface="Times New Roman"/>
                <a:cs typeface="Times New Roman"/>
              </a:rPr>
              <a:t>cells,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more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realistic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efficiency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under one sun operation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about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29%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. The maximum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efficiency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measured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for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silicon solar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cell is currently  24.7% under</a:t>
            </a:r>
            <a:r>
              <a:rPr sz="1800" spc="-11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AM1.5G.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475107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Solar Cell Design</a:t>
            </a:r>
            <a:r>
              <a:rPr spc="-100" dirty="0"/>
              <a:t> </a:t>
            </a:r>
            <a:r>
              <a:rPr dirty="0"/>
              <a:t>Principles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9249" y="1418336"/>
            <a:ext cx="146812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Principles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66449" y="1833626"/>
            <a:ext cx="72821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difference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between the high theoretical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efficiencies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and the</a:t>
            </a:r>
            <a:r>
              <a:rPr sz="1800" spc="1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efficiencies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4839" y="291998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4839" y="37772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74839" y="463448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766449" y="2001543"/>
            <a:ext cx="7851775" cy="3643629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measured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from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terrestrial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cells is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due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mainly to two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factors.</a:t>
            </a:r>
            <a:endParaRPr sz="1800">
              <a:latin typeface="Times New Roman"/>
              <a:cs typeface="Times New Roman"/>
            </a:endParaRPr>
          </a:p>
          <a:p>
            <a:pPr marL="354965" marR="94615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The first is that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theoretical maximum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efficiency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predictions assume that 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energy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from each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photon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is optimally used</a:t>
            </a:r>
            <a:r>
              <a:rPr sz="1800" spc="-5" dirty="0">
                <a:latin typeface="Times New Roman"/>
                <a:cs typeface="Times New Roman"/>
              </a:rPr>
              <a:t>, that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there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are no unabsorbed photons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and that each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photon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absorbed in a material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which has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band gap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equal to the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photon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FF0000"/>
                </a:solidFill>
                <a:latin typeface="Times New Roman"/>
                <a:cs typeface="Times New Roman"/>
              </a:rPr>
              <a:t>energy.</a:t>
            </a:r>
            <a:endParaRPr sz="1800">
              <a:latin typeface="Times New Roman"/>
              <a:cs typeface="Times New Roman"/>
            </a:endParaRPr>
          </a:p>
          <a:p>
            <a:pPr marL="355600" marR="43815" indent="-343535" algn="just">
              <a:lnSpc>
                <a:spcPts val="1939"/>
              </a:lnSpc>
              <a:spcBef>
                <a:spcPts val="110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56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This is achieved in theory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by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modeling an infinite stack of solar cells of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different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band gap materials</a:t>
            </a:r>
            <a:r>
              <a:rPr sz="1800" spc="-5" dirty="0">
                <a:latin typeface="Times New Roman"/>
                <a:cs typeface="Times New Roman"/>
              </a:rPr>
              <a:t>, </a:t>
            </a:r>
            <a:r>
              <a:rPr sz="1800" dirty="0">
                <a:latin typeface="Times New Roman"/>
                <a:cs typeface="Times New Roman"/>
              </a:rPr>
              <a:t>each absorbing </a:t>
            </a:r>
            <a:r>
              <a:rPr sz="1800" spc="-5" dirty="0">
                <a:latin typeface="Times New Roman"/>
                <a:cs typeface="Times New Roman"/>
              </a:rPr>
              <a:t>only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photons which </a:t>
            </a:r>
            <a:r>
              <a:rPr sz="1800" dirty="0">
                <a:latin typeface="Times New Roman"/>
                <a:cs typeface="Times New Roman"/>
              </a:rPr>
              <a:t>correspond exactly to  </a:t>
            </a:r>
            <a:r>
              <a:rPr sz="1800" spc="-5" dirty="0">
                <a:latin typeface="Times New Roman"/>
                <a:cs typeface="Times New Roman"/>
              </a:rPr>
              <a:t>its band gap.</a:t>
            </a:r>
            <a:endParaRPr sz="1800">
              <a:latin typeface="Times New Roman"/>
              <a:cs typeface="Times New Roman"/>
            </a:endParaRPr>
          </a:p>
          <a:p>
            <a:pPr marL="355600" marR="24130" indent="-343535" algn="just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56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second factor is that the high theoretical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efficiency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predictions assume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high  concentration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ratio.</a:t>
            </a:r>
            <a:endParaRPr sz="18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Assuming </a:t>
            </a:r>
            <a:r>
              <a:rPr sz="1800" dirty="0">
                <a:latin typeface="Times New Roman"/>
                <a:cs typeface="Times New Roman"/>
              </a:rPr>
              <a:t>that temperature and </a:t>
            </a:r>
            <a:r>
              <a:rPr sz="1800" spc="-5" dirty="0">
                <a:latin typeface="Times New Roman"/>
                <a:cs typeface="Times New Roman"/>
              </a:rPr>
              <a:t>resistive </a:t>
            </a:r>
            <a:r>
              <a:rPr sz="1800" spc="-10" dirty="0">
                <a:latin typeface="Times New Roman"/>
                <a:cs typeface="Times New Roman"/>
              </a:rPr>
              <a:t>effects </a:t>
            </a:r>
            <a:r>
              <a:rPr sz="1800" spc="-5" dirty="0">
                <a:latin typeface="Times New Roman"/>
                <a:cs typeface="Times New Roman"/>
              </a:rPr>
              <a:t>do not dominate </a:t>
            </a:r>
            <a:r>
              <a:rPr sz="1800" dirty="0">
                <a:latin typeface="Times New Roman"/>
                <a:cs typeface="Times New Roman"/>
              </a:rPr>
              <a:t>in a concentrator  </a:t>
            </a:r>
            <a:r>
              <a:rPr sz="1800" spc="-5" dirty="0">
                <a:latin typeface="Times New Roman"/>
                <a:cs typeface="Times New Roman"/>
              </a:rPr>
              <a:t>solar cell, increasing the light intensity proportionally increases the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short-circuit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41049" y="5512839"/>
            <a:ext cx="7781290" cy="100965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81000">
              <a:lnSpc>
                <a:spcPct val="100000"/>
              </a:lnSpc>
              <a:spcBef>
                <a:spcPts val="720"/>
              </a:spcBef>
            </a:pPr>
            <a:r>
              <a:rPr sz="1800" spc="-5" dirty="0">
                <a:latin typeface="Times New Roman"/>
                <a:cs typeface="Times New Roman"/>
              </a:rPr>
              <a:t>current.</a:t>
            </a:r>
            <a:endParaRPr sz="1800">
              <a:latin typeface="Times New Roman"/>
              <a:cs typeface="Times New Roman"/>
            </a:endParaRPr>
          </a:p>
          <a:p>
            <a:pPr marL="381000" marR="43180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80365" algn="l"/>
                <a:tab pos="381000" algn="l"/>
              </a:tabLst>
            </a:pPr>
            <a:r>
              <a:rPr sz="1800" spc="-5" dirty="0">
                <a:latin typeface="Times New Roman"/>
                <a:cs typeface="Times New Roman"/>
              </a:rPr>
              <a:t>Since the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open-circuit voltage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(V</a:t>
            </a:r>
            <a:r>
              <a:rPr sz="1800" spc="-75" baseline="-20833" dirty="0">
                <a:latin typeface="Times New Roman"/>
                <a:cs typeface="Times New Roman"/>
              </a:rPr>
              <a:t>oc</a:t>
            </a:r>
            <a:r>
              <a:rPr sz="1800" spc="-50" dirty="0">
                <a:latin typeface="Times New Roman"/>
                <a:cs typeface="Times New Roman"/>
              </a:rPr>
              <a:t>) </a:t>
            </a:r>
            <a:r>
              <a:rPr sz="1800" dirty="0">
                <a:latin typeface="Times New Roman"/>
                <a:cs typeface="Times New Roman"/>
              </a:rPr>
              <a:t>also </a:t>
            </a:r>
            <a:r>
              <a:rPr sz="1800" spc="-5" dirty="0">
                <a:latin typeface="Times New Roman"/>
                <a:cs typeface="Times New Roman"/>
              </a:rPr>
              <a:t>depends on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short-circuit </a:t>
            </a:r>
            <a:r>
              <a:rPr sz="1800" dirty="0">
                <a:latin typeface="Times New Roman"/>
                <a:cs typeface="Times New Roman"/>
              </a:rPr>
              <a:t>current, </a:t>
            </a:r>
            <a:r>
              <a:rPr sz="1800" spc="-80" dirty="0">
                <a:latin typeface="Times New Roman"/>
                <a:cs typeface="Times New Roman"/>
              </a:rPr>
              <a:t>V</a:t>
            </a:r>
            <a:r>
              <a:rPr sz="1800" spc="-120" baseline="-20833" dirty="0">
                <a:latin typeface="Times New Roman"/>
                <a:cs typeface="Times New Roman"/>
              </a:rPr>
              <a:t>oc 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increases logarithmically with light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level.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475107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Solar Cell Design</a:t>
            </a:r>
            <a:r>
              <a:rPr spc="-100" dirty="0"/>
              <a:t> </a:t>
            </a:r>
            <a:r>
              <a:rPr dirty="0"/>
              <a:t>Principles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96549" y="1329601"/>
            <a:ext cx="8383905" cy="80835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68300" indent="-342900">
              <a:lnSpc>
                <a:spcPct val="100000"/>
              </a:lnSpc>
              <a:spcBef>
                <a:spcPts val="7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68300" algn="l"/>
              </a:tabLst>
            </a:pPr>
            <a:r>
              <a:rPr sz="2000" spc="-10" dirty="0">
                <a:latin typeface="Arial"/>
                <a:cs typeface="Arial"/>
              </a:rPr>
              <a:t>Principles</a:t>
            </a:r>
            <a:endParaRPr sz="2000">
              <a:latin typeface="Arial"/>
              <a:cs typeface="Arial"/>
            </a:endParaRPr>
          </a:p>
          <a:p>
            <a:pPr marL="825500" lvl="1" indent="-343535">
              <a:lnSpc>
                <a:spcPct val="100000"/>
              </a:lnSpc>
              <a:spcBef>
                <a:spcPts val="869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24865" algn="l"/>
                <a:tab pos="8255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Furthermore, since the maximum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fill factor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(FF) increases with </a:t>
            </a:r>
            <a:r>
              <a:rPr sz="1800" spc="-60" dirty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1800" spc="-89" baseline="-20833" dirty="0">
                <a:solidFill>
                  <a:srgbClr val="FF0000"/>
                </a:solidFill>
                <a:latin typeface="Times New Roman"/>
                <a:cs typeface="Times New Roman"/>
              </a:rPr>
              <a:t>oc</a:t>
            </a:r>
            <a:r>
              <a:rPr sz="1800" spc="-60" dirty="0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sz="1800" spc="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maximum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83958" y="2080514"/>
            <a:ext cx="75939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possible FF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also increases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with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concentration. </a:t>
            </a:r>
            <a:r>
              <a:rPr sz="1800" spc="-5" dirty="0">
                <a:latin typeface="Times New Roman"/>
                <a:cs typeface="Times New Roman"/>
              </a:rPr>
              <a:t>The extra </a:t>
            </a:r>
            <a:r>
              <a:rPr sz="1800" spc="-80" dirty="0">
                <a:latin typeface="Times New Roman"/>
                <a:cs typeface="Times New Roman"/>
              </a:rPr>
              <a:t>V</a:t>
            </a:r>
            <a:r>
              <a:rPr sz="1800" spc="-120" baseline="-20833" dirty="0">
                <a:latin typeface="Times New Roman"/>
                <a:cs typeface="Times New Roman"/>
              </a:rPr>
              <a:t>oc </a:t>
            </a: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spc="-5" dirty="0">
                <a:latin typeface="Times New Roman"/>
                <a:cs typeface="Times New Roman"/>
              </a:rPr>
              <a:t>FF </a:t>
            </a:r>
            <a:r>
              <a:rPr sz="1800" dirty="0">
                <a:latin typeface="Times New Roman"/>
                <a:cs typeface="Times New Roman"/>
              </a:rPr>
              <a:t>increases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with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74839" y="291998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66449" y="2248431"/>
            <a:ext cx="7568565" cy="100965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latin typeface="Times New Roman"/>
                <a:cs typeface="Times New Roman"/>
              </a:rPr>
              <a:t>concentration </a:t>
            </a:r>
            <a:r>
              <a:rPr sz="1800" spc="-5" dirty="0">
                <a:latin typeface="Times New Roman"/>
                <a:cs typeface="Times New Roman"/>
              </a:rPr>
              <a:t>which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allows concentrators to achieve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higher</a:t>
            </a:r>
            <a:r>
              <a:rPr sz="18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efficiencies.</a:t>
            </a:r>
            <a:endParaRPr sz="1800">
              <a:latin typeface="Times New Roman"/>
              <a:cs typeface="Times New Roman"/>
            </a:endParaRPr>
          </a:p>
          <a:p>
            <a:pPr marL="355600" marR="5080" indent="-343535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In designing such single junction solar cells, the principles for maximising cell  </a:t>
            </a:r>
            <a:r>
              <a:rPr sz="1800" spc="-10" dirty="0">
                <a:latin typeface="Times New Roman"/>
                <a:cs typeface="Times New Roman"/>
              </a:rPr>
              <a:t>efficiency</a:t>
            </a:r>
            <a:r>
              <a:rPr sz="1800" dirty="0">
                <a:latin typeface="Times New Roman"/>
                <a:cs typeface="Times New Roman"/>
              </a:rPr>
              <a:t> are: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93099" y="3371088"/>
            <a:ext cx="7327392" cy="13502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475107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Solar Cell Design</a:t>
            </a:r>
            <a:r>
              <a:rPr spc="-100" dirty="0"/>
              <a:t> </a:t>
            </a:r>
            <a:r>
              <a:rPr dirty="0"/>
              <a:t>Principles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9249" y="1418336"/>
            <a:ext cx="20320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Optical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Losses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66449" y="1833626"/>
            <a:ext cx="7507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Optical losses chiefly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effect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power from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solar cell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by lowering the</a:t>
            </a:r>
            <a:r>
              <a:rPr sz="1800" spc="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short-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4839" y="291998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4839" y="37772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766449" y="2001543"/>
            <a:ext cx="7740015" cy="213487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720"/>
              </a:spcBef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circuit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current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Optical </a:t>
            </a:r>
            <a:r>
              <a:rPr sz="1800" dirty="0">
                <a:latin typeface="Times New Roman"/>
                <a:cs typeface="Times New Roman"/>
              </a:rPr>
              <a:t>losses consist </a:t>
            </a:r>
            <a:r>
              <a:rPr sz="1800" spc="-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light </a:t>
            </a:r>
            <a:r>
              <a:rPr sz="1800" spc="-5" dirty="0">
                <a:latin typeface="Times New Roman"/>
                <a:cs typeface="Times New Roman"/>
              </a:rPr>
              <a:t>which </a:t>
            </a:r>
            <a:r>
              <a:rPr sz="1800" dirty="0">
                <a:latin typeface="Times New Roman"/>
                <a:cs typeface="Times New Roman"/>
              </a:rPr>
              <a:t>could </a:t>
            </a:r>
            <a:r>
              <a:rPr sz="1800" spc="-5" dirty="0">
                <a:latin typeface="Times New Roman"/>
                <a:cs typeface="Times New Roman"/>
              </a:rPr>
              <a:t>have generated </a:t>
            </a:r>
            <a:r>
              <a:rPr sz="1800" dirty="0">
                <a:latin typeface="Times New Roman"/>
                <a:cs typeface="Times New Roman"/>
              </a:rPr>
              <a:t>an electron-hole </a:t>
            </a:r>
            <a:r>
              <a:rPr sz="1800" spc="-20" dirty="0">
                <a:latin typeface="Times New Roman"/>
                <a:cs typeface="Times New Roman"/>
              </a:rPr>
              <a:t>pair,  </a:t>
            </a:r>
            <a:r>
              <a:rPr sz="1800" dirty="0">
                <a:latin typeface="Times New Roman"/>
                <a:cs typeface="Times New Roman"/>
              </a:rPr>
              <a:t>but does </a:t>
            </a:r>
            <a:r>
              <a:rPr sz="1800" spc="-5" dirty="0">
                <a:latin typeface="Times New Roman"/>
                <a:cs typeface="Times New Roman"/>
              </a:rPr>
              <a:t>not, </a:t>
            </a:r>
            <a:r>
              <a:rPr sz="1800" dirty="0">
                <a:latin typeface="Times New Roman"/>
                <a:cs typeface="Times New Roman"/>
              </a:rPr>
              <a:t>because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light is reflected from the front surface, or because it is  not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absorbed in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cell.</a:t>
            </a:r>
            <a:endParaRPr sz="1800">
              <a:latin typeface="Times New Roman"/>
              <a:cs typeface="Times New Roman"/>
            </a:endParaRPr>
          </a:p>
          <a:p>
            <a:pPr marL="355600" marR="87630" indent="-342900" algn="just">
              <a:lnSpc>
                <a:spcPts val="1939"/>
              </a:lnSpc>
              <a:spcBef>
                <a:spcPts val="109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For </a:t>
            </a:r>
            <a:r>
              <a:rPr sz="1800" dirty="0">
                <a:latin typeface="Times New Roman"/>
                <a:cs typeface="Times New Roman"/>
              </a:rPr>
              <a:t>the most common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semiconductor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solar cells, the entire visible spectrum has  enough </a:t>
            </a:r>
            <a:r>
              <a:rPr sz="1800" spc="-10" dirty="0">
                <a:latin typeface="Times New Roman"/>
                <a:cs typeface="Times New Roman"/>
              </a:rPr>
              <a:t>energy </a:t>
            </a:r>
            <a:r>
              <a:rPr sz="1800" spc="-5" dirty="0">
                <a:latin typeface="Times New Roman"/>
                <a:cs typeface="Times New Roman"/>
              </a:rPr>
              <a:t>to create electron-hole pairs and therefore all visible light would  </a:t>
            </a:r>
            <a:r>
              <a:rPr sz="1800" dirty="0">
                <a:latin typeface="Times New Roman"/>
                <a:cs typeface="Times New Roman"/>
              </a:rPr>
              <a:t>ideally </a:t>
            </a:r>
            <a:r>
              <a:rPr sz="1800" spc="-5" dirty="0">
                <a:latin typeface="Times New Roman"/>
                <a:cs typeface="Times New Roman"/>
              </a:rPr>
              <a:t>be </a:t>
            </a:r>
            <a:r>
              <a:rPr sz="1800" dirty="0">
                <a:latin typeface="Times New Roman"/>
                <a:cs typeface="Times New Roman"/>
              </a:rPr>
              <a:t>absorbed.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62719" y="4147565"/>
            <a:ext cx="5324855" cy="22021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862719" y="6349746"/>
            <a:ext cx="5324855" cy="8458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475107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Solar Cell Design</a:t>
            </a:r>
            <a:r>
              <a:rPr spc="-100" dirty="0"/>
              <a:t> </a:t>
            </a:r>
            <a:r>
              <a:rPr dirty="0"/>
              <a:t>Principles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9249" y="1329601"/>
            <a:ext cx="5969635" cy="80835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Optical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Losses</a:t>
            </a:r>
            <a:endParaRPr sz="2000">
              <a:latin typeface="Arial"/>
              <a:cs typeface="Arial"/>
            </a:endParaRPr>
          </a:p>
          <a:p>
            <a:pPr marL="812800" lvl="1" indent="-343535">
              <a:lnSpc>
                <a:spcPct val="100000"/>
              </a:lnSpc>
              <a:spcBef>
                <a:spcPts val="869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There are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number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ways to reduce the optical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losses: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76769" y="2723388"/>
            <a:ext cx="8811006" cy="26494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475107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Solar Cell Design</a:t>
            </a:r>
            <a:r>
              <a:rPr spc="-100" dirty="0"/>
              <a:t> </a:t>
            </a:r>
            <a:r>
              <a:rPr dirty="0"/>
              <a:t>Principles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9249" y="1418336"/>
            <a:ext cx="308991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Anti-Reflection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Coatings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66449" y="1833626"/>
            <a:ext cx="75806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Anti-reflection coatings on solar cells are similar to those used </a:t>
            </a:r>
            <a:r>
              <a:rPr sz="1800" dirty="0">
                <a:latin typeface="Times New Roman"/>
                <a:cs typeface="Times New Roman"/>
              </a:rPr>
              <a:t>on </a:t>
            </a:r>
            <a:r>
              <a:rPr sz="1800" spc="-5" dirty="0">
                <a:latin typeface="Times New Roman"/>
                <a:cs typeface="Times New Roman"/>
              </a:rPr>
              <a:t>other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optical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4839" y="291998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4839" y="37772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74839" y="463448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4965">
              <a:lnSpc>
                <a:spcPct val="100000"/>
              </a:lnSpc>
              <a:spcBef>
                <a:spcPts val="720"/>
              </a:spcBef>
            </a:pPr>
            <a:r>
              <a:rPr dirty="0"/>
              <a:t>equipment </a:t>
            </a:r>
            <a:r>
              <a:rPr spc="-5" dirty="0"/>
              <a:t>such </a:t>
            </a:r>
            <a:r>
              <a:rPr dirty="0"/>
              <a:t>as camera </a:t>
            </a:r>
            <a:r>
              <a:rPr spc="-5" dirty="0"/>
              <a:t>lenses.</a:t>
            </a:r>
          </a:p>
          <a:p>
            <a:pPr marL="354965" marR="5080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dirty="0"/>
              <a:t>They consist </a:t>
            </a:r>
            <a:r>
              <a:rPr spc="-5" dirty="0"/>
              <a:t>of </a:t>
            </a:r>
            <a:r>
              <a:rPr dirty="0"/>
              <a:t>a thin layer </a:t>
            </a:r>
            <a:r>
              <a:rPr spc="-5" dirty="0"/>
              <a:t>of dielectric </a:t>
            </a:r>
            <a:r>
              <a:rPr dirty="0"/>
              <a:t>material, </a:t>
            </a:r>
            <a:r>
              <a:rPr spc="-5" dirty="0">
                <a:solidFill>
                  <a:srgbClr val="FF0000"/>
                </a:solidFill>
              </a:rPr>
              <a:t>with </a:t>
            </a:r>
            <a:r>
              <a:rPr dirty="0">
                <a:solidFill>
                  <a:srgbClr val="FF0000"/>
                </a:solidFill>
              </a:rPr>
              <a:t>a </a:t>
            </a:r>
            <a:r>
              <a:rPr spc="-5" dirty="0">
                <a:solidFill>
                  <a:srgbClr val="FF0000"/>
                </a:solidFill>
              </a:rPr>
              <a:t>specially </a:t>
            </a:r>
            <a:r>
              <a:rPr dirty="0">
                <a:solidFill>
                  <a:srgbClr val="FF0000"/>
                </a:solidFill>
              </a:rPr>
              <a:t>chosen  </a:t>
            </a:r>
            <a:r>
              <a:rPr spc="-5" dirty="0">
                <a:solidFill>
                  <a:srgbClr val="FF0000"/>
                </a:solidFill>
              </a:rPr>
              <a:t>thickness </a:t>
            </a:r>
            <a:r>
              <a:rPr spc="-5" dirty="0"/>
              <a:t>so that interference </a:t>
            </a:r>
            <a:r>
              <a:rPr spc="-10" dirty="0"/>
              <a:t>effects </a:t>
            </a:r>
            <a:r>
              <a:rPr spc="-5" dirty="0"/>
              <a:t>in the coating cause </a:t>
            </a:r>
            <a:r>
              <a:rPr spc="-5" dirty="0">
                <a:solidFill>
                  <a:srgbClr val="FF0000"/>
                </a:solidFill>
              </a:rPr>
              <a:t>the wave reflected from  </a:t>
            </a:r>
            <a:r>
              <a:rPr dirty="0">
                <a:solidFill>
                  <a:srgbClr val="FF0000"/>
                </a:solidFill>
              </a:rPr>
              <a:t>the anti-reflection coating top </a:t>
            </a:r>
            <a:r>
              <a:rPr spc="-5" dirty="0">
                <a:solidFill>
                  <a:srgbClr val="FF0000"/>
                </a:solidFill>
              </a:rPr>
              <a:t>surface </a:t>
            </a:r>
            <a:r>
              <a:rPr dirty="0">
                <a:solidFill>
                  <a:srgbClr val="FF0000"/>
                </a:solidFill>
              </a:rPr>
              <a:t>to </a:t>
            </a:r>
            <a:r>
              <a:rPr spc="-5" dirty="0">
                <a:solidFill>
                  <a:srgbClr val="FF0000"/>
                </a:solidFill>
              </a:rPr>
              <a:t>be out of phase with </a:t>
            </a:r>
            <a:r>
              <a:rPr dirty="0">
                <a:solidFill>
                  <a:srgbClr val="FF0000"/>
                </a:solidFill>
              </a:rPr>
              <a:t>the </a:t>
            </a:r>
            <a:r>
              <a:rPr spc="-5" dirty="0">
                <a:solidFill>
                  <a:srgbClr val="FF0000"/>
                </a:solidFill>
              </a:rPr>
              <a:t>wave reflected  from the</a:t>
            </a:r>
            <a:r>
              <a:rPr spc="-5" dirty="0">
                <a:solidFill>
                  <a:srgbClr val="009A9A"/>
                </a:solidFill>
              </a:rPr>
              <a:t> </a:t>
            </a:r>
            <a:r>
              <a:rPr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</a:rPr>
              <a:t>semiconductor</a:t>
            </a:r>
            <a:r>
              <a:rPr spc="15" dirty="0">
                <a:solidFill>
                  <a:srgbClr val="009A9A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surfaces.</a:t>
            </a:r>
          </a:p>
          <a:p>
            <a:pPr marL="354965" marR="473709" indent="-342900">
              <a:lnSpc>
                <a:spcPts val="1939"/>
              </a:lnSpc>
              <a:spcBef>
                <a:spcPts val="110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dirty="0">
                <a:solidFill>
                  <a:srgbClr val="FF0000"/>
                </a:solidFill>
              </a:rPr>
              <a:t>These </a:t>
            </a:r>
            <a:r>
              <a:rPr spc="-5" dirty="0">
                <a:solidFill>
                  <a:srgbClr val="FF0000"/>
                </a:solidFill>
              </a:rPr>
              <a:t>out-of-phase reflected waves destructively interfere with one </a:t>
            </a:r>
            <a:r>
              <a:rPr spc="-15" dirty="0">
                <a:solidFill>
                  <a:srgbClr val="FF0000"/>
                </a:solidFill>
              </a:rPr>
              <a:t>another,  </a:t>
            </a:r>
            <a:r>
              <a:rPr spc="-5" dirty="0">
                <a:solidFill>
                  <a:srgbClr val="FF0000"/>
                </a:solidFill>
              </a:rPr>
              <a:t>resulting in zero net reflected</a:t>
            </a:r>
            <a:r>
              <a:rPr spc="20" dirty="0">
                <a:solidFill>
                  <a:srgbClr val="FF0000"/>
                </a:solidFill>
              </a:rPr>
              <a:t> </a:t>
            </a:r>
            <a:r>
              <a:rPr spc="-25" dirty="0">
                <a:solidFill>
                  <a:srgbClr val="FF0000"/>
                </a:solidFill>
              </a:rPr>
              <a:t>energy.</a:t>
            </a:r>
          </a:p>
          <a:p>
            <a:pPr marL="355600" marR="330200" indent="-342900" algn="just">
              <a:lnSpc>
                <a:spcPts val="1939"/>
              </a:lnSpc>
              <a:spcBef>
                <a:spcPts val="108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5600" algn="l"/>
              </a:tabLst>
            </a:pPr>
            <a:r>
              <a:rPr spc="-5" dirty="0"/>
              <a:t>In addition to anti-reflection coatings, </a:t>
            </a:r>
            <a:r>
              <a:rPr dirty="0">
                <a:solidFill>
                  <a:srgbClr val="FF0000"/>
                </a:solidFill>
              </a:rPr>
              <a:t>interference </a:t>
            </a:r>
            <a:r>
              <a:rPr spc="-10" dirty="0">
                <a:solidFill>
                  <a:srgbClr val="FF0000"/>
                </a:solidFill>
              </a:rPr>
              <a:t>effects </a:t>
            </a:r>
            <a:r>
              <a:rPr dirty="0">
                <a:solidFill>
                  <a:srgbClr val="FF0000"/>
                </a:solidFill>
              </a:rPr>
              <a:t>are also commonly  </a:t>
            </a:r>
            <a:r>
              <a:rPr spc="-5" dirty="0">
                <a:solidFill>
                  <a:srgbClr val="FF0000"/>
                </a:solidFill>
              </a:rPr>
              <a:t>encountered when </a:t>
            </a:r>
            <a:r>
              <a:rPr dirty="0">
                <a:solidFill>
                  <a:srgbClr val="FF0000"/>
                </a:solidFill>
              </a:rPr>
              <a:t>a </a:t>
            </a:r>
            <a:r>
              <a:rPr spc="-5" dirty="0">
                <a:solidFill>
                  <a:srgbClr val="FF0000"/>
                </a:solidFill>
              </a:rPr>
              <a:t>thin layer of oil </a:t>
            </a:r>
            <a:r>
              <a:rPr dirty="0">
                <a:solidFill>
                  <a:srgbClr val="FF0000"/>
                </a:solidFill>
              </a:rPr>
              <a:t>on </a:t>
            </a:r>
            <a:r>
              <a:rPr spc="-5" dirty="0">
                <a:solidFill>
                  <a:srgbClr val="FF0000"/>
                </a:solidFill>
              </a:rPr>
              <a:t>water produces rainbow-like bands of  </a:t>
            </a:r>
            <a:r>
              <a:rPr spc="-20" dirty="0">
                <a:solidFill>
                  <a:srgbClr val="FF0000"/>
                </a:solidFill>
              </a:rPr>
              <a:t>colour.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475107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Solar Cell Design</a:t>
            </a:r>
            <a:r>
              <a:rPr spc="-100" dirty="0"/>
              <a:t> </a:t>
            </a:r>
            <a:r>
              <a:rPr dirty="0"/>
              <a:t>Principles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9249" y="1418336"/>
            <a:ext cx="308991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Anti-Reflection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Coatings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23145" y="1685544"/>
            <a:ext cx="4248150" cy="40667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66449" y="6058153"/>
            <a:ext cx="7885430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55600" marR="5080" indent="-342900">
              <a:lnSpc>
                <a:spcPts val="1939"/>
              </a:lnSpc>
              <a:spcBef>
                <a:spcPts val="34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thickness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anti-reflection coating is chosen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that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wavelength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 the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dielectric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material is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one quarter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wavelength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incoming</a:t>
            </a:r>
            <a:r>
              <a:rPr sz="1800" spc="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wave.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6777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Resistive</a:t>
            </a:r>
            <a:r>
              <a:rPr spc="-85" dirty="0"/>
              <a:t> </a:t>
            </a:r>
            <a:r>
              <a:rPr dirty="0"/>
              <a:t>Effect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9249" y="1495717"/>
            <a:ext cx="8315959" cy="206565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Effect </a:t>
            </a:r>
            <a:r>
              <a:rPr sz="2000" spc="-5" dirty="0">
                <a:latin typeface="Arial"/>
                <a:cs typeface="Arial"/>
              </a:rPr>
              <a:t>of Parasitic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Resistance</a:t>
            </a:r>
            <a:endParaRPr sz="2000">
              <a:latin typeface="Arial"/>
              <a:cs typeface="Arial"/>
            </a:endParaRPr>
          </a:p>
          <a:p>
            <a:pPr marL="812165" marR="5080" lvl="1" indent="-342900">
              <a:lnSpc>
                <a:spcPts val="1939"/>
              </a:lnSpc>
              <a:spcBef>
                <a:spcPts val="112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Resistive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effects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cells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reduce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efficiency </a:t>
            </a:r>
            <a:r>
              <a:rPr sz="1800" spc="-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solar </a:t>
            </a:r>
            <a:r>
              <a:rPr sz="1800" dirty="0">
                <a:latin typeface="Times New Roman"/>
                <a:cs typeface="Times New Roman"/>
              </a:rPr>
              <a:t>cell </a:t>
            </a:r>
            <a:r>
              <a:rPr sz="1800" spc="-5" dirty="0">
                <a:latin typeface="Times New Roman"/>
                <a:cs typeface="Times New Roman"/>
              </a:rPr>
              <a:t>by dissipating  power </a:t>
            </a:r>
            <a:r>
              <a:rPr sz="1800" dirty="0">
                <a:latin typeface="Times New Roman"/>
                <a:cs typeface="Times New Roman"/>
              </a:rPr>
              <a:t>in the</a:t>
            </a:r>
            <a:r>
              <a:rPr sz="1800" spc="-5" dirty="0">
                <a:latin typeface="Times New Roman"/>
                <a:cs typeface="Times New Roman"/>
              </a:rPr>
              <a:t> resistances.</a:t>
            </a:r>
            <a:endParaRPr sz="1800">
              <a:latin typeface="Times New Roman"/>
              <a:cs typeface="Times New Roman"/>
            </a:endParaRPr>
          </a:p>
          <a:p>
            <a:pPr marL="812800" lvl="1" indent="-343535">
              <a:lnSpc>
                <a:spcPct val="100000"/>
              </a:lnSpc>
              <a:spcBef>
                <a:spcPts val="84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The most common </a:t>
            </a:r>
            <a:r>
              <a:rPr sz="1800" dirty="0">
                <a:latin typeface="Times New Roman"/>
                <a:cs typeface="Times New Roman"/>
              </a:rPr>
              <a:t>parasitic </a:t>
            </a:r>
            <a:r>
              <a:rPr sz="1800" spc="-5" dirty="0">
                <a:latin typeface="Times New Roman"/>
                <a:cs typeface="Times New Roman"/>
              </a:rPr>
              <a:t>resistances </a:t>
            </a:r>
            <a:r>
              <a:rPr sz="1800" dirty="0">
                <a:latin typeface="Times New Roman"/>
                <a:cs typeface="Times New Roman"/>
              </a:rPr>
              <a:t>are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series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resistance and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shunt</a:t>
            </a:r>
            <a:r>
              <a:rPr sz="1800" u="sng" spc="-4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resistance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812800" marR="178435" lvl="1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dirty="0">
                <a:latin typeface="Times New Roman"/>
                <a:cs typeface="Times New Roman"/>
              </a:rPr>
              <a:t>The inclusion </a:t>
            </a:r>
            <a:r>
              <a:rPr sz="1800" spc="-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series </a:t>
            </a: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spc="-5" dirty="0">
                <a:latin typeface="Times New Roman"/>
                <a:cs typeface="Times New Roman"/>
              </a:rPr>
              <a:t>shunt resistance on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solar </a:t>
            </a:r>
            <a:r>
              <a:rPr sz="1800" dirty="0">
                <a:latin typeface="Times New Roman"/>
                <a:cs typeface="Times New Roman"/>
              </a:rPr>
              <a:t>cell model is </a:t>
            </a:r>
            <a:r>
              <a:rPr sz="1800" spc="-5" dirty="0">
                <a:latin typeface="Times New Roman"/>
                <a:cs typeface="Times New Roman"/>
              </a:rPr>
              <a:t>shown  in the figure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below.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51567" y="3598926"/>
            <a:ext cx="3467100" cy="18958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66449" y="5565902"/>
            <a:ext cx="7815580" cy="117792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54965" marR="5080" indent="-342900">
              <a:lnSpc>
                <a:spcPts val="1939"/>
              </a:lnSpc>
              <a:spcBef>
                <a:spcPts val="34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most cases and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for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typical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values of shunt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series resistance,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key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impact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parasitic resistance is to reduce the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fill</a:t>
            </a:r>
            <a:r>
              <a:rPr sz="1800" u="sng" spc="40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20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factor</a:t>
            </a:r>
            <a:r>
              <a:rPr sz="1800" spc="-20" dirty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354965" marR="518795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Both the magnitude and impact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5" dirty="0">
                <a:latin typeface="Times New Roman"/>
                <a:cs typeface="Times New Roman"/>
              </a:rPr>
              <a:t>series and </a:t>
            </a:r>
            <a:r>
              <a:rPr sz="1800" dirty="0">
                <a:latin typeface="Times New Roman"/>
                <a:cs typeface="Times New Roman"/>
              </a:rPr>
              <a:t>shunt </a:t>
            </a:r>
            <a:r>
              <a:rPr sz="1800" spc="-5" dirty="0">
                <a:latin typeface="Times New Roman"/>
                <a:cs typeface="Times New Roman"/>
              </a:rPr>
              <a:t>resistance depend </a:t>
            </a:r>
            <a:r>
              <a:rPr sz="1800" dirty="0">
                <a:latin typeface="Times New Roman"/>
                <a:cs typeface="Times New Roman"/>
              </a:rPr>
              <a:t>on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 geometry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 cell</a:t>
            </a:r>
            <a:r>
              <a:rPr sz="1800" spc="-5" dirty="0">
                <a:latin typeface="Times New Roman"/>
                <a:cs typeface="Times New Roman"/>
              </a:rPr>
              <a:t>, </a:t>
            </a:r>
            <a:r>
              <a:rPr sz="1800" dirty="0">
                <a:latin typeface="Times New Roman"/>
                <a:cs typeface="Times New Roman"/>
              </a:rPr>
              <a:t>at the </a:t>
            </a:r>
            <a:r>
              <a:rPr sz="1800" spc="-5" dirty="0">
                <a:latin typeface="Times New Roman"/>
                <a:cs typeface="Times New Roman"/>
              </a:rPr>
              <a:t>operating point of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solar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cell.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475107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Solar Cell Design</a:t>
            </a:r>
            <a:r>
              <a:rPr spc="-100" dirty="0"/>
              <a:t> </a:t>
            </a:r>
            <a:r>
              <a:rPr dirty="0"/>
              <a:t>Principles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96549" y="1329601"/>
            <a:ext cx="8318500" cy="129794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68300" indent="-342900">
              <a:lnSpc>
                <a:spcPct val="100000"/>
              </a:lnSpc>
              <a:spcBef>
                <a:spcPts val="7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68300" algn="l"/>
              </a:tabLst>
            </a:pPr>
            <a:r>
              <a:rPr sz="2000" spc="-10" dirty="0">
                <a:latin typeface="Arial"/>
                <a:cs typeface="Arial"/>
              </a:rPr>
              <a:t>Anti-Reflection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Coatings</a:t>
            </a:r>
            <a:endParaRPr sz="2000">
              <a:latin typeface="Arial"/>
              <a:cs typeface="Arial"/>
            </a:endParaRPr>
          </a:p>
          <a:p>
            <a:pPr marL="824865" marR="55880" lvl="1" indent="-342900">
              <a:lnSpc>
                <a:spcPts val="1939"/>
              </a:lnSpc>
              <a:spcBef>
                <a:spcPts val="112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24865" algn="l"/>
                <a:tab pos="825500" algn="l"/>
              </a:tabLst>
            </a:pPr>
            <a:r>
              <a:rPr sz="1800" spc="-5" dirty="0">
                <a:latin typeface="Times New Roman"/>
                <a:cs typeface="Times New Roman"/>
              </a:rPr>
              <a:t>For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quarter wavelength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anti-reflection coating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of 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transparent material with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refractive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index </a:t>
            </a:r>
            <a:r>
              <a:rPr sz="1800" i="1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1800" i="1" baseline="-20833" dirty="0">
                <a:solidFill>
                  <a:srgbClr val="FF0000"/>
                </a:solidFill>
                <a:latin typeface="Times New Roman"/>
                <a:cs typeface="Times New Roman"/>
              </a:rPr>
              <a:t>1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and light incident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coating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with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free-space wavelength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 λ</a:t>
            </a:r>
            <a:r>
              <a:rPr sz="1800" spc="-7" baseline="-20833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thickness </a:t>
            </a:r>
            <a:r>
              <a:rPr sz="1800" i="1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1800" i="1" baseline="-20833" dirty="0">
                <a:solidFill>
                  <a:srgbClr val="FF0000"/>
                </a:solidFill>
                <a:latin typeface="Times New Roman"/>
                <a:cs typeface="Times New Roman"/>
              </a:rPr>
              <a:t>1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which causes minimum reflection is calculated</a:t>
            </a:r>
            <a:r>
              <a:rPr sz="1800" spc="-1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by: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811153" y="2727198"/>
            <a:ext cx="704087" cy="1935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74577" y="2920745"/>
            <a:ext cx="790955" cy="3261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66449" y="3479546"/>
            <a:ext cx="7773670" cy="79375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54965" marR="5080" indent="-342900">
              <a:lnSpc>
                <a:spcPts val="1939"/>
              </a:lnSpc>
              <a:spcBef>
                <a:spcPts val="34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411480" algn="l"/>
                <a:tab pos="412115" algn="l"/>
              </a:tabLst>
            </a:pPr>
            <a:r>
              <a:rPr dirty="0"/>
              <a:t>	</a:t>
            </a:r>
            <a:r>
              <a:rPr sz="1800" spc="-5" dirty="0">
                <a:latin typeface="Times New Roman"/>
                <a:cs typeface="Times New Roman"/>
              </a:rPr>
              <a:t>Reflection is further minimised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if the refractive index of the anti-reflection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coating is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geometric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mean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that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materials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either 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side</a:t>
            </a:r>
            <a:r>
              <a:rPr sz="1800" spc="-15" dirty="0">
                <a:latin typeface="Times New Roman"/>
                <a:cs typeface="Times New Roman"/>
              </a:rPr>
              <a:t>;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that is, glass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or air and the 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semiconductor. </a:t>
            </a:r>
            <a:r>
              <a:rPr sz="1800" dirty="0">
                <a:latin typeface="Times New Roman"/>
                <a:cs typeface="Times New Roman"/>
              </a:rPr>
              <a:t>This is expressed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715141" y="4380738"/>
            <a:ext cx="1038606" cy="2750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766449" y="4741417"/>
            <a:ext cx="7522845" cy="79375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54965" marR="5080" indent="-342900">
              <a:lnSpc>
                <a:spcPts val="1939"/>
              </a:lnSpc>
              <a:spcBef>
                <a:spcPts val="34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While the </a:t>
            </a:r>
            <a:r>
              <a:rPr sz="1800" spc="-5" dirty="0">
                <a:latin typeface="Times New Roman"/>
                <a:cs typeface="Times New Roman"/>
              </a:rPr>
              <a:t>reflection for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given </a:t>
            </a:r>
            <a:r>
              <a:rPr sz="1800" dirty="0">
                <a:latin typeface="Times New Roman"/>
                <a:cs typeface="Times New Roman"/>
              </a:rPr>
              <a:t>thickness,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index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refraction,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wavelength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can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be reduced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to zero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using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equations above, the index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refraction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dependent on wavelength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zero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reflection occurs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only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at a</a:t>
            </a:r>
            <a:r>
              <a:rPr sz="1800" spc="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single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74839" y="54917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3999" y="858012"/>
                </a:lnTo>
                <a:lnTo>
                  <a:pt x="914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74839" y="634898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3999" y="858012"/>
                </a:lnTo>
                <a:lnTo>
                  <a:pt x="914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766449" y="5403111"/>
            <a:ext cx="7559040" cy="125666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720"/>
              </a:spcBef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wavelength.</a:t>
            </a:r>
            <a:endParaRPr sz="18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For photovoltaic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applications,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refractive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index, and thickness are chosen in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order to minimise reflection for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wavelength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0.6 µm. This wavelength is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chosen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since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it is close to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peak power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 spectrum.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475107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Solar Cell Design</a:t>
            </a:r>
            <a:r>
              <a:rPr spc="-100" dirty="0"/>
              <a:t> </a:t>
            </a:r>
            <a:r>
              <a:rPr dirty="0"/>
              <a:t>Principles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9249" y="1418336"/>
            <a:ext cx="308991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Anti-Reflection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Coatings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325253" y="1894332"/>
            <a:ext cx="3755897" cy="33352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74839" y="54917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3999" y="858012"/>
                </a:lnTo>
                <a:lnTo>
                  <a:pt x="914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66449" y="5290057"/>
            <a:ext cx="7883525" cy="167132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55600" marR="5080" indent="-343535">
              <a:lnSpc>
                <a:spcPts val="1939"/>
              </a:lnSpc>
              <a:spcBef>
                <a:spcPts val="34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By adding more than one anti-reflection </a:t>
            </a:r>
            <a:r>
              <a:rPr sz="1800" spc="-20" dirty="0">
                <a:latin typeface="Times New Roman"/>
                <a:cs typeface="Times New Roman"/>
              </a:rPr>
              <a:t>layer,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reflectivity can be reduced over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wide range of wavelengths. 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However,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this is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usually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too expensive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for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most  commercial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cells. The equations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for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multiple antireflection coatings are  more complicated than that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for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single</a:t>
            </a:r>
            <a:r>
              <a:rPr sz="18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FF0000"/>
                </a:solidFill>
                <a:latin typeface="Times New Roman"/>
                <a:cs typeface="Times New Roman"/>
              </a:rPr>
              <a:t>layer.</a:t>
            </a:r>
            <a:endParaRPr sz="1800">
              <a:latin typeface="Times New Roman"/>
              <a:cs typeface="Times New Roman"/>
            </a:endParaRPr>
          </a:p>
          <a:p>
            <a:pPr marL="354965" marR="203200" indent="-342900">
              <a:lnSpc>
                <a:spcPts val="1939"/>
              </a:lnSpc>
              <a:spcBef>
                <a:spcPts val="110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By adjusting the refractive index and thickness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two layers it is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possible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to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produce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two minima and 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overall reflectance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less than</a:t>
            </a:r>
            <a:r>
              <a:rPr sz="1800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3%.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6777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Resistive</a:t>
            </a:r>
            <a:r>
              <a:rPr spc="-85" dirty="0"/>
              <a:t> </a:t>
            </a:r>
            <a:r>
              <a:rPr dirty="0"/>
              <a:t>Effect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96549" y="1495717"/>
            <a:ext cx="8116570" cy="192849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68300" indent="-342900">
              <a:lnSpc>
                <a:spcPct val="100000"/>
              </a:lnSpc>
              <a:spcBef>
                <a:spcPts val="7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68300" algn="l"/>
              </a:tabLst>
            </a:pPr>
            <a:r>
              <a:rPr sz="2000" spc="-10" dirty="0">
                <a:latin typeface="Arial"/>
                <a:cs typeface="Arial"/>
              </a:rPr>
              <a:t>Effect </a:t>
            </a:r>
            <a:r>
              <a:rPr sz="2000" spc="-5" dirty="0">
                <a:latin typeface="Arial"/>
                <a:cs typeface="Arial"/>
              </a:rPr>
              <a:t>of Parasitic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Resistance</a:t>
            </a:r>
            <a:endParaRPr sz="2000">
              <a:latin typeface="Arial"/>
              <a:cs typeface="Arial"/>
            </a:endParaRPr>
          </a:p>
          <a:p>
            <a:pPr marL="825500" marR="68580" lvl="1" indent="-342900">
              <a:lnSpc>
                <a:spcPts val="1939"/>
              </a:lnSpc>
              <a:spcBef>
                <a:spcPts val="112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24865" algn="l"/>
                <a:tab pos="8255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Since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value of resistance will depend 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area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 cell</a:t>
            </a:r>
            <a:r>
              <a:rPr sz="1800" spc="-5" dirty="0">
                <a:latin typeface="Times New Roman"/>
                <a:cs typeface="Times New Roman"/>
              </a:rPr>
              <a:t>, when  </a:t>
            </a:r>
            <a:r>
              <a:rPr sz="1800" dirty="0">
                <a:latin typeface="Times New Roman"/>
                <a:cs typeface="Times New Roman"/>
              </a:rPr>
              <a:t>comparing the </a:t>
            </a:r>
            <a:r>
              <a:rPr sz="1800" spc="-5" dirty="0">
                <a:latin typeface="Times New Roman"/>
                <a:cs typeface="Times New Roman"/>
              </a:rPr>
              <a:t>series resistance of solar </a:t>
            </a:r>
            <a:r>
              <a:rPr sz="1800" dirty="0">
                <a:latin typeface="Times New Roman"/>
                <a:cs typeface="Times New Roman"/>
              </a:rPr>
              <a:t>cells </a:t>
            </a:r>
            <a:r>
              <a:rPr sz="1800" spc="-5" dirty="0">
                <a:latin typeface="Times New Roman"/>
                <a:cs typeface="Times New Roman"/>
              </a:rPr>
              <a:t>which </a:t>
            </a:r>
            <a:r>
              <a:rPr sz="1800" dirty="0">
                <a:latin typeface="Times New Roman"/>
                <a:cs typeface="Times New Roman"/>
              </a:rPr>
              <a:t>may </a:t>
            </a:r>
            <a:r>
              <a:rPr sz="1800" spc="-5" dirty="0">
                <a:latin typeface="Times New Roman"/>
                <a:cs typeface="Times New Roman"/>
              </a:rPr>
              <a:t>have different </a:t>
            </a:r>
            <a:r>
              <a:rPr sz="1800" dirty="0">
                <a:latin typeface="Times New Roman"/>
                <a:cs typeface="Times New Roman"/>
              </a:rPr>
              <a:t>areas,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 common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unit for resistance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in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Ωcm</a:t>
            </a:r>
            <a:r>
              <a:rPr sz="1800" spc="-22" baseline="25462" dirty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sz="1800" spc="-15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825500" marR="439420" lvl="1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24865" algn="l"/>
                <a:tab pos="8255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This area-normalized resistance results from replacing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current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with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current  density in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Ohm's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law as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shown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below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27333" y="3589782"/>
            <a:ext cx="1267205" cy="5158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6777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Resistive</a:t>
            </a:r>
            <a:r>
              <a:rPr spc="-85" dirty="0"/>
              <a:t> </a:t>
            </a:r>
            <a:r>
              <a:rPr dirty="0"/>
              <a:t>Effect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37772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09249" y="1495717"/>
            <a:ext cx="7859395" cy="258699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Series Resistance</a:t>
            </a:r>
            <a:endParaRPr sz="2000">
              <a:latin typeface="Arial"/>
              <a:cs typeface="Arial"/>
            </a:endParaRPr>
          </a:p>
          <a:p>
            <a:pPr marL="812800" lvl="1" indent="-343535">
              <a:lnSpc>
                <a:spcPct val="100000"/>
              </a:lnSpc>
              <a:spcBef>
                <a:spcPts val="869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Series resistance in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solar cell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 three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causes:</a:t>
            </a:r>
            <a:endParaRPr sz="1800">
              <a:latin typeface="Times New Roman"/>
              <a:cs typeface="Times New Roman"/>
            </a:endParaRPr>
          </a:p>
          <a:p>
            <a:pPr marL="812800" lvl="1" indent="-343535">
              <a:lnSpc>
                <a:spcPct val="100000"/>
              </a:lnSpc>
              <a:spcBef>
                <a:spcPts val="86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20" dirty="0">
                <a:latin typeface="Times New Roman"/>
                <a:cs typeface="Times New Roman"/>
              </a:rPr>
              <a:t>firstly,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movement of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current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through the emitter and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base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cell</a:t>
            </a:r>
            <a:endParaRPr sz="1800">
              <a:latin typeface="Times New Roman"/>
              <a:cs typeface="Times New Roman"/>
            </a:endParaRPr>
          </a:p>
          <a:p>
            <a:pPr marL="812800" lvl="1" indent="-342900">
              <a:lnSpc>
                <a:spcPct val="100000"/>
              </a:lnSpc>
              <a:spcBef>
                <a:spcPts val="86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20" dirty="0">
                <a:latin typeface="Times New Roman"/>
                <a:cs typeface="Times New Roman"/>
              </a:rPr>
              <a:t>secondly,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contact resistance between the metal contact and the</a:t>
            </a:r>
            <a:r>
              <a:rPr sz="1800" spc="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silicon</a:t>
            </a:r>
            <a:endParaRPr sz="1800">
              <a:latin typeface="Times New Roman"/>
              <a:cs typeface="Times New Roman"/>
            </a:endParaRPr>
          </a:p>
          <a:p>
            <a:pPr marL="812800" lvl="1" indent="-342900">
              <a:lnSpc>
                <a:spcPct val="100000"/>
              </a:lnSpc>
              <a:spcBef>
                <a:spcPts val="86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finally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resistance of the top and rear metal</a:t>
            </a:r>
            <a:r>
              <a:rPr sz="1800" spc="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contacts</a:t>
            </a:r>
            <a:endParaRPr sz="1800">
              <a:latin typeface="Times New Roman"/>
              <a:cs typeface="Times New Roman"/>
            </a:endParaRPr>
          </a:p>
          <a:p>
            <a:pPr marL="812800" marR="438784" lvl="1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main impact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series resistance is to reduce the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fill </a:t>
            </a:r>
            <a:r>
              <a:rPr sz="1800" u="sng" spc="-1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factor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although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excessively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high values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may also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reduce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short-circuit</a:t>
            </a:r>
            <a:r>
              <a:rPr sz="180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current.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457079" y="4322064"/>
            <a:ext cx="3467100" cy="18006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6777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Resistive</a:t>
            </a:r>
            <a:r>
              <a:rPr spc="-85" dirty="0"/>
              <a:t> </a:t>
            </a:r>
            <a:r>
              <a:rPr dirty="0"/>
              <a:t>Effect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9249" y="1584451"/>
            <a:ext cx="241490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Series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Resistance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18526" y="2129052"/>
            <a:ext cx="1895841" cy="4027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690249" y="2767838"/>
            <a:ext cx="8045450" cy="3564254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431165" marR="93980" indent="-342900">
              <a:lnSpc>
                <a:spcPts val="1939"/>
              </a:lnSpc>
              <a:spcBef>
                <a:spcPts val="34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431165" algn="l"/>
                <a:tab pos="431800" algn="l"/>
              </a:tabLst>
            </a:pPr>
            <a:r>
              <a:rPr sz="1800" spc="-5" dirty="0">
                <a:latin typeface="Times New Roman"/>
                <a:cs typeface="Times New Roman"/>
              </a:rPr>
              <a:t>where: </a:t>
            </a:r>
            <a:r>
              <a:rPr sz="1800" i="1" dirty="0">
                <a:latin typeface="Times New Roman"/>
                <a:cs typeface="Times New Roman"/>
              </a:rPr>
              <a:t>I </a:t>
            </a:r>
            <a:r>
              <a:rPr sz="1800" spc="-5" dirty="0">
                <a:latin typeface="Times New Roman"/>
                <a:cs typeface="Times New Roman"/>
              </a:rPr>
              <a:t>is the cell output current, </a:t>
            </a:r>
            <a:r>
              <a:rPr sz="1800" i="1" spc="-5" dirty="0">
                <a:latin typeface="Times New Roman"/>
                <a:cs typeface="Times New Roman"/>
              </a:rPr>
              <a:t>I</a:t>
            </a:r>
            <a:r>
              <a:rPr sz="1800" i="1" spc="-7" baseline="-20833" dirty="0">
                <a:latin typeface="Times New Roman"/>
                <a:cs typeface="Times New Roman"/>
              </a:rPr>
              <a:t>L </a:t>
            </a:r>
            <a:r>
              <a:rPr sz="1800" spc="-5" dirty="0">
                <a:latin typeface="Times New Roman"/>
                <a:cs typeface="Times New Roman"/>
              </a:rPr>
              <a:t>is the light generated current, </a:t>
            </a:r>
            <a:r>
              <a:rPr sz="1800" i="1" dirty="0">
                <a:latin typeface="Times New Roman"/>
                <a:cs typeface="Times New Roman"/>
              </a:rPr>
              <a:t>V </a:t>
            </a:r>
            <a:r>
              <a:rPr sz="1800" spc="-5" dirty="0">
                <a:latin typeface="Times New Roman"/>
                <a:cs typeface="Times New Roman"/>
              </a:rPr>
              <a:t>is the voltage  across the cell terminals, </a:t>
            </a:r>
            <a:r>
              <a:rPr sz="1800" i="1" spc="-5" dirty="0">
                <a:latin typeface="Times New Roman"/>
                <a:cs typeface="Times New Roman"/>
              </a:rPr>
              <a:t>T </a:t>
            </a:r>
            <a:r>
              <a:rPr sz="1800" dirty="0">
                <a:latin typeface="Times New Roman"/>
                <a:cs typeface="Times New Roman"/>
              </a:rPr>
              <a:t>is the temperature, q and k are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constants</a:t>
            </a:r>
            <a:r>
              <a:rPr sz="1800" spc="-5" dirty="0">
                <a:latin typeface="Times New Roman"/>
                <a:cs typeface="Times New Roman"/>
              </a:rPr>
              <a:t>, </a:t>
            </a:r>
            <a:r>
              <a:rPr sz="1800" i="1" dirty="0">
                <a:latin typeface="Times New Roman"/>
                <a:cs typeface="Times New Roman"/>
              </a:rPr>
              <a:t>n </a:t>
            </a:r>
            <a:r>
              <a:rPr sz="1800" spc="-5" dirty="0">
                <a:latin typeface="Times New Roman"/>
                <a:cs typeface="Times New Roman"/>
              </a:rPr>
              <a:t>is the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 ideality </a:t>
            </a:r>
            <a:r>
              <a:rPr sz="1800" u="sng" spc="-20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factor</a:t>
            </a:r>
            <a:r>
              <a:rPr sz="1800" spc="-20" dirty="0">
                <a:latin typeface="Times New Roman"/>
                <a:cs typeface="Times New Roman"/>
              </a:rPr>
              <a:t>, </a:t>
            </a: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800" i="1" spc="-7" baseline="-20833" dirty="0">
                <a:solidFill>
                  <a:srgbClr val="FF0000"/>
                </a:solidFill>
                <a:latin typeface="Times New Roman"/>
                <a:cs typeface="Times New Roman"/>
              </a:rPr>
              <a:t>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the cell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series</a:t>
            </a:r>
            <a:r>
              <a:rPr sz="1800" spc="-1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resistance</a:t>
            </a:r>
            <a:r>
              <a:rPr sz="1800" spc="-5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431165" marR="200660" indent="-342900">
              <a:lnSpc>
                <a:spcPts val="1939"/>
              </a:lnSpc>
              <a:spcBef>
                <a:spcPts val="109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431165" algn="l"/>
                <a:tab pos="431800" algn="l"/>
              </a:tabLst>
            </a:pPr>
            <a:r>
              <a:rPr sz="1800" spc="-5" dirty="0">
                <a:latin typeface="Times New Roman"/>
                <a:cs typeface="Times New Roman"/>
              </a:rPr>
              <a:t>The formula is </a:t>
            </a:r>
            <a:r>
              <a:rPr sz="1800" dirty="0">
                <a:latin typeface="Times New Roman"/>
                <a:cs typeface="Times New Roman"/>
              </a:rPr>
              <a:t>an </a:t>
            </a:r>
            <a:r>
              <a:rPr sz="1800" spc="-5" dirty="0">
                <a:latin typeface="Times New Roman"/>
                <a:cs typeface="Times New Roman"/>
              </a:rPr>
              <a:t>example of </a:t>
            </a:r>
            <a:r>
              <a:rPr sz="1800" dirty="0">
                <a:latin typeface="Times New Roman"/>
                <a:cs typeface="Times New Roman"/>
              </a:rPr>
              <a:t>an </a:t>
            </a:r>
            <a:r>
              <a:rPr sz="1800" spc="-5" dirty="0">
                <a:latin typeface="Times New Roman"/>
                <a:cs typeface="Times New Roman"/>
              </a:rPr>
              <a:t>implicit function due to the </a:t>
            </a:r>
            <a:r>
              <a:rPr sz="1800" dirty="0">
                <a:latin typeface="Times New Roman"/>
                <a:cs typeface="Times New Roman"/>
              </a:rPr>
              <a:t>appearance </a:t>
            </a:r>
            <a:r>
              <a:rPr sz="1800" spc="-5" dirty="0">
                <a:latin typeface="Times New Roman"/>
                <a:cs typeface="Times New Roman"/>
              </a:rPr>
              <a:t>of the  </a:t>
            </a:r>
            <a:r>
              <a:rPr sz="1800" dirty="0">
                <a:latin typeface="Times New Roman"/>
                <a:cs typeface="Times New Roman"/>
              </a:rPr>
              <a:t>current, </a:t>
            </a:r>
            <a:r>
              <a:rPr sz="1800" i="1" dirty="0">
                <a:latin typeface="Times New Roman"/>
                <a:cs typeface="Times New Roman"/>
              </a:rPr>
              <a:t>I</a:t>
            </a:r>
            <a:r>
              <a:rPr sz="1800" dirty="0">
                <a:latin typeface="Times New Roman"/>
                <a:cs typeface="Times New Roman"/>
              </a:rPr>
              <a:t>, </a:t>
            </a:r>
            <a:r>
              <a:rPr sz="1800" spc="-5" dirty="0">
                <a:latin typeface="Times New Roman"/>
                <a:cs typeface="Times New Roman"/>
              </a:rPr>
              <a:t>on both sides of </a:t>
            </a:r>
            <a:r>
              <a:rPr sz="1800" dirty="0">
                <a:latin typeface="Times New Roman"/>
                <a:cs typeface="Times New Roman"/>
              </a:rPr>
              <a:t>the equation and </a:t>
            </a:r>
            <a:r>
              <a:rPr sz="1800" spc="-5" dirty="0">
                <a:latin typeface="Times New Roman"/>
                <a:cs typeface="Times New Roman"/>
              </a:rPr>
              <a:t>requires numerical </a:t>
            </a:r>
            <a:r>
              <a:rPr sz="1800" dirty="0">
                <a:latin typeface="Times New Roman"/>
                <a:cs typeface="Times New Roman"/>
              </a:rPr>
              <a:t>methods to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solve.</a:t>
            </a:r>
            <a:endParaRPr sz="1800">
              <a:latin typeface="Times New Roman"/>
              <a:cs typeface="Times New Roman"/>
            </a:endParaRPr>
          </a:p>
          <a:p>
            <a:pPr marL="431165" marR="486409" indent="-342900">
              <a:lnSpc>
                <a:spcPts val="1939"/>
              </a:lnSpc>
              <a:spcBef>
                <a:spcPts val="108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431165" algn="l"/>
                <a:tab pos="4318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Series resistance does not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affect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cell at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open-circuit voltage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since </a:t>
            </a:r>
            <a:r>
              <a:rPr sz="1800" dirty="0">
                <a:latin typeface="Times New Roman"/>
                <a:cs typeface="Times New Roman"/>
              </a:rPr>
              <a:t>the  </a:t>
            </a:r>
            <a:r>
              <a:rPr sz="1800" spc="-5" dirty="0">
                <a:latin typeface="Times New Roman"/>
                <a:cs typeface="Times New Roman"/>
              </a:rPr>
              <a:t>overall current flow through the solar cell, and therefore through the series  resistance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-5" dirty="0">
                <a:latin typeface="Times New Roman"/>
                <a:cs typeface="Times New Roman"/>
              </a:rPr>
              <a:t> zero.</a:t>
            </a:r>
            <a:endParaRPr sz="1800">
              <a:latin typeface="Times New Roman"/>
              <a:cs typeface="Times New Roman"/>
            </a:endParaRPr>
          </a:p>
          <a:p>
            <a:pPr marL="431800" marR="357505" indent="-342900">
              <a:lnSpc>
                <a:spcPts val="1939"/>
              </a:lnSpc>
              <a:spcBef>
                <a:spcPts val="109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431165" algn="l"/>
                <a:tab pos="431800" algn="l"/>
              </a:tabLst>
            </a:pPr>
            <a:r>
              <a:rPr sz="1800" spc="-10" dirty="0">
                <a:latin typeface="Times New Roman"/>
                <a:cs typeface="Times New Roman"/>
              </a:rPr>
              <a:t>However,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near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open-circuit voltage,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IV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curve is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strongly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effected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series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resistance.</a:t>
            </a:r>
            <a:endParaRPr sz="1800">
              <a:latin typeface="Times New Roman"/>
              <a:cs typeface="Times New Roman"/>
            </a:endParaRPr>
          </a:p>
          <a:p>
            <a:pPr marL="431800" marR="278765" indent="-342900">
              <a:lnSpc>
                <a:spcPts val="1939"/>
              </a:lnSpc>
              <a:spcBef>
                <a:spcPts val="108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431165" algn="l"/>
                <a:tab pos="4318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straight-forward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method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estimating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series resistance from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cell is  to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find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slope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IV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curve at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open-circuit voltage</a:t>
            </a:r>
            <a:r>
              <a:rPr sz="180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point.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6777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Resistive</a:t>
            </a:r>
            <a:r>
              <a:rPr spc="-85" dirty="0"/>
              <a:t> </a:t>
            </a:r>
            <a:r>
              <a:rPr dirty="0"/>
              <a:t>Effect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9249" y="1418336"/>
            <a:ext cx="235712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Shunt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Resistance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741049" y="1833626"/>
            <a:ext cx="757618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10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80365" algn="l"/>
                <a:tab pos="3810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Significant power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losses caused by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presence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shunt resistance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sz="18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800" i="1" spc="-7" baseline="-20833" dirty="0">
                <a:solidFill>
                  <a:srgbClr val="FF0000"/>
                </a:solidFill>
                <a:latin typeface="Times New Roman"/>
                <a:cs typeface="Times New Roman"/>
              </a:rPr>
              <a:t>SH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,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are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74839" y="291998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66449" y="2001543"/>
            <a:ext cx="7747634" cy="202946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typically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due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to manufacturing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defects, rather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than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poor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solar cell</a:t>
            </a:r>
            <a:r>
              <a:rPr sz="1800" spc="-2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design.</a:t>
            </a:r>
            <a:endParaRPr sz="18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Low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shunt resistance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causes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power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losses in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cells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by providing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 alternate </a:t>
            </a:r>
            <a:r>
              <a:rPr sz="1800" u="sng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 current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path for the light-generated</a:t>
            </a:r>
            <a:r>
              <a:rPr sz="1800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current.</a:t>
            </a:r>
            <a:endParaRPr sz="1800">
              <a:latin typeface="Times New Roman"/>
              <a:cs typeface="Times New Roman"/>
            </a:endParaRPr>
          </a:p>
          <a:p>
            <a:pPr marL="355600" marR="309245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Such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diversion reduces </a:t>
            </a:r>
            <a:r>
              <a:rPr sz="1800" dirty="0">
                <a:latin typeface="Times New Roman"/>
                <a:cs typeface="Times New Roman"/>
              </a:rPr>
              <a:t>the amount </a:t>
            </a:r>
            <a:r>
              <a:rPr sz="1800" spc="-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current </a:t>
            </a:r>
            <a:r>
              <a:rPr sz="1800" spc="-5" dirty="0">
                <a:latin typeface="Times New Roman"/>
                <a:cs typeface="Times New Roman"/>
              </a:rPr>
              <a:t>flowing </a:t>
            </a:r>
            <a:r>
              <a:rPr sz="1800" dirty="0">
                <a:latin typeface="Times New Roman"/>
                <a:cs typeface="Times New Roman"/>
              </a:rPr>
              <a:t>through the </a:t>
            </a:r>
            <a:r>
              <a:rPr sz="1800" spc="-5" dirty="0">
                <a:latin typeface="Times New Roman"/>
                <a:cs typeface="Times New Roman"/>
              </a:rPr>
              <a:t>solar </a:t>
            </a:r>
            <a:r>
              <a:rPr sz="1800" dirty="0">
                <a:latin typeface="Times New Roman"/>
                <a:cs typeface="Times New Roman"/>
              </a:rPr>
              <a:t>cell  </a:t>
            </a:r>
            <a:r>
              <a:rPr sz="1800" spc="-5" dirty="0">
                <a:latin typeface="Times New Roman"/>
                <a:cs typeface="Times New Roman"/>
              </a:rPr>
              <a:t>junction and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reduces the voltage from the solar</a:t>
            </a:r>
            <a:r>
              <a:rPr sz="1800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cell.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effect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shunt resistance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particularly severe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at low light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levels</a:t>
            </a:r>
            <a:r>
              <a:rPr sz="1800" spc="-10" dirty="0">
                <a:latin typeface="Times New Roman"/>
                <a:cs typeface="Times New Roman"/>
              </a:rPr>
              <a:t>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since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66449" y="3894350"/>
            <a:ext cx="6325235" cy="76771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there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will be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less light-generated</a:t>
            </a:r>
            <a:r>
              <a:rPr sz="1800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current.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6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The loss </a:t>
            </a:r>
            <a:r>
              <a:rPr sz="1800" spc="-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this current to the </a:t>
            </a:r>
            <a:r>
              <a:rPr sz="1800" spc="-5" dirty="0">
                <a:latin typeface="Times New Roman"/>
                <a:cs typeface="Times New Roman"/>
              </a:rPr>
              <a:t>shunt </a:t>
            </a:r>
            <a:r>
              <a:rPr sz="1800" dirty="0">
                <a:latin typeface="Times New Roman"/>
                <a:cs typeface="Times New Roman"/>
              </a:rPr>
              <a:t>therefore </a:t>
            </a:r>
            <a:r>
              <a:rPr sz="1800" spc="-5" dirty="0">
                <a:latin typeface="Times New Roman"/>
                <a:cs typeface="Times New Roman"/>
              </a:rPr>
              <a:t>has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10" dirty="0">
                <a:latin typeface="Times New Roman"/>
                <a:cs typeface="Times New Roman"/>
              </a:rPr>
              <a:t>larger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impact.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74839" y="463448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766449" y="4741417"/>
            <a:ext cx="7489825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55600" marR="5080" indent="-342900">
              <a:lnSpc>
                <a:spcPts val="1939"/>
              </a:lnSpc>
              <a:spcBef>
                <a:spcPts val="34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In </a:t>
            </a:r>
            <a:r>
              <a:rPr sz="1800" dirty="0">
                <a:latin typeface="Times New Roman"/>
                <a:cs typeface="Times New Roman"/>
              </a:rPr>
              <a:t>addition, at lower </a:t>
            </a:r>
            <a:r>
              <a:rPr sz="1800" spc="-5" dirty="0">
                <a:latin typeface="Times New Roman"/>
                <a:cs typeface="Times New Roman"/>
              </a:rPr>
              <a:t>voltages where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10" dirty="0">
                <a:latin typeface="Times New Roman"/>
                <a:cs typeface="Times New Roman"/>
              </a:rPr>
              <a:t>effective </a:t>
            </a:r>
            <a:r>
              <a:rPr sz="1800" spc="-5" dirty="0">
                <a:latin typeface="Times New Roman"/>
                <a:cs typeface="Times New Roman"/>
              </a:rPr>
              <a:t>resistance of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solar </a:t>
            </a:r>
            <a:r>
              <a:rPr sz="1800" dirty="0">
                <a:latin typeface="Times New Roman"/>
                <a:cs typeface="Times New Roman"/>
              </a:rPr>
              <a:t>cell is  </a:t>
            </a:r>
            <a:r>
              <a:rPr sz="1800" spc="-5" dirty="0">
                <a:latin typeface="Times New Roman"/>
                <a:cs typeface="Times New Roman"/>
              </a:rPr>
              <a:t>high, </a:t>
            </a:r>
            <a:r>
              <a:rPr sz="1800" dirty="0">
                <a:latin typeface="Times New Roman"/>
                <a:cs typeface="Times New Roman"/>
              </a:rPr>
              <a:t>the impact </a:t>
            </a:r>
            <a:r>
              <a:rPr sz="1800" spc="-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resistance </a:t>
            </a:r>
            <a:r>
              <a:rPr sz="1800" dirty="0">
                <a:latin typeface="Times New Roman"/>
                <a:cs typeface="Times New Roman"/>
              </a:rPr>
              <a:t>in </a:t>
            </a:r>
            <a:r>
              <a:rPr sz="1800" spc="-5" dirty="0">
                <a:latin typeface="Times New Roman"/>
                <a:cs typeface="Times New Roman"/>
              </a:rPr>
              <a:t>parallel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large.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468509" y="5407152"/>
            <a:ext cx="3467100" cy="17998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6777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Resistive</a:t>
            </a:r>
            <a:r>
              <a:rPr spc="-85" dirty="0"/>
              <a:t> </a:t>
            </a:r>
            <a:r>
              <a:rPr dirty="0"/>
              <a:t>Effect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9249" y="1293787"/>
            <a:ext cx="6678930" cy="80835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Shunt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Resistance</a:t>
            </a:r>
            <a:endParaRPr sz="2000">
              <a:latin typeface="Arial"/>
              <a:cs typeface="Arial"/>
            </a:endParaRPr>
          </a:p>
          <a:p>
            <a:pPr marL="812800" lvl="1" indent="-343535">
              <a:lnSpc>
                <a:spcPct val="100000"/>
              </a:lnSpc>
              <a:spcBef>
                <a:spcPts val="869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equation for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 cell in presence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shunt resistance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 is: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53953" y="2119883"/>
            <a:ext cx="2199894" cy="419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41049" y="2565908"/>
            <a:ext cx="7944484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81000" marR="43180" indent="-342900">
              <a:lnSpc>
                <a:spcPts val="1939"/>
              </a:lnSpc>
              <a:spcBef>
                <a:spcPts val="34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80365" algn="l"/>
                <a:tab pos="381000" algn="l"/>
              </a:tabLst>
            </a:pPr>
            <a:r>
              <a:rPr sz="1800" spc="-5" dirty="0">
                <a:latin typeface="Times New Roman"/>
                <a:cs typeface="Times New Roman"/>
              </a:rPr>
              <a:t>where: </a:t>
            </a:r>
            <a:r>
              <a:rPr sz="1800" i="1" dirty="0">
                <a:latin typeface="Times New Roman"/>
                <a:cs typeface="Times New Roman"/>
              </a:rPr>
              <a:t>I </a:t>
            </a:r>
            <a:r>
              <a:rPr sz="1800" spc="-5" dirty="0">
                <a:latin typeface="Times New Roman"/>
                <a:cs typeface="Times New Roman"/>
              </a:rPr>
              <a:t>is the cell output current, </a:t>
            </a:r>
            <a:r>
              <a:rPr sz="1800" i="1" spc="-5" dirty="0">
                <a:latin typeface="Times New Roman"/>
                <a:cs typeface="Times New Roman"/>
              </a:rPr>
              <a:t>I</a:t>
            </a:r>
            <a:r>
              <a:rPr sz="1800" i="1" spc="-7" baseline="-20833" dirty="0">
                <a:latin typeface="Times New Roman"/>
                <a:cs typeface="Times New Roman"/>
              </a:rPr>
              <a:t>L </a:t>
            </a:r>
            <a:r>
              <a:rPr sz="1800" dirty="0">
                <a:latin typeface="Times New Roman"/>
                <a:cs typeface="Times New Roman"/>
              </a:rPr>
              <a:t>is the light </a:t>
            </a:r>
            <a:r>
              <a:rPr sz="1800" spc="-5" dirty="0">
                <a:latin typeface="Times New Roman"/>
                <a:cs typeface="Times New Roman"/>
              </a:rPr>
              <a:t>generated </a:t>
            </a:r>
            <a:r>
              <a:rPr sz="1800" dirty="0">
                <a:latin typeface="Times New Roman"/>
                <a:cs typeface="Times New Roman"/>
              </a:rPr>
              <a:t>current, </a:t>
            </a:r>
            <a:r>
              <a:rPr sz="1800" i="1" dirty="0">
                <a:latin typeface="Times New Roman"/>
                <a:cs typeface="Times New Roman"/>
              </a:rPr>
              <a:t>V </a:t>
            </a:r>
            <a:r>
              <a:rPr sz="1800" spc="-5" dirty="0">
                <a:latin typeface="Times New Roman"/>
                <a:cs typeface="Times New Roman"/>
              </a:rPr>
              <a:t>is the voltage  </a:t>
            </a:r>
            <a:r>
              <a:rPr sz="1800" dirty="0">
                <a:latin typeface="Times New Roman"/>
                <a:cs typeface="Times New Roman"/>
              </a:rPr>
              <a:t>across </a:t>
            </a:r>
            <a:r>
              <a:rPr sz="1800" spc="-5" dirty="0">
                <a:latin typeface="Times New Roman"/>
                <a:cs typeface="Times New Roman"/>
              </a:rPr>
              <a:t>the cell terminals, </a:t>
            </a:r>
            <a:r>
              <a:rPr sz="1800" i="1" spc="-5" dirty="0">
                <a:latin typeface="Times New Roman"/>
                <a:cs typeface="Times New Roman"/>
              </a:rPr>
              <a:t>T </a:t>
            </a:r>
            <a:r>
              <a:rPr sz="1800" spc="-5" dirty="0">
                <a:latin typeface="Times New Roman"/>
                <a:cs typeface="Times New Roman"/>
              </a:rPr>
              <a:t>is the temperature, </a:t>
            </a:r>
            <a:r>
              <a:rPr sz="1800" dirty="0">
                <a:latin typeface="Times New Roman"/>
                <a:cs typeface="Times New Roman"/>
              </a:rPr>
              <a:t>q </a:t>
            </a:r>
            <a:r>
              <a:rPr sz="1800" spc="-5" dirty="0">
                <a:latin typeface="Times New Roman"/>
                <a:cs typeface="Times New Roman"/>
              </a:rPr>
              <a:t>and </a:t>
            </a:r>
            <a:r>
              <a:rPr sz="1800" dirty="0">
                <a:latin typeface="Times New Roman"/>
                <a:cs typeface="Times New Roman"/>
              </a:rPr>
              <a:t>k are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constants</a:t>
            </a:r>
            <a:r>
              <a:rPr sz="1800" spc="-5" dirty="0">
                <a:latin typeface="Times New Roman"/>
                <a:cs typeface="Times New Roman"/>
              </a:rPr>
              <a:t>, </a:t>
            </a:r>
            <a:r>
              <a:rPr sz="1800" i="1" dirty="0">
                <a:latin typeface="Times New Roman"/>
                <a:cs typeface="Times New Roman"/>
              </a:rPr>
              <a:t>n </a:t>
            </a:r>
            <a:r>
              <a:rPr sz="1800" spc="-5" dirty="0">
                <a:latin typeface="Times New Roman"/>
                <a:cs typeface="Times New Roman"/>
              </a:rPr>
              <a:t>is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15649" y="2980713"/>
            <a:ext cx="7962265" cy="227203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405765">
              <a:lnSpc>
                <a:spcPct val="100000"/>
              </a:lnSpc>
              <a:spcBef>
                <a:spcPts val="720"/>
              </a:spcBef>
            </a:pPr>
            <a:r>
              <a:rPr sz="1800" u="sng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ideality </a:t>
            </a:r>
            <a:r>
              <a:rPr sz="1800" u="sng" spc="-20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factor</a:t>
            </a:r>
            <a:r>
              <a:rPr sz="1800" spc="-20" dirty="0">
                <a:latin typeface="Times New Roman"/>
                <a:cs typeface="Times New Roman"/>
              </a:rPr>
              <a:t>, </a:t>
            </a: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i="1" spc="-5" dirty="0">
                <a:latin typeface="Times New Roman"/>
                <a:cs typeface="Times New Roman"/>
              </a:rPr>
              <a:t>R</a:t>
            </a:r>
            <a:r>
              <a:rPr sz="1800" i="1" spc="-7" baseline="-20833" dirty="0">
                <a:latin typeface="Times New Roman"/>
                <a:cs typeface="Times New Roman"/>
              </a:rPr>
              <a:t>SH </a:t>
            </a:r>
            <a:r>
              <a:rPr sz="1800" spc="-5" dirty="0">
                <a:latin typeface="Times New Roman"/>
                <a:cs typeface="Times New Roman"/>
              </a:rPr>
              <a:t>is the cell shunt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resistance.</a:t>
            </a:r>
            <a:endParaRPr sz="1800">
              <a:latin typeface="Times New Roman"/>
              <a:cs typeface="Times New Roman"/>
            </a:endParaRPr>
          </a:p>
          <a:p>
            <a:pPr marL="406400" marR="68580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449580" algn="l"/>
                <a:tab pos="450215" algn="l"/>
              </a:tabLst>
            </a:pPr>
            <a:r>
              <a:rPr dirty="0"/>
              <a:t>	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estimate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for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value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shunt resistance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cell can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be determined  from the slope of the IV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curve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near the short-circuit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current</a:t>
            </a:r>
            <a:r>
              <a:rPr sz="1800" spc="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point.</a:t>
            </a:r>
            <a:endParaRPr sz="1800">
              <a:latin typeface="Times New Roman"/>
              <a:cs typeface="Times New Roman"/>
            </a:endParaRPr>
          </a:p>
          <a:p>
            <a:pPr marL="406400" marR="109855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405765" algn="l"/>
                <a:tab pos="406400" algn="l"/>
              </a:tabLst>
            </a:pPr>
            <a:r>
              <a:rPr sz="1800" dirty="0">
                <a:latin typeface="Times New Roman"/>
                <a:cs typeface="Times New Roman"/>
              </a:rPr>
              <a:t>The impact </a:t>
            </a:r>
            <a:r>
              <a:rPr sz="1800" spc="-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shunt resistance on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fill factor </a:t>
            </a:r>
            <a:r>
              <a:rPr sz="1800" dirty="0">
                <a:latin typeface="Times New Roman"/>
                <a:cs typeface="Times New Roman"/>
              </a:rPr>
              <a:t>can </a:t>
            </a:r>
            <a:r>
              <a:rPr sz="1800" spc="-5" dirty="0">
                <a:latin typeface="Times New Roman"/>
                <a:cs typeface="Times New Roman"/>
              </a:rPr>
              <a:t>be </a:t>
            </a:r>
            <a:r>
              <a:rPr sz="1800" dirty="0">
                <a:latin typeface="Times New Roman"/>
                <a:cs typeface="Times New Roman"/>
              </a:rPr>
              <a:t>calculated in a manner  </a:t>
            </a:r>
            <a:r>
              <a:rPr sz="1800" spc="-5" dirty="0">
                <a:latin typeface="Times New Roman"/>
                <a:cs typeface="Times New Roman"/>
              </a:rPr>
              <a:t>similar </a:t>
            </a:r>
            <a:r>
              <a:rPr sz="1800" dirty="0">
                <a:latin typeface="Times New Roman"/>
                <a:cs typeface="Times New Roman"/>
              </a:rPr>
              <a:t>to that </a:t>
            </a:r>
            <a:r>
              <a:rPr sz="1800" spc="-5" dirty="0">
                <a:latin typeface="Times New Roman"/>
                <a:cs typeface="Times New Roman"/>
              </a:rPr>
              <a:t>used </a:t>
            </a:r>
            <a:r>
              <a:rPr sz="1800" dirty="0">
                <a:latin typeface="Times New Roman"/>
                <a:cs typeface="Times New Roman"/>
              </a:rPr>
              <a:t>to </a:t>
            </a:r>
            <a:r>
              <a:rPr sz="1800" spc="-5" dirty="0">
                <a:latin typeface="Times New Roman"/>
                <a:cs typeface="Times New Roman"/>
              </a:rPr>
              <a:t>find </a:t>
            </a:r>
            <a:r>
              <a:rPr sz="1800" dirty="0">
                <a:latin typeface="Times New Roman"/>
                <a:cs typeface="Times New Roman"/>
              </a:rPr>
              <a:t>the impact </a:t>
            </a:r>
            <a:r>
              <a:rPr sz="1800" spc="-5" dirty="0">
                <a:latin typeface="Times New Roman"/>
                <a:cs typeface="Times New Roman"/>
              </a:rPr>
              <a:t>of series resistance on fill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factor.</a:t>
            </a:r>
            <a:endParaRPr sz="1800">
              <a:latin typeface="Times New Roman"/>
              <a:cs typeface="Times New Roman"/>
            </a:endParaRPr>
          </a:p>
          <a:p>
            <a:pPr marL="405765" marR="175260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405765" algn="l"/>
                <a:tab pos="4064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maximum power may be approximated as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power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 the absence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shunt  resistance,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minus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power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lost in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shunt resistance.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6777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Resistive</a:t>
            </a:r>
            <a:r>
              <a:rPr spc="-85" dirty="0"/>
              <a:t> </a:t>
            </a:r>
            <a:r>
              <a:rPr dirty="0"/>
              <a:t>Effect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09579" y="4616196"/>
            <a:ext cx="114300" cy="19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74839" y="463448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09249" y="1329601"/>
            <a:ext cx="8281034" cy="3437254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Effect </a:t>
            </a:r>
            <a:r>
              <a:rPr sz="2000" spc="-5" dirty="0">
                <a:latin typeface="Arial"/>
                <a:cs typeface="Arial"/>
              </a:rPr>
              <a:t>of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Temperature</a:t>
            </a:r>
            <a:endParaRPr sz="2000">
              <a:latin typeface="Arial"/>
              <a:cs typeface="Arial"/>
            </a:endParaRPr>
          </a:p>
          <a:p>
            <a:pPr marL="812800" lvl="1" indent="-343535">
              <a:lnSpc>
                <a:spcPct val="100000"/>
              </a:lnSpc>
              <a:spcBef>
                <a:spcPts val="869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Like all other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semiconductor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devices,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 cells are sensitive to</a:t>
            </a:r>
            <a:r>
              <a:rPr sz="1800" spc="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temperature.</a:t>
            </a:r>
            <a:endParaRPr sz="1800">
              <a:latin typeface="Times New Roman"/>
              <a:cs typeface="Times New Roman"/>
            </a:endParaRPr>
          </a:p>
          <a:p>
            <a:pPr marL="812800" marR="732790" lvl="1" indent="-343535">
              <a:lnSpc>
                <a:spcPts val="1939"/>
              </a:lnSpc>
              <a:spcBef>
                <a:spcPts val="111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Increases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 temperature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reduce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band gap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semiconductor,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thereby 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effecting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most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semiconductor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material</a:t>
            </a:r>
            <a:r>
              <a:rPr sz="1800" spc="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parameters.</a:t>
            </a:r>
            <a:endParaRPr sz="1800">
              <a:latin typeface="Times New Roman"/>
              <a:cs typeface="Times New Roman"/>
            </a:endParaRPr>
          </a:p>
          <a:p>
            <a:pPr marL="812800" marR="5080" lvl="1" indent="-342900" algn="just">
              <a:lnSpc>
                <a:spcPts val="1939"/>
              </a:lnSpc>
              <a:spcBef>
                <a:spcPts val="108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800" algn="l"/>
              </a:tabLst>
            </a:pP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decrease </a:t>
            </a:r>
            <a:r>
              <a:rPr sz="1800" dirty="0">
                <a:latin typeface="Times New Roman"/>
                <a:cs typeface="Times New Roman"/>
              </a:rPr>
              <a:t>in the </a:t>
            </a:r>
            <a:r>
              <a:rPr sz="1800" spc="-5" dirty="0">
                <a:latin typeface="Times New Roman"/>
                <a:cs typeface="Times New Roman"/>
              </a:rPr>
              <a:t>band gap of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semiconductor with </a:t>
            </a:r>
            <a:r>
              <a:rPr sz="1800" dirty="0">
                <a:latin typeface="Times New Roman"/>
                <a:cs typeface="Times New Roman"/>
              </a:rPr>
              <a:t>increasing temperature can  </a:t>
            </a:r>
            <a:r>
              <a:rPr sz="1800" spc="-5" dirty="0">
                <a:latin typeface="Times New Roman"/>
                <a:cs typeface="Times New Roman"/>
              </a:rPr>
              <a:t>be viewed </a:t>
            </a:r>
            <a:r>
              <a:rPr sz="1800" dirty="0">
                <a:latin typeface="Times New Roman"/>
                <a:cs typeface="Times New Roman"/>
              </a:rPr>
              <a:t>as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increasing the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energy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electrons in the material. Lower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energy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therefore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needed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to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break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sz="18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bond.</a:t>
            </a:r>
            <a:endParaRPr sz="1800">
              <a:latin typeface="Times New Roman"/>
              <a:cs typeface="Times New Roman"/>
            </a:endParaRPr>
          </a:p>
          <a:p>
            <a:pPr marL="812165" marR="20320" lvl="1" indent="-342900">
              <a:lnSpc>
                <a:spcPts val="1939"/>
              </a:lnSpc>
              <a:spcBef>
                <a:spcPts val="109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In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bond </a:t>
            </a:r>
            <a:r>
              <a:rPr sz="1800" dirty="0">
                <a:latin typeface="Times New Roman"/>
                <a:cs typeface="Times New Roman"/>
              </a:rPr>
              <a:t>model </a:t>
            </a:r>
            <a:r>
              <a:rPr sz="1800" spc="-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semiconductor band gap,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reduction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bond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energy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also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reduces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band gap. </a:t>
            </a:r>
            <a:r>
              <a:rPr sz="1800" dirty="0">
                <a:latin typeface="Times New Roman"/>
                <a:cs typeface="Times New Roman"/>
              </a:rPr>
              <a:t>Therefore increasing the temperature </a:t>
            </a:r>
            <a:r>
              <a:rPr sz="1800" spc="-5" dirty="0">
                <a:latin typeface="Times New Roman"/>
                <a:cs typeface="Times New Roman"/>
              </a:rPr>
              <a:t>reduces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band  gap.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cell,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parameter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most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affected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 increase in temperature is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open-circuit</a:t>
            </a:r>
            <a:r>
              <a:rPr sz="1800" u="sng" spc="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voltage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371479" y="4635246"/>
            <a:ext cx="3810000" cy="1714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371479" y="6349746"/>
            <a:ext cx="3809999" cy="857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6777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Resistive</a:t>
            </a:r>
            <a:r>
              <a:rPr spc="-85" dirty="0"/>
              <a:t> </a:t>
            </a:r>
            <a:r>
              <a:rPr dirty="0"/>
              <a:t>Effect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4839" y="291998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74839" y="37772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296549" y="1329601"/>
            <a:ext cx="8146415" cy="319087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68300" indent="-342900">
              <a:lnSpc>
                <a:spcPct val="100000"/>
              </a:lnSpc>
              <a:spcBef>
                <a:spcPts val="7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68300" algn="l"/>
              </a:tabLst>
            </a:pPr>
            <a:r>
              <a:rPr sz="2000" spc="-10" dirty="0">
                <a:latin typeface="Arial"/>
                <a:cs typeface="Arial"/>
              </a:rPr>
              <a:t>Effect </a:t>
            </a:r>
            <a:r>
              <a:rPr sz="2000" spc="-5" dirty="0">
                <a:latin typeface="Arial"/>
                <a:cs typeface="Arial"/>
              </a:rPr>
              <a:t>of Light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Intensity</a:t>
            </a:r>
            <a:endParaRPr sz="2000">
              <a:latin typeface="Arial"/>
              <a:cs typeface="Arial"/>
            </a:endParaRPr>
          </a:p>
          <a:p>
            <a:pPr marL="824865" marR="85090" lvl="1" indent="-342900">
              <a:lnSpc>
                <a:spcPts val="1939"/>
              </a:lnSpc>
              <a:spcBef>
                <a:spcPts val="112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24865" algn="l"/>
                <a:tab pos="8255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Changing the light intensity incident 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solar cell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changes all solar cell  parameters, including the short-circuit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current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, the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open-circuit voltage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0" dirty="0">
                <a:solidFill>
                  <a:srgbClr val="FF0000"/>
                </a:solidFill>
                <a:latin typeface="Times New Roman"/>
                <a:cs typeface="Times New Roman"/>
              </a:rPr>
              <a:t>FF,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efficiency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and the impact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series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shunt</a:t>
            </a:r>
            <a:r>
              <a:rPr sz="1800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resistances.</a:t>
            </a:r>
            <a:endParaRPr sz="1800">
              <a:latin typeface="Times New Roman"/>
              <a:cs typeface="Times New Roman"/>
            </a:endParaRPr>
          </a:p>
          <a:p>
            <a:pPr marL="825500" marR="467359" lvl="1" indent="-343535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24865" algn="l"/>
                <a:tab pos="825500" algn="l"/>
              </a:tabLst>
            </a:pPr>
            <a:r>
              <a:rPr sz="1800" spc="-5" dirty="0">
                <a:latin typeface="Times New Roman"/>
                <a:cs typeface="Times New Roman"/>
              </a:rPr>
              <a:t>The light intensity on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solar cell is called the number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5" dirty="0">
                <a:latin typeface="Times New Roman"/>
                <a:cs typeface="Times New Roman"/>
              </a:rPr>
              <a:t>suns, where </a:t>
            </a:r>
            <a:r>
              <a:rPr sz="1800" dirty="0">
                <a:latin typeface="Times New Roman"/>
                <a:cs typeface="Times New Roman"/>
              </a:rPr>
              <a:t>1 </a:t>
            </a:r>
            <a:r>
              <a:rPr sz="1800" spc="-5" dirty="0">
                <a:latin typeface="Times New Roman"/>
                <a:cs typeface="Times New Roman"/>
              </a:rPr>
              <a:t>sun  </a:t>
            </a:r>
            <a:r>
              <a:rPr sz="1800" dirty="0">
                <a:latin typeface="Times New Roman"/>
                <a:cs typeface="Times New Roman"/>
              </a:rPr>
              <a:t>corresponds to </a:t>
            </a:r>
            <a:r>
              <a:rPr sz="1800" spc="-5" dirty="0">
                <a:latin typeface="Times New Roman"/>
                <a:cs typeface="Times New Roman"/>
              </a:rPr>
              <a:t>standard </a:t>
            </a:r>
            <a:r>
              <a:rPr sz="1800" dirty="0">
                <a:latin typeface="Times New Roman"/>
                <a:cs typeface="Times New Roman"/>
              </a:rPr>
              <a:t>illumination at </a:t>
            </a:r>
            <a:r>
              <a:rPr sz="1800" spc="-5" dirty="0">
                <a:latin typeface="Times New Roman"/>
                <a:cs typeface="Times New Roman"/>
              </a:rPr>
              <a:t>AM1.5, or </a:t>
            </a:r>
            <a:r>
              <a:rPr sz="1800" dirty="0">
                <a:latin typeface="Times New Roman"/>
                <a:cs typeface="Times New Roman"/>
              </a:rPr>
              <a:t>1</a:t>
            </a:r>
            <a:r>
              <a:rPr sz="1800" spc="-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kW/m</a:t>
            </a:r>
            <a:r>
              <a:rPr sz="1800" spc="-7" baseline="25462" dirty="0">
                <a:latin typeface="Times New Roman"/>
                <a:cs typeface="Times New Roman"/>
              </a:rPr>
              <a:t>2</a:t>
            </a:r>
            <a:r>
              <a:rPr sz="1800" spc="-5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825500" marR="652780" lvl="1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24865" algn="l"/>
                <a:tab pos="825500" algn="l"/>
              </a:tabLst>
            </a:pPr>
            <a:r>
              <a:rPr sz="1800" spc="-5" dirty="0">
                <a:latin typeface="Times New Roman"/>
                <a:cs typeface="Times New Roman"/>
              </a:rPr>
              <a:t>For </a:t>
            </a:r>
            <a:r>
              <a:rPr sz="1800" dirty="0">
                <a:latin typeface="Times New Roman"/>
                <a:cs typeface="Times New Roman"/>
              </a:rPr>
              <a:t>example a </a:t>
            </a:r>
            <a:r>
              <a:rPr sz="1800" spc="-5" dirty="0">
                <a:latin typeface="Times New Roman"/>
                <a:cs typeface="Times New Roman"/>
              </a:rPr>
              <a:t>system with 10 kW/m</a:t>
            </a:r>
            <a:r>
              <a:rPr sz="1800" spc="-7" baseline="25462" dirty="0">
                <a:latin typeface="Times New Roman"/>
                <a:cs typeface="Times New Roman"/>
              </a:rPr>
              <a:t>2 </a:t>
            </a:r>
            <a:r>
              <a:rPr sz="1800" spc="-5" dirty="0">
                <a:latin typeface="Times New Roman"/>
                <a:cs typeface="Times New Roman"/>
              </a:rPr>
              <a:t>incident on the solar cell would be  operating at </a:t>
            </a:r>
            <a:r>
              <a:rPr sz="1800" dirty="0">
                <a:latin typeface="Times New Roman"/>
                <a:cs typeface="Times New Roman"/>
              </a:rPr>
              <a:t>10 </a:t>
            </a:r>
            <a:r>
              <a:rPr sz="1800" spc="-5" dirty="0">
                <a:latin typeface="Times New Roman"/>
                <a:cs typeface="Times New Roman"/>
              </a:rPr>
              <a:t>suns, or at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10X.</a:t>
            </a:r>
            <a:endParaRPr sz="1800">
              <a:latin typeface="Times New Roman"/>
              <a:cs typeface="Times New Roman"/>
            </a:endParaRPr>
          </a:p>
          <a:p>
            <a:pPr marL="825500" marR="81280" lvl="1" indent="-343535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24865" algn="l"/>
                <a:tab pos="8255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PV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module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designed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to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operate under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1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sun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conditions is called 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"flat</a:t>
            </a:r>
            <a:r>
              <a:rPr sz="1800" spc="-2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plate"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module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while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those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using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concentrated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sunlight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are called</a:t>
            </a:r>
            <a:r>
              <a:rPr sz="18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"concentrators".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2155</Words>
  <Application>Microsoft Office PowerPoint</Application>
  <PresentationFormat>Custom</PresentationFormat>
  <Paragraphs>145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Resistive Effect</vt:lpstr>
      <vt:lpstr>Resistive Effect</vt:lpstr>
      <vt:lpstr>Resistive Effect</vt:lpstr>
      <vt:lpstr>Resistive Effect</vt:lpstr>
      <vt:lpstr>Resistive Effect</vt:lpstr>
      <vt:lpstr>Resistive Effect</vt:lpstr>
      <vt:lpstr>Resistive Effect</vt:lpstr>
      <vt:lpstr>Resistive Effect</vt:lpstr>
      <vt:lpstr>Resistive Effect</vt:lpstr>
      <vt:lpstr>Resistive Effect</vt:lpstr>
      <vt:lpstr>Resistive Effect</vt:lpstr>
      <vt:lpstr>Resistive Effect</vt:lpstr>
      <vt:lpstr>Solar Cell Design Principles</vt:lpstr>
      <vt:lpstr>Solar Cell Design Principles</vt:lpstr>
      <vt:lpstr>Solar Cell Design Principles</vt:lpstr>
      <vt:lpstr>Solar Cell Design Principles</vt:lpstr>
      <vt:lpstr>Solar Cell Design Principles</vt:lpstr>
      <vt:lpstr>Solar Cell Design Principles</vt:lpstr>
      <vt:lpstr>Solar Cell Design Principles</vt:lpstr>
      <vt:lpstr>Solar Cell Design Principles</vt:lpstr>
      <vt:lpstr>Solar Cell Design Principles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&lt;4D6963726F736F667420506F776572506F696E74202D20BFA1B3CAC1F6BAAFC8AFBCD2C0E7C6AFB7D0382E70707478&gt;</dc:title>
  <dc:creator>&lt;C1A4C7F6BCAE&gt;</dc:creator>
  <cp:lastModifiedBy>user1</cp:lastModifiedBy>
  <cp:revision>1</cp:revision>
  <dcterms:created xsi:type="dcterms:W3CDTF">2019-07-08T14:59:35Z</dcterms:created>
  <dcterms:modified xsi:type="dcterms:W3CDTF">2019-07-09T01:05:15Z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2013-11-11T00:00:00Z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2019-07-08T00:00:00Z</vt:filetime>
  </property>
</Properties>
</file>