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54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4459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4459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4459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7/8/2019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6473" y="676910"/>
            <a:ext cx="8300453" cy="452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24459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1195" y="1495717"/>
            <a:ext cx="8731008" cy="4425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473" y="676910"/>
            <a:ext cx="33267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Solar cell</a:t>
            </a:r>
            <a:r>
              <a:rPr spc="-110" dirty="0"/>
              <a:t> </a:t>
            </a:r>
            <a:r>
              <a:rPr dirty="0"/>
              <a:t>operation</a:t>
            </a:r>
          </a:p>
        </p:txBody>
      </p:sp>
      <p:sp>
        <p:nvSpPr>
          <p:cNvPr id="3" name="object 3"/>
          <p:cNvSpPr/>
          <p:nvPr/>
        </p:nvSpPr>
        <p:spPr>
          <a:xfrm>
            <a:off x="1232039" y="1244346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8100">
            <a:solidFill>
              <a:srgbClr val="FF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09249" y="1495717"/>
            <a:ext cx="8386445" cy="192849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3333FF"/>
              </a:buClr>
              <a:buSzPct val="110000"/>
              <a:buFont typeface="Wingdings"/>
              <a:buChar char=""/>
              <a:tabLst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Solar cell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structure</a:t>
            </a:r>
            <a:endParaRPr sz="20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869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solar cell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 an electronic device </a:t>
            </a:r>
            <a:r>
              <a:rPr sz="1800" spc="-5" dirty="0">
                <a:latin typeface="Times New Roman"/>
                <a:cs typeface="Times New Roman"/>
              </a:rPr>
              <a:t>which </a:t>
            </a:r>
            <a:r>
              <a:rPr sz="1800" dirty="0">
                <a:latin typeface="Times New Roman"/>
                <a:cs typeface="Times New Roman"/>
              </a:rPr>
              <a:t>directly converts </a:t>
            </a:r>
            <a:r>
              <a:rPr sz="1800" spc="-5" dirty="0">
                <a:latin typeface="Times New Roman"/>
                <a:cs typeface="Times New Roman"/>
              </a:rPr>
              <a:t>sunlight </a:t>
            </a:r>
            <a:r>
              <a:rPr sz="1800" dirty="0">
                <a:latin typeface="Times New Roman"/>
                <a:cs typeface="Times New Roman"/>
              </a:rPr>
              <a:t>into</a:t>
            </a:r>
            <a:r>
              <a:rPr sz="1800" spc="-1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electricity.</a:t>
            </a:r>
            <a:endParaRPr sz="1800">
              <a:latin typeface="Times New Roman"/>
              <a:cs typeface="Times New Roman"/>
            </a:endParaRPr>
          </a:p>
          <a:p>
            <a:pPr marL="812165" marR="53975" lvl="1" indent="-342900">
              <a:lnSpc>
                <a:spcPts val="1939"/>
              </a:lnSpc>
              <a:spcBef>
                <a:spcPts val="111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800" spc="-5" dirty="0">
                <a:latin typeface="Times New Roman"/>
                <a:cs typeface="Times New Roman"/>
              </a:rPr>
              <a:t>(1) </a:t>
            </a:r>
            <a:r>
              <a:rPr sz="1800" dirty="0">
                <a:latin typeface="Times New Roman"/>
                <a:cs typeface="Times New Roman"/>
              </a:rPr>
              <a:t>This </a:t>
            </a:r>
            <a:r>
              <a:rPr sz="1800" spc="-5" dirty="0">
                <a:latin typeface="Times New Roman"/>
                <a:cs typeface="Times New Roman"/>
              </a:rPr>
              <a:t>process requires </a:t>
            </a:r>
            <a:r>
              <a:rPr sz="1800" spc="-20" dirty="0">
                <a:latin typeface="Times New Roman"/>
                <a:cs typeface="Times New Roman"/>
              </a:rPr>
              <a:t>firstly, </a:t>
            </a:r>
            <a:r>
              <a:rPr sz="1800" dirty="0">
                <a:latin typeface="Times New Roman"/>
                <a:cs typeface="Times New Roman"/>
              </a:rPr>
              <a:t>a material in </a:t>
            </a:r>
            <a:r>
              <a:rPr sz="1800" spc="-5" dirty="0">
                <a:latin typeface="Times New Roman"/>
                <a:cs typeface="Times New Roman"/>
              </a:rPr>
              <a:t>which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absorption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of light raises 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an electron to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higher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energy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state</a:t>
            </a:r>
            <a:r>
              <a:rPr sz="1800" spc="-5" dirty="0">
                <a:latin typeface="Times New Roman"/>
                <a:cs typeface="Times New Roman"/>
              </a:rPr>
              <a:t>, </a:t>
            </a:r>
            <a:r>
              <a:rPr sz="1800" dirty="0">
                <a:latin typeface="Times New Roman"/>
                <a:cs typeface="Times New Roman"/>
              </a:rPr>
              <a:t>and (2) </a:t>
            </a:r>
            <a:r>
              <a:rPr sz="1800" spc="-20" dirty="0">
                <a:latin typeface="Times New Roman"/>
                <a:cs typeface="Times New Roman"/>
              </a:rPr>
              <a:t>secondly,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movement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this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higher 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energy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electron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from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solar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cell into an external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circuit</a:t>
            </a:r>
            <a:r>
              <a:rPr sz="1800" spc="-10" dirty="0">
                <a:latin typeface="Times New Roman"/>
                <a:cs typeface="Times New Roman"/>
              </a:rPr>
              <a:t>. </a:t>
            </a:r>
            <a:r>
              <a:rPr sz="1800" dirty="0">
                <a:latin typeface="Times New Roman"/>
                <a:cs typeface="Times New Roman"/>
              </a:rPr>
              <a:t>(3)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The electron then  dissipates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its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energy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in the external circuit and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returns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to the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solar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cell</a:t>
            </a:r>
            <a:r>
              <a:rPr sz="1800" spc="-1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86675" y="3781044"/>
            <a:ext cx="3495294" cy="2927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85423" y="4635246"/>
            <a:ext cx="5209794" cy="13190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473" y="676910"/>
            <a:ext cx="33267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Solar cell</a:t>
            </a:r>
            <a:r>
              <a:rPr spc="-110" dirty="0"/>
              <a:t> </a:t>
            </a:r>
            <a:r>
              <a:rPr dirty="0"/>
              <a:t>operation</a:t>
            </a:r>
          </a:p>
        </p:txBody>
      </p:sp>
      <p:sp>
        <p:nvSpPr>
          <p:cNvPr id="3" name="object 3"/>
          <p:cNvSpPr/>
          <p:nvPr/>
        </p:nvSpPr>
        <p:spPr>
          <a:xfrm>
            <a:off x="1232039" y="1244346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8100">
            <a:solidFill>
              <a:srgbClr val="FF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09249" y="1584451"/>
            <a:ext cx="253428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3333FF"/>
              </a:buClr>
              <a:buSzPct val="110000"/>
              <a:buFont typeface="Wingdings"/>
              <a:buChar char=""/>
              <a:tabLst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Quantum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efficiency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66449" y="1999741"/>
            <a:ext cx="7901940" cy="180848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5600" marR="5080" indent="-342900">
              <a:lnSpc>
                <a:spcPts val="1939"/>
              </a:lnSpc>
              <a:spcBef>
                <a:spcPts val="34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"quantum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efficiency"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(Q.E.)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is the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ratio of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number of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carriers collected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by  the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solar </a:t>
            </a:r>
            <a:r>
              <a:rPr sz="1800" u="sng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cell</a:t>
            </a:r>
            <a:r>
              <a:rPr sz="1800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to the number of photons of a given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energy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incident on the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solar</a:t>
            </a:r>
            <a:r>
              <a:rPr sz="1800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cell.</a:t>
            </a:r>
            <a:endParaRPr sz="1800">
              <a:latin typeface="Times New Roman"/>
              <a:cs typeface="Times New Roman"/>
            </a:endParaRPr>
          </a:p>
          <a:p>
            <a:pPr marL="355600" marR="358775" indent="-342900">
              <a:lnSpc>
                <a:spcPts val="1939"/>
              </a:lnSpc>
              <a:spcBef>
                <a:spcPts val="109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407670" algn="l"/>
                <a:tab pos="408305" algn="l"/>
              </a:tabLst>
            </a:pPr>
            <a:r>
              <a:rPr dirty="0"/>
              <a:t>	</a:t>
            </a:r>
            <a:r>
              <a:rPr sz="1800" spc="-5" dirty="0">
                <a:latin typeface="Times New Roman"/>
                <a:cs typeface="Times New Roman"/>
              </a:rPr>
              <a:t>The quantum </a:t>
            </a:r>
            <a:r>
              <a:rPr sz="1800" spc="-10" dirty="0">
                <a:latin typeface="Times New Roman"/>
                <a:cs typeface="Times New Roman"/>
              </a:rPr>
              <a:t>efficiency </a:t>
            </a:r>
            <a:r>
              <a:rPr sz="1800" spc="-5" dirty="0">
                <a:latin typeface="Times New Roman"/>
                <a:cs typeface="Times New Roman"/>
              </a:rPr>
              <a:t>may </a:t>
            </a:r>
            <a:r>
              <a:rPr sz="1800" dirty="0">
                <a:latin typeface="Times New Roman"/>
                <a:cs typeface="Times New Roman"/>
              </a:rPr>
              <a:t>be given either as a </a:t>
            </a:r>
            <a:r>
              <a:rPr sz="1800" spc="-5" dirty="0">
                <a:latin typeface="Times New Roman"/>
                <a:cs typeface="Times New Roman"/>
              </a:rPr>
              <a:t>function of wavelength or </a:t>
            </a:r>
            <a:r>
              <a:rPr sz="1800" dirty="0">
                <a:latin typeface="Times New Roman"/>
                <a:cs typeface="Times New Roman"/>
              </a:rPr>
              <a:t>as  </a:t>
            </a:r>
            <a:r>
              <a:rPr sz="1800" spc="-25" dirty="0">
                <a:latin typeface="Times New Roman"/>
                <a:cs typeface="Times New Roman"/>
              </a:rPr>
              <a:t>energy.</a:t>
            </a:r>
            <a:endParaRPr sz="1800">
              <a:latin typeface="Times New Roman"/>
              <a:cs typeface="Times New Roman"/>
            </a:endParaRPr>
          </a:p>
          <a:p>
            <a:pPr marL="355600" marR="87630" indent="-342900">
              <a:lnSpc>
                <a:spcPts val="1939"/>
              </a:lnSpc>
              <a:spcBef>
                <a:spcPts val="109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If </a:t>
            </a:r>
            <a:r>
              <a:rPr sz="1800" dirty="0">
                <a:latin typeface="Times New Roman"/>
                <a:cs typeface="Times New Roman"/>
              </a:rPr>
              <a:t>all </a:t>
            </a:r>
            <a:r>
              <a:rPr sz="1800" spc="-5" dirty="0">
                <a:latin typeface="Times New Roman"/>
                <a:cs typeface="Times New Roman"/>
              </a:rPr>
              <a:t>photons of </a:t>
            </a:r>
            <a:r>
              <a:rPr sz="1800" dirty="0">
                <a:latin typeface="Times New Roman"/>
                <a:cs typeface="Times New Roman"/>
              </a:rPr>
              <a:t>a certain </a:t>
            </a:r>
            <a:r>
              <a:rPr sz="1800" spc="-5" dirty="0">
                <a:latin typeface="Times New Roman"/>
                <a:cs typeface="Times New Roman"/>
              </a:rPr>
              <a:t>wavelength </a:t>
            </a:r>
            <a:r>
              <a:rPr sz="1800" dirty="0">
                <a:latin typeface="Times New Roman"/>
                <a:cs typeface="Times New Roman"/>
              </a:rPr>
              <a:t>are absorbed and the </a:t>
            </a:r>
            <a:r>
              <a:rPr sz="1800" spc="-5" dirty="0">
                <a:latin typeface="Times New Roman"/>
                <a:cs typeface="Times New Roman"/>
              </a:rPr>
              <a:t>resulting </a:t>
            </a:r>
            <a:r>
              <a:rPr sz="1800" dirty="0">
                <a:latin typeface="Times New Roman"/>
                <a:cs typeface="Times New Roman"/>
              </a:rPr>
              <a:t>minority  carriers are </a:t>
            </a:r>
            <a:r>
              <a:rPr sz="1800" spc="-10" dirty="0">
                <a:latin typeface="Times New Roman"/>
                <a:cs typeface="Times New Roman"/>
              </a:rPr>
              <a:t>collected, </a:t>
            </a:r>
            <a:r>
              <a:rPr sz="1800" dirty="0">
                <a:latin typeface="Times New Roman"/>
                <a:cs typeface="Times New Roman"/>
              </a:rPr>
              <a:t>then the </a:t>
            </a:r>
            <a:r>
              <a:rPr sz="1800" spc="-5" dirty="0">
                <a:latin typeface="Times New Roman"/>
                <a:cs typeface="Times New Roman"/>
              </a:rPr>
              <a:t>quantum </a:t>
            </a:r>
            <a:r>
              <a:rPr sz="1800" spc="-10" dirty="0">
                <a:latin typeface="Times New Roman"/>
                <a:cs typeface="Times New Roman"/>
              </a:rPr>
              <a:t>efficiency </a:t>
            </a:r>
            <a:r>
              <a:rPr sz="1800" dirty="0">
                <a:latin typeface="Times New Roman"/>
                <a:cs typeface="Times New Roman"/>
              </a:rPr>
              <a:t>at that </a:t>
            </a:r>
            <a:r>
              <a:rPr sz="1800" spc="-5" dirty="0">
                <a:latin typeface="Times New Roman"/>
                <a:cs typeface="Times New Roman"/>
              </a:rPr>
              <a:t>particular wavelength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4839" y="3777234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4000" y="85801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66449" y="3676419"/>
            <a:ext cx="7351395" cy="76771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720"/>
              </a:spcBef>
            </a:pPr>
            <a:r>
              <a:rPr sz="1800" spc="-25" dirty="0">
                <a:latin typeface="Times New Roman"/>
                <a:cs typeface="Times New Roman"/>
              </a:rPr>
              <a:t>unity.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quantum </a:t>
            </a:r>
            <a:r>
              <a:rPr sz="1800" spc="-10" dirty="0">
                <a:latin typeface="Times New Roman"/>
                <a:cs typeface="Times New Roman"/>
              </a:rPr>
              <a:t>efficiency </a:t>
            </a:r>
            <a:r>
              <a:rPr sz="1800" spc="-5" dirty="0">
                <a:latin typeface="Times New Roman"/>
                <a:cs typeface="Times New Roman"/>
              </a:rPr>
              <a:t>for photons with </a:t>
            </a:r>
            <a:r>
              <a:rPr sz="1800" spc="-10" dirty="0">
                <a:latin typeface="Times New Roman"/>
                <a:cs typeface="Times New Roman"/>
              </a:rPr>
              <a:t>energy </a:t>
            </a:r>
            <a:r>
              <a:rPr sz="1800" spc="-5" dirty="0">
                <a:latin typeface="Times New Roman"/>
                <a:cs typeface="Times New Roman"/>
              </a:rPr>
              <a:t>below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band gap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zero.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473" y="676910"/>
            <a:ext cx="33267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Solar cell</a:t>
            </a:r>
            <a:r>
              <a:rPr spc="-110" dirty="0"/>
              <a:t> </a:t>
            </a:r>
            <a:r>
              <a:rPr dirty="0"/>
              <a:t>operation</a:t>
            </a:r>
          </a:p>
        </p:txBody>
      </p:sp>
      <p:sp>
        <p:nvSpPr>
          <p:cNvPr id="3" name="object 3"/>
          <p:cNvSpPr/>
          <p:nvPr/>
        </p:nvSpPr>
        <p:spPr>
          <a:xfrm>
            <a:off x="1232039" y="1244346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8100">
            <a:solidFill>
              <a:srgbClr val="FF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4395" y="1642110"/>
            <a:ext cx="6762750" cy="4680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473" y="676910"/>
            <a:ext cx="33267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Solar cell</a:t>
            </a:r>
            <a:r>
              <a:rPr spc="-110" dirty="0"/>
              <a:t> </a:t>
            </a:r>
            <a:r>
              <a:rPr dirty="0"/>
              <a:t>operation</a:t>
            </a:r>
          </a:p>
        </p:txBody>
      </p:sp>
      <p:sp>
        <p:nvSpPr>
          <p:cNvPr id="3" name="object 3"/>
          <p:cNvSpPr/>
          <p:nvPr/>
        </p:nvSpPr>
        <p:spPr>
          <a:xfrm>
            <a:off x="1232039" y="1244346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8100">
            <a:solidFill>
              <a:srgbClr val="FF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09249" y="1584451"/>
            <a:ext cx="253428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3333FF"/>
              </a:buClr>
              <a:buSzPct val="110000"/>
              <a:buFont typeface="Wingdings"/>
              <a:buChar char=""/>
              <a:tabLst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Quantum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efficiency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66449" y="1999741"/>
            <a:ext cx="7870825" cy="180848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5600" marR="5080" indent="-342900">
              <a:lnSpc>
                <a:spcPts val="1939"/>
              </a:lnSpc>
              <a:spcBef>
                <a:spcPts val="34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While </a:t>
            </a:r>
            <a:r>
              <a:rPr sz="1800" spc="-5" dirty="0">
                <a:latin typeface="Times New Roman"/>
                <a:cs typeface="Times New Roman"/>
              </a:rPr>
              <a:t>quantum </a:t>
            </a:r>
            <a:r>
              <a:rPr sz="1800" spc="-10" dirty="0">
                <a:latin typeface="Times New Roman"/>
                <a:cs typeface="Times New Roman"/>
              </a:rPr>
              <a:t>efficiency </a:t>
            </a:r>
            <a:r>
              <a:rPr sz="1800" dirty="0">
                <a:latin typeface="Times New Roman"/>
                <a:cs typeface="Times New Roman"/>
              </a:rPr>
              <a:t>ideally </a:t>
            </a:r>
            <a:r>
              <a:rPr sz="1800" spc="-5" dirty="0">
                <a:latin typeface="Times New Roman"/>
                <a:cs typeface="Times New Roman"/>
              </a:rPr>
              <a:t>has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square shape shown </a:t>
            </a:r>
            <a:r>
              <a:rPr sz="1800" dirty="0">
                <a:latin typeface="Times New Roman"/>
                <a:cs typeface="Times New Roman"/>
              </a:rPr>
              <a:t>above, the </a:t>
            </a:r>
            <a:r>
              <a:rPr sz="1800" spc="-5" dirty="0">
                <a:latin typeface="Times New Roman"/>
                <a:cs typeface="Times New Roman"/>
              </a:rPr>
              <a:t>quantum  </a:t>
            </a:r>
            <a:r>
              <a:rPr sz="1800" spc="-10" dirty="0">
                <a:latin typeface="Times New Roman"/>
                <a:cs typeface="Times New Roman"/>
              </a:rPr>
              <a:t>efficiency </a:t>
            </a:r>
            <a:r>
              <a:rPr sz="1800" spc="-5" dirty="0">
                <a:latin typeface="Times New Roman"/>
                <a:cs typeface="Times New Roman"/>
              </a:rPr>
              <a:t>for </a:t>
            </a:r>
            <a:r>
              <a:rPr sz="1800" dirty="0">
                <a:latin typeface="Times New Roman"/>
                <a:cs typeface="Times New Roman"/>
              </a:rPr>
              <a:t>most </a:t>
            </a:r>
            <a:r>
              <a:rPr sz="1800" spc="-5" dirty="0">
                <a:latin typeface="Times New Roman"/>
                <a:cs typeface="Times New Roman"/>
              </a:rPr>
              <a:t>solar </a:t>
            </a:r>
            <a:r>
              <a:rPr sz="1800" dirty="0">
                <a:latin typeface="Times New Roman"/>
                <a:cs typeface="Times New Roman"/>
              </a:rPr>
              <a:t>cells is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reduced due to</a:t>
            </a:r>
            <a:r>
              <a:rPr sz="1800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recombination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effects.</a:t>
            </a:r>
            <a:endParaRPr sz="1800">
              <a:latin typeface="Times New Roman"/>
              <a:cs typeface="Times New Roman"/>
            </a:endParaRPr>
          </a:p>
          <a:p>
            <a:pPr marL="355600" marR="555625" indent="-342900">
              <a:lnSpc>
                <a:spcPts val="1939"/>
              </a:lnSpc>
              <a:spcBef>
                <a:spcPts val="109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same </a:t>
            </a:r>
            <a:r>
              <a:rPr sz="1800" dirty="0">
                <a:latin typeface="Times New Roman"/>
                <a:cs typeface="Times New Roman"/>
              </a:rPr>
              <a:t>mechanisms </a:t>
            </a:r>
            <a:r>
              <a:rPr sz="1800" spc="-5" dirty="0">
                <a:latin typeface="Times New Roman"/>
                <a:cs typeface="Times New Roman"/>
              </a:rPr>
              <a:t>which </a:t>
            </a:r>
            <a:r>
              <a:rPr sz="1800" spc="-10" dirty="0">
                <a:latin typeface="Times New Roman"/>
                <a:cs typeface="Times New Roman"/>
              </a:rPr>
              <a:t>affect </a:t>
            </a:r>
            <a:r>
              <a:rPr sz="1800" dirty="0">
                <a:latin typeface="Times New Roman"/>
                <a:cs typeface="Times New Roman"/>
              </a:rPr>
              <a:t>the collection </a:t>
            </a:r>
            <a:r>
              <a:rPr sz="1800" spc="-5" dirty="0">
                <a:latin typeface="Times New Roman"/>
                <a:cs typeface="Times New Roman"/>
              </a:rPr>
              <a:t>probability </a:t>
            </a:r>
            <a:r>
              <a:rPr sz="1800" dirty="0">
                <a:latin typeface="Times New Roman"/>
                <a:cs typeface="Times New Roman"/>
              </a:rPr>
              <a:t>also </a:t>
            </a:r>
            <a:r>
              <a:rPr sz="1800" spc="-10" dirty="0">
                <a:latin typeface="Times New Roman"/>
                <a:cs typeface="Times New Roman"/>
              </a:rPr>
              <a:t>affect </a:t>
            </a:r>
            <a:r>
              <a:rPr sz="1800" dirty="0">
                <a:latin typeface="Times New Roman"/>
                <a:cs typeface="Times New Roman"/>
              </a:rPr>
              <a:t>the  </a:t>
            </a:r>
            <a:r>
              <a:rPr sz="1800" spc="-5" dirty="0">
                <a:latin typeface="Times New Roman"/>
                <a:cs typeface="Times New Roman"/>
              </a:rPr>
              <a:t>quantum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efficiency.</a:t>
            </a:r>
            <a:endParaRPr sz="1800">
              <a:latin typeface="Times New Roman"/>
              <a:cs typeface="Times New Roman"/>
            </a:endParaRPr>
          </a:p>
          <a:p>
            <a:pPr marL="355600" marR="81280" indent="-342900">
              <a:lnSpc>
                <a:spcPts val="1939"/>
              </a:lnSpc>
              <a:spcBef>
                <a:spcPts val="109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For </a:t>
            </a:r>
            <a:r>
              <a:rPr sz="1800" dirty="0">
                <a:latin typeface="Times New Roman"/>
                <a:cs typeface="Times New Roman"/>
              </a:rPr>
              <a:t>example, </a:t>
            </a:r>
            <a:r>
              <a:rPr sz="1800" spc="-5" dirty="0">
                <a:latin typeface="Times New Roman"/>
                <a:cs typeface="Times New Roman"/>
              </a:rPr>
              <a:t>front surface passivation affects </a:t>
            </a:r>
            <a:r>
              <a:rPr sz="1800" dirty="0">
                <a:latin typeface="Times New Roman"/>
                <a:cs typeface="Times New Roman"/>
              </a:rPr>
              <a:t>carriers </a:t>
            </a:r>
            <a:r>
              <a:rPr sz="1800" spc="-5" dirty="0">
                <a:latin typeface="Times New Roman"/>
                <a:cs typeface="Times New Roman"/>
              </a:rPr>
              <a:t>generated near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surface,  </a:t>
            </a:r>
            <a:r>
              <a:rPr sz="1800" dirty="0">
                <a:latin typeface="Times New Roman"/>
                <a:cs typeface="Times New Roman"/>
              </a:rPr>
              <a:t>and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since blue light </a:t>
            </a:r>
            <a:r>
              <a:rPr sz="1800" dirty="0">
                <a:latin typeface="Times New Roman"/>
                <a:cs typeface="Times New Roman"/>
              </a:rPr>
              <a:t>is absorbed </a:t>
            </a:r>
            <a:r>
              <a:rPr sz="1800" spc="-5" dirty="0">
                <a:latin typeface="Times New Roman"/>
                <a:cs typeface="Times New Roman"/>
              </a:rPr>
              <a:t>very </a:t>
            </a:r>
            <a:r>
              <a:rPr sz="1800" dirty="0">
                <a:latin typeface="Times New Roman"/>
                <a:cs typeface="Times New Roman"/>
              </a:rPr>
              <a:t>close to the </a:t>
            </a:r>
            <a:r>
              <a:rPr sz="1800" spc="-5" dirty="0">
                <a:latin typeface="Times New Roman"/>
                <a:cs typeface="Times New Roman"/>
              </a:rPr>
              <a:t>surface, high front</a:t>
            </a:r>
            <a:r>
              <a:rPr sz="1800" spc="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dbl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surface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4839" y="3777234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4000" y="85801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4839" y="4634484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4000" y="85801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839" y="5491734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3999" y="858012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66449" y="3676419"/>
            <a:ext cx="7863205" cy="213487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720"/>
              </a:spcBef>
            </a:pP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recombination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will </a:t>
            </a:r>
            <a:r>
              <a:rPr sz="1800" spc="-10" dirty="0">
                <a:latin typeface="Times New Roman"/>
                <a:cs typeface="Times New Roman"/>
              </a:rPr>
              <a:t>affect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"blue" portion of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quantum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efficiency.</a:t>
            </a:r>
            <a:endParaRPr sz="18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1939"/>
              </a:lnSpc>
              <a:spcBef>
                <a:spcPts val="111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spc="-20" dirty="0">
                <a:latin typeface="Times New Roman"/>
                <a:cs typeface="Times New Roman"/>
              </a:rPr>
              <a:t>Similarly, </a:t>
            </a:r>
            <a:r>
              <a:rPr sz="1800" dirty="0">
                <a:latin typeface="Times New Roman"/>
                <a:cs typeface="Times New Roman"/>
              </a:rPr>
              <a:t>green light is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absorbed in the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bulk of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solar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cell and a low</a:t>
            </a:r>
            <a:r>
              <a:rPr sz="1800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10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diffusion 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length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will </a:t>
            </a:r>
            <a:r>
              <a:rPr sz="1800" spc="-10" dirty="0">
                <a:latin typeface="Times New Roman"/>
                <a:cs typeface="Times New Roman"/>
              </a:rPr>
              <a:t>affect </a:t>
            </a:r>
            <a:r>
              <a:rPr sz="1800" spc="-5" dirty="0">
                <a:latin typeface="Times New Roman"/>
                <a:cs typeface="Times New Roman"/>
              </a:rPr>
              <a:t>the collection probability from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solar </a:t>
            </a:r>
            <a:r>
              <a:rPr sz="1800" dirty="0">
                <a:latin typeface="Times New Roman"/>
                <a:cs typeface="Times New Roman"/>
              </a:rPr>
              <a:t>cell </a:t>
            </a:r>
            <a:r>
              <a:rPr sz="1800" spc="-5" dirty="0">
                <a:latin typeface="Times New Roman"/>
                <a:cs typeface="Times New Roman"/>
              </a:rPr>
              <a:t>bulk </a:t>
            </a:r>
            <a:r>
              <a:rPr sz="1800" dirty="0">
                <a:latin typeface="Times New Roman"/>
                <a:cs typeface="Times New Roman"/>
              </a:rPr>
              <a:t>and </a:t>
            </a:r>
            <a:r>
              <a:rPr sz="1800" spc="-5" dirty="0">
                <a:latin typeface="Times New Roman"/>
                <a:cs typeface="Times New Roman"/>
              </a:rPr>
              <a:t>reduce </a:t>
            </a:r>
            <a:r>
              <a:rPr sz="1800" dirty="0">
                <a:latin typeface="Times New Roman"/>
                <a:cs typeface="Times New Roman"/>
              </a:rPr>
              <a:t>the  </a:t>
            </a:r>
            <a:r>
              <a:rPr sz="1800" spc="-5" dirty="0">
                <a:latin typeface="Times New Roman"/>
                <a:cs typeface="Times New Roman"/>
              </a:rPr>
              <a:t>quantum </a:t>
            </a:r>
            <a:r>
              <a:rPr sz="1800" spc="-10" dirty="0">
                <a:latin typeface="Times New Roman"/>
                <a:cs typeface="Times New Roman"/>
              </a:rPr>
              <a:t>efficiency </a:t>
            </a:r>
            <a:r>
              <a:rPr sz="1800" dirty="0">
                <a:latin typeface="Times New Roman"/>
                <a:cs typeface="Times New Roman"/>
              </a:rPr>
              <a:t>in the </a:t>
            </a:r>
            <a:r>
              <a:rPr sz="1800" spc="-5" dirty="0">
                <a:latin typeface="Times New Roman"/>
                <a:cs typeface="Times New Roman"/>
              </a:rPr>
              <a:t>green portion of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spectrum.</a:t>
            </a:r>
            <a:endParaRPr sz="1800">
              <a:latin typeface="Times New Roman"/>
              <a:cs typeface="Times New Roman"/>
            </a:endParaRPr>
          </a:p>
          <a:p>
            <a:pPr marL="355600" marR="356870" indent="-342900">
              <a:lnSpc>
                <a:spcPts val="1939"/>
              </a:lnSpc>
              <a:spcBef>
                <a:spcPts val="109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quantum </a:t>
            </a:r>
            <a:r>
              <a:rPr sz="1800" spc="-10" dirty="0">
                <a:latin typeface="Times New Roman"/>
                <a:cs typeface="Times New Roman"/>
              </a:rPr>
              <a:t>efficiency </a:t>
            </a:r>
            <a:r>
              <a:rPr sz="1800" dirty="0">
                <a:latin typeface="Times New Roman"/>
                <a:cs typeface="Times New Roman"/>
              </a:rPr>
              <a:t>can </a:t>
            </a:r>
            <a:r>
              <a:rPr sz="1800" spc="-5" dirty="0">
                <a:latin typeface="Times New Roman"/>
                <a:cs typeface="Times New Roman"/>
              </a:rPr>
              <a:t>be viewed </a:t>
            </a:r>
            <a:r>
              <a:rPr sz="1800" dirty="0">
                <a:latin typeface="Times New Roman"/>
                <a:cs typeface="Times New Roman"/>
              </a:rPr>
              <a:t>as the collection </a:t>
            </a:r>
            <a:r>
              <a:rPr sz="1800" spc="-5" dirty="0">
                <a:latin typeface="Times New Roman"/>
                <a:cs typeface="Times New Roman"/>
              </a:rPr>
              <a:t>probability due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u="sng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generation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profile of 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-5" dirty="0">
                <a:latin typeface="Times New Roman"/>
                <a:cs typeface="Times New Roman"/>
              </a:rPr>
              <a:t>single wavelength, integrated over the device thickness  </a:t>
            </a:r>
            <a:r>
              <a:rPr sz="1800" dirty="0">
                <a:latin typeface="Times New Roman"/>
                <a:cs typeface="Times New Roman"/>
              </a:rPr>
              <a:t>and </a:t>
            </a:r>
            <a:r>
              <a:rPr sz="1800" spc="-5" dirty="0">
                <a:latin typeface="Times New Roman"/>
                <a:cs typeface="Times New Roman"/>
              </a:rPr>
              <a:t>normalized </a:t>
            </a:r>
            <a:r>
              <a:rPr sz="1800" dirty="0">
                <a:latin typeface="Times New Roman"/>
                <a:cs typeface="Times New Roman"/>
              </a:rPr>
              <a:t>to the incident </a:t>
            </a:r>
            <a:r>
              <a:rPr sz="1800" spc="-5" dirty="0">
                <a:latin typeface="Times New Roman"/>
                <a:cs typeface="Times New Roman"/>
              </a:rPr>
              <a:t>number of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photons.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473" y="676910"/>
            <a:ext cx="33267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Solar cell</a:t>
            </a:r>
            <a:r>
              <a:rPr spc="-110" dirty="0"/>
              <a:t> </a:t>
            </a:r>
            <a:r>
              <a:rPr dirty="0"/>
              <a:t>operation</a:t>
            </a:r>
          </a:p>
        </p:txBody>
      </p:sp>
      <p:sp>
        <p:nvSpPr>
          <p:cNvPr id="3" name="object 3"/>
          <p:cNvSpPr/>
          <p:nvPr/>
        </p:nvSpPr>
        <p:spPr>
          <a:xfrm>
            <a:off x="1232039" y="1244346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8100">
            <a:solidFill>
              <a:srgbClr val="FF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839" y="3777234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4000" y="85801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09249" y="1495717"/>
            <a:ext cx="8263890" cy="294386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3333FF"/>
              </a:buClr>
              <a:buSzPct val="110000"/>
              <a:buFont typeface="Wingdings"/>
              <a:buChar char=""/>
              <a:tabLst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Quantum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efficiency</a:t>
            </a:r>
            <a:endParaRPr sz="2000">
              <a:latin typeface="Arial"/>
              <a:cs typeface="Arial"/>
            </a:endParaRPr>
          </a:p>
          <a:p>
            <a:pPr marL="812165" marR="342900" lvl="1" indent="-342900">
              <a:lnSpc>
                <a:spcPts val="1939"/>
              </a:lnSpc>
              <a:spcBef>
                <a:spcPts val="112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The "external" quantum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efficiency </a:t>
            </a:r>
            <a:r>
              <a:rPr sz="1800" spc="-5" dirty="0">
                <a:latin typeface="Times New Roman"/>
                <a:cs typeface="Times New Roman"/>
              </a:rPr>
              <a:t>of 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-5" dirty="0">
                <a:latin typeface="Times New Roman"/>
                <a:cs typeface="Times New Roman"/>
              </a:rPr>
              <a:t>silicon solar cell includes the </a:t>
            </a:r>
            <a:r>
              <a:rPr sz="1800" spc="-10" dirty="0">
                <a:latin typeface="Times New Roman"/>
                <a:cs typeface="Times New Roman"/>
              </a:rPr>
              <a:t>effect </a:t>
            </a:r>
            <a:r>
              <a:rPr sz="1800" spc="-5" dirty="0">
                <a:latin typeface="Times New Roman"/>
                <a:cs typeface="Times New Roman"/>
              </a:rPr>
              <a:t>of  optical </a:t>
            </a:r>
            <a:r>
              <a:rPr sz="1800" dirty="0">
                <a:latin typeface="Times New Roman"/>
                <a:cs typeface="Times New Roman"/>
              </a:rPr>
              <a:t>losses </a:t>
            </a:r>
            <a:r>
              <a:rPr sz="1800" spc="-5" dirty="0">
                <a:latin typeface="Times New Roman"/>
                <a:cs typeface="Times New Roman"/>
              </a:rPr>
              <a:t>such </a:t>
            </a:r>
            <a:r>
              <a:rPr sz="1800" dirty="0">
                <a:latin typeface="Times New Roman"/>
                <a:cs typeface="Times New Roman"/>
              </a:rPr>
              <a:t>as transmission and</a:t>
            </a:r>
            <a:r>
              <a:rPr sz="1800" spc="-5" dirty="0">
                <a:latin typeface="Times New Roman"/>
                <a:cs typeface="Times New Roman"/>
              </a:rPr>
              <a:t> reflection.</a:t>
            </a:r>
            <a:endParaRPr sz="1800">
              <a:latin typeface="Times New Roman"/>
              <a:cs typeface="Times New Roman"/>
            </a:endParaRPr>
          </a:p>
          <a:p>
            <a:pPr marL="812800" marR="38735" lvl="1" indent="-342900">
              <a:lnSpc>
                <a:spcPts val="1939"/>
              </a:lnSpc>
              <a:spcBef>
                <a:spcPts val="109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800" spc="-15" dirty="0">
                <a:latin typeface="Times New Roman"/>
                <a:cs typeface="Times New Roman"/>
              </a:rPr>
              <a:t>However, </a:t>
            </a:r>
            <a:r>
              <a:rPr sz="1800" dirty="0">
                <a:latin typeface="Times New Roman"/>
                <a:cs typeface="Times New Roman"/>
              </a:rPr>
              <a:t>it is </a:t>
            </a:r>
            <a:r>
              <a:rPr sz="1800" spc="-5" dirty="0">
                <a:latin typeface="Times New Roman"/>
                <a:cs typeface="Times New Roman"/>
              </a:rPr>
              <a:t>often useful </a:t>
            </a:r>
            <a:r>
              <a:rPr sz="1800" dirty="0">
                <a:latin typeface="Times New Roman"/>
                <a:cs typeface="Times New Roman"/>
              </a:rPr>
              <a:t>to look at the </a:t>
            </a:r>
            <a:r>
              <a:rPr sz="1800" spc="-5" dirty="0">
                <a:latin typeface="Times New Roman"/>
                <a:cs typeface="Times New Roman"/>
              </a:rPr>
              <a:t>quantum </a:t>
            </a:r>
            <a:r>
              <a:rPr sz="1800" spc="-10" dirty="0">
                <a:latin typeface="Times New Roman"/>
                <a:cs typeface="Times New Roman"/>
              </a:rPr>
              <a:t>efficiency </a:t>
            </a:r>
            <a:r>
              <a:rPr sz="1800" spc="-5" dirty="0">
                <a:latin typeface="Times New Roman"/>
                <a:cs typeface="Times New Roman"/>
              </a:rPr>
              <a:t>of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light </a:t>
            </a:r>
            <a:r>
              <a:rPr sz="1800" dirty="0">
                <a:latin typeface="Times New Roman"/>
                <a:cs typeface="Times New Roman"/>
              </a:rPr>
              <a:t>left after  the </a:t>
            </a:r>
            <a:r>
              <a:rPr sz="1800" spc="-5" dirty="0">
                <a:latin typeface="Times New Roman"/>
                <a:cs typeface="Times New Roman"/>
              </a:rPr>
              <a:t>reflected </a:t>
            </a:r>
            <a:r>
              <a:rPr sz="1800" dirty="0">
                <a:latin typeface="Times New Roman"/>
                <a:cs typeface="Times New Roman"/>
              </a:rPr>
              <a:t>and transmitted light </a:t>
            </a:r>
            <a:r>
              <a:rPr sz="1800" spc="-5" dirty="0">
                <a:latin typeface="Times New Roman"/>
                <a:cs typeface="Times New Roman"/>
              </a:rPr>
              <a:t>has been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lost.</a:t>
            </a:r>
            <a:endParaRPr sz="1800">
              <a:latin typeface="Times New Roman"/>
              <a:cs typeface="Times New Roman"/>
            </a:endParaRPr>
          </a:p>
          <a:p>
            <a:pPr marL="812800" marR="6350" lvl="1" indent="-342900">
              <a:lnSpc>
                <a:spcPts val="1939"/>
              </a:lnSpc>
              <a:spcBef>
                <a:spcPts val="108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"Internal" quantum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efficiency </a:t>
            </a:r>
            <a:r>
              <a:rPr sz="1800" spc="-5" dirty="0">
                <a:latin typeface="Times New Roman"/>
                <a:cs typeface="Times New Roman"/>
              </a:rPr>
              <a:t>refers </a:t>
            </a:r>
            <a:r>
              <a:rPr sz="1800" dirty="0">
                <a:latin typeface="Times New Roman"/>
                <a:cs typeface="Times New Roman"/>
              </a:rPr>
              <a:t>to the </a:t>
            </a:r>
            <a:r>
              <a:rPr sz="1800" spc="-10" dirty="0">
                <a:latin typeface="Times New Roman"/>
                <a:cs typeface="Times New Roman"/>
              </a:rPr>
              <a:t>efficiency </a:t>
            </a:r>
            <a:r>
              <a:rPr sz="1800" spc="-5" dirty="0">
                <a:latin typeface="Times New Roman"/>
                <a:cs typeface="Times New Roman"/>
              </a:rPr>
              <a:t>with which photons </a:t>
            </a:r>
            <a:r>
              <a:rPr sz="1800" dirty="0">
                <a:latin typeface="Times New Roman"/>
                <a:cs typeface="Times New Roman"/>
              </a:rPr>
              <a:t>that are  </a:t>
            </a:r>
            <a:r>
              <a:rPr sz="1800" spc="-5" dirty="0">
                <a:latin typeface="Times New Roman"/>
                <a:cs typeface="Times New Roman"/>
              </a:rPr>
              <a:t>not reflected or transmitted out of the cell can generate collectable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carriers.</a:t>
            </a:r>
            <a:endParaRPr sz="1800">
              <a:latin typeface="Times New Roman"/>
              <a:cs typeface="Times New Roman"/>
            </a:endParaRPr>
          </a:p>
          <a:p>
            <a:pPr marL="812800" marR="5080" lvl="1" indent="-342900">
              <a:lnSpc>
                <a:spcPts val="1939"/>
              </a:lnSpc>
              <a:spcBef>
                <a:spcPts val="109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800" spc="-5" dirty="0">
                <a:latin typeface="Times New Roman"/>
                <a:cs typeface="Times New Roman"/>
              </a:rPr>
              <a:t>By </a:t>
            </a:r>
            <a:r>
              <a:rPr sz="1800" dirty="0">
                <a:latin typeface="Times New Roman"/>
                <a:cs typeface="Times New Roman"/>
              </a:rPr>
              <a:t>measuring the </a:t>
            </a:r>
            <a:r>
              <a:rPr sz="1800" spc="-5" dirty="0">
                <a:latin typeface="Times New Roman"/>
                <a:cs typeface="Times New Roman"/>
              </a:rPr>
              <a:t>reflection </a:t>
            </a:r>
            <a:r>
              <a:rPr sz="1800" dirty="0">
                <a:latin typeface="Times New Roman"/>
                <a:cs typeface="Times New Roman"/>
              </a:rPr>
              <a:t>and transmission </a:t>
            </a:r>
            <a:r>
              <a:rPr sz="1800" spc="-5" dirty="0">
                <a:latin typeface="Times New Roman"/>
                <a:cs typeface="Times New Roman"/>
              </a:rPr>
              <a:t>of 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-5" dirty="0">
                <a:latin typeface="Times New Roman"/>
                <a:cs typeface="Times New Roman"/>
              </a:rPr>
              <a:t>device, </a:t>
            </a:r>
            <a:r>
              <a:rPr sz="1800" dirty="0">
                <a:latin typeface="Times New Roman"/>
                <a:cs typeface="Times New Roman"/>
              </a:rPr>
              <a:t>the external </a:t>
            </a:r>
            <a:r>
              <a:rPr sz="1800" spc="-5" dirty="0">
                <a:latin typeface="Times New Roman"/>
                <a:cs typeface="Times New Roman"/>
              </a:rPr>
              <a:t>quantum  </a:t>
            </a:r>
            <a:r>
              <a:rPr sz="1800" spc="-10" dirty="0">
                <a:latin typeface="Times New Roman"/>
                <a:cs typeface="Times New Roman"/>
              </a:rPr>
              <a:t>efficiency </a:t>
            </a:r>
            <a:r>
              <a:rPr sz="1800" dirty="0">
                <a:latin typeface="Times New Roman"/>
                <a:cs typeface="Times New Roman"/>
              </a:rPr>
              <a:t>curve can </a:t>
            </a:r>
            <a:r>
              <a:rPr sz="1800" spc="-5" dirty="0">
                <a:latin typeface="Times New Roman"/>
                <a:cs typeface="Times New Roman"/>
              </a:rPr>
              <a:t>be </a:t>
            </a:r>
            <a:r>
              <a:rPr sz="1800" dirty="0">
                <a:latin typeface="Times New Roman"/>
                <a:cs typeface="Times New Roman"/>
              </a:rPr>
              <a:t>corrected to </a:t>
            </a:r>
            <a:r>
              <a:rPr sz="1800" spc="-5" dirty="0">
                <a:latin typeface="Times New Roman"/>
                <a:cs typeface="Times New Roman"/>
              </a:rPr>
              <a:t>obtain </a:t>
            </a:r>
            <a:r>
              <a:rPr sz="1800" dirty="0">
                <a:latin typeface="Times New Roman"/>
                <a:cs typeface="Times New Roman"/>
              </a:rPr>
              <a:t>the internal </a:t>
            </a:r>
            <a:r>
              <a:rPr sz="1800" spc="-5" dirty="0">
                <a:latin typeface="Times New Roman"/>
                <a:cs typeface="Times New Roman"/>
              </a:rPr>
              <a:t>quantum </a:t>
            </a:r>
            <a:r>
              <a:rPr sz="1800" spc="-10" dirty="0">
                <a:latin typeface="Times New Roman"/>
                <a:cs typeface="Times New Roman"/>
              </a:rPr>
              <a:t>efficiency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curve.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473" y="676910"/>
            <a:ext cx="33267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Solar cell</a:t>
            </a:r>
            <a:r>
              <a:rPr spc="-110" dirty="0"/>
              <a:t> </a:t>
            </a:r>
            <a:r>
              <a:rPr dirty="0"/>
              <a:t>operation</a:t>
            </a:r>
          </a:p>
        </p:txBody>
      </p:sp>
      <p:sp>
        <p:nvSpPr>
          <p:cNvPr id="3" name="object 3"/>
          <p:cNvSpPr/>
          <p:nvPr/>
        </p:nvSpPr>
        <p:spPr>
          <a:xfrm>
            <a:off x="1232039" y="1244346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8100">
            <a:solidFill>
              <a:srgbClr val="FF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09249" y="1495717"/>
            <a:ext cx="7919084" cy="192849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3333FF"/>
              </a:buClr>
              <a:buSzPct val="110000"/>
              <a:buFont typeface="Wingdings"/>
              <a:buChar char=""/>
              <a:tabLst>
                <a:tab pos="355600" algn="l"/>
              </a:tabLst>
            </a:pPr>
            <a:r>
              <a:rPr sz="2000" spc="-10" dirty="0">
                <a:latin typeface="Arial"/>
                <a:cs typeface="Arial"/>
              </a:rPr>
              <a:t>Spectral Response</a:t>
            </a:r>
            <a:endParaRPr sz="20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869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spectral response </a:t>
            </a:r>
            <a:r>
              <a:rPr sz="1800" dirty="0">
                <a:latin typeface="Times New Roman"/>
                <a:cs typeface="Times New Roman"/>
              </a:rPr>
              <a:t>is conceptually </a:t>
            </a:r>
            <a:r>
              <a:rPr sz="1800" spc="-5" dirty="0">
                <a:latin typeface="Times New Roman"/>
                <a:cs typeface="Times New Roman"/>
              </a:rPr>
              <a:t>similar </a:t>
            </a:r>
            <a:r>
              <a:rPr sz="1800" dirty="0">
                <a:latin typeface="Times New Roman"/>
                <a:cs typeface="Times New Roman"/>
              </a:rPr>
              <a:t>to the </a:t>
            </a:r>
            <a:r>
              <a:rPr sz="1800" spc="-5" dirty="0">
                <a:latin typeface="Times New Roman"/>
                <a:cs typeface="Times New Roman"/>
              </a:rPr>
              <a:t>quantum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efficiency.</a:t>
            </a:r>
            <a:endParaRPr sz="1800">
              <a:latin typeface="Times New Roman"/>
              <a:cs typeface="Times New Roman"/>
            </a:endParaRPr>
          </a:p>
          <a:p>
            <a:pPr marL="812165" marR="5080" lvl="1" indent="-342900">
              <a:lnSpc>
                <a:spcPts val="1939"/>
              </a:lnSpc>
              <a:spcBef>
                <a:spcPts val="111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quantum </a:t>
            </a:r>
            <a:r>
              <a:rPr sz="1800" spc="-10" dirty="0">
                <a:latin typeface="Times New Roman"/>
                <a:cs typeface="Times New Roman"/>
              </a:rPr>
              <a:t>efficiency </a:t>
            </a:r>
            <a:r>
              <a:rPr sz="1800" spc="-5" dirty="0">
                <a:latin typeface="Times New Roman"/>
                <a:cs typeface="Times New Roman"/>
              </a:rPr>
              <a:t>gives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number of </a:t>
            </a:r>
            <a:r>
              <a:rPr sz="1800" dirty="0">
                <a:latin typeface="Times New Roman"/>
                <a:cs typeface="Times New Roman"/>
              </a:rPr>
              <a:t>electrons </a:t>
            </a:r>
            <a:r>
              <a:rPr sz="1800" spc="-5" dirty="0">
                <a:latin typeface="Times New Roman"/>
                <a:cs typeface="Times New Roman"/>
              </a:rPr>
              <a:t>output by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solar cell </a:t>
            </a:r>
            <a:r>
              <a:rPr sz="1800" spc="-5" dirty="0">
                <a:latin typeface="Times New Roman"/>
                <a:cs typeface="Times New Roman"/>
              </a:rPr>
              <a:t> compared </a:t>
            </a:r>
            <a:r>
              <a:rPr sz="1800" dirty="0">
                <a:latin typeface="Times New Roman"/>
                <a:cs typeface="Times New Roman"/>
              </a:rPr>
              <a:t>to the </a:t>
            </a:r>
            <a:r>
              <a:rPr sz="1800" spc="-5" dirty="0">
                <a:latin typeface="Times New Roman"/>
                <a:cs typeface="Times New Roman"/>
              </a:rPr>
              <a:t>number of photons </a:t>
            </a:r>
            <a:r>
              <a:rPr sz="1800" dirty="0">
                <a:latin typeface="Times New Roman"/>
                <a:cs typeface="Times New Roman"/>
              </a:rPr>
              <a:t>incident </a:t>
            </a:r>
            <a:r>
              <a:rPr sz="1800" spc="-5" dirty="0">
                <a:latin typeface="Times New Roman"/>
                <a:cs typeface="Times New Roman"/>
              </a:rPr>
              <a:t>on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device,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while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spectral  response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is the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ratio of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1800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current</a:t>
            </a:r>
            <a:r>
              <a:rPr sz="1800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generated by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solar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cell to the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power 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incident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on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solar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cell.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76841" y="3441953"/>
            <a:ext cx="4485894" cy="2907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76841" y="6349746"/>
            <a:ext cx="4485894" cy="7018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473" y="676910"/>
            <a:ext cx="33267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Solar cell</a:t>
            </a:r>
            <a:r>
              <a:rPr spc="-110" dirty="0"/>
              <a:t> </a:t>
            </a:r>
            <a:r>
              <a:rPr dirty="0"/>
              <a:t>operation</a:t>
            </a:r>
          </a:p>
        </p:txBody>
      </p:sp>
      <p:sp>
        <p:nvSpPr>
          <p:cNvPr id="3" name="object 3"/>
          <p:cNvSpPr/>
          <p:nvPr/>
        </p:nvSpPr>
        <p:spPr>
          <a:xfrm>
            <a:off x="1232039" y="1244346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8100">
            <a:solidFill>
              <a:srgbClr val="FF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839" y="3777234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4000" y="85801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09249" y="1495717"/>
            <a:ext cx="8347075" cy="480885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3333FF"/>
              </a:buClr>
              <a:buSzPct val="110000"/>
              <a:buFont typeface="Wingdings"/>
              <a:buChar char=""/>
              <a:tabLst>
                <a:tab pos="355600" algn="l"/>
              </a:tabLst>
            </a:pPr>
            <a:r>
              <a:rPr sz="2000" spc="-10" dirty="0">
                <a:latin typeface="Arial"/>
                <a:cs typeface="Arial"/>
              </a:rPr>
              <a:t>Spectral Response</a:t>
            </a:r>
            <a:endParaRPr sz="2000">
              <a:latin typeface="Arial"/>
              <a:cs typeface="Arial"/>
            </a:endParaRPr>
          </a:p>
          <a:p>
            <a:pPr marL="812165" marR="215900" lvl="1" indent="-342900">
              <a:lnSpc>
                <a:spcPts val="1939"/>
              </a:lnSpc>
              <a:spcBef>
                <a:spcPts val="112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800" dirty="0">
                <a:latin typeface="Times New Roman"/>
                <a:cs typeface="Times New Roman"/>
              </a:rPr>
              <a:t>The ideal </a:t>
            </a:r>
            <a:r>
              <a:rPr sz="1800" spc="-5" dirty="0">
                <a:latin typeface="Times New Roman"/>
                <a:cs typeface="Times New Roman"/>
              </a:rPr>
              <a:t>spectral response </a:t>
            </a:r>
            <a:r>
              <a:rPr sz="1800" dirty="0">
                <a:latin typeface="Times New Roman"/>
                <a:cs typeface="Times New Roman"/>
              </a:rPr>
              <a:t>is limited at long </a:t>
            </a:r>
            <a:r>
              <a:rPr sz="1800" spc="-5" dirty="0">
                <a:latin typeface="Times New Roman"/>
                <a:cs typeface="Times New Roman"/>
              </a:rPr>
              <a:t>wavelengths by </a:t>
            </a:r>
            <a:r>
              <a:rPr sz="1800" dirty="0">
                <a:latin typeface="Times New Roman"/>
                <a:cs typeface="Times New Roman"/>
              </a:rPr>
              <a:t>the inability </a:t>
            </a:r>
            <a:r>
              <a:rPr sz="1800" spc="-5" dirty="0">
                <a:latin typeface="Times New Roman"/>
                <a:cs typeface="Times New Roman"/>
              </a:rPr>
              <a:t>of </a:t>
            </a:r>
            <a:r>
              <a:rPr sz="1800" dirty="0">
                <a:latin typeface="Times New Roman"/>
                <a:cs typeface="Times New Roman"/>
              </a:rPr>
              <a:t>the  </a:t>
            </a:r>
            <a:r>
              <a:rPr sz="1800" spc="-5" dirty="0">
                <a:latin typeface="Times New Roman"/>
                <a:cs typeface="Times New Roman"/>
              </a:rPr>
              <a:t>semiconductor </a:t>
            </a:r>
            <a:r>
              <a:rPr sz="1800" dirty="0">
                <a:latin typeface="Times New Roman"/>
                <a:cs typeface="Times New Roman"/>
              </a:rPr>
              <a:t>to absorb </a:t>
            </a:r>
            <a:r>
              <a:rPr sz="1800" spc="-5" dirty="0">
                <a:latin typeface="Times New Roman"/>
                <a:cs typeface="Times New Roman"/>
              </a:rPr>
              <a:t>photons with </a:t>
            </a:r>
            <a:r>
              <a:rPr sz="1800" spc="-10" dirty="0">
                <a:latin typeface="Times New Roman"/>
                <a:cs typeface="Times New Roman"/>
              </a:rPr>
              <a:t>energies </a:t>
            </a:r>
            <a:r>
              <a:rPr sz="1800" spc="-5" dirty="0">
                <a:latin typeface="Times New Roman"/>
                <a:cs typeface="Times New Roman"/>
              </a:rPr>
              <a:t>below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band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gap.</a:t>
            </a:r>
            <a:endParaRPr sz="1800">
              <a:latin typeface="Times New Roman"/>
              <a:cs typeface="Times New Roman"/>
            </a:endParaRPr>
          </a:p>
          <a:p>
            <a:pPr marL="812800" marR="5080" lvl="1" indent="-342900">
              <a:lnSpc>
                <a:spcPts val="1939"/>
              </a:lnSpc>
              <a:spcBef>
                <a:spcPts val="109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800" spc="-15" dirty="0">
                <a:latin typeface="Times New Roman"/>
                <a:cs typeface="Times New Roman"/>
              </a:rPr>
              <a:t>However, </a:t>
            </a:r>
            <a:r>
              <a:rPr sz="1800" spc="-5" dirty="0">
                <a:latin typeface="Times New Roman"/>
                <a:cs typeface="Times New Roman"/>
              </a:rPr>
              <a:t>unlike the </a:t>
            </a:r>
            <a:r>
              <a:rPr sz="1800" dirty="0">
                <a:latin typeface="Times New Roman"/>
                <a:cs typeface="Times New Roman"/>
              </a:rPr>
              <a:t>square </a:t>
            </a:r>
            <a:r>
              <a:rPr sz="1800" spc="-5" dirty="0">
                <a:latin typeface="Times New Roman"/>
                <a:cs typeface="Times New Roman"/>
              </a:rPr>
              <a:t>shape </a:t>
            </a:r>
            <a:r>
              <a:rPr sz="1800" dirty="0">
                <a:latin typeface="Times New Roman"/>
                <a:cs typeface="Times New Roman"/>
              </a:rPr>
              <a:t>of </a:t>
            </a:r>
            <a:r>
              <a:rPr sz="1800" spc="-5" dirty="0">
                <a:latin typeface="Times New Roman"/>
                <a:cs typeface="Times New Roman"/>
              </a:rPr>
              <a:t>QE </a:t>
            </a:r>
            <a:r>
              <a:rPr sz="1800" dirty="0">
                <a:latin typeface="Times New Roman"/>
                <a:cs typeface="Times New Roman"/>
              </a:rPr>
              <a:t>curves,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the spectral response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decreases at 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small photon wavelengths.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At these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wavelengths,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each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photon has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large </a:t>
            </a:r>
            <a:r>
              <a:rPr sz="1800" spc="-25" dirty="0">
                <a:solidFill>
                  <a:srgbClr val="FF0000"/>
                </a:solidFill>
                <a:latin typeface="Times New Roman"/>
                <a:cs typeface="Times New Roman"/>
              </a:rPr>
              <a:t>energy, 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and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hence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ratio of photons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to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power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is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reduced.</a:t>
            </a:r>
            <a:endParaRPr sz="1800">
              <a:latin typeface="Times New Roman"/>
              <a:cs typeface="Times New Roman"/>
            </a:endParaRPr>
          </a:p>
          <a:p>
            <a:pPr marL="812165" marR="60960" lvl="1" indent="-342900">
              <a:lnSpc>
                <a:spcPts val="1939"/>
              </a:lnSpc>
              <a:spcBef>
                <a:spcPts val="109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Any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energy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above the band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gap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energy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is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not utilised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by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the solar cell and instead  goes to heating the solar cell. </a:t>
            </a:r>
            <a:r>
              <a:rPr sz="1800" spc="-5" dirty="0">
                <a:latin typeface="Times New Roman"/>
                <a:cs typeface="Times New Roman"/>
              </a:rPr>
              <a:t>(1)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The inability to fully utilize the incident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energy 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at high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energies</a:t>
            </a:r>
            <a:r>
              <a:rPr sz="1800" spc="-10" dirty="0">
                <a:latin typeface="Times New Roman"/>
                <a:cs typeface="Times New Roman"/>
              </a:rPr>
              <a:t>, </a:t>
            </a:r>
            <a:r>
              <a:rPr sz="1800" dirty="0">
                <a:latin typeface="Times New Roman"/>
                <a:cs typeface="Times New Roman"/>
              </a:rPr>
              <a:t>and </a:t>
            </a:r>
            <a:r>
              <a:rPr sz="1800" spc="-5" dirty="0">
                <a:latin typeface="Times New Roman"/>
                <a:cs typeface="Times New Roman"/>
              </a:rPr>
              <a:t>(2)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inability to absorb low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energies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of light </a:t>
            </a:r>
            <a:r>
              <a:rPr sz="1800" spc="-5" dirty="0">
                <a:latin typeface="Times New Roman"/>
                <a:cs typeface="Times New Roman"/>
              </a:rPr>
              <a:t>represents </a:t>
            </a:r>
            <a:r>
              <a:rPr sz="1800" dirty="0">
                <a:latin typeface="Times New Roman"/>
                <a:cs typeface="Times New Roman"/>
              </a:rPr>
              <a:t>a  </a:t>
            </a:r>
            <a:r>
              <a:rPr sz="1800" spc="-5" dirty="0">
                <a:latin typeface="Times New Roman"/>
                <a:cs typeface="Times New Roman"/>
              </a:rPr>
              <a:t>significant power </a:t>
            </a:r>
            <a:r>
              <a:rPr sz="1800" dirty="0">
                <a:latin typeface="Times New Roman"/>
                <a:cs typeface="Times New Roman"/>
              </a:rPr>
              <a:t>loss in </a:t>
            </a:r>
            <a:r>
              <a:rPr sz="1800" spc="-5" dirty="0">
                <a:latin typeface="Times New Roman"/>
                <a:cs typeface="Times New Roman"/>
              </a:rPr>
              <a:t>solar </a:t>
            </a:r>
            <a:r>
              <a:rPr sz="1800" dirty="0">
                <a:latin typeface="Times New Roman"/>
                <a:cs typeface="Times New Roman"/>
              </a:rPr>
              <a:t>cells consisting </a:t>
            </a:r>
            <a:r>
              <a:rPr sz="1800" spc="-5" dirty="0">
                <a:latin typeface="Times New Roman"/>
                <a:cs typeface="Times New Roman"/>
              </a:rPr>
              <a:t>of 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-5" dirty="0">
                <a:latin typeface="Times New Roman"/>
                <a:cs typeface="Times New Roman"/>
              </a:rPr>
              <a:t>single </a:t>
            </a:r>
            <a:r>
              <a:rPr sz="1800" i="1" dirty="0">
                <a:latin typeface="Times New Roman"/>
                <a:cs typeface="Times New Roman"/>
              </a:rPr>
              <a:t>p-n</a:t>
            </a:r>
            <a:r>
              <a:rPr sz="1800" i="1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junction.</a:t>
            </a:r>
            <a:endParaRPr sz="1800">
              <a:latin typeface="Times New Roman"/>
              <a:cs typeface="Times New Roman"/>
            </a:endParaRPr>
          </a:p>
          <a:p>
            <a:pPr marL="812800" marR="339090" lvl="1" indent="-342900">
              <a:lnSpc>
                <a:spcPts val="1939"/>
              </a:lnSpc>
              <a:spcBef>
                <a:spcPts val="109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800" spc="-5" dirty="0">
                <a:latin typeface="Times New Roman"/>
                <a:cs typeface="Times New Roman"/>
              </a:rPr>
              <a:t>Spectral response </a:t>
            </a:r>
            <a:r>
              <a:rPr sz="1800" dirty="0">
                <a:latin typeface="Times New Roman"/>
                <a:cs typeface="Times New Roman"/>
              </a:rPr>
              <a:t>is important </a:t>
            </a:r>
            <a:r>
              <a:rPr sz="1800" spc="-5" dirty="0">
                <a:latin typeface="Times New Roman"/>
                <a:cs typeface="Times New Roman"/>
              </a:rPr>
              <a:t>since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it is the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spectral response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that is measured 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from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solar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cell, and the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quantum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efficiency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is calculated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from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this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spectral 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response.</a:t>
            </a:r>
            <a:endParaRPr sz="1800">
              <a:latin typeface="Times New Roman"/>
              <a:cs typeface="Times New Roman"/>
            </a:endParaRPr>
          </a:p>
          <a:p>
            <a:pPr marL="812800" marR="307340" lvl="1" indent="-342900">
              <a:lnSpc>
                <a:spcPts val="1939"/>
              </a:lnSpc>
              <a:spcBef>
                <a:spcPts val="109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quantum </a:t>
            </a:r>
            <a:r>
              <a:rPr sz="1800" spc="-10" dirty="0">
                <a:latin typeface="Times New Roman"/>
                <a:cs typeface="Times New Roman"/>
              </a:rPr>
              <a:t>efficiency </a:t>
            </a:r>
            <a:r>
              <a:rPr sz="1800" dirty="0">
                <a:latin typeface="Times New Roman"/>
                <a:cs typeface="Times New Roman"/>
              </a:rPr>
              <a:t>can </a:t>
            </a:r>
            <a:r>
              <a:rPr sz="1800" spc="-5" dirty="0">
                <a:latin typeface="Times New Roman"/>
                <a:cs typeface="Times New Roman"/>
              </a:rPr>
              <a:t>be determined from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spectral response by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 replacing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power of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light at a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particular wavelength with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1800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photon flux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 for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that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wavelength. </a:t>
            </a:r>
            <a:r>
              <a:rPr sz="1800" dirty="0">
                <a:latin typeface="Times New Roman"/>
                <a:cs typeface="Times New Roman"/>
              </a:rPr>
              <a:t>This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gives: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06531" y="6383273"/>
            <a:ext cx="1638300" cy="7520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473" y="676910"/>
            <a:ext cx="33267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Solar cell</a:t>
            </a:r>
            <a:r>
              <a:rPr spc="-110" dirty="0"/>
              <a:t> </a:t>
            </a:r>
            <a:r>
              <a:rPr dirty="0"/>
              <a:t>operation</a:t>
            </a:r>
          </a:p>
        </p:txBody>
      </p:sp>
      <p:sp>
        <p:nvSpPr>
          <p:cNvPr id="3" name="object 3"/>
          <p:cNvSpPr/>
          <p:nvPr/>
        </p:nvSpPr>
        <p:spPr>
          <a:xfrm>
            <a:off x="1232039" y="1244346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8100">
            <a:solidFill>
              <a:srgbClr val="FF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09249" y="1584451"/>
            <a:ext cx="291846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3333FF"/>
              </a:buClr>
              <a:buSzPct val="110000"/>
              <a:buFont typeface="Wingdings"/>
              <a:buChar char=""/>
              <a:tabLst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The photovoltaic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effect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66449" y="1999741"/>
            <a:ext cx="7740015" cy="181356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5600" marR="299085" indent="-342900">
              <a:lnSpc>
                <a:spcPts val="1939"/>
              </a:lnSpc>
              <a:spcBef>
                <a:spcPts val="34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The collection </a:t>
            </a:r>
            <a:r>
              <a:rPr sz="1800" spc="-5" dirty="0">
                <a:latin typeface="Times New Roman"/>
                <a:cs typeface="Times New Roman"/>
              </a:rPr>
              <a:t>of </a:t>
            </a:r>
            <a:r>
              <a:rPr sz="1800" dirty="0">
                <a:latin typeface="Times New Roman"/>
                <a:cs typeface="Times New Roman"/>
              </a:rPr>
              <a:t>light-generated carriers </a:t>
            </a:r>
            <a:r>
              <a:rPr sz="1800" spc="-5" dirty="0">
                <a:latin typeface="Times New Roman"/>
                <a:cs typeface="Times New Roman"/>
              </a:rPr>
              <a:t>does not by </a:t>
            </a:r>
            <a:r>
              <a:rPr sz="1800" dirty="0">
                <a:latin typeface="Times New Roman"/>
                <a:cs typeface="Times New Roman"/>
              </a:rPr>
              <a:t>itself </a:t>
            </a:r>
            <a:r>
              <a:rPr sz="1800" spc="-5" dirty="0">
                <a:latin typeface="Times New Roman"/>
                <a:cs typeface="Times New Roman"/>
              </a:rPr>
              <a:t>give rise </a:t>
            </a:r>
            <a:r>
              <a:rPr sz="1800" dirty="0">
                <a:latin typeface="Times New Roman"/>
                <a:cs typeface="Times New Roman"/>
              </a:rPr>
              <a:t>to </a:t>
            </a:r>
            <a:r>
              <a:rPr sz="1800" spc="-5" dirty="0">
                <a:latin typeface="Times New Roman"/>
                <a:cs typeface="Times New Roman"/>
              </a:rPr>
              <a:t>power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 generation</a:t>
            </a:r>
            <a:r>
              <a:rPr sz="1800" spc="-5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355600" marR="427355" indent="-342900">
              <a:lnSpc>
                <a:spcPts val="1939"/>
              </a:lnSpc>
              <a:spcBef>
                <a:spcPts val="109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In order </a:t>
            </a:r>
            <a:r>
              <a:rPr sz="1800" dirty="0">
                <a:latin typeface="Times New Roman"/>
                <a:cs typeface="Times New Roman"/>
              </a:rPr>
              <a:t>to generate </a:t>
            </a:r>
            <a:r>
              <a:rPr sz="1800" spc="-15" dirty="0">
                <a:latin typeface="Times New Roman"/>
                <a:cs typeface="Times New Roman"/>
              </a:rPr>
              <a:t>power, 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-5" dirty="0">
                <a:latin typeface="Times New Roman"/>
                <a:cs typeface="Times New Roman"/>
              </a:rPr>
              <a:t>voltage </a:t>
            </a:r>
            <a:r>
              <a:rPr sz="1800" dirty="0">
                <a:latin typeface="Times New Roman"/>
                <a:cs typeface="Times New Roman"/>
              </a:rPr>
              <a:t>must </a:t>
            </a:r>
            <a:r>
              <a:rPr sz="1800" spc="-5" dirty="0">
                <a:latin typeface="Times New Roman"/>
                <a:cs typeface="Times New Roman"/>
              </a:rPr>
              <a:t>be </a:t>
            </a:r>
            <a:r>
              <a:rPr sz="1800" dirty="0">
                <a:latin typeface="Times New Roman"/>
                <a:cs typeface="Times New Roman"/>
              </a:rPr>
              <a:t>generated as </a:t>
            </a:r>
            <a:r>
              <a:rPr sz="1800" spc="-5" dirty="0">
                <a:latin typeface="Times New Roman"/>
                <a:cs typeface="Times New Roman"/>
              </a:rPr>
              <a:t>well </a:t>
            </a:r>
            <a:r>
              <a:rPr sz="1800" dirty="0">
                <a:latin typeface="Times New Roman"/>
                <a:cs typeface="Times New Roman"/>
              </a:rPr>
              <a:t>as a</a:t>
            </a:r>
            <a:r>
              <a:rPr sz="1800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current</a:t>
            </a:r>
            <a:r>
              <a:rPr sz="1800" spc="-5" dirty="0">
                <a:latin typeface="Times New Roman"/>
                <a:cs typeface="Times New Roman"/>
              </a:rPr>
              <a:t>.  </a:t>
            </a:r>
            <a:r>
              <a:rPr sz="1800" spc="-40" dirty="0">
                <a:latin typeface="Times New Roman"/>
                <a:cs typeface="Times New Roman"/>
              </a:rPr>
              <a:t>Voltage </a:t>
            </a:r>
            <a:r>
              <a:rPr sz="1800" spc="-5" dirty="0">
                <a:latin typeface="Times New Roman"/>
                <a:cs typeface="Times New Roman"/>
              </a:rPr>
              <a:t>is generated in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solar cell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 a </a:t>
            </a:r>
            <a:r>
              <a:rPr sz="1800" spc="-5" dirty="0">
                <a:latin typeface="Times New Roman"/>
                <a:cs typeface="Times New Roman"/>
              </a:rPr>
              <a:t>process known </a:t>
            </a:r>
            <a:r>
              <a:rPr sz="1800" dirty="0">
                <a:latin typeface="Times New Roman"/>
                <a:cs typeface="Times New Roman"/>
              </a:rPr>
              <a:t>as the </a:t>
            </a:r>
            <a:r>
              <a:rPr sz="1800" spc="-5" dirty="0">
                <a:latin typeface="Times New Roman"/>
                <a:cs typeface="Times New Roman"/>
              </a:rPr>
              <a:t>"photovoltaic  </a:t>
            </a:r>
            <a:r>
              <a:rPr sz="1800" spc="-10" dirty="0">
                <a:latin typeface="Times New Roman"/>
                <a:cs typeface="Times New Roman"/>
              </a:rPr>
              <a:t>effect".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44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The collection of light-generated </a:t>
            </a:r>
            <a:r>
              <a:rPr sz="1800" dirty="0">
                <a:latin typeface="Times New Roman"/>
                <a:cs typeface="Times New Roman"/>
              </a:rPr>
              <a:t>carriers </a:t>
            </a:r>
            <a:r>
              <a:rPr sz="1800" spc="-5" dirty="0">
                <a:latin typeface="Times New Roman"/>
                <a:cs typeface="Times New Roman"/>
              </a:rPr>
              <a:t>by the </a:t>
            </a:r>
            <a:r>
              <a:rPr sz="1800" i="1" dirty="0">
                <a:latin typeface="Times New Roman"/>
                <a:cs typeface="Times New Roman"/>
              </a:rPr>
              <a:t>p-n </a:t>
            </a:r>
            <a:r>
              <a:rPr sz="1800" spc="-5" dirty="0">
                <a:latin typeface="Times New Roman"/>
                <a:cs typeface="Times New Roman"/>
              </a:rPr>
              <a:t>junction </a:t>
            </a:r>
            <a:r>
              <a:rPr sz="1800" dirty="0">
                <a:latin typeface="Times New Roman"/>
                <a:cs typeface="Times New Roman"/>
              </a:rPr>
              <a:t>causes a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movement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4839" y="3777234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4000" y="85801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4839" y="4634484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4000" y="85801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839" y="5491734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3999" y="858012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4839" y="6348984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3999" y="858012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766449" y="3676419"/>
            <a:ext cx="7803515" cy="301244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720"/>
              </a:spcBef>
            </a:pPr>
            <a:r>
              <a:rPr sz="1800" spc="-5" dirty="0">
                <a:latin typeface="Times New Roman"/>
                <a:cs typeface="Times New Roman"/>
              </a:rPr>
              <a:t>of </a:t>
            </a:r>
            <a:r>
              <a:rPr sz="1800" dirty="0">
                <a:latin typeface="Times New Roman"/>
                <a:cs typeface="Times New Roman"/>
              </a:rPr>
              <a:t>electrons to the </a:t>
            </a:r>
            <a:r>
              <a:rPr sz="1800" i="1" spc="-5" dirty="0">
                <a:latin typeface="Times New Roman"/>
                <a:cs typeface="Times New Roman"/>
              </a:rPr>
              <a:t>n</a:t>
            </a:r>
            <a:r>
              <a:rPr sz="1800" spc="-5" dirty="0">
                <a:latin typeface="Times New Roman"/>
                <a:cs typeface="Times New Roman"/>
              </a:rPr>
              <a:t>-type side </a:t>
            </a:r>
            <a:r>
              <a:rPr sz="1800" dirty="0">
                <a:latin typeface="Times New Roman"/>
                <a:cs typeface="Times New Roman"/>
              </a:rPr>
              <a:t>and </a:t>
            </a:r>
            <a:r>
              <a:rPr sz="1800" spc="-5" dirty="0">
                <a:latin typeface="Times New Roman"/>
                <a:cs typeface="Times New Roman"/>
              </a:rPr>
              <a:t>holes </a:t>
            </a:r>
            <a:r>
              <a:rPr sz="1800" dirty="0">
                <a:latin typeface="Times New Roman"/>
                <a:cs typeface="Times New Roman"/>
              </a:rPr>
              <a:t>to the </a:t>
            </a:r>
            <a:r>
              <a:rPr sz="1800" i="1" spc="-5" dirty="0">
                <a:latin typeface="Times New Roman"/>
                <a:cs typeface="Times New Roman"/>
              </a:rPr>
              <a:t>p</a:t>
            </a:r>
            <a:r>
              <a:rPr sz="1800" spc="-5" dirty="0">
                <a:latin typeface="Times New Roman"/>
                <a:cs typeface="Times New Roman"/>
              </a:rPr>
              <a:t>-type side of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junction.</a:t>
            </a:r>
            <a:endParaRPr sz="1800">
              <a:latin typeface="Times New Roman"/>
              <a:cs typeface="Times New Roman"/>
            </a:endParaRPr>
          </a:p>
          <a:p>
            <a:pPr marL="355600" marR="128905" indent="-342900">
              <a:lnSpc>
                <a:spcPts val="1939"/>
              </a:lnSpc>
              <a:spcBef>
                <a:spcPts val="111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Under short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circuit conditions, there is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no build up of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charge,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as the carriers exit 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the device as light-generated</a:t>
            </a:r>
            <a:r>
              <a:rPr sz="1800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current.</a:t>
            </a:r>
            <a:endParaRPr sz="18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1939"/>
              </a:lnSpc>
              <a:spcBef>
                <a:spcPts val="109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However,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if the light-generated carriers are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prevented from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leaving the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solar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cell,  then the collection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light-generated carriers causes an increase in the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number of  electrons on the </a:t>
            </a:r>
            <a:r>
              <a:rPr sz="18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-type side of the </a:t>
            </a: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p-n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junction and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similar increase in holes in  the </a:t>
            </a:r>
            <a:r>
              <a:rPr sz="18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-type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material.</a:t>
            </a:r>
            <a:endParaRPr sz="1800">
              <a:latin typeface="Times New Roman"/>
              <a:cs typeface="Times New Roman"/>
            </a:endParaRPr>
          </a:p>
          <a:p>
            <a:pPr marL="355600" marR="527050" indent="-342900">
              <a:lnSpc>
                <a:spcPts val="1939"/>
              </a:lnSpc>
              <a:spcBef>
                <a:spcPts val="109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00009A"/>
                </a:solidFill>
                <a:latin typeface="Times New Roman"/>
                <a:cs typeface="Times New Roman"/>
              </a:rPr>
              <a:t>This </a:t>
            </a:r>
            <a:r>
              <a:rPr sz="1800" spc="-5" dirty="0">
                <a:solidFill>
                  <a:srgbClr val="00009A"/>
                </a:solidFill>
                <a:latin typeface="Times New Roman"/>
                <a:cs typeface="Times New Roman"/>
              </a:rPr>
              <a:t>separation of </a:t>
            </a:r>
            <a:r>
              <a:rPr sz="1800" spc="-10" dirty="0">
                <a:solidFill>
                  <a:srgbClr val="00009A"/>
                </a:solidFill>
                <a:latin typeface="Times New Roman"/>
                <a:cs typeface="Times New Roman"/>
              </a:rPr>
              <a:t>charge </a:t>
            </a:r>
            <a:r>
              <a:rPr sz="1800" dirty="0">
                <a:solidFill>
                  <a:srgbClr val="00009A"/>
                </a:solidFill>
                <a:latin typeface="Times New Roman"/>
                <a:cs typeface="Times New Roman"/>
              </a:rPr>
              <a:t>creates an electric </a:t>
            </a:r>
            <a:r>
              <a:rPr sz="1800" spc="-5" dirty="0">
                <a:solidFill>
                  <a:srgbClr val="00009A"/>
                </a:solidFill>
                <a:latin typeface="Times New Roman"/>
                <a:cs typeface="Times New Roman"/>
              </a:rPr>
              <a:t>field </a:t>
            </a:r>
            <a:r>
              <a:rPr sz="1800" dirty="0">
                <a:solidFill>
                  <a:srgbClr val="00009A"/>
                </a:solidFill>
                <a:latin typeface="Times New Roman"/>
                <a:cs typeface="Times New Roman"/>
              </a:rPr>
              <a:t>at the junction </a:t>
            </a:r>
            <a:r>
              <a:rPr sz="1800" spc="-5" dirty="0">
                <a:solidFill>
                  <a:srgbClr val="00009A"/>
                </a:solidFill>
                <a:latin typeface="Times New Roman"/>
                <a:cs typeface="Times New Roman"/>
              </a:rPr>
              <a:t>which </a:t>
            </a:r>
            <a:r>
              <a:rPr sz="1800" dirty="0">
                <a:solidFill>
                  <a:srgbClr val="00009A"/>
                </a:solidFill>
                <a:latin typeface="Times New Roman"/>
                <a:cs typeface="Times New Roman"/>
              </a:rPr>
              <a:t>is in  </a:t>
            </a:r>
            <a:r>
              <a:rPr sz="1800" spc="-5" dirty="0">
                <a:solidFill>
                  <a:srgbClr val="00009A"/>
                </a:solidFill>
                <a:latin typeface="Times New Roman"/>
                <a:cs typeface="Times New Roman"/>
              </a:rPr>
              <a:t>opposition to that already existing at the </a:t>
            </a:r>
            <a:r>
              <a:rPr sz="1800" spc="-10" dirty="0">
                <a:solidFill>
                  <a:srgbClr val="00009A"/>
                </a:solidFill>
                <a:latin typeface="Times New Roman"/>
                <a:cs typeface="Times New Roman"/>
              </a:rPr>
              <a:t>junction, </a:t>
            </a:r>
            <a:r>
              <a:rPr sz="1800" spc="-5" dirty="0">
                <a:solidFill>
                  <a:srgbClr val="00009A"/>
                </a:solidFill>
                <a:latin typeface="Times New Roman"/>
                <a:cs typeface="Times New Roman"/>
              </a:rPr>
              <a:t>thereby reducing the net  electric</a:t>
            </a:r>
            <a:r>
              <a:rPr sz="1800" dirty="0">
                <a:solidFill>
                  <a:srgbClr val="00009A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9A"/>
                </a:solidFill>
                <a:latin typeface="Times New Roman"/>
                <a:cs typeface="Times New Roman"/>
              </a:rPr>
              <a:t>field.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473" y="676910"/>
            <a:ext cx="33267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Solar cell</a:t>
            </a:r>
            <a:r>
              <a:rPr spc="-110" dirty="0"/>
              <a:t> </a:t>
            </a:r>
            <a:r>
              <a:rPr dirty="0"/>
              <a:t>operation</a:t>
            </a:r>
          </a:p>
        </p:txBody>
      </p:sp>
      <p:sp>
        <p:nvSpPr>
          <p:cNvPr id="3" name="object 3"/>
          <p:cNvSpPr/>
          <p:nvPr/>
        </p:nvSpPr>
        <p:spPr>
          <a:xfrm>
            <a:off x="1232039" y="1244346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8100">
            <a:solidFill>
              <a:srgbClr val="FF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09249" y="1584451"/>
            <a:ext cx="291846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3333FF"/>
              </a:buClr>
              <a:buSzPct val="110000"/>
              <a:buFont typeface="Wingdings"/>
              <a:buChar char=""/>
              <a:tabLst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The photovoltaic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effect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28349" y="1999741"/>
            <a:ext cx="7962900" cy="93535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93700" marR="55880" indent="-342900">
              <a:lnSpc>
                <a:spcPts val="1939"/>
              </a:lnSpc>
              <a:spcBef>
                <a:spcPts val="34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93065" algn="l"/>
                <a:tab pos="393700" algn="l"/>
              </a:tabLst>
            </a:pPr>
            <a:r>
              <a:rPr sz="1800" spc="-5" dirty="0">
                <a:latin typeface="Times New Roman"/>
                <a:cs typeface="Times New Roman"/>
              </a:rPr>
              <a:t>Since </a:t>
            </a:r>
            <a:r>
              <a:rPr sz="1800" dirty="0">
                <a:latin typeface="Times New Roman"/>
                <a:cs typeface="Times New Roman"/>
              </a:rPr>
              <a:t>the electric </a:t>
            </a:r>
            <a:r>
              <a:rPr sz="1800" spc="-5" dirty="0">
                <a:latin typeface="Times New Roman"/>
                <a:cs typeface="Times New Roman"/>
              </a:rPr>
              <a:t>field represents 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-5" dirty="0">
                <a:latin typeface="Times New Roman"/>
                <a:cs typeface="Times New Roman"/>
              </a:rPr>
              <a:t>barrier </a:t>
            </a:r>
            <a:r>
              <a:rPr sz="1800" dirty="0">
                <a:latin typeface="Times New Roman"/>
                <a:cs typeface="Times New Roman"/>
              </a:rPr>
              <a:t>to the </a:t>
            </a:r>
            <a:r>
              <a:rPr sz="1800" spc="-5" dirty="0">
                <a:latin typeface="Times New Roman"/>
                <a:cs typeface="Times New Roman"/>
              </a:rPr>
              <a:t>flow of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forward bias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10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diffusion</a:t>
            </a:r>
            <a:r>
              <a:rPr sz="1800" spc="-10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current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,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reduction of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electric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field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increases the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diffusion</a:t>
            </a:r>
            <a:r>
              <a:rPr sz="1800" spc="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current.</a:t>
            </a:r>
            <a:endParaRPr sz="1800">
              <a:latin typeface="Times New Roman"/>
              <a:cs typeface="Times New Roman"/>
            </a:endParaRPr>
          </a:p>
          <a:p>
            <a:pPr marL="393700" indent="-342900">
              <a:lnSpc>
                <a:spcPct val="100000"/>
              </a:lnSpc>
              <a:spcBef>
                <a:spcPts val="84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93065" algn="l"/>
                <a:tab pos="393700" algn="l"/>
              </a:tabLst>
            </a:pPr>
            <a:r>
              <a:rPr sz="1800" dirty="0">
                <a:latin typeface="Times New Roman"/>
                <a:cs typeface="Times New Roman"/>
              </a:rPr>
              <a:t>The current </a:t>
            </a:r>
            <a:r>
              <a:rPr sz="1800" spc="-5" dirty="0">
                <a:latin typeface="Times New Roman"/>
                <a:cs typeface="Times New Roman"/>
              </a:rPr>
              <a:t>from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solar </a:t>
            </a:r>
            <a:r>
              <a:rPr sz="1800" dirty="0">
                <a:latin typeface="Times New Roman"/>
                <a:cs typeface="Times New Roman"/>
              </a:rPr>
              <a:t>cell is the </a:t>
            </a:r>
            <a:r>
              <a:rPr sz="1800" spc="-5" dirty="0">
                <a:latin typeface="Times New Roman"/>
                <a:cs typeface="Times New Roman"/>
              </a:rPr>
              <a:t>difference between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800" baseline="-20833" dirty="0">
                <a:solidFill>
                  <a:srgbClr val="FF0000"/>
                </a:solidFill>
                <a:latin typeface="Times New Roman"/>
                <a:cs typeface="Times New Roman"/>
              </a:rPr>
              <a:t>L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and the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forward</a:t>
            </a:r>
            <a:r>
              <a:rPr sz="1800" spc="-2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bias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4839" y="2919983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4000" y="85801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4839" y="3777234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4000" y="85801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66449" y="2798594"/>
            <a:ext cx="7604759" cy="188785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720"/>
              </a:spcBef>
            </a:pP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current</a:t>
            </a:r>
            <a:r>
              <a:rPr sz="1800" spc="-5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355600" marR="46990" indent="-342900">
              <a:lnSpc>
                <a:spcPts val="1939"/>
              </a:lnSpc>
              <a:spcBef>
                <a:spcPts val="111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Under open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circuit conditions, the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forward bias of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junction increases to a 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point where the light-generated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current is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exactly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balanced by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forward bias 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diffusion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current, and the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net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current is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 zero.</a:t>
            </a:r>
            <a:endParaRPr sz="18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1939"/>
              </a:lnSpc>
              <a:spcBef>
                <a:spcPts val="109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voltage required </a:t>
            </a:r>
            <a:r>
              <a:rPr sz="1800" dirty="0">
                <a:latin typeface="Times New Roman"/>
                <a:cs typeface="Times New Roman"/>
              </a:rPr>
              <a:t>to cause these two currents to </a:t>
            </a:r>
            <a:r>
              <a:rPr sz="1800" spc="-5" dirty="0">
                <a:latin typeface="Times New Roman"/>
                <a:cs typeface="Times New Roman"/>
              </a:rPr>
              <a:t>balance </a:t>
            </a:r>
            <a:r>
              <a:rPr sz="1800" dirty="0">
                <a:latin typeface="Times New Roman"/>
                <a:cs typeface="Times New Roman"/>
              </a:rPr>
              <a:t>is called the </a:t>
            </a:r>
            <a:r>
              <a:rPr sz="1800" spc="-15" dirty="0">
                <a:latin typeface="Times New Roman"/>
                <a:cs typeface="Times New Roman"/>
              </a:rPr>
              <a:t>"</a:t>
            </a:r>
            <a:r>
              <a:rPr sz="1800" u="sng" spc="-1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open- 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circuit</a:t>
            </a:r>
            <a:r>
              <a:rPr sz="1800" u="sng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voltage</a:t>
            </a:r>
            <a:r>
              <a:rPr sz="1800" spc="-5" dirty="0">
                <a:latin typeface="Times New Roman"/>
                <a:cs typeface="Times New Roman"/>
              </a:rPr>
              <a:t>".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74839" y="4634484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4000" y="85801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473" y="676910"/>
            <a:ext cx="33267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Solar cell</a:t>
            </a:r>
            <a:r>
              <a:rPr spc="-110" dirty="0"/>
              <a:t> </a:t>
            </a:r>
            <a:r>
              <a:rPr dirty="0"/>
              <a:t>operation</a:t>
            </a:r>
          </a:p>
        </p:txBody>
      </p:sp>
      <p:sp>
        <p:nvSpPr>
          <p:cNvPr id="3" name="object 3"/>
          <p:cNvSpPr/>
          <p:nvPr/>
        </p:nvSpPr>
        <p:spPr>
          <a:xfrm>
            <a:off x="1232039" y="1244346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8100">
            <a:solidFill>
              <a:srgbClr val="FF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47607" y="1325880"/>
            <a:ext cx="5524500" cy="4925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66449" y="6231890"/>
            <a:ext cx="7373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In </a:t>
            </a:r>
            <a:r>
              <a:rPr sz="1800" spc="-5" dirty="0">
                <a:latin typeface="Times New Roman"/>
                <a:cs typeface="Times New Roman"/>
              </a:rPr>
              <a:t>equilibrium (i.e. in the dark) both the </a:t>
            </a:r>
            <a:r>
              <a:rPr sz="1800" spc="-10" dirty="0">
                <a:latin typeface="Times New Roman"/>
                <a:cs typeface="Times New Roman"/>
              </a:rPr>
              <a:t>diffusion </a:t>
            </a:r>
            <a:r>
              <a:rPr sz="1800" spc="-5" dirty="0">
                <a:latin typeface="Times New Roman"/>
                <a:cs typeface="Times New Roman"/>
              </a:rPr>
              <a:t>and drift current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small.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473" y="676910"/>
            <a:ext cx="33267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Solar cell</a:t>
            </a:r>
            <a:r>
              <a:rPr spc="-110" dirty="0"/>
              <a:t> </a:t>
            </a:r>
            <a:r>
              <a:rPr dirty="0"/>
              <a:t>operation</a:t>
            </a:r>
          </a:p>
        </p:txBody>
      </p:sp>
      <p:sp>
        <p:nvSpPr>
          <p:cNvPr id="3" name="object 3"/>
          <p:cNvSpPr/>
          <p:nvPr/>
        </p:nvSpPr>
        <p:spPr>
          <a:xfrm>
            <a:off x="1232039" y="1244346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8100">
            <a:solidFill>
              <a:srgbClr val="FF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39453" y="1245108"/>
            <a:ext cx="5391150" cy="4972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37087" y="6065010"/>
            <a:ext cx="7848600" cy="104076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4965" marR="5080" indent="-342900">
              <a:lnSpc>
                <a:spcPts val="1939"/>
              </a:lnSpc>
              <a:spcBef>
                <a:spcPts val="34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Under open circuit conditions,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the light-generated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carriers forward bias the  junction, thus increasing the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diffusion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current. </a:t>
            </a:r>
            <a:r>
              <a:rPr sz="1800" spc="-5" dirty="0">
                <a:latin typeface="Times New Roman"/>
                <a:cs typeface="Times New Roman"/>
              </a:rPr>
              <a:t>Since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drift </a:t>
            </a:r>
            <a:r>
              <a:rPr sz="1800" dirty="0">
                <a:latin typeface="Times New Roman"/>
                <a:cs typeface="Times New Roman"/>
              </a:rPr>
              <a:t>and </a:t>
            </a:r>
            <a:r>
              <a:rPr sz="1800" spc="-10" dirty="0">
                <a:latin typeface="Times New Roman"/>
                <a:cs typeface="Times New Roman"/>
              </a:rPr>
              <a:t>diffusion  </a:t>
            </a:r>
            <a:r>
              <a:rPr sz="1800" dirty="0">
                <a:latin typeface="Times New Roman"/>
                <a:cs typeface="Times New Roman"/>
              </a:rPr>
              <a:t>current are in </a:t>
            </a:r>
            <a:r>
              <a:rPr sz="1800" spc="-5" dirty="0">
                <a:latin typeface="Times New Roman"/>
                <a:cs typeface="Times New Roman"/>
              </a:rPr>
              <a:t>opposite direction, </a:t>
            </a:r>
            <a:r>
              <a:rPr sz="1800" dirty="0">
                <a:latin typeface="Times New Roman"/>
                <a:cs typeface="Times New Roman"/>
              </a:rPr>
              <a:t>there is </a:t>
            </a:r>
            <a:r>
              <a:rPr sz="1800" spc="-5" dirty="0">
                <a:latin typeface="Times New Roman"/>
                <a:cs typeface="Times New Roman"/>
              </a:rPr>
              <a:t>no net </a:t>
            </a:r>
            <a:r>
              <a:rPr sz="1800" dirty="0">
                <a:latin typeface="Times New Roman"/>
                <a:cs typeface="Times New Roman"/>
              </a:rPr>
              <a:t>current </a:t>
            </a:r>
            <a:r>
              <a:rPr sz="1800" spc="-5" dirty="0">
                <a:latin typeface="Times New Roman"/>
                <a:cs typeface="Times New Roman"/>
              </a:rPr>
              <a:t>from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solar </a:t>
            </a:r>
            <a:r>
              <a:rPr sz="1800" dirty="0">
                <a:latin typeface="Times New Roman"/>
                <a:cs typeface="Times New Roman"/>
              </a:rPr>
              <a:t>cell at </a:t>
            </a:r>
            <a:r>
              <a:rPr sz="1800" spc="-5" dirty="0">
                <a:latin typeface="Times New Roman"/>
                <a:cs typeface="Times New Roman"/>
              </a:rPr>
              <a:t>open  circuit.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473" y="676910"/>
            <a:ext cx="33267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Solar cell</a:t>
            </a:r>
            <a:r>
              <a:rPr spc="-110" dirty="0"/>
              <a:t> </a:t>
            </a:r>
            <a:r>
              <a:rPr dirty="0"/>
              <a:t>operation</a:t>
            </a:r>
          </a:p>
        </p:txBody>
      </p:sp>
      <p:sp>
        <p:nvSpPr>
          <p:cNvPr id="3" name="object 3"/>
          <p:cNvSpPr/>
          <p:nvPr/>
        </p:nvSpPr>
        <p:spPr>
          <a:xfrm>
            <a:off x="1232039" y="1244346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8100">
            <a:solidFill>
              <a:srgbClr val="FF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19669" y="1931670"/>
            <a:ext cx="3400044" cy="4429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75567" y="2554223"/>
            <a:ext cx="4296155" cy="26380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473" y="676910"/>
            <a:ext cx="33267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Solar cell</a:t>
            </a:r>
            <a:r>
              <a:rPr spc="-110" dirty="0"/>
              <a:t> </a:t>
            </a:r>
            <a:r>
              <a:rPr dirty="0"/>
              <a:t>operation</a:t>
            </a:r>
          </a:p>
        </p:txBody>
      </p:sp>
      <p:sp>
        <p:nvSpPr>
          <p:cNvPr id="3" name="object 3"/>
          <p:cNvSpPr/>
          <p:nvPr/>
        </p:nvSpPr>
        <p:spPr>
          <a:xfrm>
            <a:off x="1232039" y="1244346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8100">
            <a:solidFill>
              <a:srgbClr val="FF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96959" y="1273302"/>
            <a:ext cx="5628894" cy="49629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52327" y="6059678"/>
            <a:ext cx="7837805" cy="7937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5600" marR="5080" indent="-342900">
              <a:lnSpc>
                <a:spcPts val="1939"/>
              </a:lnSpc>
              <a:spcBef>
                <a:spcPts val="34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Under short circuit conditions, the minority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carrier concentration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on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either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side of 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junction is increased and the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drift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current,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which depends on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number of 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minority carriers, is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increased.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473" y="676910"/>
            <a:ext cx="36442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Solar cell</a:t>
            </a:r>
            <a:r>
              <a:rPr spc="-110" dirty="0"/>
              <a:t> </a:t>
            </a:r>
            <a:r>
              <a:rPr dirty="0"/>
              <a:t>Parameters</a:t>
            </a:r>
          </a:p>
        </p:txBody>
      </p:sp>
      <p:sp>
        <p:nvSpPr>
          <p:cNvPr id="3" name="object 3"/>
          <p:cNvSpPr/>
          <p:nvPr/>
        </p:nvSpPr>
        <p:spPr>
          <a:xfrm>
            <a:off x="1232039" y="1244346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8100">
            <a:solidFill>
              <a:srgbClr val="FF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09249" y="1495717"/>
            <a:ext cx="8085455" cy="231267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3333FF"/>
              </a:buClr>
              <a:buSzPct val="110000"/>
              <a:buFont typeface="Wingdings"/>
              <a:buChar char=""/>
              <a:tabLst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IV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Curve</a:t>
            </a:r>
            <a:endParaRPr sz="2000">
              <a:latin typeface="Arial"/>
              <a:cs typeface="Arial"/>
            </a:endParaRPr>
          </a:p>
          <a:p>
            <a:pPr marL="812165" marR="5080" lvl="1" indent="-342900">
              <a:lnSpc>
                <a:spcPts val="1939"/>
              </a:lnSpc>
              <a:spcBef>
                <a:spcPts val="112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800" spc="-5" dirty="0">
                <a:latin typeface="Times New Roman"/>
                <a:cs typeface="Times New Roman"/>
              </a:rPr>
              <a:t>The IV curve of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solar cell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is the superposition of the IV curve of the solar cell  diode in the dark with the light-generated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current.</a:t>
            </a:r>
            <a:endParaRPr sz="1800">
              <a:latin typeface="Times New Roman"/>
              <a:cs typeface="Times New Roman"/>
            </a:endParaRPr>
          </a:p>
          <a:p>
            <a:pPr marL="812800" marR="174625" lvl="1" indent="-342900">
              <a:lnSpc>
                <a:spcPts val="1939"/>
              </a:lnSpc>
              <a:spcBef>
                <a:spcPts val="109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800" spc="-5" dirty="0">
                <a:latin typeface="Times New Roman"/>
                <a:cs typeface="Times New Roman"/>
              </a:rPr>
              <a:t>The light has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10" dirty="0">
                <a:latin typeface="Times New Roman"/>
                <a:cs typeface="Times New Roman"/>
              </a:rPr>
              <a:t>effect </a:t>
            </a:r>
            <a:r>
              <a:rPr sz="1800" spc="-5" dirty="0">
                <a:latin typeface="Times New Roman"/>
                <a:cs typeface="Times New Roman"/>
              </a:rPr>
              <a:t>of shifting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IV </a:t>
            </a:r>
            <a:r>
              <a:rPr sz="1800" dirty="0">
                <a:latin typeface="Times New Roman"/>
                <a:cs typeface="Times New Roman"/>
              </a:rPr>
              <a:t>curve </a:t>
            </a:r>
            <a:r>
              <a:rPr sz="1800" spc="-5" dirty="0">
                <a:latin typeface="Times New Roman"/>
                <a:cs typeface="Times New Roman"/>
              </a:rPr>
              <a:t>down </a:t>
            </a:r>
            <a:r>
              <a:rPr sz="1800" dirty="0">
                <a:latin typeface="Times New Roman"/>
                <a:cs typeface="Times New Roman"/>
              </a:rPr>
              <a:t>into the </a:t>
            </a:r>
            <a:r>
              <a:rPr sz="1800" spc="-5" dirty="0">
                <a:latin typeface="Times New Roman"/>
                <a:cs typeface="Times New Roman"/>
              </a:rPr>
              <a:t>fourth quadrant  where power </a:t>
            </a:r>
            <a:r>
              <a:rPr sz="1800" dirty="0">
                <a:latin typeface="Times New Roman"/>
                <a:cs typeface="Times New Roman"/>
              </a:rPr>
              <a:t>can </a:t>
            </a:r>
            <a:r>
              <a:rPr sz="1800" spc="-5" dirty="0">
                <a:latin typeface="Times New Roman"/>
                <a:cs typeface="Times New Roman"/>
              </a:rPr>
              <a:t>be </a:t>
            </a:r>
            <a:r>
              <a:rPr sz="1800" dirty="0">
                <a:latin typeface="Times New Roman"/>
                <a:cs typeface="Times New Roman"/>
              </a:rPr>
              <a:t>extracted </a:t>
            </a:r>
            <a:r>
              <a:rPr sz="1800" spc="-5" dirty="0">
                <a:latin typeface="Times New Roman"/>
                <a:cs typeface="Times New Roman"/>
              </a:rPr>
              <a:t>from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diode.</a:t>
            </a:r>
            <a:endParaRPr sz="1800">
              <a:latin typeface="Times New Roman"/>
              <a:cs typeface="Times New Roman"/>
            </a:endParaRPr>
          </a:p>
          <a:p>
            <a:pPr marL="812800" marR="255904" lvl="1" indent="-342900">
              <a:lnSpc>
                <a:spcPts val="1939"/>
              </a:lnSpc>
              <a:spcBef>
                <a:spcPts val="108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800" spc="-5" dirty="0">
                <a:latin typeface="Times New Roman"/>
                <a:cs typeface="Times New Roman"/>
              </a:rPr>
              <a:t>Illuminating 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-5" dirty="0">
                <a:latin typeface="Times New Roman"/>
                <a:cs typeface="Times New Roman"/>
              </a:rPr>
              <a:t>cell adds to the normal "dark" currents in the diode so that the  diode </a:t>
            </a:r>
            <a:r>
              <a:rPr sz="1800" dirty="0">
                <a:latin typeface="Times New Roman"/>
                <a:cs typeface="Times New Roman"/>
              </a:rPr>
              <a:t>law</a:t>
            </a:r>
            <a:r>
              <a:rPr sz="1800" spc="-5" dirty="0">
                <a:latin typeface="Times New Roman"/>
                <a:cs typeface="Times New Roman"/>
              </a:rPr>
              <a:t> becomes: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4839" y="3777234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4000" y="85801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74299" y="3972305"/>
            <a:ext cx="2343150" cy="473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36555" y="5314188"/>
            <a:ext cx="2343150" cy="4808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839" y="6348984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3999" y="858012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15649" y="4581674"/>
            <a:ext cx="7872730" cy="2025014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406400" indent="-342900">
              <a:lnSpc>
                <a:spcPct val="100000"/>
              </a:lnSpc>
              <a:spcBef>
                <a:spcPts val="72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405765" algn="l"/>
                <a:tab pos="406400" algn="l"/>
              </a:tabLst>
            </a:pPr>
            <a:r>
              <a:rPr sz="1800" spc="-5" dirty="0">
                <a:latin typeface="Times New Roman"/>
                <a:cs typeface="Times New Roman"/>
              </a:rPr>
              <a:t>where </a:t>
            </a:r>
            <a:r>
              <a:rPr sz="1800" i="1" spc="-5" dirty="0">
                <a:latin typeface="Times New Roman"/>
                <a:cs typeface="Times New Roman"/>
              </a:rPr>
              <a:t>I</a:t>
            </a:r>
            <a:r>
              <a:rPr sz="1800" i="1" spc="-7" baseline="-20833" dirty="0">
                <a:latin typeface="Times New Roman"/>
                <a:cs typeface="Times New Roman"/>
              </a:rPr>
              <a:t>L </a:t>
            </a:r>
            <a:r>
              <a:rPr sz="1800" dirty="0">
                <a:latin typeface="Times New Roman"/>
                <a:cs typeface="Times New Roman"/>
              </a:rPr>
              <a:t>= light </a:t>
            </a:r>
            <a:r>
              <a:rPr sz="1800" spc="-5" dirty="0">
                <a:latin typeface="Times New Roman"/>
                <a:cs typeface="Times New Roman"/>
              </a:rPr>
              <a:t>generated</a:t>
            </a:r>
            <a:r>
              <a:rPr sz="1800" spc="-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current.</a:t>
            </a:r>
            <a:endParaRPr sz="1800">
              <a:latin typeface="Times New Roman"/>
              <a:cs typeface="Times New Roman"/>
            </a:endParaRPr>
          </a:p>
          <a:p>
            <a:pPr marL="406400" indent="-342900">
              <a:lnSpc>
                <a:spcPct val="100000"/>
              </a:lnSpc>
              <a:spcBef>
                <a:spcPts val="86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405765" algn="l"/>
                <a:tab pos="406400" algn="l"/>
              </a:tabLst>
            </a:pPr>
            <a:r>
              <a:rPr sz="1800" spc="-5" dirty="0">
                <a:latin typeface="Times New Roman"/>
                <a:cs typeface="Times New Roman"/>
              </a:rPr>
              <a:t>The equation for the IV curve in the first quadrant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is: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3333FF"/>
              </a:buClr>
              <a:buFont typeface="Wingdings"/>
              <a:buChar char=""/>
            </a:pPr>
            <a:endParaRPr sz="2200">
              <a:latin typeface="Times New Roman"/>
              <a:cs typeface="Times New Roman"/>
            </a:endParaRPr>
          </a:p>
          <a:p>
            <a:pPr marL="406400" marR="68580" indent="-342900">
              <a:lnSpc>
                <a:spcPts val="1939"/>
              </a:lnSpc>
              <a:spcBef>
                <a:spcPts val="160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405765" algn="l"/>
                <a:tab pos="406400" algn="l"/>
              </a:tabLst>
            </a:pPr>
            <a:r>
              <a:rPr sz="1800" dirty="0">
                <a:latin typeface="Times New Roman"/>
                <a:cs typeface="Times New Roman"/>
              </a:rPr>
              <a:t>The exponential term is </a:t>
            </a:r>
            <a:r>
              <a:rPr sz="1800" spc="-5" dirty="0">
                <a:latin typeface="Times New Roman"/>
                <a:cs typeface="Times New Roman"/>
              </a:rPr>
              <a:t>usually &gt;&gt; </a:t>
            </a:r>
            <a:r>
              <a:rPr sz="1800" dirty="0">
                <a:latin typeface="Times New Roman"/>
                <a:cs typeface="Times New Roman"/>
              </a:rPr>
              <a:t>1 except </a:t>
            </a:r>
            <a:r>
              <a:rPr sz="1800" spc="-5" dirty="0">
                <a:latin typeface="Times New Roman"/>
                <a:cs typeface="Times New Roman"/>
              </a:rPr>
              <a:t>for voltages below 100 </a:t>
            </a:r>
            <a:r>
              <a:rPr sz="1800" spc="-80" dirty="0">
                <a:latin typeface="Times New Roman"/>
                <a:cs typeface="Times New Roman"/>
              </a:rPr>
              <a:t>mV. </a:t>
            </a:r>
            <a:r>
              <a:rPr sz="1800" spc="-15" dirty="0">
                <a:latin typeface="Times New Roman"/>
                <a:cs typeface="Times New Roman"/>
              </a:rPr>
              <a:t>Further,  </a:t>
            </a:r>
            <a:r>
              <a:rPr sz="1800" dirty="0">
                <a:latin typeface="Times New Roman"/>
                <a:cs typeface="Times New Roman"/>
              </a:rPr>
              <a:t>at low </a:t>
            </a:r>
            <a:r>
              <a:rPr sz="1800" spc="-5" dirty="0">
                <a:latin typeface="Times New Roman"/>
                <a:cs typeface="Times New Roman"/>
              </a:rPr>
              <a:t>voltages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light </a:t>
            </a:r>
            <a:r>
              <a:rPr sz="1800" dirty="0">
                <a:latin typeface="Times New Roman"/>
                <a:cs typeface="Times New Roman"/>
              </a:rPr>
              <a:t>generated current </a:t>
            </a:r>
            <a:r>
              <a:rPr sz="1800" spc="-10" dirty="0">
                <a:latin typeface="Times New Roman"/>
                <a:cs typeface="Times New Roman"/>
              </a:rPr>
              <a:t>I</a:t>
            </a:r>
            <a:r>
              <a:rPr sz="1800" spc="-15" baseline="-20833" dirty="0">
                <a:latin typeface="Times New Roman"/>
                <a:cs typeface="Times New Roman"/>
              </a:rPr>
              <a:t>L </a:t>
            </a:r>
            <a:r>
              <a:rPr sz="1800" spc="-5" dirty="0">
                <a:latin typeface="Times New Roman"/>
                <a:cs typeface="Times New Roman"/>
              </a:rPr>
              <a:t>dominates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I</a:t>
            </a:r>
            <a:r>
              <a:rPr sz="1800" spc="-7" baseline="-20833" dirty="0">
                <a:latin typeface="Times New Roman"/>
                <a:cs typeface="Times New Roman"/>
              </a:rPr>
              <a:t>0 </a:t>
            </a:r>
            <a:r>
              <a:rPr sz="1800" dirty="0">
                <a:latin typeface="Times New Roman"/>
                <a:cs typeface="Times New Roman"/>
              </a:rPr>
              <a:t>(...) term </a:t>
            </a:r>
            <a:r>
              <a:rPr sz="1800" spc="-5" dirty="0">
                <a:latin typeface="Times New Roman"/>
                <a:cs typeface="Times New Roman"/>
              </a:rPr>
              <a:t>so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-1  </a:t>
            </a:r>
            <a:r>
              <a:rPr sz="1800" dirty="0">
                <a:latin typeface="Times New Roman"/>
                <a:cs typeface="Times New Roman"/>
              </a:rPr>
              <a:t>term is </a:t>
            </a:r>
            <a:r>
              <a:rPr sz="1800" spc="-5" dirty="0">
                <a:latin typeface="Times New Roman"/>
                <a:cs typeface="Times New Roman"/>
              </a:rPr>
              <a:t>not needed under</a:t>
            </a:r>
            <a:r>
              <a:rPr sz="1800" dirty="0">
                <a:latin typeface="Times New Roman"/>
                <a:cs typeface="Times New Roman"/>
              </a:rPr>
              <a:t> illumination.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745877" y="6573011"/>
            <a:ext cx="2627376" cy="6339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473" y="676910"/>
            <a:ext cx="3624579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Solar cell</a:t>
            </a:r>
            <a:r>
              <a:rPr spc="-110" dirty="0"/>
              <a:t> </a:t>
            </a:r>
            <a:r>
              <a:rPr dirty="0"/>
              <a:t>parameters</a:t>
            </a:r>
          </a:p>
        </p:txBody>
      </p:sp>
      <p:sp>
        <p:nvSpPr>
          <p:cNvPr id="3" name="object 3"/>
          <p:cNvSpPr/>
          <p:nvPr/>
        </p:nvSpPr>
        <p:spPr>
          <a:xfrm>
            <a:off x="1232039" y="1244346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8100">
            <a:solidFill>
              <a:srgbClr val="FF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82559" y="1784604"/>
            <a:ext cx="3477767" cy="11361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60961" y="1738883"/>
            <a:ext cx="3614165" cy="11818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31269" y="1855723"/>
            <a:ext cx="381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(1)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24327" y="1853438"/>
            <a:ext cx="381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(2)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82559" y="2920745"/>
            <a:ext cx="3477767" cy="9860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60961" y="2920745"/>
            <a:ext cx="3614165" cy="9829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00307" y="4750980"/>
            <a:ext cx="3122895" cy="7415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53627" y="4720601"/>
            <a:ext cx="3246563" cy="7718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145663" y="4606544"/>
            <a:ext cx="381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(3)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15267" y="4642357"/>
            <a:ext cx="381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(4)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763924" y="5492496"/>
            <a:ext cx="3292684" cy="8572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22767" y="5492496"/>
            <a:ext cx="3576828" cy="14470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27433" y="6349746"/>
            <a:ext cx="3595878" cy="51892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473" y="676910"/>
            <a:ext cx="36442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Solar cell</a:t>
            </a:r>
            <a:r>
              <a:rPr spc="-110" dirty="0"/>
              <a:t> </a:t>
            </a:r>
            <a:r>
              <a:rPr dirty="0"/>
              <a:t>Parameters</a:t>
            </a:r>
          </a:p>
        </p:txBody>
      </p:sp>
      <p:sp>
        <p:nvSpPr>
          <p:cNvPr id="3" name="object 3"/>
          <p:cNvSpPr/>
          <p:nvPr/>
        </p:nvSpPr>
        <p:spPr>
          <a:xfrm>
            <a:off x="1232039" y="1244346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8100">
            <a:solidFill>
              <a:srgbClr val="FF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83849" y="1495717"/>
            <a:ext cx="8089265" cy="129794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795"/>
              </a:spcBef>
              <a:buClr>
                <a:srgbClr val="3333FF"/>
              </a:buClr>
              <a:buSzPct val="110000"/>
              <a:buFont typeface="Wingdings"/>
              <a:buChar char=""/>
              <a:tabLst>
                <a:tab pos="381000" algn="l"/>
              </a:tabLst>
            </a:pPr>
            <a:r>
              <a:rPr sz="2000" spc="-5" dirty="0">
                <a:latin typeface="Arial"/>
                <a:cs typeface="Arial"/>
              </a:rPr>
              <a:t>Short-Circuit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Current</a:t>
            </a:r>
            <a:endParaRPr sz="2000">
              <a:latin typeface="Arial"/>
              <a:cs typeface="Arial"/>
            </a:endParaRPr>
          </a:p>
          <a:p>
            <a:pPr marL="838200" marR="55880" lvl="1" indent="-342900">
              <a:lnSpc>
                <a:spcPts val="1939"/>
              </a:lnSpc>
              <a:spcBef>
                <a:spcPts val="112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37565" algn="l"/>
                <a:tab pos="838200" algn="l"/>
              </a:tabLst>
            </a:pPr>
            <a:r>
              <a:rPr sz="1800" spc="-5" dirty="0">
                <a:latin typeface="Times New Roman"/>
                <a:cs typeface="Times New Roman"/>
              </a:rPr>
              <a:t>The short-circuit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current</a:t>
            </a:r>
            <a:r>
              <a:rPr sz="1800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 the current through the</a:t>
            </a:r>
            <a:r>
              <a:rPr sz="1800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solar cell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when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voltage  </a:t>
            </a:r>
            <a:r>
              <a:rPr sz="1800" dirty="0">
                <a:latin typeface="Times New Roman"/>
                <a:cs typeface="Times New Roman"/>
              </a:rPr>
              <a:t>across the </a:t>
            </a:r>
            <a:r>
              <a:rPr sz="1800" spc="-5" dirty="0">
                <a:latin typeface="Times New Roman"/>
                <a:cs typeface="Times New Roman"/>
              </a:rPr>
              <a:t>solar </a:t>
            </a:r>
            <a:r>
              <a:rPr sz="1800" dirty="0">
                <a:latin typeface="Times New Roman"/>
                <a:cs typeface="Times New Roman"/>
              </a:rPr>
              <a:t>cell is zero </a:t>
            </a:r>
            <a:r>
              <a:rPr sz="1800" spc="-5" dirty="0">
                <a:latin typeface="Times New Roman"/>
                <a:cs typeface="Times New Roman"/>
              </a:rPr>
              <a:t>(i.e., when the solar </a:t>
            </a:r>
            <a:r>
              <a:rPr sz="1800" dirty="0">
                <a:latin typeface="Times New Roman"/>
                <a:cs typeface="Times New Roman"/>
              </a:rPr>
              <a:t>cell is </a:t>
            </a:r>
            <a:r>
              <a:rPr sz="1800" spc="-5" dirty="0">
                <a:latin typeface="Times New Roman"/>
                <a:cs typeface="Times New Roman"/>
              </a:rPr>
              <a:t>short </a:t>
            </a:r>
            <a:r>
              <a:rPr sz="1800" dirty="0">
                <a:latin typeface="Times New Roman"/>
                <a:cs typeface="Times New Roman"/>
              </a:rPr>
              <a:t>circuited). </a:t>
            </a:r>
            <a:r>
              <a:rPr sz="1800" spc="-5" dirty="0">
                <a:latin typeface="Times New Roman"/>
                <a:cs typeface="Times New Roman"/>
              </a:rPr>
              <a:t>Usually  written </a:t>
            </a:r>
            <a:r>
              <a:rPr sz="1800" dirty="0">
                <a:latin typeface="Times New Roman"/>
                <a:cs typeface="Times New Roman"/>
              </a:rPr>
              <a:t>as </a:t>
            </a:r>
            <a:r>
              <a:rPr sz="1800" spc="-5" dirty="0">
                <a:latin typeface="Times New Roman"/>
                <a:cs typeface="Times New Roman"/>
              </a:rPr>
              <a:t>I</a:t>
            </a:r>
            <a:r>
              <a:rPr sz="1800" spc="-7" baseline="-20833" dirty="0">
                <a:latin typeface="Times New Roman"/>
                <a:cs typeface="Times New Roman"/>
              </a:rPr>
              <a:t>SC</a:t>
            </a:r>
            <a:r>
              <a:rPr sz="1800" spc="-5" dirty="0">
                <a:latin typeface="Times New Roman"/>
                <a:cs typeface="Times New Roman"/>
              </a:rPr>
              <a:t>,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short-circuit </a:t>
            </a:r>
            <a:r>
              <a:rPr sz="1800" dirty="0">
                <a:latin typeface="Times New Roman"/>
                <a:cs typeface="Times New Roman"/>
              </a:rPr>
              <a:t>current is </a:t>
            </a:r>
            <a:r>
              <a:rPr sz="1800" spc="-5" dirty="0">
                <a:latin typeface="Times New Roman"/>
                <a:cs typeface="Times New Roman"/>
              </a:rPr>
              <a:t>shown on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IV </a:t>
            </a:r>
            <a:r>
              <a:rPr sz="1800" dirty="0">
                <a:latin typeface="Times New Roman"/>
                <a:cs typeface="Times New Roman"/>
              </a:rPr>
              <a:t>curve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below.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63759" y="2885694"/>
            <a:ext cx="3685794" cy="26860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66449" y="5565902"/>
            <a:ext cx="7857490" cy="104076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4965" marR="5080" indent="-342900">
              <a:lnSpc>
                <a:spcPts val="1939"/>
              </a:lnSpc>
              <a:spcBef>
                <a:spcPts val="34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short-circuit </a:t>
            </a:r>
            <a:r>
              <a:rPr sz="1800" dirty="0">
                <a:latin typeface="Times New Roman"/>
                <a:cs typeface="Times New Roman"/>
              </a:rPr>
              <a:t>current is </a:t>
            </a:r>
            <a:r>
              <a:rPr sz="1800" spc="-5" dirty="0">
                <a:latin typeface="Times New Roman"/>
                <a:cs typeface="Times New Roman"/>
              </a:rPr>
              <a:t>due </a:t>
            </a:r>
            <a:r>
              <a:rPr sz="1800" dirty="0">
                <a:latin typeface="Times New Roman"/>
                <a:cs typeface="Times New Roman"/>
              </a:rPr>
              <a:t>to the</a:t>
            </a:r>
            <a:r>
              <a:rPr sz="1800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generation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and collection of light-generated  </a:t>
            </a:r>
            <a:r>
              <a:rPr sz="1800" dirty="0">
                <a:latin typeface="Times New Roman"/>
                <a:cs typeface="Times New Roman"/>
              </a:rPr>
              <a:t>carriers. </a:t>
            </a:r>
            <a:r>
              <a:rPr sz="1800" spc="-5" dirty="0">
                <a:latin typeface="Times New Roman"/>
                <a:cs typeface="Times New Roman"/>
              </a:rPr>
              <a:t>For </a:t>
            </a:r>
            <a:r>
              <a:rPr sz="1800" dirty="0">
                <a:latin typeface="Times New Roman"/>
                <a:cs typeface="Times New Roman"/>
              </a:rPr>
              <a:t>an ideal </a:t>
            </a:r>
            <a:r>
              <a:rPr sz="1800" spc="-5" dirty="0">
                <a:latin typeface="Times New Roman"/>
                <a:cs typeface="Times New Roman"/>
              </a:rPr>
              <a:t>solar </a:t>
            </a:r>
            <a:r>
              <a:rPr sz="1800" dirty="0">
                <a:latin typeface="Times New Roman"/>
                <a:cs typeface="Times New Roman"/>
              </a:rPr>
              <a:t>cell at most moderate </a:t>
            </a:r>
            <a:r>
              <a:rPr sz="1800" spc="-5" dirty="0">
                <a:latin typeface="Times New Roman"/>
                <a:cs typeface="Times New Roman"/>
              </a:rPr>
              <a:t>resistive </a:t>
            </a:r>
            <a:r>
              <a:rPr sz="1800" dirty="0">
                <a:latin typeface="Times New Roman"/>
                <a:cs typeface="Times New Roman"/>
              </a:rPr>
              <a:t>loss mechanisms,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the  short-circuit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current and the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light-generated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current are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identical. </a:t>
            </a:r>
            <a:r>
              <a:rPr sz="1800" dirty="0">
                <a:latin typeface="Times New Roman"/>
                <a:cs typeface="Times New Roman"/>
              </a:rPr>
              <a:t>Therefore, the  </a:t>
            </a:r>
            <a:r>
              <a:rPr sz="1800" spc="-5" dirty="0">
                <a:latin typeface="Times New Roman"/>
                <a:cs typeface="Times New Roman"/>
              </a:rPr>
              <a:t>short-circuit </a:t>
            </a:r>
            <a:r>
              <a:rPr sz="1800" dirty="0">
                <a:latin typeface="Times New Roman"/>
                <a:cs typeface="Times New Roman"/>
              </a:rPr>
              <a:t>current is the </a:t>
            </a:r>
            <a:r>
              <a:rPr sz="1800" spc="-10" dirty="0">
                <a:latin typeface="Times New Roman"/>
                <a:cs typeface="Times New Roman"/>
              </a:rPr>
              <a:t>largest </a:t>
            </a:r>
            <a:r>
              <a:rPr sz="1800" dirty="0">
                <a:latin typeface="Times New Roman"/>
                <a:cs typeface="Times New Roman"/>
              </a:rPr>
              <a:t>current </a:t>
            </a:r>
            <a:r>
              <a:rPr sz="1800" spc="-5" dirty="0">
                <a:latin typeface="Times New Roman"/>
                <a:cs typeface="Times New Roman"/>
              </a:rPr>
              <a:t>which </a:t>
            </a:r>
            <a:r>
              <a:rPr sz="1800" dirty="0">
                <a:latin typeface="Times New Roman"/>
                <a:cs typeface="Times New Roman"/>
              </a:rPr>
              <a:t>may </a:t>
            </a:r>
            <a:r>
              <a:rPr sz="1800" spc="-5" dirty="0">
                <a:latin typeface="Times New Roman"/>
                <a:cs typeface="Times New Roman"/>
              </a:rPr>
              <a:t>be drawn from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solar cell.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473" y="676910"/>
            <a:ext cx="36442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Solar cell</a:t>
            </a:r>
            <a:r>
              <a:rPr spc="-110" dirty="0"/>
              <a:t> </a:t>
            </a:r>
            <a:r>
              <a:rPr dirty="0"/>
              <a:t>Parameters</a:t>
            </a:r>
          </a:p>
        </p:txBody>
      </p:sp>
      <p:sp>
        <p:nvSpPr>
          <p:cNvPr id="3" name="object 3"/>
          <p:cNvSpPr/>
          <p:nvPr/>
        </p:nvSpPr>
        <p:spPr>
          <a:xfrm>
            <a:off x="1232039" y="1244346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8100">
            <a:solidFill>
              <a:srgbClr val="FF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09249" y="1495717"/>
            <a:ext cx="7879715" cy="105092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3333FF"/>
              </a:buClr>
              <a:buSzPct val="110000"/>
              <a:buFont typeface="Wingdings"/>
              <a:buChar char=""/>
              <a:tabLst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Short-Circuit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Current</a:t>
            </a:r>
            <a:endParaRPr sz="2000">
              <a:latin typeface="Arial"/>
              <a:cs typeface="Arial"/>
            </a:endParaRPr>
          </a:p>
          <a:p>
            <a:pPr marL="812165" marR="5080" lvl="1" indent="-342900">
              <a:lnSpc>
                <a:spcPts val="1939"/>
              </a:lnSpc>
              <a:spcBef>
                <a:spcPts val="112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short-circuit </a:t>
            </a:r>
            <a:r>
              <a:rPr sz="1800" dirty="0">
                <a:latin typeface="Times New Roman"/>
                <a:cs typeface="Times New Roman"/>
              </a:rPr>
              <a:t>current </a:t>
            </a:r>
            <a:r>
              <a:rPr sz="1800" spc="-5" dirty="0">
                <a:latin typeface="Times New Roman"/>
                <a:cs typeface="Times New Roman"/>
              </a:rPr>
              <a:t>depends on 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-5" dirty="0">
                <a:latin typeface="Times New Roman"/>
                <a:cs typeface="Times New Roman"/>
              </a:rPr>
              <a:t>number of factors which </a:t>
            </a:r>
            <a:r>
              <a:rPr sz="1800" dirty="0">
                <a:latin typeface="Times New Roman"/>
                <a:cs typeface="Times New Roman"/>
              </a:rPr>
              <a:t>are </a:t>
            </a:r>
            <a:r>
              <a:rPr sz="1800" spc="-5" dirty="0">
                <a:latin typeface="Times New Roman"/>
                <a:cs typeface="Times New Roman"/>
              </a:rPr>
              <a:t>described  </a:t>
            </a:r>
            <a:r>
              <a:rPr sz="1800" dirty="0">
                <a:latin typeface="Times New Roman"/>
                <a:cs typeface="Times New Roman"/>
              </a:rPr>
              <a:t>below: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20887" y="2653283"/>
            <a:ext cx="7333488" cy="2279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49025" y="6023609"/>
            <a:ext cx="2077973" cy="3406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28349" y="4934966"/>
            <a:ext cx="7767955" cy="205549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93065" marR="24130" indent="-342900">
              <a:lnSpc>
                <a:spcPts val="1939"/>
              </a:lnSpc>
              <a:spcBef>
                <a:spcPts val="34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93065" algn="l"/>
                <a:tab pos="393700" algn="l"/>
              </a:tabLst>
            </a:pPr>
            <a:r>
              <a:rPr sz="1800" dirty="0">
                <a:latin typeface="Times New Roman"/>
                <a:cs typeface="Times New Roman"/>
              </a:rPr>
              <a:t>When comparing </a:t>
            </a:r>
            <a:r>
              <a:rPr sz="1800" spc="-5" dirty="0">
                <a:latin typeface="Times New Roman"/>
                <a:cs typeface="Times New Roman"/>
              </a:rPr>
              <a:t>solar </a:t>
            </a:r>
            <a:r>
              <a:rPr sz="1800" dirty="0">
                <a:latin typeface="Times New Roman"/>
                <a:cs typeface="Times New Roman"/>
              </a:rPr>
              <a:t>cells </a:t>
            </a:r>
            <a:r>
              <a:rPr sz="1800" spc="-5" dirty="0">
                <a:latin typeface="Times New Roman"/>
                <a:cs typeface="Times New Roman"/>
              </a:rPr>
              <a:t>of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same </a:t>
            </a:r>
            <a:r>
              <a:rPr sz="1800" dirty="0">
                <a:latin typeface="Times New Roman"/>
                <a:cs typeface="Times New Roman"/>
              </a:rPr>
              <a:t>material </a:t>
            </a:r>
            <a:r>
              <a:rPr sz="1800" spc="-10" dirty="0">
                <a:latin typeface="Times New Roman"/>
                <a:cs typeface="Times New Roman"/>
              </a:rPr>
              <a:t>type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,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the most critical material  parameter is the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10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diffusion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length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and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surface passivation. </a:t>
            </a:r>
            <a:r>
              <a:rPr sz="1800" spc="-5" dirty="0">
                <a:latin typeface="Times New Roman"/>
                <a:cs typeface="Times New Roman"/>
              </a:rPr>
              <a:t>In </a:t>
            </a:r>
            <a:r>
              <a:rPr sz="1800" dirty="0">
                <a:latin typeface="Times New Roman"/>
                <a:cs typeface="Times New Roman"/>
              </a:rPr>
              <a:t>a cell </a:t>
            </a:r>
            <a:r>
              <a:rPr sz="1800" spc="-5" dirty="0">
                <a:latin typeface="Times New Roman"/>
                <a:cs typeface="Times New Roman"/>
              </a:rPr>
              <a:t>with perfectly  passivated surface </a:t>
            </a:r>
            <a:r>
              <a:rPr sz="1800" dirty="0">
                <a:latin typeface="Times New Roman"/>
                <a:cs typeface="Times New Roman"/>
              </a:rPr>
              <a:t>and </a:t>
            </a:r>
            <a:r>
              <a:rPr sz="1800" spc="-5" dirty="0">
                <a:latin typeface="Times New Roman"/>
                <a:cs typeface="Times New Roman"/>
              </a:rPr>
              <a:t>uniform generation, </a:t>
            </a:r>
            <a:r>
              <a:rPr sz="1800" dirty="0">
                <a:latin typeface="Times New Roman"/>
                <a:cs typeface="Times New Roman"/>
              </a:rPr>
              <a:t>the equation </a:t>
            </a:r>
            <a:r>
              <a:rPr sz="1800" spc="-5" dirty="0">
                <a:latin typeface="Times New Roman"/>
                <a:cs typeface="Times New Roman"/>
              </a:rPr>
              <a:t>for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short-circuit  </a:t>
            </a:r>
            <a:r>
              <a:rPr sz="1800" dirty="0">
                <a:latin typeface="Times New Roman"/>
                <a:cs typeface="Times New Roman"/>
              </a:rPr>
              <a:t>current can </a:t>
            </a:r>
            <a:r>
              <a:rPr sz="1800" spc="-5" dirty="0">
                <a:latin typeface="Times New Roman"/>
                <a:cs typeface="Times New Roman"/>
              </a:rPr>
              <a:t>be </a:t>
            </a:r>
            <a:r>
              <a:rPr sz="1800" dirty="0">
                <a:latin typeface="Times New Roman"/>
                <a:cs typeface="Times New Roman"/>
              </a:rPr>
              <a:t>approximated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as: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3333FF"/>
              </a:buClr>
              <a:buFont typeface="Wingdings"/>
              <a:buChar char=""/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3333FF"/>
              </a:buClr>
              <a:buFont typeface="Wingdings"/>
              <a:buChar char=""/>
            </a:pPr>
            <a:endParaRPr sz="1550">
              <a:latin typeface="Times New Roman"/>
              <a:cs typeface="Times New Roman"/>
            </a:endParaRPr>
          </a:p>
          <a:p>
            <a:pPr marL="393700" marR="55880" indent="-342900">
              <a:lnSpc>
                <a:spcPts val="1939"/>
              </a:lnSpc>
              <a:buClr>
                <a:srgbClr val="3333FF"/>
              </a:buClr>
              <a:buSzPct val="108333"/>
              <a:buFont typeface="Wingdings"/>
              <a:buChar char=""/>
              <a:tabLst>
                <a:tab pos="393065" algn="l"/>
                <a:tab pos="393700" algn="l"/>
              </a:tabLst>
            </a:pPr>
            <a:r>
              <a:rPr sz="1800" spc="-5" dirty="0">
                <a:latin typeface="Times New Roman"/>
                <a:cs typeface="Times New Roman"/>
              </a:rPr>
              <a:t>where </a:t>
            </a:r>
            <a:r>
              <a:rPr sz="1800" dirty="0">
                <a:latin typeface="Times New Roman"/>
                <a:cs typeface="Times New Roman"/>
              </a:rPr>
              <a:t>G is the </a:t>
            </a:r>
            <a:r>
              <a:rPr sz="1800" spc="-5" dirty="0">
                <a:latin typeface="Times New Roman"/>
                <a:cs typeface="Times New Roman"/>
              </a:rPr>
              <a:t>generation rate, </a:t>
            </a:r>
            <a:r>
              <a:rPr sz="1800" dirty="0">
                <a:latin typeface="Times New Roman"/>
                <a:cs typeface="Times New Roman"/>
              </a:rPr>
              <a:t>and </a:t>
            </a:r>
            <a:r>
              <a:rPr sz="1800" spc="-5" dirty="0">
                <a:latin typeface="Times New Roman"/>
                <a:cs typeface="Times New Roman"/>
              </a:rPr>
              <a:t>L</a:t>
            </a:r>
            <a:r>
              <a:rPr sz="1800" spc="-7" baseline="-20833" dirty="0">
                <a:latin typeface="Times New Roman"/>
                <a:cs typeface="Times New Roman"/>
              </a:rPr>
              <a:t>n </a:t>
            </a:r>
            <a:r>
              <a:rPr sz="1800" dirty="0">
                <a:latin typeface="Times New Roman"/>
                <a:cs typeface="Times New Roman"/>
              </a:rPr>
              <a:t>and </a:t>
            </a:r>
            <a:r>
              <a:rPr sz="1800" spc="-5" dirty="0">
                <a:latin typeface="Times New Roman"/>
                <a:cs typeface="Times New Roman"/>
              </a:rPr>
              <a:t>L</a:t>
            </a:r>
            <a:r>
              <a:rPr sz="1800" spc="-7" baseline="-20833" dirty="0">
                <a:latin typeface="Times New Roman"/>
                <a:cs typeface="Times New Roman"/>
              </a:rPr>
              <a:t>p </a:t>
            </a:r>
            <a:r>
              <a:rPr sz="1800" spc="-5" dirty="0">
                <a:latin typeface="Times New Roman"/>
                <a:cs typeface="Times New Roman"/>
              </a:rPr>
              <a:t>are the electron and hole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10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diffusion 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lengths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respectively.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473" y="676910"/>
            <a:ext cx="36442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Solar cell</a:t>
            </a:r>
            <a:r>
              <a:rPr spc="-110" dirty="0"/>
              <a:t> </a:t>
            </a:r>
            <a:r>
              <a:rPr dirty="0"/>
              <a:t>Parameters</a:t>
            </a:r>
          </a:p>
        </p:txBody>
      </p:sp>
      <p:sp>
        <p:nvSpPr>
          <p:cNvPr id="3" name="object 3"/>
          <p:cNvSpPr/>
          <p:nvPr/>
        </p:nvSpPr>
        <p:spPr>
          <a:xfrm>
            <a:off x="1232039" y="1244346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8100">
            <a:solidFill>
              <a:srgbClr val="FF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839" y="2919983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4000" y="85801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83849" y="1495717"/>
            <a:ext cx="8362950" cy="154495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795"/>
              </a:spcBef>
              <a:buClr>
                <a:srgbClr val="3333FF"/>
              </a:buClr>
              <a:buSzPct val="110000"/>
              <a:buFont typeface="Wingdings"/>
              <a:buChar char=""/>
              <a:tabLst>
                <a:tab pos="381000" algn="l"/>
              </a:tabLst>
            </a:pPr>
            <a:r>
              <a:rPr sz="2000" spc="-5" dirty="0">
                <a:latin typeface="Arial"/>
                <a:cs typeface="Arial"/>
              </a:rPr>
              <a:t>Short-Circuit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Current</a:t>
            </a:r>
            <a:endParaRPr sz="2000">
              <a:latin typeface="Arial"/>
              <a:cs typeface="Arial"/>
            </a:endParaRPr>
          </a:p>
          <a:p>
            <a:pPr marL="837565" marR="55880" lvl="1" indent="-342900">
              <a:lnSpc>
                <a:spcPts val="1939"/>
              </a:lnSpc>
              <a:spcBef>
                <a:spcPts val="112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37565" algn="l"/>
                <a:tab pos="838200" algn="l"/>
              </a:tabLst>
            </a:pPr>
            <a:r>
              <a:rPr sz="1800" spc="-5" dirty="0">
                <a:latin typeface="Times New Roman"/>
                <a:cs typeface="Times New Roman"/>
              </a:rPr>
              <a:t>Silicon solar </a:t>
            </a:r>
            <a:r>
              <a:rPr sz="1800" dirty="0">
                <a:latin typeface="Times New Roman"/>
                <a:cs typeface="Times New Roman"/>
              </a:rPr>
              <a:t>cells </a:t>
            </a:r>
            <a:r>
              <a:rPr sz="1800" spc="-5" dirty="0">
                <a:latin typeface="Times New Roman"/>
                <a:cs typeface="Times New Roman"/>
              </a:rPr>
              <a:t>under </a:t>
            </a:r>
            <a:r>
              <a:rPr sz="1800" dirty="0">
                <a:latin typeface="Times New Roman"/>
                <a:cs typeface="Times New Roman"/>
              </a:rPr>
              <a:t>an </a:t>
            </a:r>
            <a:r>
              <a:rPr sz="1800" spc="-5" dirty="0">
                <a:latin typeface="Times New Roman"/>
                <a:cs typeface="Times New Roman"/>
              </a:rPr>
              <a:t>AM1.5 spectrum have </a:t>
            </a:r>
            <a:r>
              <a:rPr sz="1800" dirty="0">
                <a:latin typeface="Times New Roman"/>
                <a:cs typeface="Times New Roman"/>
              </a:rPr>
              <a:t>a maximum </a:t>
            </a:r>
            <a:r>
              <a:rPr sz="1800" spc="-5" dirty="0">
                <a:latin typeface="Times New Roman"/>
                <a:cs typeface="Times New Roman"/>
              </a:rPr>
              <a:t>possible </a:t>
            </a:r>
            <a:r>
              <a:rPr sz="1800" dirty="0">
                <a:latin typeface="Times New Roman"/>
                <a:cs typeface="Times New Roman"/>
              </a:rPr>
              <a:t>current </a:t>
            </a:r>
            <a:r>
              <a:rPr sz="1800" spc="-5" dirty="0">
                <a:latin typeface="Times New Roman"/>
                <a:cs typeface="Times New Roman"/>
              </a:rPr>
              <a:t>of  46 mA/cm</a:t>
            </a:r>
            <a:r>
              <a:rPr sz="1800" spc="-7" baseline="25462" dirty="0">
                <a:latin typeface="Times New Roman"/>
                <a:cs typeface="Times New Roman"/>
              </a:rPr>
              <a:t>2</a:t>
            </a:r>
            <a:r>
              <a:rPr sz="1800" spc="-5" dirty="0">
                <a:latin typeface="Times New Roman"/>
                <a:cs typeface="Times New Roman"/>
              </a:rPr>
              <a:t>. </a:t>
            </a:r>
            <a:r>
              <a:rPr sz="1800" dirty="0">
                <a:latin typeface="Times New Roman"/>
                <a:cs typeface="Times New Roman"/>
              </a:rPr>
              <a:t>Laboratory devices have measured </a:t>
            </a:r>
            <a:r>
              <a:rPr sz="1800" spc="-5" dirty="0">
                <a:latin typeface="Times New Roman"/>
                <a:cs typeface="Times New Roman"/>
              </a:rPr>
              <a:t>short-circuit </a:t>
            </a:r>
            <a:r>
              <a:rPr sz="1800" dirty="0">
                <a:latin typeface="Times New Roman"/>
                <a:cs typeface="Times New Roman"/>
              </a:rPr>
              <a:t>currents of over 42  </a:t>
            </a:r>
            <a:r>
              <a:rPr sz="1800" spc="-5" dirty="0">
                <a:latin typeface="Times New Roman"/>
                <a:cs typeface="Times New Roman"/>
              </a:rPr>
              <a:t>mA/cm</a:t>
            </a:r>
            <a:r>
              <a:rPr sz="1800" spc="-7" baseline="25462" dirty="0">
                <a:latin typeface="Times New Roman"/>
                <a:cs typeface="Times New Roman"/>
              </a:rPr>
              <a:t>2</a:t>
            </a:r>
            <a:r>
              <a:rPr sz="1800" spc="-5" dirty="0">
                <a:latin typeface="Times New Roman"/>
                <a:cs typeface="Times New Roman"/>
              </a:rPr>
              <a:t>, </a:t>
            </a:r>
            <a:r>
              <a:rPr sz="1800" dirty="0">
                <a:latin typeface="Times New Roman"/>
                <a:cs typeface="Times New Roman"/>
              </a:rPr>
              <a:t>and commercial </a:t>
            </a:r>
            <a:r>
              <a:rPr sz="1800" spc="-5" dirty="0">
                <a:latin typeface="Times New Roman"/>
                <a:cs typeface="Times New Roman"/>
              </a:rPr>
              <a:t>solar </a:t>
            </a:r>
            <a:r>
              <a:rPr sz="1800" dirty="0">
                <a:latin typeface="Times New Roman"/>
                <a:cs typeface="Times New Roman"/>
              </a:rPr>
              <a:t>cell </a:t>
            </a:r>
            <a:r>
              <a:rPr sz="1800" spc="-5" dirty="0">
                <a:latin typeface="Times New Roman"/>
                <a:cs typeface="Times New Roman"/>
              </a:rPr>
              <a:t>have short-circuit </a:t>
            </a:r>
            <a:r>
              <a:rPr sz="1800" dirty="0">
                <a:latin typeface="Times New Roman"/>
                <a:cs typeface="Times New Roman"/>
              </a:rPr>
              <a:t>currents </a:t>
            </a:r>
            <a:r>
              <a:rPr sz="1800" spc="-5" dirty="0">
                <a:latin typeface="Times New Roman"/>
                <a:cs typeface="Times New Roman"/>
              </a:rPr>
              <a:t>between </a:t>
            </a:r>
            <a:r>
              <a:rPr sz="1800" dirty="0">
                <a:latin typeface="Times New Roman"/>
                <a:cs typeface="Times New Roman"/>
              </a:rPr>
              <a:t>about </a:t>
            </a:r>
            <a:r>
              <a:rPr sz="1800" spc="-5" dirty="0">
                <a:latin typeface="Times New Roman"/>
                <a:cs typeface="Times New Roman"/>
              </a:rPr>
              <a:t>28  mA/cm</a:t>
            </a:r>
            <a:r>
              <a:rPr sz="1800" spc="-7" baseline="25462" dirty="0">
                <a:latin typeface="Times New Roman"/>
                <a:cs typeface="Times New Roman"/>
              </a:rPr>
              <a:t>2 </a:t>
            </a:r>
            <a:r>
              <a:rPr sz="1800" spc="-5" dirty="0">
                <a:latin typeface="Times New Roman"/>
                <a:cs typeface="Times New Roman"/>
              </a:rPr>
              <a:t>and </a:t>
            </a:r>
            <a:r>
              <a:rPr sz="1800" dirty="0">
                <a:latin typeface="Times New Roman"/>
                <a:cs typeface="Times New Roman"/>
              </a:rPr>
              <a:t>35</a:t>
            </a:r>
            <a:r>
              <a:rPr sz="1800" spc="-1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mA/cm</a:t>
            </a:r>
            <a:r>
              <a:rPr sz="1800" spc="-7" baseline="25462" dirty="0">
                <a:latin typeface="Times New Roman"/>
                <a:cs typeface="Times New Roman"/>
              </a:rPr>
              <a:t>2</a:t>
            </a:r>
            <a:r>
              <a:rPr sz="1800" spc="-5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03283" y="3065526"/>
            <a:ext cx="5715000" cy="3284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04807" y="6349746"/>
            <a:ext cx="5713476" cy="7444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473" y="676910"/>
            <a:ext cx="36442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Solar cell</a:t>
            </a:r>
            <a:r>
              <a:rPr spc="-110" dirty="0"/>
              <a:t> </a:t>
            </a:r>
            <a:r>
              <a:rPr dirty="0"/>
              <a:t>Parameters</a:t>
            </a:r>
          </a:p>
        </p:txBody>
      </p:sp>
      <p:sp>
        <p:nvSpPr>
          <p:cNvPr id="3" name="object 3"/>
          <p:cNvSpPr/>
          <p:nvPr/>
        </p:nvSpPr>
        <p:spPr>
          <a:xfrm>
            <a:off x="1232039" y="1244346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8100">
            <a:solidFill>
              <a:srgbClr val="FF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839" y="2919983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4000" y="85801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83849" y="1495717"/>
            <a:ext cx="8454390" cy="179133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795"/>
              </a:spcBef>
              <a:buClr>
                <a:srgbClr val="3333FF"/>
              </a:buClr>
              <a:buSzPct val="110000"/>
              <a:buFont typeface="Wingdings"/>
              <a:buChar char=""/>
              <a:tabLst>
                <a:tab pos="381000" algn="l"/>
              </a:tabLst>
            </a:pPr>
            <a:r>
              <a:rPr sz="2000" spc="-5" dirty="0">
                <a:latin typeface="Arial"/>
                <a:cs typeface="Arial"/>
              </a:rPr>
              <a:t>Open-Circuit </a:t>
            </a:r>
            <a:r>
              <a:rPr sz="2000" spc="-20" dirty="0">
                <a:latin typeface="Arial"/>
                <a:cs typeface="Arial"/>
              </a:rPr>
              <a:t>Voltage</a:t>
            </a:r>
            <a:endParaRPr sz="2000">
              <a:latin typeface="Arial"/>
              <a:cs typeface="Arial"/>
            </a:endParaRPr>
          </a:p>
          <a:p>
            <a:pPr marL="837565" marR="68580" lvl="1" indent="-342900">
              <a:lnSpc>
                <a:spcPts val="1939"/>
              </a:lnSpc>
              <a:spcBef>
                <a:spcPts val="112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37565" algn="l"/>
                <a:tab pos="838200" algn="l"/>
              </a:tabLst>
            </a:pPr>
            <a:r>
              <a:rPr sz="1800" spc="-5" dirty="0">
                <a:latin typeface="Times New Roman"/>
                <a:cs typeface="Times New Roman"/>
              </a:rPr>
              <a:t>The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open-circuit voltage</a:t>
            </a:r>
            <a:r>
              <a:rPr sz="1800" dirty="0">
                <a:latin typeface="Times New Roman"/>
                <a:cs typeface="Times New Roman"/>
              </a:rPr>
              <a:t>, </a:t>
            </a:r>
            <a:r>
              <a:rPr sz="1800" spc="-5" dirty="0">
                <a:latin typeface="Times New Roman"/>
                <a:cs typeface="Times New Roman"/>
              </a:rPr>
              <a:t>V</a:t>
            </a:r>
            <a:r>
              <a:rPr sz="1800" spc="-7" baseline="-20833" dirty="0">
                <a:latin typeface="Times New Roman"/>
                <a:cs typeface="Times New Roman"/>
              </a:rPr>
              <a:t>OC</a:t>
            </a:r>
            <a:r>
              <a:rPr sz="1800" spc="-5" dirty="0">
                <a:latin typeface="Times New Roman"/>
                <a:cs typeface="Times New Roman"/>
              </a:rPr>
              <a:t>, </a:t>
            </a:r>
            <a:r>
              <a:rPr sz="1800" dirty="0">
                <a:latin typeface="Times New Roman"/>
                <a:cs typeface="Times New Roman"/>
              </a:rPr>
              <a:t>is the maximum </a:t>
            </a:r>
            <a:r>
              <a:rPr sz="1800" spc="-5" dirty="0">
                <a:latin typeface="Times New Roman"/>
                <a:cs typeface="Times New Roman"/>
              </a:rPr>
              <a:t>voltage </a:t>
            </a:r>
            <a:r>
              <a:rPr sz="1800" dirty="0">
                <a:latin typeface="Times New Roman"/>
                <a:cs typeface="Times New Roman"/>
              </a:rPr>
              <a:t>available </a:t>
            </a:r>
            <a:r>
              <a:rPr sz="1800" spc="-5" dirty="0">
                <a:latin typeface="Times New Roman"/>
                <a:cs typeface="Times New Roman"/>
              </a:rPr>
              <a:t>from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solar </a:t>
            </a:r>
            <a:r>
              <a:rPr sz="1800" u="sng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cell</a:t>
            </a:r>
            <a:r>
              <a:rPr sz="1800" dirty="0">
                <a:latin typeface="Times New Roman"/>
                <a:cs typeface="Times New Roman"/>
              </a:rPr>
              <a:t>,  and this occurs at zero</a:t>
            </a:r>
            <a:r>
              <a:rPr sz="1800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current</a:t>
            </a:r>
            <a:r>
              <a:rPr sz="1800" spc="-5" dirty="0">
                <a:latin typeface="Times New Roman"/>
                <a:cs typeface="Times New Roman"/>
              </a:rPr>
              <a:t>.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open-circuit voltage </a:t>
            </a:r>
            <a:r>
              <a:rPr sz="1800" dirty="0">
                <a:latin typeface="Times New Roman"/>
                <a:cs typeface="Times New Roman"/>
              </a:rPr>
              <a:t>corresponds to the  amount </a:t>
            </a:r>
            <a:r>
              <a:rPr sz="1800" spc="-5" dirty="0">
                <a:latin typeface="Times New Roman"/>
                <a:cs typeface="Times New Roman"/>
              </a:rPr>
              <a:t>of forward bias on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solar </a:t>
            </a:r>
            <a:r>
              <a:rPr sz="1800" dirty="0">
                <a:latin typeface="Times New Roman"/>
                <a:cs typeface="Times New Roman"/>
              </a:rPr>
              <a:t>cell </a:t>
            </a:r>
            <a:r>
              <a:rPr sz="1800" spc="-5" dirty="0">
                <a:latin typeface="Times New Roman"/>
                <a:cs typeface="Times New Roman"/>
              </a:rPr>
              <a:t>due </a:t>
            </a:r>
            <a:r>
              <a:rPr sz="1800" dirty="0">
                <a:latin typeface="Times New Roman"/>
                <a:cs typeface="Times New Roman"/>
              </a:rPr>
              <a:t>to the </a:t>
            </a:r>
            <a:r>
              <a:rPr sz="1800" spc="-5" dirty="0">
                <a:latin typeface="Times New Roman"/>
                <a:cs typeface="Times New Roman"/>
              </a:rPr>
              <a:t>bias of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solar </a:t>
            </a:r>
            <a:r>
              <a:rPr sz="1800" dirty="0">
                <a:latin typeface="Times New Roman"/>
                <a:cs typeface="Times New Roman"/>
              </a:rPr>
              <a:t>cell junction  </a:t>
            </a:r>
            <a:r>
              <a:rPr sz="1800" spc="-5" dirty="0">
                <a:latin typeface="Times New Roman"/>
                <a:cs typeface="Times New Roman"/>
              </a:rPr>
              <a:t>with the light-generated current. The open-circuit voltage is shown </a:t>
            </a:r>
            <a:r>
              <a:rPr sz="1800" dirty="0">
                <a:latin typeface="Times New Roman"/>
                <a:cs typeface="Times New Roman"/>
              </a:rPr>
              <a:t>on </a:t>
            </a:r>
            <a:r>
              <a:rPr sz="1800" spc="-5" dirty="0">
                <a:latin typeface="Times New Roman"/>
                <a:cs typeface="Times New Roman"/>
              </a:rPr>
              <a:t>the IV  </a:t>
            </a:r>
            <a:r>
              <a:rPr sz="1800" dirty="0">
                <a:latin typeface="Times New Roman"/>
                <a:cs typeface="Times New Roman"/>
              </a:rPr>
              <a:t>curve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below.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49637" y="3179826"/>
            <a:ext cx="4933950" cy="25427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41049" y="5675629"/>
            <a:ext cx="7655559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80365" marR="43180" indent="-342900">
              <a:lnSpc>
                <a:spcPts val="1939"/>
              </a:lnSpc>
              <a:spcBef>
                <a:spcPts val="34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80365" algn="l"/>
                <a:tab pos="381000" algn="l"/>
              </a:tabLst>
            </a:pPr>
            <a:r>
              <a:rPr sz="1800" spc="-5" dirty="0">
                <a:latin typeface="Times New Roman"/>
                <a:cs typeface="Times New Roman"/>
              </a:rPr>
              <a:t>An </a:t>
            </a:r>
            <a:r>
              <a:rPr sz="1800" dirty="0">
                <a:latin typeface="Times New Roman"/>
                <a:cs typeface="Times New Roman"/>
              </a:rPr>
              <a:t>equation </a:t>
            </a:r>
            <a:r>
              <a:rPr sz="1800" spc="-5" dirty="0">
                <a:latin typeface="Times New Roman"/>
                <a:cs typeface="Times New Roman"/>
              </a:rPr>
              <a:t>for </a:t>
            </a:r>
            <a:r>
              <a:rPr sz="1800" spc="-80" dirty="0">
                <a:latin typeface="Times New Roman"/>
                <a:cs typeface="Times New Roman"/>
              </a:rPr>
              <a:t>V</a:t>
            </a:r>
            <a:r>
              <a:rPr sz="1800" spc="-120" baseline="-20833" dirty="0">
                <a:latin typeface="Times New Roman"/>
                <a:cs typeface="Times New Roman"/>
              </a:rPr>
              <a:t>oc </a:t>
            </a:r>
            <a:r>
              <a:rPr sz="1800" dirty="0">
                <a:latin typeface="Times New Roman"/>
                <a:cs typeface="Times New Roman"/>
              </a:rPr>
              <a:t>is </a:t>
            </a:r>
            <a:r>
              <a:rPr sz="1800" spc="-5" dirty="0">
                <a:latin typeface="Times New Roman"/>
                <a:cs typeface="Times New Roman"/>
              </a:rPr>
              <a:t>found by setting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net </a:t>
            </a:r>
            <a:r>
              <a:rPr sz="1800" dirty="0">
                <a:latin typeface="Times New Roman"/>
                <a:cs typeface="Times New Roman"/>
              </a:rPr>
              <a:t>current equal to zero in the </a:t>
            </a:r>
            <a:r>
              <a:rPr sz="1800" spc="-5" dirty="0">
                <a:latin typeface="Times New Roman"/>
                <a:cs typeface="Times New Roman"/>
              </a:rPr>
              <a:t>solar  cell equation to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give: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48897" y="6327647"/>
            <a:ext cx="60960" cy="220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83009" y="6339840"/>
            <a:ext cx="134112" cy="99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56033" y="6339840"/>
            <a:ext cx="73152" cy="99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72597" y="6349746"/>
            <a:ext cx="2336291" cy="6118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473" y="676910"/>
            <a:ext cx="36442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Solar cell</a:t>
            </a:r>
            <a:r>
              <a:rPr spc="-110" dirty="0"/>
              <a:t> </a:t>
            </a:r>
            <a:r>
              <a:rPr dirty="0"/>
              <a:t>Parameters</a:t>
            </a:r>
          </a:p>
        </p:txBody>
      </p:sp>
      <p:sp>
        <p:nvSpPr>
          <p:cNvPr id="3" name="object 3"/>
          <p:cNvSpPr/>
          <p:nvPr/>
        </p:nvSpPr>
        <p:spPr>
          <a:xfrm>
            <a:off x="1232039" y="1244346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8100">
            <a:solidFill>
              <a:srgbClr val="FF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09249" y="1584451"/>
            <a:ext cx="27101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3333FF"/>
              </a:buClr>
              <a:buSzPct val="110000"/>
              <a:buFont typeface="Wingdings"/>
              <a:buChar char=""/>
              <a:tabLst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Open-Circuit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Voltage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28349" y="1999741"/>
            <a:ext cx="7800975" cy="93535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93700" marR="55880" indent="-343535">
              <a:lnSpc>
                <a:spcPts val="1939"/>
              </a:lnSpc>
              <a:spcBef>
                <a:spcPts val="34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93065" algn="l"/>
                <a:tab pos="393700" algn="l"/>
              </a:tabLst>
            </a:pP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above equation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shows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that </a:t>
            </a:r>
            <a:r>
              <a:rPr sz="1800" spc="-8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800" spc="-127" baseline="-20833" dirty="0">
                <a:solidFill>
                  <a:srgbClr val="FF0000"/>
                </a:solidFill>
                <a:latin typeface="Times New Roman"/>
                <a:cs typeface="Times New Roman"/>
              </a:rPr>
              <a:t>oc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depends on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saturation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current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solar  cell and the light-generated</a:t>
            </a:r>
            <a:r>
              <a:rPr sz="1800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current.</a:t>
            </a:r>
            <a:endParaRPr sz="1800">
              <a:latin typeface="Times New Roman"/>
              <a:cs typeface="Times New Roman"/>
            </a:endParaRPr>
          </a:p>
          <a:p>
            <a:pPr marL="393700" indent="-342900">
              <a:lnSpc>
                <a:spcPct val="100000"/>
              </a:lnSpc>
              <a:spcBef>
                <a:spcPts val="84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93065" algn="l"/>
                <a:tab pos="393700" algn="l"/>
              </a:tabLst>
            </a:pPr>
            <a:r>
              <a:rPr sz="1800" spc="-5" dirty="0">
                <a:latin typeface="Times New Roman"/>
                <a:cs typeface="Times New Roman"/>
              </a:rPr>
              <a:t>While I</a:t>
            </a:r>
            <a:r>
              <a:rPr sz="1800" spc="-7" baseline="-20833" dirty="0">
                <a:latin typeface="Times New Roman"/>
                <a:cs typeface="Times New Roman"/>
              </a:rPr>
              <a:t>sc </a:t>
            </a:r>
            <a:r>
              <a:rPr sz="1800" spc="-5" dirty="0">
                <a:latin typeface="Times New Roman"/>
                <a:cs typeface="Times New Roman"/>
              </a:rPr>
              <a:t>typically has 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-5" dirty="0">
                <a:latin typeface="Times New Roman"/>
                <a:cs typeface="Times New Roman"/>
              </a:rPr>
              <a:t>small variation,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the key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effect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is the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saturation</a:t>
            </a:r>
            <a:r>
              <a:rPr sz="1800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current,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4839" y="2919983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4000" y="85801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41049" y="2798594"/>
            <a:ext cx="7479030" cy="115189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81000">
              <a:lnSpc>
                <a:spcPct val="100000"/>
              </a:lnSpc>
              <a:spcBef>
                <a:spcPts val="720"/>
              </a:spcBef>
            </a:pP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since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this may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vary by orders of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magnitude.</a:t>
            </a:r>
            <a:endParaRPr sz="1800">
              <a:latin typeface="Times New Roman"/>
              <a:cs typeface="Times New Roman"/>
            </a:endParaRPr>
          </a:p>
          <a:p>
            <a:pPr marL="381000" indent="-342900">
              <a:lnSpc>
                <a:spcPct val="100000"/>
              </a:lnSpc>
              <a:spcBef>
                <a:spcPts val="86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80365" algn="l"/>
                <a:tab pos="381000" algn="l"/>
              </a:tabLst>
            </a:pP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saturation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current, I</a:t>
            </a:r>
            <a:r>
              <a:rPr sz="1800" baseline="-20833" dirty="0">
                <a:solidFill>
                  <a:srgbClr val="FF0000"/>
                </a:solidFill>
                <a:latin typeface="Times New Roman"/>
                <a:cs typeface="Times New Roman"/>
              </a:rPr>
              <a:t>0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depends on</a:t>
            </a:r>
            <a:r>
              <a:rPr sz="1800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recombination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in the solar</a:t>
            </a:r>
            <a:r>
              <a:rPr sz="1800" spc="-1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cell</a:t>
            </a:r>
            <a:r>
              <a:rPr sz="1800" spc="-5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381000" indent="-342900">
              <a:lnSpc>
                <a:spcPct val="100000"/>
              </a:lnSpc>
              <a:spcBef>
                <a:spcPts val="86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80365" algn="l"/>
                <a:tab pos="381000" algn="l"/>
              </a:tabLst>
            </a:pP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Open-circuit voltage is then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 measure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the amount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recombination in</a:t>
            </a:r>
            <a:r>
              <a:rPr sz="1800" spc="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28349" y="3813578"/>
            <a:ext cx="7975600" cy="189230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93700">
              <a:lnSpc>
                <a:spcPct val="100000"/>
              </a:lnSpc>
              <a:spcBef>
                <a:spcPts val="720"/>
              </a:spcBef>
            </a:pP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device.</a:t>
            </a:r>
            <a:endParaRPr sz="1800">
              <a:latin typeface="Times New Roman"/>
              <a:cs typeface="Times New Roman"/>
            </a:endParaRPr>
          </a:p>
          <a:p>
            <a:pPr marL="393065" marR="55880" indent="-342900">
              <a:lnSpc>
                <a:spcPts val="1939"/>
              </a:lnSpc>
              <a:spcBef>
                <a:spcPts val="111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93065" algn="l"/>
                <a:tab pos="393700" algn="l"/>
              </a:tabLst>
            </a:pPr>
            <a:r>
              <a:rPr sz="1800" spc="-5" dirty="0">
                <a:latin typeface="Times New Roman"/>
                <a:cs typeface="Times New Roman"/>
              </a:rPr>
              <a:t>Silicon solar </a:t>
            </a:r>
            <a:r>
              <a:rPr sz="1800" dirty="0">
                <a:latin typeface="Times New Roman"/>
                <a:cs typeface="Times New Roman"/>
              </a:rPr>
              <a:t>cells </a:t>
            </a:r>
            <a:r>
              <a:rPr sz="1800" spc="-5" dirty="0">
                <a:latin typeface="Times New Roman"/>
                <a:cs typeface="Times New Roman"/>
              </a:rPr>
              <a:t>on high quality single </a:t>
            </a:r>
            <a:r>
              <a:rPr sz="1800" dirty="0">
                <a:latin typeface="Times New Roman"/>
                <a:cs typeface="Times New Roman"/>
              </a:rPr>
              <a:t>crystalline material </a:t>
            </a:r>
            <a:r>
              <a:rPr sz="1800" spc="-5" dirty="0">
                <a:latin typeface="Times New Roman"/>
                <a:cs typeface="Times New Roman"/>
              </a:rPr>
              <a:t>have open-circuit  voltages of </a:t>
            </a:r>
            <a:r>
              <a:rPr sz="1800" dirty="0">
                <a:latin typeface="Times New Roman"/>
                <a:cs typeface="Times New Roman"/>
              </a:rPr>
              <a:t>up </a:t>
            </a:r>
            <a:r>
              <a:rPr sz="1800" spc="-5" dirty="0">
                <a:latin typeface="Times New Roman"/>
                <a:cs typeface="Times New Roman"/>
              </a:rPr>
              <a:t>to </a:t>
            </a:r>
            <a:r>
              <a:rPr sz="1800" dirty="0">
                <a:latin typeface="Times New Roman"/>
                <a:cs typeface="Times New Roman"/>
              </a:rPr>
              <a:t>730 </a:t>
            </a:r>
            <a:r>
              <a:rPr sz="1800" spc="-5" dirty="0">
                <a:latin typeface="Times New Roman"/>
                <a:cs typeface="Times New Roman"/>
              </a:rPr>
              <a:t>mV </a:t>
            </a:r>
            <a:r>
              <a:rPr sz="1800" dirty="0">
                <a:latin typeface="Times New Roman"/>
                <a:cs typeface="Times New Roman"/>
              </a:rPr>
              <a:t>under one </a:t>
            </a:r>
            <a:r>
              <a:rPr sz="1800" spc="-5" dirty="0">
                <a:latin typeface="Times New Roman"/>
                <a:cs typeface="Times New Roman"/>
              </a:rPr>
              <a:t>sun and </a:t>
            </a:r>
            <a:r>
              <a:rPr sz="1800" dirty="0">
                <a:latin typeface="Times New Roman"/>
                <a:cs typeface="Times New Roman"/>
              </a:rPr>
              <a:t>AM1.5 </a:t>
            </a:r>
            <a:r>
              <a:rPr sz="1800" spc="-5" dirty="0">
                <a:latin typeface="Times New Roman"/>
                <a:cs typeface="Times New Roman"/>
              </a:rPr>
              <a:t>conditions, while commercial  devices on multicrystalline silicon typically have open-circuit voltages around  600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80" dirty="0">
                <a:latin typeface="Times New Roman"/>
                <a:cs typeface="Times New Roman"/>
              </a:rPr>
              <a:t>mV.</a:t>
            </a:r>
            <a:endParaRPr sz="1800">
              <a:latin typeface="Times New Roman"/>
              <a:cs typeface="Times New Roman"/>
            </a:endParaRPr>
          </a:p>
          <a:p>
            <a:pPr marL="393700" indent="-342900">
              <a:lnSpc>
                <a:spcPct val="100000"/>
              </a:lnSpc>
              <a:spcBef>
                <a:spcPts val="85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93065" algn="l"/>
                <a:tab pos="393700" algn="l"/>
              </a:tabLst>
            </a:pPr>
            <a:r>
              <a:rPr sz="1800" spc="-5" dirty="0">
                <a:latin typeface="Times New Roman"/>
                <a:cs typeface="Times New Roman"/>
              </a:rPr>
              <a:t>The V</a:t>
            </a:r>
            <a:r>
              <a:rPr sz="1800" spc="-7" baseline="-20833" dirty="0">
                <a:latin typeface="Times New Roman"/>
                <a:cs typeface="Times New Roman"/>
              </a:rPr>
              <a:t>OC </a:t>
            </a:r>
            <a:r>
              <a:rPr sz="1800" dirty="0">
                <a:latin typeface="Times New Roman"/>
                <a:cs typeface="Times New Roman"/>
              </a:rPr>
              <a:t>can </a:t>
            </a:r>
            <a:r>
              <a:rPr sz="1800" spc="-5" dirty="0">
                <a:latin typeface="Times New Roman"/>
                <a:cs typeface="Times New Roman"/>
              </a:rPr>
              <a:t>also </a:t>
            </a:r>
            <a:r>
              <a:rPr sz="1800" dirty="0">
                <a:latin typeface="Times New Roman"/>
                <a:cs typeface="Times New Roman"/>
              </a:rPr>
              <a:t>be </a:t>
            </a:r>
            <a:r>
              <a:rPr sz="1800" spc="-5" dirty="0">
                <a:latin typeface="Times New Roman"/>
                <a:cs typeface="Times New Roman"/>
              </a:rPr>
              <a:t>determined from the carrier</a:t>
            </a:r>
            <a:r>
              <a:rPr sz="1800" spc="-1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concentration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406531" y="5718047"/>
            <a:ext cx="2029206" cy="490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4839" y="6348984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3999" y="858012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728349" y="6169405"/>
            <a:ext cx="7366634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93700" marR="55880" indent="-343535">
              <a:lnSpc>
                <a:spcPts val="1939"/>
              </a:lnSpc>
              <a:spcBef>
                <a:spcPts val="34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93065" algn="l"/>
                <a:tab pos="393700" algn="l"/>
              </a:tabLst>
            </a:pPr>
            <a:r>
              <a:rPr sz="1800" dirty="0">
                <a:latin typeface="Times New Roman"/>
                <a:cs typeface="Times New Roman"/>
              </a:rPr>
              <a:t>where </a:t>
            </a:r>
            <a:r>
              <a:rPr sz="1800" spc="-5" dirty="0">
                <a:latin typeface="Times New Roman"/>
                <a:cs typeface="Times New Roman"/>
              </a:rPr>
              <a:t>kT/q is the thermal voltage, </a:t>
            </a:r>
            <a:r>
              <a:rPr sz="1800" dirty="0">
                <a:latin typeface="Times New Roman"/>
                <a:cs typeface="Times New Roman"/>
              </a:rPr>
              <a:t>N</a:t>
            </a:r>
            <a:r>
              <a:rPr sz="1800" baseline="-20833" dirty="0">
                <a:latin typeface="Times New Roman"/>
                <a:cs typeface="Times New Roman"/>
              </a:rPr>
              <a:t>A </a:t>
            </a:r>
            <a:r>
              <a:rPr sz="1800" spc="-5" dirty="0">
                <a:latin typeface="Times New Roman"/>
                <a:cs typeface="Times New Roman"/>
              </a:rPr>
              <a:t>is the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doping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concentration,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Δn</a:t>
            </a:r>
            <a:r>
              <a:rPr sz="1800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is the  </a:t>
            </a:r>
            <a:r>
              <a:rPr sz="1800" dirty="0">
                <a:latin typeface="Times New Roman"/>
                <a:cs typeface="Times New Roman"/>
              </a:rPr>
              <a:t>excess carrier concentration and </a:t>
            </a:r>
            <a:r>
              <a:rPr sz="1800" spc="-10" dirty="0">
                <a:latin typeface="Times New Roman"/>
                <a:cs typeface="Times New Roman"/>
              </a:rPr>
              <a:t>n</a:t>
            </a:r>
            <a:r>
              <a:rPr sz="1800" spc="-15" baseline="-20833" dirty="0">
                <a:latin typeface="Times New Roman"/>
                <a:cs typeface="Times New Roman"/>
              </a:rPr>
              <a:t>i </a:t>
            </a:r>
            <a:r>
              <a:rPr sz="1800" spc="-5" dirty="0">
                <a:latin typeface="Times New Roman"/>
                <a:cs typeface="Times New Roman"/>
              </a:rPr>
              <a:t>is the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intrinsic carrier</a:t>
            </a:r>
            <a:r>
              <a:rPr sz="1800" u="sng" spc="30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10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concentration</a:t>
            </a:r>
            <a:r>
              <a:rPr sz="1800" spc="-1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473" y="676910"/>
            <a:ext cx="36442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Solar cell</a:t>
            </a:r>
            <a:r>
              <a:rPr spc="-110" dirty="0"/>
              <a:t> </a:t>
            </a:r>
            <a:r>
              <a:rPr dirty="0"/>
              <a:t>Parameters</a:t>
            </a:r>
          </a:p>
        </p:txBody>
      </p:sp>
      <p:sp>
        <p:nvSpPr>
          <p:cNvPr id="3" name="object 3"/>
          <p:cNvSpPr/>
          <p:nvPr/>
        </p:nvSpPr>
        <p:spPr>
          <a:xfrm>
            <a:off x="1232039" y="1244346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8100">
            <a:solidFill>
              <a:srgbClr val="FF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839" y="2919983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4000" y="85801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71149" y="1495717"/>
            <a:ext cx="8421370" cy="193357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93700" indent="-342900">
              <a:lnSpc>
                <a:spcPct val="100000"/>
              </a:lnSpc>
              <a:spcBef>
                <a:spcPts val="795"/>
              </a:spcBef>
              <a:buClr>
                <a:srgbClr val="3333FF"/>
              </a:buClr>
              <a:buSzPct val="110000"/>
              <a:buFont typeface="Wingdings"/>
              <a:buChar char=""/>
              <a:tabLst>
                <a:tab pos="393700" algn="l"/>
              </a:tabLst>
            </a:pPr>
            <a:r>
              <a:rPr sz="2000" spc="-40" dirty="0">
                <a:latin typeface="Arial"/>
                <a:cs typeface="Arial"/>
              </a:rPr>
              <a:t>Voc </a:t>
            </a:r>
            <a:r>
              <a:rPr sz="2000" spc="-5" dirty="0">
                <a:latin typeface="Arial"/>
                <a:cs typeface="Arial"/>
              </a:rPr>
              <a:t>as a </a:t>
            </a:r>
            <a:r>
              <a:rPr sz="2000" spc="-10" dirty="0">
                <a:latin typeface="Arial"/>
                <a:cs typeface="Arial"/>
              </a:rPr>
              <a:t>function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10" dirty="0">
                <a:latin typeface="Arial"/>
                <a:cs typeface="Arial"/>
              </a:rPr>
              <a:t>bandgap,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Eg</a:t>
            </a:r>
            <a:endParaRPr sz="2000">
              <a:latin typeface="Arial"/>
              <a:cs typeface="Arial"/>
            </a:endParaRPr>
          </a:p>
          <a:p>
            <a:pPr marL="850265" marR="68580" lvl="1" indent="-342900">
              <a:lnSpc>
                <a:spcPts val="1939"/>
              </a:lnSpc>
              <a:spcBef>
                <a:spcPts val="112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50265" algn="l"/>
                <a:tab pos="850900" algn="l"/>
              </a:tabLst>
            </a:pP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Where the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short-circuit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current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(I</a:t>
            </a:r>
            <a:r>
              <a:rPr sz="1800" spc="-7" baseline="-20833" dirty="0">
                <a:solidFill>
                  <a:srgbClr val="FF0000"/>
                </a:solidFill>
                <a:latin typeface="Times New Roman"/>
                <a:cs typeface="Times New Roman"/>
              </a:rPr>
              <a:t>SC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)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decreases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with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increasing bandgap, the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open- 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circuit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voltage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increases as the</a:t>
            </a:r>
            <a:r>
              <a:rPr sz="1800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band gap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increases. </a:t>
            </a:r>
            <a:r>
              <a:rPr sz="1800" spc="-5" dirty="0">
                <a:latin typeface="Times New Roman"/>
                <a:cs typeface="Times New Roman"/>
              </a:rPr>
              <a:t>In </a:t>
            </a:r>
            <a:r>
              <a:rPr sz="1800" dirty="0">
                <a:latin typeface="Times New Roman"/>
                <a:cs typeface="Times New Roman"/>
              </a:rPr>
              <a:t>an ideal </a:t>
            </a:r>
            <a:r>
              <a:rPr sz="1800" spc="-5" dirty="0">
                <a:latin typeface="Times New Roman"/>
                <a:cs typeface="Times New Roman"/>
              </a:rPr>
              <a:t>device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10" dirty="0">
                <a:latin typeface="Times New Roman"/>
                <a:cs typeface="Times New Roman"/>
              </a:rPr>
              <a:t>V</a:t>
            </a:r>
            <a:r>
              <a:rPr sz="1800" spc="-15" baseline="-20833" dirty="0">
                <a:latin typeface="Times New Roman"/>
                <a:cs typeface="Times New Roman"/>
              </a:rPr>
              <a:t>OC </a:t>
            </a:r>
            <a:r>
              <a:rPr sz="1800" dirty="0">
                <a:latin typeface="Times New Roman"/>
                <a:cs typeface="Times New Roman"/>
              </a:rPr>
              <a:t>is  </a:t>
            </a:r>
            <a:r>
              <a:rPr sz="1800" spc="-5" dirty="0">
                <a:latin typeface="Times New Roman"/>
                <a:cs typeface="Times New Roman"/>
              </a:rPr>
              <a:t>limited by radiative recombination and the analysis uses the principle of detailed  balance to determine the minimum possible value for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J</a:t>
            </a:r>
            <a:r>
              <a:rPr sz="1800" spc="-7" baseline="-20833" dirty="0">
                <a:latin typeface="Times New Roman"/>
                <a:cs typeface="Times New Roman"/>
              </a:rPr>
              <a:t>0</a:t>
            </a:r>
            <a:r>
              <a:rPr sz="1800" spc="-5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850900" lvl="1" indent="-342900">
              <a:lnSpc>
                <a:spcPct val="100000"/>
              </a:lnSpc>
              <a:spcBef>
                <a:spcPts val="85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50265" algn="l"/>
                <a:tab pos="850900" algn="l"/>
              </a:tabLst>
            </a:pPr>
            <a:r>
              <a:rPr sz="1800" dirty="0">
                <a:latin typeface="Times New Roman"/>
                <a:cs typeface="Times New Roman"/>
              </a:rPr>
              <a:t>The minimum </a:t>
            </a:r>
            <a:r>
              <a:rPr sz="1800" spc="-5" dirty="0">
                <a:latin typeface="Times New Roman"/>
                <a:cs typeface="Times New Roman"/>
              </a:rPr>
              <a:t>value of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diode saturation </a:t>
            </a:r>
            <a:r>
              <a:rPr sz="1800" dirty="0">
                <a:latin typeface="Times New Roman"/>
                <a:cs typeface="Times New Roman"/>
              </a:rPr>
              <a:t>current is </a:t>
            </a:r>
            <a:r>
              <a:rPr sz="1800" spc="-5" dirty="0">
                <a:latin typeface="Times New Roman"/>
                <a:cs typeface="Times New Roman"/>
              </a:rPr>
              <a:t>given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by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66449" y="4276597"/>
            <a:ext cx="989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where: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10113" y="3640073"/>
            <a:ext cx="2076450" cy="504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22155" y="4236650"/>
            <a:ext cx="543305" cy="3796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473" y="676910"/>
            <a:ext cx="36442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Solar cell</a:t>
            </a:r>
            <a:r>
              <a:rPr spc="-110" dirty="0"/>
              <a:t> </a:t>
            </a:r>
            <a:r>
              <a:rPr dirty="0"/>
              <a:t>Parameters</a:t>
            </a:r>
          </a:p>
        </p:txBody>
      </p:sp>
      <p:sp>
        <p:nvSpPr>
          <p:cNvPr id="3" name="object 3"/>
          <p:cNvSpPr/>
          <p:nvPr/>
        </p:nvSpPr>
        <p:spPr>
          <a:xfrm>
            <a:off x="1232039" y="1244346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8100">
            <a:solidFill>
              <a:srgbClr val="FF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09249" y="1584451"/>
            <a:ext cx="4088129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3333FF"/>
              </a:buClr>
              <a:buSzPct val="110000"/>
              <a:buFont typeface="Wingdings"/>
              <a:buChar char=""/>
              <a:tabLst>
                <a:tab pos="355600" algn="l"/>
              </a:tabLst>
            </a:pPr>
            <a:r>
              <a:rPr sz="2000" spc="-40" dirty="0">
                <a:latin typeface="Arial"/>
                <a:cs typeface="Arial"/>
              </a:rPr>
              <a:t>Voc </a:t>
            </a:r>
            <a:r>
              <a:rPr sz="2000" spc="-5" dirty="0">
                <a:latin typeface="Arial"/>
                <a:cs typeface="Arial"/>
              </a:rPr>
              <a:t>as a </a:t>
            </a:r>
            <a:r>
              <a:rPr sz="2000" spc="-10" dirty="0">
                <a:latin typeface="Arial"/>
                <a:cs typeface="Arial"/>
              </a:rPr>
              <a:t>function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10" dirty="0">
                <a:latin typeface="Arial"/>
                <a:cs typeface="Arial"/>
              </a:rPr>
              <a:t>bandgap,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Eg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47429" y="2152650"/>
            <a:ext cx="5715000" cy="3724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473" y="676910"/>
            <a:ext cx="33267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Solar cell</a:t>
            </a:r>
            <a:r>
              <a:rPr spc="-110" dirty="0"/>
              <a:t> </a:t>
            </a:r>
            <a:r>
              <a:rPr dirty="0"/>
              <a:t>operation</a:t>
            </a:r>
          </a:p>
        </p:txBody>
      </p:sp>
      <p:sp>
        <p:nvSpPr>
          <p:cNvPr id="3" name="object 3"/>
          <p:cNvSpPr/>
          <p:nvPr/>
        </p:nvSpPr>
        <p:spPr>
          <a:xfrm>
            <a:off x="1232039" y="1244346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8100">
            <a:solidFill>
              <a:srgbClr val="FF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683260" indent="-342900">
              <a:lnSpc>
                <a:spcPct val="100000"/>
              </a:lnSpc>
              <a:spcBef>
                <a:spcPts val="795"/>
              </a:spcBef>
              <a:buClr>
                <a:srgbClr val="3333FF"/>
              </a:buClr>
              <a:buSzPct val="110000"/>
              <a:buFont typeface="Wingdings"/>
              <a:buChar char=""/>
              <a:tabLst>
                <a:tab pos="683895" algn="l"/>
              </a:tabLst>
            </a:pPr>
            <a:r>
              <a:rPr spc="-5" dirty="0"/>
              <a:t>Light </a:t>
            </a:r>
            <a:r>
              <a:rPr spc="-10" dirty="0"/>
              <a:t>Generated</a:t>
            </a:r>
            <a:r>
              <a:rPr spc="-20" dirty="0"/>
              <a:t> </a:t>
            </a:r>
            <a:r>
              <a:rPr spc="-10" dirty="0"/>
              <a:t>Current</a:t>
            </a:r>
          </a:p>
          <a:p>
            <a:pPr marL="1139825" marR="259715" lvl="1" indent="-342900">
              <a:lnSpc>
                <a:spcPts val="1939"/>
              </a:lnSpc>
              <a:spcBef>
                <a:spcPts val="112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1140460" algn="l"/>
                <a:tab pos="1141095" algn="l"/>
              </a:tabLst>
            </a:pPr>
            <a:r>
              <a:rPr sz="1800" spc="-5" dirty="0">
                <a:latin typeface="Times New Roman"/>
                <a:cs typeface="Times New Roman"/>
              </a:rPr>
              <a:t>The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generation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current</a:t>
            </a:r>
            <a:r>
              <a:rPr sz="1800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 a</a:t>
            </a:r>
            <a:r>
              <a:rPr sz="1800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solar cell</a:t>
            </a:r>
            <a:r>
              <a:rPr sz="1800" spc="-5" dirty="0">
                <a:latin typeface="Times New Roman"/>
                <a:cs typeface="Times New Roman"/>
              </a:rPr>
              <a:t>, known </a:t>
            </a:r>
            <a:r>
              <a:rPr sz="1800" dirty="0">
                <a:latin typeface="Times New Roman"/>
                <a:cs typeface="Times New Roman"/>
              </a:rPr>
              <a:t>as the </a:t>
            </a:r>
            <a:r>
              <a:rPr sz="1800" spc="-5" dirty="0">
                <a:latin typeface="Times New Roman"/>
                <a:cs typeface="Times New Roman"/>
              </a:rPr>
              <a:t>"light-generated </a:t>
            </a:r>
            <a:r>
              <a:rPr sz="1800" dirty="0">
                <a:latin typeface="Times New Roman"/>
                <a:cs typeface="Times New Roman"/>
              </a:rPr>
              <a:t>current",  involves two key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processes.</a:t>
            </a:r>
            <a:endParaRPr sz="1800">
              <a:latin typeface="Times New Roman"/>
              <a:cs typeface="Times New Roman"/>
            </a:endParaRPr>
          </a:p>
          <a:p>
            <a:pPr marL="327660" lvl="1">
              <a:lnSpc>
                <a:spcPct val="100000"/>
              </a:lnSpc>
              <a:buClr>
                <a:srgbClr val="3333FF"/>
              </a:buClr>
              <a:buFont typeface="Wingdings"/>
              <a:buChar char=""/>
            </a:pPr>
            <a:endParaRPr/>
          </a:p>
          <a:p>
            <a:pPr marL="1140460" lvl="1" indent="-342900">
              <a:lnSpc>
                <a:spcPct val="100000"/>
              </a:lnSpc>
              <a:spcBef>
                <a:spcPts val="156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1140460" algn="l"/>
                <a:tab pos="1141095" algn="l"/>
              </a:tabLst>
            </a:pP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first process is the</a:t>
            </a:r>
            <a:r>
              <a:rPr sz="1800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absorption</a:t>
            </a:r>
            <a:r>
              <a:rPr sz="1800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of incident photons to create electron-hole</a:t>
            </a:r>
            <a:r>
              <a:rPr sz="1800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pairs.</a:t>
            </a:r>
            <a:endParaRPr sz="1800">
              <a:latin typeface="Times New Roman"/>
              <a:cs typeface="Times New Roman"/>
            </a:endParaRPr>
          </a:p>
          <a:p>
            <a:pPr marL="1140460" marR="341630" lvl="1" indent="-342900">
              <a:lnSpc>
                <a:spcPts val="1939"/>
              </a:lnSpc>
              <a:spcBef>
                <a:spcPts val="111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1140460" algn="l"/>
                <a:tab pos="1141095" algn="l"/>
              </a:tabLst>
            </a:pPr>
            <a:r>
              <a:rPr sz="1800" dirty="0">
                <a:latin typeface="Times New Roman"/>
                <a:cs typeface="Times New Roman"/>
              </a:rPr>
              <a:t>Electron-hole </a:t>
            </a:r>
            <a:r>
              <a:rPr sz="1800" spc="-5" dirty="0">
                <a:latin typeface="Times New Roman"/>
                <a:cs typeface="Times New Roman"/>
              </a:rPr>
              <a:t>pairs will be generated </a:t>
            </a:r>
            <a:r>
              <a:rPr sz="1800" dirty="0">
                <a:latin typeface="Times New Roman"/>
                <a:cs typeface="Times New Roman"/>
              </a:rPr>
              <a:t>in the </a:t>
            </a:r>
            <a:r>
              <a:rPr sz="1800" spc="-5" dirty="0">
                <a:latin typeface="Times New Roman"/>
                <a:cs typeface="Times New Roman"/>
              </a:rPr>
              <a:t>solar </a:t>
            </a:r>
            <a:r>
              <a:rPr sz="1800" dirty="0">
                <a:latin typeface="Times New Roman"/>
                <a:cs typeface="Times New Roman"/>
              </a:rPr>
              <a:t>cell </a:t>
            </a:r>
            <a:r>
              <a:rPr sz="1800" spc="-5" dirty="0">
                <a:latin typeface="Times New Roman"/>
                <a:cs typeface="Times New Roman"/>
              </a:rPr>
              <a:t>provided </a:t>
            </a:r>
            <a:r>
              <a:rPr sz="1800" dirty="0">
                <a:latin typeface="Times New Roman"/>
                <a:cs typeface="Times New Roman"/>
              </a:rPr>
              <a:t>that the incident  </a:t>
            </a:r>
            <a:r>
              <a:rPr sz="1800" spc="-5" dirty="0">
                <a:latin typeface="Times New Roman"/>
                <a:cs typeface="Times New Roman"/>
              </a:rPr>
              <a:t>photon </a:t>
            </a:r>
            <a:r>
              <a:rPr sz="1800" dirty="0">
                <a:latin typeface="Times New Roman"/>
                <a:cs typeface="Times New Roman"/>
              </a:rPr>
              <a:t>has an </a:t>
            </a:r>
            <a:r>
              <a:rPr sz="1800" spc="-5" dirty="0">
                <a:latin typeface="Times New Roman"/>
                <a:cs typeface="Times New Roman"/>
              </a:rPr>
              <a:t>energy greater than that </a:t>
            </a:r>
            <a:r>
              <a:rPr sz="1800" dirty="0">
                <a:latin typeface="Times New Roman"/>
                <a:cs typeface="Times New Roman"/>
              </a:rPr>
              <a:t>of </a:t>
            </a:r>
            <a:r>
              <a:rPr sz="1800" spc="-5" dirty="0">
                <a:latin typeface="Times New Roman"/>
                <a:cs typeface="Times New Roman"/>
              </a:rPr>
              <a:t>the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band</a:t>
            </a:r>
            <a:r>
              <a:rPr sz="1800" u="sng" spc="30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gap</a:t>
            </a:r>
            <a:r>
              <a:rPr sz="1800" spc="-5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1140460" marR="148590" lvl="1" indent="-342900">
              <a:lnSpc>
                <a:spcPts val="1939"/>
              </a:lnSpc>
              <a:spcBef>
                <a:spcPts val="109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1140460" algn="l"/>
                <a:tab pos="1141095" algn="l"/>
              </a:tabLst>
            </a:pP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However,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electrons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(in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18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-type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material), and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holes (in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18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-type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material) are 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meta-stable and will only exist, on average, for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 length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time equal to the </a:t>
            </a:r>
            <a:r>
              <a:rPr sz="1800" u="sng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minority carrier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lifetime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before they recombine.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If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the carrier recombines, then 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light-generated electron-hole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pair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is lost and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no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current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or power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can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be  generated.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473" y="676910"/>
            <a:ext cx="36442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Solar cell</a:t>
            </a:r>
            <a:r>
              <a:rPr spc="-110" dirty="0"/>
              <a:t> </a:t>
            </a:r>
            <a:r>
              <a:rPr dirty="0"/>
              <a:t>Parameters</a:t>
            </a:r>
          </a:p>
        </p:txBody>
      </p:sp>
      <p:sp>
        <p:nvSpPr>
          <p:cNvPr id="3" name="object 3"/>
          <p:cNvSpPr/>
          <p:nvPr/>
        </p:nvSpPr>
        <p:spPr>
          <a:xfrm>
            <a:off x="1232039" y="1244346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8100">
            <a:solidFill>
              <a:srgbClr val="FF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83849" y="1495717"/>
            <a:ext cx="8244840" cy="129794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795"/>
              </a:spcBef>
              <a:buClr>
                <a:srgbClr val="3333FF"/>
              </a:buClr>
              <a:buSzPct val="110000"/>
              <a:buFont typeface="Wingdings"/>
              <a:buChar char=""/>
              <a:tabLst>
                <a:tab pos="381000" algn="l"/>
              </a:tabLst>
            </a:pPr>
            <a:r>
              <a:rPr sz="2000" spc="-40" dirty="0">
                <a:latin typeface="Arial"/>
                <a:cs typeface="Arial"/>
              </a:rPr>
              <a:t>Voc </a:t>
            </a:r>
            <a:r>
              <a:rPr sz="2000" spc="-5" dirty="0">
                <a:latin typeface="Arial"/>
                <a:cs typeface="Arial"/>
              </a:rPr>
              <a:t>as a </a:t>
            </a:r>
            <a:r>
              <a:rPr sz="2000" spc="-10" dirty="0">
                <a:latin typeface="Arial"/>
                <a:cs typeface="Arial"/>
              </a:rPr>
              <a:t>function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10" dirty="0">
                <a:latin typeface="Arial"/>
                <a:cs typeface="Arial"/>
              </a:rPr>
              <a:t>bandgap,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Eg</a:t>
            </a:r>
            <a:endParaRPr sz="2000">
              <a:latin typeface="Arial"/>
              <a:cs typeface="Arial"/>
            </a:endParaRPr>
          </a:p>
          <a:p>
            <a:pPr marL="837565" marR="55880" lvl="1" indent="-342900">
              <a:lnSpc>
                <a:spcPts val="1939"/>
              </a:lnSpc>
              <a:spcBef>
                <a:spcPts val="112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37565" algn="l"/>
                <a:tab pos="838200" algn="l"/>
              </a:tabLst>
            </a:pPr>
            <a:r>
              <a:rPr sz="1800" spc="-5" dirty="0">
                <a:latin typeface="Times New Roman"/>
                <a:cs typeface="Times New Roman"/>
              </a:rPr>
              <a:t>The </a:t>
            </a:r>
            <a:r>
              <a:rPr sz="1800" dirty="0">
                <a:latin typeface="Times New Roman"/>
                <a:cs typeface="Times New Roman"/>
              </a:rPr>
              <a:t>J</a:t>
            </a:r>
            <a:r>
              <a:rPr sz="1800" baseline="-20833" dirty="0">
                <a:latin typeface="Times New Roman"/>
                <a:cs typeface="Times New Roman"/>
              </a:rPr>
              <a:t>0 </a:t>
            </a:r>
            <a:r>
              <a:rPr sz="1800" dirty="0">
                <a:latin typeface="Times New Roman"/>
                <a:cs typeface="Times New Roman"/>
              </a:rPr>
              <a:t>calculated above can </a:t>
            </a:r>
            <a:r>
              <a:rPr sz="1800" spc="-5" dirty="0">
                <a:latin typeface="Times New Roman"/>
                <a:cs typeface="Times New Roman"/>
              </a:rPr>
              <a:t>be directly plugged </a:t>
            </a:r>
            <a:r>
              <a:rPr sz="1800" dirty="0">
                <a:latin typeface="Times New Roman"/>
                <a:cs typeface="Times New Roman"/>
              </a:rPr>
              <a:t>into the </a:t>
            </a:r>
            <a:r>
              <a:rPr sz="1800" spc="-5" dirty="0">
                <a:latin typeface="Times New Roman"/>
                <a:cs typeface="Times New Roman"/>
              </a:rPr>
              <a:t>standard solar </a:t>
            </a:r>
            <a:r>
              <a:rPr sz="1800" dirty="0">
                <a:latin typeface="Times New Roman"/>
                <a:cs typeface="Times New Roman"/>
              </a:rPr>
              <a:t>cell  equation </a:t>
            </a:r>
            <a:r>
              <a:rPr sz="1800" spc="-5" dirty="0">
                <a:latin typeface="Times New Roman"/>
                <a:cs typeface="Times New Roman"/>
              </a:rPr>
              <a:t>given </a:t>
            </a:r>
            <a:r>
              <a:rPr sz="1800" dirty="0">
                <a:latin typeface="Times New Roman"/>
                <a:cs typeface="Times New Roman"/>
              </a:rPr>
              <a:t>at the top </a:t>
            </a:r>
            <a:r>
              <a:rPr sz="1800" spc="-5" dirty="0">
                <a:latin typeface="Times New Roman"/>
                <a:cs typeface="Times New Roman"/>
              </a:rPr>
              <a:t>of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page </a:t>
            </a:r>
            <a:r>
              <a:rPr sz="1800" dirty="0">
                <a:latin typeface="Times New Roman"/>
                <a:cs typeface="Times New Roman"/>
              </a:rPr>
              <a:t>to </a:t>
            </a:r>
            <a:r>
              <a:rPr sz="1800" spc="-5" dirty="0">
                <a:latin typeface="Times New Roman"/>
                <a:cs typeface="Times New Roman"/>
              </a:rPr>
              <a:t>determine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10" dirty="0">
                <a:latin typeface="Times New Roman"/>
                <a:cs typeface="Times New Roman"/>
              </a:rPr>
              <a:t>V</a:t>
            </a:r>
            <a:r>
              <a:rPr sz="1800" spc="-15" baseline="-20833" dirty="0">
                <a:latin typeface="Times New Roman"/>
                <a:cs typeface="Times New Roman"/>
              </a:rPr>
              <a:t>OC </a:t>
            </a:r>
            <a:r>
              <a:rPr sz="1800" spc="-5" dirty="0">
                <a:latin typeface="Times New Roman"/>
                <a:cs typeface="Times New Roman"/>
              </a:rPr>
              <a:t>so </a:t>
            </a:r>
            <a:r>
              <a:rPr sz="1800" dirty="0">
                <a:latin typeface="Times New Roman"/>
                <a:cs typeface="Times New Roman"/>
              </a:rPr>
              <a:t>long as the </a:t>
            </a:r>
            <a:r>
              <a:rPr sz="1800" spc="-5" dirty="0">
                <a:latin typeface="Times New Roman"/>
                <a:cs typeface="Times New Roman"/>
              </a:rPr>
              <a:t>voltage  </a:t>
            </a:r>
            <a:r>
              <a:rPr sz="1800" dirty="0">
                <a:latin typeface="Times New Roman"/>
                <a:cs typeface="Times New Roman"/>
              </a:rPr>
              <a:t>is less than the </a:t>
            </a:r>
            <a:r>
              <a:rPr sz="1800" spc="-5" dirty="0">
                <a:latin typeface="Times New Roman"/>
                <a:cs typeface="Times New Roman"/>
              </a:rPr>
              <a:t>band gap, </a:t>
            </a:r>
            <a:r>
              <a:rPr sz="1800" dirty="0">
                <a:latin typeface="Times New Roman"/>
                <a:cs typeface="Times New Roman"/>
              </a:rPr>
              <a:t>as is the case </a:t>
            </a:r>
            <a:r>
              <a:rPr sz="1800" spc="-5" dirty="0">
                <a:latin typeface="Times New Roman"/>
                <a:cs typeface="Times New Roman"/>
              </a:rPr>
              <a:t>under one sun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illumination.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16593" y="2862833"/>
            <a:ext cx="5711951" cy="34869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13545" y="6349746"/>
            <a:ext cx="5715000" cy="5097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473" y="676910"/>
            <a:ext cx="36442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Solar cell</a:t>
            </a:r>
            <a:r>
              <a:rPr spc="-110" dirty="0"/>
              <a:t> </a:t>
            </a:r>
            <a:r>
              <a:rPr dirty="0"/>
              <a:t>Parameters</a:t>
            </a:r>
          </a:p>
        </p:txBody>
      </p:sp>
      <p:sp>
        <p:nvSpPr>
          <p:cNvPr id="3" name="object 3"/>
          <p:cNvSpPr/>
          <p:nvPr/>
        </p:nvSpPr>
        <p:spPr>
          <a:xfrm>
            <a:off x="1232039" y="1244346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8100">
            <a:solidFill>
              <a:srgbClr val="FF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839" y="4634484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4000" y="85801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83849" y="1495717"/>
            <a:ext cx="8362950" cy="3437254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795"/>
              </a:spcBef>
              <a:buClr>
                <a:srgbClr val="3333FF"/>
              </a:buClr>
              <a:buSzPct val="110000"/>
              <a:buFont typeface="Wingdings"/>
              <a:buChar char=""/>
              <a:tabLst>
                <a:tab pos="381000" algn="l"/>
              </a:tabLst>
            </a:pPr>
            <a:r>
              <a:rPr sz="2000" spc="-5" dirty="0">
                <a:latin typeface="Arial"/>
                <a:cs typeface="Arial"/>
              </a:rPr>
              <a:t>Fill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Factor</a:t>
            </a:r>
            <a:endParaRPr sz="2000">
              <a:latin typeface="Arial"/>
              <a:cs typeface="Arial"/>
            </a:endParaRPr>
          </a:p>
          <a:p>
            <a:pPr marL="838200" marR="302895" lvl="1" indent="-342900" algn="just">
              <a:lnSpc>
                <a:spcPts val="1939"/>
              </a:lnSpc>
              <a:spcBef>
                <a:spcPts val="112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38200" algn="l"/>
              </a:tabLst>
            </a:pP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The short-circuit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current</a:t>
            </a:r>
            <a:r>
              <a:rPr sz="1800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and the</a:t>
            </a:r>
            <a:r>
              <a:rPr sz="1800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open-circuit voltage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are the maximum current  and voltage respectively from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solar cell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. </a:t>
            </a: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However,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at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both of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these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operating  points,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power from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solar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cell is</a:t>
            </a:r>
            <a:r>
              <a:rPr sz="18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zero.</a:t>
            </a:r>
            <a:endParaRPr sz="1800">
              <a:latin typeface="Times New Roman"/>
              <a:cs typeface="Times New Roman"/>
            </a:endParaRPr>
          </a:p>
          <a:p>
            <a:pPr marL="838200" marR="106680" lvl="1" indent="-342900">
              <a:lnSpc>
                <a:spcPts val="1939"/>
              </a:lnSpc>
              <a:spcBef>
                <a:spcPts val="109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37565" algn="l"/>
                <a:tab pos="838200" algn="l"/>
              </a:tabLst>
            </a:pPr>
            <a:r>
              <a:rPr sz="1800" spc="-5" dirty="0">
                <a:latin typeface="Times New Roman"/>
                <a:cs typeface="Times New Roman"/>
              </a:rPr>
              <a:t>The "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fill factor</a:t>
            </a:r>
            <a:r>
              <a:rPr sz="1800" spc="-5" dirty="0">
                <a:latin typeface="Times New Roman"/>
                <a:cs typeface="Times New Roman"/>
              </a:rPr>
              <a:t>", </a:t>
            </a:r>
            <a:r>
              <a:rPr sz="1800" dirty="0">
                <a:latin typeface="Times New Roman"/>
                <a:cs typeface="Times New Roman"/>
              </a:rPr>
              <a:t>more commonly </a:t>
            </a:r>
            <a:r>
              <a:rPr sz="1800" spc="-5" dirty="0">
                <a:latin typeface="Times New Roman"/>
                <a:cs typeface="Times New Roman"/>
              </a:rPr>
              <a:t>known by </a:t>
            </a:r>
            <a:r>
              <a:rPr sz="1800" dirty="0">
                <a:latin typeface="Times New Roman"/>
                <a:cs typeface="Times New Roman"/>
              </a:rPr>
              <a:t>its abbreviation </a:t>
            </a:r>
            <a:r>
              <a:rPr sz="1800" spc="-5" dirty="0">
                <a:latin typeface="Times New Roman"/>
                <a:cs typeface="Times New Roman"/>
              </a:rPr>
              <a:t>"FF", </a:t>
            </a:r>
            <a:r>
              <a:rPr sz="1800" dirty="0">
                <a:latin typeface="Times New Roman"/>
                <a:cs typeface="Times New Roman"/>
              </a:rPr>
              <a:t>is a </a:t>
            </a:r>
            <a:r>
              <a:rPr sz="1800" spc="-5" dirty="0">
                <a:latin typeface="Times New Roman"/>
                <a:cs typeface="Times New Roman"/>
              </a:rPr>
              <a:t>parameter  which, </a:t>
            </a:r>
            <a:r>
              <a:rPr sz="1800" dirty="0">
                <a:latin typeface="Times New Roman"/>
                <a:cs typeface="Times New Roman"/>
              </a:rPr>
              <a:t>in conjunction </a:t>
            </a:r>
            <a:r>
              <a:rPr sz="1800" spc="-5" dirty="0">
                <a:latin typeface="Times New Roman"/>
                <a:cs typeface="Times New Roman"/>
              </a:rPr>
              <a:t>with </a:t>
            </a:r>
            <a:r>
              <a:rPr sz="1800" spc="-80" dirty="0">
                <a:latin typeface="Times New Roman"/>
                <a:cs typeface="Times New Roman"/>
              </a:rPr>
              <a:t>V</a:t>
            </a:r>
            <a:r>
              <a:rPr sz="1800" spc="-120" baseline="-20833" dirty="0">
                <a:latin typeface="Times New Roman"/>
                <a:cs typeface="Times New Roman"/>
              </a:rPr>
              <a:t>oc </a:t>
            </a:r>
            <a:r>
              <a:rPr sz="1800" dirty="0">
                <a:latin typeface="Times New Roman"/>
                <a:cs typeface="Times New Roman"/>
              </a:rPr>
              <a:t>and </a:t>
            </a:r>
            <a:r>
              <a:rPr sz="1800" spc="-5" dirty="0">
                <a:latin typeface="Times New Roman"/>
                <a:cs typeface="Times New Roman"/>
              </a:rPr>
              <a:t>I</a:t>
            </a:r>
            <a:r>
              <a:rPr sz="1800" spc="-7" baseline="-20833" dirty="0">
                <a:latin typeface="Times New Roman"/>
                <a:cs typeface="Times New Roman"/>
              </a:rPr>
              <a:t>sc</a:t>
            </a:r>
            <a:r>
              <a:rPr sz="1800" spc="-5" dirty="0">
                <a:latin typeface="Times New Roman"/>
                <a:cs typeface="Times New Roman"/>
              </a:rPr>
              <a:t>, determines the maximum power from </a:t>
            </a:r>
            <a:r>
              <a:rPr sz="1800" dirty="0">
                <a:latin typeface="Times New Roman"/>
                <a:cs typeface="Times New Roman"/>
              </a:rPr>
              <a:t>a  </a:t>
            </a:r>
            <a:r>
              <a:rPr sz="1800" spc="-5" dirty="0">
                <a:latin typeface="Times New Roman"/>
                <a:cs typeface="Times New Roman"/>
              </a:rPr>
              <a:t>solar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cell.</a:t>
            </a:r>
            <a:endParaRPr sz="1800">
              <a:latin typeface="Times New Roman"/>
              <a:cs typeface="Times New Roman"/>
            </a:endParaRPr>
          </a:p>
          <a:p>
            <a:pPr marL="838200" marR="339725" lvl="1" indent="-342900">
              <a:lnSpc>
                <a:spcPts val="1939"/>
              </a:lnSpc>
              <a:spcBef>
                <a:spcPts val="109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37565" algn="l"/>
                <a:tab pos="838200" algn="l"/>
              </a:tabLst>
            </a:pP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FF </a:t>
            </a:r>
            <a:r>
              <a:rPr sz="1800" dirty="0">
                <a:latin typeface="Times New Roman"/>
                <a:cs typeface="Times New Roman"/>
              </a:rPr>
              <a:t>is </a:t>
            </a:r>
            <a:r>
              <a:rPr sz="1800" spc="-5" dirty="0">
                <a:latin typeface="Times New Roman"/>
                <a:cs typeface="Times New Roman"/>
              </a:rPr>
              <a:t>defined </a:t>
            </a:r>
            <a:r>
              <a:rPr sz="1800" dirty="0">
                <a:latin typeface="Times New Roman"/>
                <a:cs typeface="Times New Roman"/>
              </a:rPr>
              <a:t>as the </a:t>
            </a:r>
            <a:r>
              <a:rPr sz="1800" spc="-5" dirty="0">
                <a:latin typeface="Times New Roman"/>
                <a:cs typeface="Times New Roman"/>
              </a:rPr>
              <a:t>ratio of </a:t>
            </a:r>
            <a:r>
              <a:rPr sz="1800" dirty="0">
                <a:latin typeface="Times New Roman"/>
                <a:cs typeface="Times New Roman"/>
              </a:rPr>
              <a:t>the maximum </a:t>
            </a:r>
            <a:r>
              <a:rPr sz="1800" spc="-5" dirty="0">
                <a:latin typeface="Times New Roman"/>
                <a:cs typeface="Times New Roman"/>
              </a:rPr>
              <a:t>power from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solar </a:t>
            </a:r>
            <a:r>
              <a:rPr sz="1800" dirty="0">
                <a:latin typeface="Times New Roman"/>
                <a:cs typeface="Times New Roman"/>
              </a:rPr>
              <a:t>cell to the  </a:t>
            </a:r>
            <a:r>
              <a:rPr sz="1800" spc="-5" dirty="0">
                <a:latin typeface="Times New Roman"/>
                <a:cs typeface="Times New Roman"/>
              </a:rPr>
              <a:t>product of </a:t>
            </a:r>
            <a:r>
              <a:rPr sz="1800" spc="-80" dirty="0">
                <a:latin typeface="Times New Roman"/>
                <a:cs typeface="Times New Roman"/>
              </a:rPr>
              <a:t>V</a:t>
            </a:r>
            <a:r>
              <a:rPr sz="1800" spc="-120" baseline="-20833" dirty="0">
                <a:latin typeface="Times New Roman"/>
                <a:cs typeface="Times New Roman"/>
              </a:rPr>
              <a:t>oc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</a:t>
            </a:r>
            <a:r>
              <a:rPr sz="1800" spc="-7" baseline="-20833" dirty="0">
                <a:latin typeface="Times New Roman"/>
                <a:cs typeface="Times New Roman"/>
              </a:rPr>
              <a:t>sc</a:t>
            </a:r>
            <a:r>
              <a:rPr sz="1800" spc="-5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838200" marR="245110" lvl="1" indent="-342900">
              <a:lnSpc>
                <a:spcPts val="1939"/>
              </a:lnSpc>
              <a:spcBef>
                <a:spcPts val="108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37565" algn="l"/>
                <a:tab pos="838200" algn="l"/>
              </a:tabLst>
            </a:pPr>
            <a:r>
              <a:rPr sz="1800" spc="-15" dirty="0">
                <a:latin typeface="Times New Roman"/>
                <a:cs typeface="Times New Roman"/>
              </a:rPr>
              <a:t>Graphically,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FF </a:t>
            </a:r>
            <a:r>
              <a:rPr sz="1800" dirty="0">
                <a:latin typeface="Times New Roman"/>
                <a:cs typeface="Times New Roman"/>
              </a:rPr>
              <a:t>is a measure </a:t>
            </a:r>
            <a:r>
              <a:rPr sz="1800" spc="-5" dirty="0">
                <a:latin typeface="Times New Roman"/>
                <a:cs typeface="Times New Roman"/>
              </a:rPr>
              <a:t>of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"squareness" of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solar </a:t>
            </a:r>
            <a:r>
              <a:rPr sz="1800" dirty="0">
                <a:latin typeface="Times New Roman"/>
                <a:cs typeface="Times New Roman"/>
              </a:rPr>
              <a:t>cell and is also  the area </a:t>
            </a:r>
            <a:r>
              <a:rPr sz="1800" spc="-5" dirty="0">
                <a:latin typeface="Times New Roman"/>
                <a:cs typeface="Times New Roman"/>
              </a:rPr>
              <a:t>of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10" dirty="0">
                <a:latin typeface="Times New Roman"/>
                <a:cs typeface="Times New Roman"/>
              </a:rPr>
              <a:t>largest </a:t>
            </a:r>
            <a:r>
              <a:rPr sz="1800" spc="-5" dirty="0">
                <a:latin typeface="Times New Roman"/>
                <a:cs typeface="Times New Roman"/>
              </a:rPr>
              <a:t>rectangle which will fit in the IV curve.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473" y="676910"/>
            <a:ext cx="36442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Solar cell</a:t>
            </a:r>
            <a:r>
              <a:rPr spc="-110" dirty="0"/>
              <a:t> </a:t>
            </a:r>
            <a:r>
              <a:rPr dirty="0"/>
              <a:t>Parameters</a:t>
            </a:r>
          </a:p>
        </p:txBody>
      </p:sp>
      <p:sp>
        <p:nvSpPr>
          <p:cNvPr id="3" name="object 3"/>
          <p:cNvSpPr/>
          <p:nvPr/>
        </p:nvSpPr>
        <p:spPr>
          <a:xfrm>
            <a:off x="1232039" y="1244346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8100">
            <a:solidFill>
              <a:srgbClr val="FF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09249" y="1584451"/>
            <a:ext cx="148399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3333FF"/>
              </a:buClr>
              <a:buSzPct val="110000"/>
              <a:buFont typeface="Wingdings"/>
              <a:buChar char=""/>
              <a:tabLst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Fill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Factor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43541" y="1949957"/>
            <a:ext cx="4390644" cy="25321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21265" y="4443984"/>
            <a:ext cx="4277105" cy="19057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21265" y="6349746"/>
            <a:ext cx="4277105" cy="6911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473" y="676910"/>
            <a:ext cx="36442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Solar cell</a:t>
            </a:r>
            <a:r>
              <a:rPr spc="-110" dirty="0"/>
              <a:t> </a:t>
            </a:r>
            <a:r>
              <a:rPr dirty="0"/>
              <a:t>Parameters</a:t>
            </a:r>
          </a:p>
        </p:txBody>
      </p:sp>
      <p:sp>
        <p:nvSpPr>
          <p:cNvPr id="3" name="object 3"/>
          <p:cNvSpPr/>
          <p:nvPr/>
        </p:nvSpPr>
        <p:spPr>
          <a:xfrm>
            <a:off x="1232039" y="1244346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8100">
            <a:solidFill>
              <a:srgbClr val="FF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09249" y="1495717"/>
            <a:ext cx="8267700" cy="217551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3333FF"/>
              </a:buClr>
              <a:buSzPct val="110000"/>
              <a:buFont typeface="Wingdings"/>
              <a:buChar char=""/>
              <a:tabLst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Fill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Factor</a:t>
            </a:r>
            <a:endParaRPr sz="2000">
              <a:latin typeface="Arial"/>
              <a:cs typeface="Arial"/>
            </a:endParaRPr>
          </a:p>
          <a:p>
            <a:pPr marL="812165" marR="5080" lvl="1" indent="-342900" algn="just">
              <a:lnSpc>
                <a:spcPts val="1939"/>
              </a:lnSpc>
              <a:spcBef>
                <a:spcPts val="112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800" algn="l"/>
              </a:tabLst>
            </a:pPr>
            <a:r>
              <a:rPr sz="1800" spc="-5" dirty="0">
                <a:latin typeface="Times New Roman"/>
                <a:cs typeface="Times New Roman"/>
              </a:rPr>
              <a:t>As FF </a:t>
            </a:r>
            <a:r>
              <a:rPr sz="1800" dirty="0">
                <a:latin typeface="Times New Roman"/>
                <a:cs typeface="Times New Roman"/>
              </a:rPr>
              <a:t>is a measure </a:t>
            </a:r>
            <a:r>
              <a:rPr sz="1800" spc="-5" dirty="0">
                <a:latin typeface="Times New Roman"/>
                <a:cs typeface="Times New Roman"/>
              </a:rPr>
              <a:t>of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"squareness" of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IV </a:t>
            </a:r>
            <a:r>
              <a:rPr sz="1800" dirty="0">
                <a:latin typeface="Times New Roman"/>
                <a:cs typeface="Times New Roman"/>
              </a:rPr>
              <a:t>curve, a </a:t>
            </a:r>
            <a:r>
              <a:rPr sz="1800" spc="-5" dirty="0">
                <a:latin typeface="Times New Roman"/>
                <a:cs typeface="Times New Roman"/>
              </a:rPr>
              <a:t>solar </a:t>
            </a:r>
            <a:r>
              <a:rPr sz="1800" dirty="0">
                <a:latin typeface="Times New Roman"/>
                <a:cs typeface="Times New Roman"/>
              </a:rPr>
              <a:t>cell </a:t>
            </a:r>
            <a:r>
              <a:rPr sz="1800" spc="-5" dirty="0">
                <a:latin typeface="Times New Roman"/>
                <a:cs typeface="Times New Roman"/>
              </a:rPr>
              <a:t>with 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-5" dirty="0">
                <a:latin typeface="Times New Roman"/>
                <a:cs typeface="Times New Roman"/>
              </a:rPr>
              <a:t>higher  voltage has 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-10" dirty="0">
                <a:latin typeface="Times New Roman"/>
                <a:cs typeface="Times New Roman"/>
              </a:rPr>
              <a:t>larger </a:t>
            </a:r>
            <a:r>
              <a:rPr sz="1800" spc="-5" dirty="0">
                <a:latin typeface="Times New Roman"/>
                <a:cs typeface="Times New Roman"/>
              </a:rPr>
              <a:t>possible FF since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"rounded" portion of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IV </a:t>
            </a:r>
            <a:r>
              <a:rPr sz="1800" dirty="0">
                <a:latin typeface="Times New Roman"/>
                <a:cs typeface="Times New Roman"/>
              </a:rPr>
              <a:t>curve takes  up less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area.</a:t>
            </a:r>
            <a:endParaRPr sz="1800">
              <a:latin typeface="Times New Roman"/>
              <a:cs typeface="Times New Roman"/>
            </a:endParaRPr>
          </a:p>
          <a:p>
            <a:pPr marL="812165" marR="387350" lvl="1" indent="-342900">
              <a:lnSpc>
                <a:spcPts val="1939"/>
              </a:lnSpc>
              <a:spcBef>
                <a:spcPts val="109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800" spc="-5" dirty="0">
                <a:latin typeface="Times New Roman"/>
                <a:cs typeface="Times New Roman"/>
              </a:rPr>
              <a:t>The maximum theoretical FF from 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-5" dirty="0">
                <a:latin typeface="Times New Roman"/>
                <a:cs typeface="Times New Roman"/>
              </a:rPr>
              <a:t>solar cell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can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be determined by  differentiating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power from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solar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cell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with respect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to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voltage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and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finding  where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this is equal to zero.</a:t>
            </a:r>
            <a:r>
              <a:rPr sz="18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Hence: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63881" y="3758184"/>
            <a:ext cx="36576" cy="18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46177" y="3758184"/>
            <a:ext cx="118871" cy="18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58241" y="3758184"/>
            <a:ext cx="109728" cy="18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87381" y="3793997"/>
            <a:ext cx="771144" cy="4396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41455" y="3777996"/>
            <a:ext cx="2504694" cy="4282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41049" y="4523485"/>
            <a:ext cx="7931784" cy="104076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81000" marR="43180" indent="-342900">
              <a:lnSpc>
                <a:spcPts val="1939"/>
              </a:lnSpc>
              <a:spcBef>
                <a:spcPts val="34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80365" algn="l"/>
                <a:tab pos="381000" algn="l"/>
              </a:tabLst>
            </a:pPr>
            <a:r>
              <a:rPr sz="1800" spc="-10" dirty="0">
                <a:latin typeface="Times New Roman"/>
                <a:cs typeface="Times New Roman"/>
              </a:rPr>
              <a:t>However, </a:t>
            </a:r>
            <a:r>
              <a:rPr sz="1800" spc="-5" dirty="0">
                <a:latin typeface="Times New Roman"/>
                <a:cs typeface="Times New Roman"/>
              </a:rPr>
              <a:t>the above technique </a:t>
            </a:r>
            <a:r>
              <a:rPr sz="1800" dirty="0">
                <a:latin typeface="Times New Roman"/>
                <a:cs typeface="Times New Roman"/>
              </a:rPr>
              <a:t>does </a:t>
            </a:r>
            <a:r>
              <a:rPr sz="1800" spc="-5" dirty="0">
                <a:latin typeface="Times New Roman"/>
                <a:cs typeface="Times New Roman"/>
              </a:rPr>
              <a:t>not yield 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-5" dirty="0">
                <a:latin typeface="Times New Roman"/>
                <a:cs typeface="Times New Roman"/>
              </a:rPr>
              <a:t>simple or closed form equation.  </a:t>
            </a:r>
            <a:r>
              <a:rPr sz="1800" dirty="0">
                <a:latin typeface="Times New Roman"/>
                <a:cs typeface="Times New Roman"/>
              </a:rPr>
              <a:t>The equation above </a:t>
            </a:r>
            <a:r>
              <a:rPr sz="1800" spc="-5" dirty="0">
                <a:latin typeface="Times New Roman"/>
                <a:cs typeface="Times New Roman"/>
              </a:rPr>
              <a:t>only relates </a:t>
            </a:r>
            <a:r>
              <a:rPr sz="1800" spc="-85" dirty="0">
                <a:latin typeface="Times New Roman"/>
                <a:cs typeface="Times New Roman"/>
              </a:rPr>
              <a:t>V</a:t>
            </a:r>
            <a:r>
              <a:rPr sz="1800" spc="-127" baseline="-20833" dirty="0">
                <a:latin typeface="Times New Roman"/>
                <a:cs typeface="Times New Roman"/>
              </a:rPr>
              <a:t>oc </a:t>
            </a:r>
            <a:r>
              <a:rPr sz="1800" spc="-5" dirty="0">
                <a:latin typeface="Times New Roman"/>
                <a:cs typeface="Times New Roman"/>
              </a:rPr>
              <a:t>to V</a:t>
            </a:r>
            <a:r>
              <a:rPr sz="1800" spc="-7" baseline="-20833" dirty="0">
                <a:latin typeface="Times New Roman"/>
                <a:cs typeface="Times New Roman"/>
              </a:rPr>
              <a:t>mp</a:t>
            </a:r>
            <a:r>
              <a:rPr sz="1800" spc="-5" dirty="0">
                <a:latin typeface="Times New Roman"/>
                <a:cs typeface="Times New Roman"/>
              </a:rPr>
              <a:t>, </a:t>
            </a:r>
            <a:r>
              <a:rPr sz="1800" dirty="0">
                <a:latin typeface="Times New Roman"/>
                <a:cs typeface="Times New Roman"/>
              </a:rPr>
              <a:t>and extra equations are needed to find  </a:t>
            </a:r>
            <a:r>
              <a:rPr sz="1800" spc="-5" dirty="0">
                <a:latin typeface="Times New Roman"/>
                <a:cs typeface="Times New Roman"/>
              </a:rPr>
              <a:t>I</a:t>
            </a:r>
            <a:r>
              <a:rPr sz="1800" spc="-7" baseline="-20833" dirty="0">
                <a:latin typeface="Times New Roman"/>
                <a:cs typeface="Times New Roman"/>
              </a:rPr>
              <a:t>mp </a:t>
            </a:r>
            <a:r>
              <a:rPr sz="1800" dirty="0">
                <a:latin typeface="Times New Roman"/>
                <a:cs typeface="Times New Roman"/>
              </a:rPr>
              <a:t>and </a:t>
            </a:r>
            <a:r>
              <a:rPr sz="1800" spc="-50" dirty="0">
                <a:latin typeface="Times New Roman"/>
                <a:cs typeface="Times New Roman"/>
              </a:rPr>
              <a:t>FF. </a:t>
            </a:r>
            <a:r>
              <a:rPr sz="1800" dirty="0">
                <a:latin typeface="Times New Roman"/>
                <a:cs typeface="Times New Roman"/>
              </a:rPr>
              <a:t>A more commonly </a:t>
            </a:r>
            <a:r>
              <a:rPr sz="1800" spc="-5" dirty="0">
                <a:latin typeface="Times New Roman"/>
                <a:cs typeface="Times New Roman"/>
              </a:rPr>
              <a:t>used </a:t>
            </a:r>
            <a:r>
              <a:rPr sz="1800" dirty="0">
                <a:latin typeface="Times New Roman"/>
                <a:cs typeface="Times New Roman"/>
              </a:rPr>
              <a:t>expression </a:t>
            </a:r>
            <a:r>
              <a:rPr sz="1800" spc="-5" dirty="0">
                <a:latin typeface="Times New Roman"/>
                <a:cs typeface="Times New Roman"/>
              </a:rPr>
              <a:t>for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FF </a:t>
            </a:r>
            <a:r>
              <a:rPr sz="1800" dirty="0">
                <a:latin typeface="Times New Roman"/>
                <a:cs typeface="Times New Roman"/>
              </a:rPr>
              <a:t>can </a:t>
            </a:r>
            <a:r>
              <a:rPr sz="1800" spc="-5" dirty="0">
                <a:latin typeface="Times New Roman"/>
                <a:cs typeface="Times New Roman"/>
              </a:rPr>
              <a:t>be determined  empirically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as: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74839" y="5491734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3999" y="858012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02671" y="5660135"/>
            <a:ext cx="2334006" cy="5189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741049" y="6416294"/>
            <a:ext cx="4333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10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80365" algn="l"/>
                <a:tab pos="381000" algn="l"/>
              </a:tabLst>
            </a:pPr>
            <a:r>
              <a:rPr sz="1800" spc="-5" dirty="0">
                <a:latin typeface="Times New Roman"/>
                <a:cs typeface="Times New Roman"/>
              </a:rPr>
              <a:t>where </a:t>
            </a:r>
            <a:r>
              <a:rPr sz="1800" dirty="0">
                <a:latin typeface="Times New Roman"/>
                <a:cs typeface="Times New Roman"/>
              </a:rPr>
              <a:t>v</a:t>
            </a:r>
            <a:r>
              <a:rPr sz="1800" baseline="-20833" dirty="0">
                <a:latin typeface="Times New Roman"/>
                <a:cs typeface="Times New Roman"/>
              </a:rPr>
              <a:t>oc </a:t>
            </a:r>
            <a:r>
              <a:rPr sz="1800" dirty="0">
                <a:latin typeface="Times New Roman"/>
                <a:cs typeface="Times New Roman"/>
              </a:rPr>
              <a:t>is </a:t>
            </a:r>
            <a:r>
              <a:rPr sz="1800" spc="-5" dirty="0">
                <a:latin typeface="Times New Roman"/>
                <a:cs typeface="Times New Roman"/>
              </a:rPr>
              <a:t>defined </a:t>
            </a:r>
            <a:r>
              <a:rPr sz="1800" dirty="0">
                <a:latin typeface="Times New Roman"/>
                <a:cs typeface="Times New Roman"/>
              </a:rPr>
              <a:t>as a </a:t>
            </a:r>
            <a:r>
              <a:rPr sz="1800" spc="-5" dirty="0">
                <a:latin typeface="Times New Roman"/>
                <a:cs typeface="Times New Roman"/>
              </a:rPr>
              <a:t>"normalized</a:t>
            </a:r>
            <a:r>
              <a:rPr sz="1800" spc="-22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V</a:t>
            </a:r>
            <a:r>
              <a:rPr sz="1800" spc="-75" baseline="-20833" dirty="0">
                <a:latin typeface="Times New Roman"/>
                <a:cs typeface="Times New Roman"/>
              </a:rPr>
              <a:t>oc</a:t>
            </a:r>
            <a:r>
              <a:rPr sz="1800" spc="-50" dirty="0">
                <a:latin typeface="Times New Roman"/>
                <a:cs typeface="Times New Roman"/>
              </a:rPr>
              <a:t>":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16459" y="6383273"/>
            <a:ext cx="1267205" cy="4381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473" y="676910"/>
            <a:ext cx="36442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Solar cell</a:t>
            </a:r>
            <a:r>
              <a:rPr spc="-110" dirty="0"/>
              <a:t> </a:t>
            </a:r>
            <a:r>
              <a:rPr dirty="0"/>
              <a:t>Parameters</a:t>
            </a:r>
          </a:p>
        </p:txBody>
      </p:sp>
      <p:sp>
        <p:nvSpPr>
          <p:cNvPr id="3" name="object 3"/>
          <p:cNvSpPr/>
          <p:nvPr/>
        </p:nvSpPr>
        <p:spPr>
          <a:xfrm>
            <a:off x="1232039" y="1244346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8100">
            <a:solidFill>
              <a:srgbClr val="FF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839" y="6348984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3999" y="858012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09249" y="1495717"/>
            <a:ext cx="8232140" cy="519303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3333FF"/>
              </a:buClr>
              <a:buSzPct val="110000"/>
              <a:buFont typeface="Wingdings"/>
              <a:buChar char=""/>
              <a:tabLst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Fill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Factor</a:t>
            </a:r>
            <a:endParaRPr sz="2000">
              <a:latin typeface="Arial"/>
              <a:cs typeface="Arial"/>
            </a:endParaRPr>
          </a:p>
          <a:p>
            <a:pPr marL="812800" marR="66040" lvl="1" indent="-342900">
              <a:lnSpc>
                <a:spcPts val="1939"/>
              </a:lnSpc>
              <a:spcBef>
                <a:spcPts val="112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above equations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show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that a higher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voltage will have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higher possible </a:t>
            </a:r>
            <a:r>
              <a:rPr sz="1800" spc="-50" dirty="0">
                <a:solidFill>
                  <a:srgbClr val="FF0000"/>
                </a:solidFill>
                <a:latin typeface="Times New Roman"/>
                <a:cs typeface="Times New Roman"/>
              </a:rPr>
              <a:t>FF.  </a:t>
            </a: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However,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large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variations in open-circuit voltage within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given material system  are relatively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uncommon.</a:t>
            </a:r>
            <a:endParaRPr sz="1800">
              <a:latin typeface="Times New Roman"/>
              <a:cs typeface="Times New Roman"/>
            </a:endParaRPr>
          </a:p>
          <a:p>
            <a:pPr marL="812800" marR="138430" lvl="1" indent="-342900">
              <a:lnSpc>
                <a:spcPts val="1939"/>
              </a:lnSpc>
              <a:spcBef>
                <a:spcPts val="109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800" spc="-5" dirty="0">
                <a:latin typeface="Times New Roman"/>
                <a:cs typeface="Times New Roman"/>
              </a:rPr>
              <a:t>For </a:t>
            </a:r>
            <a:r>
              <a:rPr sz="1800" dirty="0">
                <a:latin typeface="Times New Roman"/>
                <a:cs typeface="Times New Roman"/>
              </a:rPr>
              <a:t>example, at </a:t>
            </a:r>
            <a:r>
              <a:rPr sz="1800" spc="-5" dirty="0">
                <a:latin typeface="Times New Roman"/>
                <a:cs typeface="Times New Roman"/>
              </a:rPr>
              <a:t>one sun,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difference between </a:t>
            </a:r>
            <a:r>
              <a:rPr sz="1800" dirty="0">
                <a:latin typeface="Times New Roman"/>
                <a:cs typeface="Times New Roman"/>
              </a:rPr>
              <a:t>the maximum </a:t>
            </a:r>
            <a:r>
              <a:rPr sz="1800" spc="-5" dirty="0">
                <a:latin typeface="Times New Roman"/>
                <a:cs typeface="Times New Roman"/>
              </a:rPr>
              <a:t>open-circuit  voltage </a:t>
            </a:r>
            <a:r>
              <a:rPr sz="1800" dirty="0">
                <a:latin typeface="Times New Roman"/>
                <a:cs typeface="Times New Roman"/>
              </a:rPr>
              <a:t>measured </a:t>
            </a:r>
            <a:r>
              <a:rPr sz="1800" spc="-5" dirty="0">
                <a:latin typeface="Times New Roman"/>
                <a:cs typeface="Times New Roman"/>
              </a:rPr>
              <a:t>for 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-5" dirty="0">
                <a:latin typeface="Times New Roman"/>
                <a:cs typeface="Times New Roman"/>
              </a:rPr>
              <a:t>silicon </a:t>
            </a:r>
            <a:r>
              <a:rPr sz="1800" dirty="0">
                <a:latin typeface="Times New Roman"/>
                <a:cs typeface="Times New Roman"/>
              </a:rPr>
              <a:t>laboratory </a:t>
            </a:r>
            <a:r>
              <a:rPr sz="1800" spc="-5" dirty="0">
                <a:latin typeface="Times New Roman"/>
                <a:cs typeface="Times New Roman"/>
              </a:rPr>
              <a:t>device </a:t>
            </a:r>
            <a:r>
              <a:rPr sz="1800" dirty="0">
                <a:latin typeface="Times New Roman"/>
                <a:cs typeface="Times New Roman"/>
              </a:rPr>
              <a:t>and a typical commercial </a:t>
            </a:r>
            <a:r>
              <a:rPr sz="1800" spc="-5" dirty="0">
                <a:latin typeface="Times New Roman"/>
                <a:cs typeface="Times New Roman"/>
              </a:rPr>
              <a:t>solar  cell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is about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120 </a:t>
            </a:r>
            <a:r>
              <a:rPr sz="1800" spc="-80" dirty="0">
                <a:solidFill>
                  <a:srgbClr val="FF0000"/>
                </a:solidFill>
                <a:latin typeface="Times New Roman"/>
                <a:cs typeface="Times New Roman"/>
              </a:rPr>
              <a:t>mV,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giving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maximum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FF's respectively of 0.85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1800" spc="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0.83.</a:t>
            </a:r>
            <a:endParaRPr sz="1800">
              <a:latin typeface="Times New Roman"/>
              <a:cs typeface="Times New Roman"/>
            </a:endParaRPr>
          </a:p>
          <a:p>
            <a:pPr marL="812800" marR="263525" lvl="1" indent="-342900">
              <a:lnSpc>
                <a:spcPts val="1939"/>
              </a:lnSpc>
              <a:spcBef>
                <a:spcPts val="109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800" spc="-15" dirty="0">
                <a:latin typeface="Times New Roman"/>
                <a:cs typeface="Times New Roman"/>
              </a:rPr>
              <a:t>However,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variation </a:t>
            </a:r>
            <a:r>
              <a:rPr sz="1800" dirty="0">
                <a:latin typeface="Times New Roman"/>
                <a:cs typeface="Times New Roman"/>
              </a:rPr>
              <a:t>in maximum </a:t>
            </a:r>
            <a:r>
              <a:rPr sz="1800" spc="-5" dirty="0">
                <a:latin typeface="Times New Roman"/>
                <a:cs typeface="Times New Roman"/>
              </a:rPr>
              <a:t>FF </a:t>
            </a:r>
            <a:r>
              <a:rPr sz="1800" dirty="0">
                <a:latin typeface="Times New Roman"/>
                <a:cs typeface="Times New Roman"/>
              </a:rPr>
              <a:t>can </a:t>
            </a:r>
            <a:r>
              <a:rPr sz="1800" spc="-5" dirty="0">
                <a:latin typeface="Times New Roman"/>
                <a:cs typeface="Times New Roman"/>
              </a:rPr>
              <a:t>be significant for solar </a:t>
            </a:r>
            <a:r>
              <a:rPr sz="1800" dirty="0">
                <a:latin typeface="Times New Roman"/>
                <a:cs typeface="Times New Roman"/>
              </a:rPr>
              <a:t>cells made  </a:t>
            </a:r>
            <a:r>
              <a:rPr sz="1800" spc="-5" dirty="0">
                <a:latin typeface="Times New Roman"/>
                <a:cs typeface="Times New Roman"/>
              </a:rPr>
              <a:t>from </a:t>
            </a:r>
            <a:r>
              <a:rPr sz="1800" spc="-10" dirty="0">
                <a:latin typeface="Times New Roman"/>
                <a:cs typeface="Times New Roman"/>
              </a:rPr>
              <a:t>different </a:t>
            </a:r>
            <a:r>
              <a:rPr sz="1800" spc="-5" dirty="0">
                <a:latin typeface="Times New Roman"/>
                <a:cs typeface="Times New Roman"/>
              </a:rPr>
              <a:t>materials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. For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example, a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GaAs solar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cell may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have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FF 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approaching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 0.89.</a:t>
            </a:r>
            <a:endParaRPr sz="1800">
              <a:latin typeface="Times New Roman"/>
              <a:cs typeface="Times New Roman"/>
            </a:endParaRPr>
          </a:p>
          <a:p>
            <a:pPr marL="812800" marR="106045" lvl="1" indent="-343535">
              <a:lnSpc>
                <a:spcPts val="1939"/>
              </a:lnSpc>
              <a:spcBef>
                <a:spcPts val="109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800" dirty="0">
                <a:latin typeface="Times New Roman"/>
                <a:cs typeface="Times New Roman"/>
              </a:rPr>
              <a:t>The above equation also </a:t>
            </a:r>
            <a:r>
              <a:rPr sz="1800" spc="-5" dirty="0">
                <a:latin typeface="Times New Roman"/>
                <a:cs typeface="Times New Roman"/>
              </a:rPr>
              <a:t>demonstrates </a:t>
            </a:r>
            <a:r>
              <a:rPr sz="1800" dirty="0">
                <a:latin typeface="Times New Roman"/>
                <a:cs typeface="Times New Roman"/>
              </a:rPr>
              <a:t>the importance </a:t>
            </a:r>
            <a:r>
              <a:rPr sz="1800" spc="-5" dirty="0">
                <a:latin typeface="Times New Roman"/>
                <a:cs typeface="Times New Roman"/>
              </a:rPr>
              <a:t>of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ideality </a:t>
            </a:r>
            <a:r>
              <a:rPr sz="1800" u="sng" spc="-1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factor</a:t>
            </a:r>
            <a:r>
              <a:rPr sz="1800" spc="-15" dirty="0">
                <a:latin typeface="Times New Roman"/>
                <a:cs typeface="Times New Roman"/>
              </a:rPr>
              <a:t>, </a:t>
            </a:r>
            <a:r>
              <a:rPr sz="1800" dirty="0">
                <a:latin typeface="Times New Roman"/>
                <a:cs typeface="Times New Roman"/>
              </a:rPr>
              <a:t>also  </a:t>
            </a:r>
            <a:r>
              <a:rPr sz="1800" spc="-5" dirty="0">
                <a:latin typeface="Times New Roman"/>
                <a:cs typeface="Times New Roman"/>
              </a:rPr>
              <a:t>known </a:t>
            </a:r>
            <a:r>
              <a:rPr sz="1800" dirty="0">
                <a:latin typeface="Times New Roman"/>
                <a:cs typeface="Times New Roman"/>
              </a:rPr>
              <a:t>as the </a:t>
            </a:r>
            <a:r>
              <a:rPr sz="1800" spc="-5" dirty="0">
                <a:latin typeface="Times New Roman"/>
                <a:cs typeface="Times New Roman"/>
              </a:rPr>
              <a:t>"n-factor" of 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-5" dirty="0">
                <a:latin typeface="Times New Roman"/>
                <a:cs typeface="Times New Roman"/>
              </a:rPr>
              <a:t>solar </a:t>
            </a:r>
            <a:r>
              <a:rPr sz="1800" dirty="0">
                <a:latin typeface="Times New Roman"/>
                <a:cs typeface="Times New Roman"/>
              </a:rPr>
              <a:t>cell.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ideality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factor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is a measure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 junction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quality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and the type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recombination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in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solar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cell.</a:t>
            </a:r>
            <a:endParaRPr sz="1800">
              <a:latin typeface="Times New Roman"/>
              <a:cs typeface="Times New Roman"/>
            </a:endParaRPr>
          </a:p>
          <a:p>
            <a:pPr marL="812800" marR="5080" lvl="1" indent="-342900">
              <a:lnSpc>
                <a:spcPts val="1939"/>
              </a:lnSpc>
              <a:spcBef>
                <a:spcPts val="109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800" spc="-5" dirty="0">
                <a:latin typeface="Times New Roman"/>
                <a:cs typeface="Times New Roman"/>
              </a:rPr>
              <a:t>For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simple recombination </a:t>
            </a:r>
            <a:r>
              <a:rPr sz="1800" dirty="0">
                <a:latin typeface="Times New Roman"/>
                <a:cs typeface="Times New Roman"/>
              </a:rPr>
              <a:t>mechanisms </a:t>
            </a:r>
            <a:r>
              <a:rPr sz="1800" spc="-5" dirty="0">
                <a:latin typeface="Times New Roman"/>
                <a:cs typeface="Times New Roman"/>
              </a:rPr>
              <a:t>discussed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30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Types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of Recombination</a:t>
            </a:r>
            <a:r>
              <a:rPr sz="1800" spc="-5" dirty="0">
                <a:latin typeface="Times New Roman"/>
                <a:cs typeface="Times New Roman"/>
              </a:rPr>
              <a:t>, 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n-factor has 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-5" dirty="0">
                <a:latin typeface="Times New Roman"/>
                <a:cs typeface="Times New Roman"/>
              </a:rPr>
              <a:t>value of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1.</a:t>
            </a:r>
            <a:endParaRPr sz="1800">
              <a:latin typeface="Times New Roman"/>
              <a:cs typeface="Times New Roman"/>
            </a:endParaRPr>
          </a:p>
          <a:p>
            <a:pPr marL="812165" marR="250190" lvl="1" indent="-342900">
              <a:lnSpc>
                <a:spcPts val="1939"/>
              </a:lnSpc>
              <a:spcBef>
                <a:spcPts val="108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800" spc="-15" dirty="0">
                <a:latin typeface="Times New Roman"/>
                <a:cs typeface="Times New Roman"/>
              </a:rPr>
              <a:t>However, </a:t>
            </a:r>
            <a:r>
              <a:rPr sz="1800" spc="-5" dirty="0">
                <a:latin typeface="Times New Roman"/>
                <a:cs typeface="Times New Roman"/>
              </a:rPr>
              <a:t>some recombination mechanisms, particularly if they are </a:t>
            </a:r>
            <a:r>
              <a:rPr sz="1800" spc="-10" dirty="0">
                <a:latin typeface="Times New Roman"/>
                <a:cs typeface="Times New Roman"/>
              </a:rPr>
              <a:t>large, </a:t>
            </a:r>
            <a:r>
              <a:rPr sz="1800" spc="-5" dirty="0">
                <a:latin typeface="Times New Roman"/>
                <a:cs typeface="Times New Roman"/>
              </a:rPr>
              <a:t>may  </a:t>
            </a:r>
            <a:r>
              <a:rPr sz="1800" dirty="0">
                <a:latin typeface="Times New Roman"/>
                <a:cs typeface="Times New Roman"/>
              </a:rPr>
              <a:t>introduce </a:t>
            </a:r>
            <a:r>
              <a:rPr sz="1800" spc="-5" dirty="0">
                <a:latin typeface="Times New Roman"/>
                <a:cs typeface="Times New Roman"/>
              </a:rPr>
              <a:t>recombination </a:t>
            </a:r>
            <a:r>
              <a:rPr sz="1800" dirty="0">
                <a:latin typeface="Times New Roman"/>
                <a:cs typeface="Times New Roman"/>
              </a:rPr>
              <a:t>mechanisms </a:t>
            </a:r>
            <a:r>
              <a:rPr sz="1800" spc="-5" dirty="0">
                <a:latin typeface="Times New Roman"/>
                <a:cs typeface="Times New Roman"/>
              </a:rPr>
              <a:t>of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2.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473" y="676910"/>
            <a:ext cx="36442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Solar cell</a:t>
            </a:r>
            <a:r>
              <a:rPr spc="-110" dirty="0"/>
              <a:t> </a:t>
            </a:r>
            <a:r>
              <a:rPr dirty="0"/>
              <a:t>Parameters</a:t>
            </a:r>
          </a:p>
        </p:txBody>
      </p:sp>
      <p:sp>
        <p:nvSpPr>
          <p:cNvPr id="3" name="object 3"/>
          <p:cNvSpPr/>
          <p:nvPr/>
        </p:nvSpPr>
        <p:spPr>
          <a:xfrm>
            <a:off x="1232039" y="1244346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8100">
            <a:solidFill>
              <a:srgbClr val="FF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839" y="4634484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4000" y="85801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09249" y="1222921"/>
            <a:ext cx="8309609" cy="431546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3333FF"/>
              </a:buClr>
              <a:buSzPct val="110000"/>
              <a:buFont typeface="Wingdings"/>
              <a:buChar char=""/>
              <a:tabLst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Efficiency</a:t>
            </a:r>
            <a:endParaRPr sz="2000">
              <a:latin typeface="Arial"/>
              <a:cs typeface="Arial"/>
            </a:endParaRPr>
          </a:p>
          <a:p>
            <a:pPr marL="812165" marR="5080" lvl="1" indent="-342900">
              <a:lnSpc>
                <a:spcPts val="1939"/>
              </a:lnSpc>
              <a:spcBef>
                <a:spcPts val="112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10" dirty="0">
                <a:latin typeface="Times New Roman"/>
                <a:cs typeface="Times New Roman"/>
              </a:rPr>
              <a:t>efficiency </a:t>
            </a:r>
            <a:r>
              <a:rPr sz="1800" dirty="0">
                <a:latin typeface="Times New Roman"/>
                <a:cs typeface="Times New Roman"/>
              </a:rPr>
              <a:t>is the most commonly </a:t>
            </a:r>
            <a:r>
              <a:rPr sz="1800" spc="-5" dirty="0">
                <a:latin typeface="Times New Roman"/>
                <a:cs typeface="Times New Roman"/>
              </a:rPr>
              <a:t>used parameter </a:t>
            </a:r>
            <a:r>
              <a:rPr sz="1800" dirty="0">
                <a:latin typeface="Times New Roman"/>
                <a:cs typeface="Times New Roman"/>
              </a:rPr>
              <a:t>to compare the </a:t>
            </a:r>
            <a:r>
              <a:rPr sz="1800" spc="-5" dirty="0">
                <a:latin typeface="Times New Roman"/>
                <a:cs typeface="Times New Roman"/>
              </a:rPr>
              <a:t>performance  </a:t>
            </a:r>
            <a:r>
              <a:rPr sz="1800" dirty="0">
                <a:latin typeface="Times New Roman"/>
                <a:cs typeface="Times New Roman"/>
              </a:rPr>
              <a:t>of </a:t>
            </a:r>
            <a:r>
              <a:rPr sz="1800" spc="-5" dirty="0">
                <a:latin typeface="Times New Roman"/>
                <a:cs typeface="Times New Roman"/>
              </a:rPr>
              <a:t>one solar cell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another.</a:t>
            </a:r>
            <a:endParaRPr sz="1800">
              <a:latin typeface="Times New Roman"/>
              <a:cs typeface="Times New Roman"/>
            </a:endParaRPr>
          </a:p>
          <a:p>
            <a:pPr marL="812165" marR="354965" lvl="1" indent="-342900">
              <a:lnSpc>
                <a:spcPts val="1939"/>
              </a:lnSpc>
              <a:spcBef>
                <a:spcPts val="109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Efficiency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is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defined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as the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ratio of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energy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output from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solar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cell to input 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energy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from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sun. </a:t>
            </a:r>
            <a:r>
              <a:rPr sz="1800" spc="-5" dirty="0">
                <a:latin typeface="Times New Roman"/>
                <a:cs typeface="Times New Roman"/>
              </a:rPr>
              <a:t>In </a:t>
            </a:r>
            <a:r>
              <a:rPr sz="1800" dirty="0">
                <a:latin typeface="Times New Roman"/>
                <a:cs typeface="Times New Roman"/>
              </a:rPr>
              <a:t>addition to </a:t>
            </a:r>
            <a:r>
              <a:rPr sz="1800" spc="-5" dirty="0">
                <a:latin typeface="Times New Roman"/>
                <a:cs typeface="Times New Roman"/>
              </a:rPr>
              <a:t>reflecting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performance of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solar </a:t>
            </a:r>
            <a:r>
              <a:rPr sz="1800" dirty="0">
                <a:latin typeface="Times New Roman"/>
                <a:cs typeface="Times New Roman"/>
              </a:rPr>
              <a:t>cell  itself, the </a:t>
            </a:r>
            <a:r>
              <a:rPr sz="1800" spc="-10" dirty="0">
                <a:latin typeface="Times New Roman"/>
                <a:cs typeface="Times New Roman"/>
              </a:rPr>
              <a:t>efficiency </a:t>
            </a:r>
            <a:r>
              <a:rPr sz="1800" spc="-5" dirty="0">
                <a:latin typeface="Times New Roman"/>
                <a:cs typeface="Times New Roman"/>
              </a:rPr>
              <a:t>depends on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spectrum </a:t>
            </a:r>
            <a:r>
              <a:rPr sz="1800" dirty="0">
                <a:latin typeface="Times New Roman"/>
                <a:cs typeface="Times New Roman"/>
              </a:rPr>
              <a:t>and intensity </a:t>
            </a:r>
            <a:r>
              <a:rPr sz="1800" spc="-5" dirty="0">
                <a:latin typeface="Times New Roman"/>
                <a:cs typeface="Times New Roman"/>
              </a:rPr>
              <a:t>of </a:t>
            </a:r>
            <a:r>
              <a:rPr sz="1800" dirty="0">
                <a:latin typeface="Times New Roman"/>
                <a:cs typeface="Times New Roman"/>
              </a:rPr>
              <a:t>the incident  </a:t>
            </a:r>
            <a:r>
              <a:rPr sz="1800" spc="-5" dirty="0">
                <a:latin typeface="Times New Roman"/>
                <a:cs typeface="Times New Roman"/>
              </a:rPr>
              <a:t>sunlight and the temperature of the solar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cell.</a:t>
            </a:r>
            <a:endParaRPr sz="1800">
              <a:latin typeface="Times New Roman"/>
              <a:cs typeface="Times New Roman"/>
            </a:endParaRPr>
          </a:p>
          <a:p>
            <a:pPr marL="812800" marR="568325" lvl="1" indent="-342900">
              <a:lnSpc>
                <a:spcPts val="1939"/>
              </a:lnSpc>
              <a:spcBef>
                <a:spcPts val="109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Therefore, conditions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under which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efficiency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is measured must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be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carefully  controlled in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order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to compare the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performance of one device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Times New Roman"/>
                <a:cs typeface="Times New Roman"/>
              </a:rPr>
              <a:t>another.</a:t>
            </a:r>
            <a:endParaRPr sz="1800">
              <a:latin typeface="Times New Roman"/>
              <a:cs typeface="Times New Roman"/>
            </a:endParaRPr>
          </a:p>
          <a:p>
            <a:pPr marL="812800" marR="97790" lvl="1" indent="-342900">
              <a:lnSpc>
                <a:spcPts val="1939"/>
              </a:lnSpc>
              <a:spcBef>
                <a:spcPts val="108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800" spc="-20" dirty="0">
                <a:solidFill>
                  <a:srgbClr val="FF0000"/>
                </a:solidFill>
                <a:latin typeface="Times New Roman"/>
                <a:cs typeface="Times New Roman"/>
              </a:rPr>
              <a:t>Terrestrial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solar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cells are measured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under AM1.5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conditions and at a temperature 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25°C.</a:t>
            </a:r>
            <a:endParaRPr sz="1800">
              <a:latin typeface="Times New Roman"/>
              <a:cs typeface="Times New Roman"/>
            </a:endParaRPr>
          </a:p>
          <a:p>
            <a:pPr marL="812800" marR="137160" lvl="1" indent="-342900">
              <a:lnSpc>
                <a:spcPts val="1939"/>
              </a:lnSpc>
              <a:spcBef>
                <a:spcPts val="109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Solar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cells intended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for space use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are measured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under AM0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conditions. </a:t>
            </a:r>
            <a:r>
              <a:rPr sz="1800" spc="-5" dirty="0">
                <a:latin typeface="Times New Roman"/>
                <a:cs typeface="Times New Roman"/>
              </a:rPr>
              <a:t>The  </a:t>
            </a:r>
            <a:r>
              <a:rPr sz="1800" spc="-10" dirty="0">
                <a:latin typeface="Times New Roman"/>
                <a:cs typeface="Times New Roman"/>
              </a:rPr>
              <a:t>efficiency </a:t>
            </a:r>
            <a:r>
              <a:rPr sz="1800" spc="-5" dirty="0">
                <a:latin typeface="Times New Roman"/>
                <a:cs typeface="Times New Roman"/>
              </a:rPr>
              <a:t>of 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-5" dirty="0">
                <a:latin typeface="Times New Roman"/>
                <a:cs typeface="Times New Roman"/>
              </a:rPr>
              <a:t>solar </a:t>
            </a:r>
            <a:r>
              <a:rPr sz="1800" dirty="0">
                <a:latin typeface="Times New Roman"/>
                <a:cs typeface="Times New Roman"/>
              </a:rPr>
              <a:t>cell is </a:t>
            </a:r>
            <a:r>
              <a:rPr sz="1800" spc="-5" dirty="0">
                <a:latin typeface="Times New Roman"/>
                <a:cs typeface="Times New Roman"/>
              </a:rPr>
              <a:t>determined </a:t>
            </a:r>
            <a:r>
              <a:rPr sz="1800" dirty="0">
                <a:latin typeface="Times New Roman"/>
                <a:cs typeface="Times New Roman"/>
              </a:rPr>
              <a:t>as the </a:t>
            </a:r>
            <a:r>
              <a:rPr sz="1800" spc="-5" dirty="0">
                <a:latin typeface="Times New Roman"/>
                <a:cs typeface="Times New Roman"/>
              </a:rPr>
              <a:t>fraction of </a:t>
            </a:r>
            <a:r>
              <a:rPr sz="1800" dirty="0">
                <a:latin typeface="Times New Roman"/>
                <a:cs typeface="Times New Roman"/>
              </a:rPr>
              <a:t>incident </a:t>
            </a:r>
            <a:r>
              <a:rPr sz="1800" spc="-5" dirty="0">
                <a:latin typeface="Times New Roman"/>
                <a:cs typeface="Times New Roman"/>
              </a:rPr>
              <a:t>power which </a:t>
            </a:r>
            <a:r>
              <a:rPr sz="1800" dirty="0">
                <a:latin typeface="Times New Roman"/>
                <a:cs typeface="Times New Roman"/>
              </a:rPr>
              <a:t>is  converted to </a:t>
            </a:r>
            <a:r>
              <a:rPr sz="1800" spc="-10" dirty="0">
                <a:latin typeface="Times New Roman"/>
                <a:cs typeface="Times New Roman"/>
              </a:rPr>
              <a:t>electricity </a:t>
            </a:r>
            <a:r>
              <a:rPr sz="1800" dirty="0">
                <a:latin typeface="Times New Roman"/>
                <a:cs typeface="Times New Roman"/>
              </a:rPr>
              <a:t>and is </a:t>
            </a:r>
            <a:r>
              <a:rPr sz="1800" spc="-5" dirty="0">
                <a:latin typeface="Times New Roman"/>
                <a:cs typeface="Times New Roman"/>
              </a:rPr>
              <a:t>defined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as: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4839" y="5491734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3999" y="858012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89239" y="5593841"/>
            <a:ext cx="2019300" cy="755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40543" y="5565647"/>
            <a:ext cx="2952750" cy="7840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41049" y="6774433"/>
            <a:ext cx="69983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10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80365" algn="l"/>
                <a:tab pos="381000" algn="l"/>
              </a:tabLst>
            </a:pPr>
            <a:r>
              <a:rPr sz="1800" spc="-5" dirty="0">
                <a:latin typeface="Times New Roman"/>
                <a:cs typeface="Times New Roman"/>
              </a:rPr>
              <a:t>In 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-5" dirty="0">
                <a:latin typeface="Times New Roman"/>
                <a:cs typeface="Times New Roman"/>
              </a:rPr>
              <a:t>10 </a:t>
            </a:r>
            <a:r>
              <a:rPr sz="1800" dirty="0">
                <a:latin typeface="Times New Roman"/>
                <a:cs typeface="Times New Roman"/>
              </a:rPr>
              <a:t>x </a:t>
            </a:r>
            <a:r>
              <a:rPr sz="1800" spc="-5" dirty="0">
                <a:latin typeface="Times New Roman"/>
                <a:cs typeface="Times New Roman"/>
              </a:rPr>
              <a:t>10 cm</a:t>
            </a:r>
            <a:r>
              <a:rPr sz="1800" spc="-7" baseline="25462" dirty="0">
                <a:latin typeface="Times New Roman"/>
                <a:cs typeface="Times New Roman"/>
              </a:rPr>
              <a:t>2 </a:t>
            </a:r>
            <a:r>
              <a:rPr sz="1800" dirty="0">
                <a:latin typeface="Times New Roman"/>
                <a:cs typeface="Times New Roman"/>
              </a:rPr>
              <a:t>cell the input </a:t>
            </a:r>
            <a:r>
              <a:rPr sz="1800" spc="-5" dirty="0">
                <a:latin typeface="Times New Roman"/>
                <a:cs typeface="Times New Roman"/>
              </a:rPr>
              <a:t>power </a:t>
            </a:r>
            <a:r>
              <a:rPr sz="1800" dirty="0">
                <a:latin typeface="Times New Roman"/>
                <a:cs typeface="Times New Roman"/>
              </a:rPr>
              <a:t>is </a:t>
            </a:r>
            <a:r>
              <a:rPr sz="1800" spc="-5" dirty="0">
                <a:latin typeface="Times New Roman"/>
                <a:cs typeface="Times New Roman"/>
              </a:rPr>
              <a:t>100 </a:t>
            </a:r>
            <a:r>
              <a:rPr sz="1800" spc="-10" dirty="0">
                <a:latin typeface="Times New Roman"/>
                <a:cs typeface="Times New Roman"/>
              </a:rPr>
              <a:t>mW/cm</a:t>
            </a:r>
            <a:r>
              <a:rPr sz="1800" spc="-15" baseline="25462" dirty="0">
                <a:latin typeface="Times New Roman"/>
                <a:cs typeface="Times New Roman"/>
              </a:rPr>
              <a:t>2 </a:t>
            </a:r>
            <a:r>
              <a:rPr sz="1800" dirty="0">
                <a:latin typeface="Times New Roman"/>
                <a:cs typeface="Times New Roman"/>
              </a:rPr>
              <a:t>x </a:t>
            </a:r>
            <a:r>
              <a:rPr sz="1800" spc="-5" dirty="0">
                <a:latin typeface="Times New Roman"/>
                <a:cs typeface="Times New Roman"/>
              </a:rPr>
              <a:t>100 cm</a:t>
            </a:r>
            <a:r>
              <a:rPr sz="1800" spc="-7" baseline="25462" dirty="0">
                <a:latin typeface="Times New Roman"/>
                <a:cs typeface="Times New Roman"/>
              </a:rPr>
              <a:t>2 </a:t>
            </a:r>
            <a:r>
              <a:rPr sz="1800" dirty="0">
                <a:latin typeface="Times New Roman"/>
                <a:cs typeface="Times New Roman"/>
              </a:rPr>
              <a:t>= </a:t>
            </a:r>
            <a:r>
              <a:rPr sz="1800" spc="-5" dirty="0">
                <a:latin typeface="Times New Roman"/>
                <a:cs typeface="Times New Roman"/>
              </a:rPr>
              <a:t>10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85" dirty="0">
                <a:latin typeface="Times New Roman"/>
                <a:cs typeface="Times New Roman"/>
              </a:rPr>
              <a:t>W.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08314" y="6349746"/>
            <a:ext cx="904875" cy="183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78643" y="6349746"/>
            <a:ext cx="1657350" cy="1263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473" y="676910"/>
            <a:ext cx="33267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Solar cell</a:t>
            </a:r>
            <a:r>
              <a:rPr spc="-110" dirty="0"/>
              <a:t> </a:t>
            </a:r>
            <a:r>
              <a:rPr dirty="0"/>
              <a:t>operation</a:t>
            </a:r>
          </a:p>
        </p:txBody>
      </p:sp>
      <p:sp>
        <p:nvSpPr>
          <p:cNvPr id="3" name="object 3"/>
          <p:cNvSpPr/>
          <p:nvPr/>
        </p:nvSpPr>
        <p:spPr>
          <a:xfrm>
            <a:off x="1232039" y="1244346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8100">
            <a:solidFill>
              <a:srgbClr val="FF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09249" y="1584451"/>
            <a:ext cx="310134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3333FF"/>
              </a:buClr>
              <a:buSzPct val="110000"/>
              <a:buFont typeface="Wingdings"/>
              <a:buChar char=""/>
              <a:tabLst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Light </a:t>
            </a:r>
            <a:r>
              <a:rPr sz="2000" spc="-10" dirty="0">
                <a:latin typeface="Arial"/>
                <a:cs typeface="Arial"/>
              </a:rPr>
              <a:t>Generated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Current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66449" y="1999741"/>
            <a:ext cx="7894320" cy="181356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4965" marR="5080" indent="-342900">
              <a:lnSpc>
                <a:spcPts val="1939"/>
              </a:lnSpc>
              <a:spcBef>
                <a:spcPts val="34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-5" dirty="0">
                <a:latin typeface="Times New Roman"/>
                <a:cs typeface="Times New Roman"/>
              </a:rPr>
              <a:t>second process, </a:t>
            </a:r>
            <a:r>
              <a:rPr sz="1800" dirty="0">
                <a:latin typeface="Times New Roman"/>
                <a:cs typeface="Times New Roman"/>
              </a:rPr>
              <a:t>the collection </a:t>
            </a:r>
            <a:r>
              <a:rPr sz="1800" spc="-5" dirty="0">
                <a:latin typeface="Times New Roman"/>
                <a:cs typeface="Times New Roman"/>
              </a:rPr>
              <a:t>of </a:t>
            </a:r>
            <a:r>
              <a:rPr sz="1800" dirty="0">
                <a:latin typeface="Times New Roman"/>
                <a:cs typeface="Times New Roman"/>
              </a:rPr>
              <a:t>these carriers </a:t>
            </a:r>
            <a:r>
              <a:rPr sz="1800" spc="-5" dirty="0">
                <a:latin typeface="Times New Roman"/>
                <a:cs typeface="Times New Roman"/>
              </a:rPr>
              <a:t>by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i="1" dirty="0">
                <a:latin typeface="Times New Roman"/>
                <a:cs typeface="Times New Roman"/>
              </a:rPr>
              <a:t>p-n </a:t>
            </a:r>
            <a:r>
              <a:rPr sz="1800" dirty="0">
                <a:latin typeface="Times New Roman"/>
                <a:cs typeface="Times New Roman"/>
              </a:rPr>
              <a:t>junction, </a:t>
            </a:r>
            <a:r>
              <a:rPr sz="1800" spc="-5" dirty="0">
                <a:latin typeface="Times New Roman"/>
                <a:cs typeface="Times New Roman"/>
              </a:rPr>
              <a:t>prevents</a:t>
            </a:r>
            <a:r>
              <a:rPr sz="1800" spc="-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this </a:t>
            </a:r>
            <a:r>
              <a:rPr sz="1800" u="sng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recombination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by using 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i="1" dirty="0">
                <a:latin typeface="Times New Roman"/>
                <a:cs typeface="Times New Roman"/>
              </a:rPr>
              <a:t>p-n </a:t>
            </a:r>
            <a:r>
              <a:rPr sz="1800" dirty="0">
                <a:latin typeface="Times New Roman"/>
                <a:cs typeface="Times New Roman"/>
              </a:rPr>
              <a:t>junction to </a:t>
            </a:r>
            <a:r>
              <a:rPr sz="1800" spc="-5" dirty="0">
                <a:latin typeface="Times New Roman"/>
                <a:cs typeface="Times New Roman"/>
              </a:rPr>
              <a:t>spatially separate </a:t>
            </a:r>
            <a:r>
              <a:rPr sz="1800" dirty="0">
                <a:latin typeface="Times New Roman"/>
                <a:cs typeface="Times New Roman"/>
              </a:rPr>
              <a:t>the electron and the  </a:t>
            </a:r>
            <a:r>
              <a:rPr sz="1800" spc="-5" dirty="0">
                <a:latin typeface="Times New Roman"/>
                <a:cs typeface="Times New Roman"/>
              </a:rPr>
              <a:t>hole.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ts val="2050"/>
              </a:lnSpc>
              <a:spcBef>
                <a:spcPts val="844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The carriers are </a:t>
            </a:r>
            <a:r>
              <a:rPr sz="1800" spc="-5" dirty="0">
                <a:latin typeface="Times New Roman"/>
                <a:cs typeface="Times New Roman"/>
              </a:rPr>
              <a:t>separated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by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the action of the electric field existing at the</a:t>
            </a:r>
            <a:r>
              <a:rPr sz="1800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p-n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ts val="2050"/>
              </a:lnSpc>
            </a:pP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junction.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If the light-generated minority </a:t>
            </a:r>
            <a:r>
              <a:rPr sz="1800" dirty="0">
                <a:latin typeface="Times New Roman"/>
                <a:cs typeface="Times New Roman"/>
              </a:rPr>
              <a:t>carrier reaches the </a:t>
            </a:r>
            <a:r>
              <a:rPr sz="1800" i="1" dirty="0">
                <a:latin typeface="Times New Roman"/>
                <a:cs typeface="Times New Roman"/>
              </a:rPr>
              <a:t>p-n </a:t>
            </a:r>
            <a:r>
              <a:rPr sz="1800" spc="-5" dirty="0">
                <a:latin typeface="Times New Roman"/>
                <a:cs typeface="Times New Roman"/>
              </a:rPr>
              <a:t>junction, </a:t>
            </a:r>
            <a:r>
              <a:rPr sz="1800" dirty="0">
                <a:latin typeface="Times New Roman"/>
                <a:cs typeface="Times New Roman"/>
              </a:rPr>
              <a:t>it is </a:t>
            </a:r>
            <a:r>
              <a:rPr sz="1800" spc="-5" dirty="0">
                <a:latin typeface="Times New Roman"/>
                <a:cs typeface="Times New Roman"/>
              </a:rPr>
              <a:t>swept </a:t>
            </a:r>
            <a:r>
              <a:rPr sz="1800" dirty="0">
                <a:latin typeface="Times New Roman"/>
                <a:cs typeface="Times New Roman"/>
              </a:rPr>
              <a:t>across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4839" y="3777234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4000" y="85801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4839" y="4634484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4000" y="85801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66449" y="3676419"/>
            <a:ext cx="7853045" cy="125666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720"/>
              </a:spcBef>
            </a:pPr>
            <a:r>
              <a:rPr sz="1800" spc="-5" dirty="0">
                <a:latin typeface="Times New Roman"/>
                <a:cs typeface="Times New Roman"/>
              </a:rPr>
              <a:t>the junction by the electric field at </a:t>
            </a:r>
            <a:r>
              <a:rPr sz="1800" dirty="0">
                <a:latin typeface="Times New Roman"/>
                <a:cs typeface="Times New Roman"/>
              </a:rPr>
              <a:t>the junction, </a:t>
            </a:r>
            <a:r>
              <a:rPr sz="1800" spc="-5" dirty="0">
                <a:latin typeface="Times New Roman"/>
                <a:cs typeface="Times New Roman"/>
              </a:rPr>
              <a:t>where </a:t>
            </a:r>
            <a:r>
              <a:rPr sz="1800" dirty="0">
                <a:latin typeface="Times New Roman"/>
                <a:cs typeface="Times New Roman"/>
              </a:rPr>
              <a:t>it is </a:t>
            </a:r>
            <a:r>
              <a:rPr sz="1800" spc="-5" dirty="0">
                <a:latin typeface="Times New Roman"/>
                <a:cs typeface="Times New Roman"/>
              </a:rPr>
              <a:t>now 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u="sng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majority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20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carrier</a:t>
            </a:r>
            <a:r>
              <a:rPr sz="1800" spc="-2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355600" marR="337820" indent="-342900">
              <a:lnSpc>
                <a:spcPts val="1939"/>
              </a:lnSpc>
              <a:spcBef>
                <a:spcPts val="111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If </a:t>
            </a:r>
            <a:r>
              <a:rPr sz="1800" dirty="0">
                <a:latin typeface="Times New Roman"/>
                <a:cs typeface="Times New Roman"/>
              </a:rPr>
              <a:t>the emitter and </a:t>
            </a:r>
            <a:r>
              <a:rPr sz="1800" spc="-5" dirty="0">
                <a:latin typeface="Times New Roman"/>
                <a:cs typeface="Times New Roman"/>
              </a:rPr>
              <a:t>base of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solar </a:t>
            </a:r>
            <a:r>
              <a:rPr sz="1800" dirty="0">
                <a:latin typeface="Times New Roman"/>
                <a:cs typeface="Times New Roman"/>
              </a:rPr>
              <a:t>cell are connected together </a:t>
            </a:r>
            <a:r>
              <a:rPr sz="1800" spc="-5" dirty="0">
                <a:latin typeface="Times New Roman"/>
                <a:cs typeface="Times New Roman"/>
              </a:rPr>
              <a:t>(i.e., </a:t>
            </a:r>
            <a:r>
              <a:rPr sz="1800" dirty="0">
                <a:latin typeface="Times New Roman"/>
                <a:cs typeface="Times New Roman"/>
              </a:rPr>
              <a:t>if the </a:t>
            </a:r>
            <a:r>
              <a:rPr sz="1800" spc="-5" dirty="0">
                <a:latin typeface="Times New Roman"/>
                <a:cs typeface="Times New Roman"/>
              </a:rPr>
              <a:t>solar  </a:t>
            </a:r>
            <a:r>
              <a:rPr sz="1800" dirty="0">
                <a:latin typeface="Times New Roman"/>
                <a:cs typeface="Times New Roman"/>
              </a:rPr>
              <a:t>cell is </a:t>
            </a:r>
            <a:r>
              <a:rPr sz="1800" spc="-5" dirty="0">
                <a:latin typeface="Times New Roman"/>
                <a:cs typeface="Times New Roman"/>
              </a:rPr>
              <a:t>short-circuited), the light-generated </a:t>
            </a:r>
            <a:r>
              <a:rPr sz="1800" dirty="0">
                <a:latin typeface="Times New Roman"/>
                <a:cs typeface="Times New Roman"/>
              </a:rPr>
              <a:t>carriers </a:t>
            </a:r>
            <a:r>
              <a:rPr sz="1800" spc="-5" dirty="0">
                <a:latin typeface="Times New Roman"/>
                <a:cs typeface="Times New Roman"/>
              </a:rPr>
              <a:t>flow through the external  circuit.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473" y="676910"/>
            <a:ext cx="33267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Solar cell</a:t>
            </a:r>
            <a:r>
              <a:rPr spc="-110" dirty="0"/>
              <a:t> </a:t>
            </a:r>
            <a:r>
              <a:rPr dirty="0"/>
              <a:t>operation</a:t>
            </a:r>
          </a:p>
        </p:txBody>
      </p:sp>
      <p:sp>
        <p:nvSpPr>
          <p:cNvPr id="3" name="object 3"/>
          <p:cNvSpPr/>
          <p:nvPr/>
        </p:nvSpPr>
        <p:spPr>
          <a:xfrm>
            <a:off x="1232039" y="1244346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8100">
            <a:solidFill>
              <a:srgbClr val="FF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13623" y="1415796"/>
            <a:ext cx="3299459" cy="15049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47295" y="1425702"/>
            <a:ext cx="2939033" cy="14950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31269" y="1855723"/>
            <a:ext cx="381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(1)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62071" y="1889252"/>
            <a:ext cx="381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(2)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13623" y="2920745"/>
            <a:ext cx="3299459" cy="12527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47295" y="2920745"/>
            <a:ext cx="2939033" cy="1181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22327" y="4138421"/>
            <a:ext cx="3194304" cy="13540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82203" y="4161282"/>
            <a:ext cx="3040379" cy="13312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347593" y="4606544"/>
            <a:ext cx="381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(3)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15267" y="4642357"/>
            <a:ext cx="381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(4)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932476" y="5492496"/>
            <a:ext cx="3022197" cy="8572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82203" y="5492496"/>
            <a:ext cx="3040379" cy="145923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22327" y="6349746"/>
            <a:ext cx="3194304" cy="5547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473" y="676910"/>
            <a:ext cx="33267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Solar cell</a:t>
            </a:r>
            <a:r>
              <a:rPr spc="-110" dirty="0"/>
              <a:t> </a:t>
            </a:r>
            <a:r>
              <a:rPr dirty="0"/>
              <a:t>operation</a:t>
            </a:r>
          </a:p>
        </p:txBody>
      </p:sp>
      <p:sp>
        <p:nvSpPr>
          <p:cNvPr id="3" name="object 3"/>
          <p:cNvSpPr/>
          <p:nvPr/>
        </p:nvSpPr>
        <p:spPr>
          <a:xfrm>
            <a:off x="1232039" y="1244346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8100">
            <a:solidFill>
              <a:srgbClr val="FF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839" y="2919983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4000" y="85801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683260" indent="-342900">
              <a:lnSpc>
                <a:spcPct val="100000"/>
              </a:lnSpc>
              <a:spcBef>
                <a:spcPts val="795"/>
              </a:spcBef>
              <a:buClr>
                <a:srgbClr val="3333FF"/>
              </a:buClr>
              <a:buSzPct val="110000"/>
              <a:buFont typeface="Wingdings"/>
              <a:buChar char=""/>
              <a:tabLst>
                <a:tab pos="683895" algn="l"/>
              </a:tabLst>
            </a:pPr>
            <a:r>
              <a:rPr spc="-5" dirty="0"/>
              <a:t>Collection</a:t>
            </a:r>
            <a:r>
              <a:rPr spc="10" dirty="0"/>
              <a:t> </a:t>
            </a:r>
            <a:r>
              <a:rPr spc="-5" dirty="0"/>
              <a:t>probability</a:t>
            </a:r>
          </a:p>
          <a:p>
            <a:pPr marL="1139825" marR="5080" lvl="1" indent="-342900">
              <a:lnSpc>
                <a:spcPts val="1939"/>
              </a:lnSpc>
              <a:spcBef>
                <a:spcPts val="112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1140460" algn="l"/>
                <a:tab pos="1141095" algn="l"/>
              </a:tabLst>
            </a:pPr>
            <a:r>
              <a:rPr sz="1800" spc="-5" dirty="0">
                <a:latin typeface="Times New Roman"/>
                <a:cs typeface="Times New Roman"/>
              </a:rPr>
              <a:t>The "collection probability" describes the probability that 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-5" dirty="0">
                <a:latin typeface="Times New Roman"/>
                <a:cs typeface="Times New Roman"/>
              </a:rPr>
              <a:t>light generated carrier  absorbed in 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-5" dirty="0">
                <a:latin typeface="Times New Roman"/>
                <a:cs typeface="Times New Roman"/>
              </a:rPr>
              <a:t>certain region of the device will be collected by the </a:t>
            </a:r>
            <a:r>
              <a:rPr sz="1800" i="1" dirty="0">
                <a:latin typeface="Times New Roman"/>
                <a:cs typeface="Times New Roman"/>
              </a:rPr>
              <a:t>p-n </a:t>
            </a:r>
            <a:r>
              <a:rPr sz="1800" spc="-5" dirty="0">
                <a:latin typeface="Times New Roman"/>
                <a:cs typeface="Times New Roman"/>
              </a:rPr>
              <a:t>junction and  therefore contribute to the light-generated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current</a:t>
            </a:r>
            <a:r>
              <a:rPr sz="1800" spc="-5" dirty="0">
                <a:latin typeface="Times New Roman"/>
                <a:cs typeface="Times New Roman"/>
              </a:rPr>
              <a:t>,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but probability depends on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distance that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light-generated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carrier must travel compared to the</a:t>
            </a:r>
            <a:r>
              <a:rPr sz="1800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diffusion</a:t>
            </a:r>
            <a:r>
              <a:rPr sz="1800" u="sng" spc="10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length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1140460" marR="166370" lvl="1" indent="-342900">
              <a:lnSpc>
                <a:spcPts val="1939"/>
              </a:lnSpc>
              <a:spcBef>
                <a:spcPts val="109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1140460" algn="l"/>
                <a:tab pos="1141095" algn="l"/>
              </a:tabLst>
            </a:pP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collection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probability of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carriers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generated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in the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depletion region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is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unity </a:t>
            </a:r>
            <a:r>
              <a:rPr sz="1800" dirty="0">
                <a:latin typeface="Times New Roman"/>
                <a:cs typeface="Times New Roman"/>
              </a:rPr>
              <a:t>as  the electron-hole </a:t>
            </a:r>
            <a:r>
              <a:rPr sz="1800" spc="-5" dirty="0">
                <a:latin typeface="Times New Roman"/>
                <a:cs typeface="Times New Roman"/>
              </a:rPr>
              <a:t>pair </a:t>
            </a:r>
            <a:r>
              <a:rPr sz="1800" dirty="0">
                <a:latin typeface="Times New Roman"/>
                <a:cs typeface="Times New Roman"/>
              </a:rPr>
              <a:t>are </a:t>
            </a:r>
            <a:r>
              <a:rPr sz="1800" spc="-5" dirty="0">
                <a:latin typeface="Times New Roman"/>
                <a:cs typeface="Times New Roman"/>
              </a:rPr>
              <a:t>quickly swept </a:t>
            </a:r>
            <a:r>
              <a:rPr sz="1800" dirty="0">
                <a:latin typeface="Times New Roman"/>
                <a:cs typeface="Times New Roman"/>
              </a:rPr>
              <a:t>apart </a:t>
            </a:r>
            <a:r>
              <a:rPr sz="1800" spc="-5" dirty="0">
                <a:latin typeface="Times New Roman"/>
                <a:cs typeface="Times New Roman"/>
              </a:rPr>
              <a:t>by </a:t>
            </a:r>
            <a:r>
              <a:rPr sz="1800" dirty="0">
                <a:latin typeface="Times New Roman"/>
                <a:cs typeface="Times New Roman"/>
              </a:rPr>
              <a:t>the electric </a:t>
            </a:r>
            <a:r>
              <a:rPr sz="1800" spc="-5" dirty="0">
                <a:latin typeface="Times New Roman"/>
                <a:cs typeface="Times New Roman"/>
              </a:rPr>
              <a:t>field </a:t>
            </a:r>
            <a:r>
              <a:rPr sz="1800" dirty="0">
                <a:latin typeface="Times New Roman"/>
                <a:cs typeface="Times New Roman"/>
              </a:rPr>
              <a:t>and are  </a:t>
            </a:r>
            <a:r>
              <a:rPr sz="1800" spc="-5" dirty="0">
                <a:latin typeface="Times New Roman"/>
                <a:cs typeface="Times New Roman"/>
              </a:rPr>
              <a:t>collected.</a:t>
            </a:r>
            <a:endParaRPr sz="1800">
              <a:latin typeface="Times New Roman"/>
              <a:cs typeface="Times New Roman"/>
            </a:endParaRPr>
          </a:p>
          <a:p>
            <a:pPr marL="1140460" marR="60325" lvl="1" indent="-342900">
              <a:lnSpc>
                <a:spcPts val="1939"/>
              </a:lnSpc>
              <a:spcBef>
                <a:spcPts val="109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1140460" algn="l"/>
                <a:tab pos="1141095" algn="l"/>
              </a:tabLst>
            </a:pPr>
            <a:r>
              <a:rPr sz="1800" spc="-45" dirty="0">
                <a:latin typeface="Times New Roman"/>
                <a:cs typeface="Times New Roman"/>
              </a:rPr>
              <a:t>Away </a:t>
            </a:r>
            <a:r>
              <a:rPr sz="1800" spc="-5" dirty="0">
                <a:latin typeface="Times New Roman"/>
                <a:cs typeface="Times New Roman"/>
              </a:rPr>
              <a:t>from the junction, the collection probability </a:t>
            </a:r>
            <a:r>
              <a:rPr sz="1800" spc="-10" dirty="0">
                <a:latin typeface="Times New Roman"/>
                <a:cs typeface="Times New Roman"/>
              </a:rPr>
              <a:t>drops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.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If the carrier is 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generated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more than a</a:t>
            </a:r>
            <a:r>
              <a:rPr sz="1800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10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diffusion</a:t>
            </a:r>
            <a:r>
              <a:rPr sz="1800" spc="-10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length away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from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junction, then the collection 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probability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this carrier is quite</a:t>
            </a:r>
            <a:r>
              <a:rPr sz="1800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35" dirty="0">
                <a:solidFill>
                  <a:srgbClr val="FF0000"/>
                </a:solidFill>
                <a:latin typeface="Times New Roman"/>
                <a:cs typeface="Times New Roman"/>
              </a:rPr>
              <a:t>low.</a:t>
            </a:r>
            <a:endParaRPr sz="1800">
              <a:latin typeface="Times New Roman"/>
              <a:cs typeface="Times New Roman"/>
            </a:endParaRPr>
          </a:p>
          <a:p>
            <a:pPr marL="1140460" marR="500380" lvl="1" indent="-342900">
              <a:lnSpc>
                <a:spcPts val="1939"/>
              </a:lnSpc>
              <a:spcBef>
                <a:spcPts val="109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1140460" algn="l"/>
                <a:tab pos="1141095" algn="l"/>
              </a:tabLst>
            </a:pPr>
            <a:r>
              <a:rPr sz="1800" spc="-20" dirty="0">
                <a:solidFill>
                  <a:srgbClr val="FF0000"/>
                </a:solidFill>
                <a:latin typeface="Times New Roman"/>
                <a:cs typeface="Times New Roman"/>
              </a:rPr>
              <a:t>Similarly,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if the carrier is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generated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closer to a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region such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as a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surface with  higher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recombination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than the junction, then the carrier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will recombine. </a:t>
            </a:r>
            <a:r>
              <a:rPr sz="1800" spc="-5" dirty="0">
                <a:latin typeface="Times New Roman"/>
                <a:cs typeface="Times New Roman"/>
              </a:rPr>
              <a:t>The  impact </a:t>
            </a:r>
            <a:r>
              <a:rPr sz="1800" dirty="0">
                <a:latin typeface="Times New Roman"/>
                <a:cs typeface="Times New Roman"/>
              </a:rPr>
              <a:t>of </a:t>
            </a:r>
            <a:r>
              <a:rPr sz="1800" spc="-5" dirty="0">
                <a:latin typeface="Times New Roman"/>
                <a:cs typeface="Times New Roman"/>
              </a:rPr>
              <a:t>surface passivation and diffusion length </a:t>
            </a:r>
            <a:r>
              <a:rPr sz="1800" dirty="0">
                <a:latin typeface="Times New Roman"/>
                <a:cs typeface="Times New Roman"/>
              </a:rPr>
              <a:t>on </a:t>
            </a:r>
            <a:r>
              <a:rPr sz="1800" spc="-5" dirty="0">
                <a:latin typeface="Times New Roman"/>
                <a:cs typeface="Times New Roman"/>
              </a:rPr>
              <a:t>collection probability is  illustrated.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473" y="676910"/>
            <a:ext cx="33267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Solar cell</a:t>
            </a:r>
            <a:r>
              <a:rPr spc="-110" dirty="0"/>
              <a:t> </a:t>
            </a:r>
            <a:r>
              <a:rPr dirty="0"/>
              <a:t>operation</a:t>
            </a:r>
          </a:p>
        </p:txBody>
      </p:sp>
      <p:sp>
        <p:nvSpPr>
          <p:cNvPr id="3" name="object 3"/>
          <p:cNvSpPr/>
          <p:nvPr/>
        </p:nvSpPr>
        <p:spPr>
          <a:xfrm>
            <a:off x="1232039" y="1244346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8100">
            <a:solidFill>
              <a:srgbClr val="FF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82203" y="1748027"/>
            <a:ext cx="6837425" cy="315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82203" y="2063495"/>
            <a:ext cx="6374130" cy="857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52129" y="2920745"/>
            <a:ext cx="6204203" cy="857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52129" y="3777996"/>
            <a:ext cx="6725411" cy="857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58859" y="4635246"/>
            <a:ext cx="6272784" cy="857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06331" y="5492496"/>
            <a:ext cx="1339596" cy="1287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473" y="676910"/>
            <a:ext cx="33267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Solar cell</a:t>
            </a:r>
            <a:r>
              <a:rPr spc="-110" dirty="0"/>
              <a:t> </a:t>
            </a:r>
            <a:r>
              <a:rPr dirty="0"/>
              <a:t>operation</a:t>
            </a:r>
          </a:p>
        </p:txBody>
      </p:sp>
      <p:sp>
        <p:nvSpPr>
          <p:cNvPr id="3" name="object 3"/>
          <p:cNvSpPr/>
          <p:nvPr/>
        </p:nvSpPr>
        <p:spPr>
          <a:xfrm>
            <a:off x="1232039" y="1244346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8100">
            <a:solidFill>
              <a:srgbClr val="FF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839" y="3777234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4000" y="85801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83849" y="1495717"/>
            <a:ext cx="8368030" cy="280670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795"/>
              </a:spcBef>
              <a:buClr>
                <a:srgbClr val="3333FF"/>
              </a:buClr>
              <a:buSzPct val="110000"/>
              <a:buFont typeface="Wingdings"/>
              <a:buChar char=""/>
              <a:tabLst>
                <a:tab pos="381000" algn="l"/>
              </a:tabLst>
            </a:pPr>
            <a:r>
              <a:rPr sz="2000" spc="-5" dirty="0">
                <a:latin typeface="Arial"/>
                <a:cs typeface="Arial"/>
              </a:rPr>
              <a:t>Collection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probability</a:t>
            </a:r>
            <a:endParaRPr sz="2000">
              <a:latin typeface="Arial"/>
              <a:cs typeface="Arial"/>
            </a:endParaRPr>
          </a:p>
          <a:p>
            <a:pPr marL="837565" marR="93980" lvl="1" indent="-342900">
              <a:lnSpc>
                <a:spcPts val="1939"/>
              </a:lnSpc>
              <a:spcBef>
                <a:spcPts val="112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37565" algn="l"/>
                <a:tab pos="838200" algn="l"/>
              </a:tabLst>
            </a:pPr>
            <a:r>
              <a:rPr sz="1800" spc="-5" dirty="0">
                <a:latin typeface="Times New Roman"/>
                <a:cs typeface="Times New Roman"/>
              </a:rPr>
              <a:t>The collection probability in conjunction with the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generation</a:t>
            </a:r>
            <a:r>
              <a:rPr sz="1800" spc="-5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rate in the</a:t>
            </a:r>
            <a:r>
              <a:rPr sz="1800" dirty="0">
                <a:solidFill>
                  <a:srgbClr val="009A9A"/>
                </a:solidFill>
                <a:latin typeface="Times New Roman"/>
                <a:cs typeface="Times New Roman"/>
              </a:rPr>
              <a:t> 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solar cell </a:t>
            </a:r>
            <a:r>
              <a:rPr sz="1800" spc="-5" dirty="0">
                <a:latin typeface="Times New Roman"/>
                <a:cs typeface="Times New Roman"/>
              </a:rPr>
              <a:t> determine </a:t>
            </a:r>
            <a:r>
              <a:rPr sz="1800" dirty="0">
                <a:latin typeface="Times New Roman"/>
                <a:cs typeface="Times New Roman"/>
              </a:rPr>
              <a:t>the light-generated current </a:t>
            </a:r>
            <a:r>
              <a:rPr sz="1800" spc="-5" dirty="0">
                <a:latin typeface="Times New Roman"/>
                <a:cs typeface="Times New Roman"/>
              </a:rPr>
              <a:t>from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solar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cell.</a:t>
            </a:r>
            <a:endParaRPr sz="1800">
              <a:latin typeface="Times New Roman"/>
              <a:cs typeface="Times New Roman"/>
            </a:endParaRPr>
          </a:p>
          <a:p>
            <a:pPr marL="837565" marR="118745" lvl="1" indent="-342900">
              <a:lnSpc>
                <a:spcPts val="1939"/>
              </a:lnSpc>
              <a:spcBef>
                <a:spcPts val="109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37565" algn="l"/>
                <a:tab pos="838200" algn="l"/>
              </a:tabLst>
            </a:pPr>
            <a:r>
              <a:rPr sz="1800" spc="-5" dirty="0">
                <a:latin typeface="Times New Roman"/>
                <a:cs typeface="Times New Roman"/>
              </a:rPr>
              <a:t>The light-generated </a:t>
            </a:r>
            <a:r>
              <a:rPr sz="1800" dirty="0">
                <a:latin typeface="Times New Roman"/>
                <a:cs typeface="Times New Roman"/>
              </a:rPr>
              <a:t>current is the </a:t>
            </a:r>
            <a:r>
              <a:rPr sz="1800" spc="-10" dirty="0">
                <a:latin typeface="Times New Roman"/>
                <a:cs typeface="Times New Roman"/>
              </a:rPr>
              <a:t>integration </a:t>
            </a:r>
            <a:r>
              <a:rPr sz="1800" spc="-5" dirty="0">
                <a:latin typeface="Times New Roman"/>
                <a:cs typeface="Times New Roman"/>
              </a:rPr>
              <a:t>over </a:t>
            </a:r>
            <a:r>
              <a:rPr sz="1800" dirty="0">
                <a:latin typeface="Times New Roman"/>
                <a:cs typeface="Times New Roman"/>
              </a:rPr>
              <a:t>the entire </a:t>
            </a:r>
            <a:r>
              <a:rPr sz="1800" spc="-5" dirty="0">
                <a:latin typeface="Times New Roman"/>
                <a:cs typeface="Times New Roman"/>
              </a:rPr>
              <a:t>device </a:t>
            </a:r>
            <a:r>
              <a:rPr sz="1800" dirty="0">
                <a:latin typeface="Times New Roman"/>
                <a:cs typeface="Times New Roman"/>
              </a:rPr>
              <a:t>thickness </a:t>
            </a:r>
            <a:r>
              <a:rPr sz="1800" spc="-5" dirty="0">
                <a:latin typeface="Times New Roman"/>
                <a:cs typeface="Times New Roman"/>
              </a:rPr>
              <a:t>of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generation rate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at a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particular point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in the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device</a:t>
            </a:r>
            <a:r>
              <a:rPr sz="1800" spc="-10" dirty="0">
                <a:latin typeface="Times New Roman"/>
                <a:cs typeface="Times New Roman"/>
              </a:rPr>
              <a:t>,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multiplied by the collection  probability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at that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point.</a:t>
            </a:r>
            <a:endParaRPr sz="1800">
              <a:latin typeface="Times New Roman"/>
              <a:cs typeface="Times New Roman"/>
            </a:endParaRPr>
          </a:p>
          <a:p>
            <a:pPr marL="838200" marR="36830" lvl="1" indent="-342900">
              <a:lnSpc>
                <a:spcPts val="1939"/>
              </a:lnSpc>
              <a:spcBef>
                <a:spcPts val="109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837565" algn="l"/>
                <a:tab pos="838200" algn="l"/>
              </a:tabLst>
            </a:pPr>
            <a:r>
              <a:rPr sz="1800" spc="-5" dirty="0">
                <a:latin typeface="Times New Roman"/>
                <a:cs typeface="Times New Roman"/>
              </a:rPr>
              <a:t>The equation for the light-generated </a:t>
            </a:r>
            <a:r>
              <a:rPr sz="1800" dirty="0">
                <a:latin typeface="Times New Roman"/>
                <a:cs typeface="Times New Roman"/>
              </a:rPr>
              <a:t>current </a:t>
            </a:r>
            <a:r>
              <a:rPr sz="1800" spc="-10" dirty="0">
                <a:latin typeface="Times New Roman"/>
                <a:cs typeface="Times New Roman"/>
              </a:rPr>
              <a:t>density </a:t>
            </a:r>
            <a:r>
              <a:rPr sz="1800" spc="-5" dirty="0">
                <a:latin typeface="Times New Roman"/>
                <a:cs typeface="Times New Roman"/>
              </a:rPr>
              <a:t>(J</a:t>
            </a:r>
            <a:r>
              <a:rPr sz="1800" spc="-7" baseline="-20833" dirty="0">
                <a:latin typeface="Times New Roman"/>
                <a:cs typeface="Times New Roman"/>
              </a:rPr>
              <a:t>L</a:t>
            </a:r>
            <a:r>
              <a:rPr sz="1800" spc="-5" dirty="0">
                <a:latin typeface="Times New Roman"/>
                <a:cs typeface="Times New Roman"/>
              </a:rPr>
              <a:t>), with </a:t>
            </a:r>
            <a:r>
              <a:rPr sz="1800" dirty="0">
                <a:latin typeface="Times New Roman"/>
                <a:cs typeface="Times New Roman"/>
              </a:rPr>
              <a:t>an </a:t>
            </a:r>
            <a:r>
              <a:rPr sz="1800" spc="-5" dirty="0">
                <a:latin typeface="Times New Roman"/>
                <a:cs typeface="Times New Roman"/>
              </a:rPr>
              <a:t>arbitrary  generation rate (G(x))and </a:t>
            </a:r>
            <a:r>
              <a:rPr sz="1800" dirty="0">
                <a:latin typeface="Times New Roman"/>
                <a:cs typeface="Times New Roman"/>
              </a:rPr>
              <a:t>collection </a:t>
            </a:r>
            <a:r>
              <a:rPr sz="1800" spc="-5" dirty="0">
                <a:latin typeface="Times New Roman"/>
                <a:cs typeface="Times New Roman"/>
              </a:rPr>
              <a:t>probability (CP(x)), </a:t>
            </a:r>
            <a:r>
              <a:rPr sz="1800" dirty="0">
                <a:latin typeface="Times New Roman"/>
                <a:cs typeface="Times New Roman"/>
              </a:rPr>
              <a:t>is </a:t>
            </a:r>
            <a:r>
              <a:rPr sz="1800" spc="-5" dirty="0">
                <a:latin typeface="Times New Roman"/>
                <a:cs typeface="Times New Roman"/>
              </a:rPr>
              <a:t>shown </a:t>
            </a:r>
            <a:r>
              <a:rPr sz="1800" spc="-25" dirty="0">
                <a:latin typeface="Times New Roman"/>
                <a:cs typeface="Times New Roman"/>
              </a:rPr>
              <a:t>below, </a:t>
            </a:r>
            <a:r>
              <a:rPr sz="1800" dirty="0">
                <a:latin typeface="Times New Roman"/>
                <a:cs typeface="Times New Roman"/>
              </a:rPr>
              <a:t>as is the  </a:t>
            </a:r>
            <a:r>
              <a:rPr sz="1800" spc="-5" dirty="0">
                <a:latin typeface="Times New Roman"/>
                <a:cs typeface="Times New Roman"/>
              </a:rPr>
              <a:t>generation rate </a:t>
            </a:r>
            <a:r>
              <a:rPr sz="1800" dirty="0">
                <a:latin typeface="Times New Roman"/>
                <a:cs typeface="Times New Roman"/>
              </a:rPr>
              <a:t>in </a:t>
            </a:r>
            <a:r>
              <a:rPr sz="1800" spc="-5" dirty="0">
                <a:latin typeface="Times New Roman"/>
                <a:cs typeface="Times New Roman"/>
              </a:rPr>
              <a:t>silicon due </a:t>
            </a:r>
            <a:r>
              <a:rPr sz="1800" dirty="0">
                <a:latin typeface="Times New Roman"/>
                <a:cs typeface="Times New Roman"/>
              </a:rPr>
              <a:t>to the </a:t>
            </a:r>
            <a:r>
              <a:rPr sz="1800" spc="-5" dirty="0">
                <a:latin typeface="Times New Roman"/>
                <a:cs typeface="Times New Roman"/>
              </a:rPr>
              <a:t>AM1.5 solar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spectrum: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65233" y="4413503"/>
            <a:ext cx="4480559" cy="2217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77731" y="4635246"/>
            <a:ext cx="5858256" cy="5219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41049" y="5538470"/>
            <a:ext cx="4870450" cy="1287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indent="-342900">
              <a:lnSpc>
                <a:spcPts val="2050"/>
              </a:lnSpc>
              <a:spcBef>
                <a:spcPts val="10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80365" algn="l"/>
                <a:tab pos="381000" algn="l"/>
              </a:tabLst>
            </a:pPr>
            <a:r>
              <a:rPr sz="1800" spc="-5" dirty="0">
                <a:latin typeface="Times New Roman"/>
                <a:cs typeface="Times New Roman"/>
              </a:rPr>
              <a:t>where:</a:t>
            </a:r>
            <a:endParaRPr sz="1800">
              <a:latin typeface="Times New Roman"/>
              <a:cs typeface="Times New Roman"/>
            </a:endParaRPr>
          </a:p>
          <a:p>
            <a:pPr marL="381000">
              <a:lnSpc>
                <a:spcPts val="1945"/>
              </a:lnSpc>
            </a:pPr>
            <a:r>
              <a:rPr sz="1800" dirty="0">
                <a:latin typeface="Times New Roman"/>
                <a:cs typeface="Times New Roman"/>
              </a:rPr>
              <a:t>q </a:t>
            </a:r>
            <a:r>
              <a:rPr sz="1800" spc="-5" dirty="0">
                <a:latin typeface="Times New Roman"/>
                <a:cs typeface="Times New Roman"/>
              </a:rPr>
              <a:t>is the electronic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charge;</a:t>
            </a:r>
            <a:endParaRPr sz="1800">
              <a:latin typeface="Times New Roman"/>
              <a:cs typeface="Times New Roman"/>
            </a:endParaRPr>
          </a:p>
          <a:p>
            <a:pPr marL="381000">
              <a:lnSpc>
                <a:spcPts val="1945"/>
              </a:lnSpc>
            </a:pPr>
            <a:r>
              <a:rPr sz="1800" dirty="0">
                <a:latin typeface="Times New Roman"/>
                <a:cs typeface="Times New Roman"/>
              </a:rPr>
              <a:t>W </a:t>
            </a:r>
            <a:r>
              <a:rPr sz="1800" spc="-5" dirty="0">
                <a:latin typeface="Times New Roman"/>
                <a:cs typeface="Times New Roman"/>
              </a:rPr>
              <a:t>is the thickness of 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device;</a:t>
            </a:r>
            <a:endParaRPr sz="1800">
              <a:latin typeface="Times New Roman"/>
              <a:cs typeface="Times New Roman"/>
            </a:endParaRPr>
          </a:p>
          <a:p>
            <a:pPr marL="381000">
              <a:lnSpc>
                <a:spcPts val="1945"/>
              </a:lnSpc>
            </a:pP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α</a:t>
            </a:r>
            <a:r>
              <a:rPr sz="1800" spc="-5" dirty="0">
                <a:latin typeface="Times New Roman"/>
                <a:cs typeface="Times New Roman"/>
              </a:rPr>
              <a:t>(</a:t>
            </a:r>
            <a:r>
              <a:rPr sz="1800" u="sng" spc="-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λ</a:t>
            </a:r>
            <a:r>
              <a:rPr sz="1800" spc="-5" dirty="0">
                <a:latin typeface="Times New Roman"/>
                <a:cs typeface="Times New Roman"/>
              </a:rPr>
              <a:t>) </a:t>
            </a:r>
            <a:r>
              <a:rPr sz="1800" dirty="0">
                <a:latin typeface="Times New Roman"/>
                <a:cs typeface="Times New Roman"/>
              </a:rPr>
              <a:t>is the </a:t>
            </a:r>
            <a:r>
              <a:rPr sz="1800" u="sng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absorption</a:t>
            </a:r>
            <a:r>
              <a:rPr sz="1800" u="sng" spc="-15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10" dirty="0">
                <a:solidFill>
                  <a:srgbClr val="009A9A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coefficient</a:t>
            </a:r>
            <a:r>
              <a:rPr sz="1800" spc="-10" dirty="0">
                <a:latin typeface="Times New Roman"/>
                <a:cs typeface="Times New Roman"/>
              </a:rPr>
              <a:t>;</a:t>
            </a:r>
            <a:endParaRPr sz="1800">
              <a:latin typeface="Times New Roman"/>
              <a:cs typeface="Times New Roman"/>
            </a:endParaRPr>
          </a:p>
          <a:p>
            <a:pPr marL="381000">
              <a:lnSpc>
                <a:spcPts val="2050"/>
              </a:lnSpc>
            </a:pPr>
            <a:r>
              <a:rPr sz="1800" dirty="0">
                <a:latin typeface="Times New Roman"/>
                <a:cs typeface="Times New Roman"/>
              </a:rPr>
              <a:t>H</a:t>
            </a:r>
            <a:r>
              <a:rPr sz="1800" baseline="-20833" dirty="0">
                <a:latin typeface="Times New Roman"/>
                <a:cs typeface="Times New Roman"/>
              </a:rPr>
              <a:t>0 </a:t>
            </a:r>
            <a:r>
              <a:rPr sz="1800" dirty="0">
                <a:latin typeface="Times New Roman"/>
                <a:cs typeface="Times New Roman"/>
              </a:rPr>
              <a:t>is the </a:t>
            </a:r>
            <a:r>
              <a:rPr sz="1800" spc="-5" dirty="0">
                <a:latin typeface="Times New Roman"/>
                <a:cs typeface="Times New Roman"/>
              </a:rPr>
              <a:t>number of photons </a:t>
            </a:r>
            <a:r>
              <a:rPr sz="1800" dirty="0">
                <a:latin typeface="Times New Roman"/>
                <a:cs typeface="Times New Roman"/>
              </a:rPr>
              <a:t>at each</a:t>
            </a:r>
            <a:r>
              <a:rPr sz="1800" spc="-2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wavelength.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6473" y="676910"/>
            <a:ext cx="33267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Solar cell</a:t>
            </a:r>
            <a:r>
              <a:rPr spc="-110" dirty="0"/>
              <a:t> </a:t>
            </a:r>
            <a:r>
              <a:rPr dirty="0"/>
              <a:t>operation</a:t>
            </a:r>
          </a:p>
        </p:txBody>
      </p:sp>
      <p:sp>
        <p:nvSpPr>
          <p:cNvPr id="3" name="object 3"/>
          <p:cNvSpPr/>
          <p:nvPr/>
        </p:nvSpPr>
        <p:spPr>
          <a:xfrm>
            <a:off x="1232039" y="1244346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38100">
            <a:solidFill>
              <a:srgbClr val="FF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09249" y="1584451"/>
            <a:ext cx="271208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3333FF"/>
              </a:buClr>
              <a:buSzPct val="110000"/>
              <a:buFont typeface="Wingdings"/>
              <a:buChar char=""/>
              <a:tabLst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Collection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probability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44409" y="2258567"/>
            <a:ext cx="3081527" cy="6621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26121" y="2920745"/>
            <a:ext cx="3721608" cy="857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74321" y="1815845"/>
            <a:ext cx="3598926" cy="26959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9283" y="3777996"/>
            <a:ext cx="3838194" cy="3726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4839" y="5491734"/>
            <a:ext cx="9144000" cy="858519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3999" y="858012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766449" y="4688078"/>
            <a:ext cx="7870825" cy="19183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5600" marR="508634" indent="-342900">
              <a:lnSpc>
                <a:spcPts val="1939"/>
              </a:lnSpc>
              <a:spcBef>
                <a:spcPts val="345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-5" dirty="0">
                <a:latin typeface="Times New Roman"/>
                <a:cs typeface="Times New Roman"/>
              </a:rPr>
              <a:t>non-uniform </a:t>
            </a:r>
            <a:r>
              <a:rPr sz="1800" dirty="0">
                <a:latin typeface="Times New Roman"/>
                <a:cs typeface="Times New Roman"/>
              </a:rPr>
              <a:t>collection </a:t>
            </a:r>
            <a:r>
              <a:rPr sz="1800" spc="-5" dirty="0">
                <a:latin typeface="Times New Roman"/>
                <a:cs typeface="Times New Roman"/>
              </a:rPr>
              <a:t>probability will </a:t>
            </a:r>
            <a:r>
              <a:rPr sz="1800" dirty="0">
                <a:latin typeface="Times New Roman"/>
                <a:cs typeface="Times New Roman"/>
              </a:rPr>
              <a:t>cause a </a:t>
            </a:r>
            <a:r>
              <a:rPr sz="1800" spc="-5" dirty="0">
                <a:latin typeface="Times New Roman"/>
                <a:cs typeface="Times New Roman"/>
              </a:rPr>
              <a:t>spectral dependence </a:t>
            </a:r>
            <a:r>
              <a:rPr sz="1800" dirty="0">
                <a:latin typeface="Times New Roman"/>
                <a:cs typeface="Times New Roman"/>
              </a:rPr>
              <a:t>in the  light-generated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current.</a:t>
            </a:r>
            <a:endParaRPr sz="1800">
              <a:latin typeface="Times New Roman"/>
              <a:cs typeface="Times New Roman"/>
            </a:endParaRPr>
          </a:p>
          <a:p>
            <a:pPr marL="354965" marR="5080" indent="-342900">
              <a:lnSpc>
                <a:spcPts val="1939"/>
              </a:lnSpc>
              <a:spcBef>
                <a:spcPts val="1090"/>
              </a:spcBef>
              <a:buClr>
                <a:srgbClr val="3333FF"/>
              </a:buClr>
              <a:buSzPct val="108333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For example, at the surfaces, the collection probability is lower than in the bulk.  Comparing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generation rates for blue, green </a:t>
            </a:r>
            <a:r>
              <a:rPr sz="1800" dirty="0">
                <a:latin typeface="Times New Roman"/>
                <a:cs typeface="Times New Roman"/>
              </a:rPr>
              <a:t>and infrared light </a:t>
            </a:r>
            <a:r>
              <a:rPr sz="1800" spc="-25" dirty="0">
                <a:latin typeface="Times New Roman"/>
                <a:cs typeface="Times New Roman"/>
              </a:rPr>
              <a:t>below,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blue light 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is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nearly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completely absorbed in the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first few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tenths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 micron in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silicon. </a:t>
            </a:r>
            <a:r>
              <a:rPr sz="1800" spc="-5" dirty="0">
                <a:latin typeface="Times New Roman"/>
                <a:cs typeface="Times New Roman"/>
              </a:rPr>
              <a:t> Therefore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,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if the collection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probability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at the front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surface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is </a:t>
            </a:r>
            <a:r>
              <a:rPr sz="1800" spc="-30" dirty="0">
                <a:solidFill>
                  <a:srgbClr val="FF0000"/>
                </a:solidFill>
                <a:latin typeface="Times New Roman"/>
                <a:cs typeface="Times New Roman"/>
              </a:rPr>
              <a:t>low,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any blue light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in  the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solar spectrum does not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contribute to the light-generated</a:t>
            </a:r>
            <a:r>
              <a:rPr sz="18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current.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3133</Words>
  <Application>Microsoft Office PowerPoint</Application>
  <PresentationFormat>Custom</PresentationFormat>
  <Paragraphs>184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Solar cell operation</vt:lpstr>
      <vt:lpstr>Solar cell operation</vt:lpstr>
      <vt:lpstr>Solar cell operation</vt:lpstr>
      <vt:lpstr>Solar cell operation</vt:lpstr>
      <vt:lpstr>Solar cell operation</vt:lpstr>
      <vt:lpstr>Solar cell operation</vt:lpstr>
      <vt:lpstr>Solar cell operation</vt:lpstr>
      <vt:lpstr>Solar cell operation</vt:lpstr>
      <vt:lpstr>Solar cell operation</vt:lpstr>
      <vt:lpstr>Solar cell operation</vt:lpstr>
      <vt:lpstr>Solar cell operation</vt:lpstr>
      <vt:lpstr>Solar cell operation</vt:lpstr>
      <vt:lpstr>Solar cell operation</vt:lpstr>
      <vt:lpstr>Solar cell operation</vt:lpstr>
      <vt:lpstr>Solar cell operation</vt:lpstr>
      <vt:lpstr>Solar cell operation</vt:lpstr>
      <vt:lpstr>Solar cell operation</vt:lpstr>
      <vt:lpstr>Solar cell operation</vt:lpstr>
      <vt:lpstr>Solar cell operation</vt:lpstr>
      <vt:lpstr>Solar cell operation</vt:lpstr>
      <vt:lpstr>Solar cell Parameters</vt:lpstr>
      <vt:lpstr>Solar cell parameters</vt:lpstr>
      <vt:lpstr>Solar cell Parameters</vt:lpstr>
      <vt:lpstr>Solar cell Parameters</vt:lpstr>
      <vt:lpstr>Solar cell Parameters</vt:lpstr>
      <vt:lpstr>Solar cell Parameters</vt:lpstr>
      <vt:lpstr>Solar cell Parameters</vt:lpstr>
      <vt:lpstr>Solar cell Parameters</vt:lpstr>
      <vt:lpstr>Solar cell Parameters</vt:lpstr>
      <vt:lpstr>Solar cell Parameters</vt:lpstr>
      <vt:lpstr>Solar cell Parameters</vt:lpstr>
      <vt:lpstr>Solar cell Parameters</vt:lpstr>
      <vt:lpstr>Solar cell Parameters</vt:lpstr>
      <vt:lpstr>Solar cell Parameters</vt:lpstr>
      <vt:lpstr>Solar cell Parameters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&lt;4D6963726F736F667420506F776572506F696E74202D20BFA1B3CAC1F6BAAFC8AFBCD2C0E7C6AFB7D0372E70707478&gt;</dc:title>
  <dc:creator>&lt;C1A4C7F6BCAE&gt;</dc:creator>
  <cp:lastModifiedBy>user1</cp:lastModifiedBy>
  <cp:revision>1</cp:revision>
  <dcterms:created xsi:type="dcterms:W3CDTF">2019-07-08T14:56:01Z</dcterms:created>
  <dcterms:modified xsi:type="dcterms:W3CDTF">2019-07-09T01:03:11Z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2013-10-28T00:00:00Z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2019-07-08T00:00:00Z</vt:filetime>
  </property>
</Properties>
</file>