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9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4459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4459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7/8/2019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4459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7/8/2019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7/8/2019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96473" y="676910"/>
            <a:ext cx="8300453" cy="452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24459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66449" y="3156458"/>
            <a:ext cx="7778115" cy="15665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7/8/2019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9249" y="1585975"/>
            <a:ext cx="117157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Doping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66449" y="1999741"/>
            <a:ext cx="7715884" cy="180848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54965" marR="5080" indent="-342900">
              <a:lnSpc>
                <a:spcPts val="1939"/>
              </a:lnSpc>
              <a:spcBef>
                <a:spcPts val="34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It is possible to shift the balance of electrons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spc="-5" dirty="0">
                <a:latin typeface="Times New Roman"/>
                <a:cs typeface="Times New Roman"/>
              </a:rPr>
              <a:t>holes </a:t>
            </a:r>
            <a:r>
              <a:rPr sz="1800" dirty="0">
                <a:latin typeface="Times New Roman"/>
                <a:cs typeface="Times New Roman"/>
              </a:rPr>
              <a:t>in a </a:t>
            </a:r>
            <a:r>
              <a:rPr sz="1800" spc="-5" dirty="0">
                <a:latin typeface="Times New Roman"/>
                <a:cs typeface="Times New Roman"/>
              </a:rPr>
              <a:t>silicon </a:t>
            </a:r>
            <a:r>
              <a:rPr sz="1800" dirty="0">
                <a:latin typeface="Times New Roman"/>
                <a:cs typeface="Times New Roman"/>
              </a:rPr>
              <a:t>crystal lattice  by </a:t>
            </a:r>
            <a:r>
              <a:rPr sz="1800" spc="-5" dirty="0">
                <a:latin typeface="Times New Roman"/>
                <a:cs typeface="Times New Roman"/>
              </a:rPr>
              <a:t>"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doping</a:t>
            </a:r>
            <a:r>
              <a:rPr sz="1800" spc="-5" dirty="0">
                <a:latin typeface="Times New Roman"/>
                <a:cs typeface="Times New Roman"/>
              </a:rPr>
              <a:t>" it with other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atoms.</a:t>
            </a:r>
            <a:endParaRPr sz="1800">
              <a:latin typeface="Times New Roman"/>
              <a:cs typeface="Times New Roman"/>
            </a:endParaRPr>
          </a:p>
          <a:p>
            <a:pPr marL="355600" marR="29845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Atoms with one </a:t>
            </a:r>
            <a:r>
              <a:rPr sz="1800" dirty="0">
                <a:latin typeface="Times New Roman"/>
                <a:cs typeface="Times New Roman"/>
              </a:rPr>
              <a:t>more </a:t>
            </a:r>
            <a:r>
              <a:rPr sz="1800" spc="-5" dirty="0">
                <a:latin typeface="Times New Roman"/>
                <a:cs typeface="Times New Roman"/>
              </a:rPr>
              <a:t>valence </a:t>
            </a:r>
            <a:r>
              <a:rPr sz="1800" dirty="0">
                <a:latin typeface="Times New Roman"/>
                <a:cs typeface="Times New Roman"/>
              </a:rPr>
              <a:t>electron than </a:t>
            </a:r>
            <a:r>
              <a:rPr sz="1800" spc="-5" dirty="0">
                <a:latin typeface="Times New Roman"/>
                <a:cs typeface="Times New Roman"/>
              </a:rPr>
              <a:t>silicon </a:t>
            </a:r>
            <a:r>
              <a:rPr sz="1800" dirty="0">
                <a:latin typeface="Times New Roman"/>
                <a:cs typeface="Times New Roman"/>
              </a:rPr>
              <a:t>are </a:t>
            </a:r>
            <a:r>
              <a:rPr sz="1800" spc="-5" dirty="0">
                <a:latin typeface="Times New Roman"/>
                <a:cs typeface="Times New Roman"/>
              </a:rPr>
              <a:t>used </a:t>
            </a:r>
            <a:r>
              <a:rPr sz="1800" dirty="0">
                <a:latin typeface="Times New Roman"/>
                <a:cs typeface="Times New Roman"/>
              </a:rPr>
              <a:t>to </a:t>
            </a:r>
            <a:r>
              <a:rPr sz="1800" spc="-5" dirty="0">
                <a:latin typeface="Times New Roman"/>
                <a:cs typeface="Times New Roman"/>
              </a:rPr>
              <a:t>produce "</a:t>
            </a:r>
            <a:r>
              <a:rPr sz="1800" i="1" spc="-5" dirty="0">
                <a:latin typeface="Times New Roman"/>
                <a:cs typeface="Times New Roman"/>
              </a:rPr>
              <a:t>n</a:t>
            </a:r>
            <a:r>
              <a:rPr sz="1800" spc="-5" dirty="0">
                <a:latin typeface="Times New Roman"/>
                <a:cs typeface="Times New Roman"/>
              </a:rPr>
              <a:t>-type"  semiconductor material.</a:t>
            </a:r>
            <a:endParaRPr sz="1800">
              <a:latin typeface="Times New Roman"/>
              <a:cs typeface="Times New Roman"/>
            </a:endParaRPr>
          </a:p>
          <a:p>
            <a:pPr marL="355600" marR="16510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These </a:t>
            </a:r>
            <a:r>
              <a:rPr sz="1800" i="1" spc="-5" dirty="0">
                <a:latin typeface="Times New Roman"/>
                <a:cs typeface="Times New Roman"/>
              </a:rPr>
              <a:t>n</a:t>
            </a:r>
            <a:r>
              <a:rPr sz="1800" spc="-5" dirty="0">
                <a:latin typeface="Times New Roman"/>
                <a:cs typeface="Times New Roman"/>
              </a:rPr>
              <a:t>-type </a:t>
            </a:r>
            <a:r>
              <a:rPr sz="1800" dirty="0">
                <a:latin typeface="Times New Roman"/>
                <a:cs typeface="Times New Roman"/>
              </a:rPr>
              <a:t>materials are </a:t>
            </a:r>
            <a:r>
              <a:rPr sz="1800" spc="-5" dirty="0">
                <a:latin typeface="Times New Roman"/>
                <a:cs typeface="Times New Roman"/>
              </a:rPr>
              <a:t>group </a:t>
            </a:r>
            <a:r>
              <a:rPr sz="1800" dirty="0">
                <a:latin typeface="Times New Roman"/>
                <a:cs typeface="Times New Roman"/>
              </a:rPr>
              <a:t>V elements in the </a:t>
            </a:r>
            <a:r>
              <a:rPr sz="1800" spc="-5" dirty="0">
                <a:latin typeface="Times New Roman"/>
                <a:cs typeface="Times New Roman"/>
              </a:rPr>
              <a:t>periodic </a:t>
            </a:r>
            <a:r>
              <a:rPr sz="1800" dirty="0">
                <a:latin typeface="Times New Roman"/>
                <a:cs typeface="Times New Roman"/>
              </a:rPr>
              <a:t>table, and thus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their  atoms </a:t>
            </a:r>
            <a:r>
              <a:rPr sz="1800" spc="-5" dirty="0">
                <a:latin typeface="Times New Roman"/>
                <a:cs typeface="Times New Roman"/>
              </a:rPr>
              <a:t>have </a:t>
            </a:r>
            <a:r>
              <a:rPr sz="1800" dirty="0">
                <a:latin typeface="Times New Roman"/>
                <a:cs typeface="Times New Roman"/>
              </a:rPr>
              <a:t>5</a:t>
            </a:r>
            <a:r>
              <a:rPr sz="1800" u="sng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valenc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e electrons </a:t>
            </a:r>
            <a:r>
              <a:rPr sz="1800" dirty="0">
                <a:latin typeface="Times New Roman"/>
                <a:cs typeface="Times New Roman"/>
              </a:rPr>
              <a:t>that can </a:t>
            </a:r>
            <a:r>
              <a:rPr sz="1800" spc="-5" dirty="0">
                <a:latin typeface="Times New Roman"/>
                <a:cs typeface="Times New Roman"/>
              </a:rPr>
              <a:t>form </a:t>
            </a:r>
            <a:r>
              <a:rPr sz="1800" dirty="0">
                <a:latin typeface="Times New Roman"/>
                <a:cs typeface="Times New Roman"/>
              </a:rPr>
              <a:t>covalent </a:t>
            </a:r>
            <a:r>
              <a:rPr sz="1800" spc="-5" dirty="0">
                <a:latin typeface="Times New Roman"/>
                <a:cs typeface="Times New Roman"/>
              </a:rPr>
              <a:t>bonds with </a:t>
            </a:r>
            <a:r>
              <a:rPr sz="1800" dirty="0">
                <a:latin typeface="Times New Roman"/>
                <a:cs typeface="Times New Roman"/>
              </a:rPr>
              <a:t>the 4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valence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74839" y="37772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4839" y="463448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66449" y="3676419"/>
            <a:ext cx="7696200" cy="202946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latin typeface="Times New Roman"/>
                <a:cs typeface="Times New Roman"/>
              </a:rPr>
              <a:t>electrons that </a:t>
            </a:r>
            <a:r>
              <a:rPr sz="1800" spc="-5" dirty="0">
                <a:latin typeface="Times New Roman"/>
                <a:cs typeface="Times New Roman"/>
              </a:rPr>
              <a:t>silicon </a:t>
            </a:r>
            <a:r>
              <a:rPr sz="1800" dirty="0">
                <a:latin typeface="Times New Roman"/>
                <a:cs typeface="Times New Roman"/>
              </a:rPr>
              <a:t>atoms </a:t>
            </a:r>
            <a:r>
              <a:rPr sz="1800" spc="-5" dirty="0">
                <a:latin typeface="Times New Roman"/>
                <a:cs typeface="Times New Roman"/>
              </a:rPr>
              <a:t>have.</a:t>
            </a:r>
            <a:endParaRPr sz="1800">
              <a:latin typeface="Times New Roman"/>
              <a:cs typeface="Times New Roman"/>
            </a:endParaRPr>
          </a:p>
          <a:p>
            <a:pPr marL="354965" marR="5080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Therefore, more electrons are added to the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conduction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band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hence</a:t>
            </a:r>
            <a:r>
              <a:rPr sz="1800" spc="-10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increases 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number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electrons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present.</a:t>
            </a:r>
            <a:endParaRPr sz="1800">
              <a:latin typeface="Times New Roman"/>
              <a:cs typeface="Times New Roman"/>
            </a:endParaRPr>
          </a:p>
          <a:p>
            <a:pPr marL="355600" marR="191135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Atoms with one </a:t>
            </a:r>
            <a:r>
              <a:rPr sz="1800" dirty="0">
                <a:latin typeface="Times New Roman"/>
                <a:cs typeface="Times New Roman"/>
              </a:rPr>
              <a:t>less </a:t>
            </a:r>
            <a:r>
              <a:rPr sz="1800" spc="-5" dirty="0">
                <a:latin typeface="Times New Roman"/>
                <a:cs typeface="Times New Roman"/>
              </a:rPr>
              <a:t>valence </a:t>
            </a:r>
            <a:r>
              <a:rPr sz="1800" dirty="0">
                <a:latin typeface="Times New Roman"/>
                <a:cs typeface="Times New Roman"/>
              </a:rPr>
              <a:t>electron </a:t>
            </a:r>
            <a:r>
              <a:rPr sz="1800" spc="-5" dirty="0">
                <a:latin typeface="Times New Roman"/>
                <a:cs typeface="Times New Roman"/>
              </a:rPr>
              <a:t>result </a:t>
            </a:r>
            <a:r>
              <a:rPr sz="1800" dirty="0">
                <a:latin typeface="Times New Roman"/>
                <a:cs typeface="Times New Roman"/>
              </a:rPr>
              <a:t>in </a:t>
            </a:r>
            <a:r>
              <a:rPr sz="1800" spc="-5" dirty="0">
                <a:latin typeface="Times New Roman"/>
                <a:cs typeface="Times New Roman"/>
              </a:rPr>
              <a:t>"</a:t>
            </a:r>
            <a:r>
              <a:rPr sz="1800" i="1" spc="-5" dirty="0">
                <a:latin typeface="Times New Roman"/>
                <a:cs typeface="Times New Roman"/>
              </a:rPr>
              <a:t>p</a:t>
            </a:r>
            <a:r>
              <a:rPr sz="1800" spc="-5" dirty="0">
                <a:latin typeface="Times New Roman"/>
                <a:cs typeface="Times New Roman"/>
              </a:rPr>
              <a:t>-type" material. These </a:t>
            </a:r>
            <a:r>
              <a:rPr sz="1800" i="1" spc="-5" dirty="0">
                <a:latin typeface="Times New Roman"/>
                <a:cs typeface="Times New Roman"/>
              </a:rPr>
              <a:t>p</a:t>
            </a:r>
            <a:r>
              <a:rPr sz="1800" spc="-5" dirty="0">
                <a:latin typeface="Times New Roman"/>
                <a:cs typeface="Times New Roman"/>
              </a:rPr>
              <a:t>-type  </a:t>
            </a:r>
            <a:r>
              <a:rPr sz="1800" dirty="0">
                <a:latin typeface="Times New Roman"/>
                <a:cs typeface="Times New Roman"/>
              </a:rPr>
              <a:t>materials are </a:t>
            </a:r>
            <a:r>
              <a:rPr sz="1800" spc="-5" dirty="0">
                <a:latin typeface="Times New Roman"/>
                <a:cs typeface="Times New Roman"/>
              </a:rPr>
              <a:t>group III </a:t>
            </a:r>
            <a:r>
              <a:rPr sz="1800" dirty="0">
                <a:latin typeface="Times New Roman"/>
                <a:cs typeface="Times New Roman"/>
              </a:rPr>
              <a:t>elements in the </a:t>
            </a:r>
            <a:r>
              <a:rPr sz="1800" spc="-5" dirty="0">
                <a:latin typeface="Times New Roman"/>
                <a:cs typeface="Times New Roman"/>
              </a:rPr>
              <a:t>periodic </a:t>
            </a:r>
            <a:r>
              <a:rPr sz="1800" dirty="0">
                <a:latin typeface="Times New Roman"/>
                <a:cs typeface="Times New Roman"/>
              </a:rPr>
              <a:t>table.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Therefore, </a:t>
            </a:r>
            <a:r>
              <a:rPr sz="18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-type material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has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only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3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valence electrons with which to</a:t>
            </a:r>
            <a:r>
              <a:rPr sz="1800" spc="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interact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66449" y="5648197"/>
            <a:ext cx="7788275" cy="117792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55600" marR="5080">
              <a:lnSpc>
                <a:spcPts val="1939"/>
              </a:lnSpc>
              <a:spcBef>
                <a:spcPts val="345"/>
              </a:spcBef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with silicon atoms. The net result is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hole,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not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enough electrons are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present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to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form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4 covalent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bonds surrounding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atoms.</a:t>
            </a:r>
            <a:endParaRPr sz="1800">
              <a:latin typeface="Times New Roman"/>
              <a:cs typeface="Times New Roman"/>
            </a:endParaRPr>
          </a:p>
          <a:p>
            <a:pPr marL="355600" marR="585470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 </a:t>
            </a:r>
            <a:r>
              <a:rPr sz="18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-type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material,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number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electrons trapped in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bonds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higher,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thus 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effectively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increasing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number of</a:t>
            </a:r>
            <a:r>
              <a:rPr sz="1800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holes</a:t>
            </a:r>
            <a:r>
              <a:rPr sz="1800" spc="-5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09249" y="1393623"/>
            <a:ext cx="8317230" cy="392811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Absorption Coefficient</a:t>
            </a:r>
            <a:endParaRPr sz="2000">
              <a:latin typeface="Arial"/>
              <a:cs typeface="Arial"/>
            </a:endParaRPr>
          </a:p>
          <a:p>
            <a:pPr marL="812165" marR="83185" lvl="1" indent="-342900" algn="just">
              <a:lnSpc>
                <a:spcPts val="1939"/>
              </a:lnSpc>
              <a:spcBef>
                <a:spcPts val="110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8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above graph shows that even for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those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photons which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have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an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energy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above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band gap,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absorption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coefficient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not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constant,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but still depends strongly  on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wavelength.</a:t>
            </a:r>
            <a:endParaRPr sz="1800">
              <a:latin typeface="Times New Roman"/>
              <a:cs typeface="Times New Roman"/>
            </a:endParaRPr>
          </a:p>
          <a:p>
            <a:pPr marL="812165" marR="5080" lvl="1" indent="-342900">
              <a:lnSpc>
                <a:spcPts val="1939"/>
              </a:lnSpc>
              <a:spcBef>
                <a:spcPts val="109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The probability </a:t>
            </a:r>
            <a:r>
              <a:rPr sz="1800" dirty="0">
                <a:latin typeface="Times New Roman"/>
                <a:cs typeface="Times New Roman"/>
              </a:rPr>
              <a:t>of absorbing a </a:t>
            </a:r>
            <a:r>
              <a:rPr sz="1800" spc="-5" dirty="0">
                <a:latin typeface="Times New Roman"/>
                <a:cs typeface="Times New Roman"/>
              </a:rPr>
              <a:t>photon depends </a:t>
            </a:r>
            <a:r>
              <a:rPr sz="1800" dirty="0">
                <a:latin typeface="Times New Roman"/>
                <a:cs typeface="Times New Roman"/>
              </a:rPr>
              <a:t>on </a:t>
            </a:r>
            <a:r>
              <a:rPr sz="1800" spc="-5" dirty="0">
                <a:latin typeface="Times New Roman"/>
                <a:cs typeface="Times New Roman"/>
              </a:rPr>
              <a:t>the likelihood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5" dirty="0">
                <a:latin typeface="Times New Roman"/>
                <a:cs typeface="Times New Roman"/>
              </a:rPr>
              <a:t>having </a:t>
            </a:r>
            <a:r>
              <a:rPr sz="1800" dirty="0">
                <a:latin typeface="Times New Roman"/>
                <a:cs typeface="Times New Roman"/>
              </a:rPr>
              <a:t>a  </a:t>
            </a:r>
            <a:r>
              <a:rPr sz="1800" spc="-5" dirty="0">
                <a:latin typeface="Times New Roman"/>
                <a:cs typeface="Times New Roman"/>
              </a:rPr>
              <a:t>photon </a:t>
            </a:r>
            <a:r>
              <a:rPr sz="1800" dirty="0">
                <a:latin typeface="Times New Roman"/>
                <a:cs typeface="Times New Roman"/>
              </a:rPr>
              <a:t>and an electron interact in </a:t>
            </a:r>
            <a:r>
              <a:rPr sz="1800" spc="-5" dirty="0">
                <a:latin typeface="Times New Roman"/>
                <a:cs typeface="Times New Roman"/>
              </a:rPr>
              <a:t>such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way </a:t>
            </a:r>
            <a:r>
              <a:rPr sz="1800" dirty="0">
                <a:latin typeface="Times New Roman"/>
                <a:cs typeface="Times New Roman"/>
              </a:rPr>
              <a:t>as to move </a:t>
            </a:r>
            <a:r>
              <a:rPr sz="1800" spc="-5" dirty="0">
                <a:latin typeface="Times New Roman"/>
                <a:cs typeface="Times New Roman"/>
              </a:rPr>
              <a:t>from one </a:t>
            </a:r>
            <a:r>
              <a:rPr sz="1800" spc="-10" dirty="0">
                <a:latin typeface="Times New Roman"/>
                <a:cs typeface="Times New Roman"/>
              </a:rPr>
              <a:t>energy </a:t>
            </a:r>
            <a:r>
              <a:rPr sz="1800" spc="-5" dirty="0">
                <a:latin typeface="Times New Roman"/>
                <a:cs typeface="Times New Roman"/>
              </a:rPr>
              <a:t>band </a:t>
            </a:r>
            <a:r>
              <a:rPr sz="1800" dirty="0">
                <a:latin typeface="Times New Roman"/>
                <a:cs typeface="Times New Roman"/>
              </a:rPr>
              <a:t>to  </a:t>
            </a:r>
            <a:r>
              <a:rPr sz="1800" spc="-20" dirty="0">
                <a:latin typeface="Times New Roman"/>
                <a:cs typeface="Times New Roman"/>
              </a:rPr>
              <a:t>another.</a:t>
            </a:r>
            <a:endParaRPr sz="1800">
              <a:latin typeface="Times New Roman"/>
              <a:cs typeface="Times New Roman"/>
            </a:endParaRPr>
          </a:p>
          <a:p>
            <a:pPr marL="812165" marR="17145" lvl="1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For photons which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have an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energy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very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close to that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band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gap,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absorption is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relatively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low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since only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those electrons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directly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at the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valence band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edge can interact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with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photon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to cause</a:t>
            </a:r>
            <a:r>
              <a:rPr sz="18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absorption.</a:t>
            </a:r>
            <a:endParaRPr sz="1800">
              <a:latin typeface="Times New Roman"/>
              <a:cs typeface="Times New Roman"/>
            </a:endParaRPr>
          </a:p>
          <a:p>
            <a:pPr marL="812165" marR="14604" lvl="1" indent="-342900" algn="just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8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photon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energy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increases,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not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just the electrons already having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energy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close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to that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band gap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can interact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with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photon.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Therefore, a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larger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number of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electrons can interact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with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photon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result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photon being</a:t>
            </a:r>
            <a:r>
              <a:rPr sz="18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absorbed.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995557" y="5359146"/>
            <a:ext cx="1312925" cy="8290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4839" y="634898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3999" y="858012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728349" y="6173978"/>
            <a:ext cx="7511415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93065" marR="55880" indent="-342900">
              <a:lnSpc>
                <a:spcPts val="1939"/>
              </a:lnSpc>
              <a:spcBef>
                <a:spcPts val="34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93065" algn="l"/>
                <a:tab pos="393700" algn="l"/>
              </a:tabLst>
            </a:pPr>
            <a:r>
              <a:rPr sz="1800" dirty="0">
                <a:latin typeface="Times New Roman"/>
                <a:cs typeface="Times New Roman"/>
              </a:rPr>
              <a:t>where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i="1" u="sng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λ</a:t>
            </a:r>
            <a:r>
              <a:rPr sz="1800" i="1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is the wavelength. </a:t>
            </a:r>
            <a:r>
              <a:rPr sz="1800" dirty="0">
                <a:latin typeface="Times New Roman"/>
                <a:cs typeface="Times New Roman"/>
              </a:rPr>
              <a:t>If </a:t>
            </a:r>
            <a:r>
              <a:rPr sz="1800" i="1" dirty="0">
                <a:latin typeface="Times New Roman"/>
                <a:cs typeface="Times New Roman"/>
              </a:rPr>
              <a:t>λ </a:t>
            </a:r>
            <a:r>
              <a:rPr sz="1800" spc="-5" dirty="0">
                <a:latin typeface="Times New Roman"/>
                <a:cs typeface="Times New Roman"/>
              </a:rPr>
              <a:t>is in nm, multiply by 10</a:t>
            </a:r>
            <a:r>
              <a:rPr sz="1800" spc="-7" baseline="25462" dirty="0">
                <a:latin typeface="Times New Roman"/>
                <a:cs typeface="Times New Roman"/>
              </a:rPr>
              <a:t>7 </a:t>
            </a:r>
            <a:r>
              <a:rPr sz="1800" spc="-5" dirty="0">
                <a:latin typeface="Times New Roman"/>
                <a:cs typeface="Times New Roman"/>
              </a:rPr>
              <a:t>to get the absorption  </a:t>
            </a:r>
            <a:r>
              <a:rPr sz="1800" spc="-10" dirty="0">
                <a:latin typeface="Times New Roman"/>
                <a:cs typeface="Times New Roman"/>
              </a:rPr>
              <a:t>coefficient </a:t>
            </a:r>
            <a:r>
              <a:rPr sz="1800" spc="-5" dirty="0">
                <a:latin typeface="Times New Roman"/>
                <a:cs typeface="Times New Roman"/>
              </a:rPr>
              <a:t>in the units of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cm</a:t>
            </a:r>
            <a:r>
              <a:rPr sz="1800" spc="-7" baseline="25462" dirty="0">
                <a:latin typeface="Times New Roman"/>
                <a:cs typeface="Times New Roman"/>
              </a:rPr>
              <a:t>-1</a:t>
            </a:r>
            <a:r>
              <a:rPr sz="1800" spc="-5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83849" y="1393623"/>
            <a:ext cx="8478520" cy="294068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78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81000" algn="l"/>
              </a:tabLst>
            </a:pPr>
            <a:r>
              <a:rPr sz="2000" spc="-10" dirty="0">
                <a:latin typeface="Arial"/>
                <a:cs typeface="Arial"/>
              </a:rPr>
              <a:t>Absorption Depth</a:t>
            </a:r>
            <a:endParaRPr sz="2000">
              <a:latin typeface="Arial"/>
              <a:cs typeface="Arial"/>
            </a:endParaRPr>
          </a:p>
          <a:p>
            <a:pPr marL="837565" marR="81280" lvl="1" indent="-342900">
              <a:lnSpc>
                <a:spcPts val="1939"/>
              </a:lnSpc>
              <a:spcBef>
                <a:spcPts val="110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37565" algn="l"/>
                <a:tab pos="8382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absorption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depth is given by the inverse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absorption </a:t>
            </a:r>
            <a:r>
              <a:rPr sz="1800" u="sng" spc="-10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coefficient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and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describes how deeply light penetrates into a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semiconductor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before being</a:t>
            </a:r>
            <a:r>
              <a:rPr sz="1800" spc="-10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absorbed.</a:t>
            </a:r>
            <a:endParaRPr sz="1800">
              <a:latin typeface="Times New Roman"/>
              <a:cs typeface="Times New Roman"/>
            </a:endParaRPr>
          </a:p>
          <a:p>
            <a:pPr marL="838200" lvl="1" indent="-343535">
              <a:lnSpc>
                <a:spcPct val="100000"/>
              </a:lnSpc>
              <a:spcBef>
                <a:spcPts val="84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37565" algn="l"/>
                <a:tab pos="8382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absorption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depth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given by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inverse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absorption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coefficient,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or</a:t>
            </a:r>
            <a:r>
              <a:rPr sz="1800" spc="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α</a:t>
            </a:r>
            <a:r>
              <a:rPr sz="1800" spc="-7" baseline="25462" dirty="0">
                <a:solidFill>
                  <a:srgbClr val="FF0000"/>
                </a:solidFill>
                <a:latin typeface="Times New Roman"/>
                <a:cs typeface="Times New Roman"/>
              </a:rPr>
              <a:t>-1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838200" marR="238760" lvl="1" indent="-342900">
              <a:lnSpc>
                <a:spcPts val="1939"/>
              </a:lnSpc>
              <a:spcBef>
                <a:spcPts val="111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37565" algn="l"/>
                <a:tab pos="8382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Higher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energy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light is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shorter wavelength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has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shorter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absorption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depth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than lower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energy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light,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which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not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readily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absorbed, and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has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greater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absorption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 depth.</a:t>
            </a:r>
            <a:endParaRPr sz="1800">
              <a:latin typeface="Times New Roman"/>
              <a:cs typeface="Times New Roman"/>
            </a:endParaRPr>
          </a:p>
          <a:p>
            <a:pPr marL="838200" marR="257175" lvl="1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37565" algn="l"/>
                <a:tab pos="838200" algn="l"/>
              </a:tabLst>
            </a:pPr>
            <a:r>
              <a:rPr sz="1800" spc="-5" dirty="0">
                <a:latin typeface="Times New Roman"/>
                <a:cs typeface="Times New Roman"/>
              </a:rPr>
              <a:t>Absorption depth </a:t>
            </a:r>
            <a:r>
              <a:rPr sz="1800" spc="-10" dirty="0">
                <a:latin typeface="Times New Roman"/>
                <a:cs typeface="Times New Roman"/>
              </a:rPr>
              <a:t>affects </a:t>
            </a:r>
            <a:r>
              <a:rPr sz="1800" dirty="0">
                <a:latin typeface="Times New Roman"/>
                <a:cs typeface="Times New Roman"/>
              </a:rPr>
              <a:t>aspects </a:t>
            </a:r>
            <a:r>
              <a:rPr sz="1800" spc="-5" dirty="0">
                <a:latin typeface="Times New Roman"/>
                <a:cs typeface="Times New Roman"/>
              </a:rPr>
              <a:t>of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solar cell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design, such </a:t>
            </a:r>
            <a:r>
              <a:rPr sz="1800" dirty="0">
                <a:latin typeface="Times New Roman"/>
                <a:cs typeface="Times New Roman"/>
              </a:rPr>
              <a:t>as the thickness </a:t>
            </a:r>
            <a:r>
              <a:rPr sz="1800" spc="-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the  </a:t>
            </a:r>
            <a:r>
              <a:rPr sz="1800" spc="-5" dirty="0">
                <a:latin typeface="Times New Roman"/>
                <a:cs typeface="Times New Roman"/>
              </a:rPr>
              <a:t>semiconductor material.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707777" y="4371594"/>
            <a:ext cx="3724655" cy="19781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888771" y="6349746"/>
            <a:ext cx="2924474" cy="7378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619498" y="4311697"/>
            <a:ext cx="1371241" cy="295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283849" y="1393623"/>
            <a:ext cx="8361680" cy="469646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78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81000" algn="l"/>
              </a:tabLst>
            </a:pPr>
            <a:r>
              <a:rPr sz="2000" spc="-10" dirty="0">
                <a:latin typeface="Arial"/>
                <a:cs typeface="Arial"/>
              </a:rPr>
              <a:t>Generation Rate</a:t>
            </a:r>
            <a:endParaRPr sz="2000">
              <a:latin typeface="Arial"/>
              <a:cs typeface="Arial"/>
            </a:endParaRPr>
          </a:p>
          <a:p>
            <a:pPr marL="837565" marR="143510" lvl="1" indent="-342900">
              <a:lnSpc>
                <a:spcPts val="1939"/>
              </a:lnSpc>
              <a:spcBef>
                <a:spcPts val="110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37565" algn="l"/>
                <a:tab pos="838200" algn="l"/>
              </a:tabLst>
            </a:pPr>
            <a:r>
              <a:rPr sz="1800" spc="-5" dirty="0">
                <a:latin typeface="Times New Roman"/>
                <a:cs typeface="Times New Roman"/>
              </a:rPr>
              <a:t>The generation rate gives the number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5" dirty="0">
                <a:latin typeface="Times New Roman"/>
                <a:cs typeface="Times New Roman"/>
              </a:rPr>
              <a:t>electrons generated at each point in the  device due </a:t>
            </a:r>
            <a:r>
              <a:rPr sz="1800" dirty="0">
                <a:latin typeface="Times New Roman"/>
                <a:cs typeface="Times New Roman"/>
              </a:rPr>
              <a:t>to the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absorption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of photons. Generation </a:t>
            </a:r>
            <a:r>
              <a:rPr sz="1800" dirty="0">
                <a:latin typeface="Times New Roman"/>
                <a:cs typeface="Times New Roman"/>
              </a:rPr>
              <a:t>is an important </a:t>
            </a:r>
            <a:r>
              <a:rPr sz="1800" spc="-5" dirty="0">
                <a:latin typeface="Times New Roman"/>
                <a:cs typeface="Times New Roman"/>
              </a:rPr>
              <a:t>parameter </a:t>
            </a:r>
            <a:r>
              <a:rPr sz="1800" dirty="0">
                <a:latin typeface="Times New Roman"/>
                <a:cs typeface="Times New Roman"/>
              </a:rPr>
              <a:t>in  </a:t>
            </a:r>
            <a:r>
              <a:rPr sz="1800" spc="-5" dirty="0">
                <a:latin typeface="Times New Roman"/>
                <a:cs typeface="Times New Roman"/>
              </a:rPr>
              <a:t>solar </a:t>
            </a:r>
            <a:r>
              <a:rPr sz="1800" dirty="0">
                <a:latin typeface="Times New Roman"/>
                <a:cs typeface="Times New Roman"/>
              </a:rPr>
              <a:t>cell </a:t>
            </a:r>
            <a:r>
              <a:rPr sz="1800" spc="-5" dirty="0">
                <a:latin typeface="Times New Roman"/>
                <a:cs typeface="Times New Roman"/>
              </a:rPr>
              <a:t>operation.</a:t>
            </a:r>
            <a:endParaRPr sz="1800">
              <a:latin typeface="Times New Roman"/>
              <a:cs typeface="Times New Roman"/>
            </a:endParaRPr>
          </a:p>
          <a:p>
            <a:pPr marL="837565" marR="761365" lvl="1" indent="-342900">
              <a:lnSpc>
                <a:spcPts val="1939"/>
              </a:lnSpc>
              <a:spcBef>
                <a:spcPts val="109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37565" algn="l"/>
                <a:tab pos="8382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Neglecting reflection, the amount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light which is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absorbed by 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material  depends on the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absorption </a:t>
            </a:r>
            <a:r>
              <a:rPr sz="1800" u="sng" spc="-10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coefficient</a:t>
            </a:r>
            <a:r>
              <a:rPr sz="1800" spc="-1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1800" u="sng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α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in cm</a:t>
            </a:r>
            <a:r>
              <a:rPr sz="1800" spc="-7" baseline="25462" dirty="0">
                <a:solidFill>
                  <a:srgbClr val="FF0000"/>
                </a:solidFill>
                <a:latin typeface="Times New Roman"/>
                <a:cs typeface="Times New Roman"/>
              </a:rPr>
              <a:t>-1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)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and the thickness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 absorbing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material.</a:t>
            </a:r>
            <a:endParaRPr sz="1800">
              <a:latin typeface="Times New Roman"/>
              <a:cs typeface="Times New Roman"/>
            </a:endParaRPr>
          </a:p>
          <a:p>
            <a:pPr marL="838200" marR="68580" lvl="1" indent="-343535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37565" algn="l"/>
                <a:tab pos="8382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intensity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light at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point in the device can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be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calculated according to the  equation:</a:t>
            </a:r>
            <a:endParaRPr sz="18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Clr>
                <a:srgbClr val="3333FF"/>
              </a:buClr>
              <a:buFont typeface="Wingdings"/>
              <a:buChar char=""/>
            </a:pPr>
            <a:endParaRPr sz="20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Clr>
                <a:srgbClr val="3333FF"/>
              </a:buClr>
              <a:buFont typeface="Wingdings"/>
              <a:buChar char=""/>
            </a:pPr>
            <a:endParaRPr sz="1550">
              <a:latin typeface="Times New Roman"/>
              <a:cs typeface="Times New Roman"/>
            </a:endParaRPr>
          </a:p>
          <a:p>
            <a:pPr marL="837565" marR="299085" lvl="1" indent="-342900">
              <a:lnSpc>
                <a:spcPts val="1939"/>
              </a:lnSpc>
              <a:buClr>
                <a:srgbClr val="3333FF"/>
              </a:buClr>
              <a:buSzPct val="108333"/>
              <a:buFont typeface="Wingdings"/>
              <a:buChar char=""/>
              <a:tabLst>
                <a:tab pos="837565" algn="l"/>
                <a:tab pos="838200" algn="l"/>
              </a:tabLst>
            </a:pPr>
            <a:r>
              <a:rPr sz="1800" spc="-5" dirty="0">
                <a:latin typeface="Times New Roman"/>
                <a:cs typeface="Times New Roman"/>
              </a:rPr>
              <a:t>where </a:t>
            </a:r>
            <a:r>
              <a:rPr sz="1800" i="1" dirty="0">
                <a:latin typeface="Times New Roman"/>
                <a:cs typeface="Times New Roman"/>
              </a:rPr>
              <a:t>α </a:t>
            </a:r>
            <a:r>
              <a:rPr sz="1800" spc="-5" dirty="0">
                <a:latin typeface="Times New Roman"/>
                <a:cs typeface="Times New Roman"/>
              </a:rPr>
              <a:t>is the absorption </a:t>
            </a:r>
            <a:r>
              <a:rPr sz="1800" spc="-10" dirty="0">
                <a:latin typeface="Times New Roman"/>
                <a:cs typeface="Times New Roman"/>
              </a:rPr>
              <a:t>coefficient </a:t>
            </a:r>
            <a:r>
              <a:rPr sz="1800" spc="-5" dirty="0">
                <a:latin typeface="Times New Roman"/>
                <a:cs typeface="Times New Roman"/>
              </a:rPr>
              <a:t>typically in </a:t>
            </a:r>
            <a:r>
              <a:rPr sz="1800" spc="-10" dirty="0">
                <a:latin typeface="Times New Roman"/>
                <a:cs typeface="Times New Roman"/>
              </a:rPr>
              <a:t>cm</a:t>
            </a:r>
            <a:r>
              <a:rPr sz="1800" spc="-15" baseline="25462" dirty="0">
                <a:latin typeface="Times New Roman"/>
                <a:cs typeface="Times New Roman"/>
              </a:rPr>
              <a:t>-1</a:t>
            </a:r>
            <a:r>
              <a:rPr sz="1800" spc="-10" dirty="0">
                <a:latin typeface="Times New Roman"/>
                <a:cs typeface="Times New Roman"/>
              </a:rPr>
              <a:t>; </a:t>
            </a:r>
            <a:r>
              <a:rPr sz="1800" i="1" dirty="0">
                <a:latin typeface="Times New Roman"/>
                <a:cs typeface="Times New Roman"/>
              </a:rPr>
              <a:t>x </a:t>
            </a:r>
            <a:r>
              <a:rPr sz="1800" dirty="0">
                <a:latin typeface="Times New Roman"/>
                <a:cs typeface="Times New Roman"/>
              </a:rPr>
              <a:t>is the </a:t>
            </a:r>
            <a:r>
              <a:rPr sz="1800" spc="-5" dirty="0">
                <a:latin typeface="Times New Roman"/>
                <a:cs typeface="Times New Roman"/>
              </a:rPr>
              <a:t>distance </a:t>
            </a:r>
            <a:r>
              <a:rPr sz="1800" dirty="0">
                <a:latin typeface="Times New Roman"/>
                <a:cs typeface="Times New Roman"/>
              </a:rPr>
              <a:t>into the  material at </a:t>
            </a:r>
            <a:r>
              <a:rPr sz="1800" spc="-5" dirty="0">
                <a:latin typeface="Times New Roman"/>
                <a:cs typeface="Times New Roman"/>
              </a:rPr>
              <a:t>which </a:t>
            </a:r>
            <a:r>
              <a:rPr sz="1800" dirty="0">
                <a:latin typeface="Times New Roman"/>
                <a:cs typeface="Times New Roman"/>
              </a:rPr>
              <a:t>the light intensity is </a:t>
            </a:r>
            <a:r>
              <a:rPr sz="1800" spc="-5" dirty="0">
                <a:latin typeface="Times New Roman"/>
                <a:cs typeface="Times New Roman"/>
              </a:rPr>
              <a:t>being </a:t>
            </a:r>
            <a:r>
              <a:rPr sz="1800" dirty="0">
                <a:latin typeface="Times New Roman"/>
                <a:cs typeface="Times New Roman"/>
              </a:rPr>
              <a:t>calculated; and </a:t>
            </a:r>
            <a:r>
              <a:rPr sz="1800" i="1" dirty="0">
                <a:latin typeface="Times New Roman"/>
                <a:cs typeface="Times New Roman"/>
              </a:rPr>
              <a:t>I</a:t>
            </a:r>
            <a:r>
              <a:rPr sz="1800" i="1" baseline="-20833" dirty="0">
                <a:latin typeface="Times New Roman"/>
                <a:cs typeface="Times New Roman"/>
              </a:rPr>
              <a:t>0 </a:t>
            </a:r>
            <a:r>
              <a:rPr sz="1800" spc="-5" dirty="0">
                <a:latin typeface="Times New Roman"/>
                <a:cs typeface="Times New Roman"/>
              </a:rPr>
              <a:t>is the light  </a:t>
            </a:r>
            <a:r>
              <a:rPr sz="1800" dirty="0">
                <a:latin typeface="Times New Roman"/>
                <a:cs typeface="Times New Roman"/>
              </a:rPr>
              <a:t>intensity at the top</a:t>
            </a:r>
            <a:r>
              <a:rPr sz="1800" spc="-5" dirty="0">
                <a:latin typeface="Times New Roman"/>
                <a:cs typeface="Times New Roman"/>
              </a:rPr>
              <a:t> surface.</a:t>
            </a:r>
            <a:endParaRPr sz="1800">
              <a:latin typeface="Times New Roman"/>
              <a:cs typeface="Times New Roman"/>
            </a:endParaRPr>
          </a:p>
          <a:p>
            <a:pPr marL="838200" marR="375285" lvl="1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37565" algn="l"/>
                <a:tab pos="838200" algn="l"/>
              </a:tabLst>
            </a:pPr>
            <a:r>
              <a:rPr sz="1800" dirty="0">
                <a:latin typeface="Times New Roman"/>
                <a:cs typeface="Times New Roman"/>
              </a:rPr>
              <a:t>The above equation can </a:t>
            </a:r>
            <a:r>
              <a:rPr sz="1800" spc="-5" dirty="0">
                <a:latin typeface="Times New Roman"/>
                <a:cs typeface="Times New Roman"/>
              </a:rPr>
              <a:t>be used </a:t>
            </a:r>
            <a:r>
              <a:rPr sz="1800" dirty="0">
                <a:latin typeface="Times New Roman"/>
                <a:cs typeface="Times New Roman"/>
              </a:rPr>
              <a:t>to calculate the </a:t>
            </a:r>
            <a:r>
              <a:rPr sz="1800" spc="-5" dirty="0">
                <a:latin typeface="Times New Roman"/>
                <a:cs typeface="Times New Roman"/>
              </a:rPr>
              <a:t>number of </a:t>
            </a:r>
            <a:r>
              <a:rPr sz="1800" dirty="0">
                <a:latin typeface="Times New Roman"/>
                <a:cs typeface="Times New Roman"/>
              </a:rPr>
              <a:t>electron-hole </a:t>
            </a:r>
            <a:r>
              <a:rPr sz="1800" spc="-5" dirty="0">
                <a:latin typeface="Times New Roman"/>
                <a:cs typeface="Times New Roman"/>
              </a:rPr>
              <a:t>pairs  being generated </a:t>
            </a:r>
            <a:r>
              <a:rPr sz="1800" dirty="0">
                <a:latin typeface="Times New Roman"/>
                <a:cs typeface="Times New Roman"/>
              </a:rPr>
              <a:t>in a </a:t>
            </a:r>
            <a:r>
              <a:rPr sz="1800" spc="-5" dirty="0">
                <a:latin typeface="Times New Roman"/>
                <a:cs typeface="Times New Roman"/>
              </a:rPr>
              <a:t>solar</a:t>
            </a:r>
            <a:r>
              <a:rPr sz="1800" dirty="0">
                <a:latin typeface="Times New Roman"/>
                <a:cs typeface="Times New Roman"/>
              </a:rPr>
              <a:t> cell.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09249" y="1393623"/>
            <a:ext cx="8340725" cy="192595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Generation Rate</a:t>
            </a:r>
            <a:endParaRPr sz="2000">
              <a:latin typeface="Arial"/>
              <a:cs typeface="Arial"/>
            </a:endParaRPr>
          </a:p>
          <a:p>
            <a:pPr marL="812800" marR="5080" lvl="1" indent="-342900">
              <a:lnSpc>
                <a:spcPts val="1939"/>
              </a:lnSpc>
              <a:spcBef>
                <a:spcPts val="110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Assuming that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loss in light intensity (i.e., the absorption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photons) directly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causes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generation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 electron-hole </a:t>
            </a:r>
            <a:r>
              <a:rPr sz="1800" spc="-20" dirty="0">
                <a:solidFill>
                  <a:srgbClr val="FF0000"/>
                </a:solidFill>
                <a:latin typeface="Times New Roman"/>
                <a:cs typeface="Times New Roman"/>
              </a:rPr>
              <a:t>pair,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then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generation </a:t>
            </a:r>
            <a:r>
              <a:rPr sz="1800" i="1" dirty="0">
                <a:solidFill>
                  <a:srgbClr val="FF0000"/>
                </a:solidFill>
                <a:latin typeface="Times New Roman"/>
                <a:cs typeface="Times New Roman"/>
              </a:rPr>
              <a:t>G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 a thin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slice 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material is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determined by finding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change in light intensity across this</a:t>
            </a:r>
            <a:r>
              <a:rPr sz="18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slice.</a:t>
            </a:r>
            <a:endParaRPr sz="1800">
              <a:latin typeface="Times New Roman"/>
              <a:cs typeface="Times New Roman"/>
            </a:endParaRPr>
          </a:p>
          <a:p>
            <a:pPr marL="812800" marR="243204" lvl="1" indent="-342900">
              <a:lnSpc>
                <a:spcPts val="1939"/>
              </a:lnSpc>
              <a:spcBef>
                <a:spcPts val="109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Consequently,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differentiating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above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equation will give the generation at any  point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device.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Hence</a:t>
            </a:r>
            <a:r>
              <a:rPr sz="1800" spc="-5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432439" y="3451859"/>
            <a:ext cx="1828800" cy="5196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41049" y="4171442"/>
            <a:ext cx="6139815" cy="546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indent="-342900">
              <a:lnSpc>
                <a:spcPts val="2050"/>
              </a:lnSpc>
              <a:spcBef>
                <a:spcPts val="10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80365" algn="l"/>
                <a:tab pos="381000" algn="l"/>
              </a:tabLst>
            </a:pPr>
            <a:r>
              <a:rPr sz="1800" spc="-5" dirty="0">
                <a:latin typeface="Times New Roman"/>
                <a:cs typeface="Times New Roman"/>
              </a:rPr>
              <a:t>where </a:t>
            </a:r>
            <a:r>
              <a:rPr sz="1800" i="1" spc="-5" dirty="0">
                <a:latin typeface="Times New Roman"/>
                <a:cs typeface="Times New Roman"/>
              </a:rPr>
              <a:t>N</a:t>
            </a:r>
            <a:r>
              <a:rPr sz="1800" i="1" spc="-7" baseline="-20833" dirty="0">
                <a:latin typeface="Times New Roman"/>
                <a:cs typeface="Times New Roman"/>
              </a:rPr>
              <a:t>0 </a:t>
            </a:r>
            <a:r>
              <a:rPr sz="1800" dirty="0">
                <a:latin typeface="Times New Roman"/>
                <a:cs typeface="Times New Roman"/>
              </a:rPr>
              <a:t>=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photon flux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at the </a:t>
            </a:r>
            <a:r>
              <a:rPr sz="1800" spc="-5" dirty="0">
                <a:latin typeface="Times New Roman"/>
                <a:cs typeface="Times New Roman"/>
              </a:rPr>
              <a:t>surface</a:t>
            </a:r>
            <a:r>
              <a:rPr sz="1800" spc="-2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(photons/unit-area/sec.);</a:t>
            </a:r>
            <a:endParaRPr sz="1800">
              <a:latin typeface="Times New Roman"/>
              <a:cs typeface="Times New Roman"/>
            </a:endParaRPr>
          </a:p>
          <a:p>
            <a:pPr marL="381000">
              <a:lnSpc>
                <a:spcPts val="2050"/>
              </a:lnSpc>
            </a:pPr>
            <a:r>
              <a:rPr sz="1800" i="1" dirty="0">
                <a:latin typeface="Times New Roman"/>
                <a:cs typeface="Times New Roman"/>
              </a:rPr>
              <a:t>α </a:t>
            </a:r>
            <a:r>
              <a:rPr sz="1800" dirty="0">
                <a:latin typeface="Times New Roman"/>
                <a:cs typeface="Times New Roman"/>
              </a:rPr>
              <a:t>= </a:t>
            </a:r>
            <a:r>
              <a:rPr sz="1800" spc="-5" dirty="0">
                <a:latin typeface="Times New Roman"/>
                <a:cs typeface="Times New Roman"/>
              </a:rPr>
              <a:t>absorption </a:t>
            </a:r>
            <a:r>
              <a:rPr sz="1800" spc="-10" dirty="0">
                <a:latin typeface="Times New Roman"/>
                <a:cs typeface="Times New Roman"/>
              </a:rPr>
              <a:t>coefficient;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74839" y="463448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74839" y="54917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3999" y="858012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74839" y="634898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3999" y="858012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766449" y="4586246"/>
            <a:ext cx="7813040" cy="213487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720"/>
              </a:spcBef>
            </a:pPr>
            <a:r>
              <a:rPr sz="1800" i="1" dirty="0">
                <a:latin typeface="Times New Roman"/>
                <a:cs typeface="Times New Roman"/>
              </a:rPr>
              <a:t>x </a:t>
            </a:r>
            <a:r>
              <a:rPr sz="1800" dirty="0">
                <a:latin typeface="Times New Roman"/>
                <a:cs typeface="Times New Roman"/>
              </a:rPr>
              <a:t>= </a:t>
            </a:r>
            <a:r>
              <a:rPr sz="1800" spc="-5" dirty="0">
                <a:latin typeface="Times New Roman"/>
                <a:cs typeface="Times New Roman"/>
              </a:rPr>
              <a:t>distance into the material.</a:t>
            </a:r>
            <a:endParaRPr sz="1800">
              <a:latin typeface="Times New Roman"/>
              <a:cs typeface="Times New Roman"/>
            </a:endParaRPr>
          </a:p>
          <a:p>
            <a:pPr marL="355600" marR="24765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above equations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show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that the light intensity exponentially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decreases  throughout the material and further that the generation is highest at the surface of  the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material.</a:t>
            </a:r>
            <a:endParaRPr sz="1800">
              <a:latin typeface="Times New Roman"/>
              <a:cs typeface="Times New Roman"/>
            </a:endParaRPr>
          </a:p>
          <a:p>
            <a:pPr marL="354965" marR="5080" indent="-342900">
              <a:lnSpc>
                <a:spcPts val="1939"/>
              </a:lnSpc>
              <a:spcBef>
                <a:spcPts val="109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For photovoltaic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applications, the incident light consists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combination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 many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different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wavelengths, and therefore the generation rate at each wavelength  is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different.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09249" y="1393623"/>
            <a:ext cx="8114665" cy="255651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Generation Rate</a:t>
            </a:r>
            <a:endParaRPr sz="2000">
              <a:latin typeface="Arial"/>
              <a:cs typeface="Arial"/>
            </a:endParaRPr>
          </a:p>
          <a:p>
            <a:pPr marL="812165" marR="367665" lvl="1" indent="-342900">
              <a:lnSpc>
                <a:spcPts val="1939"/>
              </a:lnSpc>
              <a:spcBef>
                <a:spcPts val="110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65" dirty="0">
                <a:latin typeface="Times New Roman"/>
                <a:cs typeface="Times New Roman"/>
              </a:rPr>
              <a:t>To </a:t>
            </a:r>
            <a:r>
              <a:rPr sz="1800" spc="-5" dirty="0">
                <a:latin typeface="Times New Roman"/>
                <a:cs typeface="Times New Roman"/>
              </a:rPr>
              <a:t>calculate the generation for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collection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10" dirty="0">
                <a:latin typeface="Times New Roman"/>
                <a:cs typeface="Times New Roman"/>
              </a:rPr>
              <a:t>different </a:t>
            </a:r>
            <a:r>
              <a:rPr sz="1800" spc="-5" dirty="0">
                <a:latin typeface="Times New Roman"/>
                <a:cs typeface="Times New Roman"/>
              </a:rPr>
              <a:t>wavelengths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, the net  generation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sum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generation for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each</a:t>
            </a:r>
            <a:r>
              <a:rPr sz="1800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wavelength.</a:t>
            </a:r>
            <a:endParaRPr sz="1800">
              <a:latin typeface="Times New Roman"/>
              <a:cs typeface="Times New Roman"/>
            </a:endParaRPr>
          </a:p>
          <a:p>
            <a:pPr marL="812800" marR="5080" lvl="1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generation </a:t>
            </a:r>
            <a:r>
              <a:rPr sz="1800" dirty="0">
                <a:latin typeface="Times New Roman"/>
                <a:cs typeface="Times New Roman"/>
              </a:rPr>
              <a:t>as a </a:t>
            </a:r>
            <a:r>
              <a:rPr sz="1800" spc="-5" dirty="0">
                <a:latin typeface="Times New Roman"/>
                <a:cs typeface="Times New Roman"/>
              </a:rPr>
              <a:t>function of distance for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standard solar spectrum (AM 1.5)  incident </a:t>
            </a:r>
            <a:r>
              <a:rPr sz="1800" dirty="0">
                <a:latin typeface="Times New Roman"/>
                <a:cs typeface="Times New Roman"/>
              </a:rPr>
              <a:t>on a </a:t>
            </a:r>
            <a:r>
              <a:rPr sz="1800" spc="-5" dirty="0">
                <a:latin typeface="Times New Roman"/>
                <a:cs typeface="Times New Roman"/>
              </a:rPr>
              <a:t>piece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5" dirty="0">
                <a:latin typeface="Times New Roman"/>
                <a:cs typeface="Times New Roman"/>
              </a:rPr>
              <a:t>silicon is </a:t>
            </a:r>
            <a:r>
              <a:rPr sz="1800" dirty="0">
                <a:latin typeface="Times New Roman"/>
                <a:cs typeface="Times New Roman"/>
              </a:rPr>
              <a:t>shown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below.</a:t>
            </a:r>
            <a:endParaRPr sz="1800">
              <a:latin typeface="Times New Roman"/>
              <a:cs typeface="Times New Roman"/>
            </a:endParaRPr>
          </a:p>
          <a:p>
            <a:pPr marL="812800" marR="35560" lvl="1" indent="-342900">
              <a:lnSpc>
                <a:spcPts val="1939"/>
              </a:lnSpc>
              <a:spcBef>
                <a:spcPts val="108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y-axis scale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logarithmic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showing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that there is an enormously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greater  generation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electron-hole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pairs near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front surface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cell,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while further  into the solar cell the generation rate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becomes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nearly</a:t>
            </a:r>
            <a:r>
              <a:rPr sz="1800" spc="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constant.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163709" y="4008882"/>
            <a:ext cx="4200144" cy="23408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41651" y="6349746"/>
            <a:ext cx="3743761" cy="6838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9249" y="1480819"/>
            <a:ext cx="2059939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Recombination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766449" y="1894585"/>
            <a:ext cx="78847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Any electron which exists in the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conduction band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is in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meta-stable state and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will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6449" y="2062503"/>
            <a:ext cx="7658734" cy="100965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latin typeface="Times New Roman"/>
                <a:cs typeface="Times New Roman"/>
              </a:rPr>
              <a:t>eventually </a:t>
            </a:r>
            <a:r>
              <a:rPr sz="1800" spc="-5" dirty="0">
                <a:latin typeface="Times New Roman"/>
                <a:cs typeface="Times New Roman"/>
              </a:rPr>
              <a:t>stabilize </a:t>
            </a:r>
            <a:r>
              <a:rPr sz="1800" dirty="0">
                <a:latin typeface="Times New Roman"/>
                <a:cs typeface="Times New Roman"/>
              </a:rPr>
              <a:t>to a lower </a:t>
            </a:r>
            <a:r>
              <a:rPr sz="1800" spc="-10" dirty="0">
                <a:latin typeface="Times New Roman"/>
                <a:cs typeface="Times New Roman"/>
              </a:rPr>
              <a:t>energy </a:t>
            </a:r>
            <a:r>
              <a:rPr sz="1800" spc="-5" dirty="0">
                <a:latin typeface="Times New Roman"/>
                <a:cs typeface="Times New Roman"/>
              </a:rPr>
              <a:t>position </a:t>
            </a:r>
            <a:r>
              <a:rPr sz="1800" dirty="0">
                <a:latin typeface="Times New Roman"/>
                <a:cs typeface="Times New Roman"/>
              </a:rPr>
              <a:t>in the </a:t>
            </a:r>
            <a:r>
              <a:rPr sz="1800" spc="-5" dirty="0">
                <a:latin typeface="Times New Roman"/>
                <a:cs typeface="Times New Roman"/>
              </a:rPr>
              <a:t>valence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band.</a:t>
            </a:r>
            <a:endParaRPr sz="18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When this </a:t>
            </a:r>
            <a:r>
              <a:rPr sz="1800" spc="-5" dirty="0">
                <a:latin typeface="Times New Roman"/>
                <a:cs typeface="Times New Roman"/>
              </a:rPr>
              <a:t>occurs, </a:t>
            </a:r>
            <a:r>
              <a:rPr sz="1800" dirty="0">
                <a:latin typeface="Times New Roman"/>
                <a:cs typeface="Times New Roman"/>
              </a:rPr>
              <a:t>it must move into an empty </a:t>
            </a:r>
            <a:r>
              <a:rPr sz="1800" spc="-5" dirty="0">
                <a:latin typeface="Times New Roman"/>
                <a:cs typeface="Times New Roman"/>
              </a:rPr>
              <a:t>valence band state. </a:t>
            </a:r>
            <a:r>
              <a:rPr sz="1800" dirty="0">
                <a:latin typeface="Times New Roman"/>
                <a:cs typeface="Times New Roman"/>
              </a:rPr>
              <a:t>Therefore,  </a:t>
            </a:r>
            <a:r>
              <a:rPr sz="1800" spc="-5" dirty="0">
                <a:latin typeface="Times New Roman"/>
                <a:cs typeface="Times New Roman"/>
              </a:rPr>
              <a:t>when the electron stabilizes back </a:t>
            </a:r>
            <a:r>
              <a:rPr sz="1800" dirty="0">
                <a:latin typeface="Times New Roman"/>
                <a:cs typeface="Times New Roman"/>
              </a:rPr>
              <a:t>down </a:t>
            </a:r>
            <a:r>
              <a:rPr sz="1800" spc="-5" dirty="0">
                <a:latin typeface="Times New Roman"/>
                <a:cs typeface="Times New Roman"/>
              </a:rPr>
              <a:t>into the valence band, it </a:t>
            </a:r>
            <a:r>
              <a:rPr sz="1800" dirty="0">
                <a:latin typeface="Times New Roman"/>
                <a:cs typeface="Times New Roman"/>
              </a:rPr>
              <a:t>also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effectively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66449" y="2940326"/>
            <a:ext cx="7895590" cy="100965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720"/>
              </a:spcBef>
            </a:pPr>
            <a:r>
              <a:rPr sz="1800" spc="-5" dirty="0">
                <a:latin typeface="Times New Roman"/>
                <a:cs typeface="Times New Roman"/>
              </a:rPr>
              <a:t>removes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5" dirty="0">
                <a:latin typeface="Times New Roman"/>
                <a:cs typeface="Times New Roman"/>
              </a:rPr>
              <a:t> hole.</a:t>
            </a:r>
            <a:endParaRPr sz="18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This </a:t>
            </a:r>
            <a:r>
              <a:rPr sz="1800" spc="-5" dirty="0">
                <a:latin typeface="Times New Roman"/>
                <a:cs typeface="Times New Roman"/>
              </a:rPr>
              <a:t>process </a:t>
            </a:r>
            <a:r>
              <a:rPr sz="1800" dirty="0">
                <a:latin typeface="Times New Roman"/>
                <a:cs typeface="Times New Roman"/>
              </a:rPr>
              <a:t>is called </a:t>
            </a:r>
            <a:r>
              <a:rPr sz="1800" spc="-5" dirty="0">
                <a:latin typeface="Times New Roman"/>
                <a:cs typeface="Times New Roman"/>
              </a:rPr>
              <a:t>recombination. </a:t>
            </a:r>
            <a:r>
              <a:rPr sz="1800" dirty="0">
                <a:latin typeface="Times New Roman"/>
                <a:cs typeface="Times New Roman"/>
              </a:rPr>
              <a:t>There are three </a:t>
            </a:r>
            <a:r>
              <a:rPr sz="1800" spc="-5" dirty="0">
                <a:latin typeface="Times New Roman"/>
                <a:cs typeface="Times New Roman"/>
              </a:rPr>
              <a:t>basic </a:t>
            </a:r>
            <a:r>
              <a:rPr sz="1800" dirty="0">
                <a:latin typeface="Times New Roman"/>
                <a:cs typeface="Times New Roman"/>
              </a:rPr>
              <a:t>types </a:t>
            </a:r>
            <a:r>
              <a:rPr sz="1800" spc="-5" dirty="0">
                <a:latin typeface="Times New Roman"/>
                <a:cs typeface="Times New Roman"/>
              </a:rPr>
              <a:t>of recombination  in the bulk </a:t>
            </a:r>
            <a:r>
              <a:rPr sz="1800" dirty="0">
                <a:latin typeface="Times New Roman"/>
                <a:cs typeface="Times New Roman"/>
              </a:rPr>
              <a:t>of a </a:t>
            </a:r>
            <a:r>
              <a:rPr sz="1800" spc="-5" dirty="0">
                <a:latin typeface="Times New Roman"/>
                <a:cs typeface="Times New Roman"/>
              </a:rPr>
              <a:t>single-crystal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10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semiconductor</a:t>
            </a:r>
            <a:r>
              <a:rPr sz="1800" spc="-10" dirty="0">
                <a:latin typeface="Times New Roman"/>
                <a:cs typeface="Times New Roman"/>
              </a:rPr>
              <a:t>. </a:t>
            </a:r>
            <a:r>
              <a:rPr sz="1800" spc="-5" dirty="0">
                <a:latin typeface="Times New Roman"/>
                <a:cs typeface="Times New Roman"/>
              </a:rPr>
              <a:t>These</a:t>
            </a:r>
            <a:r>
              <a:rPr sz="1800" dirty="0">
                <a:latin typeface="Times New Roman"/>
                <a:cs typeface="Times New Roman"/>
              </a:rPr>
              <a:t> are: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74839" y="463448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387479" y="4339358"/>
            <a:ext cx="3524250" cy="1151890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212725" indent="-200660">
              <a:lnSpc>
                <a:spcPct val="100000"/>
              </a:lnSpc>
              <a:spcBef>
                <a:spcPts val="570"/>
              </a:spcBef>
              <a:buClr>
                <a:srgbClr val="3333FF"/>
              </a:buClr>
              <a:buSzPct val="102777"/>
              <a:buFont typeface="Wingdings"/>
              <a:buChar char=""/>
              <a:tabLst>
                <a:tab pos="213360" algn="l"/>
              </a:tabLst>
            </a:pPr>
            <a:r>
              <a:rPr sz="1800" spc="-5" dirty="0">
                <a:latin typeface="Times New Roman"/>
                <a:cs typeface="Times New Roman"/>
              </a:rPr>
              <a:t>Radiative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recombination;</a:t>
            </a:r>
            <a:endParaRPr sz="1800">
              <a:latin typeface="Times New Roman"/>
              <a:cs typeface="Times New Roman"/>
            </a:endParaRPr>
          </a:p>
          <a:p>
            <a:pPr marL="212725" indent="-200660">
              <a:lnSpc>
                <a:spcPct val="100000"/>
              </a:lnSpc>
              <a:spcBef>
                <a:spcPts val="685"/>
              </a:spcBef>
              <a:buClr>
                <a:srgbClr val="3333FF"/>
              </a:buClr>
              <a:buSzPct val="102777"/>
              <a:buFont typeface="Wingdings"/>
              <a:buChar char=""/>
              <a:tabLst>
                <a:tab pos="213360" algn="l"/>
              </a:tabLst>
            </a:pPr>
            <a:r>
              <a:rPr sz="1800" spc="-5" dirty="0">
                <a:latin typeface="Times New Roman"/>
                <a:cs typeface="Times New Roman"/>
              </a:rPr>
              <a:t>Auger recombination;</a:t>
            </a:r>
            <a:r>
              <a:rPr sz="1800" dirty="0">
                <a:latin typeface="Times New Roman"/>
                <a:cs typeface="Times New Roman"/>
              </a:rPr>
              <a:t> and</a:t>
            </a:r>
            <a:endParaRPr sz="1800">
              <a:latin typeface="Times New Roman"/>
              <a:cs typeface="Times New Roman"/>
            </a:endParaRPr>
          </a:p>
          <a:p>
            <a:pPr marL="212725" indent="-200660">
              <a:lnSpc>
                <a:spcPct val="100000"/>
              </a:lnSpc>
              <a:spcBef>
                <a:spcPts val="685"/>
              </a:spcBef>
              <a:buClr>
                <a:srgbClr val="3333FF"/>
              </a:buClr>
              <a:buSzPct val="102777"/>
              <a:buFont typeface="Wingdings"/>
              <a:buChar char=""/>
              <a:tabLst>
                <a:tab pos="213360" algn="l"/>
              </a:tabLst>
            </a:pPr>
            <a:r>
              <a:rPr sz="1800" spc="-5" dirty="0">
                <a:latin typeface="Times New Roman"/>
                <a:cs typeface="Times New Roman"/>
              </a:rPr>
              <a:t>Shockley-Read-Hall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recombination.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4839" y="54917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3999" y="858012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09249" y="1393623"/>
            <a:ext cx="8315959" cy="483362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Radiative (Band-to-Band)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Recombination</a:t>
            </a:r>
            <a:endParaRPr sz="2000">
              <a:latin typeface="Arial"/>
              <a:cs typeface="Arial"/>
            </a:endParaRPr>
          </a:p>
          <a:p>
            <a:pPr marL="812800" lvl="1" indent="-343535">
              <a:lnSpc>
                <a:spcPts val="2050"/>
              </a:lnSpc>
              <a:spcBef>
                <a:spcPts val="86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Radiative recombination is the recombination mechanism that dominates in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i="1" spc="-15" dirty="0">
                <a:latin typeface="Times New Roman"/>
                <a:cs typeface="Times New Roman"/>
              </a:rPr>
              <a:t>direct</a:t>
            </a:r>
            <a:endParaRPr sz="1800">
              <a:latin typeface="Times New Roman"/>
              <a:cs typeface="Times New Roman"/>
            </a:endParaRPr>
          </a:p>
          <a:p>
            <a:pPr marL="812165">
              <a:lnSpc>
                <a:spcPts val="2050"/>
              </a:lnSpc>
            </a:pPr>
            <a:r>
              <a:rPr sz="1800" spc="-5" dirty="0">
                <a:latin typeface="Times New Roman"/>
                <a:cs typeface="Times New Roman"/>
              </a:rPr>
              <a:t>bandgap </a:t>
            </a:r>
            <a:r>
              <a:rPr sz="1800" dirty="0">
                <a:latin typeface="Times New Roman"/>
                <a:cs typeface="Times New Roman"/>
              </a:rPr>
              <a:t>semiconductors.</a:t>
            </a:r>
            <a:endParaRPr sz="1800">
              <a:latin typeface="Times New Roman"/>
              <a:cs typeface="Times New Roman"/>
            </a:endParaRPr>
          </a:p>
          <a:p>
            <a:pPr marL="812800" marR="747395" lvl="1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dirty="0">
                <a:latin typeface="Times New Roman"/>
                <a:cs typeface="Times New Roman"/>
              </a:rPr>
              <a:t>The light </a:t>
            </a:r>
            <a:r>
              <a:rPr sz="1800" spc="-5" dirty="0">
                <a:latin typeface="Times New Roman"/>
                <a:cs typeface="Times New Roman"/>
              </a:rPr>
              <a:t>produced from </a:t>
            </a:r>
            <a:r>
              <a:rPr sz="1800" dirty="0">
                <a:latin typeface="Times New Roman"/>
                <a:cs typeface="Times New Roman"/>
              </a:rPr>
              <a:t>a light emitting </a:t>
            </a:r>
            <a:r>
              <a:rPr sz="1800" spc="-5" dirty="0">
                <a:latin typeface="Times New Roman"/>
                <a:cs typeface="Times New Roman"/>
              </a:rPr>
              <a:t>diode (LED) </a:t>
            </a:r>
            <a:r>
              <a:rPr sz="1800" dirty="0">
                <a:latin typeface="Times New Roman"/>
                <a:cs typeface="Times New Roman"/>
              </a:rPr>
              <a:t>is the most </a:t>
            </a:r>
            <a:r>
              <a:rPr sz="1800" spc="-5" dirty="0">
                <a:latin typeface="Times New Roman"/>
                <a:cs typeface="Times New Roman"/>
              </a:rPr>
              <a:t>obvious  example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5" dirty="0">
                <a:latin typeface="Times New Roman"/>
                <a:cs typeface="Times New Roman"/>
              </a:rPr>
              <a:t>radiative recombination in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semiconductor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device.</a:t>
            </a:r>
            <a:endParaRPr sz="1800">
              <a:latin typeface="Times New Roman"/>
              <a:cs typeface="Times New Roman"/>
            </a:endParaRPr>
          </a:p>
          <a:p>
            <a:pPr marL="812800" marR="234950" lvl="1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Concentrator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spc="-5" dirty="0">
                <a:latin typeface="Times New Roman"/>
                <a:cs typeface="Times New Roman"/>
              </a:rPr>
              <a:t>space solar </a:t>
            </a:r>
            <a:r>
              <a:rPr sz="1800" dirty="0">
                <a:latin typeface="Times New Roman"/>
                <a:cs typeface="Times New Roman"/>
              </a:rPr>
              <a:t>cells </a:t>
            </a:r>
            <a:r>
              <a:rPr sz="1800" spc="-5" dirty="0">
                <a:latin typeface="Times New Roman"/>
                <a:cs typeface="Times New Roman"/>
              </a:rPr>
              <a:t>cells </a:t>
            </a:r>
            <a:r>
              <a:rPr sz="1800" dirty="0">
                <a:latin typeface="Times New Roman"/>
                <a:cs typeface="Times New Roman"/>
              </a:rPr>
              <a:t>are typically made </a:t>
            </a:r>
            <a:r>
              <a:rPr sz="1800" spc="-5" dirty="0">
                <a:latin typeface="Times New Roman"/>
                <a:cs typeface="Times New Roman"/>
              </a:rPr>
              <a:t>from direct bandgap  </a:t>
            </a:r>
            <a:r>
              <a:rPr sz="1800" dirty="0">
                <a:latin typeface="Times New Roman"/>
                <a:cs typeface="Times New Roman"/>
              </a:rPr>
              <a:t>materials </a:t>
            </a:r>
            <a:r>
              <a:rPr sz="1800" spc="-5" dirty="0">
                <a:latin typeface="Times New Roman"/>
                <a:cs typeface="Times New Roman"/>
              </a:rPr>
              <a:t>(GaAs etc)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spc="-5" dirty="0">
                <a:latin typeface="Times New Roman"/>
                <a:cs typeface="Times New Roman"/>
              </a:rPr>
              <a:t>radiative </a:t>
            </a:r>
            <a:r>
              <a:rPr sz="1800" dirty="0">
                <a:latin typeface="Times New Roman"/>
                <a:cs typeface="Times New Roman"/>
              </a:rPr>
              <a:t>recombination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dominates.</a:t>
            </a:r>
            <a:endParaRPr sz="1800">
              <a:latin typeface="Times New Roman"/>
              <a:cs typeface="Times New Roman"/>
            </a:endParaRPr>
          </a:p>
          <a:p>
            <a:pPr marL="812800" marR="5715" lvl="1" indent="-342900">
              <a:lnSpc>
                <a:spcPts val="1939"/>
              </a:lnSpc>
              <a:spcBef>
                <a:spcPts val="108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15" dirty="0">
                <a:latin typeface="Times New Roman"/>
                <a:cs typeface="Times New Roman"/>
              </a:rPr>
              <a:t>However, </a:t>
            </a:r>
            <a:r>
              <a:rPr sz="1800" dirty="0">
                <a:latin typeface="Times New Roman"/>
                <a:cs typeface="Times New Roman"/>
              </a:rPr>
              <a:t>most terrestrial </a:t>
            </a:r>
            <a:r>
              <a:rPr sz="1800" spc="-5" dirty="0">
                <a:latin typeface="Times New Roman"/>
                <a:cs typeface="Times New Roman"/>
              </a:rPr>
              <a:t>solar </a:t>
            </a:r>
            <a:r>
              <a:rPr sz="1800" dirty="0">
                <a:latin typeface="Times New Roman"/>
                <a:cs typeface="Times New Roman"/>
              </a:rPr>
              <a:t>cells are made </a:t>
            </a:r>
            <a:r>
              <a:rPr sz="1800" spc="-5" dirty="0">
                <a:latin typeface="Times New Roman"/>
                <a:cs typeface="Times New Roman"/>
              </a:rPr>
              <a:t>from silicon, which </a:t>
            </a:r>
            <a:r>
              <a:rPr sz="1800" dirty="0">
                <a:latin typeface="Times New Roman"/>
                <a:cs typeface="Times New Roman"/>
              </a:rPr>
              <a:t>is an </a:t>
            </a:r>
            <a:r>
              <a:rPr sz="1800" i="1" spc="-15" dirty="0">
                <a:latin typeface="Times New Roman"/>
                <a:cs typeface="Times New Roman"/>
              </a:rPr>
              <a:t>indirect  </a:t>
            </a:r>
            <a:r>
              <a:rPr sz="1800" spc="-5" dirty="0">
                <a:latin typeface="Times New Roman"/>
                <a:cs typeface="Times New Roman"/>
              </a:rPr>
              <a:t>bandgap </a:t>
            </a:r>
            <a:r>
              <a:rPr sz="1800" dirty="0">
                <a:latin typeface="Times New Roman"/>
                <a:cs typeface="Times New Roman"/>
              </a:rPr>
              <a:t>semiconductor and </a:t>
            </a:r>
            <a:r>
              <a:rPr sz="1800" spc="-5" dirty="0">
                <a:latin typeface="Times New Roman"/>
                <a:cs typeface="Times New Roman"/>
              </a:rPr>
              <a:t>radiative </a:t>
            </a:r>
            <a:r>
              <a:rPr sz="1800" dirty="0">
                <a:latin typeface="Times New Roman"/>
                <a:cs typeface="Times New Roman"/>
              </a:rPr>
              <a:t>recombination is extremely low and </a:t>
            </a:r>
            <a:r>
              <a:rPr sz="1800" spc="-5" dirty="0">
                <a:latin typeface="Times New Roman"/>
                <a:cs typeface="Times New Roman"/>
              </a:rPr>
              <a:t>usually  neglected.</a:t>
            </a:r>
            <a:endParaRPr sz="1800">
              <a:latin typeface="Times New Roman"/>
              <a:cs typeface="Times New Roman"/>
            </a:endParaRPr>
          </a:p>
          <a:p>
            <a:pPr marL="812800" lvl="1" indent="-342900">
              <a:lnSpc>
                <a:spcPct val="100000"/>
              </a:lnSpc>
              <a:spcBef>
                <a:spcPts val="844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key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characteristics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radiative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recombination</a:t>
            </a:r>
            <a:r>
              <a:rPr sz="1800" spc="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are:</a:t>
            </a:r>
            <a:endParaRPr sz="1800">
              <a:latin typeface="Times New Roman"/>
              <a:cs typeface="Times New Roman"/>
            </a:endParaRPr>
          </a:p>
          <a:p>
            <a:pPr marL="727075" marR="436245" lvl="2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"/>
              <a:tabLst>
                <a:tab pos="98425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In radiative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recombination, an electron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directly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combines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with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hole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 the </a:t>
            </a:r>
            <a:r>
              <a:rPr sz="1800" u="sng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conduction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band and releases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photon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;</a:t>
            </a:r>
            <a:r>
              <a:rPr sz="1800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endParaRPr sz="1800">
              <a:latin typeface="Times New Roman"/>
              <a:cs typeface="Times New Roman"/>
            </a:endParaRPr>
          </a:p>
          <a:p>
            <a:pPr marL="727075" marR="182880" lvl="2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"/>
              <a:tabLst>
                <a:tab pos="928369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emitted photon has an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energy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similar to the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band gap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and is therefore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only  weakly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absorbed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such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that it can exit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piece of</a:t>
            </a:r>
            <a:r>
              <a:rPr sz="18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semiconductor.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50931" y="1358571"/>
            <a:ext cx="7649209" cy="168338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Recombination thorough Defect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Levels</a:t>
            </a:r>
            <a:endParaRPr sz="2000">
              <a:latin typeface="Arial"/>
              <a:cs typeface="Arial"/>
            </a:endParaRPr>
          </a:p>
          <a:p>
            <a:pPr marL="812165" marR="5080" lvl="1" indent="-342900">
              <a:lnSpc>
                <a:spcPts val="1939"/>
              </a:lnSpc>
              <a:spcBef>
                <a:spcPts val="110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Recombination through defects, also called Shockley-Read-Hall or SRH  recombination, does not occur </a:t>
            </a:r>
            <a:r>
              <a:rPr sz="1800" dirty="0">
                <a:latin typeface="Times New Roman"/>
                <a:cs typeface="Times New Roman"/>
              </a:rPr>
              <a:t>in </a:t>
            </a:r>
            <a:r>
              <a:rPr sz="1800" spc="-5" dirty="0">
                <a:latin typeface="Times New Roman"/>
                <a:cs typeface="Times New Roman"/>
              </a:rPr>
              <a:t>perfectly pure, undefected </a:t>
            </a:r>
            <a:r>
              <a:rPr sz="1800" dirty="0">
                <a:latin typeface="Times New Roman"/>
                <a:cs typeface="Times New Roman"/>
              </a:rPr>
              <a:t>material. </a:t>
            </a:r>
            <a:r>
              <a:rPr sz="1800" spc="-5" dirty="0">
                <a:latin typeface="Times New Roman"/>
                <a:cs typeface="Times New Roman"/>
              </a:rPr>
              <a:t>SRH  recombination </a:t>
            </a:r>
            <a:r>
              <a:rPr sz="1800" dirty="0">
                <a:latin typeface="Times New Roman"/>
                <a:cs typeface="Times New Roman"/>
              </a:rPr>
              <a:t>is a two-step</a:t>
            </a:r>
            <a:r>
              <a:rPr sz="1800" spc="-5" dirty="0">
                <a:latin typeface="Times New Roman"/>
                <a:cs typeface="Times New Roman"/>
              </a:rPr>
              <a:t> process.</a:t>
            </a:r>
            <a:endParaRPr sz="1800">
              <a:latin typeface="Times New Roman"/>
              <a:cs typeface="Times New Roman"/>
            </a:endParaRPr>
          </a:p>
          <a:p>
            <a:pPr marL="812800" lvl="1" indent="-342900">
              <a:lnSpc>
                <a:spcPct val="100000"/>
              </a:lnSpc>
              <a:spcBef>
                <a:spcPts val="844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The two steps involved in SRH recombination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are: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74839" y="291998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65679" y="3121405"/>
            <a:ext cx="7588250" cy="79375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>
              <a:lnSpc>
                <a:spcPts val="1939"/>
              </a:lnSpc>
              <a:spcBef>
                <a:spcPts val="345"/>
              </a:spcBef>
              <a:buClr>
                <a:srgbClr val="3333FF"/>
              </a:buClr>
              <a:buSzPct val="102777"/>
              <a:buFont typeface="Wingdings"/>
              <a:buChar char=""/>
              <a:tabLst>
                <a:tab pos="213360" algn="l"/>
              </a:tabLst>
            </a:pPr>
            <a:r>
              <a:rPr sz="1800" spc="-5" dirty="0">
                <a:latin typeface="Times New Roman"/>
                <a:cs typeface="Times New Roman"/>
              </a:rPr>
              <a:t>An </a:t>
            </a:r>
            <a:r>
              <a:rPr sz="1800" dirty="0">
                <a:latin typeface="Times New Roman"/>
                <a:cs typeface="Times New Roman"/>
              </a:rPr>
              <a:t>electron </a:t>
            </a:r>
            <a:r>
              <a:rPr sz="1800" spc="-5" dirty="0">
                <a:latin typeface="Times New Roman"/>
                <a:cs typeface="Times New Roman"/>
              </a:rPr>
              <a:t>(or hole) </a:t>
            </a:r>
            <a:r>
              <a:rPr sz="1800" dirty="0">
                <a:latin typeface="Times New Roman"/>
                <a:cs typeface="Times New Roman"/>
              </a:rPr>
              <a:t>is trapped </a:t>
            </a:r>
            <a:r>
              <a:rPr sz="1800" spc="-5" dirty="0">
                <a:latin typeface="Times New Roman"/>
                <a:cs typeface="Times New Roman"/>
              </a:rPr>
              <a:t>by </a:t>
            </a:r>
            <a:r>
              <a:rPr sz="1800" dirty="0">
                <a:latin typeface="Times New Roman"/>
                <a:cs typeface="Times New Roman"/>
              </a:rPr>
              <a:t>an </a:t>
            </a:r>
            <a:r>
              <a:rPr sz="1800" spc="-10" dirty="0">
                <a:latin typeface="Times New Roman"/>
                <a:cs typeface="Times New Roman"/>
              </a:rPr>
              <a:t>energy </a:t>
            </a:r>
            <a:r>
              <a:rPr sz="1800" spc="-5" dirty="0">
                <a:latin typeface="Times New Roman"/>
                <a:cs typeface="Times New Roman"/>
              </a:rPr>
              <a:t>state </a:t>
            </a:r>
            <a:r>
              <a:rPr sz="1800" dirty="0">
                <a:latin typeface="Times New Roman"/>
                <a:cs typeface="Times New Roman"/>
              </a:rPr>
              <a:t>in the </a:t>
            </a:r>
            <a:r>
              <a:rPr sz="1800" spc="-5" dirty="0">
                <a:latin typeface="Times New Roman"/>
                <a:cs typeface="Times New Roman"/>
              </a:rPr>
              <a:t>forbidden region which  </a:t>
            </a:r>
            <a:r>
              <a:rPr sz="1800" dirty="0">
                <a:latin typeface="Times New Roman"/>
                <a:cs typeface="Times New Roman"/>
              </a:rPr>
              <a:t>is introduced through </a:t>
            </a:r>
            <a:r>
              <a:rPr sz="1800" spc="-5" dirty="0">
                <a:latin typeface="Times New Roman"/>
                <a:cs typeface="Times New Roman"/>
              </a:rPr>
              <a:t>defects </a:t>
            </a:r>
            <a:r>
              <a:rPr sz="1800" dirty="0">
                <a:latin typeface="Times New Roman"/>
                <a:cs typeface="Times New Roman"/>
              </a:rPr>
              <a:t>in the crystal lattice.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These defects can either be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unintentionally introduced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or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deliberately added to the material,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for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example</a:t>
            </a:r>
            <a:r>
              <a:rPr sz="1800" spc="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96702" y="3783099"/>
            <a:ext cx="7895590" cy="340106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281305">
              <a:lnSpc>
                <a:spcPct val="100000"/>
              </a:lnSpc>
              <a:spcBef>
                <a:spcPts val="720"/>
              </a:spcBef>
            </a:pP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doping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material;</a:t>
            </a:r>
            <a:r>
              <a:rPr sz="1800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endParaRPr sz="1800">
              <a:latin typeface="Times New Roman"/>
              <a:cs typeface="Times New Roman"/>
            </a:endParaRPr>
          </a:p>
          <a:p>
            <a:pPr marL="281305" marR="508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2777"/>
              <a:buFont typeface="Wingdings"/>
              <a:buChar char=""/>
              <a:tabLst>
                <a:tab pos="4826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hole (or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 electron) moves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up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to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same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energy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state before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electron is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thermally re-emitted into the conduction band, then it</a:t>
            </a:r>
            <a:r>
              <a:rPr sz="1800" spc="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recombines.</a:t>
            </a:r>
            <a:endParaRPr sz="1800">
              <a:latin typeface="Times New Roman"/>
              <a:cs typeface="Times New Roman"/>
            </a:endParaRPr>
          </a:p>
          <a:p>
            <a:pPr marL="281305" marR="464820" indent="-26924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281305" algn="l"/>
                <a:tab pos="281940" algn="l"/>
              </a:tabLst>
            </a:pP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rate </a:t>
            </a:r>
            <a:r>
              <a:rPr sz="1800" dirty="0">
                <a:latin typeface="Times New Roman"/>
                <a:cs typeface="Times New Roman"/>
              </a:rPr>
              <a:t>at </a:t>
            </a:r>
            <a:r>
              <a:rPr sz="1800" spc="-5" dirty="0">
                <a:latin typeface="Times New Roman"/>
                <a:cs typeface="Times New Roman"/>
              </a:rPr>
              <a:t>which </a:t>
            </a:r>
            <a:r>
              <a:rPr sz="1800" dirty="0">
                <a:latin typeface="Times New Roman"/>
                <a:cs typeface="Times New Roman"/>
              </a:rPr>
              <a:t>a carrier moves into the </a:t>
            </a:r>
            <a:r>
              <a:rPr sz="1800" spc="-10" dirty="0">
                <a:latin typeface="Times New Roman"/>
                <a:cs typeface="Times New Roman"/>
              </a:rPr>
              <a:t>energy </a:t>
            </a:r>
            <a:r>
              <a:rPr sz="1800" dirty="0">
                <a:latin typeface="Times New Roman"/>
                <a:cs typeface="Times New Roman"/>
              </a:rPr>
              <a:t>level in the </a:t>
            </a:r>
            <a:r>
              <a:rPr sz="1800" spc="-5" dirty="0">
                <a:latin typeface="Times New Roman"/>
                <a:cs typeface="Times New Roman"/>
              </a:rPr>
              <a:t>forbidden gap  depends on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distance of </a:t>
            </a:r>
            <a:r>
              <a:rPr sz="1800" dirty="0">
                <a:latin typeface="Times New Roman"/>
                <a:cs typeface="Times New Roman"/>
              </a:rPr>
              <a:t>the introduced </a:t>
            </a:r>
            <a:r>
              <a:rPr sz="1800" spc="-10" dirty="0">
                <a:latin typeface="Times New Roman"/>
                <a:cs typeface="Times New Roman"/>
              </a:rPr>
              <a:t>energy </a:t>
            </a:r>
            <a:r>
              <a:rPr sz="1800" dirty="0">
                <a:latin typeface="Times New Roman"/>
                <a:cs typeface="Times New Roman"/>
              </a:rPr>
              <a:t>level </a:t>
            </a:r>
            <a:r>
              <a:rPr sz="1800" spc="-5" dirty="0">
                <a:latin typeface="Times New Roman"/>
                <a:cs typeface="Times New Roman"/>
              </a:rPr>
              <a:t>from </a:t>
            </a:r>
            <a:r>
              <a:rPr sz="1800" dirty="0">
                <a:latin typeface="Times New Roman"/>
                <a:cs typeface="Times New Roman"/>
              </a:rPr>
              <a:t>either </a:t>
            </a:r>
            <a:r>
              <a:rPr sz="1800" spc="-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band  edges.</a:t>
            </a:r>
            <a:endParaRPr sz="1800">
              <a:latin typeface="Times New Roman"/>
              <a:cs typeface="Times New Roman"/>
            </a:endParaRPr>
          </a:p>
          <a:p>
            <a:pPr marL="281305" marR="277495" indent="-26924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281305" algn="l"/>
                <a:tab pos="28194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Therefore, if an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energy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introduced close to either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band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edge,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recombination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 less likely as the electron is likely to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be re-emitted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to the conduction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band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edge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rather than recombine with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hole which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moves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into the same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energy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state from  the valence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band.</a:t>
            </a:r>
            <a:endParaRPr sz="1800">
              <a:latin typeface="Times New Roman"/>
              <a:cs typeface="Times New Roman"/>
            </a:endParaRPr>
          </a:p>
          <a:p>
            <a:pPr marL="281305" indent="-269240">
              <a:lnSpc>
                <a:spcPct val="100000"/>
              </a:lnSpc>
              <a:spcBef>
                <a:spcPts val="85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281305" algn="l"/>
                <a:tab pos="28194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For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this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reason,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energy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levels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near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mid-gap are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very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effective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for</a:t>
            </a:r>
            <a:r>
              <a:rPr sz="1800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recombination.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09249" y="1393623"/>
            <a:ext cx="8133715" cy="1678939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Auger Recombination</a:t>
            </a:r>
            <a:endParaRPr sz="2000">
              <a:latin typeface="Arial"/>
              <a:cs typeface="Arial"/>
            </a:endParaRPr>
          </a:p>
          <a:p>
            <a:pPr marL="812800" lvl="1" indent="-343535">
              <a:lnSpc>
                <a:spcPct val="100000"/>
              </a:lnSpc>
              <a:spcBef>
                <a:spcPts val="86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Auger Recombination involves three</a:t>
            </a:r>
            <a:r>
              <a:rPr sz="1800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carriers.</a:t>
            </a:r>
            <a:endParaRPr sz="1800">
              <a:latin typeface="Times New Roman"/>
              <a:cs typeface="Times New Roman"/>
            </a:endParaRPr>
          </a:p>
          <a:p>
            <a:pPr marL="812165" marR="5080" lvl="1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electron and 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hole recombine, but rather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than emitting the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energy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heat or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as 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photon,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energy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given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to a third 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carrier,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 electron in the conduction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band.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66449" y="3077487"/>
            <a:ext cx="7672070" cy="76771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This electron then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thermalizes back down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to the conduction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band</a:t>
            </a:r>
            <a:r>
              <a:rPr sz="18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edge.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6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Auger recombination is most important at high carrier concentrations caused</a:t>
            </a:r>
            <a:r>
              <a:rPr sz="1800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by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74839" y="37772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4839" y="463448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766449" y="3708422"/>
            <a:ext cx="7512050" cy="1640839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4965">
              <a:lnSpc>
                <a:spcPct val="100000"/>
              </a:lnSpc>
              <a:spcBef>
                <a:spcPts val="720"/>
              </a:spcBef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heavy doping or high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level injection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under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concentrated</a:t>
            </a:r>
            <a:r>
              <a:rPr sz="18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sunlight.</a:t>
            </a:r>
            <a:endParaRPr sz="18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In silicon-based solar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cells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(the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most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popular), Auger recombination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limits the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lifetime and ultimate</a:t>
            </a:r>
            <a:r>
              <a:rPr sz="1800" spc="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FF0000"/>
                </a:solidFill>
                <a:latin typeface="Times New Roman"/>
                <a:cs typeface="Times New Roman"/>
              </a:rPr>
              <a:t>efficiency.</a:t>
            </a:r>
            <a:endParaRPr sz="1800">
              <a:latin typeface="Times New Roman"/>
              <a:cs typeface="Times New Roman"/>
            </a:endParaRPr>
          </a:p>
          <a:p>
            <a:pPr marL="355600" marR="151130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more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heavily doped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material is,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shorter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Auger recombination  lifetime.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4839" y="54917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3999" y="858012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74839" y="634898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3999" y="858012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83849" y="1393623"/>
            <a:ext cx="8444230" cy="532701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78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81000" algn="l"/>
              </a:tabLst>
            </a:pPr>
            <a:r>
              <a:rPr sz="2000" spc="-5" dirty="0">
                <a:latin typeface="Arial"/>
                <a:cs typeface="Arial"/>
              </a:rPr>
              <a:t>Life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Time</a:t>
            </a:r>
            <a:endParaRPr sz="2000">
              <a:latin typeface="Arial"/>
              <a:cs typeface="Arial"/>
            </a:endParaRPr>
          </a:p>
          <a:p>
            <a:pPr marL="837565" marR="214629" lvl="1" indent="-342900">
              <a:lnSpc>
                <a:spcPts val="1939"/>
              </a:lnSpc>
              <a:spcBef>
                <a:spcPts val="110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37565" algn="l"/>
                <a:tab pos="838200" algn="l"/>
              </a:tabLst>
            </a:pPr>
            <a:r>
              <a:rPr sz="1800" spc="-5" dirty="0">
                <a:latin typeface="Times New Roman"/>
                <a:cs typeface="Times New Roman"/>
              </a:rPr>
              <a:t>If the number of minority carriers is increased above that at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equilibrium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by some  </a:t>
            </a:r>
            <a:r>
              <a:rPr sz="1800" dirty="0">
                <a:latin typeface="Times New Roman"/>
                <a:cs typeface="Times New Roman"/>
              </a:rPr>
              <a:t>transient external excitation </a:t>
            </a:r>
            <a:r>
              <a:rPr sz="1800" spc="-5" dirty="0">
                <a:latin typeface="Times New Roman"/>
                <a:cs typeface="Times New Roman"/>
              </a:rPr>
              <a:t>(such </a:t>
            </a:r>
            <a:r>
              <a:rPr sz="1800" dirty="0">
                <a:latin typeface="Times New Roman"/>
                <a:cs typeface="Times New Roman"/>
              </a:rPr>
              <a:t>as incident </a:t>
            </a:r>
            <a:r>
              <a:rPr sz="1800" spc="-5" dirty="0">
                <a:latin typeface="Times New Roman"/>
                <a:cs typeface="Times New Roman"/>
              </a:rPr>
              <a:t>sun), </a:t>
            </a:r>
            <a:r>
              <a:rPr sz="1800" dirty="0">
                <a:latin typeface="Times New Roman"/>
                <a:cs typeface="Times New Roman"/>
              </a:rPr>
              <a:t>the excess minority carrier s  </a:t>
            </a:r>
            <a:r>
              <a:rPr sz="1800" spc="-5" dirty="0">
                <a:latin typeface="Times New Roman"/>
                <a:cs typeface="Times New Roman"/>
              </a:rPr>
              <a:t>will decay back </a:t>
            </a:r>
            <a:r>
              <a:rPr sz="1800" dirty="0">
                <a:latin typeface="Times New Roman"/>
                <a:cs typeface="Times New Roman"/>
              </a:rPr>
              <a:t>to that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equilibrium carrier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concentration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due </a:t>
            </a:r>
            <a:r>
              <a:rPr sz="1800" dirty="0">
                <a:latin typeface="Times New Roman"/>
                <a:cs typeface="Times New Roman"/>
              </a:rPr>
              <a:t>to and through the  </a:t>
            </a:r>
            <a:r>
              <a:rPr sz="1800" spc="-5" dirty="0">
                <a:latin typeface="Times New Roman"/>
                <a:cs typeface="Times New Roman"/>
              </a:rPr>
              <a:t>process of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recombination.</a:t>
            </a:r>
            <a:endParaRPr sz="1800">
              <a:latin typeface="Times New Roman"/>
              <a:cs typeface="Times New Roman"/>
            </a:endParaRPr>
          </a:p>
          <a:p>
            <a:pPr marL="838200" lvl="1" indent="-342900">
              <a:lnSpc>
                <a:spcPct val="100000"/>
              </a:lnSpc>
              <a:spcBef>
                <a:spcPts val="85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37565" algn="l"/>
                <a:tab pos="838200" algn="l"/>
              </a:tabLst>
            </a:pPr>
            <a:r>
              <a:rPr sz="1800" dirty="0">
                <a:latin typeface="Times New Roman"/>
                <a:cs typeface="Times New Roman"/>
              </a:rPr>
              <a:t>A critical </a:t>
            </a:r>
            <a:r>
              <a:rPr sz="1800" spc="-5" dirty="0">
                <a:latin typeface="Times New Roman"/>
                <a:cs typeface="Times New Roman"/>
              </a:rPr>
              <a:t>parameter </a:t>
            </a:r>
            <a:r>
              <a:rPr sz="1800" dirty="0">
                <a:latin typeface="Times New Roman"/>
                <a:cs typeface="Times New Roman"/>
              </a:rPr>
              <a:t>in a </a:t>
            </a:r>
            <a:r>
              <a:rPr sz="1800" spc="-5" dirty="0">
                <a:latin typeface="Times New Roman"/>
                <a:cs typeface="Times New Roman"/>
              </a:rPr>
              <a:t>solar </a:t>
            </a:r>
            <a:r>
              <a:rPr sz="1800" dirty="0">
                <a:latin typeface="Times New Roman"/>
                <a:cs typeface="Times New Roman"/>
              </a:rPr>
              <a:t>cell is the </a:t>
            </a:r>
            <a:r>
              <a:rPr sz="1800" spc="-5" dirty="0">
                <a:latin typeface="Times New Roman"/>
                <a:cs typeface="Times New Roman"/>
              </a:rPr>
              <a:t>rate </a:t>
            </a:r>
            <a:r>
              <a:rPr sz="1800" dirty="0">
                <a:latin typeface="Times New Roman"/>
                <a:cs typeface="Times New Roman"/>
              </a:rPr>
              <a:t>at </a:t>
            </a:r>
            <a:r>
              <a:rPr sz="1800" spc="-5" dirty="0">
                <a:latin typeface="Times New Roman"/>
                <a:cs typeface="Times New Roman"/>
              </a:rPr>
              <a:t>which recombination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occurs.</a:t>
            </a:r>
            <a:endParaRPr sz="1800">
              <a:latin typeface="Times New Roman"/>
              <a:cs typeface="Times New Roman"/>
            </a:endParaRPr>
          </a:p>
          <a:p>
            <a:pPr marL="838200" marR="523240" lvl="1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37565" algn="l"/>
                <a:tab pos="8382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Such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process, known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as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"recombination rate" depends 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number of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excess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minority carriers.</a:t>
            </a:r>
            <a:endParaRPr sz="1800">
              <a:latin typeface="Times New Roman"/>
              <a:cs typeface="Times New Roman"/>
            </a:endParaRPr>
          </a:p>
          <a:p>
            <a:pPr marL="838200" marR="227965" lvl="1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37565" algn="l"/>
                <a:tab pos="838200" algn="l"/>
              </a:tabLst>
            </a:pPr>
            <a:r>
              <a:rPr sz="1800" spc="-5" dirty="0">
                <a:latin typeface="Times New Roman"/>
                <a:cs typeface="Times New Roman"/>
              </a:rPr>
              <a:t>If for </a:t>
            </a:r>
            <a:r>
              <a:rPr sz="1800" dirty="0">
                <a:latin typeface="Times New Roman"/>
                <a:cs typeface="Times New Roman"/>
              </a:rPr>
              <a:t>example, there are </a:t>
            </a:r>
            <a:r>
              <a:rPr sz="1800" spc="-5" dirty="0">
                <a:latin typeface="Times New Roman"/>
                <a:cs typeface="Times New Roman"/>
              </a:rPr>
              <a:t>no </a:t>
            </a:r>
            <a:r>
              <a:rPr sz="1800" dirty="0">
                <a:latin typeface="Times New Roman"/>
                <a:cs typeface="Times New Roman"/>
              </a:rPr>
              <a:t>excess minority carriers, then the </a:t>
            </a:r>
            <a:r>
              <a:rPr sz="1800" spc="-5" dirty="0">
                <a:latin typeface="Times New Roman"/>
                <a:cs typeface="Times New Roman"/>
              </a:rPr>
              <a:t>recombination rate  </a:t>
            </a:r>
            <a:r>
              <a:rPr sz="1800" dirty="0">
                <a:latin typeface="Times New Roman"/>
                <a:cs typeface="Times New Roman"/>
              </a:rPr>
              <a:t>must </a:t>
            </a:r>
            <a:r>
              <a:rPr sz="1800" spc="-5" dirty="0">
                <a:latin typeface="Times New Roman"/>
                <a:cs typeface="Times New Roman"/>
              </a:rPr>
              <a:t>be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zero.</a:t>
            </a:r>
            <a:endParaRPr sz="1800">
              <a:latin typeface="Times New Roman"/>
              <a:cs typeface="Times New Roman"/>
            </a:endParaRPr>
          </a:p>
          <a:p>
            <a:pPr marL="838200" marR="457200" lvl="1" indent="-342900">
              <a:lnSpc>
                <a:spcPts val="1939"/>
              </a:lnSpc>
              <a:spcBef>
                <a:spcPts val="108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37565" algn="l"/>
                <a:tab pos="838200" algn="l"/>
              </a:tabLst>
            </a:pPr>
            <a:r>
              <a:rPr sz="1800" spc="-45" dirty="0">
                <a:solidFill>
                  <a:srgbClr val="FF0000"/>
                </a:solidFill>
                <a:latin typeface="Times New Roman"/>
                <a:cs typeface="Times New Roman"/>
              </a:rPr>
              <a:t>Two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parameters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that are integral to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recombination rate </a:t>
            </a:r>
            <a:r>
              <a:rPr sz="1800" dirty="0">
                <a:solidFill>
                  <a:srgbClr val="00009A"/>
                </a:solidFill>
                <a:latin typeface="Times New Roman"/>
                <a:cs typeface="Times New Roman"/>
              </a:rPr>
              <a:t>are the minority carrier  lifetime and the minority carrier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10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diffusion</a:t>
            </a:r>
            <a:r>
              <a:rPr sz="1800" u="sng" spc="-20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length</a:t>
            </a:r>
            <a:r>
              <a:rPr sz="1800" spc="-5" dirty="0">
                <a:solidFill>
                  <a:srgbClr val="00009A"/>
                </a:solidFill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837565" marR="106680" lvl="1" indent="-342900" algn="just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382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minority carrier lifetime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material,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denoted by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τ</a:t>
            </a:r>
            <a:r>
              <a:rPr sz="1800" baseline="-20833" dirty="0">
                <a:solidFill>
                  <a:srgbClr val="FF0000"/>
                </a:solidFill>
                <a:latin typeface="Times New Roman"/>
                <a:cs typeface="Times New Roman"/>
              </a:rPr>
              <a:t>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or τ</a:t>
            </a:r>
            <a:r>
              <a:rPr sz="1800" baseline="-20833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is </a:t>
            </a:r>
            <a:r>
              <a:rPr sz="1800" spc="-5" dirty="0">
                <a:solidFill>
                  <a:srgbClr val="00009A"/>
                </a:solidFill>
                <a:latin typeface="Times New Roman"/>
                <a:cs typeface="Times New Roman"/>
              </a:rPr>
              <a:t>the average time  which </a:t>
            </a:r>
            <a:r>
              <a:rPr sz="1800" dirty="0">
                <a:solidFill>
                  <a:srgbClr val="00009A"/>
                </a:solidFill>
                <a:latin typeface="Times New Roman"/>
                <a:cs typeface="Times New Roman"/>
              </a:rPr>
              <a:t>a carrier can </a:t>
            </a:r>
            <a:r>
              <a:rPr sz="1800" spc="-5" dirty="0">
                <a:solidFill>
                  <a:srgbClr val="00009A"/>
                </a:solidFill>
                <a:latin typeface="Times New Roman"/>
                <a:cs typeface="Times New Roman"/>
              </a:rPr>
              <a:t>spend </a:t>
            </a:r>
            <a:r>
              <a:rPr sz="1800" dirty="0">
                <a:solidFill>
                  <a:srgbClr val="00009A"/>
                </a:solidFill>
                <a:latin typeface="Times New Roman"/>
                <a:cs typeface="Times New Roman"/>
              </a:rPr>
              <a:t>in an excited </a:t>
            </a:r>
            <a:r>
              <a:rPr sz="1800" spc="-5" dirty="0">
                <a:solidFill>
                  <a:srgbClr val="00009A"/>
                </a:solidFill>
                <a:latin typeface="Times New Roman"/>
                <a:cs typeface="Times New Roman"/>
              </a:rPr>
              <a:t>state </a:t>
            </a:r>
            <a:r>
              <a:rPr sz="1800" dirty="0">
                <a:solidFill>
                  <a:srgbClr val="00009A"/>
                </a:solidFill>
                <a:latin typeface="Times New Roman"/>
                <a:cs typeface="Times New Roman"/>
              </a:rPr>
              <a:t>after electron-hole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generation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009A"/>
                </a:solidFill>
                <a:latin typeface="Times New Roman"/>
                <a:cs typeface="Times New Roman"/>
              </a:rPr>
              <a:t>before  it</a:t>
            </a:r>
            <a:r>
              <a:rPr sz="1800" spc="-10" dirty="0">
                <a:solidFill>
                  <a:srgbClr val="0000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009A"/>
                </a:solidFill>
                <a:latin typeface="Times New Roman"/>
                <a:cs typeface="Times New Roman"/>
              </a:rPr>
              <a:t>recombines.</a:t>
            </a:r>
            <a:endParaRPr sz="1800">
              <a:latin typeface="Times New Roman"/>
              <a:cs typeface="Times New Roman"/>
            </a:endParaRPr>
          </a:p>
          <a:p>
            <a:pPr marL="838200" marR="160655" lvl="1" indent="-343535" algn="just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38200" algn="l"/>
              </a:tabLst>
            </a:pPr>
            <a:r>
              <a:rPr sz="1800" dirty="0">
                <a:latin typeface="Times New Roman"/>
                <a:cs typeface="Times New Roman"/>
              </a:rPr>
              <a:t>It </a:t>
            </a:r>
            <a:r>
              <a:rPr sz="1800" spc="-5" dirty="0">
                <a:latin typeface="Times New Roman"/>
                <a:cs typeface="Times New Roman"/>
              </a:rPr>
              <a:t>is often just referred to as the "lifetime" and has nothing to do with the stability  of the material.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9249" y="1498779"/>
            <a:ext cx="8130540" cy="129476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Doping</a:t>
            </a:r>
            <a:endParaRPr sz="2000">
              <a:latin typeface="Arial"/>
              <a:cs typeface="Arial"/>
            </a:endParaRPr>
          </a:p>
          <a:p>
            <a:pPr marL="812800" marR="5080" lvl="1" indent="-342900">
              <a:lnSpc>
                <a:spcPts val="1939"/>
              </a:lnSpc>
              <a:spcBef>
                <a:spcPts val="110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In doped </a:t>
            </a:r>
            <a:r>
              <a:rPr sz="1800" dirty="0">
                <a:latin typeface="Times New Roman"/>
                <a:cs typeface="Times New Roman"/>
              </a:rPr>
              <a:t>material, there is always more </a:t>
            </a:r>
            <a:r>
              <a:rPr sz="1800" spc="-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one type of carrier than the other and  the type </a:t>
            </a:r>
            <a:r>
              <a:rPr sz="1800" spc="-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carrier </a:t>
            </a:r>
            <a:r>
              <a:rPr sz="1800" spc="-5" dirty="0">
                <a:latin typeface="Times New Roman"/>
                <a:cs typeface="Times New Roman"/>
              </a:rPr>
              <a:t>with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higher </a:t>
            </a:r>
            <a:r>
              <a:rPr sz="1800" dirty="0">
                <a:latin typeface="Times New Roman"/>
                <a:cs typeface="Times New Roman"/>
              </a:rPr>
              <a:t>concentration is called a </a:t>
            </a:r>
            <a:r>
              <a:rPr sz="1800" spc="-10" dirty="0">
                <a:latin typeface="Times New Roman"/>
                <a:cs typeface="Times New Roman"/>
              </a:rPr>
              <a:t>"</a:t>
            </a:r>
            <a:r>
              <a:rPr sz="1800" u="sng" spc="-10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majority carrier</a:t>
            </a:r>
            <a:r>
              <a:rPr sz="1800" spc="-10" dirty="0">
                <a:latin typeface="Times New Roman"/>
                <a:cs typeface="Times New Roman"/>
              </a:rPr>
              <a:t>",  </a:t>
            </a:r>
            <a:r>
              <a:rPr sz="1800" spc="-5" dirty="0">
                <a:latin typeface="Times New Roman"/>
                <a:cs typeface="Times New Roman"/>
              </a:rPr>
              <a:t>while </a:t>
            </a:r>
            <a:r>
              <a:rPr sz="1800" dirty="0">
                <a:latin typeface="Times New Roman"/>
                <a:cs typeface="Times New Roman"/>
              </a:rPr>
              <a:t>the lower concentration carrier is called a </a:t>
            </a:r>
            <a:r>
              <a:rPr sz="1800" spc="-10" dirty="0">
                <a:latin typeface="Times New Roman"/>
                <a:cs typeface="Times New Roman"/>
              </a:rPr>
              <a:t>"</a:t>
            </a:r>
            <a:r>
              <a:rPr sz="1800" u="sng" spc="-10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minority</a:t>
            </a:r>
            <a:r>
              <a:rPr sz="1800" u="sng" spc="2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20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carrier</a:t>
            </a:r>
            <a:r>
              <a:rPr sz="1800" spc="-20" dirty="0">
                <a:latin typeface="Times New Roman"/>
                <a:cs typeface="Times New Roman"/>
              </a:rPr>
              <a:t>."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84639" y="3022854"/>
            <a:ext cx="5076444" cy="24696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31955" y="4175759"/>
            <a:ext cx="876300" cy="6164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09249" y="1393623"/>
            <a:ext cx="8348980" cy="3818254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Life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Time</a:t>
            </a:r>
            <a:endParaRPr sz="2000">
              <a:latin typeface="Arial"/>
              <a:cs typeface="Arial"/>
            </a:endParaRPr>
          </a:p>
          <a:p>
            <a:pPr marL="812800" marR="192405" lvl="1" indent="-342900" algn="just">
              <a:lnSpc>
                <a:spcPts val="1939"/>
              </a:lnSpc>
              <a:spcBef>
                <a:spcPts val="110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8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Stating that "a silicon wafer has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long lifetime" usually means minority carriers  generated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bulk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wafer by light or other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means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will persist for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long  time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before recombining.</a:t>
            </a:r>
            <a:endParaRPr sz="1800">
              <a:latin typeface="Times New Roman"/>
              <a:cs typeface="Times New Roman"/>
            </a:endParaRPr>
          </a:p>
          <a:p>
            <a:pPr marL="812800" marR="214629" lvl="1" indent="-342900">
              <a:lnSpc>
                <a:spcPts val="1939"/>
              </a:lnSpc>
              <a:spcBef>
                <a:spcPts val="109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Depending </a:t>
            </a:r>
            <a:r>
              <a:rPr sz="1800" dirty="0">
                <a:latin typeface="Times New Roman"/>
                <a:cs typeface="Times New Roman"/>
              </a:rPr>
              <a:t>on </a:t>
            </a:r>
            <a:r>
              <a:rPr sz="1800" spc="-5" dirty="0">
                <a:latin typeface="Times New Roman"/>
                <a:cs typeface="Times New Roman"/>
              </a:rPr>
              <a:t>the structure,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 cells made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from wafers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with long minority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carrier lifetimes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will usually be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more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efficient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than cells made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from wafers with  short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minority carrier</a:t>
            </a:r>
            <a:r>
              <a:rPr sz="18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lifetimes.</a:t>
            </a:r>
            <a:endParaRPr sz="1800">
              <a:latin typeface="Times New Roman"/>
              <a:cs typeface="Times New Roman"/>
            </a:endParaRPr>
          </a:p>
          <a:p>
            <a:pPr marL="812165" marR="5080" lvl="1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The low level injected material </a:t>
            </a:r>
            <a:r>
              <a:rPr sz="1800" dirty="0">
                <a:latin typeface="Times New Roman"/>
                <a:cs typeface="Times New Roman"/>
              </a:rPr>
              <a:t>(where </a:t>
            </a:r>
            <a:r>
              <a:rPr sz="1800" spc="-5" dirty="0">
                <a:latin typeface="Times New Roman"/>
                <a:cs typeface="Times New Roman"/>
              </a:rPr>
              <a:t>the number of minority carriers is less than  the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doping</a:t>
            </a:r>
            <a:r>
              <a:rPr sz="1800" spc="-5" dirty="0">
                <a:latin typeface="Times New Roman"/>
                <a:cs typeface="Times New Roman"/>
              </a:rPr>
              <a:t>)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lifetime is related to the recombination rate</a:t>
            </a:r>
            <a:r>
              <a:rPr sz="1800" spc="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by:</a:t>
            </a:r>
            <a:endParaRPr sz="18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Clr>
                <a:srgbClr val="3333FF"/>
              </a:buClr>
              <a:buFont typeface="Wingdings"/>
              <a:buChar char=""/>
            </a:pPr>
            <a:endParaRPr sz="20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Clr>
                <a:srgbClr val="3333FF"/>
              </a:buClr>
              <a:buFont typeface="Wingdings"/>
              <a:buChar char=""/>
            </a:pPr>
            <a:endParaRPr sz="1550">
              <a:latin typeface="Times New Roman"/>
              <a:cs typeface="Times New Roman"/>
            </a:endParaRPr>
          </a:p>
          <a:p>
            <a:pPr marL="812800" marR="854710" lvl="1" indent="-342900">
              <a:lnSpc>
                <a:spcPts val="1939"/>
              </a:lnSpc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where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τ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is the minority carrier lifetime,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Δn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the excess minority carriers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concentration and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R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is the recombination</a:t>
            </a:r>
            <a:r>
              <a:rPr sz="1800" spc="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rate.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10063" y="5234940"/>
            <a:ext cx="3695700" cy="8237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166100" y="5762625"/>
            <a:ext cx="1657350" cy="8092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460500" y="6143625"/>
            <a:ext cx="7895590" cy="1182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2430" marR="2426335" indent="-342265">
              <a:lnSpc>
                <a:spcPct val="140000"/>
              </a:lnSpc>
              <a:spcBef>
                <a:spcPts val="10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93065" algn="l"/>
                <a:tab pos="393700" algn="l"/>
              </a:tabLst>
            </a:pPr>
            <a:r>
              <a:rPr sz="1800" spc="-5" dirty="0">
                <a:latin typeface="Times New Roman"/>
                <a:cs typeface="Times New Roman"/>
              </a:rPr>
              <a:t>Auger lifetime is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function of the carrier concentration  </a:t>
            </a:r>
            <a:r>
              <a:rPr sz="1800" dirty="0">
                <a:latin typeface="Times New Roman"/>
                <a:cs typeface="Times New Roman"/>
              </a:rPr>
              <a:t>and is </a:t>
            </a:r>
            <a:r>
              <a:rPr sz="1800" spc="-5" dirty="0">
                <a:latin typeface="Times New Roman"/>
                <a:cs typeface="Times New Roman"/>
              </a:rPr>
              <a:t>given by:</a:t>
            </a:r>
            <a:endParaRPr sz="1800">
              <a:latin typeface="Times New Roman"/>
              <a:cs typeface="Times New Roman"/>
            </a:endParaRPr>
          </a:p>
          <a:p>
            <a:pPr marL="393700" indent="-342900">
              <a:lnSpc>
                <a:spcPct val="100000"/>
              </a:lnSpc>
              <a:spcBef>
                <a:spcPts val="86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93065" algn="l"/>
                <a:tab pos="393700" algn="l"/>
              </a:tabLst>
            </a:pPr>
            <a:r>
              <a:rPr sz="1800" dirty="0">
                <a:latin typeface="Times New Roman"/>
                <a:cs typeface="Times New Roman"/>
              </a:rPr>
              <a:t>Where the auger </a:t>
            </a:r>
            <a:r>
              <a:rPr sz="1800" spc="-10" dirty="0">
                <a:latin typeface="Times New Roman"/>
                <a:cs typeface="Times New Roman"/>
              </a:rPr>
              <a:t>coefficient, </a:t>
            </a:r>
            <a:r>
              <a:rPr sz="1800" spc="-5" dirty="0">
                <a:latin typeface="Times New Roman"/>
                <a:cs typeface="Times New Roman"/>
              </a:rPr>
              <a:t>C, for silicon </a:t>
            </a:r>
            <a:r>
              <a:rPr sz="1800" dirty="0">
                <a:latin typeface="Times New Roman"/>
                <a:cs typeface="Times New Roman"/>
              </a:rPr>
              <a:t>is typically </a:t>
            </a:r>
            <a:r>
              <a:rPr sz="1800" spc="-5" dirty="0">
                <a:latin typeface="Times New Roman"/>
                <a:cs typeface="Times New Roman"/>
              </a:rPr>
              <a:t>given </a:t>
            </a:r>
            <a:r>
              <a:rPr sz="1800" dirty="0">
                <a:latin typeface="Times New Roman"/>
                <a:cs typeface="Times New Roman"/>
              </a:rPr>
              <a:t>as: </a:t>
            </a:r>
            <a:r>
              <a:rPr sz="1800" spc="-5" dirty="0">
                <a:latin typeface="Times New Roman"/>
                <a:cs typeface="Times New Roman"/>
              </a:rPr>
              <a:t>1.66 </a:t>
            </a:r>
            <a:r>
              <a:rPr sz="1800" dirty="0">
                <a:latin typeface="Times New Roman"/>
                <a:cs typeface="Times New Roman"/>
              </a:rPr>
              <a:t>×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10</a:t>
            </a:r>
            <a:r>
              <a:rPr sz="1800" spc="-7" baseline="25462" dirty="0">
                <a:latin typeface="Times New Roman"/>
                <a:cs typeface="Times New Roman"/>
              </a:rPr>
              <a:t>-30</a:t>
            </a:r>
            <a:r>
              <a:rPr sz="1800" spc="-5" dirty="0">
                <a:latin typeface="Times New Roman"/>
                <a:cs typeface="Times New Roman"/>
              </a:rPr>
              <a:t>cm</a:t>
            </a:r>
            <a:r>
              <a:rPr sz="1800" spc="-7" baseline="25462" dirty="0">
                <a:latin typeface="Times New Roman"/>
                <a:cs typeface="Times New Roman"/>
              </a:rPr>
              <a:t>6</a:t>
            </a:r>
            <a:r>
              <a:rPr sz="1800" spc="-5" dirty="0">
                <a:latin typeface="Times New Roman"/>
                <a:cs typeface="Times New Roman"/>
              </a:rPr>
              <a:t>/s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09249" y="1393623"/>
            <a:ext cx="7578090" cy="129476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Diffusion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Length</a:t>
            </a:r>
            <a:endParaRPr sz="2000">
              <a:latin typeface="Arial"/>
              <a:cs typeface="Arial"/>
            </a:endParaRPr>
          </a:p>
          <a:p>
            <a:pPr marL="812165" marR="5080" lvl="1" indent="-342900" algn="just">
              <a:lnSpc>
                <a:spcPts val="1939"/>
              </a:lnSpc>
              <a:spcBef>
                <a:spcPts val="110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8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second related parameter to recombination rate, the "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minority carrier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diffusion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length," </a:t>
            </a:r>
            <a:r>
              <a:rPr sz="1800" dirty="0">
                <a:latin typeface="Times New Roman"/>
                <a:cs typeface="Times New Roman"/>
              </a:rPr>
              <a:t>is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average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distance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carrier can move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from point of  generation until it</a:t>
            </a:r>
            <a:r>
              <a:rPr sz="18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recombines.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66449" y="2772409"/>
            <a:ext cx="78181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minority carrier lifetime and the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diffusion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length </a:t>
            </a:r>
            <a:r>
              <a:rPr sz="1800" spc="-5" dirty="0">
                <a:solidFill>
                  <a:srgbClr val="00009A"/>
                </a:solidFill>
                <a:latin typeface="Times New Roman"/>
                <a:cs typeface="Times New Roman"/>
              </a:rPr>
              <a:t>depend strongly </a:t>
            </a:r>
            <a:r>
              <a:rPr sz="1800" dirty="0">
                <a:solidFill>
                  <a:srgbClr val="00009A"/>
                </a:solidFill>
                <a:latin typeface="Times New Roman"/>
                <a:cs typeface="Times New Roman"/>
              </a:rPr>
              <a:t>on </a:t>
            </a:r>
            <a:r>
              <a:rPr sz="1800" spc="-5" dirty="0">
                <a:solidFill>
                  <a:srgbClr val="00009A"/>
                </a:solidFill>
                <a:latin typeface="Times New Roman"/>
                <a:cs typeface="Times New Roman"/>
              </a:rPr>
              <a:t>the</a:t>
            </a:r>
            <a:r>
              <a:rPr sz="1800" spc="40" dirty="0">
                <a:solidFill>
                  <a:srgbClr val="0000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009A"/>
                </a:solidFill>
                <a:latin typeface="Times New Roman"/>
                <a:cs typeface="Times New Roman"/>
              </a:rPr>
              <a:t>type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6449" y="2940326"/>
            <a:ext cx="7536815" cy="339661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4965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solidFill>
                  <a:srgbClr val="00009A"/>
                </a:solidFill>
                <a:latin typeface="Times New Roman"/>
                <a:cs typeface="Times New Roman"/>
              </a:rPr>
              <a:t>and magnitude </a:t>
            </a:r>
            <a:r>
              <a:rPr sz="1800" spc="-5" dirty="0">
                <a:solidFill>
                  <a:srgbClr val="00009A"/>
                </a:solidFill>
                <a:latin typeface="Times New Roman"/>
                <a:cs typeface="Times New Roman"/>
              </a:rPr>
              <a:t>of recombination processes </a:t>
            </a:r>
            <a:r>
              <a:rPr sz="1800" dirty="0">
                <a:solidFill>
                  <a:srgbClr val="00009A"/>
                </a:solidFill>
                <a:latin typeface="Times New Roman"/>
                <a:cs typeface="Times New Roman"/>
              </a:rPr>
              <a:t>in the</a:t>
            </a:r>
            <a:r>
              <a:rPr sz="1800" spc="15" dirty="0">
                <a:solidFill>
                  <a:srgbClr val="00009A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00009A"/>
                </a:solidFill>
                <a:latin typeface="Times New Roman"/>
                <a:cs typeface="Times New Roman"/>
              </a:rPr>
              <a:t>semiconductor.</a:t>
            </a:r>
            <a:endParaRPr sz="1800">
              <a:latin typeface="Times New Roman"/>
              <a:cs typeface="Times New Roman"/>
            </a:endParaRPr>
          </a:p>
          <a:p>
            <a:pPr marL="355600" marR="455295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For </a:t>
            </a:r>
            <a:r>
              <a:rPr sz="1800" dirty="0">
                <a:latin typeface="Times New Roman"/>
                <a:cs typeface="Times New Roman"/>
              </a:rPr>
              <a:t>many types </a:t>
            </a:r>
            <a:r>
              <a:rPr sz="1800" spc="-5" dirty="0">
                <a:latin typeface="Times New Roman"/>
                <a:cs typeface="Times New Roman"/>
              </a:rPr>
              <a:t>of silicon solar </a:t>
            </a:r>
            <a:r>
              <a:rPr sz="1800" dirty="0">
                <a:latin typeface="Times New Roman"/>
                <a:cs typeface="Times New Roman"/>
              </a:rPr>
              <a:t>cells, </a:t>
            </a:r>
            <a:r>
              <a:rPr sz="1800" spc="-5" dirty="0">
                <a:latin typeface="Times New Roman"/>
                <a:cs typeface="Times New Roman"/>
              </a:rPr>
              <a:t>SRH recombination </a:t>
            </a:r>
            <a:r>
              <a:rPr sz="1800" dirty="0">
                <a:latin typeface="Times New Roman"/>
                <a:cs typeface="Times New Roman"/>
              </a:rPr>
              <a:t>is the </a:t>
            </a:r>
            <a:r>
              <a:rPr sz="1800" spc="-5" dirty="0">
                <a:latin typeface="Times New Roman"/>
                <a:cs typeface="Times New Roman"/>
              </a:rPr>
              <a:t>dominant  recombination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mechanism.</a:t>
            </a:r>
            <a:endParaRPr sz="1800">
              <a:latin typeface="Times New Roman"/>
              <a:cs typeface="Times New Roman"/>
            </a:endParaRPr>
          </a:p>
          <a:p>
            <a:pPr marL="355600" marR="15875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recombination rate will depend 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number of defects present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 the  material,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that as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doping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semiconductor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increases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defects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  cell, doping will also increase the rate of </a:t>
            </a:r>
            <a:r>
              <a:rPr sz="1800" spc="-5" dirty="0">
                <a:solidFill>
                  <a:srgbClr val="00009A"/>
                </a:solidFill>
                <a:latin typeface="Times New Roman"/>
                <a:cs typeface="Times New Roman"/>
              </a:rPr>
              <a:t>SRH</a:t>
            </a:r>
            <a:r>
              <a:rPr sz="1800" spc="55" dirty="0">
                <a:solidFill>
                  <a:srgbClr val="0000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009A"/>
                </a:solidFill>
                <a:latin typeface="Times New Roman"/>
                <a:cs typeface="Times New Roman"/>
              </a:rPr>
              <a:t>recombination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355600" marR="269240" indent="-342900" algn="just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In </a:t>
            </a:r>
            <a:r>
              <a:rPr sz="1800" dirty="0">
                <a:latin typeface="Times New Roman"/>
                <a:cs typeface="Times New Roman"/>
              </a:rPr>
              <a:t>addition, </a:t>
            </a:r>
            <a:r>
              <a:rPr sz="1800" spc="-5" dirty="0">
                <a:latin typeface="Times New Roman"/>
                <a:cs typeface="Times New Roman"/>
              </a:rPr>
              <a:t>since Auger recombination </a:t>
            </a:r>
            <a:r>
              <a:rPr sz="1800" dirty="0">
                <a:latin typeface="Times New Roman"/>
                <a:cs typeface="Times New Roman"/>
              </a:rPr>
              <a:t>is more likely in </a:t>
            </a:r>
            <a:r>
              <a:rPr sz="1800" spc="-5" dirty="0">
                <a:latin typeface="Times New Roman"/>
                <a:cs typeface="Times New Roman"/>
              </a:rPr>
              <a:t>heavily doped </a:t>
            </a:r>
            <a:r>
              <a:rPr sz="1800" dirty="0">
                <a:latin typeface="Times New Roman"/>
                <a:cs typeface="Times New Roman"/>
              </a:rPr>
              <a:t>and  </a:t>
            </a:r>
            <a:r>
              <a:rPr sz="1800" spc="-5" dirty="0">
                <a:latin typeface="Times New Roman"/>
                <a:cs typeface="Times New Roman"/>
              </a:rPr>
              <a:t>excited material,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recombination process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itself enhanced as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doping  increases.</a:t>
            </a:r>
            <a:endParaRPr sz="1800">
              <a:latin typeface="Times New Roman"/>
              <a:cs typeface="Times New Roman"/>
            </a:endParaRPr>
          </a:p>
          <a:p>
            <a:pPr marL="354965" marR="5080" indent="-342900">
              <a:lnSpc>
                <a:spcPts val="1939"/>
              </a:lnSpc>
              <a:spcBef>
                <a:spcPts val="109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00009A"/>
                </a:solidFill>
                <a:latin typeface="Times New Roman"/>
                <a:cs typeface="Times New Roman"/>
              </a:rPr>
              <a:t>The method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used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to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fabricate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semiconductor wafer </a:t>
            </a:r>
            <a:r>
              <a:rPr sz="1800" dirty="0">
                <a:solidFill>
                  <a:srgbClr val="00009A"/>
                </a:solidFill>
                <a:latin typeface="Times New Roman"/>
                <a:cs typeface="Times New Roman"/>
              </a:rPr>
              <a:t>and the </a:t>
            </a:r>
            <a:r>
              <a:rPr sz="1800" spc="-5" dirty="0">
                <a:solidFill>
                  <a:srgbClr val="00009A"/>
                </a:solidFill>
                <a:latin typeface="Times New Roman"/>
                <a:cs typeface="Times New Roman"/>
              </a:rPr>
              <a:t>processing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also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have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dirty="0">
                <a:solidFill>
                  <a:srgbClr val="00009A"/>
                </a:solidFill>
                <a:latin typeface="Times New Roman"/>
                <a:cs typeface="Times New Roman"/>
              </a:rPr>
              <a:t>major impact </a:t>
            </a:r>
            <a:r>
              <a:rPr sz="1800" spc="-5" dirty="0">
                <a:solidFill>
                  <a:srgbClr val="00009A"/>
                </a:solidFill>
                <a:latin typeface="Times New Roman"/>
                <a:cs typeface="Times New Roman"/>
              </a:rPr>
              <a:t>on </a:t>
            </a:r>
            <a:r>
              <a:rPr sz="1800" dirty="0">
                <a:solidFill>
                  <a:srgbClr val="00009A"/>
                </a:solidFill>
                <a:latin typeface="Times New Roman"/>
                <a:cs typeface="Times New Roman"/>
              </a:rPr>
              <a:t>the </a:t>
            </a:r>
            <a:r>
              <a:rPr sz="1800" spc="-10" dirty="0">
                <a:solidFill>
                  <a:srgbClr val="00009A"/>
                </a:solidFill>
                <a:latin typeface="Times New Roman"/>
                <a:cs typeface="Times New Roman"/>
              </a:rPr>
              <a:t>diffusion</a:t>
            </a:r>
            <a:r>
              <a:rPr sz="1800" spc="5" dirty="0">
                <a:solidFill>
                  <a:srgbClr val="00009A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009A"/>
                </a:solidFill>
                <a:latin typeface="Times New Roman"/>
                <a:cs typeface="Times New Roman"/>
              </a:rPr>
              <a:t>length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09249" y="1393623"/>
            <a:ext cx="8161020" cy="230949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Diffusion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Length</a:t>
            </a:r>
            <a:endParaRPr sz="2000">
              <a:latin typeface="Arial"/>
              <a:cs typeface="Arial"/>
            </a:endParaRPr>
          </a:p>
          <a:p>
            <a:pPr marL="812165" marR="146050" lvl="1" indent="-342900">
              <a:lnSpc>
                <a:spcPts val="1939"/>
              </a:lnSpc>
              <a:spcBef>
                <a:spcPts val="110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In silicon, the lifetime can be as high as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1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msec. For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single crystalline silicon  solar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cell, the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diffusion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length is typically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100-300</a:t>
            </a:r>
            <a:r>
              <a:rPr sz="18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µm.</a:t>
            </a:r>
            <a:endParaRPr sz="1800">
              <a:latin typeface="Times New Roman"/>
              <a:cs typeface="Times New Roman"/>
            </a:endParaRPr>
          </a:p>
          <a:p>
            <a:pPr marL="812800" marR="205740" lvl="1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dirty="0">
                <a:latin typeface="Times New Roman"/>
                <a:cs typeface="Times New Roman"/>
              </a:rPr>
              <a:t>These two </a:t>
            </a:r>
            <a:r>
              <a:rPr sz="1800" spc="-5" dirty="0">
                <a:latin typeface="Times New Roman"/>
                <a:cs typeface="Times New Roman"/>
              </a:rPr>
              <a:t>parameters give </a:t>
            </a:r>
            <a:r>
              <a:rPr sz="1800" dirty="0">
                <a:latin typeface="Times New Roman"/>
                <a:cs typeface="Times New Roman"/>
              </a:rPr>
              <a:t>an indication </a:t>
            </a:r>
            <a:r>
              <a:rPr sz="1800" spc="-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material </a:t>
            </a:r>
            <a:r>
              <a:rPr sz="1800" spc="-5" dirty="0">
                <a:latin typeface="Times New Roman"/>
                <a:cs typeface="Times New Roman"/>
              </a:rPr>
              <a:t>quality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spc="-5" dirty="0">
                <a:latin typeface="Times New Roman"/>
                <a:cs typeface="Times New Roman"/>
              </a:rPr>
              <a:t>suitability for  solar cell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use.</a:t>
            </a:r>
            <a:endParaRPr sz="1800">
              <a:latin typeface="Times New Roman"/>
              <a:cs typeface="Times New Roman"/>
            </a:endParaRPr>
          </a:p>
          <a:p>
            <a:pPr marL="812800" marR="5080" lvl="1" indent="-342900">
              <a:lnSpc>
                <a:spcPts val="1939"/>
              </a:lnSpc>
              <a:spcBef>
                <a:spcPts val="108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diffusion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length is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related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to the carrier lifetime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diffusivity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according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to the following</a:t>
            </a:r>
            <a:r>
              <a:rPr sz="18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formula: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808105" y="3708653"/>
            <a:ext cx="1219200" cy="561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66449" y="4555490"/>
            <a:ext cx="7674609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54965" marR="5080" indent="-342900">
              <a:lnSpc>
                <a:spcPts val="1939"/>
              </a:lnSpc>
              <a:spcBef>
                <a:spcPts val="34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where </a:t>
            </a:r>
            <a:r>
              <a:rPr sz="1800" dirty="0">
                <a:latin typeface="Times New Roman"/>
                <a:cs typeface="Times New Roman"/>
              </a:rPr>
              <a:t>L </a:t>
            </a:r>
            <a:r>
              <a:rPr sz="1800" spc="-5" dirty="0">
                <a:latin typeface="Times New Roman"/>
                <a:cs typeface="Times New Roman"/>
              </a:rPr>
              <a:t>is the </a:t>
            </a:r>
            <a:r>
              <a:rPr sz="1800" spc="-10" dirty="0">
                <a:latin typeface="Times New Roman"/>
                <a:cs typeface="Times New Roman"/>
              </a:rPr>
              <a:t>diffusion </a:t>
            </a:r>
            <a:r>
              <a:rPr sz="1800" spc="-5" dirty="0">
                <a:latin typeface="Times New Roman"/>
                <a:cs typeface="Times New Roman"/>
              </a:rPr>
              <a:t>length in metres, </a:t>
            </a:r>
            <a:r>
              <a:rPr sz="1800" dirty="0">
                <a:latin typeface="Times New Roman"/>
                <a:cs typeface="Times New Roman"/>
              </a:rPr>
              <a:t>D is the </a:t>
            </a:r>
            <a:r>
              <a:rPr sz="1800" spc="-10" dirty="0">
                <a:latin typeface="Times New Roman"/>
                <a:cs typeface="Times New Roman"/>
              </a:rPr>
              <a:t>diffusivity </a:t>
            </a:r>
            <a:r>
              <a:rPr sz="1800" dirty="0">
                <a:latin typeface="Times New Roman"/>
                <a:cs typeface="Times New Roman"/>
              </a:rPr>
              <a:t>in m²/s and τ is the  lifetime in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seconds.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46923" y="5137403"/>
            <a:ext cx="8144256" cy="12123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46923" y="6349746"/>
            <a:ext cx="8144256" cy="4069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09249" y="1393623"/>
            <a:ext cx="8182609" cy="1678939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Surface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Recombination</a:t>
            </a:r>
            <a:endParaRPr sz="2000">
              <a:latin typeface="Arial"/>
              <a:cs typeface="Arial"/>
            </a:endParaRPr>
          </a:p>
          <a:p>
            <a:pPr marL="812165" marR="60960" lvl="1" indent="-342900">
              <a:lnSpc>
                <a:spcPts val="1939"/>
              </a:lnSpc>
              <a:spcBef>
                <a:spcPts val="110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Any defects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or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impurities within or at the surface of the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semiconductor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promote  recombination.</a:t>
            </a:r>
            <a:endParaRPr sz="1800">
              <a:latin typeface="Times New Roman"/>
              <a:cs typeface="Times New Roman"/>
            </a:endParaRPr>
          </a:p>
          <a:p>
            <a:pPr marL="812800" marR="5080" lvl="1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Since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surface of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solar </a:t>
            </a:r>
            <a:r>
              <a:rPr sz="1800" dirty="0">
                <a:latin typeface="Times New Roman"/>
                <a:cs typeface="Times New Roman"/>
              </a:rPr>
              <a:t>cell </a:t>
            </a:r>
            <a:r>
              <a:rPr sz="1800" spc="-5" dirty="0">
                <a:latin typeface="Times New Roman"/>
                <a:cs typeface="Times New Roman"/>
              </a:rPr>
              <a:t>represents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severe disruption of </a:t>
            </a:r>
            <a:r>
              <a:rPr sz="1800" dirty="0">
                <a:latin typeface="Times New Roman"/>
                <a:cs typeface="Times New Roman"/>
              </a:rPr>
              <a:t>the crystal  </a:t>
            </a:r>
            <a:r>
              <a:rPr sz="1800" spc="-5" dirty="0">
                <a:latin typeface="Times New Roman"/>
                <a:cs typeface="Times New Roman"/>
              </a:rPr>
              <a:t>lattice,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surfaces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solar cell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are 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site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particularly high</a:t>
            </a:r>
            <a:r>
              <a:rPr sz="1800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recombination.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74839" y="463448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55600" marR="281305" indent="-342900">
              <a:lnSpc>
                <a:spcPts val="1939"/>
              </a:lnSpc>
              <a:spcBef>
                <a:spcPts val="34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dirty="0"/>
              <a:t>The </a:t>
            </a:r>
            <a:r>
              <a:rPr spc="-5" dirty="0"/>
              <a:t>high recombination rate </a:t>
            </a:r>
            <a:r>
              <a:rPr dirty="0"/>
              <a:t>in the </a:t>
            </a:r>
            <a:r>
              <a:rPr spc="-5" dirty="0"/>
              <a:t>vicinity of </a:t>
            </a:r>
            <a:r>
              <a:rPr dirty="0"/>
              <a:t>a </a:t>
            </a:r>
            <a:r>
              <a:rPr spc="-5" dirty="0"/>
              <a:t>surface depletes </a:t>
            </a:r>
            <a:r>
              <a:rPr dirty="0"/>
              <a:t>this </a:t>
            </a:r>
            <a:r>
              <a:rPr spc="-5" dirty="0"/>
              <a:t>region of  </a:t>
            </a:r>
            <a:r>
              <a:rPr dirty="0"/>
              <a:t>minority</a:t>
            </a:r>
            <a:r>
              <a:rPr spc="-5" dirty="0"/>
              <a:t> carriers.</a:t>
            </a:r>
          </a:p>
          <a:p>
            <a:pPr marL="355600" marR="220345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dirty="0"/>
              <a:t>A localized </a:t>
            </a:r>
            <a:r>
              <a:rPr spc="-5" dirty="0"/>
              <a:t>region of </a:t>
            </a:r>
            <a:r>
              <a:rPr dirty="0"/>
              <a:t>low carrier concentration causes carriers to </a:t>
            </a:r>
            <a:r>
              <a:rPr spc="-5" dirty="0"/>
              <a:t>flow </a:t>
            </a:r>
            <a:r>
              <a:rPr dirty="0"/>
              <a:t>into</a:t>
            </a:r>
            <a:r>
              <a:rPr spc="-145" dirty="0"/>
              <a:t> </a:t>
            </a:r>
            <a:r>
              <a:rPr dirty="0"/>
              <a:t>this  </a:t>
            </a:r>
            <a:r>
              <a:rPr spc="-5" dirty="0"/>
              <a:t>region from </a:t>
            </a:r>
            <a:r>
              <a:rPr dirty="0"/>
              <a:t>the </a:t>
            </a:r>
            <a:r>
              <a:rPr spc="-5" dirty="0"/>
              <a:t>surrounding, higher </a:t>
            </a:r>
            <a:r>
              <a:rPr dirty="0"/>
              <a:t>concentration</a:t>
            </a:r>
            <a:r>
              <a:rPr spc="20" dirty="0"/>
              <a:t> </a:t>
            </a:r>
            <a:r>
              <a:rPr spc="-5" dirty="0"/>
              <a:t>regions.</a:t>
            </a: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pc="-5" dirty="0">
                <a:solidFill>
                  <a:srgbClr val="FF0000"/>
                </a:solidFill>
              </a:rPr>
              <a:t>Therefore, the surface recombination rate is limited </a:t>
            </a:r>
            <a:r>
              <a:rPr dirty="0">
                <a:solidFill>
                  <a:srgbClr val="FF0000"/>
                </a:solidFill>
              </a:rPr>
              <a:t>by </a:t>
            </a:r>
            <a:r>
              <a:rPr spc="-5" dirty="0">
                <a:solidFill>
                  <a:srgbClr val="FF0000"/>
                </a:solidFill>
              </a:rPr>
              <a:t>the rate at which</a:t>
            </a:r>
            <a:r>
              <a:rPr spc="5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minority</a:t>
            </a:r>
          </a:p>
        </p:txBody>
      </p:sp>
      <p:sp>
        <p:nvSpPr>
          <p:cNvPr id="8" name="object 8"/>
          <p:cNvSpPr/>
          <p:nvPr/>
        </p:nvSpPr>
        <p:spPr>
          <a:xfrm>
            <a:off x="774839" y="54917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3999" y="858012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766449" y="4586246"/>
            <a:ext cx="7804784" cy="202946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carriers move towards the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 surface.</a:t>
            </a:r>
            <a:endParaRPr sz="1800">
              <a:latin typeface="Times New Roman"/>
              <a:cs typeface="Times New Roman"/>
            </a:endParaRPr>
          </a:p>
          <a:p>
            <a:pPr marL="355600" marR="298450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parameter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called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"surface recombination velocity",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units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cm/sec, is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used to specify the recombination at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1800" spc="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surface.</a:t>
            </a:r>
            <a:endParaRPr sz="18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surface with no recombination,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movement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carriers towards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surface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zero, and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hence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surface recombination velocity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</a:t>
            </a:r>
            <a:r>
              <a:rPr sz="18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zero.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surface with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infinitely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fast recombination,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movement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carriers</a:t>
            </a:r>
            <a:r>
              <a:rPr sz="18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towards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83949" y="6558024"/>
            <a:ext cx="7101205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8100" marR="30480">
              <a:lnSpc>
                <a:spcPts val="1939"/>
              </a:lnSpc>
              <a:spcBef>
                <a:spcPts val="345"/>
              </a:spcBef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this surface is limited by the maximum velocity they can attain, and for most  semiconductors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order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1 x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sz="1800" spc="-7" baseline="25462" dirty="0">
                <a:solidFill>
                  <a:srgbClr val="FF0000"/>
                </a:solidFill>
                <a:latin typeface="Times New Roman"/>
                <a:cs typeface="Times New Roman"/>
              </a:rPr>
              <a:t>7</a:t>
            </a:r>
            <a:r>
              <a:rPr sz="1800" spc="232" baseline="25462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cm/sec.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9249" y="1480819"/>
            <a:ext cx="300482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Surface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Recombination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723779" y="1899666"/>
            <a:ext cx="3153155" cy="2209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74839" y="463448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66449" y="4198873"/>
            <a:ext cx="7277100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55600" marR="5080" indent="-342900">
              <a:lnSpc>
                <a:spcPts val="1939"/>
              </a:lnSpc>
              <a:spcBef>
                <a:spcPts val="34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defects </a:t>
            </a:r>
            <a:r>
              <a:rPr sz="1800" dirty="0">
                <a:latin typeface="Times New Roman"/>
                <a:cs typeface="Times New Roman"/>
              </a:rPr>
              <a:t>at a </a:t>
            </a:r>
            <a:r>
              <a:rPr sz="1800" spc="-5" dirty="0">
                <a:latin typeface="Times New Roman"/>
                <a:cs typeface="Times New Roman"/>
              </a:rPr>
              <a:t>semiconductor surface </a:t>
            </a:r>
            <a:r>
              <a:rPr sz="1800" dirty="0">
                <a:latin typeface="Times New Roman"/>
                <a:cs typeface="Times New Roman"/>
              </a:rPr>
              <a:t>are caused </a:t>
            </a:r>
            <a:r>
              <a:rPr sz="1800" spc="-5" dirty="0">
                <a:latin typeface="Times New Roman"/>
                <a:cs typeface="Times New Roman"/>
              </a:rPr>
              <a:t>by </a:t>
            </a:r>
            <a:r>
              <a:rPr sz="1800" dirty="0">
                <a:latin typeface="Times New Roman"/>
                <a:cs typeface="Times New Roman"/>
              </a:rPr>
              <a:t>the interruption to the  </a:t>
            </a:r>
            <a:r>
              <a:rPr sz="1800" spc="-5" dirty="0">
                <a:latin typeface="Times New Roman"/>
                <a:cs typeface="Times New Roman"/>
              </a:rPr>
              <a:t>periodicity of the crystal </a:t>
            </a:r>
            <a:r>
              <a:rPr sz="1800" spc="-10" dirty="0">
                <a:latin typeface="Times New Roman"/>
                <a:cs typeface="Times New Roman"/>
              </a:rPr>
              <a:t>lattice, </a:t>
            </a:r>
            <a:r>
              <a:rPr sz="1800" spc="-5" dirty="0">
                <a:latin typeface="Times New Roman"/>
                <a:cs typeface="Times New Roman"/>
              </a:rPr>
              <a:t>which causes dangling bonds at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74839" y="54917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3999" y="858012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766449" y="4613678"/>
            <a:ext cx="7879080" cy="164528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720"/>
              </a:spcBef>
            </a:pPr>
            <a:r>
              <a:rPr sz="1800" spc="-5" dirty="0">
                <a:latin typeface="Times New Roman"/>
                <a:cs typeface="Times New Roman"/>
              </a:rPr>
              <a:t>semiconductor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surface.</a:t>
            </a:r>
            <a:endParaRPr sz="18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reduction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number of dangling bonds,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hence surface recombination,  is achieved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by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growing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layer on top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semiconductor surface which ties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up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some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these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dangling bonds.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44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dirty="0">
                <a:solidFill>
                  <a:srgbClr val="00009A"/>
                </a:solidFill>
                <a:latin typeface="Times New Roman"/>
                <a:cs typeface="Times New Roman"/>
              </a:rPr>
              <a:t>This </a:t>
            </a:r>
            <a:r>
              <a:rPr sz="1800" spc="-5" dirty="0">
                <a:solidFill>
                  <a:srgbClr val="00009A"/>
                </a:solidFill>
                <a:latin typeface="Times New Roman"/>
                <a:cs typeface="Times New Roman"/>
              </a:rPr>
              <a:t>reduction of dangling bonds </a:t>
            </a:r>
            <a:r>
              <a:rPr sz="1800" dirty="0">
                <a:solidFill>
                  <a:srgbClr val="00009A"/>
                </a:solidFill>
                <a:latin typeface="Times New Roman"/>
                <a:cs typeface="Times New Roman"/>
              </a:rPr>
              <a:t>is </a:t>
            </a:r>
            <a:r>
              <a:rPr sz="1800" spc="-5" dirty="0">
                <a:solidFill>
                  <a:srgbClr val="00009A"/>
                </a:solidFill>
                <a:latin typeface="Times New Roman"/>
                <a:cs typeface="Times New Roman"/>
              </a:rPr>
              <a:t>known </a:t>
            </a:r>
            <a:r>
              <a:rPr sz="1800" dirty="0">
                <a:solidFill>
                  <a:srgbClr val="00009A"/>
                </a:solidFill>
                <a:latin typeface="Times New Roman"/>
                <a:cs typeface="Times New Roman"/>
              </a:rPr>
              <a:t>as </a:t>
            </a:r>
            <a:r>
              <a:rPr sz="1800" spc="-5" dirty="0">
                <a:solidFill>
                  <a:srgbClr val="00009A"/>
                </a:solidFill>
                <a:latin typeface="Times New Roman"/>
                <a:cs typeface="Times New Roman"/>
              </a:rPr>
              <a:t>surface passivation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9249" y="1390561"/>
            <a:ext cx="7974330" cy="80835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Movement </a:t>
            </a:r>
            <a:r>
              <a:rPr sz="2000" spc="-5" dirty="0">
                <a:latin typeface="Arial"/>
                <a:cs typeface="Arial"/>
              </a:rPr>
              <a:t>of </a:t>
            </a:r>
            <a:r>
              <a:rPr sz="2000" spc="-10" dirty="0">
                <a:latin typeface="Arial"/>
                <a:cs typeface="Arial"/>
              </a:rPr>
              <a:t>Carriers </a:t>
            </a:r>
            <a:r>
              <a:rPr sz="2000" spc="-5" dirty="0">
                <a:latin typeface="Arial"/>
                <a:cs typeface="Arial"/>
              </a:rPr>
              <a:t>in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Semiconductors</a:t>
            </a:r>
            <a:endParaRPr sz="2000">
              <a:latin typeface="Arial"/>
              <a:cs typeface="Arial"/>
            </a:endParaRPr>
          </a:p>
          <a:p>
            <a:pPr marL="812800" lvl="1" indent="-343535">
              <a:lnSpc>
                <a:spcPct val="100000"/>
              </a:lnSpc>
              <a:spcBef>
                <a:spcPts val="869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Electrons in the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conduction band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and holes in the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valence band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are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considered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766449" y="2141473"/>
            <a:ext cx="7452359" cy="93535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55600" marR="87630">
              <a:lnSpc>
                <a:spcPts val="1939"/>
              </a:lnSpc>
              <a:spcBef>
                <a:spcPts val="345"/>
              </a:spcBef>
            </a:pPr>
            <a:r>
              <a:rPr sz="1800" spc="-5" dirty="0">
                <a:latin typeface="Times New Roman"/>
                <a:cs typeface="Times New Roman"/>
              </a:rPr>
              <a:t>"free" </a:t>
            </a:r>
            <a:r>
              <a:rPr sz="1800" dirty="0">
                <a:latin typeface="Times New Roman"/>
                <a:cs typeface="Times New Roman"/>
              </a:rPr>
              <a:t>carriers in the </a:t>
            </a:r>
            <a:r>
              <a:rPr sz="1800" spc="-5" dirty="0">
                <a:latin typeface="Times New Roman"/>
                <a:cs typeface="Times New Roman"/>
              </a:rPr>
              <a:t>sense </a:t>
            </a:r>
            <a:r>
              <a:rPr sz="1800" dirty="0">
                <a:latin typeface="Times New Roman"/>
                <a:cs typeface="Times New Roman"/>
              </a:rPr>
              <a:t>that they can move throughout the </a:t>
            </a:r>
            <a:r>
              <a:rPr sz="1800" spc="-5" dirty="0">
                <a:latin typeface="Times New Roman"/>
                <a:cs typeface="Times New Roman"/>
              </a:rPr>
              <a:t>semiconductor  lattice that makes up the crystal structure of the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material.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carrier moves in this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random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direction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for 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distance called the</a:t>
            </a:r>
            <a:r>
              <a:rPr sz="1800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scattering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6449" y="2940326"/>
            <a:ext cx="7334250" cy="100965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length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before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colliding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with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lattice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atom.</a:t>
            </a:r>
            <a:endParaRPr sz="18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800" spc="-5" dirty="0">
                <a:latin typeface="Times New Roman"/>
                <a:cs typeface="Times New Roman"/>
              </a:rPr>
              <a:t>Once </a:t>
            </a:r>
            <a:r>
              <a:rPr sz="1800" dirty="0">
                <a:latin typeface="Times New Roman"/>
                <a:cs typeface="Times New Roman"/>
              </a:rPr>
              <a:t>the collision takes </a:t>
            </a:r>
            <a:r>
              <a:rPr sz="1800" spc="-5" dirty="0">
                <a:latin typeface="Times New Roman"/>
                <a:cs typeface="Times New Roman"/>
              </a:rPr>
              <a:t>place, </a:t>
            </a:r>
            <a:r>
              <a:rPr sz="1800" dirty="0">
                <a:latin typeface="Times New Roman"/>
                <a:cs typeface="Times New Roman"/>
              </a:rPr>
              <a:t>the carrier moves away in a </a:t>
            </a:r>
            <a:r>
              <a:rPr sz="1800" spc="-5" dirty="0">
                <a:latin typeface="Times New Roman"/>
                <a:cs typeface="Times New Roman"/>
              </a:rPr>
              <a:t>different random  direction.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328301" y="4024884"/>
            <a:ext cx="3990594" cy="23248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394970" y="6349746"/>
            <a:ext cx="3781064" cy="459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09249" y="1390561"/>
            <a:ext cx="8314690" cy="406844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Movement </a:t>
            </a:r>
            <a:r>
              <a:rPr sz="2000" spc="-5" dirty="0">
                <a:latin typeface="Arial"/>
                <a:cs typeface="Arial"/>
              </a:rPr>
              <a:t>of </a:t>
            </a:r>
            <a:r>
              <a:rPr sz="2000" spc="-10" dirty="0">
                <a:latin typeface="Arial"/>
                <a:cs typeface="Arial"/>
              </a:rPr>
              <a:t>Carriers </a:t>
            </a:r>
            <a:r>
              <a:rPr sz="2000" spc="-5" dirty="0">
                <a:latin typeface="Arial"/>
                <a:cs typeface="Arial"/>
              </a:rPr>
              <a:t>in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Semiconductors</a:t>
            </a:r>
            <a:endParaRPr sz="2000">
              <a:latin typeface="Arial"/>
              <a:cs typeface="Arial"/>
            </a:endParaRPr>
          </a:p>
          <a:p>
            <a:pPr marL="812800" marR="695325" lvl="1" indent="-342900">
              <a:lnSpc>
                <a:spcPts val="1939"/>
              </a:lnSpc>
              <a:spcBef>
                <a:spcPts val="112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velocity of the carriers is determined by the temperature of the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lattice.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Carriers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 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semiconductor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crystal at a temperature T move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on</a:t>
            </a:r>
            <a:r>
              <a:rPr sz="1800" spc="-9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average.</a:t>
            </a:r>
            <a:endParaRPr sz="1800">
              <a:latin typeface="Times New Roman"/>
              <a:cs typeface="Times New Roman"/>
            </a:endParaRPr>
          </a:p>
          <a:p>
            <a:pPr marL="812800" lvl="1" indent="-343535">
              <a:lnSpc>
                <a:spcPct val="100000"/>
              </a:lnSpc>
              <a:spcBef>
                <a:spcPts val="84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thermal velocity is the average carrier</a:t>
            </a:r>
            <a:r>
              <a:rPr sz="1800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FF0000"/>
                </a:solidFill>
                <a:latin typeface="Times New Roman"/>
                <a:cs typeface="Times New Roman"/>
              </a:rPr>
              <a:t>velocity.</a:t>
            </a:r>
            <a:endParaRPr sz="1800">
              <a:latin typeface="Times New Roman"/>
              <a:cs typeface="Times New Roman"/>
            </a:endParaRPr>
          </a:p>
          <a:p>
            <a:pPr marL="812800" marR="183515" lvl="1" indent="-342900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Carriers have </a:t>
            </a:r>
            <a:r>
              <a:rPr sz="1800" dirty="0">
                <a:latin typeface="Times New Roman"/>
                <a:cs typeface="Times New Roman"/>
              </a:rPr>
              <a:t>a thermal </a:t>
            </a:r>
            <a:r>
              <a:rPr sz="1800" spc="-5" dirty="0">
                <a:latin typeface="Times New Roman"/>
                <a:cs typeface="Times New Roman"/>
              </a:rPr>
              <a:t>velocity </a:t>
            </a:r>
            <a:r>
              <a:rPr sz="1800" dirty="0">
                <a:latin typeface="Times New Roman"/>
                <a:cs typeface="Times New Roman"/>
              </a:rPr>
              <a:t>that is </a:t>
            </a:r>
            <a:r>
              <a:rPr sz="1800" spc="-5" dirty="0">
                <a:latin typeface="Times New Roman"/>
                <a:cs typeface="Times New Roman"/>
              </a:rPr>
              <a:t>normally distributed </a:t>
            </a:r>
            <a:r>
              <a:rPr sz="1800" dirty="0">
                <a:latin typeface="Times New Roman"/>
                <a:cs typeface="Times New Roman"/>
              </a:rPr>
              <a:t>around this average  thermal </a:t>
            </a:r>
            <a:r>
              <a:rPr sz="1800" spc="-20" dirty="0">
                <a:latin typeface="Times New Roman"/>
                <a:cs typeface="Times New Roman"/>
              </a:rPr>
              <a:t>velocity. </a:t>
            </a:r>
            <a:r>
              <a:rPr sz="1800" dirty="0">
                <a:latin typeface="Times New Roman"/>
                <a:cs typeface="Times New Roman"/>
              </a:rPr>
              <a:t>Therefore, </a:t>
            </a:r>
            <a:r>
              <a:rPr sz="1800" spc="-5" dirty="0">
                <a:latin typeface="Times New Roman"/>
                <a:cs typeface="Times New Roman"/>
              </a:rPr>
              <a:t>some </a:t>
            </a:r>
            <a:r>
              <a:rPr sz="1800" dirty="0">
                <a:latin typeface="Times New Roman"/>
                <a:cs typeface="Times New Roman"/>
              </a:rPr>
              <a:t>carriers </a:t>
            </a:r>
            <a:r>
              <a:rPr sz="1800" spc="-5" dirty="0">
                <a:latin typeface="Times New Roman"/>
                <a:cs typeface="Times New Roman"/>
              </a:rPr>
              <a:t>having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greater velocity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spc="-5" dirty="0">
                <a:latin typeface="Times New Roman"/>
                <a:cs typeface="Times New Roman"/>
              </a:rPr>
              <a:t>some  </a:t>
            </a:r>
            <a:r>
              <a:rPr sz="1800" spc="-20" dirty="0">
                <a:latin typeface="Times New Roman"/>
                <a:cs typeface="Times New Roman"/>
              </a:rPr>
              <a:t>lower.</a:t>
            </a:r>
            <a:endParaRPr sz="1800">
              <a:latin typeface="Times New Roman"/>
              <a:cs typeface="Times New Roman"/>
            </a:endParaRPr>
          </a:p>
          <a:p>
            <a:pPr marL="812800" marR="5080" lvl="1" indent="-343535">
              <a:lnSpc>
                <a:spcPts val="1939"/>
              </a:lnSpc>
              <a:spcBef>
                <a:spcPts val="109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There is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no net movement of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carriers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in any 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direction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.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Each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direction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carrier  movement is equally </a:t>
            </a:r>
            <a:r>
              <a:rPr sz="1800" spc="-25" dirty="0">
                <a:solidFill>
                  <a:srgbClr val="FF0000"/>
                </a:solidFill>
                <a:latin typeface="Times New Roman"/>
                <a:cs typeface="Times New Roman"/>
              </a:rPr>
              <a:t>likely,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therefore the motion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carrier in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one direction will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eventually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be balanced by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movement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carrier in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opposite</a:t>
            </a:r>
            <a:r>
              <a:rPr sz="18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direction.</a:t>
            </a:r>
            <a:endParaRPr sz="1800">
              <a:latin typeface="Times New Roman"/>
              <a:cs typeface="Times New Roman"/>
            </a:endParaRPr>
          </a:p>
          <a:p>
            <a:pPr marL="812800" marR="147955" lvl="1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Although </a:t>
            </a:r>
            <a:r>
              <a:rPr sz="1800" b="1" dirty="0">
                <a:latin typeface="Times New Roman"/>
                <a:cs typeface="Times New Roman"/>
              </a:rPr>
              <a:t>carriers </a:t>
            </a:r>
            <a:r>
              <a:rPr sz="1800" b="1" spc="-5" dirty="0">
                <a:latin typeface="Times New Roman"/>
                <a:cs typeface="Times New Roman"/>
              </a:rPr>
              <a:t>in </a:t>
            </a:r>
            <a:r>
              <a:rPr sz="1800" b="1" dirty="0">
                <a:latin typeface="Times New Roman"/>
                <a:cs typeface="Times New Roman"/>
              </a:rPr>
              <a:t>a </a:t>
            </a:r>
            <a:r>
              <a:rPr sz="1800" b="1" spc="-5" dirty="0">
                <a:latin typeface="Times New Roman"/>
                <a:cs typeface="Times New Roman"/>
              </a:rPr>
              <a:t>semiconductor </a:t>
            </a:r>
            <a:r>
              <a:rPr sz="1800" b="1" spc="-15" dirty="0">
                <a:latin typeface="Times New Roman"/>
                <a:cs typeface="Times New Roman"/>
              </a:rPr>
              <a:t>are </a:t>
            </a:r>
            <a:r>
              <a:rPr sz="1800" b="1" spc="-5" dirty="0">
                <a:latin typeface="Times New Roman"/>
                <a:cs typeface="Times New Roman"/>
              </a:rPr>
              <a:t>in constant </a:t>
            </a:r>
            <a:r>
              <a:rPr sz="1800" b="1" dirty="0">
                <a:latin typeface="Times New Roman"/>
                <a:cs typeface="Times New Roman"/>
              </a:rPr>
              <a:t>random </a:t>
            </a:r>
            <a:r>
              <a:rPr sz="1800" b="1" spc="-5" dirty="0">
                <a:latin typeface="Times New Roman"/>
                <a:cs typeface="Times New Roman"/>
              </a:rPr>
              <a:t>motion, </a:t>
            </a:r>
            <a:r>
              <a:rPr sz="1800" b="1" spc="-10" dirty="0">
                <a:latin typeface="Times New Roman"/>
                <a:cs typeface="Times New Roman"/>
              </a:rPr>
              <a:t>there  </a:t>
            </a:r>
            <a:r>
              <a:rPr sz="1800" b="1" spc="-5" dirty="0">
                <a:latin typeface="Times New Roman"/>
                <a:cs typeface="Times New Roman"/>
              </a:rPr>
              <a:t>is no </a:t>
            </a:r>
            <a:r>
              <a:rPr sz="1800" b="1" i="1" spc="-5" dirty="0">
                <a:latin typeface="Times New Roman"/>
                <a:cs typeface="Times New Roman"/>
              </a:rPr>
              <a:t>net </a:t>
            </a:r>
            <a:r>
              <a:rPr sz="1800" b="1" dirty="0">
                <a:latin typeface="Times New Roman"/>
                <a:cs typeface="Times New Roman"/>
              </a:rPr>
              <a:t>motion of carriers </a:t>
            </a:r>
            <a:r>
              <a:rPr sz="1800" b="1" spc="-5" dirty="0">
                <a:latin typeface="Times New Roman"/>
                <a:cs typeface="Times New Roman"/>
              </a:rPr>
              <a:t>unless </a:t>
            </a:r>
            <a:r>
              <a:rPr sz="1800" b="1" spc="-10" dirty="0">
                <a:solidFill>
                  <a:srgbClr val="00009A"/>
                </a:solidFill>
                <a:latin typeface="Times New Roman"/>
                <a:cs typeface="Times New Roman"/>
              </a:rPr>
              <a:t>there </a:t>
            </a:r>
            <a:r>
              <a:rPr sz="1800" b="1" spc="-5" dirty="0">
                <a:solidFill>
                  <a:srgbClr val="00009A"/>
                </a:solidFill>
                <a:latin typeface="Times New Roman"/>
                <a:cs typeface="Times New Roman"/>
              </a:rPr>
              <a:t>is </a:t>
            </a:r>
            <a:r>
              <a:rPr sz="1800" b="1" dirty="0">
                <a:solidFill>
                  <a:srgbClr val="00009A"/>
                </a:solidFill>
                <a:latin typeface="Times New Roman"/>
                <a:cs typeface="Times New Roman"/>
              </a:rPr>
              <a:t>a</a:t>
            </a:r>
            <a:r>
              <a:rPr sz="1800" b="1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b="1" u="heavy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concentration </a:t>
            </a:r>
            <a:r>
              <a:rPr sz="1800" b="1" u="heavy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gradient</a:t>
            </a:r>
            <a:r>
              <a:rPr sz="1800" b="1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009A"/>
                </a:solidFill>
                <a:latin typeface="Times New Roman"/>
                <a:cs typeface="Times New Roman"/>
              </a:rPr>
              <a:t>or </a:t>
            </a:r>
            <a:r>
              <a:rPr sz="1800" b="1" spc="-5" dirty="0">
                <a:solidFill>
                  <a:srgbClr val="00009A"/>
                </a:solidFill>
                <a:latin typeface="Times New Roman"/>
                <a:cs typeface="Times New Roman"/>
              </a:rPr>
              <a:t>an  electric</a:t>
            </a:r>
            <a:r>
              <a:rPr sz="1800" b="1" dirty="0">
                <a:solidFill>
                  <a:srgbClr val="00009A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00009A"/>
                </a:solidFill>
                <a:latin typeface="Times New Roman"/>
                <a:cs typeface="Times New Roman"/>
              </a:rPr>
              <a:t>field.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96549" y="1498779"/>
            <a:ext cx="8423275" cy="206756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68300" indent="-342900">
              <a:lnSpc>
                <a:spcPct val="100000"/>
              </a:lnSpc>
              <a:spcBef>
                <a:spcPts val="78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68300" algn="l"/>
              </a:tabLst>
            </a:pPr>
            <a:r>
              <a:rPr sz="2000" spc="-10" dirty="0">
                <a:latin typeface="Arial"/>
                <a:cs typeface="Arial"/>
              </a:rPr>
              <a:t>Doping</a:t>
            </a:r>
            <a:endParaRPr sz="2000">
              <a:latin typeface="Arial"/>
              <a:cs typeface="Arial"/>
            </a:endParaRPr>
          </a:p>
          <a:p>
            <a:pPr marL="824865" marR="205740" lvl="1" indent="-342900">
              <a:lnSpc>
                <a:spcPts val="1939"/>
              </a:lnSpc>
              <a:spcBef>
                <a:spcPts val="110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24865" algn="l"/>
                <a:tab pos="8255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typical semiconductor there might be 10</a:t>
            </a:r>
            <a:r>
              <a:rPr sz="1800" spc="-7" baseline="25462" dirty="0">
                <a:solidFill>
                  <a:srgbClr val="FF0000"/>
                </a:solidFill>
                <a:latin typeface="Times New Roman"/>
                <a:cs typeface="Times New Roman"/>
              </a:rPr>
              <a:t>17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cm</a:t>
            </a:r>
            <a:r>
              <a:rPr sz="1800" spc="-7" baseline="25462" dirty="0">
                <a:solidFill>
                  <a:srgbClr val="FF0000"/>
                </a:solidFill>
                <a:latin typeface="Times New Roman"/>
                <a:cs typeface="Times New Roman"/>
              </a:rPr>
              <a:t>-3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majority carriers and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sz="1800" spc="-7" baseline="25462" dirty="0">
                <a:solidFill>
                  <a:srgbClr val="FF0000"/>
                </a:solidFill>
                <a:latin typeface="Times New Roman"/>
                <a:cs typeface="Times New Roman"/>
              </a:rPr>
              <a:t>6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cm</a:t>
            </a:r>
            <a:r>
              <a:rPr sz="1800" spc="-7" baseline="25462" dirty="0">
                <a:solidFill>
                  <a:srgbClr val="FF0000"/>
                </a:solidFill>
                <a:latin typeface="Times New Roman"/>
                <a:cs typeface="Times New Roman"/>
              </a:rPr>
              <a:t>-3 </a:t>
            </a:r>
            <a:r>
              <a:rPr sz="12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minority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carriers.</a:t>
            </a:r>
            <a:endParaRPr sz="1800">
              <a:latin typeface="Times New Roman"/>
              <a:cs typeface="Times New Roman"/>
            </a:endParaRPr>
          </a:p>
          <a:p>
            <a:pPr marL="825500" marR="81280" lvl="1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24865" algn="l"/>
                <a:tab pos="825500" algn="l"/>
              </a:tabLst>
            </a:pPr>
            <a:r>
              <a:rPr sz="1800" spc="-5" dirty="0">
                <a:latin typeface="Times New Roman"/>
                <a:cs typeface="Times New Roman"/>
              </a:rPr>
              <a:t>Expressed </a:t>
            </a:r>
            <a:r>
              <a:rPr sz="1800" dirty="0">
                <a:latin typeface="Times New Roman"/>
                <a:cs typeface="Times New Roman"/>
              </a:rPr>
              <a:t>in a </a:t>
            </a:r>
            <a:r>
              <a:rPr sz="1800" spc="-5" dirty="0">
                <a:latin typeface="Times New Roman"/>
                <a:cs typeface="Times New Roman"/>
              </a:rPr>
              <a:t>different form,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ratio of </a:t>
            </a:r>
            <a:r>
              <a:rPr sz="1800" spc="-10" dirty="0">
                <a:latin typeface="Times New Roman"/>
                <a:cs typeface="Times New Roman"/>
              </a:rPr>
              <a:t>minority </a:t>
            </a:r>
            <a:r>
              <a:rPr sz="1800" dirty="0">
                <a:latin typeface="Times New Roman"/>
                <a:cs typeface="Times New Roman"/>
              </a:rPr>
              <a:t>to </a:t>
            </a:r>
            <a:r>
              <a:rPr sz="1800" spc="-5" dirty="0">
                <a:latin typeface="Times New Roman"/>
                <a:cs typeface="Times New Roman"/>
              </a:rPr>
              <a:t>majority </a:t>
            </a:r>
            <a:r>
              <a:rPr sz="1800" dirty="0">
                <a:latin typeface="Times New Roman"/>
                <a:cs typeface="Times New Roman"/>
              </a:rPr>
              <a:t>carriers is less than  </a:t>
            </a:r>
            <a:r>
              <a:rPr sz="1800" spc="-5" dirty="0">
                <a:latin typeface="Times New Roman"/>
                <a:cs typeface="Times New Roman"/>
              </a:rPr>
              <a:t>one person </a:t>
            </a:r>
            <a:r>
              <a:rPr sz="1800" dirty="0">
                <a:latin typeface="Times New Roman"/>
                <a:cs typeface="Times New Roman"/>
              </a:rPr>
              <a:t>to the entire </a:t>
            </a:r>
            <a:r>
              <a:rPr sz="1800" spc="-5" dirty="0">
                <a:latin typeface="Times New Roman"/>
                <a:cs typeface="Times New Roman"/>
              </a:rPr>
              <a:t>population of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planet.</a:t>
            </a:r>
            <a:endParaRPr sz="1800">
              <a:latin typeface="Times New Roman"/>
              <a:cs typeface="Times New Roman"/>
            </a:endParaRPr>
          </a:p>
          <a:p>
            <a:pPr marL="825500" lvl="1" indent="-342900">
              <a:lnSpc>
                <a:spcPct val="100000"/>
              </a:lnSpc>
              <a:spcBef>
                <a:spcPts val="84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24865" algn="l"/>
                <a:tab pos="8255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Minority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carriers are created either thermally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or by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incident</a:t>
            </a:r>
            <a:r>
              <a:rPr sz="1800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photons.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32217" y="4440935"/>
            <a:ext cx="8552688" cy="16238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37772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4839" y="463448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09249" y="1498779"/>
            <a:ext cx="8306434" cy="343471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Equilibrium Carrier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Concentration</a:t>
            </a:r>
            <a:endParaRPr sz="2000">
              <a:latin typeface="Arial"/>
              <a:cs typeface="Arial"/>
            </a:endParaRPr>
          </a:p>
          <a:p>
            <a:pPr marL="812165" marR="372110" lvl="1" indent="-342900">
              <a:lnSpc>
                <a:spcPts val="1939"/>
              </a:lnSpc>
              <a:spcBef>
                <a:spcPts val="110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number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carriers in the conduction and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valence band with no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externally  applied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bias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called the equilibrium carrier</a:t>
            </a:r>
            <a:r>
              <a:rPr sz="1800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concentration.</a:t>
            </a:r>
            <a:endParaRPr sz="1800">
              <a:latin typeface="Times New Roman"/>
              <a:cs typeface="Times New Roman"/>
            </a:endParaRPr>
          </a:p>
          <a:p>
            <a:pPr marL="812800" marR="266065" lvl="1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68680" algn="l"/>
                <a:tab pos="869315" algn="l"/>
              </a:tabLst>
            </a:pPr>
            <a:r>
              <a:rPr dirty="0"/>
              <a:t>	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For majority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carriers, the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equilibrium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carrier concentration is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equal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to the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 intrinsic carrier concentration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plus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number of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free carriers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added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by doping  the</a:t>
            </a:r>
            <a:r>
              <a:rPr sz="1800" spc="-1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1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semiconductor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812800" marR="5080" lvl="1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Under </a:t>
            </a:r>
            <a:r>
              <a:rPr sz="1800" dirty="0">
                <a:latin typeface="Times New Roman"/>
                <a:cs typeface="Times New Roman"/>
              </a:rPr>
              <a:t>most </a:t>
            </a:r>
            <a:r>
              <a:rPr sz="1800" spc="-5" dirty="0">
                <a:latin typeface="Times New Roman"/>
                <a:cs typeface="Times New Roman"/>
              </a:rPr>
              <a:t>conditions,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doping of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semiconductor </a:t>
            </a:r>
            <a:r>
              <a:rPr sz="1800" dirty="0">
                <a:latin typeface="Times New Roman"/>
                <a:cs typeface="Times New Roman"/>
              </a:rPr>
              <a:t>is </a:t>
            </a:r>
            <a:r>
              <a:rPr sz="1800" spc="-5" dirty="0">
                <a:latin typeface="Times New Roman"/>
                <a:cs typeface="Times New Roman"/>
              </a:rPr>
              <a:t>several orders of  </a:t>
            </a:r>
            <a:r>
              <a:rPr sz="1800" dirty="0">
                <a:latin typeface="Times New Roman"/>
                <a:cs typeface="Times New Roman"/>
              </a:rPr>
              <a:t>magnitude </a:t>
            </a:r>
            <a:r>
              <a:rPr sz="1800" spc="-5" dirty="0">
                <a:latin typeface="Times New Roman"/>
                <a:cs typeface="Times New Roman"/>
              </a:rPr>
              <a:t>greater </a:t>
            </a:r>
            <a:r>
              <a:rPr sz="1800" dirty="0">
                <a:latin typeface="Times New Roman"/>
                <a:cs typeface="Times New Roman"/>
              </a:rPr>
              <a:t>than the intrinsic carrier concentration,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such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that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number of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majority carriers is approximately equal to the</a:t>
            </a:r>
            <a:r>
              <a:rPr sz="1800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doping.</a:t>
            </a:r>
            <a:endParaRPr sz="1800">
              <a:latin typeface="Times New Roman"/>
              <a:cs typeface="Times New Roman"/>
            </a:endParaRPr>
          </a:p>
          <a:p>
            <a:pPr marL="812800" marR="10160" lvl="1" indent="-342900">
              <a:lnSpc>
                <a:spcPts val="1939"/>
              </a:lnSpc>
              <a:spcBef>
                <a:spcPts val="109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At equilibrium, the product of the majority and minority </a:t>
            </a:r>
            <a:r>
              <a:rPr sz="1800" dirty="0">
                <a:latin typeface="Times New Roman"/>
                <a:cs typeface="Times New Roman"/>
              </a:rPr>
              <a:t>carrier concentration is a  constant, and this is mathematically expressed </a:t>
            </a:r>
            <a:r>
              <a:rPr sz="1800" spc="-5" dirty="0">
                <a:latin typeface="Times New Roman"/>
                <a:cs typeface="Times New Roman"/>
              </a:rPr>
              <a:t>by </a:t>
            </a:r>
            <a:r>
              <a:rPr sz="1800" dirty="0">
                <a:latin typeface="Times New Roman"/>
                <a:cs typeface="Times New Roman"/>
              </a:rPr>
              <a:t>the Law </a:t>
            </a:r>
            <a:r>
              <a:rPr sz="1800" spc="-5" dirty="0">
                <a:latin typeface="Times New Roman"/>
                <a:cs typeface="Times New Roman"/>
              </a:rPr>
              <a:t>of Mass</a:t>
            </a:r>
            <a:r>
              <a:rPr sz="1800" spc="-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Action.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94745" y="5081015"/>
            <a:ext cx="1457705" cy="4663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41049" y="5785358"/>
            <a:ext cx="7637780" cy="54673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80365" marR="43180" indent="-342900">
              <a:lnSpc>
                <a:spcPts val="1939"/>
              </a:lnSpc>
              <a:spcBef>
                <a:spcPts val="34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80365" algn="l"/>
                <a:tab pos="381000" algn="l"/>
              </a:tabLst>
            </a:pPr>
            <a:r>
              <a:rPr sz="1800" spc="-5" dirty="0">
                <a:latin typeface="Times New Roman"/>
                <a:cs typeface="Times New Roman"/>
              </a:rPr>
              <a:t>where </a:t>
            </a:r>
            <a:r>
              <a:rPr sz="1800" dirty="0">
                <a:latin typeface="Times New Roman"/>
                <a:cs typeface="Times New Roman"/>
              </a:rPr>
              <a:t>n</a:t>
            </a:r>
            <a:r>
              <a:rPr sz="1800" baseline="-20833" dirty="0">
                <a:latin typeface="Times New Roman"/>
                <a:cs typeface="Times New Roman"/>
              </a:rPr>
              <a:t>i </a:t>
            </a:r>
            <a:r>
              <a:rPr sz="1800" dirty="0">
                <a:latin typeface="Times New Roman"/>
                <a:cs typeface="Times New Roman"/>
              </a:rPr>
              <a:t>is the intrinsic carrier concentration and </a:t>
            </a:r>
            <a:r>
              <a:rPr sz="1800" spc="-15" dirty="0">
                <a:latin typeface="Times New Roman"/>
                <a:cs typeface="Times New Roman"/>
              </a:rPr>
              <a:t>n</a:t>
            </a:r>
            <a:r>
              <a:rPr sz="1800" spc="-22" baseline="-20833" dirty="0">
                <a:latin typeface="Times New Roman"/>
                <a:cs typeface="Times New Roman"/>
              </a:rPr>
              <a:t>0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spc="-5" dirty="0">
                <a:latin typeface="Times New Roman"/>
                <a:cs typeface="Times New Roman"/>
              </a:rPr>
              <a:t>p</a:t>
            </a:r>
            <a:r>
              <a:rPr sz="1800" spc="-7" baseline="-20833" dirty="0">
                <a:latin typeface="Times New Roman"/>
                <a:cs typeface="Times New Roman"/>
              </a:rPr>
              <a:t>0 </a:t>
            </a:r>
            <a:r>
              <a:rPr sz="1800" spc="-5" dirty="0">
                <a:latin typeface="Times New Roman"/>
                <a:cs typeface="Times New Roman"/>
              </a:rPr>
              <a:t>are the electron and  hole equilibrium carrier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concentrations.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9249" y="1498779"/>
            <a:ext cx="7341870" cy="104775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Equilibrium Carrier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Concentration</a:t>
            </a:r>
            <a:endParaRPr sz="2000">
              <a:latin typeface="Arial"/>
              <a:cs typeface="Arial"/>
            </a:endParaRPr>
          </a:p>
          <a:p>
            <a:pPr marL="812165" marR="5080" lvl="1" indent="-342900">
              <a:lnSpc>
                <a:spcPts val="1939"/>
              </a:lnSpc>
              <a:spcBef>
                <a:spcPts val="110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Using </a:t>
            </a:r>
            <a:r>
              <a:rPr sz="1800" dirty="0">
                <a:latin typeface="Times New Roman"/>
                <a:cs typeface="Times New Roman"/>
              </a:rPr>
              <a:t>the Law </a:t>
            </a:r>
            <a:r>
              <a:rPr sz="1800" spc="-5" dirty="0">
                <a:latin typeface="Times New Roman"/>
                <a:cs typeface="Times New Roman"/>
              </a:rPr>
              <a:t>of Mass Action </a:t>
            </a:r>
            <a:r>
              <a:rPr sz="1800" dirty="0">
                <a:latin typeface="Times New Roman"/>
                <a:cs typeface="Times New Roman"/>
              </a:rPr>
              <a:t>above, the majority and minority</a:t>
            </a:r>
            <a:r>
              <a:rPr sz="1800" spc="-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carrier  concentrations are </a:t>
            </a:r>
            <a:r>
              <a:rPr sz="1800" spc="-5" dirty="0">
                <a:latin typeface="Times New Roman"/>
                <a:cs typeface="Times New Roman"/>
              </a:rPr>
              <a:t>given </a:t>
            </a:r>
            <a:r>
              <a:rPr sz="1800" dirty="0">
                <a:latin typeface="Times New Roman"/>
                <a:cs typeface="Times New Roman"/>
              </a:rPr>
              <a:t>as: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10697" y="2586989"/>
            <a:ext cx="2952749" cy="15148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74839" y="463448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4839" y="54917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3999" y="858012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28349" y="4166870"/>
            <a:ext cx="7912734" cy="167132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93700" marR="523875" indent="-342900">
              <a:lnSpc>
                <a:spcPts val="1939"/>
              </a:lnSpc>
              <a:spcBef>
                <a:spcPts val="34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93065" algn="l"/>
                <a:tab pos="3937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where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1800" baseline="-20833" dirty="0">
                <a:solidFill>
                  <a:srgbClr val="FF0000"/>
                </a:solidFill>
                <a:latin typeface="Times New Roman"/>
                <a:cs typeface="Times New Roman"/>
              </a:rPr>
              <a:t>D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the concentration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donor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atoms and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1800" spc="-15" baseline="-20833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the concentration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 acceptor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atoms.</a:t>
            </a:r>
            <a:endParaRPr sz="1800">
              <a:latin typeface="Times New Roman"/>
              <a:cs typeface="Times New Roman"/>
            </a:endParaRPr>
          </a:p>
          <a:p>
            <a:pPr marL="393700" marR="17780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393065" algn="l"/>
                <a:tab pos="3937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above equations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show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that the number of minority carriers decreases as the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doping level increases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. For example, in </a:t>
            </a:r>
            <a:r>
              <a:rPr sz="1800" i="1" dirty="0">
                <a:solidFill>
                  <a:srgbClr val="C00000"/>
                </a:solidFill>
                <a:latin typeface="Times New Roman"/>
                <a:cs typeface="Times New Roman"/>
              </a:rPr>
              <a:t>n-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type material, 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some of 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the extra  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electrons added 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by 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doping the material will occupy the empty spots (i.e., holes) in  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valance band, 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thus lowering the 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number of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holes.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96549" y="1241223"/>
            <a:ext cx="8234680" cy="557403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68300" indent="-342900">
              <a:lnSpc>
                <a:spcPct val="100000"/>
              </a:lnSpc>
              <a:spcBef>
                <a:spcPts val="78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68300" algn="l"/>
              </a:tabLst>
            </a:pPr>
            <a:r>
              <a:rPr sz="2000" spc="-10" dirty="0">
                <a:latin typeface="Arial"/>
                <a:cs typeface="Arial"/>
              </a:rPr>
              <a:t>Absorption </a:t>
            </a:r>
            <a:r>
              <a:rPr sz="2000" spc="-5" dirty="0">
                <a:latin typeface="Arial"/>
                <a:cs typeface="Arial"/>
              </a:rPr>
              <a:t>of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Light</a:t>
            </a:r>
            <a:endParaRPr sz="2000">
              <a:latin typeface="Arial"/>
              <a:cs typeface="Arial"/>
            </a:endParaRPr>
          </a:p>
          <a:p>
            <a:pPr marL="824865" marR="142875" lvl="1" indent="-342900">
              <a:lnSpc>
                <a:spcPts val="1939"/>
              </a:lnSpc>
              <a:spcBef>
                <a:spcPts val="110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24865" algn="l"/>
                <a:tab pos="825500" algn="l"/>
              </a:tabLst>
            </a:pPr>
            <a:r>
              <a:rPr sz="1800" spc="-5" dirty="0">
                <a:latin typeface="Times New Roman"/>
                <a:cs typeface="Times New Roman"/>
              </a:rPr>
              <a:t>When the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10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energy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of </a:t>
            </a:r>
            <a:r>
              <a:rPr sz="1800" u="sng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a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photon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 equal to or greater than the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band gap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the  material, the </a:t>
            </a:r>
            <a:r>
              <a:rPr sz="1800" spc="-5" dirty="0">
                <a:latin typeface="Times New Roman"/>
                <a:cs typeface="Times New Roman"/>
              </a:rPr>
              <a:t>photon </a:t>
            </a:r>
            <a:r>
              <a:rPr sz="1800" dirty="0">
                <a:latin typeface="Times New Roman"/>
                <a:cs typeface="Times New Roman"/>
              </a:rPr>
              <a:t>is absorbed </a:t>
            </a:r>
            <a:r>
              <a:rPr sz="1800" spc="-5" dirty="0">
                <a:latin typeface="Times New Roman"/>
                <a:cs typeface="Times New Roman"/>
              </a:rPr>
              <a:t>by </a:t>
            </a:r>
            <a:r>
              <a:rPr sz="1800" dirty="0">
                <a:latin typeface="Times New Roman"/>
                <a:cs typeface="Times New Roman"/>
              </a:rPr>
              <a:t>the material and excites an electron into the </a:t>
            </a:r>
            <a:r>
              <a:rPr sz="1800" u="sng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 conduction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 band</a:t>
            </a:r>
            <a:r>
              <a:rPr sz="1800" spc="-5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825500" lvl="1" indent="-343535">
              <a:lnSpc>
                <a:spcPct val="100000"/>
              </a:lnSpc>
              <a:spcBef>
                <a:spcPts val="844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24865" algn="l"/>
                <a:tab pos="8255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Both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minority and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majority carrier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are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generated when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photon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</a:t>
            </a:r>
            <a:r>
              <a:rPr sz="18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absorbed.</a:t>
            </a:r>
            <a:endParaRPr sz="1800">
              <a:latin typeface="Times New Roman"/>
              <a:cs typeface="Times New Roman"/>
            </a:endParaRPr>
          </a:p>
          <a:p>
            <a:pPr marL="825500" marR="458470" lvl="1" indent="-343535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24865" algn="l"/>
                <a:tab pos="8255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generation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charge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carriers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by photons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basis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photovoltaic  production of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FF0000"/>
                </a:solidFill>
                <a:latin typeface="Times New Roman"/>
                <a:cs typeface="Times New Roman"/>
              </a:rPr>
              <a:t>energy.</a:t>
            </a:r>
            <a:endParaRPr sz="1800">
              <a:latin typeface="Times New Roman"/>
              <a:cs typeface="Times New Roman"/>
            </a:endParaRPr>
          </a:p>
          <a:p>
            <a:pPr marL="825500" marR="125095" lvl="1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81380" algn="l"/>
                <a:tab pos="882015" algn="l"/>
              </a:tabLst>
            </a:pPr>
            <a:r>
              <a:rPr dirty="0"/>
              <a:t>	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Photons falling onto 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semiconductor material can 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be 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divided into three 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groups  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based on 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their </a:t>
            </a:r>
            <a:r>
              <a:rPr sz="1800" spc="-10" dirty="0">
                <a:solidFill>
                  <a:srgbClr val="C00000"/>
                </a:solidFill>
                <a:latin typeface="Times New Roman"/>
                <a:cs typeface="Times New Roman"/>
              </a:rPr>
              <a:t>energy 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compared to that 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of </a:t>
            </a:r>
            <a:r>
              <a:rPr sz="1800" dirty="0">
                <a:solidFill>
                  <a:srgbClr val="C0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semiconductor band</a:t>
            </a:r>
            <a:r>
              <a:rPr sz="1800" spc="-1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gap:</a:t>
            </a:r>
            <a:endParaRPr sz="1800">
              <a:latin typeface="Times New Roman"/>
              <a:cs typeface="Times New Roman"/>
            </a:endParaRPr>
          </a:p>
          <a:p>
            <a:pPr marL="1102995" marR="257810" lvl="2" indent="-363855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"/>
              <a:tabLst>
                <a:tab pos="1102995" algn="l"/>
                <a:tab pos="110363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E</a:t>
            </a:r>
            <a:r>
              <a:rPr sz="1800" i="1" spc="-7" baseline="-20833" dirty="0">
                <a:latin typeface="Times New Roman"/>
                <a:cs typeface="Times New Roman"/>
              </a:rPr>
              <a:t>ph </a:t>
            </a:r>
            <a:r>
              <a:rPr sz="1800" dirty="0">
                <a:latin typeface="Times New Roman"/>
                <a:cs typeface="Times New Roman"/>
              </a:rPr>
              <a:t>&lt; </a:t>
            </a:r>
            <a:r>
              <a:rPr sz="1800" i="1" spc="-5" dirty="0">
                <a:latin typeface="Times New Roman"/>
                <a:cs typeface="Times New Roman"/>
              </a:rPr>
              <a:t>E</a:t>
            </a:r>
            <a:r>
              <a:rPr sz="1800" i="1" spc="-7" baseline="-20833" dirty="0">
                <a:latin typeface="Times New Roman"/>
                <a:cs typeface="Times New Roman"/>
              </a:rPr>
              <a:t>G </a:t>
            </a:r>
            <a:r>
              <a:rPr sz="1800" spc="-5" dirty="0">
                <a:latin typeface="Times New Roman"/>
                <a:cs typeface="Times New Roman"/>
              </a:rPr>
              <a:t>Photons with </a:t>
            </a:r>
            <a:r>
              <a:rPr sz="1800" spc="-10" dirty="0">
                <a:latin typeface="Times New Roman"/>
                <a:cs typeface="Times New Roman"/>
              </a:rPr>
              <a:t>energy </a:t>
            </a:r>
            <a:r>
              <a:rPr sz="1800" i="1" spc="-5" dirty="0">
                <a:latin typeface="Times New Roman"/>
                <a:cs typeface="Times New Roman"/>
              </a:rPr>
              <a:t>E</a:t>
            </a:r>
            <a:r>
              <a:rPr sz="1800" i="1" spc="-7" baseline="-20833" dirty="0">
                <a:latin typeface="Times New Roman"/>
                <a:cs typeface="Times New Roman"/>
              </a:rPr>
              <a:t>ph </a:t>
            </a:r>
            <a:r>
              <a:rPr sz="1800" dirty="0">
                <a:latin typeface="Times New Roman"/>
                <a:cs typeface="Times New Roman"/>
              </a:rPr>
              <a:t>less than the </a:t>
            </a:r>
            <a:r>
              <a:rPr sz="1800" spc="-5" dirty="0">
                <a:latin typeface="Times New Roman"/>
                <a:cs typeface="Times New Roman"/>
              </a:rPr>
              <a:t>band gap </a:t>
            </a:r>
            <a:r>
              <a:rPr sz="1800" spc="-10" dirty="0">
                <a:latin typeface="Times New Roman"/>
                <a:cs typeface="Times New Roman"/>
              </a:rPr>
              <a:t>energy </a:t>
            </a:r>
            <a:r>
              <a:rPr sz="1800" i="1" spc="-5" dirty="0">
                <a:latin typeface="Times New Roman"/>
                <a:cs typeface="Times New Roman"/>
              </a:rPr>
              <a:t>E</a:t>
            </a:r>
            <a:r>
              <a:rPr sz="1800" i="1" spc="-7" baseline="-20833" dirty="0">
                <a:latin typeface="Times New Roman"/>
                <a:cs typeface="Times New Roman"/>
              </a:rPr>
              <a:t>G </a:t>
            </a:r>
            <a:r>
              <a:rPr sz="1800" spc="-5" dirty="0">
                <a:latin typeface="Times New Roman"/>
                <a:cs typeface="Times New Roman"/>
              </a:rPr>
              <a:t>interact  only weakly with the </a:t>
            </a:r>
            <a:r>
              <a:rPr sz="1800" spc="-10" dirty="0">
                <a:latin typeface="Times New Roman"/>
                <a:cs typeface="Times New Roman"/>
              </a:rPr>
              <a:t>semiconductor, </a:t>
            </a:r>
            <a:r>
              <a:rPr sz="1800" spc="-5" dirty="0">
                <a:latin typeface="Times New Roman"/>
                <a:cs typeface="Times New Roman"/>
              </a:rPr>
              <a:t>passing through it </a:t>
            </a:r>
            <a:r>
              <a:rPr sz="1800" dirty="0">
                <a:latin typeface="Times New Roman"/>
                <a:cs typeface="Times New Roman"/>
              </a:rPr>
              <a:t>as </a:t>
            </a:r>
            <a:r>
              <a:rPr sz="1800" spc="-5" dirty="0">
                <a:latin typeface="Times New Roman"/>
                <a:cs typeface="Times New Roman"/>
              </a:rPr>
              <a:t>if it </a:t>
            </a:r>
            <a:r>
              <a:rPr sz="1800" dirty="0">
                <a:latin typeface="Times New Roman"/>
                <a:cs typeface="Times New Roman"/>
              </a:rPr>
              <a:t>were  transparent.</a:t>
            </a:r>
            <a:endParaRPr sz="1800">
              <a:latin typeface="Times New Roman"/>
              <a:cs typeface="Times New Roman"/>
            </a:endParaRPr>
          </a:p>
          <a:p>
            <a:pPr marL="1103630" marR="561975" lvl="2" indent="-363855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"/>
              <a:tabLst>
                <a:tab pos="1102995" algn="l"/>
                <a:tab pos="1103630" algn="l"/>
              </a:tabLst>
            </a:pPr>
            <a:r>
              <a:rPr sz="18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800" i="1" spc="-7" baseline="-20833" dirty="0">
                <a:solidFill>
                  <a:srgbClr val="FF0000"/>
                </a:solidFill>
                <a:latin typeface="Times New Roman"/>
                <a:cs typeface="Times New Roman"/>
              </a:rPr>
              <a:t>ph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= </a:t>
            </a:r>
            <a:r>
              <a:rPr sz="18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1800" i="1" spc="-7" baseline="-20833" dirty="0">
                <a:solidFill>
                  <a:srgbClr val="FF0000"/>
                </a:solidFill>
                <a:latin typeface="Times New Roman"/>
                <a:cs typeface="Times New Roman"/>
              </a:rPr>
              <a:t>G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have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just enough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energy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to create an electron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hole pair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and are 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efficiently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absorbed.</a:t>
            </a:r>
            <a:endParaRPr sz="1800">
              <a:latin typeface="Times New Roman"/>
              <a:cs typeface="Times New Roman"/>
            </a:endParaRPr>
          </a:p>
          <a:p>
            <a:pPr marL="1102995" marR="81280" lvl="2" indent="-363855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"/>
              <a:tabLst>
                <a:tab pos="1102995" algn="l"/>
                <a:tab pos="110363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E</a:t>
            </a:r>
            <a:r>
              <a:rPr sz="1800" i="1" spc="-7" baseline="-20833" dirty="0">
                <a:latin typeface="Times New Roman"/>
                <a:cs typeface="Times New Roman"/>
              </a:rPr>
              <a:t>ph </a:t>
            </a:r>
            <a:r>
              <a:rPr sz="1800" dirty="0">
                <a:latin typeface="Times New Roman"/>
                <a:cs typeface="Times New Roman"/>
              </a:rPr>
              <a:t>&gt; </a:t>
            </a:r>
            <a:r>
              <a:rPr sz="1800" i="1" spc="-5" dirty="0">
                <a:latin typeface="Times New Roman"/>
                <a:cs typeface="Times New Roman"/>
              </a:rPr>
              <a:t>E</a:t>
            </a:r>
            <a:r>
              <a:rPr sz="1800" i="1" spc="-7" baseline="-20833" dirty="0">
                <a:latin typeface="Times New Roman"/>
                <a:cs typeface="Times New Roman"/>
              </a:rPr>
              <a:t>G </a:t>
            </a:r>
            <a:r>
              <a:rPr sz="1800" spc="-5" dirty="0">
                <a:latin typeface="Times New Roman"/>
                <a:cs typeface="Times New Roman"/>
              </a:rPr>
              <a:t>Photons with </a:t>
            </a:r>
            <a:r>
              <a:rPr sz="1800" spc="-10" dirty="0">
                <a:latin typeface="Times New Roman"/>
                <a:cs typeface="Times New Roman"/>
              </a:rPr>
              <a:t>energy </a:t>
            </a:r>
            <a:r>
              <a:rPr sz="1800" dirty="0">
                <a:latin typeface="Times New Roman"/>
                <a:cs typeface="Times New Roman"/>
              </a:rPr>
              <a:t>much </a:t>
            </a:r>
            <a:r>
              <a:rPr sz="1800" spc="-5" dirty="0">
                <a:latin typeface="Times New Roman"/>
                <a:cs typeface="Times New Roman"/>
              </a:rPr>
              <a:t>greater </a:t>
            </a:r>
            <a:r>
              <a:rPr sz="1800" dirty="0">
                <a:latin typeface="Times New Roman"/>
                <a:cs typeface="Times New Roman"/>
              </a:rPr>
              <a:t>than the </a:t>
            </a:r>
            <a:r>
              <a:rPr sz="1800" spc="-5" dirty="0">
                <a:latin typeface="Times New Roman"/>
                <a:cs typeface="Times New Roman"/>
              </a:rPr>
              <a:t>band gap </a:t>
            </a:r>
            <a:r>
              <a:rPr sz="1800" dirty="0">
                <a:latin typeface="Times New Roman"/>
                <a:cs typeface="Times New Roman"/>
              </a:rPr>
              <a:t>are </a:t>
            </a:r>
            <a:r>
              <a:rPr sz="1800" spc="-5" dirty="0">
                <a:latin typeface="Times New Roman"/>
                <a:cs typeface="Times New Roman"/>
              </a:rPr>
              <a:t>strongly  </a:t>
            </a:r>
            <a:r>
              <a:rPr sz="1800" dirty="0">
                <a:latin typeface="Times New Roman"/>
                <a:cs typeface="Times New Roman"/>
              </a:rPr>
              <a:t>absorbed. 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However,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for photovoltaic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applications,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photon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energy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greater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than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band gap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wasted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as electrons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quickly thermalize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back down to the  conduction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band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edges.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4839" y="463448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09249" y="1393623"/>
            <a:ext cx="8195945" cy="406527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Absorption </a:t>
            </a:r>
            <a:r>
              <a:rPr sz="2000" spc="-5" dirty="0">
                <a:latin typeface="Arial"/>
                <a:cs typeface="Arial"/>
              </a:rPr>
              <a:t>of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Light</a:t>
            </a:r>
            <a:endParaRPr sz="2000">
              <a:latin typeface="Arial"/>
              <a:cs typeface="Arial"/>
            </a:endParaRPr>
          </a:p>
          <a:p>
            <a:pPr marL="812800" lvl="1" indent="-343535">
              <a:lnSpc>
                <a:spcPct val="100000"/>
              </a:lnSpc>
              <a:spcBef>
                <a:spcPts val="86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The absorption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5" dirty="0">
                <a:latin typeface="Times New Roman"/>
                <a:cs typeface="Times New Roman"/>
              </a:rPr>
              <a:t>photons creates both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majority and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minority</a:t>
            </a:r>
            <a:r>
              <a:rPr sz="1800" u="sng" spc="30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20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carrier</a:t>
            </a:r>
            <a:r>
              <a:rPr sz="1800" spc="-20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812800" marR="81915" lvl="1" indent="-342900" algn="just">
              <a:lnSpc>
                <a:spcPts val="1939"/>
              </a:lnSpc>
              <a:spcBef>
                <a:spcPts val="111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In many photovoltaic applications,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number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light-generated carriers are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of  orders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magnitude less than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number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majority carriers already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present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in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solar cell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due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r>
              <a:rPr sz="1800" b="1" spc="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doping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812165" marR="17145" lvl="1" indent="-342900" algn="just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69315" algn="l"/>
              </a:tabLst>
            </a:pPr>
            <a:r>
              <a:rPr dirty="0"/>
              <a:t>	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Consequently,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number of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majority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carriers in an illuminated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semiconductor  does not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alter</a:t>
            </a:r>
            <a:r>
              <a:rPr sz="18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significantly.</a:t>
            </a:r>
            <a:endParaRPr sz="1800">
              <a:latin typeface="Times New Roman"/>
              <a:cs typeface="Times New Roman"/>
            </a:endParaRPr>
          </a:p>
          <a:p>
            <a:pPr marL="812800" lvl="1" indent="-342900">
              <a:lnSpc>
                <a:spcPct val="100000"/>
              </a:lnSpc>
              <a:spcBef>
                <a:spcPts val="84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15" dirty="0">
                <a:latin typeface="Times New Roman"/>
                <a:cs typeface="Times New Roman"/>
              </a:rPr>
              <a:t>However,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opposite </a:t>
            </a:r>
            <a:r>
              <a:rPr sz="1800" dirty="0">
                <a:latin typeface="Times New Roman"/>
                <a:cs typeface="Times New Roman"/>
              </a:rPr>
              <a:t>is true </a:t>
            </a:r>
            <a:r>
              <a:rPr sz="1800" spc="-5" dirty="0">
                <a:latin typeface="Times New Roman"/>
                <a:cs typeface="Times New Roman"/>
              </a:rPr>
              <a:t>for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number of </a:t>
            </a:r>
            <a:r>
              <a:rPr sz="1800" dirty="0">
                <a:latin typeface="Times New Roman"/>
                <a:cs typeface="Times New Roman"/>
              </a:rPr>
              <a:t>minority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carriers.</a:t>
            </a:r>
            <a:endParaRPr sz="1800">
              <a:latin typeface="Times New Roman"/>
              <a:cs typeface="Times New Roman"/>
            </a:endParaRPr>
          </a:p>
          <a:p>
            <a:pPr marL="812800" marR="5080" lvl="1" indent="-342900">
              <a:lnSpc>
                <a:spcPts val="1939"/>
              </a:lnSpc>
              <a:spcBef>
                <a:spcPts val="111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number of photo-generated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minority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carriers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outweighs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number of  minority carriers existing in the doped solar cell in the dark (because in doping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minority carrier concentration is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 small),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and therefore 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number of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minority carriers in an illuminated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solar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cell can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approximated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number 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light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generated</a:t>
            </a:r>
            <a:r>
              <a:rPr sz="18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carriers.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09249" y="1393623"/>
            <a:ext cx="8263890" cy="3818254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Absorption Coefficient</a:t>
            </a:r>
            <a:endParaRPr sz="2000">
              <a:latin typeface="Arial"/>
              <a:cs typeface="Arial"/>
            </a:endParaRPr>
          </a:p>
          <a:p>
            <a:pPr marL="812800" marR="17780" lvl="1" indent="-343535">
              <a:lnSpc>
                <a:spcPts val="1939"/>
              </a:lnSpc>
              <a:spcBef>
                <a:spcPts val="110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The absorption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coefficient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determines how far into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material light of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particular  wavelength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can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penetrate before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it is</a:t>
            </a:r>
            <a:r>
              <a:rPr sz="1800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absorbed.</a:t>
            </a:r>
            <a:endParaRPr sz="1800">
              <a:latin typeface="Times New Roman"/>
              <a:cs typeface="Times New Roman"/>
            </a:endParaRPr>
          </a:p>
          <a:p>
            <a:pPr marL="812800" marR="20320" lvl="1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material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with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low absorption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coefficient,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light is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only poorly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absorbed, and 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if the material is thin enough, it will appear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transparent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to that</a:t>
            </a:r>
            <a:r>
              <a:rPr sz="1800" spc="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wavelength.</a:t>
            </a:r>
            <a:endParaRPr sz="1800">
              <a:latin typeface="Times New Roman"/>
              <a:cs typeface="Times New Roman"/>
            </a:endParaRPr>
          </a:p>
          <a:p>
            <a:pPr marL="812800" marR="5080" lvl="1" indent="-342900">
              <a:lnSpc>
                <a:spcPts val="1939"/>
              </a:lnSpc>
              <a:spcBef>
                <a:spcPts val="1085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dirty="0">
                <a:latin typeface="Times New Roman"/>
                <a:cs typeface="Times New Roman"/>
              </a:rPr>
              <a:t>The absorption </a:t>
            </a:r>
            <a:r>
              <a:rPr sz="1800" spc="-10" dirty="0">
                <a:latin typeface="Times New Roman"/>
                <a:cs typeface="Times New Roman"/>
              </a:rPr>
              <a:t>coefficient </a:t>
            </a:r>
            <a:r>
              <a:rPr sz="1800" spc="-5" dirty="0">
                <a:latin typeface="Times New Roman"/>
                <a:cs typeface="Times New Roman"/>
              </a:rPr>
              <a:t>depends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material and also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on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wavelength of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light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which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is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being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absorbed.</a:t>
            </a:r>
            <a:endParaRPr sz="1800">
              <a:latin typeface="Times New Roman"/>
              <a:cs typeface="Times New Roman"/>
            </a:endParaRPr>
          </a:p>
          <a:p>
            <a:pPr marL="812165" marR="127635" lvl="1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Semiconductor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materials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have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sharp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edge in their absorption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coefficient</a:t>
            </a:r>
            <a:r>
              <a:rPr sz="1800" spc="-10" dirty="0">
                <a:latin typeface="Times New Roman"/>
                <a:cs typeface="Times New Roman"/>
              </a:rPr>
              <a:t>, </a:t>
            </a:r>
            <a:r>
              <a:rPr sz="1800" spc="-5" dirty="0">
                <a:latin typeface="Times New Roman"/>
                <a:cs typeface="Times New Roman"/>
              </a:rPr>
              <a:t>since  </a:t>
            </a:r>
            <a:r>
              <a:rPr sz="1800" dirty="0">
                <a:latin typeface="Times New Roman"/>
                <a:cs typeface="Times New Roman"/>
              </a:rPr>
              <a:t>light </a:t>
            </a:r>
            <a:r>
              <a:rPr sz="1800" spc="-5" dirty="0">
                <a:latin typeface="Times New Roman"/>
                <a:cs typeface="Times New Roman"/>
              </a:rPr>
              <a:t>which has </a:t>
            </a:r>
            <a:r>
              <a:rPr sz="1800" spc="-10" dirty="0">
                <a:latin typeface="Times New Roman"/>
                <a:cs typeface="Times New Roman"/>
              </a:rPr>
              <a:t>energy </a:t>
            </a:r>
            <a:r>
              <a:rPr sz="1800" spc="-5" dirty="0">
                <a:latin typeface="Times New Roman"/>
                <a:cs typeface="Times New Roman"/>
              </a:rPr>
              <a:t>below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band gap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does not have </a:t>
            </a:r>
            <a:r>
              <a:rPr sz="1800" spc="-5" dirty="0">
                <a:latin typeface="Times New Roman"/>
                <a:cs typeface="Times New Roman"/>
              </a:rPr>
              <a:t>sufficient energy </a:t>
            </a:r>
            <a:r>
              <a:rPr sz="1800" dirty="0">
                <a:latin typeface="Times New Roman"/>
                <a:cs typeface="Times New Roman"/>
              </a:rPr>
              <a:t>to  excite an electron into the</a:t>
            </a:r>
            <a:r>
              <a:rPr sz="1800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09A9A"/>
                </a:solidFill>
                <a:uFill>
                  <a:solidFill>
                    <a:srgbClr val="009999"/>
                  </a:solidFill>
                </a:uFill>
                <a:latin typeface="Times New Roman"/>
                <a:cs typeface="Times New Roman"/>
              </a:rPr>
              <a:t>conduction</a:t>
            </a:r>
            <a:r>
              <a:rPr sz="1800" spc="-5" dirty="0">
                <a:solidFill>
                  <a:srgbClr val="009A9A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band from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5" dirty="0">
                <a:latin typeface="Times New Roman"/>
                <a:cs typeface="Times New Roman"/>
              </a:rPr>
              <a:t>valence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bad.</a:t>
            </a:r>
            <a:endParaRPr sz="1800">
              <a:latin typeface="Times New Roman"/>
              <a:cs typeface="Times New Roman"/>
            </a:endParaRPr>
          </a:p>
          <a:p>
            <a:pPr marL="812800" marR="331470" lvl="1" indent="-342900">
              <a:lnSpc>
                <a:spcPts val="1939"/>
              </a:lnSpc>
              <a:spcBef>
                <a:spcPts val="1090"/>
              </a:spcBef>
              <a:buClr>
                <a:srgbClr val="3333FF"/>
              </a:buClr>
              <a:buSzPct val="108333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sz="1800" spc="-5" dirty="0">
                <a:latin typeface="Times New Roman"/>
                <a:cs typeface="Times New Roman"/>
              </a:rPr>
              <a:t>Consequently </a:t>
            </a:r>
            <a:r>
              <a:rPr sz="1800" dirty="0">
                <a:latin typeface="Times New Roman"/>
                <a:cs typeface="Times New Roman"/>
              </a:rPr>
              <a:t>this light is </a:t>
            </a:r>
            <a:r>
              <a:rPr sz="1800" spc="-5" dirty="0">
                <a:latin typeface="Times New Roman"/>
                <a:cs typeface="Times New Roman"/>
              </a:rPr>
              <a:t>not </a:t>
            </a:r>
            <a:r>
              <a:rPr sz="1800" dirty="0">
                <a:latin typeface="Times New Roman"/>
                <a:cs typeface="Times New Roman"/>
              </a:rPr>
              <a:t>absorbed. The absorption </a:t>
            </a:r>
            <a:r>
              <a:rPr sz="1800" spc="-10" dirty="0">
                <a:latin typeface="Times New Roman"/>
                <a:cs typeface="Times New Roman"/>
              </a:rPr>
              <a:t>coefficient </a:t>
            </a:r>
            <a:r>
              <a:rPr sz="1800" spc="-5" dirty="0">
                <a:latin typeface="Times New Roman"/>
                <a:cs typeface="Times New Roman"/>
              </a:rPr>
              <a:t>for several  semiconductor </a:t>
            </a:r>
            <a:r>
              <a:rPr sz="1800" dirty="0">
                <a:latin typeface="Times New Roman"/>
                <a:cs typeface="Times New Roman"/>
              </a:rPr>
              <a:t>materials is </a:t>
            </a:r>
            <a:r>
              <a:rPr sz="1800" spc="-5" dirty="0">
                <a:latin typeface="Times New Roman"/>
                <a:cs typeface="Times New Roman"/>
              </a:rPr>
              <a:t>shown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below.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473" y="676910"/>
            <a:ext cx="209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PN</a:t>
            </a:r>
            <a:r>
              <a:rPr spc="-85" dirty="0"/>
              <a:t> </a:t>
            </a:r>
            <a:r>
              <a:rPr spc="-5" dirty="0"/>
              <a:t>Junction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32039" y="1244346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8100">
            <a:solidFill>
              <a:srgbClr val="FFB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9249" y="1480819"/>
            <a:ext cx="284543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3333FF"/>
              </a:buClr>
              <a:buSzPct val="110000"/>
              <a:buFont typeface="Wingdings"/>
              <a:buChar char="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Absorption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Coefficient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22817" y="1978151"/>
            <a:ext cx="6190488" cy="43715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77997" y="6349746"/>
            <a:ext cx="1190762" cy="1249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3000</Words>
  <Application>Microsoft Office PowerPoint</Application>
  <PresentationFormat>Custom</PresentationFormat>
  <Paragraphs>197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PN Junction</vt:lpstr>
      <vt:lpstr>PN Junction</vt:lpstr>
      <vt:lpstr>PN Junction</vt:lpstr>
      <vt:lpstr>PN Junction</vt:lpstr>
      <vt:lpstr>PN Junction</vt:lpstr>
      <vt:lpstr>PN Junction</vt:lpstr>
      <vt:lpstr>PN Junction</vt:lpstr>
      <vt:lpstr>PN Junction</vt:lpstr>
      <vt:lpstr>PN Junction</vt:lpstr>
      <vt:lpstr>PN Junction</vt:lpstr>
      <vt:lpstr>PN Junction</vt:lpstr>
      <vt:lpstr>PN Junction</vt:lpstr>
      <vt:lpstr>PN Junction</vt:lpstr>
      <vt:lpstr>PN Junction</vt:lpstr>
      <vt:lpstr>PN Junction</vt:lpstr>
      <vt:lpstr>PN Junction</vt:lpstr>
      <vt:lpstr>PN Junction</vt:lpstr>
      <vt:lpstr>PN Junction</vt:lpstr>
      <vt:lpstr>PN Junction</vt:lpstr>
      <vt:lpstr>PN Junction</vt:lpstr>
      <vt:lpstr>PN Junction</vt:lpstr>
      <vt:lpstr>PN Junction</vt:lpstr>
      <vt:lpstr>PN Junction</vt:lpstr>
      <vt:lpstr>PN Junction</vt:lpstr>
      <vt:lpstr>PN Junction</vt:lpstr>
      <vt:lpstr>PN Junction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&lt;4D6963726F736F667420506F776572506F696E74202D20BFA1B3CAC1F6BAAFC8AFBCD2C0E7C6AFB7D0352E70707478&gt;</dc:title>
  <dc:creator>&lt;C1A4C7F6BCAE&gt;</dc:creator>
  <cp:lastModifiedBy>user1</cp:lastModifiedBy>
  <cp:revision>1</cp:revision>
  <dcterms:created xsi:type="dcterms:W3CDTF">2019-07-08T14:42:01Z</dcterms:created>
  <dcterms:modified xsi:type="dcterms:W3CDTF">2019-07-09T00:49:17Z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2013-10-14T00:00:00Z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2019-07-08T00:00:00Z</vt:filetime>
  </property>
</Properties>
</file>